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72"/>
  </p:notesMasterIdLst>
  <p:handoutMasterIdLst>
    <p:handoutMasterId r:id="rId73"/>
  </p:handoutMasterIdLst>
  <p:sldIdLst>
    <p:sldId id="265" r:id="rId2"/>
    <p:sldId id="579" r:id="rId3"/>
    <p:sldId id="580" r:id="rId4"/>
    <p:sldId id="581" r:id="rId5"/>
    <p:sldId id="582" r:id="rId6"/>
    <p:sldId id="584" r:id="rId7"/>
    <p:sldId id="260" r:id="rId8"/>
    <p:sldId id="258" r:id="rId9"/>
    <p:sldId id="259" r:id="rId10"/>
    <p:sldId id="263" r:id="rId11"/>
    <p:sldId id="274" r:id="rId12"/>
    <p:sldId id="349" r:id="rId13"/>
    <p:sldId id="350" r:id="rId14"/>
    <p:sldId id="346" r:id="rId15"/>
    <p:sldId id="347" r:id="rId16"/>
    <p:sldId id="351" r:id="rId17"/>
    <p:sldId id="348" r:id="rId18"/>
    <p:sldId id="281" r:id="rId19"/>
    <p:sldId id="282" r:id="rId20"/>
    <p:sldId id="275" r:id="rId21"/>
    <p:sldId id="276" r:id="rId22"/>
    <p:sldId id="270" r:id="rId23"/>
    <p:sldId id="357" r:id="rId24"/>
    <p:sldId id="289" r:id="rId25"/>
    <p:sldId id="352" r:id="rId26"/>
    <p:sldId id="290" r:id="rId27"/>
    <p:sldId id="293" r:id="rId28"/>
    <p:sldId id="318" r:id="rId29"/>
    <p:sldId id="267" r:id="rId30"/>
    <p:sldId id="353" r:id="rId31"/>
    <p:sldId id="291" r:id="rId32"/>
    <p:sldId id="294" r:id="rId33"/>
    <p:sldId id="292" r:id="rId34"/>
    <p:sldId id="354" r:id="rId35"/>
    <p:sldId id="356" r:id="rId36"/>
    <p:sldId id="355" r:id="rId37"/>
    <p:sldId id="295" r:id="rId38"/>
    <p:sldId id="298" r:id="rId39"/>
    <p:sldId id="299" r:id="rId40"/>
    <p:sldId id="308" r:id="rId41"/>
    <p:sldId id="300" r:id="rId42"/>
    <p:sldId id="309" r:id="rId43"/>
    <p:sldId id="296" r:id="rId44"/>
    <p:sldId id="302" r:id="rId45"/>
    <p:sldId id="303" r:id="rId46"/>
    <p:sldId id="310" r:id="rId47"/>
    <p:sldId id="304" r:id="rId48"/>
    <p:sldId id="307" r:id="rId49"/>
    <p:sldId id="361" r:id="rId50"/>
    <p:sldId id="313" r:id="rId51"/>
    <p:sldId id="319" r:id="rId52"/>
    <p:sldId id="331" r:id="rId53"/>
    <p:sldId id="312" r:id="rId54"/>
    <p:sldId id="314" r:id="rId55"/>
    <p:sldId id="316" r:id="rId56"/>
    <p:sldId id="529" r:id="rId57"/>
    <p:sldId id="334" r:id="rId58"/>
    <p:sldId id="341" r:id="rId59"/>
    <p:sldId id="336" r:id="rId60"/>
    <p:sldId id="342" r:id="rId61"/>
    <p:sldId id="338" r:id="rId62"/>
    <p:sldId id="339" r:id="rId63"/>
    <p:sldId id="322" r:id="rId64"/>
    <p:sldId id="323" r:id="rId65"/>
    <p:sldId id="324" r:id="rId66"/>
    <p:sldId id="325" r:id="rId67"/>
    <p:sldId id="343" r:id="rId68"/>
    <p:sldId id="327" r:id="rId69"/>
    <p:sldId id="328" r:id="rId70"/>
    <p:sldId id="329" r:id="rId71"/>
  </p:sldIdLst>
  <p:sldSz cx="9144000" cy="6858000" type="screen4x3"/>
  <p:notesSz cx="7099300" cy="10234613"/>
  <p:defaultTextStyle>
    <a:defPPr>
      <a:defRPr lang="ja-JP"/>
    </a:defPPr>
    <a:lvl1pPr algn="l" rtl="0" fontAlgn="base">
      <a:spcBef>
        <a:spcPct val="0"/>
      </a:spcBef>
      <a:spcAft>
        <a:spcPct val="0"/>
      </a:spcAft>
      <a:defRPr kumimoji="1" sz="2400" kern="1200">
        <a:solidFill>
          <a:schemeClr val="tx1"/>
        </a:solidFill>
        <a:latin typeface="Tahoma" panose="020B0604030504040204" pitchFamily="34" charset="0"/>
        <a:ea typeface="ＭＳ Ｐゴシック" panose="020B0600070205080204" pitchFamily="50" charset="-128"/>
        <a:cs typeface="+mn-cs"/>
      </a:defRPr>
    </a:lvl1pPr>
    <a:lvl2pPr marL="457200" algn="l" rtl="0" fontAlgn="base">
      <a:spcBef>
        <a:spcPct val="0"/>
      </a:spcBef>
      <a:spcAft>
        <a:spcPct val="0"/>
      </a:spcAft>
      <a:defRPr kumimoji="1" sz="2400" kern="1200">
        <a:solidFill>
          <a:schemeClr val="tx1"/>
        </a:solidFill>
        <a:latin typeface="Tahoma" panose="020B0604030504040204" pitchFamily="34" charset="0"/>
        <a:ea typeface="ＭＳ Ｐゴシック" panose="020B0600070205080204" pitchFamily="50" charset="-128"/>
        <a:cs typeface="+mn-cs"/>
      </a:defRPr>
    </a:lvl2pPr>
    <a:lvl3pPr marL="914400" algn="l" rtl="0" fontAlgn="base">
      <a:spcBef>
        <a:spcPct val="0"/>
      </a:spcBef>
      <a:spcAft>
        <a:spcPct val="0"/>
      </a:spcAft>
      <a:defRPr kumimoji="1" sz="2400" kern="1200">
        <a:solidFill>
          <a:schemeClr val="tx1"/>
        </a:solidFill>
        <a:latin typeface="Tahoma" panose="020B0604030504040204" pitchFamily="34" charset="0"/>
        <a:ea typeface="ＭＳ Ｐゴシック" panose="020B0600070205080204" pitchFamily="50" charset="-128"/>
        <a:cs typeface="+mn-cs"/>
      </a:defRPr>
    </a:lvl3pPr>
    <a:lvl4pPr marL="1371600" algn="l" rtl="0" fontAlgn="base">
      <a:spcBef>
        <a:spcPct val="0"/>
      </a:spcBef>
      <a:spcAft>
        <a:spcPct val="0"/>
      </a:spcAft>
      <a:defRPr kumimoji="1" sz="2400" kern="1200">
        <a:solidFill>
          <a:schemeClr val="tx1"/>
        </a:solidFill>
        <a:latin typeface="Tahoma" panose="020B0604030504040204" pitchFamily="34" charset="0"/>
        <a:ea typeface="ＭＳ Ｐゴシック" panose="020B0600070205080204" pitchFamily="50" charset="-128"/>
        <a:cs typeface="+mn-cs"/>
      </a:defRPr>
    </a:lvl4pPr>
    <a:lvl5pPr marL="1828800" algn="l" rtl="0" fontAlgn="base">
      <a:spcBef>
        <a:spcPct val="0"/>
      </a:spcBef>
      <a:spcAft>
        <a:spcPct val="0"/>
      </a:spcAft>
      <a:defRPr kumimoji="1" sz="2400" kern="1200">
        <a:solidFill>
          <a:schemeClr val="tx1"/>
        </a:solidFill>
        <a:latin typeface="Tahoma" panose="020B0604030504040204" pitchFamily="34"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Tahoma" panose="020B0604030504040204" pitchFamily="34"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Tahoma" panose="020B0604030504040204" pitchFamily="34"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Tahoma" panose="020B0604030504040204" pitchFamily="34"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Tahoma" panose="020B060403050404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4319">
          <p15:clr>
            <a:srgbClr val="A4A3A4"/>
          </p15:clr>
        </p15:guide>
        <p15:guide id="2" pos="57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66"/>
    <a:srgbClr val="0000CC"/>
    <a:srgbClr val="0000FF"/>
    <a:srgbClr val="003300"/>
    <a:srgbClr val="FF3399"/>
    <a:srgbClr val="FF0000"/>
    <a:srgbClr val="000092"/>
    <a:srgbClr val="00009A"/>
    <a:srgbClr val="FFFF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10" autoAdjust="0"/>
    <p:restoredTop sz="69102" autoAdjust="0"/>
  </p:normalViewPr>
  <p:slideViewPr>
    <p:cSldViewPr>
      <p:cViewPr varScale="1">
        <p:scale>
          <a:sx n="53" d="100"/>
          <a:sy n="53" d="100"/>
        </p:scale>
        <p:origin x="1230" y="78"/>
      </p:cViewPr>
      <p:guideLst>
        <p:guide orient="horz" pos="4319"/>
        <p:guide pos="5759"/>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4.wmf"/><Relationship Id="rId13" Type="http://schemas.openxmlformats.org/officeDocument/2006/relationships/image" Target="../media/image19.wmf"/><Relationship Id="rId3" Type="http://schemas.openxmlformats.org/officeDocument/2006/relationships/image" Target="../media/image9.wmf"/><Relationship Id="rId7" Type="http://schemas.openxmlformats.org/officeDocument/2006/relationships/image" Target="../media/image13.wmf"/><Relationship Id="rId12" Type="http://schemas.openxmlformats.org/officeDocument/2006/relationships/image" Target="../media/image18.wmf"/><Relationship Id="rId17" Type="http://schemas.openxmlformats.org/officeDocument/2006/relationships/image" Target="../media/image23.wmf"/><Relationship Id="rId2" Type="http://schemas.openxmlformats.org/officeDocument/2006/relationships/image" Target="../media/image8.wmf"/><Relationship Id="rId16" Type="http://schemas.openxmlformats.org/officeDocument/2006/relationships/image" Target="../media/image22.wmf"/><Relationship Id="rId1" Type="http://schemas.openxmlformats.org/officeDocument/2006/relationships/image" Target="../media/image7.wmf"/><Relationship Id="rId6" Type="http://schemas.openxmlformats.org/officeDocument/2006/relationships/image" Target="../media/image12.wmf"/><Relationship Id="rId11" Type="http://schemas.openxmlformats.org/officeDocument/2006/relationships/image" Target="../media/image17.wmf"/><Relationship Id="rId5" Type="http://schemas.openxmlformats.org/officeDocument/2006/relationships/image" Target="../media/image11.wmf"/><Relationship Id="rId15" Type="http://schemas.openxmlformats.org/officeDocument/2006/relationships/image" Target="../media/image21.wmf"/><Relationship Id="rId10" Type="http://schemas.openxmlformats.org/officeDocument/2006/relationships/image" Target="../media/image16.wmf"/><Relationship Id="rId4" Type="http://schemas.openxmlformats.org/officeDocument/2006/relationships/image" Target="../media/image10.wmf"/><Relationship Id="rId9" Type="http://schemas.openxmlformats.org/officeDocument/2006/relationships/image" Target="../media/image15.wmf"/><Relationship Id="rId14" Type="http://schemas.openxmlformats.org/officeDocument/2006/relationships/image" Target="../media/image20.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image" Target="../media/image74.emf"/><Relationship Id="rId1" Type="http://schemas.openxmlformats.org/officeDocument/2006/relationships/image" Target="../media/image73.emf"/><Relationship Id="rId5" Type="http://schemas.openxmlformats.org/officeDocument/2006/relationships/image" Target="../media/image77.emf"/><Relationship Id="rId4" Type="http://schemas.openxmlformats.org/officeDocument/2006/relationships/image" Target="../media/image76.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image" Target="../media/image79.emf"/><Relationship Id="rId1" Type="http://schemas.openxmlformats.org/officeDocument/2006/relationships/image" Target="../media/image78.emf"/><Relationship Id="rId5" Type="http://schemas.openxmlformats.org/officeDocument/2006/relationships/image" Target="../media/image82.emf"/><Relationship Id="rId4" Type="http://schemas.openxmlformats.org/officeDocument/2006/relationships/image" Target="../media/image81.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85.emf"/><Relationship Id="rId2" Type="http://schemas.openxmlformats.org/officeDocument/2006/relationships/image" Target="../media/image84.emf"/><Relationship Id="rId1" Type="http://schemas.openxmlformats.org/officeDocument/2006/relationships/image" Target="../media/image83.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image" Target="../media/image24.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image" Target="../media/image26.e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35.emf"/><Relationship Id="rId13" Type="http://schemas.openxmlformats.org/officeDocument/2006/relationships/image" Target="../media/image40.emf"/><Relationship Id="rId18" Type="http://schemas.openxmlformats.org/officeDocument/2006/relationships/image" Target="../media/image45.emf"/><Relationship Id="rId3" Type="http://schemas.openxmlformats.org/officeDocument/2006/relationships/image" Target="../media/image30.emf"/><Relationship Id="rId7" Type="http://schemas.openxmlformats.org/officeDocument/2006/relationships/image" Target="../media/image34.emf"/><Relationship Id="rId12" Type="http://schemas.openxmlformats.org/officeDocument/2006/relationships/image" Target="../media/image39.emf"/><Relationship Id="rId17" Type="http://schemas.openxmlformats.org/officeDocument/2006/relationships/image" Target="../media/image44.emf"/><Relationship Id="rId2" Type="http://schemas.openxmlformats.org/officeDocument/2006/relationships/image" Target="../media/image29.emf"/><Relationship Id="rId16" Type="http://schemas.openxmlformats.org/officeDocument/2006/relationships/image" Target="../media/image43.emf"/><Relationship Id="rId1" Type="http://schemas.openxmlformats.org/officeDocument/2006/relationships/image" Target="../media/image28.emf"/><Relationship Id="rId6" Type="http://schemas.openxmlformats.org/officeDocument/2006/relationships/image" Target="../media/image33.emf"/><Relationship Id="rId11" Type="http://schemas.openxmlformats.org/officeDocument/2006/relationships/image" Target="../media/image38.emf"/><Relationship Id="rId5" Type="http://schemas.openxmlformats.org/officeDocument/2006/relationships/image" Target="../media/image32.emf"/><Relationship Id="rId15" Type="http://schemas.openxmlformats.org/officeDocument/2006/relationships/image" Target="../media/image42.emf"/><Relationship Id="rId10" Type="http://schemas.openxmlformats.org/officeDocument/2006/relationships/image" Target="../media/image37.emf"/><Relationship Id="rId4" Type="http://schemas.openxmlformats.org/officeDocument/2006/relationships/image" Target="../media/image31.emf"/><Relationship Id="rId9" Type="http://schemas.openxmlformats.org/officeDocument/2006/relationships/image" Target="../media/image36.emf"/><Relationship Id="rId14" Type="http://schemas.openxmlformats.org/officeDocument/2006/relationships/image" Target="../media/image41.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image" Target="../media/image46.e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55.emf"/><Relationship Id="rId13" Type="http://schemas.openxmlformats.org/officeDocument/2006/relationships/image" Target="../media/image60.emf"/><Relationship Id="rId18" Type="http://schemas.openxmlformats.org/officeDocument/2006/relationships/image" Target="../media/image65.emf"/><Relationship Id="rId3" Type="http://schemas.openxmlformats.org/officeDocument/2006/relationships/image" Target="../media/image50.emf"/><Relationship Id="rId7" Type="http://schemas.openxmlformats.org/officeDocument/2006/relationships/image" Target="../media/image54.emf"/><Relationship Id="rId12" Type="http://schemas.openxmlformats.org/officeDocument/2006/relationships/image" Target="../media/image59.emf"/><Relationship Id="rId17" Type="http://schemas.openxmlformats.org/officeDocument/2006/relationships/image" Target="../media/image64.emf"/><Relationship Id="rId2" Type="http://schemas.openxmlformats.org/officeDocument/2006/relationships/image" Target="../media/image49.emf"/><Relationship Id="rId16" Type="http://schemas.openxmlformats.org/officeDocument/2006/relationships/image" Target="../media/image63.emf"/><Relationship Id="rId1" Type="http://schemas.openxmlformats.org/officeDocument/2006/relationships/image" Target="../media/image48.emf"/><Relationship Id="rId6" Type="http://schemas.openxmlformats.org/officeDocument/2006/relationships/image" Target="../media/image53.emf"/><Relationship Id="rId11" Type="http://schemas.openxmlformats.org/officeDocument/2006/relationships/image" Target="../media/image58.emf"/><Relationship Id="rId5" Type="http://schemas.openxmlformats.org/officeDocument/2006/relationships/image" Target="../media/image52.emf"/><Relationship Id="rId15" Type="http://schemas.openxmlformats.org/officeDocument/2006/relationships/image" Target="../media/image62.emf"/><Relationship Id="rId10" Type="http://schemas.openxmlformats.org/officeDocument/2006/relationships/image" Target="../media/image57.emf"/><Relationship Id="rId4" Type="http://schemas.openxmlformats.org/officeDocument/2006/relationships/image" Target="../media/image51.emf"/><Relationship Id="rId9" Type="http://schemas.openxmlformats.org/officeDocument/2006/relationships/image" Target="../media/image56.emf"/><Relationship Id="rId14" Type="http://schemas.openxmlformats.org/officeDocument/2006/relationships/image" Target="../media/image6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image" Target="../media/image68.emf"/><Relationship Id="rId1" Type="http://schemas.openxmlformats.org/officeDocument/2006/relationships/image" Target="../media/image67.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image" Target="../media/image71.emf"/><Relationship Id="rId1" Type="http://schemas.openxmlformats.org/officeDocument/2006/relationships/image" Target="../media/image7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1"/>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4" rIns="91430" bIns="45714" numCol="1" anchor="t" anchorCtr="0" compatLnSpc="1">
            <a:prstTxWarp prst="textNoShape">
              <a:avLst/>
            </a:prstTxWarp>
          </a:bodyPr>
          <a:lstStyle>
            <a:lvl1pPr>
              <a:defRPr sz="1200">
                <a:latin typeface="Arial" panose="020B0604020202020204" pitchFamily="34" charset="0"/>
              </a:defRPr>
            </a:lvl1pPr>
          </a:lstStyle>
          <a:p>
            <a:endParaRPr lang="en-US" altLang="ja-JP"/>
          </a:p>
        </p:txBody>
      </p:sp>
      <p:sp>
        <p:nvSpPr>
          <p:cNvPr id="83971" name="Rectangle 3"/>
          <p:cNvSpPr>
            <a:spLocks noGrp="1" noChangeArrowheads="1"/>
          </p:cNvSpPr>
          <p:nvPr>
            <p:ph type="dt" sz="quarter" idx="1"/>
          </p:nvPr>
        </p:nvSpPr>
        <p:spPr bwMode="auto">
          <a:xfrm>
            <a:off x="4021139" y="1"/>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4" rIns="91430" bIns="45714" numCol="1" anchor="t" anchorCtr="0" compatLnSpc="1">
            <a:prstTxWarp prst="textNoShape">
              <a:avLst/>
            </a:prstTxWarp>
          </a:bodyPr>
          <a:lstStyle>
            <a:lvl1pPr algn="r">
              <a:defRPr sz="1200">
                <a:latin typeface="Arial" panose="020B0604020202020204" pitchFamily="34" charset="0"/>
              </a:defRPr>
            </a:lvl1pPr>
          </a:lstStyle>
          <a:p>
            <a:endParaRPr lang="en-US" altLang="ja-JP"/>
          </a:p>
        </p:txBody>
      </p:sp>
      <p:sp>
        <p:nvSpPr>
          <p:cNvPr id="83972" name="Rectangle 4"/>
          <p:cNvSpPr>
            <a:spLocks noGrp="1" noChangeArrowheads="1"/>
          </p:cNvSpPr>
          <p:nvPr>
            <p:ph type="ftr" sz="quarter" idx="2"/>
          </p:nvPr>
        </p:nvSpPr>
        <p:spPr bwMode="auto">
          <a:xfrm>
            <a:off x="0" y="9721851"/>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4" rIns="91430" bIns="45714" numCol="1" anchor="b" anchorCtr="0" compatLnSpc="1">
            <a:prstTxWarp prst="textNoShape">
              <a:avLst/>
            </a:prstTxWarp>
          </a:bodyPr>
          <a:lstStyle>
            <a:lvl1pPr>
              <a:defRPr sz="1200">
                <a:latin typeface="Arial" panose="020B0604020202020204" pitchFamily="34" charset="0"/>
              </a:defRPr>
            </a:lvl1pPr>
          </a:lstStyle>
          <a:p>
            <a:endParaRPr lang="en-US" altLang="ja-JP"/>
          </a:p>
        </p:txBody>
      </p:sp>
      <p:sp>
        <p:nvSpPr>
          <p:cNvPr id="83973" name="Rectangle 5"/>
          <p:cNvSpPr>
            <a:spLocks noGrp="1" noChangeArrowheads="1"/>
          </p:cNvSpPr>
          <p:nvPr>
            <p:ph type="sldNum" sz="quarter" idx="3"/>
          </p:nvPr>
        </p:nvSpPr>
        <p:spPr bwMode="auto">
          <a:xfrm>
            <a:off x="4021139" y="9721851"/>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4" rIns="91430" bIns="45714" numCol="1" anchor="b" anchorCtr="0" compatLnSpc="1">
            <a:prstTxWarp prst="textNoShape">
              <a:avLst/>
            </a:prstTxWarp>
          </a:bodyPr>
          <a:lstStyle>
            <a:lvl1pPr algn="r">
              <a:defRPr sz="1200">
                <a:latin typeface="Arial" panose="020B0604020202020204" pitchFamily="34" charset="0"/>
              </a:defRPr>
            </a:lvl1pPr>
          </a:lstStyle>
          <a:p>
            <a:fld id="{7321F29B-08B1-49CD-8FC7-37AFED45F95E}" type="slidenum">
              <a:rPr lang="en-US" altLang="ja-JP"/>
              <a:pPr/>
              <a:t>‹#›</a:t>
            </a:fld>
            <a:endParaRPr lang="en-US" altLang="ja-JP"/>
          </a:p>
        </p:txBody>
      </p:sp>
    </p:spTree>
    <p:extLst>
      <p:ext uri="{BB962C8B-B14F-4D97-AF65-F5344CB8AC3E}">
        <p14:creationId xmlns:p14="http://schemas.microsoft.com/office/powerpoint/2010/main" val="11185537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1138" y="0"/>
            <a:ext cx="3076575" cy="512763"/>
          </a:xfrm>
          <a:prstGeom prst="rect">
            <a:avLst/>
          </a:prstGeom>
        </p:spPr>
        <p:txBody>
          <a:bodyPr vert="horz" lIns="91440" tIns="45720" rIns="91440" bIns="45720" rtlCol="0"/>
          <a:lstStyle>
            <a:lvl1pPr algn="r">
              <a:defRPr sz="1200"/>
            </a:lvl1pPr>
          </a:lstStyle>
          <a:p>
            <a:fld id="{52182355-3D19-4391-800E-D3F979D46D6E}" type="datetimeFigureOut">
              <a:rPr kumimoji="1" lang="ja-JP" altLang="en-US" smtClean="0"/>
              <a:t>2022/4/14</a:t>
            </a:fld>
            <a:endParaRPr kumimoji="1" lang="ja-JP" altLang="en-US"/>
          </a:p>
        </p:txBody>
      </p:sp>
      <p:sp>
        <p:nvSpPr>
          <p:cNvPr id="4" name="スライド イメージ プレースホルダー 3"/>
          <p:cNvSpPr>
            <a:spLocks noGrp="1" noRot="1" noChangeAspect="1"/>
          </p:cNvSpPr>
          <p:nvPr>
            <p:ph type="sldImg" idx="2"/>
          </p:nvPr>
        </p:nvSpPr>
        <p:spPr>
          <a:xfrm>
            <a:off x="1246188" y="1279525"/>
            <a:ext cx="4606925" cy="34544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709613" y="4926013"/>
            <a:ext cx="5680075" cy="402907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850"/>
            <a:ext cx="3076575" cy="512763"/>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1138" y="9721850"/>
            <a:ext cx="3076575" cy="512763"/>
          </a:xfrm>
          <a:prstGeom prst="rect">
            <a:avLst/>
          </a:prstGeom>
        </p:spPr>
        <p:txBody>
          <a:bodyPr vert="horz" lIns="91440" tIns="45720" rIns="91440" bIns="45720" rtlCol="0" anchor="b"/>
          <a:lstStyle>
            <a:lvl1pPr algn="r">
              <a:defRPr sz="1200"/>
            </a:lvl1pPr>
          </a:lstStyle>
          <a:p>
            <a:fld id="{8EBBB9EA-6C10-43D1-B17C-E012E2C812C1}" type="slidenum">
              <a:rPr kumimoji="1" lang="ja-JP" altLang="en-US" smtClean="0"/>
              <a:t>‹#›</a:t>
            </a:fld>
            <a:endParaRPr kumimoji="1" lang="ja-JP" altLang="en-US"/>
          </a:p>
        </p:txBody>
      </p:sp>
    </p:spTree>
    <p:extLst>
      <p:ext uri="{BB962C8B-B14F-4D97-AF65-F5344CB8AC3E}">
        <p14:creationId xmlns:p14="http://schemas.microsoft.com/office/powerpoint/2010/main" val="154628201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こんにちは。</a:t>
            </a:r>
            <a:endParaRPr kumimoji="1" lang="en-US" altLang="ja-JP" dirty="0"/>
          </a:p>
          <a:p>
            <a:r>
              <a:rPr kumimoji="1" lang="ja-JP" altLang="en-US" dirty="0"/>
              <a:t>これから論理回路の第</a:t>
            </a:r>
            <a:r>
              <a:rPr kumimoji="1" lang="en-US" altLang="ja-JP" dirty="0"/>
              <a:t>2</a:t>
            </a:r>
            <a:r>
              <a:rPr kumimoji="1" lang="ja-JP" altLang="en-US" dirty="0"/>
              <a:t>回の授業を始めます。</a:t>
            </a:r>
            <a:endParaRPr kumimoji="1" lang="en-US" altLang="ja-JP" dirty="0"/>
          </a:p>
          <a:p>
            <a:r>
              <a:rPr kumimoji="1" lang="ja-JP" altLang="en-US" dirty="0"/>
              <a:t>よろしくお願いします。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8EBBB9EA-6C10-43D1-B17C-E012E2C812C1}" type="slidenum">
              <a:rPr kumimoji="1" lang="ja-JP" altLang="en-US" smtClean="0"/>
              <a:t>1</a:t>
            </a:fld>
            <a:endParaRPr kumimoji="1" lang="ja-JP" altLang="en-US"/>
          </a:p>
        </p:txBody>
      </p:sp>
    </p:spTree>
    <p:extLst>
      <p:ext uri="{BB962C8B-B14F-4D97-AF65-F5344CB8AC3E}">
        <p14:creationId xmlns:p14="http://schemas.microsoft.com/office/powerpoint/2010/main" val="35816030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次は </a:t>
            </a:r>
            <a:r>
              <a:rPr kumimoji="1" lang="en-US" altLang="ja-JP" dirty="0"/>
              <a:t>AND </a:t>
            </a:r>
            <a:r>
              <a:rPr kumimoji="1" lang="ja-JP" altLang="en-US" dirty="0"/>
              <a:t>ゲートです。</a:t>
            </a:r>
            <a:endParaRPr kumimoji="1" lang="en-US" altLang="ja-JP" dirty="0"/>
          </a:p>
          <a:p>
            <a:r>
              <a:rPr kumimoji="1" lang="ja-JP" altLang="en-US" dirty="0"/>
              <a:t>これは入力信号が全て</a:t>
            </a:r>
            <a:r>
              <a:rPr kumimoji="1" lang="en-US" altLang="ja-JP" dirty="0"/>
              <a:t>1</a:t>
            </a:r>
            <a:r>
              <a:rPr kumimoji="1" lang="ja-JP" altLang="en-US" dirty="0"/>
              <a:t>のときは</a:t>
            </a:r>
            <a:r>
              <a:rPr kumimoji="1" lang="en-US" altLang="ja-JP" dirty="0"/>
              <a:t>1</a:t>
            </a:r>
            <a:r>
              <a:rPr kumimoji="1" lang="ja-JP" altLang="en-US" dirty="0"/>
              <a:t>を、それ以外は</a:t>
            </a:r>
            <a:r>
              <a:rPr kumimoji="1" lang="en-US" altLang="ja-JP" dirty="0"/>
              <a:t>0</a:t>
            </a:r>
            <a:r>
              <a:rPr kumimoji="1" lang="ja-JP" altLang="en-US" dirty="0"/>
              <a:t>を出力する</a:t>
            </a:r>
            <a:r>
              <a:rPr kumimoji="1" lang="en-US" altLang="ja-JP" dirty="0"/>
              <a:t>2</a:t>
            </a:r>
            <a:r>
              <a:rPr kumimoji="1" lang="ja-JP" altLang="en-US" dirty="0"/>
              <a:t>入力</a:t>
            </a:r>
            <a:r>
              <a:rPr kumimoji="1" lang="en-US" altLang="ja-JP" dirty="0"/>
              <a:t>1</a:t>
            </a:r>
            <a:r>
              <a:rPr kumimoji="1" lang="ja-JP" altLang="en-US" dirty="0"/>
              <a:t>出力の論理ゲートです。</a:t>
            </a:r>
            <a:endParaRPr kumimoji="1" lang="en-US" altLang="ja-JP" dirty="0"/>
          </a:p>
          <a:p>
            <a:r>
              <a:rPr kumimoji="1" lang="en-US" altLang="ja-JP" dirty="0"/>
              <a:t>AND </a:t>
            </a:r>
            <a:r>
              <a:rPr kumimoji="1" lang="ja-JP" altLang="en-US" dirty="0"/>
              <a:t>ゲートは </a:t>
            </a:r>
            <a:r>
              <a:rPr kumimoji="1" lang="en-US" altLang="ja-JP" dirty="0"/>
              <a:t>AND </a:t>
            </a:r>
            <a:r>
              <a:rPr kumimoji="1" lang="ja-JP" altLang="en-US" dirty="0"/>
              <a:t>演算に対応します。</a:t>
            </a:r>
            <a:endParaRPr kumimoji="1" lang="en-US" altLang="ja-JP" dirty="0"/>
          </a:p>
          <a:p>
            <a:r>
              <a:rPr kumimoji="1" lang="en-US" altLang="ja-JP" dirty="0"/>
              <a:t>Z</a:t>
            </a:r>
            <a:r>
              <a:rPr kumimoji="1" lang="ja-JP" altLang="en-US" dirty="0"/>
              <a:t> </a:t>
            </a:r>
            <a:r>
              <a:rPr kumimoji="1" lang="en-US" altLang="ja-JP" dirty="0"/>
              <a:t>= X AND Y </a:t>
            </a:r>
            <a:r>
              <a:rPr kumimoji="1" lang="ja-JP" altLang="en-US" dirty="0"/>
              <a:t>に対応するのがこちらのゲートです。</a:t>
            </a:r>
            <a:endParaRPr kumimoji="1" lang="en-US" altLang="ja-JP" dirty="0"/>
          </a:p>
          <a:p>
            <a:r>
              <a:rPr kumimoji="1" lang="en-US" altLang="ja-JP" dirty="0"/>
              <a:t>MIL</a:t>
            </a:r>
            <a:r>
              <a:rPr kumimoji="1" lang="ja-JP" altLang="en-US" dirty="0"/>
              <a:t>記号では、</a:t>
            </a:r>
            <a:r>
              <a:rPr kumimoji="1" lang="en-US" altLang="ja-JP" dirty="0"/>
              <a:t>AND </a:t>
            </a:r>
            <a:r>
              <a:rPr kumimoji="1" lang="ja-JP" altLang="en-US" dirty="0"/>
              <a:t>ゲートは半円の記号で表されます。</a:t>
            </a:r>
            <a:endParaRPr kumimoji="1" lang="en-US" altLang="ja-JP" dirty="0"/>
          </a:p>
          <a:p>
            <a:r>
              <a:rPr kumimoji="1" lang="ja-JP" altLang="en-US" dirty="0"/>
              <a:t>また、</a:t>
            </a:r>
            <a:r>
              <a:rPr kumimoji="1" lang="en-US" altLang="ja-JP" dirty="0"/>
              <a:t>JIS</a:t>
            </a:r>
            <a:r>
              <a:rPr kumimoji="1" lang="ja-JP" altLang="en-US" dirty="0"/>
              <a:t>記号では、</a:t>
            </a:r>
            <a:r>
              <a:rPr kumimoji="1" lang="en-US" altLang="ja-JP" dirty="0"/>
              <a:t>AND</a:t>
            </a:r>
            <a:r>
              <a:rPr kumimoji="1" lang="ja-JP" altLang="en-US" dirty="0"/>
              <a:t> ゲートは長方形の中に </a:t>
            </a:r>
            <a:r>
              <a:rPr kumimoji="1" lang="en-US" altLang="ja-JP" dirty="0"/>
              <a:t>&amp; </a:t>
            </a:r>
            <a:r>
              <a:rPr kumimoji="1" lang="ja-JP" altLang="en-US" dirty="0"/>
              <a:t>と書いて表されます。</a:t>
            </a:r>
            <a:endParaRPr kumimoji="1" lang="en-US" altLang="ja-JP" dirty="0"/>
          </a:p>
          <a:p>
            <a:r>
              <a:rPr kumimoji="1" lang="ja-JP" altLang="en-US" dirty="0"/>
              <a:t>慣用記号では</a:t>
            </a:r>
            <a:r>
              <a:rPr kumimoji="1" lang="en-US" altLang="ja-JP" dirty="0"/>
              <a:t>JIS</a:t>
            </a:r>
            <a:r>
              <a:rPr kumimoji="1" lang="ja-JP" altLang="en-US" dirty="0"/>
              <a:t>記号に似た半円形の記号で表されます。</a:t>
            </a:r>
            <a:endParaRPr kumimoji="1" lang="en-US" altLang="ja-JP" dirty="0"/>
          </a:p>
        </p:txBody>
      </p:sp>
      <p:sp>
        <p:nvSpPr>
          <p:cNvPr id="4" name="スライド番号プレースホルダー 3"/>
          <p:cNvSpPr>
            <a:spLocks noGrp="1"/>
          </p:cNvSpPr>
          <p:nvPr>
            <p:ph type="sldNum" sz="quarter" idx="5"/>
          </p:nvPr>
        </p:nvSpPr>
        <p:spPr/>
        <p:txBody>
          <a:bodyPr/>
          <a:lstStyle/>
          <a:p>
            <a:fld id="{8EBBB9EA-6C10-43D1-B17C-E012E2C812C1}" type="slidenum">
              <a:rPr kumimoji="1" lang="ja-JP" altLang="en-US" smtClean="0"/>
              <a:t>10</a:t>
            </a:fld>
            <a:endParaRPr kumimoji="1" lang="ja-JP" altLang="en-US"/>
          </a:p>
        </p:txBody>
      </p:sp>
    </p:spTree>
    <p:extLst>
      <p:ext uri="{BB962C8B-B14F-4D97-AF65-F5344CB8AC3E}">
        <p14:creationId xmlns:p14="http://schemas.microsoft.com/office/powerpoint/2010/main" val="3326653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3</a:t>
            </a:r>
            <a:r>
              <a:rPr kumimoji="1" lang="ja-JP" altLang="en-US" dirty="0"/>
              <a:t>つめは </a:t>
            </a:r>
            <a:r>
              <a:rPr kumimoji="1" lang="en-US" altLang="ja-JP" dirty="0"/>
              <a:t>OR </a:t>
            </a:r>
            <a:r>
              <a:rPr kumimoji="1" lang="ja-JP" altLang="en-US" dirty="0"/>
              <a:t>ゲートです。</a:t>
            </a:r>
            <a:endParaRPr kumimoji="1" lang="en-US" altLang="ja-JP" dirty="0"/>
          </a:p>
          <a:p>
            <a:r>
              <a:rPr kumimoji="1" lang="ja-JP" altLang="en-US" dirty="0"/>
              <a:t>これは入力信号に</a:t>
            </a:r>
            <a:r>
              <a:rPr kumimoji="1" lang="en-US" altLang="ja-JP" dirty="0"/>
              <a:t>1</a:t>
            </a:r>
            <a:r>
              <a:rPr kumimoji="1" lang="ja-JP" altLang="en-US" dirty="0"/>
              <a:t>つでも</a:t>
            </a:r>
            <a:r>
              <a:rPr kumimoji="1" lang="en-US" altLang="ja-JP" dirty="0"/>
              <a:t>1</a:t>
            </a:r>
            <a:r>
              <a:rPr kumimoji="1" lang="ja-JP" altLang="en-US" dirty="0"/>
              <a:t>があれば</a:t>
            </a:r>
            <a:r>
              <a:rPr kumimoji="1" lang="en-US" altLang="ja-JP" dirty="0"/>
              <a:t>1</a:t>
            </a:r>
            <a:r>
              <a:rPr kumimoji="1" lang="ja-JP" altLang="en-US" dirty="0"/>
              <a:t>を、それ以外は</a:t>
            </a:r>
            <a:r>
              <a:rPr kumimoji="1" lang="en-US" altLang="ja-JP" dirty="0"/>
              <a:t>0</a:t>
            </a:r>
            <a:r>
              <a:rPr kumimoji="1" lang="ja-JP" altLang="en-US" dirty="0"/>
              <a:t>を出力する</a:t>
            </a:r>
            <a:r>
              <a:rPr kumimoji="1" lang="en-US" altLang="ja-JP" dirty="0"/>
              <a:t>2</a:t>
            </a:r>
            <a:r>
              <a:rPr kumimoji="1" lang="ja-JP" altLang="en-US" dirty="0"/>
              <a:t>入力</a:t>
            </a:r>
            <a:r>
              <a:rPr kumimoji="1" lang="en-US" altLang="ja-JP" dirty="0"/>
              <a:t>1</a:t>
            </a:r>
            <a:r>
              <a:rPr kumimoji="1" lang="ja-JP" altLang="en-US" dirty="0"/>
              <a:t>出力の論理ゲートです。</a:t>
            </a:r>
            <a:endParaRPr kumimoji="1" lang="en-US" altLang="ja-JP" dirty="0"/>
          </a:p>
          <a:p>
            <a:r>
              <a:rPr kumimoji="1" lang="en-US" altLang="ja-JP" dirty="0"/>
              <a:t>OR </a:t>
            </a:r>
            <a:r>
              <a:rPr kumimoji="1" lang="ja-JP" altLang="en-US" dirty="0"/>
              <a:t>ゲートは </a:t>
            </a:r>
            <a:r>
              <a:rPr kumimoji="1" lang="en-US" altLang="ja-JP" dirty="0"/>
              <a:t>OR </a:t>
            </a:r>
            <a:r>
              <a:rPr kumimoji="1" lang="ja-JP" altLang="en-US" dirty="0"/>
              <a:t>演算に対応します。</a:t>
            </a:r>
            <a:endParaRPr kumimoji="1" lang="en-US" altLang="ja-JP" dirty="0"/>
          </a:p>
          <a:p>
            <a:r>
              <a:rPr kumimoji="1" lang="en-US" altLang="ja-JP" dirty="0"/>
              <a:t>Z</a:t>
            </a:r>
            <a:r>
              <a:rPr kumimoji="1" lang="ja-JP" altLang="en-US" dirty="0"/>
              <a:t> </a:t>
            </a:r>
            <a:r>
              <a:rPr kumimoji="1" lang="en-US" altLang="ja-JP" dirty="0"/>
              <a:t>= X OR Y </a:t>
            </a:r>
            <a:r>
              <a:rPr kumimoji="1" lang="ja-JP" altLang="en-US" dirty="0"/>
              <a:t>に対応するのがこちらのゲートです。</a:t>
            </a:r>
            <a:endParaRPr kumimoji="1" lang="en-US" altLang="ja-JP" dirty="0"/>
          </a:p>
          <a:p>
            <a:r>
              <a:rPr kumimoji="1" lang="en-US" altLang="ja-JP" dirty="0"/>
              <a:t>MIL</a:t>
            </a:r>
            <a:r>
              <a:rPr kumimoji="1" lang="ja-JP" altLang="en-US" dirty="0"/>
              <a:t>記号では、</a:t>
            </a:r>
            <a:r>
              <a:rPr kumimoji="1" lang="en-US" altLang="ja-JP" dirty="0"/>
              <a:t>OR </a:t>
            </a:r>
            <a:r>
              <a:rPr kumimoji="1" lang="ja-JP" altLang="en-US" dirty="0"/>
              <a:t>ゲートは三日月型の記号で表されます。</a:t>
            </a:r>
            <a:endParaRPr kumimoji="1" lang="en-US" altLang="ja-JP" dirty="0"/>
          </a:p>
          <a:p>
            <a:r>
              <a:rPr kumimoji="1" lang="ja-JP" altLang="en-US" dirty="0"/>
              <a:t>また、</a:t>
            </a:r>
            <a:r>
              <a:rPr kumimoji="1" lang="en-US" altLang="ja-JP" dirty="0"/>
              <a:t>JIS</a:t>
            </a:r>
            <a:r>
              <a:rPr kumimoji="1" lang="ja-JP" altLang="en-US" dirty="0"/>
              <a:t>記号では、</a:t>
            </a:r>
            <a:r>
              <a:rPr kumimoji="1" lang="en-US" altLang="ja-JP" dirty="0"/>
              <a:t>OR</a:t>
            </a:r>
            <a:r>
              <a:rPr kumimoji="1" lang="ja-JP" altLang="en-US" dirty="0"/>
              <a:t> ゲートは長方形の中に ≧</a:t>
            </a:r>
            <a:r>
              <a:rPr kumimoji="1" lang="en-US" altLang="ja-JP" dirty="0"/>
              <a:t>1 </a:t>
            </a:r>
            <a:r>
              <a:rPr kumimoji="1" lang="ja-JP" altLang="en-US" dirty="0"/>
              <a:t>と書いて表されます。</a:t>
            </a:r>
            <a:endParaRPr kumimoji="1" lang="en-US" altLang="ja-JP" dirty="0"/>
          </a:p>
          <a:p>
            <a:r>
              <a:rPr kumimoji="1" lang="ja-JP" altLang="en-US" dirty="0"/>
              <a:t>慣用記号では半円形の中を入力線が貫通している記号で表されます。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8EBBB9EA-6C10-43D1-B17C-E012E2C812C1}" type="slidenum">
              <a:rPr kumimoji="1" lang="ja-JP" altLang="en-US" smtClean="0"/>
              <a:t>11</a:t>
            </a:fld>
            <a:endParaRPr kumimoji="1" lang="ja-JP" altLang="en-US"/>
          </a:p>
        </p:txBody>
      </p:sp>
    </p:spTree>
    <p:extLst>
      <p:ext uri="{BB962C8B-B14F-4D97-AF65-F5344CB8AC3E}">
        <p14:creationId xmlns:p14="http://schemas.microsoft.com/office/powerpoint/2010/main" val="25991478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NOT</a:t>
            </a:r>
            <a:r>
              <a:rPr kumimoji="1" lang="ja-JP" altLang="en-US" dirty="0"/>
              <a:t>ゲート、</a:t>
            </a:r>
            <a:r>
              <a:rPr kumimoji="1" lang="en-US" altLang="ja-JP" dirty="0"/>
              <a:t>AND</a:t>
            </a:r>
            <a:r>
              <a:rPr kumimoji="1" lang="ja-JP" altLang="en-US" dirty="0"/>
              <a:t>ゲート、</a:t>
            </a:r>
            <a:r>
              <a:rPr kumimoji="1" lang="en-US" altLang="ja-JP" dirty="0"/>
              <a:t>OR</a:t>
            </a:r>
            <a:r>
              <a:rPr kumimoji="1" lang="ja-JP" altLang="en-US" dirty="0"/>
              <a:t>ゲートは、この図のように配線することで実現できます。</a:t>
            </a:r>
            <a:endParaRPr kumimoji="1" lang="en-US" altLang="ja-JP" dirty="0"/>
          </a:p>
          <a:p>
            <a:r>
              <a:rPr kumimoji="1" lang="en-US" altLang="ja-JP" dirty="0"/>
              <a:t>NOT</a:t>
            </a:r>
            <a:r>
              <a:rPr kumimoji="1" lang="ja-JP" altLang="en-US" dirty="0"/>
              <a:t>ゲートに使われている漢数字の六のような記号がトランジスタ、</a:t>
            </a:r>
            <a:endParaRPr kumimoji="1" lang="en-US" altLang="ja-JP" dirty="0"/>
          </a:p>
          <a:p>
            <a:r>
              <a:rPr kumimoji="1" lang="en-US" altLang="ja-JP" dirty="0"/>
              <a:t>AND</a:t>
            </a:r>
            <a:r>
              <a:rPr kumimoji="1" lang="ja-JP" altLang="en-US" dirty="0"/>
              <a:t>ゲートと</a:t>
            </a:r>
            <a:r>
              <a:rPr kumimoji="1" lang="en-US" altLang="ja-JP" dirty="0"/>
              <a:t>OR</a:t>
            </a:r>
            <a:r>
              <a:rPr kumimoji="1" lang="ja-JP" altLang="en-US" dirty="0"/>
              <a:t>ゲートに使われている三角の前に線の付いた記号がダイオードです。</a:t>
            </a:r>
            <a:endParaRPr kumimoji="1" lang="en-US" altLang="ja-JP" dirty="0"/>
          </a:p>
          <a:p>
            <a:r>
              <a:rPr kumimoji="1" lang="ja-JP" altLang="en-US" dirty="0"/>
              <a:t>回路内には電圧源、つまり電池と、アースもあります。</a:t>
            </a:r>
            <a:endParaRPr kumimoji="1" lang="en-US" altLang="ja-JP" dirty="0"/>
          </a:p>
          <a:p>
            <a:r>
              <a:rPr kumimoji="1" lang="ja-JP" altLang="en-US" dirty="0"/>
              <a:t>なお、ここに挙げた回路自体は覚える必要はありません。試験にも出しません。</a:t>
            </a:r>
          </a:p>
        </p:txBody>
      </p:sp>
      <p:sp>
        <p:nvSpPr>
          <p:cNvPr id="4" name="スライド番号プレースホルダー 3"/>
          <p:cNvSpPr>
            <a:spLocks noGrp="1"/>
          </p:cNvSpPr>
          <p:nvPr>
            <p:ph type="sldNum" sz="quarter" idx="5"/>
          </p:nvPr>
        </p:nvSpPr>
        <p:spPr/>
        <p:txBody>
          <a:bodyPr/>
          <a:lstStyle/>
          <a:p>
            <a:fld id="{8EBBB9EA-6C10-43D1-B17C-E012E2C812C1}" type="slidenum">
              <a:rPr kumimoji="1" lang="ja-JP" altLang="en-US" smtClean="0"/>
              <a:t>12</a:t>
            </a:fld>
            <a:endParaRPr kumimoji="1" lang="ja-JP" altLang="en-US"/>
          </a:p>
        </p:txBody>
      </p:sp>
    </p:spTree>
    <p:extLst>
      <p:ext uri="{BB962C8B-B14F-4D97-AF65-F5344CB8AC3E}">
        <p14:creationId xmlns:p14="http://schemas.microsoft.com/office/powerpoint/2010/main" val="2443206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AND</a:t>
            </a:r>
            <a:r>
              <a:rPr kumimoji="1" lang="ja-JP" altLang="en-US" dirty="0"/>
              <a:t>ゲートと</a:t>
            </a:r>
            <a:r>
              <a:rPr kumimoji="1" lang="en-US" altLang="ja-JP" dirty="0"/>
              <a:t>OR</a:t>
            </a:r>
            <a:r>
              <a:rPr kumimoji="1" lang="ja-JP" altLang="en-US" dirty="0"/>
              <a:t>ゲートにはダイオードが使われています。</a:t>
            </a:r>
            <a:endParaRPr kumimoji="1" lang="en-US" altLang="ja-JP" dirty="0"/>
          </a:p>
          <a:p>
            <a:r>
              <a:rPr kumimoji="1" lang="ja-JP" altLang="en-US" dirty="0"/>
              <a:t>ダイオードは、</a:t>
            </a:r>
            <a:r>
              <a:rPr kumimoji="1" lang="en-US" altLang="ja-JP" dirty="0"/>
              <a:t>P</a:t>
            </a:r>
            <a:r>
              <a:rPr kumimoji="1" lang="ja-JP" altLang="en-US" dirty="0"/>
              <a:t>型半導体と</a:t>
            </a:r>
            <a:r>
              <a:rPr kumimoji="1" lang="en-US" altLang="ja-JP" dirty="0"/>
              <a:t>N</a:t>
            </a:r>
            <a:r>
              <a:rPr kumimoji="1" lang="ja-JP" altLang="en-US" dirty="0"/>
              <a:t>型半導体をくっつけたものです。</a:t>
            </a:r>
            <a:endParaRPr kumimoji="1" lang="en-US" altLang="ja-JP" dirty="0"/>
          </a:p>
          <a:p>
            <a:r>
              <a:rPr kumimoji="1" lang="ja-JP" altLang="en-US" dirty="0"/>
              <a:t>左の図のようなダイオードは、右図のような記号で表されます。</a:t>
            </a:r>
            <a:endParaRPr kumimoji="1" lang="en-US" altLang="ja-JP" dirty="0"/>
          </a:p>
          <a:p>
            <a:r>
              <a:rPr kumimoji="1" lang="ja-JP" altLang="en-US" dirty="0"/>
              <a:t>ダイオードには、</a:t>
            </a:r>
            <a:r>
              <a:rPr kumimoji="1" lang="en-US" altLang="ja-JP" dirty="0"/>
              <a:t>P</a:t>
            </a:r>
            <a:r>
              <a:rPr kumimoji="1" lang="ja-JP" altLang="en-US" dirty="0"/>
              <a:t>型から</a:t>
            </a:r>
            <a:r>
              <a:rPr kumimoji="1" lang="en-US" altLang="ja-JP" dirty="0"/>
              <a:t>N</a:t>
            </a:r>
            <a:r>
              <a:rPr kumimoji="1" lang="ja-JP" altLang="en-US" dirty="0"/>
              <a:t>型にしか電流が流れないという性質があります。</a:t>
            </a:r>
            <a:endParaRPr kumimoji="1" lang="en-US" altLang="ja-JP" dirty="0"/>
          </a:p>
          <a:p>
            <a:r>
              <a:rPr kumimoji="1" lang="ja-JP" altLang="en-US" dirty="0"/>
              <a:t>この図ですと、上から下のみ電流が流れます。</a:t>
            </a:r>
            <a:endParaRPr kumimoji="1" lang="en-US" altLang="ja-JP" dirty="0"/>
          </a:p>
          <a:p>
            <a:r>
              <a:rPr kumimoji="1" lang="ja-JP" altLang="en-US" dirty="0"/>
              <a:t>電流が流れるためには、電圧が必要です。</a:t>
            </a:r>
            <a:endParaRPr kumimoji="1" lang="en-US" altLang="ja-JP" dirty="0"/>
          </a:p>
          <a:p>
            <a:r>
              <a:rPr kumimoji="1" lang="ja-JP" altLang="en-US" dirty="0"/>
              <a:t>ダイオードは、入力側の電圧が高く、出力側の電圧が低いときのみ電流が流れます。</a:t>
            </a:r>
            <a:endParaRPr kumimoji="1" lang="en-US" altLang="ja-JP" dirty="0"/>
          </a:p>
          <a:p>
            <a:r>
              <a:rPr kumimoji="1" lang="ja-JP" altLang="en-US" dirty="0"/>
              <a:t>なので、ダイオードはスイッチと考えることができます。</a:t>
            </a:r>
            <a:endParaRPr kumimoji="1" lang="en-US" altLang="ja-JP" dirty="0"/>
          </a:p>
          <a:p>
            <a:r>
              <a:rPr kumimoji="1" lang="ja-JP" altLang="en-US" dirty="0"/>
              <a:t>入力電圧</a:t>
            </a:r>
            <a:r>
              <a:rPr kumimoji="1" lang="en-US" altLang="ja-JP" dirty="0"/>
              <a:t>I</a:t>
            </a:r>
            <a:r>
              <a:rPr kumimoji="1" lang="ja-JP" altLang="en-US" dirty="0"/>
              <a:t>が</a:t>
            </a:r>
            <a:r>
              <a:rPr kumimoji="1" lang="en-US" altLang="ja-JP" dirty="0"/>
              <a:t>1</a:t>
            </a:r>
            <a:r>
              <a:rPr kumimoji="1" lang="ja-JP" altLang="en-US" dirty="0"/>
              <a:t>、出力電圧</a:t>
            </a:r>
            <a:r>
              <a:rPr kumimoji="1" lang="en-US" altLang="ja-JP" dirty="0"/>
              <a:t>O</a:t>
            </a:r>
            <a:r>
              <a:rPr kumimoji="1" lang="ja-JP" altLang="en-US" dirty="0"/>
              <a:t>が</a:t>
            </a:r>
            <a:r>
              <a:rPr kumimoji="1" lang="en-US" altLang="ja-JP" dirty="0"/>
              <a:t>0</a:t>
            </a:r>
            <a:r>
              <a:rPr kumimoji="1" lang="ja-JP" altLang="en-US" dirty="0"/>
              <a:t>のときのみスイッチが閉じて電流が流れ、それ以外のときはスイッチが開いて電流が流れなくなります。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8EBBB9EA-6C10-43D1-B17C-E012E2C812C1}" type="slidenum">
              <a:rPr kumimoji="1" lang="ja-JP" altLang="en-US" smtClean="0"/>
              <a:t>13</a:t>
            </a:fld>
            <a:endParaRPr kumimoji="1" lang="ja-JP" altLang="en-US"/>
          </a:p>
        </p:txBody>
      </p:sp>
    </p:spTree>
    <p:extLst>
      <p:ext uri="{BB962C8B-B14F-4D97-AF65-F5344CB8AC3E}">
        <p14:creationId xmlns:p14="http://schemas.microsoft.com/office/powerpoint/2010/main" val="2324213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AND</a:t>
            </a:r>
            <a:r>
              <a:rPr kumimoji="1" lang="ja-JP" altLang="en-US" dirty="0"/>
              <a:t>ゲートは、図のように入力側に向けてダイオードが配置されています。</a:t>
            </a:r>
            <a:endParaRPr kumimoji="1" lang="en-US" altLang="ja-JP" dirty="0"/>
          </a:p>
          <a:p>
            <a:r>
              <a:rPr kumimoji="1" lang="en-US" altLang="ja-JP" dirty="0"/>
              <a:t>AND</a:t>
            </a:r>
            <a:r>
              <a:rPr kumimoji="1" lang="ja-JP" altLang="en-US" dirty="0"/>
              <a:t>ゲートの出力側には、抵抗、電圧源、アースがつながっています。</a:t>
            </a:r>
            <a:endParaRPr kumimoji="1" lang="en-US" altLang="ja-JP" dirty="0"/>
          </a:p>
          <a:p>
            <a:r>
              <a:rPr kumimoji="1" lang="ja-JP" altLang="en-US" dirty="0"/>
              <a:t>入力 </a:t>
            </a:r>
            <a:r>
              <a:rPr kumimoji="1" lang="en-US" altLang="ja-JP" dirty="0"/>
              <a:t>X, Y </a:t>
            </a:r>
            <a:r>
              <a:rPr kumimoji="1" lang="ja-JP" altLang="en-US" dirty="0"/>
              <a:t>のうち、</a:t>
            </a:r>
            <a:r>
              <a:rPr kumimoji="1" lang="en-US" altLang="ja-JP" dirty="0"/>
              <a:t>Y </a:t>
            </a:r>
            <a:r>
              <a:rPr kumimoji="1" lang="ja-JP" altLang="en-US" dirty="0"/>
              <a:t>の電圧が低い場合を考えます。</a:t>
            </a:r>
            <a:endParaRPr kumimoji="1" lang="en-US" altLang="ja-JP" dirty="0"/>
          </a:p>
          <a:p>
            <a:r>
              <a:rPr kumimoji="1" lang="ja-JP" altLang="en-US" dirty="0"/>
              <a:t>この場合、電圧源がありますので図の下側が高電圧、</a:t>
            </a:r>
            <a:r>
              <a:rPr kumimoji="1" lang="en-US" altLang="ja-JP" dirty="0"/>
              <a:t>Y </a:t>
            </a:r>
            <a:r>
              <a:rPr kumimoji="1" lang="ja-JP" altLang="en-US" dirty="0"/>
              <a:t>側が低電圧になりますので、</a:t>
            </a:r>
            <a:endParaRPr kumimoji="1" lang="en-US" altLang="ja-JP" dirty="0"/>
          </a:p>
          <a:p>
            <a:r>
              <a:rPr kumimoji="1" lang="ja-JP" altLang="en-US" dirty="0"/>
              <a:t>電圧源から </a:t>
            </a:r>
            <a:r>
              <a:rPr kumimoji="1" lang="en-US" altLang="ja-JP" dirty="0"/>
              <a:t>Y </a:t>
            </a:r>
            <a:r>
              <a:rPr kumimoji="1" lang="ja-JP" altLang="en-US" dirty="0"/>
              <a:t>に電流が流れます。</a:t>
            </a:r>
            <a:endParaRPr kumimoji="1" lang="en-US" altLang="ja-JP" dirty="0"/>
          </a:p>
          <a:p>
            <a:r>
              <a:rPr kumimoji="1" lang="ja-JP" altLang="en-US" dirty="0"/>
              <a:t>すると、途中に抵抗を通ります。</a:t>
            </a:r>
            <a:endParaRPr kumimoji="1" lang="en-US" altLang="ja-JP" dirty="0"/>
          </a:p>
          <a:p>
            <a:r>
              <a:rPr kumimoji="1" lang="ja-JP" altLang="en-US" dirty="0"/>
              <a:t>電流が抵抗を通ると、オームの法則 電圧＝電流</a:t>
            </a:r>
            <a:r>
              <a:rPr kumimoji="1" lang="en-US" altLang="ja-JP" dirty="0"/>
              <a:t>×</a:t>
            </a:r>
            <a:r>
              <a:rPr kumimoji="1" lang="ja-JP" altLang="en-US" dirty="0"/>
              <a:t>抵抗 に従て電圧が下がります。</a:t>
            </a:r>
            <a:endParaRPr kumimoji="1" lang="en-US" altLang="ja-JP" dirty="0"/>
          </a:p>
          <a:p>
            <a:r>
              <a:rPr kumimoji="1" lang="ja-JP" altLang="en-US" dirty="0"/>
              <a:t>なので出力 </a:t>
            </a:r>
            <a:r>
              <a:rPr kumimoji="1" lang="en-US" altLang="ja-JP" dirty="0"/>
              <a:t>Z </a:t>
            </a:r>
            <a:r>
              <a:rPr kumimoji="1" lang="ja-JP" altLang="en-US" dirty="0"/>
              <a:t>には、電圧が下がった後の低い電圧、つまり </a:t>
            </a:r>
            <a:r>
              <a:rPr kumimoji="1" lang="en-US" altLang="ja-JP" dirty="0"/>
              <a:t>0 </a:t>
            </a:r>
            <a:r>
              <a:rPr kumimoji="1" lang="ja-JP" altLang="en-US" dirty="0"/>
              <a:t>が出力されます。</a:t>
            </a:r>
            <a:endParaRPr kumimoji="1" lang="en-US" altLang="ja-JP" dirty="0"/>
          </a:p>
          <a:p>
            <a:r>
              <a:rPr kumimoji="1" lang="ja-JP" altLang="en-US" dirty="0"/>
              <a:t>一方、入力 </a:t>
            </a:r>
            <a:r>
              <a:rPr kumimoji="1" lang="en-US" altLang="ja-JP" dirty="0"/>
              <a:t>X,Y </a:t>
            </a:r>
            <a:r>
              <a:rPr kumimoji="1" lang="ja-JP" altLang="en-US" dirty="0"/>
              <a:t>の両方が高い電圧であった場合、ダイオードに電流は流れません。</a:t>
            </a:r>
            <a:endParaRPr kumimoji="1" lang="en-US" altLang="ja-JP" dirty="0"/>
          </a:p>
          <a:p>
            <a:r>
              <a:rPr kumimoji="1" lang="ja-JP" altLang="en-US" dirty="0"/>
              <a:t>この場合は、電圧源の高い電圧がそのまま出力 </a:t>
            </a:r>
            <a:r>
              <a:rPr kumimoji="1" lang="en-US" altLang="ja-JP" dirty="0"/>
              <a:t>Z </a:t>
            </a:r>
            <a:r>
              <a:rPr kumimoji="1" lang="ja-JP" altLang="en-US" dirty="0"/>
              <a:t>に伝わり、</a:t>
            </a:r>
            <a:r>
              <a:rPr kumimoji="1" lang="en-US" altLang="ja-JP" dirty="0"/>
              <a:t>1 </a:t>
            </a:r>
            <a:r>
              <a:rPr kumimoji="1" lang="ja-JP" altLang="en-US" dirty="0"/>
              <a:t>が出力されます。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8EBBB9EA-6C10-43D1-B17C-E012E2C812C1}" type="slidenum">
              <a:rPr kumimoji="1" lang="ja-JP" altLang="en-US" smtClean="0"/>
              <a:t>14</a:t>
            </a:fld>
            <a:endParaRPr kumimoji="1" lang="ja-JP" altLang="en-US"/>
          </a:p>
        </p:txBody>
      </p:sp>
    </p:spTree>
    <p:extLst>
      <p:ext uri="{BB962C8B-B14F-4D97-AF65-F5344CB8AC3E}">
        <p14:creationId xmlns:p14="http://schemas.microsoft.com/office/powerpoint/2010/main" val="11727581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OR</a:t>
            </a:r>
            <a:r>
              <a:rPr kumimoji="1" lang="ja-JP" altLang="en-US" dirty="0"/>
              <a:t>ゲートは、</a:t>
            </a:r>
            <a:r>
              <a:rPr kumimoji="1" lang="en-US" altLang="ja-JP" dirty="0"/>
              <a:t>AND</a:t>
            </a:r>
            <a:r>
              <a:rPr kumimoji="1" lang="ja-JP" altLang="en-US" dirty="0"/>
              <a:t>ゲートとは逆向きにダイオードがつながっています。</a:t>
            </a:r>
            <a:endParaRPr kumimoji="1" lang="en-US" altLang="ja-JP" dirty="0"/>
          </a:p>
          <a:p>
            <a:r>
              <a:rPr kumimoji="1" lang="ja-JP" altLang="en-US" dirty="0"/>
              <a:t>入力 </a:t>
            </a:r>
            <a:r>
              <a:rPr kumimoji="1" lang="en-US" altLang="ja-JP" dirty="0"/>
              <a:t>X, Y </a:t>
            </a:r>
            <a:r>
              <a:rPr kumimoji="1" lang="ja-JP" altLang="en-US" dirty="0"/>
              <a:t>の両方の電圧が低い場合、ダイオードに電流は流れません。</a:t>
            </a:r>
            <a:endParaRPr kumimoji="1" lang="en-US" altLang="ja-JP" dirty="0"/>
          </a:p>
          <a:p>
            <a:r>
              <a:rPr kumimoji="1" lang="ja-JP" altLang="en-US" dirty="0"/>
              <a:t>この場合はアースの</a:t>
            </a:r>
            <a:r>
              <a:rPr kumimoji="1" lang="en-US" altLang="ja-JP" dirty="0"/>
              <a:t>0V</a:t>
            </a:r>
            <a:r>
              <a:rPr kumimoji="1" lang="ja-JP" altLang="en-US" dirty="0"/>
              <a:t>がそのまま </a:t>
            </a:r>
            <a:r>
              <a:rPr kumimoji="1" lang="en-US" altLang="ja-JP" dirty="0"/>
              <a:t>Z </a:t>
            </a:r>
            <a:r>
              <a:rPr kumimoji="1" lang="ja-JP" altLang="en-US" dirty="0"/>
              <a:t>に伝わり、</a:t>
            </a:r>
            <a:r>
              <a:rPr kumimoji="1" lang="en-US" altLang="ja-JP" dirty="0"/>
              <a:t>0</a:t>
            </a:r>
            <a:r>
              <a:rPr kumimoji="1" lang="ja-JP" altLang="en-US" dirty="0"/>
              <a:t>が出力されます。</a:t>
            </a:r>
            <a:endParaRPr kumimoji="1" lang="en-US" altLang="ja-JP" dirty="0"/>
          </a:p>
          <a:p>
            <a:r>
              <a:rPr kumimoji="1" lang="ja-JP" altLang="en-US" dirty="0"/>
              <a:t>入力 </a:t>
            </a:r>
            <a:r>
              <a:rPr kumimoji="1" lang="en-US" altLang="ja-JP" dirty="0"/>
              <a:t>X,Y </a:t>
            </a:r>
            <a:r>
              <a:rPr kumimoji="1" lang="ja-JP" altLang="en-US" dirty="0"/>
              <a:t>のうち </a:t>
            </a:r>
            <a:r>
              <a:rPr kumimoji="1" lang="en-US" altLang="ja-JP" dirty="0"/>
              <a:t>X </a:t>
            </a:r>
            <a:r>
              <a:rPr kumimoji="1" lang="ja-JP" altLang="en-US" dirty="0"/>
              <a:t>の電圧が高い場合、</a:t>
            </a:r>
            <a:r>
              <a:rPr kumimoji="1" lang="en-US" altLang="ja-JP" dirty="0"/>
              <a:t>X </a:t>
            </a:r>
            <a:r>
              <a:rPr kumimoji="1" lang="ja-JP" altLang="en-US" dirty="0"/>
              <a:t>からアースに電流が流れます。</a:t>
            </a:r>
            <a:endParaRPr kumimoji="1" lang="en-US" altLang="ja-JP" dirty="0"/>
          </a:p>
          <a:p>
            <a:r>
              <a:rPr kumimoji="1" lang="ja-JP" altLang="en-US" dirty="0"/>
              <a:t>途中に抵抗がありますので電圧が下がりますが、</a:t>
            </a:r>
            <a:endParaRPr kumimoji="1" lang="en-US" altLang="ja-JP" dirty="0"/>
          </a:p>
          <a:p>
            <a:r>
              <a:rPr kumimoji="1" lang="ja-JP" altLang="en-US" dirty="0"/>
              <a:t>出力 </a:t>
            </a:r>
            <a:r>
              <a:rPr kumimoji="1" lang="en-US" altLang="ja-JP" dirty="0"/>
              <a:t>Z </a:t>
            </a:r>
            <a:r>
              <a:rPr kumimoji="1" lang="ja-JP" altLang="en-US" dirty="0"/>
              <a:t>は抵抗の手前にありますので、</a:t>
            </a:r>
            <a:r>
              <a:rPr kumimoji="1" lang="en-US" altLang="ja-JP" dirty="0"/>
              <a:t>Z</a:t>
            </a:r>
            <a:r>
              <a:rPr kumimoji="1" lang="ja-JP" altLang="en-US" dirty="0"/>
              <a:t>には電圧が下がる前の電圧、</a:t>
            </a:r>
            <a:r>
              <a:rPr kumimoji="1" lang="en-US" altLang="ja-JP" dirty="0"/>
              <a:t>1</a:t>
            </a:r>
            <a:r>
              <a:rPr kumimoji="1" lang="ja-JP" altLang="en-US" dirty="0"/>
              <a:t>が出力されます。</a:t>
            </a:r>
          </a:p>
        </p:txBody>
      </p:sp>
      <p:sp>
        <p:nvSpPr>
          <p:cNvPr id="4" name="スライド番号プレースホルダー 3"/>
          <p:cNvSpPr>
            <a:spLocks noGrp="1"/>
          </p:cNvSpPr>
          <p:nvPr>
            <p:ph type="sldNum" sz="quarter" idx="5"/>
          </p:nvPr>
        </p:nvSpPr>
        <p:spPr/>
        <p:txBody>
          <a:bodyPr/>
          <a:lstStyle/>
          <a:p>
            <a:fld id="{8EBBB9EA-6C10-43D1-B17C-E012E2C812C1}" type="slidenum">
              <a:rPr kumimoji="1" lang="ja-JP" altLang="en-US" smtClean="0"/>
              <a:t>15</a:t>
            </a:fld>
            <a:endParaRPr kumimoji="1" lang="ja-JP" altLang="en-US"/>
          </a:p>
        </p:txBody>
      </p:sp>
    </p:spTree>
    <p:extLst>
      <p:ext uri="{BB962C8B-B14F-4D97-AF65-F5344CB8AC3E}">
        <p14:creationId xmlns:p14="http://schemas.microsoft.com/office/powerpoint/2010/main" val="30772008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NOT</a:t>
            </a:r>
            <a:r>
              <a:rPr kumimoji="1" lang="ja-JP" altLang="en-US" dirty="0"/>
              <a:t>ゲートにはトランジスタが使われています。</a:t>
            </a:r>
            <a:endParaRPr kumimoji="1" lang="en-US" altLang="ja-JP" dirty="0"/>
          </a:p>
          <a:p>
            <a:r>
              <a:rPr kumimoji="1" lang="ja-JP" altLang="en-US" dirty="0"/>
              <a:t>トランジスタは、</a:t>
            </a:r>
            <a:r>
              <a:rPr kumimoji="1" lang="en-US" altLang="ja-JP" dirty="0"/>
              <a:t>N</a:t>
            </a:r>
            <a:r>
              <a:rPr kumimoji="1" lang="ja-JP" altLang="en-US" dirty="0"/>
              <a:t>型半導体、</a:t>
            </a:r>
            <a:r>
              <a:rPr kumimoji="1" lang="en-US" altLang="ja-JP" dirty="0"/>
              <a:t>P</a:t>
            </a:r>
            <a:r>
              <a:rPr kumimoji="1" lang="ja-JP" altLang="en-US" dirty="0"/>
              <a:t>型半導体、</a:t>
            </a:r>
            <a:r>
              <a:rPr kumimoji="1" lang="en-US" altLang="ja-JP" dirty="0"/>
              <a:t>N</a:t>
            </a:r>
            <a:r>
              <a:rPr kumimoji="1" lang="ja-JP" altLang="en-US" dirty="0"/>
              <a:t>型半導体をサンドイッチのようにくっつけたものです。</a:t>
            </a:r>
            <a:endParaRPr kumimoji="1" lang="en-US" altLang="ja-JP" dirty="0"/>
          </a:p>
          <a:p>
            <a:r>
              <a:rPr kumimoji="1" lang="ja-JP" altLang="en-US" dirty="0"/>
              <a:t>左図のようなトランジスタは、右図のような記号で表されます。</a:t>
            </a:r>
            <a:endParaRPr kumimoji="1" lang="en-US" altLang="ja-JP" dirty="0"/>
          </a:p>
          <a:p>
            <a:r>
              <a:rPr kumimoji="1" lang="ja-JP" altLang="en-US" dirty="0"/>
              <a:t>トランジスタの端子は、</a:t>
            </a:r>
            <a:r>
              <a:rPr kumimoji="1" lang="en-US" altLang="ja-JP" dirty="0"/>
              <a:t>E </a:t>
            </a:r>
            <a:r>
              <a:rPr kumimoji="1" lang="ja-JP" altLang="en-US" dirty="0"/>
              <a:t>エミッタ </a:t>
            </a:r>
            <a:r>
              <a:rPr kumimoji="1" lang="en-US" altLang="ja-JP" dirty="0"/>
              <a:t>C </a:t>
            </a:r>
            <a:r>
              <a:rPr kumimoji="1" lang="ja-JP" altLang="en-US" dirty="0"/>
              <a:t>コレクタ </a:t>
            </a:r>
            <a:r>
              <a:rPr kumimoji="1" lang="en-US" altLang="ja-JP" dirty="0"/>
              <a:t>B </a:t>
            </a:r>
            <a:r>
              <a:rPr kumimoji="1" lang="ja-JP" altLang="en-US" dirty="0"/>
              <a:t>ベースと呼ばれます。</a:t>
            </a:r>
            <a:endParaRPr kumimoji="1" lang="en-US" altLang="ja-JP" dirty="0"/>
          </a:p>
          <a:p>
            <a:r>
              <a:rPr kumimoji="1" lang="ja-JP" altLang="en-US" dirty="0"/>
              <a:t>トランジスタには、ベースからエミッタに電流が流れると、コレクタからエミッタにも電流が流れる、という性質があります。</a:t>
            </a:r>
            <a:endParaRPr kumimoji="1" lang="en-US" altLang="ja-JP" dirty="0"/>
          </a:p>
          <a:p>
            <a:r>
              <a:rPr kumimoji="1" lang="ja-JP" altLang="en-US" dirty="0"/>
              <a:t>ベースからエミッタに電流が流れるためにはベースに高電圧、エミッタに低電圧がかかる必要があります。</a:t>
            </a:r>
            <a:endParaRPr kumimoji="1" lang="en-US" altLang="ja-JP" dirty="0"/>
          </a:p>
          <a:p>
            <a:r>
              <a:rPr kumimoji="1" lang="ja-JP" altLang="en-US" dirty="0"/>
              <a:t>また、コレクタからエミッタに電流が流れるためには、コレクタに高電圧、エミッタに低電圧がかかる必要があります。</a:t>
            </a:r>
            <a:endParaRPr kumimoji="1" lang="en-US" altLang="ja-JP" dirty="0"/>
          </a:p>
          <a:p>
            <a:r>
              <a:rPr kumimoji="1" lang="ja-JP" altLang="en-US" dirty="0"/>
              <a:t>つまり、トランジスタに電流が流れるのは、コレクタとベースに電圧が高く、エミッタの電圧が低い場合だけです。</a:t>
            </a:r>
            <a:endParaRPr kumimoji="1" lang="en-US" altLang="ja-JP" dirty="0"/>
          </a:p>
          <a:p>
            <a:r>
              <a:rPr kumimoji="1" lang="ja-JP" altLang="en-US" dirty="0"/>
              <a:t>よって、</a:t>
            </a:r>
            <a:r>
              <a:rPr kumimoji="1" lang="en-US" altLang="ja-JP" dirty="0"/>
              <a:t>E=0, C=1, B=1 </a:t>
            </a:r>
            <a:r>
              <a:rPr kumimoji="1" lang="ja-JP" altLang="en-US" dirty="0"/>
              <a:t>ならばトランジスタは閉じたスイッチであると考えられ、コレクタからエミッタに電流が流れます。</a:t>
            </a:r>
            <a:endParaRPr kumimoji="1" lang="en-US" altLang="ja-JP" dirty="0"/>
          </a:p>
          <a:p>
            <a:r>
              <a:rPr kumimoji="1" lang="ja-JP" altLang="en-US" dirty="0"/>
              <a:t>それ以外のときはスイッチが開いた状態であり、電流は流れません。</a:t>
            </a:r>
          </a:p>
        </p:txBody>
      </p:sp>
      <p:sp>
        <p:nvSpPr>
          <p:cNvPr id="4" name="スライド番号プレースホルダー 3"/>
          <p:cNvSpPr>
            <a:spLocks noGrp="1"/>
          </p:cNvSpPr>
          <p:nvPr>
            <p:ph type="sldNum" sz="quarter" idx="5"/>
          </p:nvPr>
        </p:nvSpPr>
        <p:spPr/>
        <p:txBody>
          <a:bodyPr/>
          <a:lstStyle/>
          <a:p>
            <a:fld id="{8EBBB9EA-6C10-43D1-B17C-E012E2C812C1}" type="slidenum">
              <a:rPr kumimoji="1" lang="ja-JP" altLang="en-US" smtClean="0"/>
              <a:t>16</a:t>
            </a:fld>
            <a:endParaRPr kumimoji="1" lang="ja-JP" altLang="en-US"/>
          </a:p>
        </p:txBody>
      </p:sp>
    </p:spTree>
    <p:extLst>
      <p:ext uri="{BB962C8B-B14F-4D97-AF65-F5344CB8AC3E}">
        <p14:creationId xmlns:p14="http://schemas.microsoft.com/office/powerpoint/2010/main" val="7600288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NOT</a:t>
            </a:r>
            <a:r>
              <a:rPr kumimoji="1" lang="ja-JP" altLang="en-US" dirty="0"/>
              <a:t>ゲートでは、トランジスタのベースが入力 </a:t>
            </a:r>
            <a:r>
              <a:rPr kumimoji="1" lang="en-US" altLang="ja-JP" dirty="0"/>
              <a:t>X </a:t>
            </a:r>
            <a:r>
              <a:rPr kumimoji="1" lang="ja-JP" altLang="en-US" dirty="0"/>
              <a:t>に、コレクタが出力 </a:t>
            </a:r>
            <a:r>
              <a:rPr kumimoji="1" lang="en-US" altLang="ja-JP" dirty="0"/>
              <a:t>Z </a:t>
            </a:r>
            <a:r>
              <a:rPr kumimoji="1" lang="ja-JP" altLang="en-US" dirty="0"/>
              <a:t>に、エミッタがアースに繋がっています。</a:t>
            </a:r>
            <a:endParaRPr kumimoji="1" lang="en-US" altLang="ja-JP" dirty="0"/>
          </a:p>
          <a:p>
            <a:r>
              <a:rPr kumimoji="1" lang="ja-JP" altLang="en-US" dirty="0"/>
              <a:t>入力 </a:t>
            </a:r>
            <a:r>
              <a:rPr kumimoji="1" lang="en-US" altLang="ja-JP" dirty="0"/>
              <a:t>X </a:t>
            </a:r>
            <a:r>
              <a:rPr kumimoji="1" lang="ja-JP" altLang="en-US" dirty="0"/>
              <a:t>の電圧が低いときは、ベース電圧が低いのでトランジスタは開いた状態であり電流が流れません。</a:t>
            </a:r>
            <a:endParaRPr kumimoji="1" lang="en-US" altLang="ja-JP" dirty="0"/>
          </a:p>
          <a:p>
            <a:r>
              <a:rPr kumimoji="1" lang="ja-JP" altLang="en-US" dirty="0"/>
              <a:t>この場合は、電圧源の高い電圧がそのまま出力 </a:t>
            </a:r>
            <a:r>
              <a:rPr kumimoji="1" lang="en-US" altLang="ja-JP" dirty="0"/>
              <a:t>Z </a:t>
            </a:r>
            <a:r>
              <a:rPr kumimoji="1" lang="ja-JP" altLang="en-US" dirty="0"/>
              <a:t>に伝わり、</a:t>
            </a:r>
            <a:r>
              <a:rPr kumimoji="1" lang="en-US" altLang="ja-JP" dirty="0"/>
              <a:t>1 </a:t>
            </a:r>
            <a:r>
              <a:rPr kumimoji="1" lang="ja-JP" altLang="en-US" dirty="0"/>
              <a:t>が出力されます。</a:t>
            </a:r>
            <a:endParaRPr kumimoji="1" lang="en-US" altLang="ja-JP" dirty="0"/>
          </a:p>
          <a:p>
            <a:r>
              <a:rPr kumimoji="1" lang="ja-JP" altLang="en-US" dirty="0"/>
              <a:t>入力</a:t>
            </a:r>
            <a:r>
              <a:rPr kumimoji="1" lang="en-US" altLang="ja-JP" dirty="0"/>
              <a:t> X </a:t>
            </a:r>
            <a:r>
              <a:rPr kumimoji="1" lang="ja-JP" altLang="en-US" dirty="0"/>
              <a:t>の電圧が高いときは、ベース電圧が高いのでトランジスタは閉じた状態であり電流が流れます。</a:t>
            </a:r>
            <a:endParaRPr kumimoji="1" lang="en-US" altLang="ja-JP" dirty="0"/>
          </a:p>
          <a:p>
            <a:r>
              <a:rPr kumimoji="1" lang="ja-JP" altLang="en-US" dirty="0"/>
              <a:t>電圧源からアースに向けて電流が流れますが、途中に抵抗があるので電圧降下が起こり、</a:t>
            </a:r>
            <a:endParaRPr kumimoji="1" lang="en-US" altLang="ja-JP" dirty="0"/>
          </a:p>
          <a:p>
            <a:r>
              <a:rPr kumimoji="1" lang="ja-JP" altLang="en-US" dirty="0"/>
              <a:t>出力 </a:t>
            </a:r>
            <a:r>
              <a:rPr kumimoji="1" lang="en-US" altLang="ja-JP" dirty="0"/>
              <a:t>Z </a:t>
            </a:r>
            <a:r>
              <a:rPr kumimoji="1" lang="ja-JP" altLang="en-US" dirty="0"/>
              <a:t>には電圧が下がったあとの電圧が伝わり、</a:t>
            </a:r>
            <a:r>
              <a:rPr kumimoji="1" lang="en-US" altLang="ja-JP" dirty="0"/>
              <a:t>0</a:t>
            </a:r>
            <a:r>
              <a:rPr kumimoji="1" lang="ja-JP" altLang="en-US" dirty="0"/>
              <a:t> が出力されます。</a:t>
            </a:r>
          </a:p>
        </p:txBody>
      </p:sp>
      <p:sp>
        <p:nvSpPr>
          <p:cNvPr id="4" name="スライド番号プレースホルダー 3"/>
          <p:cNvSpPr>
            <a:spLocks noGrp="1"/>
          </p:cNvSpPr>
          <p:nvPr>
            <p:ph type="sldNum" sz="quarter" idx="5"/>
          </p:nvPr>
        </p:nvSpPr>
        <p:spPr/>
        <p:txBody>
          <a:bodyPr/>
          <a:lstStyle/>
          <a:p>
            <a:fld id="{8EBBB9EA-6C10-43D1-B17C-E012E2C812C1}" type="slidenum">
              <a:rPr kumimoji="1" lang="ja-JP" altLang="en-US" smtClean="0"/>
              <a:t>17</a:t>
            </a:fld>
            <a:endParaRPr kumimoji="1" lang="ja-JP" altLang="en-US"/>
          </a:p>
        </p:txBody>
      </p:sp>
    </p:spTree>
    <p:extLst>
      <p:ext uri="{BB962C8B-B14F-4D97-AF65-F5344CB8AC3E}">
        <p14:creationId xmlns:p14="http://schemas.microsoft.com/office/powerpoint/2010/main" val="9232961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この授業では今後様々な論理回路を紹介します。</a:t>
            </a:r>
            <a:endParaRPr kumimoji="1" lang="en-US" altLang="ja-JP" dirty="0"/>
          </a:p>
          <a:p>
            <a:r>
              <a:rPr kumimoji="1" lang="ja-JP" altLang="en-US" dirty="0"/>
              <a:t>論理回路には大きく分けて組み合わせ回路と順序回路の</a:t>
            </a:r>
            <a:r>
              <a:rPr kumimoji="1" lang="en-US" altLang="ja-JP" dirty="0"/>
              <a:t>2</a:t>
            </a:r>
            <a:r>
              <a:rPr kumimoji="1" lang="ja-JP" altLang="en-US" dirty="0"/>
              <a:t>つかあります。</a:t>
            </a:r>
            <a:endParaRPr kumimoji="1" lang="en-US" altLang="ja-JP" dirty="0"/>
          </a:p>
          <a:p>
            <a:r>
              <a:rPr kumimoji="1" lang="ja-JP" altLang="en-US" dirty="0"/>
              <a:t>組み合わせ回路とは、ある時刻の出力信号は、現在の入力信号だけで決まる回路です。</a:t>
            </a:r>
            <a:endParaRPr kumimoji="1" lang="en-US" altLang="ja-JP" dirty="0"/>
          </a:p>
          <a:p>
            <a:r>
              <a:rPr kumimoji="1" lang="ja-JP" altLang="en-US" dirty="0"/>
              <a:t>つまり過去に何を入れていても関係無く、あくまでも現在の入力のみで出力が決まります。</a:t>
            </a:r>
            <a:endParaRPr kumimoji="1" lang="en-US" altLang="ja-JP" dirty="0"/>
          </a:p>
          <a:p>
            <a:r>
              <a:rPr kumimoji="1" lang="ja-JP" altLang="en-US" dirty="0"/>
              <a:t>一方、順序回路は、ある時刻の出力信号が、現在の入力信号だけでなく、</a:t>
            </a:r>
            <a:endParaRPr kumimoji="1" lang="en-US" altLang="ja-JP" dirty="0"/>
          </a:p>
          <a:p>
            <a:r>
              <a:rPr kumimoji="1" lang="ja-JP" altLang="en-US" dirty="0"/>
              <a:t>過去の入力信号の影響も受ける回路です。</a:t>
            </a:r>
            <a:endParaRPr kumimoji="1" lang="en-US" altLang="ja-JP" dirty="0"/>
          </a:p>
          <a:p>
            <a:r>
              <a:rPr kumimoji="1" lang="ja-JP" altLang="en-US" dirty="0"/>
              <a:t>つまり、回路内にバッファ・メモリがあって、過去の入力を覚えている回路です。</a:t>
            </a:r>
            <a:endParaRPr kumimoji="1" lang="en-US" altLang="ja-JP" dirty="0"/>
          </a:p>
          <a:p>
            <a:r>
              <a:rPr kumimoji="1" lang="ja-JP" altLang="en-US" dirty="0"/>
              <a:t>この授業の前半では組み合わせ回路から説明します。</a:t>
            </a:r>
            <a:endParaRPr kumimoji="1" lang="en-US" altLang="ja-JP" dirty="0"/>
          </a:p>
          <a:p>
            <a:r>
              <a:rPr kumimoji="1" lang="ja-JP" altLang="en-US" dirty="0"/>
              <a:t>順序回路は第</a:t>
            </a:r>
            <a:r>
              <a:rPr kumimoji="1" lang="en-US" altLang="ja-JP" dirty="0"/>
              <a:t>8</a:t>
            </a:r>
            <a:r>
              <a:rPr kumimoji="1" lang="ja-JP" altLang="en-US" dirty="0"/>
              <a:t>回以降にする予定です。</a:t>
            </a:r>
            <a:endParaRPr kumimoji="1" lang="en-US" altLang="ja-JP" dirty="0"/>
          </a:p>
        </p:txBody>
      </p:sp>
      <p:sp>
        <p:nvSpPr>
          <p:cNvPr id="4" name="スライド番号プレースホルダー 3"/>
          <p:cNvSpPr>
            <a:spLocks noGrp="1"/>
          </p:cNvSpPr>
          <p:nvPr>
            <p:ph type="sldNum" sz="quarter" idx="5"/>
          </p:nvPr>
        </p:nvSpPr>
        <p:spPr/>
        <p:txBody>
          <a:bodyPr/>
          <a:lstStyle/>
          <a:p>
            <a:fld id="{8EBBB9EA-6C10-43D1-B17C-E012E2C812C1}" type="slidenum">
              <a:rPr kumimoji="1" lang="ja-JP" altLang="en-US" smtClean="0"/>
              <a:t>18</a:t>
            </a:fld>
            <a:endParaRPr kumimoji="1" lang="ja-JP" altLang="en-US"/>
          </a:p>
        </p:txBody>
      </p:sp>
    </p:spTree>
    <p:extLst>
      <p:ext uri="{BB962C8B-B14F-4D97-AF65-F5344CB8AC3E}">
        <p14:creationId xmlns:p14="http://schemas.microsoft.com/office/powerpoint/2010/main" val="11902392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入力 </a:t>
            </a:r>
            <a:r>
              <a:rPr kumimoji="1" lang="en-US" altLang="ja-JP" dirty="0"/>
              <a:t>I1, I2, … </a:t>
            </a:r>
            <a:r>
              <a:rPr kumimoji="1" lang="en-US" altLang="ja-JP" dirty="0" err="1"/>
              <a:t>Im</a:t>
            </a:r>
            <a:r>
              <a:rPr kumimoji="1" lang="en-US" altLang="ja-JP" dirty="0"/>
              <a:t> </a:t>
            </a:r>
            <a:r>
              <a:rPr kumimoji="1" lang="ja-JP" altLang="en-US" dirty="0"/>
              <a:t>出力 </a:t>
            </a:r>
            <a:r>
              <a:rPr kumimoji="1" lang="en-US" altLang="ja-JP" dirty="0"/>
              <a:t>O </a:t>
            </a:r>
            <a:r>
              <a:rPr kumimoji="1" lang="ja-JP" altLang="en-US" dirty="0"/>
              <a:t>の組み合わせ回路は論理関数 </a:t>
            </a:r>
            <a:r>
              <a:rPr kumimoji="1" lang="en-US" altLang="ja-JP" dirty="0"/>
              <a:t>f (I1,I2,…, </a:t>
            </a:r>
            <a:r>
              <a:rPr kumimoji="1" lang="en-US" altLang="ja-JP" dirty="0" err="1"/>
              <a:t>Im</a:t>
            </a:r>
            <a:r>
              <a:rPr kumimoji="1" lang="en-US" altLang="ja-JP" dirty="0"/>
              <a:t>) = O </a:t>
            </a:r>
            <a:r>
              <a:rPr kumimoji="1" lang="ja-JP" altLang="en-US" dirty="0"/>
              <a:t>に対応します。</a:t>
            </a:r>
            <a:endParaRPr kumimoji="1" lang="en-US" altLang="ja-JP" dirty="0"/>
          </a:p>
          <a:p>
            <a:r>
              <a:rPr kumimoji="1" lang="ja-JP" altLang="en-US" dirty="0"/>
              <a:t>論理関数は、回路における入力と出力の論理関係を示したもので、</a:t>
            </a:r>
            <a:endParaRPr kumimoji="1" lang="en-US" altLang="ja-JP" dirty="0"/>
          </a:p>
          <a:p>
            <a:r>
              <a:rPr kumimoji="1" lang="ja-JP" altLang="en-US" dirty="0"/>
              <a:t>回路の機能を論理式で表したものです。</a:t>
            </a:r>
          </a:p>
        </p:txBody>
      </p:sp>
      <p:sp>
        <p:nvSpPr>
          <p:cNvPr id="4" name="スライド番号プレースホルダー 3"/>
          <p:cNvSpPr>
            <a:spLocks noGrp="1"/>
          </p:cNvSpPr>
          <p:nvPr>
            <p:ph type="sldNum" sz="quarter" idx="5"/>
          </p:nvPr>
        </p:nvSpPr>
        <p:spPr/>
        <p:txBody>
          <a:bodyPr/>
          <a:lstStyle/>
          <a:p>
            <a:fld id="{8EBBB9EA-6C10-43D1-B17C-E012E2C812C1}" type="slidenum">
              <a:rPr kumimoji="1" lang="ja-JP" altLang="en-US" smtClean="0"/>
              <a:t>19</a:t>
            </a:fld>
            <a:endParaRPr kumimoji="1" lang="ja-JP" altLang="en-US"/>
          </a:p>
        </p:txBody>
      </p:sp>
    </p:spTree>
    <p:extLst>
      <p:ext uri="{BB962C8B-B14F-4D97-AF65-F5344CB8AC3E}">
        <p14:creationId xmlns:p14="http://schemas.microsoft.com/office/powerpoint/2010/main" val="4277789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まず出席カードを提出してください。</a:t>
            </a:r>
            <a:endParaRPr kumimoji="1" lang="en-US" altLang="ja-JP" dirty="0"/>
          </a:p>
          <a:p>
            <a:r>
              <a:rPr kumimoji="1" lang="ja-JP" altLang="en-US" dirty="0"/>
              <a:t>皆さん </a:t>
            </a:r>
            <a:r>
              <a:rPr kumimoji="1" lang="en-US" altLang="ja-JP" dirty="0" err="1"/>
              <a:t>GoogleClassroom</a:t>
            </a:r>
            <a:r>
              <a:rPr kumimoji="1" lang="en-US" altLang="ja-JP" dirty="0"/>
              <a:t> </a:t>
            </a:r>
            <a:r>
              <a:rPr kumimoji="1" lang="ja-JP" altLang="en-US" dirty="0"/>
              <a:t>の論理回路に入ってください。</a:t>
            </a:r>
            <a:endParaRPr kumimoji="1" lang="en-US" altLang="ja-JP" dirty="0"/>
          </a:p>
        </p:txBody>
      </p:sp>
      <p:sp>
        <p:nvSpPr>
          <p:cNvPr id="4" name="スライド番号プレースホルダー 3"/>
          <p:cNvSpPr>
            <a:spLocks noGrp="1"/>
          </p:cNvSpPr>
          <p:nvPr>
            <p:ph type="sldNum" sz="quarter" idx="5"/>
          </p:nvPr>
        </p:nvSpPr>
        <p:spPr/>
        <p:txBody>
          <a:bodyPr/>
          <a:lstStyle/>
          <a:p>
            <a:fld id="{38F2891C-4ABC-441C-A10B-B4804D223D84}" type="slidenum">
              <a:rPr kumimoji="1" lang="ja-JP" altLang="en-US" smtClean="0"/>
              <a:pPr/>
              <a:t>2</a:t>
            </a:fld>
            <a:endParaRPr kumimoji="1" lang="ja-JP" altLang="en-US"/>
          </a:p>
        </p:txBody>
      </p:sp>
    </p:spTree>
    <p:extLst>
      <p:ext uri="{BB962C8B-B14F-4D97-AF65-F5344CB8AC3E}">
        <p14:creationId xmlns:p14="http://schemas.microsoft.com/office/powerpoint/2010/main" val="20152554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ここからは基本の論理ゲート以外の論理ゲートをいくつか紹介します。</a:t>
            </a:r>
            <a:endParaRPr kumimoji="1" lang="en-US" altLang="ja-JP" dirty="0"/>
          </a:p>
          <a:p>
            <a:r>
              <a:rPr kumimoji="1" lang="ja-JP" altLang="en-US" dirty="0"/>
              <a:t>まずは </a:t>
            </a:r>
            <a:r>
              <a:rPr kumimoji="1" lang="en-US" altLang="ja-JP" dirty="0"/>
              <a:t>n </a:t>
            </a:r>
            <a:r>
              <a:rPr kumimoji="1" lang="ja-JP" altLang="en-US" dirty="0"/>
              <a:t>入力</a:t>
            </a:r>
            <a:r>
              <a:rPr kumimoji="1" lang="en-US" altLang="ja-JP" dirty="0"/>
              <a:t>AND</a:t>
            </a:r>
            <a:r>
              <a:rPr kumimoji="1" lang="ja-JP" altLang="en-US" dirty="0"/>
              <a:t>ゲートです。</a:t>
            </a:r>
            <a:endParaRPr kumimoji="1" lang="en-US" altLang="ja-JP" dirty="0"/>
          </a:p>
          <a:p>
            <a:r>
              <a:rPr kumimoji="1" lang="ja-JP" altLang="en-US" dirty="0"/>
              <a:t>これは </a:t>
            </a:r>
            <a:r>
              <a:rPr kumimoji="1" lang="en-US" altLang="ja-JP" dirty="0"/>
              <a:t>AND </a:t>
            </a:r>
            <a:r>
              <a:rPr kumimoji="1" lang="ja-JP" altLang="en-US" dirty="0"/>
              <a:t>ゲートの入力を </a:t>
            </a:r>
            <a:r>
              <a:rPr kumimoji="1" lang="en-US" altLang="ja-JP" dirty="0"/>
              <a:t>n </a:t>
            </a:r>
            <a:r>
              <a:rPr kumimoji="1" lang="ja-JP" altLang="en-US" dirty="0"/>
              <a:t>本に増やしたものです。</a:t>
            </a:r>
            <a:endParaRPr kumimoji="1" lang="en-US" altLang="ja-JP" dirty="0"/>
          </a:p>
          <a:p>
            <a:r>
              <a:rPr kumimoji="1" lang="en-US" altLang="ja-JP" dirty="0"/>
              <a:t>n </a:t>
            </a:r>
            <a:r>
              <a:rPr kumimoji="1" lang="ja-JP" altLang="en-US" dirty="0"/>
              <a:t>入力 </a:t>
            </a:r>
            <a:r>
              <a:rPr kumimoji="1" lang="en-US" altLang="ja-JP" dirty="0"/>
              <a:t>AND </a:t>
            </a:r>
            <a:r>
              <a:rPr kumimoji="1" lang="ja-JP" altLang="en-US" dirty="0"/>
              <a:t>ゲートは、入力信号が全て </a:t>
            </a:r>
            <a:r>
              <a:rPr kumimoji="1" lang="en-US" altLang="ja-JP" dirty="0"/>
              <a:t>1 </a:t>
            </a:r>
            <a:r>
              <a:rPr kumimoji="1" lang="ja-JP" altLang="en-US" dirty="0"/>
              <a:t>のときは </a:t>
            </a:r>
            <a:r>
              <a:rPr kumimoji="1" lang="en-US" altLang="ja-JP" dirty="0"/>
              <a:t>1</a:t>
            </a:r>
            <a:r>
              <a:rPr kumimoji="1" lang="ja-JP" altLang="en-US" dirty="0"/>
              <a:t> を、それ以外のときは </a:t>
            </a:r>
            <a:r>
              <a:rPr kumimoji="1" lang="en-US" altLang="ja-JP" dirty="0"/>
              <a:t>0 </a:t>
            </a:r>
            <a:r>
              <a:rPr kumimoji="1" lang="ja-JP" altLang="en-US" dirty="0"/>
              <a:t>を出力する </a:t>
            </a:r>
            <a:r>
              <a:rPr kumimoji="1" lang="en-US" altLang="ja-JP" dirty="0"/>
              <a:t>n </a:t>
            </a:r>
            <a:r>
              <a:rPr kumimoji="1" lang="ja-JP" altLang="en-US" dirty="0"/>
              <a:t>入力</a:t>
            </a:r>
            <a:r>
              <a:rPr kumimoji="1" lang="en-US" altLang="ja-JP" dirty="0"/>
              <a:t>1 </a:t>
            </a:r>
            <a:r>
              <a:rPr kumimoji="1" lang="ja-JP" altLang="en-US" dirty="0"/>
              <a:t>出力の論理ゲートです。</a:t>
            </a:r>
            <a:endParaRPr kumimoji="1" lang="en-US" altLang="ja-JP" dirty="0"/>
          </a:p>
          <a:p>
            <a:r>
              <a:rPr kumimoji="1" lang="ja-JP" altLang="en-US" dirty="0"/>
              <a:t>論理関数 </a:t>
            </a:r>
            <a:r>
              <a:rPr kumimoji="1" lang="en-US" altLang="ja-JP" dirty="0"/>
              <a:t>Z = X1 AND X2 AND … AND </a:t>
            </a:r>
            <a:r>
              <a:rPr kumimoji="1" lang="en-US" altLang="ja-JP" dirty="0" err="1"/>
              <a:t>Xn</a:t>
            </a:r>
            <a:r>
              <a:rPr kumimoji="1" lang="en-US" altLang="ja-JP" dirty="0"/>
              <a:t> </a:t>
            </a:r>
            <a:r>
              <a:rPr kumimoji="1" lang="ja-JP" altLang="en-US" dirty="0"/>
              <a:t>に対応するのが図の論理ゲートです。</a:t>
            </a:r>
            <a:endParaRPr kumimoji="1" lang="en-US" altLang="ja-JP" dirty="0"/>
          </a:p>
          <a:p>
            <a:r>
              <a:rPr kumimoji="1" lang="en-US" altLang="ja-JP" dirty="0"/>
              <a:t>n </a:t>
            </a:r>
            <a:r>
              <a:rPr kumimoji="1" lang="ja-JP" altLang="en-US" dirty="0"/>
              <a:t>入力</a:t>
            </a:r>
            <a:r>
              <a:rPr kumimoji="1" lang="en-US" altLang="ja-JP" dirty="0"/>
              <a:t>AND </a:t>
            </a:r>
            <a:r>
              <a:rPr kumimoji="1" lang="ja-JP" altLang="en-US" dirty="0"/>
              <a:t>ゲートは、単純に</a:t>
            </a:r>
            <a:r>
              <a:rPr kumimoji="1" lang="en-US" altLang="ja-JP" dirty="0"/>
              <a:t>AND</a:t>
            </a:r>
            <a:r>
              <a:rPr kumimoji="1" lang="ja-JP" altLang="en-US" dirty="0"/>
              <a:t>ゲートに入力信号が</a:t>
            </a:r>
            <a:r>
              <a:rPr kumimoji="1" lang="en-US" altLang="ja-JP" dirty="0"/>
              <a:t>n</a:t>
            </a:r>
            <a:r>
              <a:rPr kumimoji="1" lang="ja-JP" altLang="en-US" dirty="0"/>
              <a:t>本入っている記号で表されます。</a:t>
            </a:r>
            <a:endParaRPr kumimoji="1" lang="en-US" altLang="ja-JP" dirty="0"/>
          </a:p>
          <a:p>
            <a:r>
              <a:rPr kumimoji="1" lang="ja-JP" altLang="en-US" dirty="0"/>
              <a:t>信号線が多くて書ききれない場合は、</a:t>
            </a:r>
            <a:r>
              <a:rPr kumimoji="1" lang="en-US" altLang="ja-JP" dirty="0"/>
              <a:t>AND</a:t>
            </a:r>
            <a:r>
              <a:rPr kumimoji="1" lang="ja-JP" altLang="en-US" dirty="0"/>
              <a:t>ゲートのお尻の直線を上下に伸ばすこともできます。</a:t>
            </a:r>
            <a:endParaRPr kumimoji="1" lang="en-US" altLang="ja-JP" dirty="0"/>
          </a:p>
          <a:p>
            <a:r>
              <a:rPr kumimoji="1" lang="ja-JP" altLang="en-US" dirty="0"/>
              <a:t>第</a:t>
            </a:r>
            <a:r>
              <a:rPr kumimoji="1" lang="en-US" altLang="ja-JP" dirty="0"/>
              <a:t>4</a:t>
            </a:r>
            <a:r>
              <a:rPr kumimoji="1" lang="ja-JP" altLang="en-US" dirty="0"/>
              <a:t>回で皆さんは </a:t>
            </a:r>
            <a:r>
              <a:rPr kumimoji="1" lang="en-US" altLang="ja-JP" dirty="0"/>
              <a:t>Logisim </a:t>
            </a:r>
            <a:r>
              <a:rPr kumimoji="1" lang="ja-JP" altLang="en-US" dirty="0"/>
              <a:t>というシミュレータを用いますが、</a:t>
            </a:r>
            <a:r>
              <a:rPr kumimoji="1" lang="en-US" altLang="ja-JP" dirty="0"/>
              <a:t>Logisim </a:t>
            </a:r>
            <a:r>
              <a:rPr kumimoji="1" lang="ja-JP" altLang="en-US" dirty="0"/>
              <a:t>でも</a:t>
            </a:r>
            <a:r>
              <a:rPr kumimoji="1" lang="en-US" altLang="ja-JP" dirty="0"/>
              <a:t>AND</a:t>
            </a:r>
            <a:r>
              <a:rPr kumimoji="1" lang="ja-JP" altLang="en-US" dirty="0"/>
              <a:t>ゲートにたくさん入力するとお尻の部分が上下に伸ばされます。</a:t>
            </a:r>
          </a:p>
        </p:txBody>
      </p:sp>
      <p:sp>
        <p:nvSpPr>
          <p:cNvPr id="4" name="スライド番号プレースホルダー 3"/>
          <p:cNvSpPr>
            <a:spLocks noGrp="1"/>
          </p:cNvSpPr>
          <p:nvPr>
            <p:ph type="sldNum" sz="quarter" idx="5"/>
          </p:nvPr>
        </p:nvSpPr>
        <p:spPr/>
        <p:txBody>
          <a:bodyPr/>
          <a:lstStyle/>
          <a:p>
            <a:fld id="{8EBBB9EA-6C10-43D1-B17C-E012E2C812C1}" type="slidenum">
              <a:rPr kumimoji="1" lang="ja-JP" altLang="en-US" smtClean="0"/>
              <a:t>20</a:t>
            </a:fld>
            <a:endParaRPr kumimoji="1" lang="ja-JP" altLang="en-US"/>
          </a:p>
        </p:txBody>
      </p:sp>
    </p:spTree>
    <p:extLst>
      <p:ext uri="{BB962C8B-B14F-4D97-AF65-F5344CB8AC3E}">
        <p14:creationId xmlns:p14="http://schemas.microsoft.com/office/powerpoint/2010/main" val="41579272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次は </a:t>
            </a:r>
            <a:r>
              <a:rPr kumimoji="1" lang="en-US" altLang="ja-JP" dirty="0"/>
              <a:t>n </a:t>
            </a:r>
            <a:r>
              <a:rPr kumimoji="1" lang="ja-JP" altLang="en-US" dirty="0"/>
              <a:t>入力 </a:t>
            </a:r>
            <a:r>
              <a:rPr kumimoji="1" lang="en-US" altLang="ja-JP" dirty="0"/>
              <a:t>OR </a:t>
            </a:r>
            <a:r>
              <a:rPr kumimoji="1" lang="ja-JP" altLang="en-US" dirty="0"/>
              <a:t>ゲートです。</a:t>
            </a:r>
            <a:endParaRPr kumimoji="1" lang="en-US" altLang="ja-JP" dirty="0"/>
          </a:p>
          <a:p>
            <a:r>
              <a:rPr kumimoji="1" lang="ja-JP" altLang="en-US" dirty="0"/>
              <a:t>これは </a:t>
            </a:r>
            <a:r>
              <a:rPr kumimoji="1" lang="en-US" altLang="ja-JP" dirty="0"/>
              <a:t>OR </a:t>
            </a:r>
            <a:r>
              <a:rPr kumimoji="1" lang="ja-JP" altLang="en-US" dirty="0"/>
              <a:t>ゲートの入力信号を </a:t>
            </a:r>
            <a:r>
              <a:rPr kumimoji="1" lang="en-US" altLang="ja-JP" dirty="0"/>
              <a:t>n </a:t>
            </a:r>
            <a:r>
              <a:rPr kumimoji="1" lang="ja-JP" altLang="en-US" dirty="0"/>
              <a:t>本に増やしたものです。</a:t>
            </a:r>
            <a:endParaRPr kumimoji="1" lang="en-US" altLang="ja-JP" dirty="0"/>
          </a:p>
          <a:p>
            <a:r>
              <a:rPr kumimoji="1" lang="en-US" altLang="ja-JP" dirty="0"/>
              <a:t>n </a:t>
            </a:r>
            <a:r>
              <a:rPr kumimoji="1" lang="ja-JP" altLang="en-US" dirty="0"/>
              <a:t>入力 </a:t>
            </a:r>
            <a:r>
              <a:rPr kumimoji="1" lang="en-US" altLang="ja-JP" dirty="0"/>
              <a:t>OR </a:t>
            </a:r>
            <a:r>
              <a:rPr kumimoji="1" lang="ja-JP" altLang="en-US" dirty="0"/>
              <a:t>ゲートは、入力信号に</a:t>
            </a:r>
            <a:r>
              <a:rPr kumimoji="1" lang="en-US" altLang="ja-JP" dirty="0"/>
              <a:t>1</a:t>
            </a:r>
            <a:r>
              <a:rPr kumimoji="1" lang="ja-JP" altLang="en-US" dirty="0"/>
              <a:t>つでも</a:t>
            </a:r>
            <a:r>
              <a:rPr kumimoji="1" lang="en-US" altLang="ja-JP" dirty="0"/>
              <a:t>1</a:t>
            </a:r>
            <a:r>
              <a:rPr kumimoji="1" lang="ja-JP" altLang="en-US" dirty="0"/>
              <a:t>があれば</a:t>
            </a:r>
            <a:r>
              <a:rPr kumimoji="1" lang="en-US" altLang="ja-JP" dirty="0"/>
              <a:t>1</a:t>
            </a:r>
            <a:r>
              <a:rPr kumimoji="1" lang="ja-JP" altLang="en-US" dirty="0"/>
              <a:t>を、それ以外は </a:t>
            </a:r>
            <a:r>
              <a:rPr kumimoji="1" lang="en-US" altLang="ja-JP" dirty="0"/>
              <a:t>0 </a:t>
            </a:r>
            <a:r>
              <a:rPr kumimoji="1" lang="ja-JP" altLang="en-US" dirty="0"/>
              <a:t>を出力する </a:t>
            </a:r>
            <a:r>
              <a:rPr kumimoji="1" lang="en-US" altLang="ja-JP" dirty="0"/>
              <a:t>n</a:t>
            </a:r>
            <a:r>
              <a:rPr kumimoji="1" lang="ja-JP" altLang="en-US" dirty="0"/>
              <a:t> 入力 </a:t>
            </a:r>
            <a:r>
              <a:rPr kumimoji="1" lang="en-US" altLang="ja-JP" dirty="0"/>
              <a:t>1 </a:t>
            </a:r>
            <a:r>
              <a:rPr kumimoji="1" lang="ja-JP" altLang="en-US" dirty="0"/>
              <a:t>出力の論理ゲートです。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論理関数 </a:t>
            </a:r>
            <a:r>
              <a:rPr kumimoji="1" lang="en-US" altLang="ja-JP" dirty="0"/>
              <a:t>Z = X1 OR X2 OR … OR</a:t>
            </a:r>
            <a:r>
              <a:rPr kumimoji="1" lang="ja-JP" altLang="en-US" dirty="0"/>
              <a:t> </a:t>
            </a:r>
            <a:r>
              <a:rPr kumimoji="1" lang="en-US" altLang="ja-JP" dirty="0" err="1"/>
              <a:t>Xn</a:t>
            </a:r>
            <a:r>
              <a:rPr kumimoji="1" lang="en-US" altLang="ja-JP" dirty="0"/>
              <a:t> </a:t>
            </a:r>
            <a:r>
              <a:rPr kumimoji="1" lang="ja-JP" altLang="en-US" dirty="0"/>
              <a:t>に対応するのが図の論理ゲートです。</a:t>
            </a:r>
            <a:endParaRPr kumimoji="1" lang="en-US" altLang="ja-JP" dirty="0"/>
          </a:p>
          <a:p>
            <a:r>
              <a:rPr kumimoji="1" lang="en-US" altLang="ja-JP" dirty="0"/>
              <a:t>n </a:t>
            </a:r>
            <a:r>
              <a:rPr kumimoji="1" lang="ja-JP" altLang="en-US" dirty="0"/>
              <a:t>入力</a:t>
            </a:r>
            <a:r>
              <a:rPr kumimoji="1" lang="en-US" altLang="ja-JP" dirty="0"/>
              <a:t>OR </a:t>
            </a:r>
            <a:r>
              <a:rPr kumimoji="1" lang="ja-JP" altLang="en-US" dirty="0"/>
              <a:t>ゲートも、単純に</a:t>
            </a:r>
            <a:r>
              <a:rPr kumimoji="1" lang="en-US" altLang="ja-JP" dirty="0"/>
              <a:t>OR</a:t>
            </a:r>
            <a:r>
              <a:rPr kumimoji="1" lang="ja-JP" altLang="en-US" dirty="0"/>
              <a:t>ゲートに入力信号が</a:t>
            </a:r>
            <a:r>
              <a:rPr kumimoji="1" lang="en-US" altLang="ja-JP" dirty="0"/>
              <a:t>n</a:t>
            </a:r>
            <a:r>
              <a:rPr kumimoji="1" lang="ja-JP" altLang="en-US" dirty="0"/>
              <a:t>本入っている記号で表されます。</a:t>
            </a:r>
            <a:endParaRPr kumimoji="1" lang="en-US" altLang="ja-JP" dirty="0"/>
          </a:p>
          <a:p>
            <a:r>
              <a:rPr kumimoji="1" lang="ja-JP" altLang="en-US" dirty="0"/>
              <a:t>信号線が多くて書ききれない場合は、</a:t>
            </a:r>
            <a:r>
              <a:rPr kumimoji="1" lang="en-US" altLang="ja-JP" dirty="0"/>
              <a:t>OR</a:t>
            </a:r>
            <a:r>
              <a:rPr kumimoji="1" lang="ja-JP" altLang="en-US" dirty="0"/>
              <a:t>ゲートのお尻の曲線部分を上下に伸ばすこともできます。</a:t>
            </a:r>
            <a:endParaRPr kumimoji="1" lang="en-US" altLang="ja-JP" dirty="0"/>
          </a:p>
          <a:p>
            <a:r>
              <a:rPr kumimoji="1" lang="en-US" altLang="ja-JP" dirty="0"/>
              <a:t>OR</a:t>
            </a:r>
            <a:r>
              <a:rPr kumimoji="1" lang="ja-JP" altLang="en-US" dirty="0"/>
              <a:t>ゲートの場合は、延ばす部分も曲線にして、波打った線で描くことになっています。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8EBBB9EA-6C10-43D1-B17C-E012E2C812C1}" type="slidenum">
              <a:rPr kumimoji="1" lang="ja-JP" altLang="en-US" smtClean="0"/>
              <a:t>21</a:t>
            </a:fld>
            <a:endParaRPr kumimoji="1" lang="ja-JP" altLang="en-US"/>
          </a:p>
        </p:txBody>
      </p:sp>
    </p:spTree>
    <p:extLst>
      <p:ext uri="{BB962C8B-B14F-4D97-AF65-F5344CB8AC3E}">
        <p14:creationId xmlns:p14="http://schemas.microsoft.com/office/powerpoint/2010/main" val="13240868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次は排他的論理和 </a:t>
            </a:r>
            <a:r>
              <a:rPr kumimoji="1" lang="en-US" altLang="ja-JP" dirty="0"/>
              <a:t>EXOR </a:t>
            </a:r>
            <a:r>
              <a:rPr kumimoji="1" lang="ja-JP" altLang="en-US" dirty="0"/>
              <a:t>演算です。</a:t>
            </a:r>
            <a:endParaRPr kumimoji="1" lang="en-US" altLang="ja-JP" dirty="0"/>
          </a:p>
          <a:p>
            <a:r>
              <a:rPr kumimoji="1" lang="en-US" altLang="ja-JP" dirty="0"/>
              <a:t>EXOR</a:t>
            </a:r>
            <a:r>
              <a:rPr kumimoji="1" lang="ja-JP" altLang="en-US" dirty="0"/>
              <a:t> 演算は、入力のうち</a:t>
            </a:r>
            <a:r>
              <a:rPr kumimoji="1" lang="en-US" altLang="ja-JP" dirty="0"/>
              <a:t>1</a:t>
            </a:r>
            <a:r>
              <a:rPr kumimoji="1" lang="ja-JP" altLang="en-US" dirty="0"/>
              <a:t>が</a:t>
            </a:r>
            <a:r>
              <a:rPr kumimoji="1" lang="en-US" altLang="ja-JP" dirty="0"/>
              <a:t>1</a:t>
            </a:r>
            <a:r>
              <a:rPr kumimoji="1" lang="ja-JP" altLang="en-US" dirty="0"/>
              <a:t>つだけあるときは</a:t>
            </a:r>
            <a:r>
              <a:rPr kumimoji="1" lang="en-US" altLang="ja-JP" dirty="0"/>
              <a:t>1</a:t>
            </a:r>
            <a:r>
              <a:rPr kumimoji="1" lang="ja-JP" altLang="en-US" dirty="0"/>
              <a:t>、</a:t>
            </a:r>
            <a:endParaRPr kumimoji="1" lang="en-US" altLang="ja-JP" dirty="0"/>
          </a:p>
          <a:p>
            <a:r>
              <a:rPr kumimoji="1" lang="ja-JP" altLang="en-US" dirty="0"/>
              <a:t>それ以外のとき、つまり入力が</a:t>
            </a:r>
            <a:r>
              <a:rPr kumimoji="1" lang="en-US" altLang="ja-JP" dirty="0"/>
              <a:t>2</a:t>
            </a:r>
            <a:r>
              <a:rPr kumimoji="1" lang="ja-JP" altLang="en-US" dirty="0"/>
              <a:t>つとも</a:t>
            </a:r>
            <a:r>
              <a:rPr kumimoji="1" lang="en-US" altLang="ja-JP" dirty="0"/>
              <a:t>0</a:t>
            </a:r>
            <a:r>
              <a:rPr kumimoji="1" lang="ja-JP" altLang="en-US" dirty="0"/>
              <a:t>あるいは</a:t>
            </a:r>
            <a:r>
              <a:rPr kumimoji="1" lang="en-US" altLang="ja-JP" dirty="0"/>
              <a:t>2</a:t>
            </a:r>
            <a:r>
              <a:rPr kumimoji="1" lang="ja-JP" altLang="en-US" dirty="0"/>
              <a:t>つとも</a:t>
            </a:r>
            <a:r>
              <a:rPr kumimoji="1" lang="en-US" altLang="ja-JP" dirty="0"/>
              <a:t>1</a:t>
            </a:r>
            <a:r>
              <a:rPr kumimoji="1" lang="ja-JP" altLang="en-US" dirty="0"/>
              <a:t>の場合は</a:t>
            </a:r>
            <a:r>
              <a:rPr kumimoji="1" lang="en-US" altLang="ja-JP" dirty="0"/>
              <a:t>0</a:t>
            </a:r>
            <a:r>
              <a:rPr kumimoji="1" lang="ja-JP" altLang="en-US" dirty="0"/>
              <a:t>を与える演算です。</a:t>
            </a:r>
            <a:endParaRPr kumimoji="1" lang="en-US" altLang="ja-JP" dirty="0"/>
          </a:p>
          <a:p>
            <a:r>
              <a:rPr kumimoji="1" lang="en-US" altLang="ja-JP" dirty="0"/>
              <a:t>EXOR</a:t>
            </a:r>
            <a:r>
              <a:rPr kumimoji="1" lang="ja-JP" altLang="en-US" dirty="0"/>
              <a:t>の演算記号は、丸の中にプラスを描いた記号で表されます。</a:t>
            </a:r>
            <a:endParaRPr kumimoji="1" lang="en-US" altLang="ja-JP" dirty="0"/>
          </a:p>
          <a:p>
            <a:r>
              <a:rPr kumimoji="1" lang="en-US" altLang="ja-JP" dirty="0"/>
              <a:t>X </a:t>
            </a:r>
            <a:r>
              <a:rPr kumimoji="1" lang="ja-JP" altLang="en-US" dirty="0"/>
              <a:t>と </a:t>
            </a:r>
            <a:r>
              <a:rPr kumimoji="1" lang="en-US" altLang="ja-JP" dirty="0"/>
              <a:t>Y </a:t>
            </a:r>
            <a:r>
              <a:rPr kumimoji="1" lang="ja-JP" altLang="en-US" dirty="0"/>
              <a:t>の</a:t>
            </a:r>
            <a:r>
              <a:rPr kumimoji="1" lang="en-US" altLang="ja-JP" dirty="0"/>
              <a:t>EXOR </a:t>
            </a:r>
            <a:r>
              <a:rPr kumimoji="1" lang="ja-JP" altLang="en-US" dirty="0"/>
              <a:t>は、</a:t>
            </a:r>
            <a:r>
              <a:rPr kumimoji="1" lang="en-US" altLang="ja-JP" dirty="0"/>
              <a:t>X AND Y_ OR X_ AND Y </a:t>
            </a:r>
            <a:r>
              <a:rPr kumimoji="1" lang="ja-JP" altLang="en-US" dirty="0"/>
              <a:t>と同じです。</a:t>
            </a:r>
            <a:endParaRPr kumimoji="1" lang="en-US" altLang="ja-JP" dirty="0"/>
          </a:p>
          <a:p>
            <a:r>
              <a:rPr kumimoji="1" lang="ja-JP" altLang="en-US" dirty="0"/>
              <a:t>真理値表に書くとこうなります。</a:t>
            </a:r>
            <a:endParaRPr kumimoji="1" lang="en-US" altLang="ja-JP" dirty="0"/>
          </a:p>
          <a:p>
            <a:r>
              <a:rPr kumimoji="1" lang="en-US" altLang="ja-JP" dirty="0"/>
              <a:t>XY</a:t>
            </a:r>
            <a:r>
              <a:rPr kumimoji="1" lang="ja-JP" altLang="en-US" dirty="0"/>
              <a:t>が </a:t>
            </a:r>
            <a:r>
              <a:rPr kumimoji="1" lang="en-US" altLang="ja-JP" dirty="0"/>
              <a:t>00,01,10,11 </a:t>
            </a:r>
            <a:r>
              <a:rPr kumimoji="1" lang="ja-JP" altLang="en-US" dirty="0"/>
              <a:t>のときそれぞれ </a:t>
            </a:r>
            <a:r>
              <a:rPr kumimoji="1" lang="en-US" altLang="ja-JP" dirty="0"/>
              <a:t>0 1 1 0 </a:t>
            </a:r>
            <a:r>
              <a:rPr kumimoji="1" lang="ja-JP" altLang="en-US" dirty="0"/>
              <a:t>となります。</a:t>
            </a:r>
            <a:endParaRPr kumimoji="1" lang="en-US" altLang="ja-JP" dirty="0"/>
          </a:p>
        </p:txBody>
      </p:sp>
      <p:sp>
        <p:nvSpPr>
          <p:cNvPr id="4" name="スライド番号プレースホルダー 3"/>
          <p:cNvSpPr>
            <a:spLocks noGrp="1"/>
          </p:cNvSpPr>
          <p:nvPr>
            <p:ph type="sldNum" sz="quarter" idx="5"/>
          </p:nvPr>
        </p:nvSpPr>
        <p:spPr/>
        <p:txBody>
          <a:bodyPr/>
          <a:lstStyle/>
          <a:p>
            <a:fld id="{8EBBB9EA-6C10-43D1-B17C-E012E2C812C1}" type="slidenum">
              <a:rPr kumimoji="1" lang="ja-JP" altLang="en-US" smtClean="0"/>
              <a:t>22</a:t>
            </a:fld>
            <a:endParaRPr kumimoji="1" lang="ja-JP" altLang="en-US"/>
          </a:p>
        </p:txBody>
      </p:sp>
    </p:spTree>
    <p:extLst>
      <p:ext uri="{BB962C8B-B14F-4D97-AF65-F5344CB8AC3E}">
        <p14:creationId xmlns:p14="http://schemas.microsoft.com/office/powerpoint/2010/main" val="9089909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EXOR</a:t>
            </a:r>
            <a:r>
              <a:rPr kumimoji="1" lang="ja-JP" altLang="en-US" dirty="0"/>
              <a:t> 演算に対応する論理ゲートが </a:t>
            </a:r>
            <a:r>
              <a:rPr kumimoji="1" lang="en-US" altLang="ja-JP" dirty="0"/>
              <a:t>EXOR</a:t>
            </a:r>
            <a:r>
              <a:rPr kumimoji="1" lang="ja-JP" altLang="en-US" dirty="0"/>
              <a:t>ゲートです。</a:t>
            </a:r>
            <a:endParaRPr kumimoji="1" lang="en-US" altLang="ja-JP" dirty="0"/>
          </a:p>
          <a:p>
            <a:r>
              <a:rPr kumimoji="1" lang="en-US" altLang="ja-JP" dirty="0"/>
              <a:t>EXOR</a:t>
            </a:r>
            <a:r>
              <a:rPr kumimoji="1" lang="ja-JP" altLang="en-US" dirty="0"/>
              <a:t> ゲートは入力信号の</a:t>
            </a:r>
            <a:r>
              <a:rPr kumimoji="1" lang="en-US" altLang="ja-JP" dirty="0"/>
              <a:t>1</a:t>
            </a:r>
            <a:r>
              <a:rPr kumimoji="1" lang="ja-JP" altLang="en-US" dirty="0"/>
              <a:t>が</a:t>
            </a:r>
            <a:r>
              <a:rPr kumimoji="1" lang="en-US" altLang="ja-JP" dirty="0"/>
              <a:t>1</a:t>
            </a:r>
            <a:r>
              <a:rPr kumimoji="1" lang="ja-JP" altLang="en-US" dirty="0"/>
              <a:t>つだけあれば</a:t>
            </a:r>
            <a:r>
              <a:rPr kumimoji="1" lang="en-US" altLang="ja-JP" dirty="0"/>
              <a:t>1</a:t>
            </a:r>
            <a:r>
              <a:rPr kumimoji="1" lang="ja-JP" altLang="en-US" dirty="0"/>
              <a:t>を、それ以外のとき、</a:t>
            </a:r>
            <a:endParaRPr kumimoji="1" lang="en-US" altLang="ja-JP" dirty="0"/>
          </a:p>
          <a:p>
            <a:r>
              <a:rPr kumimoji="1" lang="ja-JP" altLang="en-US" dirty="0"/>
              <a:t>つまり入力信号が</a:t>
            </a:r>
            <a:r>
              <a:rPr kumimoji="1" lang="en-US" altLang="ja-JP" dirty="0"/>
              <a:t>2</a:t>
            </a:r>
            <a:r>
              <a:rPr kumimoji="1" lang="ja-JP" altLang="en-US" dirty="0"/>
              <a:t>つとも</a:t>
            </a:r>
            <a:r>
              <a:rPr kumimoji="1" lang="en-US" altLang="ja-JP" dirty="0"/>
              <a:t>0</a:t>
            </a:r>
            <a:r>
              <a:rPr kumimoji="1" lang="ja-JP" altLang="en-US" dirty="0"/>
              <a:t>あるいは</a:t>
            </a:r>
            <a:r>
              <a:rPr kumimoji="1" lang="en-US" altLang="ja-JP" dirty="0"/>
              <a:t>2</a:t>
            </a:r>
            <a:r>
              <a:rPr kumimoji="1" lang="ja-JP" altLang="en-US" dirty="0"/>
              <a:t>つとも</a:t>
            </a:r>
            <a:r>
              <a:rPr kumimoji="1" lang="en-US" altLang="ja-JP" dirty="0"/>
              <a:t>1</a:t>
            </a:r>
            <a:r>
              <a:rPr kumimoji="1" lang="ja-JP" altLang="en-US" dirty="0"/>
              <a:t>のときは</a:t>
            </a:r>
            <a:r>
              <a:rPr kumimoji="1" lang="en-US" altLang="ja-JP" dirty="0"/>
              <a:t>0</a:t>
            </a:r>
            <a:r>
              <a:rPr kumimoji="1" lang="ja-JP" altLang="en-US" dirty="0"/>
              <a:t>を出力する</a:t>
            </a:r>
            <a:r>
              <a:rPr kumimoji="1" lang="en-US" altLang="ja-JP" dirty="0"/>
              <a:t>2</a:t>
            </a:r>
            <a:r>
              <a:rPr kumimoji="1" lang="ja-JP" altLang="en-US" dirty="0"/>
              <a:t>入力</a:t>
            </a:r>
            <a:r>
              <a:rPr kumimoji="1" lang="en-US" altLang="ja-JP" dirty="0"/>
              <a:t>1</a:t>
            </a:r>
            <a:r>
              <a:rPr kumimoji="1" lang="ja-JP" altLang="en-US" dirty="0"/>
              <a:t>出力の論理ゲートです。</a:t>
            </a:r>
            <a:endParaRPr kumimoji="1" lang="en-US" altLang="ja-JP" dirty="0"/>
          </a:p>
          <a:p>
            <a:r>
              <a:rPr kumimoji="1" lang="en-US" altLang="ja-JP" dirty="0"/>
              <a:t>X </a:t>
            </a:r>
            <a:r>
              <a:rPr kumimoji="1" lang="ja-JP" altLang="en-US" dirty="0"/>
              <a:t>と </a:t>
            </a:r>
            <a:r>
              <a:rPr kumimoji="1" lang="en-US" altLang="ja-JP" dirty="0"/>
              <a:t>Y </a:t>
            </a:r>
            <a:r>
              <a:rPr kumimoji="1" lang="ja-JP" altLang="en-US" dirty="0"/>
              <a:t>の </a:t>
            </a:r>
            <a:r>
              <a:rPr kumimoji="1" lang="en-US" altLang="ja-JP" dirty="0"/>
              <a:t>EXOR </a:t>
            </a:r>
            <a:r>
              <a:rPr kumimoji="1" lang="ja-JP" altLang="en-US" dirty="0"/>
              <a:t>は </a:t>
            </a:r>
            <a:r>
              <a:rPr kumimoji="1" lang="en-US" altLang="ja-JP" dirty="0"/>
              <a:t>X AND Y_ OR X_ AND Y </a:t>
            </a:r>
            <a:r>
              <a:rPr kumimoji="1" lang="ja-JP" altLang="en-US" dirty="0"/>
              <a:t>と等価ですので、</a:t>
            </a:r>
            <a:endParaRPr kumimoji="1" lang="en-US" altLang="ja-JP" dirty="0"/>
          </a:p>
          <a:p>
            <a:r>
              <a:rPr kumimoji="1" lang="en-US" altLang="ja-JP" dirty="0"/>
              <a:t>X </a:t>
            </a:r>
            <a:r>
              <a:rPr kumimoji="1" lang="ja-JP" altLang="en-US" dirty="0"/>
              <a:t>と </a:t>
            </a:r>
            <a:r>
              <a:rPr kumimoji="1" lang="en-US" altLang="ja-JP" dirty="0"/>
              <a:t>Y </a:t>
            </a:r>
            <a:r>
              <a:rPr kumimoji="1" lang="ja-JP" altLang="en-US" dirty="0"/>
              <a:t>の </a:t>
            </a:r>
            <a:r>
              <a:rPr kumimoji="1" lang="en-US" altLang="ja-JP" dirty="0"/>
              <a:t>EXOR </a:t>
            </a:r>
            <a:r>
              <a:rPr kumimoji="1" lang="ja-JP" altLang="en-US" dirty="0"/>
              <a:t>の回路は上の図のように表されます。</a:t>
            </a:r>
            <a:endParaRPr kumimoji="1" lang="en-US" altLang="ja-JP" dirty="0"/>
          </a:p>
          <a:p>
            <a:r>
              <a:rPr kumimoji="1" lang="en-US" altLang="ja-JP" dirty="0"/>
              <a:t>EXOR </a:t>
            </a:r>
            <a:r>
              <a:rPr kumimoji="1" lang="ja-JP" altLang="en-US" dirty="0"/>
              <a:t>ゲートは、</a:t>
            </a:r>
            <a:r>
              <a:rPr kumimoji="1" lang="en-US" altLang="ja-JP" dirty="0"/>
              <a:t>MIL</a:t>
            </a:r>
            <a:r>
              <a:rPr kumimoji="1" lang="ja-JP" altLang="en-US" dirty="0"/>
              <a:t>記号では、</a:t>
            </a:r>
            <a:r>
              <a:rPr kumimoji="1" lang="en-US" altLang="ja-JP" dirty="0"/>
              <a:t>OR </a:t>
            </a:r>
            <a:r>
              <a:rPr kumimoji="1" lang="ja-JP" altLang="en-US" dirty="0"/>
              <a:t>ゲートのお尻部分の曲線を二重線にした記号で表されます。</a:t>
            </a:r>
            <a:endParaRPr kumimoji="1" lang="en-US" altLang="ja-JP" dirty="0"/>
          </a:p>
          <a:p>
            <a:r>
              <a:rPr kumimoji="1" lang="en-US" altLang="ja-JP" dirty="0"/>
              <a:t>EXOR </a:t>
            </a:r>
            <a:r>
              <a:rPr kumimoji="1" lang="ja-JP" altLang="en-US" dirty="0"/>
              <a:t>ゲートは</a:t>
            </a:r>
            <a:r>
              <a:rPr kumimoji="1" lang="en-US" altLang="ja-JP" dirty="0"/>
              <a:t>JIS</a:t>
            </a:r>
            <a:r>
              <a:rPr kumimoji="1" lang="ja-JP" altLang="en-US" dirty="0"/>
              <a:t>記号では長方形の中に </a:t>
            </a:r>
            <a:r>
              <a:rPr kumimoji="1" lang="en-US" altLang="ja-JP" dirty="0"/>
              <a:t>=1 </a:t>
            </a:r>
            <a:r>
              <a:rPr kumimoji="1" lang="ja-JP" altLang="en-US" dirty="0"/>
              <a:t>と書いた記号で、</a:t>
            </a:r>
            <a:endParaRPr kumimoji="1" lang="en-US" altLang="ja-JP" dirty="0"/>
          </a:p>
          <a:p>
            <a:r>
              <a:rPr kumimoji="1" lang="ja-JP" altLang="en-US" dirty="0"/>
              <a:t>慣用記号では </a:t>
            </a:r>
            <a:r>
              <a:rPr kumimoji="1" lang="en-US" altLang="ja-JP" dirty="0"/>
              <a:t>OR </a:t>
            </a:r>
            <a:r>
              <a:rPr kumimoji="1" lang="ja-JP" altLang="en-US" dirty="0"/>
              <a:t>ゲートのお尻部分の直線を二重線にした記号で表されます。</a:t>
            </a:r>
            <a:endParaRPr kumimoji="1" lang="en-US" altLang="ja-JP" dirty="0"/>
          </a:p>
        </p:txBody>
      </p:sp>
      <p:sp>
        <p:nvSpPr>
          <p:cNvPr id="4" name="スライド番号プレースホルダー 3"/>
          <p:cNvSpPr>
            <a:spLocks noGrp="1"/>
          </p:cNvSpPr>
          <p:nvPr>
            <p:ph type="sldNum" sz="quarter" idx="5"/>
          </p:nvPr>
        </p:nvSpPr>
        <p:spPr/>
        <p:txBody>
          <a:bodyPr/>
          <a:lstStyle/>
          <a:p>
            <a:fld id="{8EBBB9EA-6C10-43D1-B17C-E012E2C812C1}" type="slidenum">
              <a:rPr kumimoji="1" lang="ja-JP" altLang="en-US" smtClean="0"/>
              <a:t>23</a:t>
            </a:fld>
            <a:endParaRPr kumimoji="1" lang="ja-JP" altLang="en-US"/>
          </a:p>
        </p:txBody>
      </p:sp>
    </p:spTree>
    <p:extLst>
      <p:ext uri="{BB962C8B-B14F-4D97-AF65-F5344CB8AC3E}">
        <p14:creationId xmlns:p14="http://schemas.microsoft.com/office/powerpoint/2010/main" val="31595693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EXOR</a:t>
            </a:r>
            <a:r>
              <a:rPr kumimoji="1" lang="ja-JP" altLang="en-US" dirty="0"/>
              <a:t> 演算は結合則を満たします。</a:t>
            </a:r>
            <a:endParaRPr kumimoji="1" lang="en-US" altLang="ja-JP" dirty="0"/>
          </a:p>
          <a:p>
            <a:r>
              <a:rPr kumimoji="1" lang="ja-JP" altLang="en-US" dirty="0"/>
              <a:t>つまり前から計算しても後ろから計算しても同じになります。</a:t>
            </a:r>
            <a:endParaRPr kumimoji="1" lang="en-US" altLang="ja-JP" dirty="0"/>
          </a:p>
          <a:p>
            <a:r>
              <a:rPr kumimoji="1" lang="en-US" altLang="ja-JP" dirty="0"/>
              <a:t>X Y Z </a:t>
            </a:r>
            <a:r>
              <a:rPr kumimoji="1" lang="ja-JP" altLang="en-US" dirty="0"/>
              <a:t>の</a:t>
            </a:r>
            <a:r>
              <a:rPr kumimoji="1" lang="en-US" altLang="ja-JP" dirty="0"/>
              <a:t> EXOR </a:t>
            </a:r>
            <a:r>
              <a:rPr kumimoji="1" lang="ja-JP" altLang="en-US" dirty="0"/>
              <a:t>を計算する際に 先に </a:t>
            </a:r>
            <a:r>
              <a:rPr kumimoji="1" lang="en-US" altLang="ja-JP" dirty="0"/>
              <a:t>X </a:t>
            </a:r>
            <a:r>
              <a:rPr kumimoji="1" lang="ja-JP" altLang="en-US" dirty="0"/>
              <a:t>と </a:t>
            </a:r>
            <a:r>
              <a:rPr kumimoji="1" lang="en-US" altLang="ja-JP" dirty="0"/>
              <a:t>Y</a:t>
            </a:r>
            <a:r>
              <a:rPr kumimoji="1" lang="ja-JP" altLang="en-US" dirty="0"/>
              <a:t> の </a:t>
            </a:r>
            <a:r>
              <a:rPr kumimoji="1" lang="en-US" altLang="ja-JP" dirty="0"/>
              <a:t>EXOR </a:t>
            </a:r>
            <a:r>
              <a:rPr kumimoji="1" lang="ja-JP" altLang="en-US" dirty="0"/>
              <a:t>を求めてその結果と </a:t>
            </a:r>
            <a:r>
              <a:rPr kumimoji="1" lang="en-US" altLang="ja-JP" dirty="0"/>
              <a:t>Z </a:t>
            </a:r>
            <a:r>
              <a:rPr kumimoji="1" lang="ja-JP" altLang="en-US" dirty="0"/>
              <a:t>との </a:t>
            </a:r>
            <a:r>
              <a:rPr kumimoji="1" lang="en-US" altLang="ja-JP" dirty="0"/>
              <a:t>EXOR</a:t>
            </a:r>
            <a:r>
              <a:rPr kumimoji="1" lang="ja-JP" altLang="en-US" dirty="0"/>
              <a:t>を計算しても、</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先に </a:t>
            </a:r>
            <a:r>
              <a:rPr kumimoji="1" lang="en-US" altLang="ja-JP" dirty="0"/>
              <a:t>Y </a:t>
            </a:r>
            <a:r>
              <a:rPr kumimoji="1" lang="ja-JP" altLang="en-US" dirty="0"/>
              <a:t>と </a:t>
            </a:r>
            <a:r>
              <a:rPr kumimoji="1" lang="en-US" altLang="ja-JP" dirty="0"/>
              <a:t>Z</a:t>
            </a:r>
            <a:r>
              <a:rPr kumimoji="1" lang="ja-JP" altLang="en-US" dirty="0"/>
              <a:t> の </a:t>
            </a:r>
            <a:r>
              <a:rPr kumimoji="1" lang="en-US" altLang="ja-JP" dirty="0"/>
              <a:t>EXOR </a:t>
            </a:r>
            <a:r>
              <a:rPr kumimoji="1" lang="ja-JP" altLang="en-US" dirty="0"/>
              <a:t>を求めてその結果と </a:t>
            </a:r>
            <a:r>
              <a:rPr kumimoji="1" lang="en-US" altLang="ja-JP" dirty="0"/>
              <a:t>X </a:t>
            </a:r>
            <a:r>
              <a:rPr kumimoji="1" lang="ja-JP" altLang="en-US" dirty="0"/>
              <a:t>との </a:t>
            </a:r>
            <a:r>
              <a:rPr kumimoji="1" lang="en-US" altLang="ja-JP" dirty="0"/>
              <a:t>EXOR</a:t>
            </a:r>
            <a:r>
              <a:rPr kumimoji="1" lang="ja-JP" altLang="en-US" dirty="0"/>
              <a:t>を計算しても同じです。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3</a:t>
            </a:r>
            <a:r>
              <a:rPr kumimoji="1" lang="ja-JP" altLang="en-US" dirty="0"/>
              <a:t>変数の </a:t>
            </a:r>
            <a:r>
              <a:rPr kumimoji="1" lang="en-US" altLang="ja-JP" dirty="0"/>
              <a:t>EXOR </a:t>
            </a:r>
            <a:r>
              <a:rPr kumimoji="1" lang="ja-JP" altLang="en-US" dirty="0"/>
              <a:t>の真理値表がこちらです。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001</a:t>
            </a:r>
            <a:r>
              <a:rPr kumimoji="1" lang="ja-JP" altLang="en-US" dirty="0"/>
              <a:t> </a:t>
            </a:r>
            <a:r>
              <a:rPr kumimoji="1" lang="en-US" altLang="ja-JP" dirty="0"/>
              <a:t>010</a:t>
            </a:r>
            <a:r>
              <a:rPr kumimoji="1" lang="ja-JP" altLang="en-US" dirty="0"/>
              <a:t> </a:t>
            </a:r>
            <a:r>
              <a:rPr kumimoji="1" lang="en-US" altLang="ja-JP" dirty="0"/>
              <a:t>100</a:t>
            </a:r>
            <a:r>
              <a:rPr kumimoji="1" lang="ja-JP" altLang="en-US" dirty="0"/>
              <a:t> </a:t>
            </a:r>
            <a:r>
              <a:rPr kumimoji="1" lang="en-US" altLang="ja-JP" dirty="0"/>
              <a:t>111</a:t>
            </a:r>
            <a:r>
              <a:rPr kumimoji="1" lang="ja-JP" altLang="en-US" dirty="0"/>
              <a:t> のときに </a:t>
            </a:r>
            <a:r>
              <a:rPr kumimoji="1" lang="en-US" altLang="ja-JP" dirty="0"/>
              <a:t>1</a:t>
            </a:r>
            <a:r>
              <a:rPr kumimoji="1" lang="ja-JP" altLang="en-US" dirty="0"/>
              <a:t> になります。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入力の</a:t>
            </a:r>
            <a:r>
              <a:rPr kumimoji="1" lang="en-US" altLang="ja-JP" dirty="0"/>
              <a:t>1</a:t>
            </a:r>
            <a:r>
              <a:rPr kumimoji="1" lang="ja-JP" altLang="en-US" dirty="0"/>
              <a:t>の個数を数えてみると、</a:t>
            </a:r>
            <a:r>
              <a:rPr kumimoji="1" lang="en-US" altLang="ja-JP" dirty="0"/>
              <a:t>1</a:t>
            </a:r>
            <a:r>
              <a:rPr kumimoji="1" lang="ja-JP" altLang="en-US" dirty="0"/>
              <a:t>個と</a:t>
            </a:r>
            <a:r>
              <a:rPr kumimoji="1" lang="en-US" altLang="ja-JP" dirty="0"/>
              <a:t>3</a:t>
            </a:r>
            <a:r>
              <a:rPr kumimoji="1" lang="ja-JP" altLang="en-US" dirty="0"/>
              <a:t>個です。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EXOR </a:t>
            </a:r>
            <a:r>
              <a:rPr kumimoji="1" lang="ja-JP" altLang="en-US" dirty="0"/>
              <a:t>演算は、入力の中に </a:t>
            </a:r>
            <a:r>
              <a:rPr kumimoji="1" lang="en-US" altLang="ja-JP" dirty="0"/>
              <a:t>1 </a:t>
            </a:r>
            <a:r>
              <a:rPr kumimoji="1" lang="ja-JP" altLang="en-US" dirty="0"/>
              <a:t>が奇数個あれば </a:t>
            </a:r>
            <a:r>
              <a:rPr kumimoji="1" lang="en-US" altLang="ja-JP" dirty="0"/>
              <a:t>1</a:t>
            </a:r>
            <a:r>
              <a:rPr kumimoji="1" lang="ja-JP" altLang="en-US" dirty="0"/>
              <a:t> を、偶数個あれば </a:t>
            </a:r>
            <a:r>
              <a:rPr kumimoji="1" lang="en-US" altLang="ja-JP" dirty="0"/>
              <a:t>0 </a:t>
            </a:r>
            <a:r>
              <a:rPr kumimoji="1" lang="ja-JP" altLang="en-US" dirty="0"/>
              <a:t>を出力する演算です。</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8EBBB9EA-6C10-43D1-B17C-E012E2C812C1}" type="slidenum">
              <a:rPr kumimoji="1" lang="ja-JP" altLang="en-US" smtClean="0"/>
              <a:t>24</a:t>
            </a:fld>
            <a:endParaRPr kumimoji="1" lang="ja-JP" altLang="en-US"/>
          </a:p>
        </p:txBody>
      </p:sp>
    </p:spTree>
    <p:extLst>
      <p:ext uri="{BB962C8B-B14F-4D97-AF65-F5344CB8AC3E}">
        <p14:creationId xmlns:p14="http://schemas.microsoft.com/office/powerpoint/2010/main" val="27474032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EXOR</a:t>
            </a:r>
            <a:r>
              <a:rPr kumimoji="1" lang="ja-JP" altLang="en-US" dirty="0"/>
              <a:t> ゲートの入力信号を </a:t>
            </a:r>
            <a:r>
              <a:rPr kumimoji="1" lang="en-US" altLang="ja-JP" dirty="0"/>
              <a:t>n </a:t>
            </a:r>
            <a:r>
              <a:rPr kumimoji="1" lang="ja-JP" altLang="en-US" dirty="0"/>
              <a:t>本に増やしたのが </a:t>
            </a:r>
            <a:r>
              <a:rPr kumimoji="1" lang="en-US" altLang="ja-JP" dirty="0"/>
              <a:t>n </a:t>
            </a:r>
            <a:r>
              <a:rPr kumimoji="1" lang="ja-JP" altLang="en-US" dirty="0"/>
              <a:t>入力 </a:t>
            </a:r>
            <a:r>
              <a:rPr kumimoji="1" lang="en-US" altLang="ja-JP" dirty="0"/>
              <a:t>EXOR </a:t>
            </a:r>
            <a:r>
              <a:rPr kumimoji="1" lang="ja-JP" altLang="en-US" dirty="0"/>
              <a:t>ゲートです。</a:t>
            </a:r>
            <a:endParaRPr kumimoji="1" lang="en-US" altLang="ja-JP" dirty="0"/>
          </a:p>
          <a:p>
            <a:r>
              <a:rPr kumimoji="1" lang="en-US" altLang="ja-JP" dirty="0"/>
              <a:t>EXOR </a:t>
            </a:r>
            <a:r>
              <a:rPr kumimoji="1" lang="ja-JP" altLang="en-US" dirty="0"/>
              <a:t>ゲートは、入力信号に </a:t>
            </a:r>
            <a:r>
              <a:rPr kumimoji="1" lang="en-US" altLang="ja-JP" dirty="0"/>
              <a:t>1 </a:t>
            </a:r>
            <a:r>
              <a:rPr kumimoji="1" lang="ja-JP" altLang="en-US" dirty="0"/>
              <a:t>が奇数個あれば </a:t>
            </a:r>
            <a:r>
              <a:rPr kumimoji="1" lang="en-US" altLang="ja-JP" dirty="0"/>
              <a:t>1 </a:t>
            </a:r>
            <a:r>
              <a:rPr kumimoji="1" lang="ja-JP" altLang="en-US" dirty="0"/>
              <a:t>を、それ以外のときは </a:t>
            </a:r>
            <a:r>
              <a:rPr kumimoji="1" lang="en-US" altLang="ja-JP" dirty="0"/>
              <a:t>0 </a:t>
            </a:r>
            <a:r>
              <a:rPr kumimoji="1" lang="ja-JP" altLang="en-US" dirty="0"/>
              <a:t>を出力する </a:t>
            </a:r>
            <a:r>
              <a:rPr kumimoji="1" lang="en-US" altLang="ja-JP" dirty="0"/>
              <a:t>n </a:t>
            </a:r>
            <a:r>
              <a:rPr kumimoji="1" lang="ja-JP" altLang="en-US" dirty="0"/>
              <a:t>入力 </a:t>
            </a:r>
            <a:r>
              <a:rPr kumimoji="1" lang="en-US" altLang="ja-JP" dirty="0"/>
              <a:t>1 </a:t>
            </a:r>
            <a:r>
              <a:rPr kumimoji="1" lang="ja-JP" altLang="en-US" dirty="0"/>
              <a:t>出力の論理ゲートです。</a:t>
            </a:r>
            <a:endParaRPr kumimoji="1" lang="en-US" altLang="ja-JP" dirty="0"/>
          </a:p>
          <a:p>
            <a:r>
              <a:rPr kumimoji="1" lang="en-US" altLang="ja-JP" dirty="0"/>
              <a:t>Z = X1 EXOR X2 EXOR … EXOR </a:t>
            </a:r>
            <a:r>
              <a:rPr kumimoji="1" lang="en-US" altLang="ja-JP" dirty="0" err="1"/>
              <a:t>Xm</a:t>
            </a:r>
            <a:r>
              <a:rPr kumimoji="1" lang="en-US" altLang="ja-JP" dirty="0"/>
              <a:t> </a:t>
            </a:r>
            <a:r>
              <a:rPr kumimoji="1" lang="ja-JP" altLang="en-US" dirty="0"/>
              <a:t>に対応するのが下の図です。</a:t>
            </a:r>
            <a:endParaRPr kumimoji="1" lang="en-US" altLang="ja-JP" dirty="0"/>
          </a:p>
          <a:p>
            <a:r>
              <a:rPr kumimoji="1" lang="en-US" altLang="ja-JP" dirty="0"/>
              <a:t>n </a:t>
            </a:r>
            <a:r>
              <a:rPr kumimoji="1" lang="ja-JP" altLang="en-US" dirty="0"/>
              <a:t>入力</a:t>
            </a:r>
            <a:r>
              <a:rPr kumimoji="1" lang="en-US" altLang="ja-JP" dirty="0"/>
              <a:t>EXOR </a:t>
            </a:r>
            <a:r>
              <a:rPr kumimoji="1" lang="ja-JP" altLang="en-US" dirty="0"/>
              <a:t>ゲートも、単純に</a:t>
            </a:r>
            <a:r>
              <a:rPr kumimoji="1" lang="en-US" altLang="ja-JP" dirty="0"/>
              <a:t>EXOR</a:t>
            </a:r>
            <a:r>
              <a:rPr kumimoji="1" lang="ja-JP" altLang="en-US" dirty="0"/>
              <a:t>ゲートに入力信号が</a:t>
            </a:r>
            <a:r>
              <a:rPr kumimoji="1" lang="en-US" altLang="ja-JP" dirty="0"/>
              <a:t>n</a:t>
            </a:r>
            <a:r>
              <a:rPr kumimoji="1" lang="ja-JP" altLang="en-US" dirty="0"/>
              <a:t>本入っている記号で表されます。</a:t>
            </a:r>
            <a:endParaRPr kumimoji="1" lang="en-US" altLang="ja-JP" dirty="0"/>
          </a:p>
          <a:p>
            <a:r>
              <a:rPr kumimoji="1" lang="ja-JP" altLang="en-US" dirty="0"/>
              <a:t>信号線が多くて書ききれない場合は、</a:t>
            </a:r>
            <a:r>
              <a:rPr kumimoji="1" lang="en-US" altLang="ja-JP" dirty="0"/>
              <a:t>EXOR</a:t>
            </a:r>
            <a:r>
              <a:rPr kumimoji="1" lang="ja-JP" altLang="en-US" dirty="0"/>
              <a:t>ゲートのお尻の曲線部分を上下に伸ばすこともできます。</a:t>
            </a:r>
            <a:endParaRPr kumimoji="1" lang="en-US" altLang="ja-JP" dirty="0"/>
          </a:p>
          <a:p>
            <a:r>
              <a:rPr kumimoji="1" lang="en-US" altLang="ja-JP" dirty="0"/>
              <a:t>EXOR</a:t>
            </a:r>
            <a:r>
              <a:rPr kumimoji="1" lang="ja-JP" altLang="en-US" dirty="0"/>
              <a:t>ゲートの場合は、延ばす部分も二重曲線にして、波打った二重線で描くことになっています。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8EBBB9EA-6C10-43D1-B17C-E012E2C812C1}" type="slidenum">
              <a:rPr kumimoji="1" lang="ja-JP" altLang="en-US" smtClean="0"/>
              <a:t>25</a:t>
            </a:fld>
            <a:endParaRPr kumimoji="1" lang="ja-JP" altLang="en-US"/>
          </a:p>
        </p:txBody>
      </p:sp>
    </p:spTree>
    <p:extLst>
      <p:ext uri="{BB962C8B-B14F-4D97-AF65-F5344CB8AC3E}">
        <p14:creationId xmlns:p14="http://schemas.microsoft.com/office/powerpoint/2010/main" val="1118798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次の演算は、否定論理積 </a:t>
            </a:r>
            <a:r>
              <a:rPr kumimoji="1" lang="en-US" altLang="ja-JP" dirty="0"/>
              <a:t>NAND </a:t>
            </a:r>
            <a:r>
              <a:rPr kumimoji="1" lang="ja-JP" altLang="en-US" dirty="0"/>
              <a:t>です。</a:t>
            </a:r>
            <a:endParaRPr kumimoji="1" lang="en-US" altLang="ja-JP" dirty="0"/>
          </a:p>
          <a:p>
            <a:r>
              <a:rPr kumimoji="1" lang="en-US" altLang="ja-JP" dirty="0"/>
              <a:t>NAND </a:t>
            </a:r>
            <a:r>
              <a:rPr kumimoji="1" lang="ja-JP" altLang="en-US" dirty="0"/>
              <a:t>は入力の </a:t>
            </a:r>
            <a:r>
              <a:rPr kumimoji="1" lang="en-US" altLang="ja-JP" dirty="0"/>
              <a:t>AND </a:t>
            </a:r>
            <a:r>
              <a:rPr kumimoji="1" lang="ja-JP" altLang="en-US" dirty="0"/>
              <a:t>を取り、その結果に </a:t>
            </a:r>
            <a:r>
              <a:rPr kumimoji="1" lang="en-US" altLang="ja-JP" dirty="0"/>
              <a:t>NOT </a:t>
            </a:r>
            <a:r>
              <a:rPr kumimoji="1" lang="ja-JP" altLang="en-US" dirty="0"/>
              <a:t>を施す演算です。</a:t>
            </a:r>
            <a:endParaRPr kumimoji="1" lang="en-US" altLang="ja-JP" dirty="0"/>
          </a:p>
          <a:p>
            <a:r>
              <a:rPr kumimoji="1" lang="en-US" altLang="ja-JP" dirty="0"/>
              <a:t>NAND </a:t>
            </a:r>
            <a:r>
              <a:rPr kumimoji="1" lang="ja-JP" altLang="en-US" dirty="0"/>
              <a:t>の演算記号は 縦棒で表されます。</a:t>
            </a:r>
            <a:endParaRPr kumimoji="1" lang="en-US" altLang="ja-JP" dirty="0"/>
          </a:p>
          <a:p>
            <a:r>
              <a:rPr kumimoji="1" lang="ja-JP" altLang="en-US" dirty="0"/>
              <a:t>意味としては、</a:t>
            </a:r>
            <a:r>
              <a:rPr kumimoji="1" lang="en-US" altLang="ja-JP" dirty="0"/>
              <a:t>X AND Y </a:t>
            </a:r>
            <a:r>
              <a:rPr kumimoji="1" lang="ja-JP" altLang="en-US" dirty="0"/>
              <a:t>を計算して全体に </a:t>
            </a:r>
            <a:r>
              <a:rPr kumimoji="1" lang="en-US" altLang="ja-JP" dirty="0"/>
              <a:t>_ </a:t>
            </a:r>
            <a:r>
              <a:rPr kumimoji="1" lang="ja-JP" altLang="en-US" dirty="0"/>
              <a:t>を付けたものと同じです。</a:t>
            </a:r>
            <a:endParaRPr kumimoji="1" lang="en-US" altLang="ja-JP" dirty="0"/>
          </a:p>
          <a:p>
            <a:r>
              <a:rPr kumimoji="1" lang="ja-JP" altLang="en-US" dirty="0"/>
              <a:t>ただし、</a:t>
            </a:r>
            <a:r>
              <a:rPr kumimoji="1" lang="en-US" altLang="ja-JP" dirty="0"/>
              <a:t>NAND </a:t>
            </a:r>
            <a:r>
              <a:rPr kumimoji="1" lang="ja-JP" altLang="en-US" dirty="0"/>
              <a:t>の記号として縦棒が使われることはほとんど無く、</a:t>
            </a:r>
            <a:endParaRPr kumimoji="1" lang="en-US" altLang="ja-JP" dirty="0"/>
          </a:p>
          <a:p>
            <a:r>
              <a:rPr kumimoji="1" lang="ja-JP" altLang="en-US" dirty="0"/>
              <a:t>大抵は </a:t>
            </a:r>
            <a:r>
              <a:rPr kumimoji="1" lang="en-US" altLang="ja-JP" dirty="0"/>
              <a:t>AND </a:t>
            </a:r>
            <a:r>
              <a:rPr kumimoji="1" lang="ja-JP" altLang="en-US" dirty="0"/>
              <a:t>と </a:t>
            </a:r>
            <a:r>
              <a:rPr kumimoji="1" lang="en-US" altLang="ja-JP" dirty="0"/>
              <a:t>NOT </a:t>
            </a:r>
            <a:r>
              <a:rPr kumimoji="1" lang="ja-JP" altLang="en-US" dirty="0"/>
              <a:t>で表されます。</a:t>
            </a:r>
            <a:endParaRPr kumimoji="1" lang="en-US" altLang="ja-JP" dirty="0"/>
          </a:p>
          <a:p>
            <a:r>
              <a:rPr kumimoji="1" lang="en-US" altLang="ja-JP" dirty="0"/>
              <a:t>NAND </a:t>
            </a:r>
            <a:r>
              <a:rPr kumimoji="1" lang="ja-JP" altLang="en-US" dirty="0"/>
              <a:t>演算の真理値表がこちらです。</a:t>
            </a:r>
            <a:endParaRPr kumimoji="1" lang="en-US" altLang="ja-JP" dirty="0"/>
          </a:p>
          <a:p>
            <a:r>
              <a:rPr kumimoji="1" lang="ja-JP" altLang="en-US" dirty="0"/>
              <a:t>入力が </a:t>
            </a:r>
            <a:r>
              <a:rPr kumimoji="1" lang="en-US" altLang="ja-JP" dirty="0"/>
              <a:t>00 01 10 </a:t>
            </a:r>
            <a:r>
              <a:rPr kumimoji="1" lang="ja-JP" altLang="en-US" dirty="0"/>
              <a:t>のときは </a:t>
            </a:r>
            <a:r>
              <a:rPr kumimoji="1" lang="en-US" altLang="ja-JP" dirty="0"/>
              <a:t>1 11 </a:t>
            </a:r>
            <a:r>
              <a:rPr kumimoji="1" lang="ja-JP" altLang="en-US" dirty="0"/>
              <a:t>のときは </a:t>
            </a:r>
            <a:r>
              <a:rPr kumimoji="1" lang="en-US" altLang="ja-JP" dirty="0"/>
              <a:t>0 </a:t>
            </a:r>
            <a:r>
              <a:rPr kumimoji="1" lang="ja-JP" altLang="en-US" dirty="0"/>
              <a:t>になります。</a:t>
            </a:r>
          </a:p>
        </p:txBody>
      </p:sp>
      <p:sp>
        <p:nvSpPr>
          <p:cNvPr id="4" name="スライド番号プレースホルダー 3"/>
          <p:cNvSpPr>
            <a:spLocks noGrp="1"/>
          </p:cNvSpPr>
          <p:nvPr>
            <p:ph type="sldNum" sz="quarter" idx="5"/>
          </p:nvPr>
        </p:nvSpPr>
        <p:spPr/>
        <p:txBody>
          <a:bodyPr/>
          <a:lstStyle/>
          <a:p>
            <a:fld id="{8EBBB9EA-6C10-43D1-B17C-E012E2C812C1}" type="slidenum">
              <a:rPr kumimoji="1" lang="ja-JP" altLang="en-US" smtClean="0"/>
              <a:t>26</a:t>
            </a:fld>
            <a:endParaRPr kumimoji="1" lang="ja-JP" altLang="en-US"/>
          </a:p>
        </p:txBody>
      </p:sp>
    </p:spTree>
    <p:extLst>
      <p:ext uri="{BB962C8B-B14F-4D97-AF65-F5344CB8AC3E}">
        <p14:creationId xmlns:p14="http://schemas.microsoft.com/office/powerpoint/2010/main" val="29942390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NAND</a:t>
            </a:r>
            <a:r>
              <a:rPr kumimoji="1" lang="ja-JP" altLang="en-US" dirty="0"/>
              <a:t>演算を表す演算子として縦棒を用いないのは、</a:t>
            </a:r>
            <a:r>
              <a:rPr kumimoji="1" lang="en-US" altLang="ja-JP" dirty="0"/>
              <a:t>NAND</a:t>
            </a:r>
            <a:r>
              <a:rPr kumimoji="1" lang="ja-JP" altLang="en-US" dirty="0"/>
              <a:t>が結合則を満たさないからです。</a:t>
            </a:r>
            <a:endParaRPr kumimoji="1" lang="en-US" altLang="ja-JP" dirty="0"/>
          </a:p>
          <a:p>
            <a:r>
              <a:rPr kumimoji="1" lang="ja-JP" altLang="en-US" dirty="0"/>
              <a:t>つまり、前から計算した結果と後ろから計算した結果が異なります。</a:t>
            </a:r>
            <a:endParaRPr kumimoji="1" lang="en-US" altLang="ja-JP" dirty="0"/>
          </a:p>
          <a:p>
            <a:r>
              <a:rPr kumimoji="1" lang="ja-JP" altLang="en-US" dirty="0"/>
              <a:t>先に </a:t>
            </a:r>
            <a:r>
              <a:rPr kumimoji="1" lang="en-US" altLang="ja-JP" dirty="0"/>
              <a:t>X </a:t>
            </a:r>
            <a:r>
              <a:rPr kumimoji="1" lang="ja-JP" altLang="en-US" dirty="0"/>
              <a:t>と </a:t>
            </a:r>
            <a:r>
              <a:rPr kumimoji="1" lang="en-US" altLang="ja-JP" dirty="0"/>
              <a:t>Y </a:t>
            </a:r>
            <a:r>
              <a:rPr kumimoji="1" lang="ja-JP" altLang="en-US" dirty="0"/>
              <a:t>の </a:t>
            </a:r>
            <a:r>
              <a:rPr kumimoji="1" lang="en-US" altLang="ja-JP" dirty="0"/>
              <a:t>NAND </a:t>
            </a:r>
            <a:r>
              <a:rPr kumimoji="1" lang="ja-JP" altLang="en-US" dirty="0"/>
              <a:t>を取りその結果と </a:t>
            </a:r>
            <a:r>
              <a:rPr kumimoji="1" lang="en-US" altLang="ja-JP" dirty="0"/>
              <a:t>Z</a:t>
            </a:r>
            <a:r>
              <a:rPr kumimoji="1" lang="ja-JP" altLang="en-US" dirty="0"/>
              <a:t> の</a:t>
            </a:r>
            <a:r>
              <a:rPr kumimoji="1" lang="en-US" altLang="ja-JP" dirty="0"/>
              <a:t>NAND </a:t>
            </a:r>
            <a:r>
              <a:rPr kumimoji="1" lang="ja-JP" altLang="en-US" dirty="0"/>
              <a:t>を取ったものと、先に </a:t>
            </a:r>
            <a:r>
              <a:rPr kumimoji="1" lang="en-US" altLang="ja-JP" dirty="0"/>
              <a:t>Y </a:t>
            </a:r>
            <a:r>
              <a:rPr kumimoji="1" lang="ja-JP" altLang="en-US" dirty="0"/>
              <a:t>と </a:t>
            </a:r>
            <a:r>
              <a:rPr kumimoji="1" lang="en-US" altLang="ja-JP" dirty="0"/>
              <a:t>Z </a:t>
            </a:r>
            <a:r>
              <a:rPr kumimoji="1" lang="ja-JP" altLang="en-US" dirty="0"/>
              <a:t>の </a:t>
            </a:r>
            <a:r>
              <a:rPr kumimoji="1" lang="en-US" altLang="ja-JP" dirty="0"/>
              <a:t>NAND </a:t>
            </a:r>
            <a:r>
              <a:rPr kumimoji="1" lang="ja-JP" altLang="en-US" dirty="0"/>
              <a:t>を取りその結果と </a:t>
            </a:r>
            <a:r>
              <a:rPr kumimoji="1" lang="en-US" altLang="ja-JP" dirty="0"/>
              <a:t>X </a:t>
            </a:r>
            <a:r>
              <a:rPr kumimoji="1" lang="ja-JP" altLang="en-US" dirty="0"/>
              <a:t>の </a:t>
            </a:r>
            <a:r>
              <a:rPr kumimoji="1" lang="en-US" altLang="ja-JP" dirty="0"/>
              <a:t>NAND </a:t>
            </a:r>
            <a:r>
              <a:rPr kumimoji="1" lang="ja-JP" altLang="en-US" dirty="0"/>
              <a:t>を取ったものは異なります。</a:t>
            </a:r>
            <a:endParaRPr kumimoji="1" lang="en-US" altLang="ja-JP" dirty="0"/>
          </a:p>
          <a:p>
            <a:r>
              <a:rPr kumimoji="1" lang="ja-JP" altLang="en-US" dirty="0"/>
              <a:t>結合則を満たさない</a:t>
            </a:r>
            <a:r>
              <a:rPr kumimoji="1" lang="en-US" altLang="ja-JP" dirty="0"/>
              <a:t>NAND </a:t>
            </a:r>
            <a:r>
              <a:rPr kumimoji="1" lang="ja-JP" altLang="en-US" dirty="0"/>
              <a:t>の演算子として縦棒を使うと、どちらから先に計算するかが分かりにくくってしまいます。</a:t>
            </a:r>
            <a:endParaRPr kumimoji="1" lang="en-US" altLang="ja-JP" dirty="0"/>
          </a:p>
          <a:p>
            <a:r>
              <a:rPr kumimoji="1" lang="en-US" altLang="ja-JP" dirty="0"/>
              <a:t>NAND</a:t>
            </a:r>
            <a:r>
              <a:rPr kumimoji="1" lang="ja-JP" altLang="en-US" dirty="0"/>
              <a:t>演算が結合則を満たさないことは、前から計算した場合の式と後ろから計算した場合の式を式変形して積和形にすることで証明できます。</a:t>
            </a:r>
            <a:endParaRPr kumimoji="1" lang="en-US" altLang="ja-JP" dirty="0"/>
          </a:p>
          <a:p>
            <a:r>
              <a:rPr kumimoji="1" lang="ja-JP" altLang="en-US" dirty="0"/>
              <a:t>こちらが積和形にした式です。</a:t>
            </a:r>
            <a:endParaRPr kumimoji="1" lang="en-US" altLang="ja-JP" dirty="0"/>
          </a:p>
          <a:p>
            <a:r>
              <a:rPr kumimoji="1" lang="ja-JP" altLang="en-US" dirty="0"/>
              <a:t>見ての通り、全く異なる式になります。</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8EBBB9EA-6C10-43D1-B17C-E012E2C812C1}" type="slidenum">
              <a:rPr kumimoji="1" lang="ja-JP" altLang="en-US" smtClean="0"/>
              <a:t>27</a:t>
            </a:fld>
            <a:endParaRPr kumimoji="1" lang="ja-JP" altLang="en-US"/>
          </a:p>
        </p:txBody>
      </p:sp>
    </p:spTree>
    <p:extLst>
      <p:ext uri="{BB962C8B-B14F-4D97-AF65-F5344CB8AC3E}">
        <p14:creationId xmlns:p14="http://schemas.microsoft.com/office/powerpoint/2010/main" val="9538351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NAND </a:t>
            </a:r>
            <a:r>
              <a:rPr kumimoji="1" lang="ja-JP" altLang="en-US" dirty="0"/>
              <a:t>演算が結合則を満たさないことは、真理値表を書いても証明できます。</a:t>
            </a:r>
            <a:endParaRPr kumimoji="1" lang="en-US" altLang="ja-JP" dirty="0"/>
          </a:p>
          <a:p>
            <a:r>
              <a:rPr kumimoji="1" lang="ja-JP" altLang="en-US" dirty="0"/>
              <a:t>真理値表を書くとこうなります。</a:t>
            </a:r>
            <a:endParaRPr kumimoji="1" lang="en-US" altLang="ja-JP" dirty="0"/>
          </a:p>
          <a:p>
            <a:r>
              <a:rPr kumimoji="1" lang="ja-JP" altLang="en-US" dirty="0"/>
              <a:t>真理値表を見れば、前から計算した場合と後ろから計算した場合で異なることが分かります。</a:t>
            </a:r>
          </a:p>
        </p:txBody>
      </p:sp>
      <p:sp>
        <p:nvSpPr>
          <p:cNvPr id="4" name="スライド番号プレースホルダー 3"/>
          <p:cNvSpPr>
            <a:spLocks noGrp="1"/>
          </p:cNvSpPr>
          <p:nvPr>
            <p:ph type="sldNum" sz="quarter" idx="5"/>
          </p:nvPr>
        </p:nvSpPr>
        <p:spPr/>
        <p:txBody>
          <a:bodyPr/>
          <a:lstStyle/>
          <a:p>
            <a:fld id="{8EBBB9EA-6C10-43D1-B17C-E012E2C812C1}" type="slidenum">
              <a:rPr kumimoji="1" lang="ja-JP" altLang="en-US" smtClean="0"/>
              <a:t>28</a:t>
            </a:fld>
            <a:endParaRPr kumimoji="1" lang="ja-JP" altLang="en-US"/>
          </a:p>
        </p:txBody>
      </p:sp>
    </p:spTree>
    <p:extLst>
      <p:ext uri="{BB962C8B-B14F-4D97-AF65-F5344CB8AC3E}">
        <p14:creationId xmlns:p14="http://schemas.microsoft.com/office/powerpoint/2010/main" val="34243272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NAND </a:t>
            </a:r>
            <a:r>
              <a:rPr kumimoji="1" lang="ja-JP" altLang="en-US" dirty="0"/>
              <a:t>演算に対応する論理ゲートが </a:t>
            </a:r>
            <a:r>
              <a:rPr kumimoji="1" lang="en-US" altLang="ja-JP" dirty="0"/>
              <a:t>NAND </a:t>
            </a:r>
            <a:r>
              <a:rPr kumimoji="1" lang="ja-JP" altLang="en-US" dirty="0"/>
              <a:t>ゲートです。</a:t>
            </a:r>
            <a:endParaRPr kumimoji="1" lang="en-US" altLang="ja-JP" dirty="0"/>
          </a:p>
          <a:p>
            <a:r>
              <a:rPr kumimoji="1" lang="en-US" altLang="ja-JP" dirty="0"/>
              <a:t>NAND</a:t>
            </a:r>
            <a:r>
              <a:rPr kumimoji="1" lang="ja-JP" altLang="en-US" dirty="0"/>
              <a:t>ゲートは、</a:t>
            </a:r>
            <a:r>
              <a:rPr kumimoji="1" lang="en-US" altLang="ja-JP" dirty="0"/>
              <a:t>AND</a:t>
            </a:r>
            <a:r>
              <a:rPr kumimoji="1" lang="ja-JP" altLang="en-US" dirty="0"/>
              <a:t>ゲート、</a:t>
            </a:r>
            <a:r>
              <a:rPr kumimoji="1" lang="en-US" altLang="ja-JP" dirty="0"/>
              <a:t>NOT</a:t>
            </a:r>
            <a:r>
              <a:rPr kumimoji="1" lang="ja-JP" altLang="en-US" dirty="0"/>
              <a:t>ゲートをち直列に繋いだ </a:t>
            </a:r>
            <a:r>
              <a:rPr kumimoji="1" lang="en-US" altLang="ja-JP" dirty="0"/>
              <a:t>2 </a:t>
            </a:r>
            <a:r>
              <a:rPr kumimoji="1" lang="ja-JP" altLang="en-US" dirty="0"/>
              <a:t>入力 </a:t>
            </a:r>
            <a:r>
              <a:rPr kumimoji="1" lang="en-US" altLang="ja-JP" dirty="0"/>
              <a:t>1 </a:t>
            </a:r>
            <a:r>
              <a:rPr kumimoji="1" lang="ja-JP" altLang="en-US" dirty="0"/>
              <a:t>出力の論理げーどです。</a:t>
            </a:r>
            <a:endParaRPr kumimoji="1" lang="en-US" altLang="ja-JP" dirty="0"/>
          </a:p>
          <a:p>
            <a:r>
              <a:rPr kumimoji="1" lang="en-US" altLang="ja-JP" dirty="0"/>
              <a:t>Z = X NAND Y </a:t>
            </a:r>
            <a:r>
              <a:rPr kumimoji="1" lang="ja-JP" altLang="en-US" dirty="0"/>
              <a:t>に対応する論理ゲートは下図のよう</a:t>
            </a:r>
            <a:r>
              <a:rPr kumimoji="1" lang="en-US" altLang="ja-JP" dirty="0"/>
              <a:t>AND</a:t>
            </a:r>
            <a:r>
              <a:rPr kumimoji="1" lang="ja-JP" altLang="en-US" dirty="0"/>
              <a:t>と</a:t>
            </a:r>
            <a:r>
              <a:rPr kumimoji="1" lang="en-US" altLang="ja-JP" dirty="0"/>
              <a:t>NOT</a:t>
            </a:r>
            <a:r>
              <a:rPr kumimoji="1" lang="ja-JP" altLang="en-US" dirty="0"/>
              <a:t>を繋いだ形として表され、これを</a:t>
            </a:r>
            <a:endParaRPr kumimoji="1" lang="en-US" altLang="ja-JP" dirty="0"/>
          </a:p>
          <a:p>
            <a:r>
              <a:rPr kumimoji="1" lang="ja-JP" altLang="en-US" dirty="0"/>
              <a:t>まとめて </a:t>
            </a:r>
            <a:r>
              <a:rPr kumimoji="1" lang="en-US" altLang="ja-JP" dirty="0"/>
              <a:t>AND</a:t>
            </a:r>
            <a:r>
              <a:rPr kumimoji="1" lang="ja-JP" altLang="en-US" dirty="0"/>
              <a:t>ゲートの頭に丸を付けた記号で表されます。</a:t>
            </a:r>
            <a:endParaRPr kumimoji="1" lang="en-US" altLang="ja-JP" dirty="0"/>
          </a:p>
          <a:p>
            <a:r>
              <a:rPr kumimoji="1" lang="ja-JP" altLang="en-US" dirty="0"/>
              <a:t>これは</a:t>
            </a:r>
            <a:r>
              <a:rPr kumimoji="1" lang="en-US" altLang="ja-JP" dirty="0"/>
              <a:t>MIL</a:t>
            </a:r>
            <a:r>
              <a:rPr kumimoji="1" lang="ja-JP" altLang="en-US" dirty="0"/>
              <a:t>記号、</a:t>
            </a:r>
            <a:r>
              <a:rPr kumimoji="1" lang="en-US" altLang="ja-JP" dirty="0"/>
              <a:t>JIS</a:t>
            </a:r>
            <a:r>
              <a:rPr kumimoji="1" lang="ja-JP" altLang="en-US" dirty="0"/>
              <a:t>記号、慣用記号全てに共通で、どれも</a:t>
            </a:r>
            <a:r>
              <a:rPr kumimoji="1" lang="en-US" altLang="ja-JP" dirty="0"/>
              <a:t>AND</a:t>
            </a:r>
            <a:r>
              <a:rPr kumimoji="1" lang="ja-JP" altLang="en-US" dirty="0"/>
              <a:t>ゲートの頭に否定を表す丸が付けられています。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8EBBB9EA-6C10-43D1-B17C-E012E2C812C1}" type="slidenum">
              <a:rPr kumimoji="1" lang="ja-JP" altLang="en-US" smtClean="0"/>
              <a:t>29</a:t>
            </a:fld>
            <a:endParaRPr kumimoji="1" lang="ja-JP" altLang="en-US"/>
          </a:p>
        </p:txBody>
      </p:sp>
    </p:spTree>
    <p:extLst>
      <p:ext uri="{BB962C8B-B14F-4D97-AF65-F5344CB8AC3E}">
        <p14:creationId xmlns:p14="http://schemas.microsoft.com/office/powerpoint/2010/main" val="1581367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前回と同様に下の方に出席カードを提出してください、と書いてあるので、</a:t>
            </a:r>
            <a:r>
              <a:rPr kumimoji="1" lang="en-US" altLang="ja-JP" dirty="0"/>
              <a:t>URL</a:t>
            </a:r>
            <a:r>
              <a:rPr kumimoji="1" lang="ja-JP" altLang="en-US" dirty="0"/>
              <a:t>をクリックしてください。</a:t>
            </a:r>
          </a:p>
        </p:txBody>
      </p:sp>
      <p:sp>
        <p:nvSpPr>
          <p:cNvPr id="4" name="スライド番号プレースホルダー 3"/>
          <p:cNvSpPr>
            <a:spLocks noGrp="1"/>
          </p:cNvSpPr>
          <p:nvPr>
            <p:ph type="sldNum" sz="quarter" idx="5"/>
          </p:nvPr>
        </p:nvSpPr>
        <p:spPr/>
        <p:txBody>
          <a:bodyPr/>
          <a:lstStyle/>
          <a:p>
            <a:fld id="{38F2891C-4ABC-441C-A10B-B4804D223D84}" type="slidenum">
              <a:rPr kumimoji="1" lang="ja-JP" altLang="en-US" smtClean="0"/>
              <a:pPr/>
              <a:t>3</a:t>
            </a:fld>
            <a:endParaRPr kumimoji="1" lang="ja-JP" altLang="en-US"/>
          </a:p>
        </p:txBody>
      </p:sp>
    </p:spTree>
    <p:extLst>
      <p:ext uri="{BB962C8B-B14F-4D97-AF65-F5344CB8AC3E}">
        <p14:creationId xmlns:p14="http://schemas.microsoft.com/office/powerpoint/2010/main" val="34381392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n </a:t>
            </a:r>
            <a:r>
              <a:rPr kumimoji="1" lang="ja-JP" altLang="en-US" dirty="0"/>
              <a:t>入力 </a:t>
            </a:r>
            <a:r>
              <a:rPr kumimoji="1" lang="en-US" altLang="ja-JP" dirty="0"/>
              <a:t>NAND </a:t>
            </a:r>
            <a:r>
              <a:rPr kumimoji="1" lang="ja-JP" altLang="en-US" dirty="0"/>
              <a:t>ゲートは、入力信号が全て </a:t>
            </a:r>
            <a:r>
              <a:rPr kumimoji="1" lang="en-US" altLang="ja-JP" dirty="0"/>
              <a:t>1 </a:t>
            </a:r>
            <a:r>
              <a:rPr kumimoji="1" lang="ja-JP" altLang="en-US" dirty="0"/>
              <a:t>のときは </a:t>
            </a:r>
            <a:r>
              <a:rPr kumimoji="1" lang="en-US" altLang="ja-JP" dirty="0"/>
              <a:t>0 </a:t>
            </a:r>
            <a:r>
              <a:rPr kumimoji="1" lang="ja-JP" altLang="en-US" dirty="0"/>
              <a:t>を、それ以外のときは </a:t>
            </a:r>
            <a:r>
              <a:rPr kumimoji="1" lang="en-US" altLang="ja-JP" dirty="0"/>
              <a:t>1 </a:t>
            </a:r>
            <a:r>
              <a:rPr kumimoji="1" lang="ja-JP" altLang="en-US" dirty="0"/>
              <a:t>を出力する</a:t>
            </a:r>
            <a:r>
              <a:rPr kumimoji="1" lang="en-US" altLang="ja-JP" dirty="0"/>
              <a:t> n</a:t>
            </a:r>
            <a:r>
              <a:rPr kumimoji="1" lang="ja-JP" altLang="en-US" dirty="0"/>
              <a:t> 入力 </a:t>
            </a:r>
            <a:r>
              <a:rPr kumimoji="1" lang="en-US" altLang="ja-JP" dirty="0"/>
              <a:t>1 </a:t>
            </a:r>
            <a:r>
              <a:rPr kumimoji="1" lang="ja-JP" altLang="en-US" dirty="0"/>
              <a:t>出力の論理ゲートです。</a:t>
            </a:r>
            <a:endParaRPr kumimoji="1" lang="en-US" altLang="ja-JP" dirty="0"/>
          </a:p>
          <a:p>
            <a:r>
              <a:rPr kumimoji="1" lang="ja-JP" altLang="en-US" dirty="0"/>
              <a:t>これは </a:t>
            </a:r>
            <a:r>
              <a:rPr kumimoji="1" lang="en-US" altLang="ja-JP" dirty="0"/>
              <a:t>n </a:t>
            </a:r>
            <a:r>
              <a:rPr kumimoji="1" lang="ja-JP" altLang="en-US" dirty="0"/>
              <a:t>入力の </a:t>
            </a:r>
            <a:r>
              <a:rPr kumimoji="1" lang="en-US" altLang="ja-JP" dirty="0"/>
              <a:t>AND</a:t>
            </a:r>
            <a:r>
              <a:rPr kumimoji="1" lang="ja-JP" altLang="en-US" dirty="0"/>
              <a:t>を取ってから </a:t>
            </a:r>
            <a:r>
              <a:rPr kumimoji="1" lang="en-US" altLang="ja-JP" dirty="0"/>
              <a:t>NOT</a:t>
            </a:r>
            <a:r>
              <a:rPr kumimoji="1" lang="ja-JP" altLang="en-US" dirty="0"/>
              <a:t>　を取るゲートです。</a:t>
            </a:r>
            <a:endParaRPr kumimoji="1" lang="en-US" altLang="ja-JP" dirty="0"/>
          </a:p>
          <a:p>
            <a:r>
              <a:rPr kumimoji="1" lang="ja-JP" altLang="en-US" dirty="0"/>
              <a:t>論理式としては </a:t>
            </a:r>
            <a:r>
              <a:rPr kumimoji="1" lang="en-US" altLang="ja-JP" dirty="0"/>
              <a:t>Z = X1 AND X2 AND … AND </a:t>
            </a:r>
            <a:r>
              <a:rPr kumimoji="1" lang="en-US" altLang="ja-JP" dirty="0" err="1"/>
              <a:t>Xn</a:t>
            </a:r>
            <a:r>
              <a:rPr kumimoji="1" lang="en-US" altLang="ja-JP" dirty="0"/>
              <a:t> </a:t>
            </a:r>
            <a:r>
              <a:rPr kumimoji="1" lang="ja-JP" altLang="en-US" dirty="0"/>
              <a:t>の全体の </a:t>
            </a:r>
            <a:r>
              <a:rPr kumimoji="1" lang="en-US" altLang="ja-JP" dirty="0"/>
              <a:t>NOT </a:t>
            </a:r>
            <a:r>
              <a:rPr kumimoji="1" lang="ja-JP" altLang="en-US" dirty="0"/>
              <a:t>という式と対応します。</a:t>
            </a:r>
            <a:endParaRPr kumimoji="1" lang="en-US" altLang="ja-JP" dirty="0"/>
          </a:p>
          <a:p>
            <a:r>
              <a:rPr kumimoji="1" lang="en-US" altLang="ja-JP" dirty="0"/>
              <a:t>X1 </a:t>
            </a:r>
            <a:r>
              <a:rPr kumimoji="1" lang="ja-JP" altLang="en-US" dirty="0"/>
              <a:t>と</a:t>
            </a:r>
            <a:r>
              <a:rPr kumimoji="1" lang="en-US" altLang="ja-JP" dirty="0"/>
              <a:t> X2 </a:t>
            </a:r>
            <a:r>
              <a:rPr kumimoji="1" lang="ja-JP" altLang="en-US" dirty="0"/>
              <a:t>の</a:t>
            </a:r>
            <a:r>
              <a:rPr kumimoji="1" lang="en-US" altLang="ja-JP" dirty="0"/>
              <a:t>NAND</a:t>
            </a:r>
            <a:r>
              <a:rPr kumimoji="1" lang="ja-JP" altLang="en-US" dirty="0"/>
              <a:t>を取って、その結果と </a:t>
            </a:r>
            <a:r>
              <a:rPr kumimoji="1" lang="en-US" altLang="ja-JP" dirty="0"/>
              <a:t>X3 </a:t>
            </a:r>
            <a:r>
              <a:rPr kumimoji="1" lang="ja-JP" altLang="en-US" dirty="0"/>
              <a:t>との</a:t>
            </a:r>
            <a:r>
              <a:rPr kumimoji="1" lang="en-US" altLang="ja-JP" dirty="0"/>
              <a:t>NAND</a:t>
            </a:r>
            <a:r>
              <a:rPr kumimoji="1" lang="ja-JP" altLang="en-US" dirty="0"/>
              <a:t>を取って</a:t>
            </a:r>
            <a:r>
              <a:rPr kumimoji="1" lang="en-US" altLang="ja-JP" dirty="0"/>
              <a:t>…</a:t>
            </a:r>
            <a:r>
              <a:rPr kumimoji="1" lang="ja-JP" altLang="en-US" dirty="0"/>
              <a:t>という演算とは異なります。</a:t>
            </a:r>
            <a:endParaRPr kumimoji="1" lang="en-US" altLang="ja-JP" dirty="0"/>
          </a:p>
          <a:p>
            <a:r>
              <a:rPr kumimoji="1" lang="en-US" altLang="ja-JP" dirty="0"/>
              <a:t>n </a:t>
            </a:r>
            <a:r>
              <a:rPr kumimoji="1" lang="ja-JP" altLang="en-US" dirty="0"/>
              <a:t>入力</a:t>
            </a:r>
            <a:r>
              <a:rPr kumimoji="1" lang="en-US" altLang="ja-JP" dirty="0"/>
              <a:t>NAND </a:t>
            </a:r>
            <a:r>
              <a:rPr kumimoji="1" lang="ja-JP" altLang="en-US" dirty="0"/>
              <a:t>ゲートは、単純に</a:t>
            </a:r>
            <a:r>
              <a:rPr kumimoji="1" lang="en-US" altLang="ja-JP" dirty="0"/>
              <a:t>NAND</a:t>
            </a:r>
            <a:r>
              <a:rPr kumimoji="1" lang="ja-JP" altLang="en-US" dirty="0"/>
              <a:t>ゲートに入力信号が</a:t>
            </a:r>
            <a:r>
              <a:rPr kumimoji="1" lang="en-US" altLang="ja-JP" dirty="0"/>
              <a:t>n</a:t>
            </a:r>
            <a:r>
              <a:rPr kumimoji="1" lang="ja-JP" altLang="en-US" dirty="0"/>
              <a:t>本入っている記号で表されます。</a:t>
            </a:r>
            <a:endParaRPr kumimoji="1" lang="en-US" altLang="ja-JP" dirty="0"/>
          </a:p>
          <a:p>
            <a:r>
              <a:rPr kumimoji="1" lang="ja-JP" altLang="en-US" dirty="0"/>
              <a:t>信号線が多くて書ききれない場合は、</a:t>
            </a:r>
            <a:r>
              <a:rPr kumimoji="1" lang="en-US" altLang="ja-JP" dirty="0"/>
              <a:t>AND</a:t>
            </a:r>
            <a:r>
              <a:rPr kumimoji="1" lang="ja-JP" altLang="en-US" dirty="0"/>
              <a:t>ゲートと同じく</a:t>
            </a:r>
            <a:r>
              <a:rPr kumimoji="1" lang="en-US" altLang="ja-JP" dirty="0"/>
              <a:t>NAND</a:t>
            </a:r>
            <a:r>
              <a:rPr kumimoji="1" lang="ja-JP" altLang="en-US" dirty="0"/>
              <a:t>ゲートのお尻の直線を上下に伸ばします。</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8EBBB9EA-6C10-43D1-B17C-E012E2C812C1}" type="slidenum">
              <a:rPr kumimoji="1" lang="ja-JP" altLang="en-US" smtClean="0"/>
              <a:t>30</a:t>
            </a:fld>
            <a:endParaRPr kumimoji="1" lang="ja-JP" altLang="en-US"/>
          </a:p>
        </p:txBody>
      </p:sp>
    </p:spTree>
    <p:extLst>
      <p:ext uri="{BB962C8B-B14F-4D97-AF65-F5344CB8AC3E}">
        <p14:creationId xmlns:p14="http://schemas.microsoft.com/office/powerpoint/2010/main" val="7656251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次の演算は、否定論理和 </a:t>
            </a:r>
            <a:r>
              <a:rPr kumimoji="1" lang="en-US" altLang="ja-JP" dirty="0"/>
              <a:t>NOR </a:t>
            </a:r>
            <a:r>
              <a:rPr kumimoji="1" lang="ja-JP" altLang="en-US" dirty="0"/>
              <a:t>です。</a:t>
            </a:r>
            <a:endParaRPr kumimoji="1" lang="en-US" altLang="ja-JP" dirty="0"/>
          </a:p>
          <a:p>
            <a:r>
              <a:rPr kumimoji="1" lang="en-US" altLang="ja-JP" dirty="0"/>
              <a:t>NOR </a:t>
            </a:r>
            <a:r>
              <a:rPr kumimoji="1" lang="ja-JP" altLang="en-US" dirty="0"/>
              <a:t>は入力の </a:t>
            </a:r>
            <a:r>
              <a:rPr kumimoji="1" lang="en-US" altLang="ja-JP" dirty="0"/>
              <a:t>OR </a:t>
            </a:r>
            <a:r>
              <a:rPr kumimoji="1" lang="ja-JP" altLang="en-US" dirty="0"/>
              <a:t>を取り、その結果に </a:t>
            </a:r>
            <a:r>
              <a:rPr kumimoji="1" lang="en-US" altLang="ja-JP" dirty="0"/>
              <a:t>NOT </a:t>
            </a:r>
            <a:r>
              <a:rPr kumimoji="1" lang="ja-JP" altLang="en-US" dirty="0"/>
              <a:t>を施す演算です。</a:t>
            </a:r>
            <a:endParaRPr kumimoji="1" lang="en-US" altLang="ja-JP" dirty="0"/>
          </a:p>
          <a:p>
            <a:r>
              <a:rPr kumimoji="1" lang="en-US" altLang="ja-JP" dirty="0"/>
              <a:t>NOR </a:t>
            </a:r>
            <a:r>
              <a:rPr kumimoji="1" lang="ja-JP" altLang="en-US" dirty="0"/>
              <a:t>の演算記号は 下向き矢印で表されます。</a:t>
            </a:r>
            <a:endParaRPr kumimoji="1" lang="en-US" altLang="ja-JP" dirty="0"/>
          </a:p>
          <a:p>
            <a:r>
              <a:rPr kumimoji="1" lang="ja-JP" altLang="en-US" dirty="0"/>
              <a:t>意味としては、</a:t>
            </a:r>
            <a:r>
              <a:rPr kumimoji="1" lang="en-US" altLang="ja-JP" dirty="0"/>
              <a:t>X OR Y </a:t>
            </a:r>
            <a:r>
              <a:rPr kumimoji="1" lang="ja-JP" altLang="en-US" dirty="0"/>
              <a:t>を計算して全体に </a:t>
            </a:r>
            <a:r>
              <a:rPr kumimoji="1" lang="en-US" altLang="ja-JP" dirty="0"/>
              <a:t>_ </a:t>
            </a:r>
            <a:r>
              <a:rPr kumimoji="1" lang="ja-JP" altLang="en-US" dirty="0"/>
              <a:t>を付けたものと同じです。</a:t>
            </a:r>
            <a:endParaRPr kumimoji="1" lang="en-US" altLang="ja-JP" dirty="0"/>
          </a:p>
          <a:p>
            <a:r>
              <a:rPr kumimoji="1" lang="ja-JP" altLang="en-US" dirty="0"/>
              <a:t>ただし、</a:t>
            </a:r>
            <a:r>
              <a:rPr kumimoji="1" lang="en-US" altLang="ja-JP" dirty="0"/>
              <a:t>NAND</a:t>
            </a:r>
            <a:r>
              <a:rPr kumimoji="1" lang="ja-JP" altLang="en-US" dirty="0"/>
              <a:t>記号の縦棒と同じく、 </a:t>
            </a:r>
            <a:r>
              <a:rPr kumimoji="1" lang="en-US" altLang="ja-JP" dirty="0"/>
              <a:t>NOR </a:t>
            </a:r>
            <a:r>
              <a:rPr kumimoji="1" lang="ja-JP" altLang="en-US" dirty="0"/>
              <a:t>の記号として下向き矢印が使われることはほとんどありません。</a:t>
            </a:r>
            <a:endParaRPr kumimoji="1" lang="en-US" altLang="ja-JP" dirty="0"/>
          </a:p>
          <a:p>
            <a:r>
              <a:rPr kumimoji="1" lang="en-US" altLang="ja-JP" dirty="0"/>
              <a:t>NOR </a:t>
            </a:r>
            <a:r>
              <a:rPr kumimoji="1" lang="ja-JP" altLang="en-US" dirty="0"/>
              <a:t>演算の真理値表がこちらです。</a:t>
            </a:r>
            <a:endParaRPr kumimoji="1" lang="en-US" altLang="ja-JP" dirty="0"/>
          </a:p>
          <a:p>
            <a:r>
              <a:rPr kumimoji="1" lang="ja-JP" altLang="en-US" dirty="0"/>
              <a:t>入力が </a:t>
            </a:r>
            <a:r>
              <a:rPr kumimoji="1" lang="en-US" altLang="ja-JP" dirty="0"/>
              <a:t>00 </a:t>
            </a:r>
            <a:r>
              <a:rPr kumimoji="1" lang="ja-JP" altLang="en-US" dirty="0"/>
              <a:t>のときは </a:t>
            </a:r>
            <a:r>
              <a:rPr kumimoji="1" lang="en-US" altLang="ja-JP" dirty="0"/>
              <a:t>1 01 10 11 </a:t>
            </a:r>
            <a:r>
              <a:rPr kumimoji="1" lang="ja-JP" altLang="en-US" dirty="0"/>
              <a:t>のときは </a:t>
            </a:r>
            <a:r>
              <a:rPr kumimoji="1" lang="en-US" altLang="ja-JP" dirty="0"/>
              <a:t>0 </a:t>
            </a:r>
            <a:r>
              <a:rPr kumimoji="1" lang="ja-JP" altLang="en-US" dirty="0"/>
              <a:t>になります。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8EBBB9EA-6C10-43D1-B17C-E012E2C812C1}" type="slidenum">
              <a:rPr kumimoji="1" lang="ja-JP" altLang="en-US" smtClean="0"/>
              <a:t>31</a:t>
            </a:fld>
            <a:endParaRPr kumimoji="1" lang="ja-JP" altLang="en-US"/>
          </a:p>
        </p:txBody>
      </p:sp>
    </p:spTree>
    <p:extLst>
      <p:ext uri="{BB962C8B-B14F-4D97-AF65-F5344CB8AC3E}">
        <p14:creationId xmlns:p14="http://schemas.microsoft.com/office/powerpoint/2010/main" val="876294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NOR </a:t>
            </a:r>
            <a:r>
              <a:rPr kumimoji="1" lang="ja-JP" altLang="en-US" dirty="0"/>
              <a:t>も </a:t>
            </a:r>
            <a:r>
              <a:rPr kumimoji="1" lang="en-US" altLang="ja-JP" dirty="0"/>
              <a:t>NAND </a:t>
            </a:r>
            <a:r>
              <a:rPr kumimoji="1" lang="ja-JP" altLang="en-US" dirty="0"/>
              <a:t>と同じく結合則を満たしません。</a:t>
            </a:r>
            <a:endParaRPr kumimoji="1" lang="en-US" altLang="ja-JP" dirty="0"/>
          </a:p>
          <a:p>
            <a:r>
              <a:rPr kumimoji="1" lang="ja-JP" altLang="en-US" dirty="0"/>
              <a:t>前から計算した結果と後ろから計算した結果は異なります。</a:t>
            </a:r>
            <a:endParaRPr kumimoji="1" lang="en-US" altLang="ja-JP" dirty="0"/>
          </a:p>
          <a:p>
            <a:r>
              <a:rPr kumimoji="1" lang="ja-JP" altLang="en-US" dirty="0"/>
              <a:t>この証明は </a:t>
            </a:r>
            <a:r>
              <a:rPr kumimoji="1" lang="en-US" altLang="ja-JP" dirty="0"/>
              <a:t>NAND </a:t>
            </a:r>
            <a:r>
              <a:rPr kumimoji="1" lang="ja-JP" altLang="en-US" dirty="0"/>
              <a:t>の証明と同じようにすればできます。</a:t>
            </a:r>
          </a:p>
        </p:txBody>
      </p:sp>
      <p:sp>
        <p:nvSpPr>
          <p:cNvPr id="4" name="スライド番号プレースホルダー 3"/>
          <p:cNvSpPr>
            <a:spLocks noGrp="1"/>
          </p:cNvSpPr>
          <p:nvPr>
            <p:ph type="sldNum" sz="quarter" idx="5"/>
          </p:nvPr>
        </p:nvSpPr>
        <p:spPr/>
        <p:txBody>
          <a:bodyPr/>
          <a:lstStyle/>
          <a:p>
            <a:fld id="{8EBBB9EA-6C10-43D1-B17C-E012E2C812C1}" type="slidenum">
              <a:rPr kumimoji="1" lang="ja-JP" altLang="en-US" smtClean="0"/>
              <a:t>32</a:t>
            </a:fld>
            <a:endParaRPr kumimoji="1" lang="ja-JP" altLang="en-US"/>
          </a:p>
        </p:txBody>
      </p:sp>
    </p:spTree>
    <p:extLst>
      <p:ext uri="{BB962C8B-B14F-4D97-AF65-F5344CB8AC3E}">
        <p14:creationId xmlns:p14="http://schemas.microsoft.com/office/powerpoint/2010/main" val="33674455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NOR </a:t>
            </a:r>
            <a:r>
              <a:rPr kumimoji="1" lang="ja-JP" altLang="en-US" dirty="0"/>
              <a:t>演算に対応する論理ゲートが </a:t>
            </a:r>
            <a:r>
              <a:rPr kumimoji="1" lang="en-US" altLang="ja-JP" dirty="0"/>
              <a:t>NOR </a:t>
            </a:r>
            <a:r>
              <a:rPr kumimoji="1" lang="ja-JP" altLang="en-US" dirty="0"/>
              <a:t>ゲートです。</a:t>
            </a:r>
            <a:endParaRPr kumimoji="1" lang="en-US" altLang="ja-JP" dirty="0"/>
          </a:p>
          <a:p>
            <a:r>
              <a:rPr kumimoji="1" lang="en-US" altLang="ja-JP" dirty="0"/>
              <a:t>NOR</a:t>
            </a:r>
            <a:r>
              <a:rPr kumimoji="1" lang="ja-JP" altLang="en-US" dirty="0"/>
              <a:t>ゲートは、</a:t>
            </a:r>
            <a:r>
              <a:rPr kumimoji="1" lang="en-US" altLang="ja-JP" dirty="0"/>
              <a:t>OR</a:t>
            </a:r>
            <a:r>
              <a:rPr kumimoji="1" lang="ja-JP" altLang="en-US" dirty="0"/>
              <a:t>ゲート、</a:t>
            </a:r>
            <a:r>
              <a:rPr kumimoji="1" lang="en-US" altLang="ja-JP" dirty="0"/>
              <a:t>NOT</a:t>
            </a:r>
            <a:r>
              <a:rPr kumimoji="1" lang="ja-JP" altLang="en-US" dirty="0"/>
              <a:t>ゲートを直列に繋いだ </a:t>
            </a:r>
            <a:r>
              <a:rPr kumimoji="1" lang="en-US" altLang="ja-JP" dirty="0"/>
              <a:t>2 </a:t>
            </a:r>
            <a:r>
              <a:rPr kumimoji="1" lang="ja-JP" altLang="en-US" dirty="0"/>
              <a:t>入力 </a:t>
            </a:r>
            <a:r>
              <a:rPr kumimoji="1" lang="en-US" altLang="ja-JP" dirty="0"/>
              <a:t>1 </a:t>
            </a:r>
            <a:r>
              <a:rPr kumimoji="1" lang="ja-JP" altLang="en-US" dirty="0"/>
              <a:t>出力の論理げーどです。</a:t>
            </a:r>
            <a:endParaRPr kumimoji="1" lang="en-US" altLang="ja-JP" dirty="0"/>
          </a:p>
          <a:p>
            <a:r>
              <a:rPr kumimoji="1" lang="en-US" altLang="ja-JP" dirty="0"/>
              <a:t>Z = X NOR</a:t>
            </a:r>
            <a:r>
              <a:rPr kumimoji="1" lang="ja-JP" altLang="en-US" dirty="0"/>
              <a:t> </a:t>
            </a:r>
            <a:r>
              <a:rPr kumimoji="1" lang="en-US" altLang="ja-JP" dirty="0"/>
              <a:t>Y </a:t>
            </a:r>
            <a:r>
              <a:rPr kumimoji="1" lang="ja-JP" altLang="en-US" dirty="0"/>
              <a:t>に対応する論理ゲートは下図のよう</a:t>
            </a:r>
            <a:r>
              <a:rPr kumimoji="1" lang="en-US" altLang="ja-JP" dirty="0"/>
              <a:t>OR</a:t>
            </a:r>
            <a:r>
              <a:rPr kumimoji="1" lang="ja-JP" altLang="en-US" dirty="0"/>
              <a:t>と</a:t>
            </a:r>
            <a:r>
              <a:rPr kumimoji="1" lang="en-US" altLang="ja-JP" dirty="0"/>
              <a:t>NOT</a:t>
            </a:r>
            <a:r>
              <a:rPr kumimoji="1" lang="ja-JP" altLang="en-US" dirty="0"/>
              <a:t>を繋いだ形として表され、これを</a:t>
            </a:r>
            <a:endParaRPr kumimoji="1" lang="en-US" altLang="ja-JP" dirty="0"/>
          </a:p>
          <a:p>
            <a:r>
              <a:rPr kumimoji="1" lang="ja-JP" altLang="en-US" dirty="0"/>
              <a:t>まとめて </a:t>
            </a:r>
            <a:r>
              <a:rPr kumimoji="1" lang="en-US" altLang="ja-JP" dirty="0"/>
              <a:t>OR</a:t>
            </a:r>
            <a:r>
              <a:rPr kumimoji="1" lang="ja-JP" altLang="en-US" dirty="0"/>
              <a:t>ゲートの頭に丸を付けた記号で表されます。</a:t>
            </a:r>
            <a:endParaRPr kumimoji="1" lang="en-US" altLang="ja-JP" dirty="0"/>
          </a:p>
          <a:p>
            <a:r>
              <a:rPr kumimoji="1" lang="ja-JP" altLang="en-US" dirty="0"/>
              <a:t>これは</a:t>
            </a:r>
            <a:r>
              <a:rPr kumimoji="1" lang="en-US" altLang="ja-JP" dirty="0"/>
              <a:t>MIL</a:t>
            </a:r>
            <a:r>
              <a:rPr kumimoji="1" lang="ja-JP" altLang="en-US" dirty="0"/>
              <a:t>記号、</a:t>
            </a:r>
            <a:r>
              <a:rPr kumimoji="1" lang="en-US" altLang="ja-JP" dirty="0"/>
              <a:t>JIS</a:t>
            </a:r>
            <a:r>
              <a:rPr kumimoji="1" lang="ja-JP" altLang="en-US" dirty="0"/>
              <a:t>記号、慣用記号全てに共通で、どれも</a:t>
            </a:r>
            <a:r>
              <a:rPr kumimoji="1" lang="en-US" altLang="ja-JP" dirty="0"/>
              <a:t>OR</a:t>
            </a:r>
            <a:r>
              <a:rPr kumimoji="1" lang="ja-JP" altLang="en-US" dirty="0"/>
              <a:t>ゲートの頭に否定を表す丸が付けられています。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8EBBB9EA-6C10-43D1-B17C-E012E2C812C1}" type="slidenum">
              <a:rPr kumimoji="1" lang="ja-JP" altLang="en-US" smtClean="0"/>
              <a:t>33</a:t>
            </a:fld>
            <a:endParaRPr kumimoji="1" lang="ja-JP" altLang="en-US"/>
          </a:p>
        </p:txBody>
      </p:sp>
    </p:spTree>
    <p:extLst>
      <p:ext uri="{BB962C8B-B14F-4D97-AF65-F5344CB8AC3E}">
        <p14:creationId xmlns:p14="http://schemas.microsoft.com/office/powerpoint/2010/main" val="16906583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n </a:t>
            </a:r>
            <a:r>
              <a:rPr kumimoji="1" lang="ja-JP" altLang="en-US" dirty="0"/>
              <a:t>入力 </a:t>
            </a:r>
            <a:r>
              <a:rPr kumimoji="1" lang="en-US" altLang="ja-JP" dirty="0"/>
              <a:t>NOR </a:t>
            </a:r>
            <a:r>
              <a:rPr kumimoji="1" lang="ja-JP" altLang="en-US" dirty="0"/>
              <a:t>ゲートは、入力信号のうち</a:t>
            </a:r>
            <a:r>
              <a:rPr kumimoji="1" lang="en-US" altLang="ja-JP" dirty="0"/>
              <a:t>1</a:t>
            </a:r>
            <a:r>
              <a:rPr kumimoji="1" lang="ja-JP" altLang="en-US" dirty="0"/>
              <a:t>つ</a:t>
            </a:r>
            <a:r>
              <a:rPr kumimoji="1" lang="en-US" altLang="ja-JP" dirty="0"/>
              <a:t>1</a:t>
            </a:r>
            <a:r>
              <a:rPr kumimoji="1" lang="ja-JP" altLang="en-US" dirty="0"/>
              <a:t>があれば </a:t>
            </a:r>
            <a:r>
              <a:rPr kumimoji="1" lang="en-US" altLang="ja-JP" dirty="0"/>
              <a:t>0 </a:t>
            </a:r>
            <a:r>
              <a:rPr kumimoji="1" lang="ja-JP" altLang="en-US" dirty="0"/>
              <a:t>を、それ以外のときは </a:t>
            </a:r>
            <a:r>
              <a:rPr kumimoji="1" lang="en-US" altLang="ja-JP" dirty="0"/>
              <a:t>1 </a:t>
            </a:r>
            <a:r>
              <a:rPr kumimoji="1" lang="ja-JP" altLang="en-US" dirty="0"/>
              <a:t>を出力する</a:t>
            </a:r>
            <a:r>
              <a:rPr kumimoji="1" lang="en-US" altLang="ja-JP" dirty="0"/>
              <a:t> n</a:t>
            </a:r>
            <a:r>
              <a:rPr kumimoji="1" lang="ja-JP" altLang="en-US" dirty="0"/>
              <a:t> 入力 </a:t>
            </a:r>
            <a:r>
              <a:rPr kumimoji="1" lang="en-US" altLang="ja-JP" dirty="0"/>
              <a:t>1 </a:t>
            </a:r>
            <a:r>
              <a:rPr kumimoji="1" lang="ja-JP" altLang="en-US" dirty="0"/>
              <a:t>出力の論理ゲートです。</a:t>
            </a:r>
            <a:endParaRPr kumimoji="1" lang="en-US" altLang="ja-JP" dirty="0"/>
          </a:p>
          <a:p>
            <a:r>
              <a:rPr kumimoji="1" lang="ja-JP" altLang="en-US" dirty="0"/>
              <a:t>これは </a:t>
            </a:r>
            <a:r>
              <a:rPr kumimoji="1" lang="en-US" altLang="ja-JP" dirty="0"/>
              <a:t>n </a:t>
            </a:r>
            <a:r>
              <a:rPr kumimoji="1" lang="ja-JP" altLang="en-US" dirty="0"/>
              <a:t>入力の </a:t>
            </a:r>
            <a:r>
              <a:rPr kumimoji="1" lang="en-US" altLang="ja-JP" dirty="0"/>
              <a:t>OR</a:t>
            </a:r>
            <a:r>
              <a:rPr kumimoji="1" lang="ja-JP" altLang="en-US" dirty="0"/>
              <a:t>を取ってから </a:t>
            </a:r>
            <a:r>
              <a:rPr kumimoji="1" lang="en-US" altLang="ja-JP" dirty="0"/>
              <a:t>NOT</a:t>
            </a:r>
            <a:r>
              <a:rPr kumimoji="1" lang="ja-JP" altLang="en-US" dirty="0"/>
              <a:t>　を取るゲートです。</a:t>
            </a:r>
            <a:endParaRPr kumimoji="1" lang="en-US" altLang="ja-JP" dirty="0"/>
          </a:p>
          <a:p>
            <a:r>
              <a:rPr kumimoji="1" lang="ja-JP" altLang="en-US" dirty="0"/>
              <a:t>論理式としては </a:t>
            </a:r>
            <a:r>
              <a:rPr kumimoji="1" lang="en-US" altLang="ja-JP" dirty="0"/>
              <a:t>Z = X1 OR X2 OR … OR </a:t>
            </a:r>
            <a:r>
              <a:rPr kumimoji="1" lang="en-US" altLang="ja-JP" dirty="0" err="1"/>
              <a:t>Xn</a:t>
            </a:r>
            <a:r>
              <a:rPr kumimoji="1" lang="en-US" altLang="ja-JP" dirty="0"/>
              <a:t> </a:t>
            </a:r>
            <a:r>
              <a:rPr kumimoji="1" lang="ja-JP" altLang="en-US" dirty="0"/>
              <a:t>の全体の </a:t>
            </a:r>
            <a:r>
              <a:rPr kumimoji="1" lang="en-US" altLang="ja-JP" dirty="0"/>
              <a:t>NOT </a:t>
            </a:r>
            <a:r>
              <a:rPr kumimoji="1" lang="ja-JP" altLang="en-US" dirty="0"/>
              <a:t>という式と対応します。</a:t>
            </a:r>
            <a:endParaRPr kumimoji="1" lang="en-US" altLang="ja-JP" dirty="0"/>
          </a:p>
          <a:p>
            <a:r>
              <a:rPr kumimoji="1" lang="en-US" altLang="ja-JP" dirty="0"/>
              <a:t>n </a:t>
            </a:r>
            <a:r>
              <a:rPr kumimoji="1" lang="ja-JP" altLang="en-US" dirty="0"/>
              <a:t>入力 </a:t>
            </a:r>
            <a:r>
              <a:rPr kumimoji="1" lang="en-US" altLang="ja-JP" dirty="0"/>
              <a:t>NAND</a:t>
            </a:r>
            <a:r>
              <a:rPr kumimoji="1" lang="ja-JP" altLang="en-US" dirty="0"/>
              <a:t>ゲートと同じく、</a:t>
            </a:r>
            <a:r>
              <a:rPr kumimoji="1" lang="en-US" altLang="ja-JP" dirty="0"/>
              <a:t>X1 </a:t>
            </a:r>
            <a:r>
              <a:rPr kumimoji="1" lang="ja-JP" altLang="en-US" dirty="0"/>
              <a:t>と</a:t>
            </a:r>
            <a:r>
              <a:rPr kumimoji="1" lang="en-US" altLang="ja-JP" dirty="0"/>
              <a:t> X2 </a:t>
            </a:r>
            <a:r>
              <a:rPr kumimoji="1" lang="ja-JP" altLang="en-US" dirty="0"/>
              <a:t>の</a:t>
            </a:r>
            <a:r>
              <a:rPr kumimoji="1" lang="en-US" altLang="ja-JP" dirty="0"/>
              <a:t>NOR</a:t>
            </a:r>
            <a:r>
              <a:rPr kumimoji="1" lang="ja-JP" altLang="en-US" dirty="0"/>
              <a:t>を取って、その結果と </a:t>
            </a:r>
            <a:r>
              <a:rPr kumimoji="1" lang="en-US" altLang="ja-JP" dirty="0"/>
              <a:t>X3 </a:t>
            </a:r>
            <a:r>
              <a:rPr kumimoji="1" lang="ja-JP" altLang="en-US" dirty="0"/>
              <a:t>との</a:t>
            </a:r>
            <a:r>
              <a:rPr kumimoji="1" lang="en-US" altLang="ja-JP" dirty="0"/>
              <a:t>NOR</a:t>
            </a:r>
            <a:r>
              <a:rPr kumimoji="1" lang="ja-JP" altLang="en-US" dirty="0"/>
              <a:t>を取って</a:t>
            </a:r>
            <a:r>
              <a:rPr kumimoji="1" lang="en-US" altLang="ja-JP" dirty="0"/>
              <a:t>…</a:t>
            </a:r>
            <a:r>
              <a:rPr kumimoji="1" lang="ja-JP" altLang="en-US" dirty="0"/>
              <a:t>という演算とは異なります。</a:t>
            </a:r>
            <a:endParaRPr kumimoji="1" lang="en-US" altLang="ja-JP" dirty="0"/>
          </a:p>
          <a:p>
            <a:r>
              <a:rPr kumimoji="1" lang="en-US" altLang="ja-JP" dirty="0"/>
              <a:t>n </a:t>
            </a:r>
            <a:r>
              <a:rPr kumimoji="1" lang="ja-JP" altLang="en-US" dirty="0"/>
              <a:t>入力</a:t>
            </a:r>
            <a:r>
              <a:rPr kumimoji="1" lang="en-US" altLang="ja-JP" dirty="0"/>
              <a:t>NOR </a:t>
            </a:r>
            <a:r>
              <a:rPr kumimoji="1" lang="ja-JP" altLang="en-US" dirty="0"/>
              <a:t>ゲートも、単純に</a:t>
            </a:r>
            <a:r>
              <a:rPr kumimoji="1" lang="en-US" altLang="ja-JP" dirty="0"/>
              <a:t>NOR</a:t>
            </a:r>
            <a:r>
              <a:rPr kumimoji="1" lang="ja-JP" altLang="en-US" dirty="0"/>
              <a:t>ゲートに入力信号が</a:t>
            </a:r>
            <a:r>
              <a:rPr kumimoji="1" lang="en-US" altLang="ja-JP" dirty="0"/>
              <a:t>n</a:t>
            </a:r>
            <a:r>
              <a:rPr kumimoji="1" lang="ja-JP" altLang="en-US" dirty="0"/>
              <a:t>本入っている記号で表されます。</a:t>
            </a:r>
            <a:endParaRPr kumimoji="1" lang="en-US" altLang="ja-JP" dirty="0"/>
          </a:p>
          <a:p>
            <a:r>
              <a:rPr kumimoji="1" lang="ja-JP" altLang="en-US" dirty="0"/>
              <a:t>信号線が多くて書ききれない場合は、</a:t>
            </a:r>
            <a:r>
              <a:rPr kumimoji="1" lang="en-US" altLang="ja-JP" dirty="0"/>
              <a:t>OR</a:t>
            </a:r>
            <a:r>
              <a:rPr kumimoji="1" lang="ja-JP" altLang="en-US" dirty="0"/>
              <a:t>ゲートと同様にのお尻の曲線部分を上下に伸ばします。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8EBBB9EA-6C10-43D1-B17C-E012E2C812C1}" type="slidenum">
              <a:rPr kumimoji="1" lang="ja-JP" altLang="en-US" smtClean="0"/>
              <a:t>34</a:t>
            </a:fld>
            <a:endParaRPr kumimoji="1" lang="ja-JP" altLang="en-US"/>
          </a:p>
        </p:txBody>
      </p:sp>
    </p:spTree>
    <p:extLst>
      <p:ext uri="{BB962C8B-B14F-4D97-AF65-F5344CB8AC3E}">
        <p14:creationId xmlns:p14="http://schemas.microsoft.com/office/powerpoint/2010/main" val="40729439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これまで出てきた論理関数をまとめたのがこちらの表です。</a:t>
            </a:r>
            <a:endParaRPr kumimoji="1" lang="en-US" altLang="ja-JP" dirty="0"/>
          </a:p>
          <a:p>
            <a:r>
              <a:rPr kumimoji="1" lang="ja-JP" altLang="en-US" dirty="0"/>
              <a:t>よく使われる論理関数がこちらの </a:t>
            </a:r>
            <a:r>
              <a:rPr kumimoji="1" lang="en-US" altLang="ja-JP" dirty="0"/>
              <a:t>NOT,AND,OR,EXOR,NAND,NOR</a:t>
            </a:r>
            <a:r>
              <a:rPr kumimoji="1" lang="ja-JP" altLang="en-US" dirty="0"/>
              <a:t>です。</a:t>
            </a:r>
            <a:endParaRPr kumimoji="1" lang="en-US" altLang="ja-JP" dirty="0"/>
          </a:p>
          <a:p>
            <a:r>
              <a:rPr kumimoji="1" lang="ja-JP" altLang="en-US" dirty="0"/>
              <a:t>このうち</a:t>
            </a:r>
            <a:r>
              <a:rPr kumimoji="1" lang="en-US" altLang="ja-JP" dirty="0"/>
              <a:t>NAND,NOR</a:t>
            </a:r>
            <a:r>
              <a:rPr kumimoji="1" lang="ja-JP" altLang="en-US" dirty="0"/>
              <a:t>の縦棒、下向き矢印はほとんど使うことはありません。</a:t>
            </a:r>
            <a:endParaRPr kumimoji="1" lang="en-US" altLang="ja-JP" dirty="0"/>
          </a:p>
          <a:p>
            <a:r>
              <a:rPr kumimoji="1" lang="ja-JP" altLang="en-US" dirty="0"/>
              <a:t>その他の演算子はよく使いますので覚えてください。</a:t>
            </a:r>
            <a:endParaRPr kumimoji="1" lang="en-US" altLang="ja-JP" dirty="0"/>
          </a:p>
        </p:txBody>
      </p:sp>
      <p:sp>
        <p:nvSpPr>
          <p:cNvPr id="4" name="スライド番号プレースホルダー 3"/>
          <p:cNvSpPr>
            <a:spLocks noGrp="1"/>
          </p:cNvSpPr>
          <p:nvPr>
            <p:ph type="sldNum" sz="quarter" idx="5"/>
          </p:nvPr>
        </p:nvSpPr>
        <p:spPr/>
        <p:txBody>
          <a:bodyPr/>
          <a:lstStyle/>
          <a:p>
            <a:fld id="{8EBBB9EA-6C10-43D1-B17C-E012E2C812C1}" type="slidenum">
              <a:rPr kumimoji="1" lang="ja-JP" altLang="en-US" smtClean="0"/>
              <a:t>35</a:t>
            </a:fld>
            <a:endParaRPr kumimoji="1" lang="ja-JP" altLang="en-US"/>
          </a:p>
        </p:txBody>
      </p:sp>
    </p:spTree>
    <p:extLst>
      <p:ext uri="{BB962C8B-B14F-4D97-AF65-F5344CB8AC3E}">
        <p14:creationId xmlns:p14="http://schemas.microsoft.com/office/powerpoint/2010/main" val="6550832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論理ゲートをまとめたのがこちらの表です。</a:t>
            </a:r>
            <a:endParaRPr kumimoji="1" lang="en-US" altLang="ja-JP" dirty="0"/>
          </a:p>
          <a:p>
            <a:r>
              <a:rPr kumimoji="1" lang="ja-JP" altLang="en-US" dirty="0"/>
              <a:t>この授業では以降は </a:t>
            </a:r>
            <a:r>
              <a:rPr kumimoji="1" lang="en-US" altLang="ja-JP" dirty="0"/>
              <a:t>MIL </a:t>
            </a:r>
            <a:r>
              <a:rPr kumimoji="1" lang="ja-JP" altLang="en-US" dirty="0"/>
              <a:t>記号を使いますので、この</a:t>
            </a:r>
            <a:r>
              <a:rPr kumimoji="1" lang="en-US" altLang="ja-JP" dirty="0"/>
              <a:t>6</a:t>
            </a:r>
            <a:r>
              <a:rPr kumimoji="1" lang="ja-JP" altLang="en-US" dirty="0"/>
              <a:t>つの記号を覚えてください。</a:t>
            </a:r>
            <a:endParaRPr kumimoji="1" lang="en-US" altLang="ja-JP" dirty="0"/>
          </a:p>
          <a:p>
            <a:r>
              <a:rPr kumimoji="1" lang="ja-JP" altLang="en-US" dirty="0"/>
              <a:t>ここまでの内容は、参考資料の「代表的な論理関数・論理ゲート一覧」にまとめてありますので見ておいてください。</a:t>
            </a:r>
          </a:p>
        </p:txBody>
      </p:sp>
      <p:sp>
        <p:nvSpPr>
          <p:cNvPr id="4" name="スライド番号プレースホルダー 3"/>
          <p:cNvSpPr>
            <a:spLocks noGrp="1"/>
          </p:cNvSpPr>
          <p:nvPr>
            <p:ph type="sldNum" sz="quarter" idx="5"/>
          </p:nvPr>
        </p:nvSpPr>
        <p:spPr/>
        <p:txBody>
          <a:bodyPr/>
          <a:lstStyle/>
          <a:p>
            <a:fld id="{8EBBB9EA-6C10-43D1-B17C-E012E2C812C1}" type="slidenum">
              <a:rPr kumimoji="1" lang="ja-JP" altLang="en-US" smtClean="0"/>
              <a:t>36</a:t>
            </a:fld>
            <a:endParaRPr kumimoji="1" lang="ja-JP" altLang="en-US"/>
          </a:p>
        </p:txBody>
      </p:sp>
    </p:spTree>
    <p:extLst>
      <p:ext uri="{BB962C8B-B14F-4D97-AF65-F5344CB8AC3E}">
        <p14:creationId xmlns:p14="http://schemas.microsoft.com/office/powerpoint/2010/main" val="33289048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双対関数に対応するのが双対回路です。</a:t>
            </a:r>
            <a:endParaRPr kumimoji="1" lang="en-US" altLang="ja-JP" dirty="0"/>
          </a:p>
          <a:p>
            <a:r>
              <a:rPr kumimoji="1" lang="ja-JP" altLang="en-US" dirty="0"/>
              <a:t>双対関数は、元の関数の</a:t>
            </a:r>
            <a:r>
              <a:rPr kumimoji="1" lang="en-US" altLang="ja-JP" dirty="0"/>
              <a:t>AND</a:t>
            </a:r>
            <a:r>
              <a:rPr kumimoji="1" lang="ja-JP" altLang="en-US" dirty="0"/>
              <a:t>と</a:t>
            </a:r>
            <a:r>
              <a:rPr kumimoji="1" lang="en-US" altLang="ja-JP" dirty="0"/>
              <a:t>OR</a:t>
            </a:r>
            <a:r>
              <a:rPr kumimoji="1" lang="ja-JP" altLang="en-US" dirty="0"/>
              <a:t>、</a:t>
            </a:r>
            <a:r>
              <a:rPr kumimoji="1" lang="en-US" altLang="ja-JP" dirty="0"/>
              <a:t>1</a:t>
            </a:r>
            <a:r>
              <a:rPr kumimoji="1" lang="ja-JP" altLang="en-US" dirty="0"/>
              <a:t>と</a:t>
            </a:r>
            <a:r>
              <a:rPr kumimoji="1" lang="en-US" altLang="ja-JP" dirty="0"/>
              <a:t>0</a:t>
            </a:r>
            <a:r>
              <a:rPr kumimoji="1" lang="ja-JP" altLang="en-US" dirty="0"/>
              <a:t>を入れ替えた関数です。</a:t>
            </a:r>
            <a:endParaRPr kumimoji="1" lang="en-US" altLang="ja-JP" dirty="0"/>
          </a:p>
          <a:p>
            <a:r>
              <a:rPr kumimoji="1" lang="ja-JP" altLang="en-US" dirty="0"/>
              <a:t>双対回路も、元の回路の</a:t>
            </a:r>
            <a:r>
              <a:rPr kumimoji="1" lang="en-US" altLang="ja-JP" dirty="0"/>
              <a:t>AND</a:t>
            </a:r>
            <a:r>
              <a:rPr kumimoji="1" lang="ja-JP" altLang="en-US" dirty="0"/>
              <a:t>ゲートと</a:t>
            </a:r>
            <a:r>
              <a:rPr kumimoji="1" lang="en-US" altLang="ja-JP" dirty="0"/>
              <a:t>OR</a:t>
            </a:r>
            <a:r>
              <a:rPr kumimoji="1" lang="ja-JP" altLang="en-US" dirty="0"/>
              <a:t>ゲートを入れ替え、</a:t>
            </a:r>
            <a:r>
              <a:rPr kumimoji="1" lang="en-US" altLang="ja-JP" dirty="0"/>
              <a:t>1</a:t>
            </a:r>
            <a:r>
              <a:rPr kumimoji="1" lang="ja-JP" altLang="en-US" dirty="0"/>
              <a:t>と</a:t>
            </a:r>
            <a:r>
              <a:rPr kumimoji="1" lang="en-US" altLang="ja-JP" dirty="0"/>
              <a:t>0</a:t>
            </a:r>
            <a:r>
              <a:rPr kumimoji="1" lang="ja-JP" altLang="en-US" dirty="0"/>
              <a:t>を入れ替えた回路にになります。</a:t>
            </a:r>
            <a:endParaRPr kumimoji="1" lang="en-US" altLang="ja-JP" dirty="0"/>
          </a:p>
          <a:p>
            <a:r>
              <a:rPr kumimoji="1" lang="ja-JP" altLang="en-US" dirty="0"/>
              <a:t>例えば、このような関数 </a:t>
            </a:r>
            <a:r>
              <a:rPr kumimoji="1" lang="en-US" altLang="ja-JP" dirty="0"/>
              <a:t>f </a:t>
            </a:r>
            <a:r>
              <a:rPr kumimoji="1" lang="ja-JP" altLang="en-US" dirty="0"/>
              <a:t>の双対関数 </a:t>
            </a:r>
            <a:r>
              <a:rPr kumimoji="1" lang="en-US" altLang="ja-JP" dirty="0" err="1"/>
              <a:t>fd</a:t>
            </a:r>
            <a:r>
              <a:rPr kumimoji="1" lang="en-US" altLang="ja-JP" dirty="0"/>
              <a:t> </a:t>
            </a:r>
            <a:r>
              <a:rPr kumimoji="1" lang="ja-JP" altLang="en-US" dirty="0"/>
              <a:t>は、</a:t>
            </a:r>
            <a:r>
              <a:rPr kumimoji="1" lang="en-US" altLang="ja-JP" dirty="0"/>
              <a:t>f </a:t>
            </a:r>
            <a:r>
              <a:rPr kumimoji="1" lang="ja-JP" altLang="en-US" dirty="0"/>
              <a:t>の </a:t>
            </a:r>
            <a:r>
              <a:rPr kumimoji="1" lang="en-US" altLang="ja-JP" dirty="0"/>
              <a:t>AND</a:t>
            </a:r>
            <a:r>
              <a:rPr kumimoji="1" lang="ja-JP" altLang="en-US" dirty="0"/>
              <a:t>と </a:t>
            </a:r>
            <a:r>
              <a:rPr kumimoji="1" lang="en-US" altLang="ja-JP" dirty="0"/>
              <a:t>OR,1</a:t>
            </a:r>
            <a:r>
              <a:rPr kumimoji="1" lang="ja-JP" altLang="en-US" dirty="0"/>
              <a:t>と</a:t>
            </a:r>
            <a:r>
              <a:rPr kumimoji="1" lang="en-US" altLang="ja-JP" dirty="0"/>
              <a:t>0</a:t>
            </a:r>
            <a:r>
              <a:rPr kumimoji="1" lang="ja-JP" altLang="en-US" dirty="0"/>
              <a:t>を入れ替えた関数です。</a:t>
            </a:r>
            <a:endParaRPr kumimoji="1" lang="en-US" altLang="ja-JP" dirty="0"/>
          </a:p>
          <a:p>
            <a:r>
              <a:rPr kumimoji="1" lang="ja-JP" altLang="en-US" dirty="0"/>
              <a:t>同じようにこのような回路 </a:t>
            </a:r>
            <a:r>
              <a:rPr kumimoji="1" lang="en-US" altLang="ja-JP" dirty="0"/>
              <a:t>F </a:t>
            </a:r>
            <a:r>
              <a:rPr kumimoji="1" lang="ja-JP" altLang="en-US" dirty="0"/>
              <a:t>の双対回路 </a:t>
            </a:r>
            <a:r>
              <a:rPr kumimoji="1" lang="en-US" altLang="ja-JP" dirty="0" err="1"/>
              <a:t>Fd</a:t>
            </a:r>
            <a:r>
              <a:rPr kumimoji="1" lang="en-US" altLang="ja-JP" dirty="0"/>
              <a:t> </a:t>
            </a:r>
            <a:r>
              <a:rPr kumimoji="1" lang="ja-JP" altLang="en-US" dirty="0"/>
              <a:t>は、</a:t>
            </a:r>
            <a:r>
              <a:rPr kumimoji="1" lang="en-US" altLang="ja-JP" dirty="0"/>
              <a:t>F </a:t>
            </a:r>
            <a:r>
              <a:rPr kumimoji="1" lang="ja-JP" altLang="en-US" dirty="0"/>
              <a:t>の </a:t>
            </a:r>
            <a:r>
              <a:rPr kumimoji="1" lang="en-US" altLang="ja-JP" dirty="0"/>
              <a:t>AND</a:t>
            </a:r>
            <a:r>
              <a:rPr kumimoji="1" lang="ja-JP" altLang="en-US" dirty="0"/>
              <a:t>ゲートと </a:t>
            </a:r>
            <a:r>
              <a:rPr kumimoji="1" lang="en-US" altLang="ja-JP" dirty="0"/>
              <a:t>OR</a:t>
            </a:r>
            <a:r>
              <a:rPr kumimoji="1" lang="ja-JP" altLang="en-US" dirty="0"/>
              <a:t>ゲート、</a:t>
            </a:r>
            <a:r>
              <a:rPr kumimoji="1" lang="en-US" altLang="ja-JP" dirty="0"/>
              <a:t>1</a:t>
            </a:r>
            <a:r>
              <a:rPr kumimoji="1" lang="ja-JP" altLang="en-US" dirty="0"/>
              <a:t>と</a:t>
            </a:r>
            <a:r>
              <a:rPr kumimoji="1" lang="en-US" altLang="ja-JP" dirty="0"/>
              <a:t>0</a:t>
            </a:r>
            <a:r>
              <a:rPr kumimoji="1" lang="ja-JP" altLang="en-US" dirty="0"/>
              <a:t>を入れ替えた回路です。</a:t>
            </a:r>
          </a:p>
        </p:txBody>
      </p:sp>
      <p:sp>
        <p:nvSpPr>
          <p:cNvPr id="4" name="スライド番号プレースホルダー 3"/>
          <p:cNvSpPr>
            <a:spLocks noGrp="1"/>
          </p:cNvSpPr>
          <p:nvPr>
            <p:ph type="sldNum" sz="quarter" idx="5"/>
          </p:nvPr>
        </p:nvSpPr>
        <p:spPr/>
        <p:txBody>
          <a:bodyPr/>
          <a:lstStyle/>
          <a:p>
            <a:fld id="{8EBBB9EA-6C10-43D1-B17C-E012E2C812C1}" type="slidenum">
              <a:rPr kumimoji="1" lang="ja-JP" altLang="en-US" smtClean="0"/>
              <a:t>37</a:t>
            </a:fld>
            <a:endParaRPr kumimoji="1" lang="ja-JP" altLang="en-US"/>
          </a:p>
        </p:txBody>
      </p:sp>
    </p:spTree>
    <p:extLst>
      <p:ext uri="{BB962C8B-B14F-4D97-AF65-F5344CB8AC3E}">
        <p14:creationId xmlns:p14="http://schemas.microsoft.com/office/powerpoint/2010/main" val="11817331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今まで紹介した論理関数を組み合わせることで様々な論理関数を作ることができます。</a:t>
            </a:r>
            <a:endParaRPr kumimoji="1" lang="en-US" altLang="ja-JP" dirty="0"/>
          </a:p>
          <a:p>
            <a:r>
              <a:rPr kumimoji="1" lang="ja-JP" altLang="en-US" dirty="0"/>
              <a:t>論理関数の中で、それを組み合わせることで任意の論理関数を表現できる論理関数の集合を万能論理関数集合と言います。</a:t>
            </a:r>
            <a:endParaRPr kumimoji="1" lang="en-US" altLang="ja-JP" dirty="0"/>
          </a:p>
          <a:p>
            <a:r>
              <a:rPr kumimoji="1" lang="ja-JP" altLang="en-US" dirty="0"/>
              <a:t>あらゆる論理関数は、</a:t>
            </a:r>
            <a:r>
              <a:rPr kumimoji="1" lang="en-US" altLang="ja-JP" dirty="0"/>
              <a:t>AND,OR,NOT</a:t>
            </a:r>
            <a:r>
              <a:rPr kumimoji="1" lang="ja-JP" altLang="en-US" dirty="0"/>
              <a:t>を組み合わせることで表現可能です。</a:t>
            </a:r>
            <a:endParaRPr kumimoji="1" lang="en-US" altLang="ja-JP" dirty="0"/>
          </a:p>
          <a:p>
            <a:r>
              <a:rPr kumimoji="1" lang="ja-JP" altLang="en-US" dirty="0"/>
              <a:t>ですので、集合 </a:t>
            </a:r>
            <a:r>
              <a:rPr kumimoji="1" lang="en-US" altLang="ja-JP" dirty="0"/>
              <a:t>{ AND, OR NOT } </a:t>
            </a:r>
            <a:r>
              <a:rPr kumimoji="1" lang="ja-JP" altLang="en-US" dirty="0"/>
              <a:t>は万能論理関数集合です。</a:t>
            </a:r>
            <a:endParaRPr kumimoji="1" lang="en-US" altLang="ja-JP" dirty="0"/>
          </a:p>
          <a:p>
            <a:r>
              <a:rPr kumimoji="1" lang="ja-JP" altLang="en-US" dirty="0"/>
              <a:t>あらゆる論理関数は </a:t>
            </a:r>
            <a:r>
              <a:rPr kumimoji="1" lang="en-US" altLang="ja-JP" dirty="0"/>
              <a:t>AND</a:t>
            </a:r>
            <a:r>
              <a:rPr kumimoji="1" lang="ja-JP" altLang="en-US" dirty="0"/>
              <a:t> </a:t>
            </a:r>
            <a:r>
              <a:rPr kumimoji="1" lang="en-US" altLang="ja-JP" dirty="0"/>
              <a:t>OR</a:t>
            </a:r>
            <a:r>
              <a:rPr kumimoji="1" lang="ja-JP" altLang="en-US" dirty="0"/>
              <a:t> </a:t>
            </a:r>
            <a:r>
              <a:rPr kumimoji="1" lang="en-US" altLang="ja-JP" dirty="0"/>
              <a:t>NOT </a:t>
            </a:r>
            <a:r>
              <a:rPr kumimoji="1" lang="ja-JP" altLang="en-US" dirty="0"/>
              <a:t>の</a:t>
            </a:r>
            <a:r>
              <a:rPr kumimoji="1" lang="en-US" altLang="ja-JP" dirty="0"/>
              <a:t>3</a:t>
            </a:r>
            <a:r>
              <a:rPr kumimoji="1" lang="ja-JP" altLang="en-US" dirty="0"/>
              <a:t>つで表せますので、</a:t>
            </a:r>
            <a:endParaRPr kumimoji="1" lang="en-US" altLang="ja-JP" dirty="0"/>
          </a:p>
          <a:p>
            <a:r>
              <a:rPr kumimoji="1" lang="ja-JP" altLang="en-US" dirty="0"/>
              <a:t>あらゆる論理回路は、</a:t>
            </a:r>
            <a:r>
              <a:rPr kumimoji="1" lang="en-US" altLang="ja-JP" dirty="0"/>
              <a:t>AND</a:t>
            </a:r>
            <a:r>
              <a:rPr kumimoji="1" lang="ja-JP" altLang="en-US" dirty="0"/>
              <a:t>ゲート</a:t>
            </a:r>
            <a:r>
              <a:rPr kumimoji="1" lang="en-US" altLang="ja-JP" dirty="0"/>
              <a:t>,OR</a:t>
            </a:r>
            <a:r>
              <a:rPr kumimoji="1" lang="ja-JP" altLang="en-US" dirty="0"/>
              <a:t>ゲート</a:t>
            </a:r>
            <a:r>
              <a:rPr kumimoji="1" lang="en-US" altLang="ja-JP" dirty="0"/>
              <a:t>,NOT</a:t>
            </a:r>
            <a:r>
              <a:rPr kumimoji="1" lang="ja-JP" altLang="en-US" dirty="0"/>
              <a:t>ゲートの</a:t>
            </a:r>
            <a:r>
              <a:rPr kumimoji="1" lang="en-US" altLang="ja-JP" dirty="0"/>
              <a:t>3</a:t>
            </a:r>
            <a:r>
              <a:rPr kumimoji="1" lang="ja-JP" altLang="en-US" dirty="0"/>
              <a:t>つがあれば作れます。</a:t>
            </a:r>
          </a:p>
        </p:txBody>
      </p:sp>
      <p:sp>
        <p:nvSpPr>
          <p:cNvPr id="4" name="スライド番号プレースホルダー 3"/>
          <p:cNvSpPr>
            <a:spLocks noGrp="1"/>
          </p:cNvSpPr>
          <p:nvPr>
            <p:ph type="sldNum" sz="quarter" idx="5"/>
          </p:nvPr>
        </p:nvSpPr>
        <p:spPr/>
        <p:txBody>
          <a:bodyPr/>
          <a:lstStyle/>
          <a:p>
            <a:fld id="{8EBBB9EA-6C10-43D1-B17C-E012E2C812C1}" type="slidenum">
              <a:rPr kumimoji="1" lang="ja-JP" altLang="en-US" smtClean="0"/>
              <a:t>38</a:t>
            </a:fld>
            <a:endParaRPr kumimoji="1" lang="ja-JP" altLang="en-US"/>
          </a:p>
        </p:txBody>
      </p:sp>
    </p:spTree>
    <p:extLst>
      <p:ext uri="{BB962C8B-B14F-4D97-AF65-F5344CB8AC3E}">
        <p14:creationId xmlns:p14="http://schemas.microsoft.com/office/powerpoint/2010/main" val="34405248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AND,OR,NOT</a:t>
            </a:r>
            <a:r>
              <a:rPr kumimoji="1" lang="ja-JP" altLang="en-US" dirty="0"/>
              <a:t> の</a:t>
            </a:r>
            <a:r>
              <a:rPr kumimoji="1" lang="en-US" altLang="ja-JP" dirty="0"/>
              <a:t>3</a:t>
            </a:r>
            <a:r>
              <a:rPr kumimoji="1" lang="ja-JP" altLang="en-US" dirty="0"/>
              <a:t>種類の論理演算だけを使った論理式を、</a:t>
            </a:r>
            <a:r>
              <a:rPr kumimoji="1" lang="en-US" altLang="ja-JP" dirty="0"/>
              <a:t>AND/OR</a:t>
            </a:r>
            <a:r>
              <a:rPr kumimoji="1" lang="ja-JP" altLang="en-US" dirty="0"/>
              <a:t>形式と言います。</a:t>
            </a:r>
            <a:endParaRPr kumimoji="1" lang="en-US" altLang="ja-JP" dirty="0"/>
          </a:p>
          <a:p>
            <a:r>
              <a:rPr kumimoji="1" lang="ja-JP" altLang="en-US" dirty="0"/>
              <a:t>同様に、</a:t>
            </a:r>
            <a:r>
              <a:rPr kumimoji="1" lang="en-US" altLang="ja-JP" dirty="0"/>
              <a:t>AND</a:t>
            </a:r>
            <a:r>
              <a:rPr kumimoji="1" lang="ja-JP" altLang="en-US" dirty="0"/>
              <a:t>ゲート、</a:t>
            </a:r>
            <a:r>
              <a:rPr kumimoji="1" lang="en-US" altLang="ja-JP" dirty="0"/>
              <a:t>OR</a:t>
            </a:r>
            <a:r>
              <a:rPr kumimoji="1" lang="ja-JP" altLang="en-US" dirty="0"/>
              <a:t>ゲート、</a:t>
            </a:r>
            <a:r>
              <a:rPr kumimoji="1" lang="en-US" altLang="ja-JP" dirty="0"/>
              <a:t>NOT</a:t>
            </a:r>
            <a:r>
              <a:rPr kumimoji="1" lang="ja-JP" altLang="en-US" dirty="0"/>
              <a:t>ゲートの</a:t>
            </a:r>
            <a:r>
              <a:rPr kumimoji="1" lang="en-US" altLang="ja-JP" dirty="0"/>
              <a:t>3</a:t>
            </a:r>
            <a:r>
              <a:rPr kumimoji="1" lang="ja-JP" altLang="en-US" dirty="0"/>
              <a:t>種類の論理ゲートだけを使った論理回路を</a:t>
            </a:r>
            <a:r>
              <a:rPr kumimoji="1" lang="en-US" altLang="ja-JP" dirty="0"/>
              <a:t>AND/OR</a:t>
            </a:r>
            <a:r>
              <a:rPr kumimoji="1" lang="ja-JP" altLang="en-US" dirty="0"/>
              <a:t>回路と言います。</a:t>
            </a:r>
            <a:endParaRPr kumimoji="1" lang="en-US" altLang="ja-JP" dirty="0"/>
          </a:p>
          <a:p>
            <a:r>
              <a:rPr kumimoji="1" lang="ja-JP" altLang="en-US" dirty="0"/>
              <a:t>例えば、こちらの論理関数 </a:t>
            </a:r>
            <a:r>
              <a:rPr kumimoji="1" lang="en-US" altLang="ja-JP" dirty="0"/>
              <a:t>X AND Y OR X_ </a:t>
            </a:r>
            <a:r>
              <a:rPr kumimoji="1" lang="ja-JP" altLang="en-US" dirty="0"/>
              <a:t>は </a:t>
            </a:r>
            <a:r>
              <a:rPr kumimoji="1" lang="en-US" altLang="ja-JP" dirty="0"/>
              <a:t>AND OR NOT </a:t>
            </a:r>
            <a:r>
              <a:rPr kumimoji="1" lang="ja-JP" altLang="en-US" dirty="0"/>
              <a:t>の</a:t>
            </a:r>
            <a:r>
              <a:rPr kumimoji="1" lang="en-US" altLang="ja-JP" dirty="0"/>
              <a:t>3</a:t>
            </a:r>
            <a:r>
              <a:rPr kumimoji="1" lang="ja-JP" altLang="en-US" dirty="0"/>
              <a:t>種類の論理演算のみを</a:t>
            </a:r>
            <a:endParaRPr kumimoji="1" lang="en-US" altLang="ja-JP" dirty="0"/>
          </a:p>
          <a:p>
            <a:r>
              <a:rPr kumimoji="1" lang="ja-JP" altLang="en-US" dirty="0"/>
              <a:t>使っていますので、 </a:t>
            </a:r>
            <a:r>
              <a:rPr kumimoji="1" lang="en-US" altLang="ja-JP" dirty="0"/>
              <a:t>AND/OR </a:t>
            </a:r>
            <a:r>
              <a:rPr kumimoji="1" lang="ja-JP" altLang="en-US" dirty="0"/>
              <a:t>形式の論理式です。</a:t>
            </a:r>
            <a:endParaRPr kumimoji="1" lang="en-US" altLang="ja-JP" dirty="0"/>
          </a:p>
          <a:p>
            <a:r>
              <a:rPr kumimoji="1" lang="ja-JP" altLang="en-US" dirty="0"/>
              <a:t>また、右側の図は、</a:t>
            </a:r>
            <a:r>
              <a:rPr kumimoji="1" lang="en-US" altLang="ja-JP" dirty="0"/>
              <a:t>AND</a:t>
            </a:r>
            <a:r>
              <a:rPr kumimoji="1" lang="ja-JP" altLang="en-US" dirty="0"/>
              <a:t>ゲート、</a:t>
            </a:r>
            <a:r>
              <a:rPr kumimoji="1" lang="en-US" altLang="ja-JP" dirty="0"/>
              <a:t>OR</a:t>
            </a:r>
            <a:r>
              <a:rPr kumimoji="1" lang="ja-JP" altLang="en-US" dirty="0"/>
              <a:t>ゲート、</a:t>
            </a:r>
            <a:r>
              <a:rPr kumimoji="1" lang="en-US" altLang="ja-JP" dirty="0"/>
              <a:t>NOT</a:t>
            </a:r>
            <a:r>
              <a:rPr kumimoji="1" lang="ja-JP" altLang="en-US" dirty="0"/>
              <a:t>ゲートの</a:t>
            </a:r>
            <a:r>
              <a:rPr kumimoji="1" lang="en-US" altLang="ja-JP" dirty="0"/>
              <a:t>3</a:t>
            </a:r>
            <a:r>
              <a:rPr kumimoji="1" lang="ja-JP" altLang="en-US" dirty="0"/>
              <a:t>種類の論理ゲートだけを使っていますので</a:t>
            </a:r>
            <a:endParaRPr kumimoji="1" lang="en-US" altLang="ja-JP" dirty="0"/>
          </a:p>
          <a:p>
            <a:r>
              <a:rPr kumimoji="1" lang="en-US" altLang="ja-JP" dirty="0"/>
              <a:t>AND/OR</a:t>
            </a:r>
            <a:r>
              <a:rPr kumimoji="1" lang="ja-JP" altLang="en-US" dirty="0"/>
              <a:t>回路です。</a:t>
            </a:r>
            <a:endParaRPr kumimoji="1" lang="en-US" altLang="ja-JP" dirty="0"/>
          </a:p>
          <a:p>
            <a:r>
              <a:rPr kumimoji="1" lang="en-US" altLang="ja-JP" dirty="0"/>
              <a:t>{AND,OR,NOT} </a:t>
            </a:r>
            <a:r>
              <a:rPr kumimoji="1" lang="ja-JP" altLang="en-US" dirty="0"/>
              <a:t>は万能論理関数集合ですので、どんな論理関数も </a:t>
            </a:r>
            <a:r>
              <a:rPr kumimoji="1" lang="en-US" altLang="ja-JP" dirty="0"/>
              <a:t>AND/OR</a:t>
            </a:r>
            <a:r>
              <a:rPr kumimoji="1" lang="ja-JP" altLang="en-US" dirty="0"/>
              <a:t>形式にできますし、</a:t>
            </a:r>
            <a:endParaRPr kumimoji="1" lang="en-US" altLang="ja-JP" dirty="0"/>
          </a:p>
          <a:p>
            <a:r>
              <a:rPr kumimoji="1" lang="ja-JP" altLang="en-US" dirty="0"/>
              <a:t>どんな論理回路も</a:t>
            </a:r>
            <a:r>
              <a:rPr kumimoji="1" lang="en-US" altLang="ja-JP" dirty="0"/>
              <a:t>AND/OR</a:t>
            </a:r>
            <a:r>
              <a:rPr kumimoji="1" lang="ja-JP" altLang="en-US" dirty="0"/>
              <a:t>回路にできます。</a:t>
            </a:r>
            <a:endParaRPr kumimoji="1" lang="en-US" altLang="ja-JP" dirty="0"/>
          </a:p>
          <a:p>
            <a:r>
              <a:rPr kumimoji="1" lang="ja-JP" altLang="en-US" dirty="0"/>
              <a:t>では、</a:t>
            </a:r>
            <a:r>
              <a:rPr kumimoji="1" lang="en-US" altLang="ja-JP" dirty="0"/>
              <a:t>AND,OR,NOT </a:t>
            </a:r>
            <a:r>
              <a:rPr kumimoji="1" lang="ja-JP" altLang="en-US" dirty="0"/>
              <a:t>は</a:t>
            </a:r>
            <a:r>
              <a:rPr kumimoji="1" lang="en-US" altLang="ja-JP" dirty="0"/>
              <a:t>3</a:t>
            </a:r>
            <a:r>
              <a:rPr kumimoji="1" lang="ja-JP" altLang="en-US" dirty="0"/>
              <a:t>つ全て必要なのでしょうか。</a:t>
            </a:r>
            <a:endParaRPr kumimoji="1" lang="en-US" altLang="ja-JP" dirty="0"/>
          </a:p>
        </p:txBody>
      </p:sp>
      <p:sp>
        <p:nvSpPr>
          <p:cNvPr id="4" name="スライド番号プレースホルダー 3"/>
          <p:cNvSpPr>
            <a:spLocks noGrp="1"/>
          </p:cNvSpPr>
          <p:nvPr>
            <p:ph type="sldNum" sz="quarter" idx="5"/>
          </p:nvPr>
        </p:nvSpPr>
        <p:spPr/>
        <p:txBody>
          <a:bodyPr/>
          <a:lstStyle/>
          <a:p>
            <a:fld id="{8EBBB9EA-6C10-43D1-B17C-E012E2C812C1}" type="slidenum">
              <a:rPr kumimoji="1" lang="ja-JP" altLang="en-US" smtClean="0"/>
              <a:t>39</a:t>
            </a:fld>
            <a:endParaRPr kumimoji="1" lang="ja-JP" altLang="en-US"/>
          </a:p>
        </p:txBody>
      </p:sp>
    </p:spTree>
    <p:extLst>
      <p:ext uri="{BB962C8B-B14F-4D97-AF65-F5344CB8AC3E}">
        <p14:creationId xmlns:p14="http://schemas.microsoft.com/office/powerpoint/2010/main" val="2462120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氏名学籍番号を記入して出席カードを提出してください。</a:t>
            </a:r>
            <a:endParaRPr kumimoji="1" lang="en-US" altLang="ja-JP" dirty="0"/>
          </a:p>
          <a:p>
            <a:r>
              <a:rPr kumimoji="1" lang="ja-JP" altLang="en-US" dirty="0"/>
              <a:t>学籍番号は省略形ではなく、</a:t>
            </a:r>
            <a:r>
              <a:rPr kumimoji="1" lang="en-US" altLang="ja-JP" dirty="0"/>
              <a:t>10</a:t>
            </a:r>
            <a:r>
              <a:rPr kumimoji="1" lang="ja-JP" altLang="en-US" dirty="0"/>
              <a:t>桁全て書いてください。</a:t>
            </a:r>
            <a:endParaRPr kumimoji="1" lang="en-US" altLang="ja-JP" dirty="0"/>
          </a:p>
          <a:p>
            <a:r>
              <a:rPr kumimoji="1" lang="ja-JP" altLang="en-US" dirty="0"/>
              <a:t>今後も同様に、講義開始時に</a:t>
            </a:r>
            <a:r>
              <a:rPr kumimoji="1" lang="en-US" altLang="ja-JP" dirty="0" err="1"/>
              <a:t>GoogleClassroom</a:t>
            </a:r>
            <a:r>
              <a:rPr kumimoji="1" lang="ja-JP" altLang="en-US" dirty="0"/>
              <a:t>から出席カードを提出してください。</a:t>
            </a:r>
          </a:p>
        </p:txBody>
      </p:sp>
      <p:sp>
        <p:nvSpPr>
          <p:cNvPr id="4" name="スライド番号プレースホルダー 3"/>
          <p:cNvSpPr>
            <a:spLocks noGrp="1"/>
          </p:cNvSpPr>
          <p:nvPr>
            <p:ph type="sldNum" sz="quarter" idx="5"/>
          </p:nvPr>
        </p:nvSpPr>
        <p:spPr/>
        <p:txBody>
          <a:bodyPr/>
          <a:lstStyle/>
          <a:p>
            <a:fld id="{38F2891C-4ABC-441C-A10B-B4804D223D84}" type="slidenum">
              <a:rPr kumimoji="1" lang="ja-JP" altLang="en-US" smtClean="0"/>
              <a:pPr/>
              <a:t>4</a:t>
            </a:fld>
            <a:endParaRPr kumimoji="1" lang="ja-JP" altLang="en-US"/>
          </a:p>
        </p:txBody>
      </p:sp>
    </p:spTree>
    <p:extLst>
      <p:ext uri="{BB962C8B-B14F-4D97-AF65-F5344CB8AC3E}">
        <p14:creationId xmlns:p14="http://schemas.microsoft.com/office/powerpoint/2010/main" val="30824780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ド・モルガン則から、</a:t>
            </a:r>
            <a:endParaRPr kumimoji="1" lang="en-US" altLang="ja-JP" dirty="0"/>
          </a:p>
          <a:p>
            <a:r>
              <a:rPr kumimoji="1" lang="en-US" altLang="ja-JP" dirty="0"/>
              <a:t>X OR Y = X_ AND Y_ </a:t>
            </a:r>
            <a:r>
              <a:rPr kumimoji="1" lang="ja-JP" altLang="en-US" dirty="0"/>
              <a:t>の全体に </a:t>
            </a:r>
            <a:r>
              <a:rPr kumimoji="1" lang="en-US" altLang="ja-JP" dirty="0"/>
              <a:t>NOT </a:t>
            </a:r>
            <a:r>
              <a:rPr kumimoji="1" lang="ja-JP" altLang="en-US" dirty="0"/>
              <a:t>となります。</a:t>
            </a:r>
            <a:endParaRPr kumimoji="1" lang="en-US" altLang="ja-JP" dirty="0"/>
          </a:p>
          <a:p>
            <a:r>
              <a:rPr kumimoji="1" lang="ja-JP" altLang="en-US" dirty="0"/>
              <a:t>つまり、</a:t>
            </a:r>
            <a:r>
              <a:rPr kumimoji="1" lang="en-US" altLang="ja-JP" dirty="0"/>
              <a:t>OR</a:t>
            </a:r>
            <a:r>
              <a:rPr kumimoji="1" lang="ja-JP" altLang="en-US" dirty="0"/>
              <a:t> は </a:t>
            </a:r>
            <a:r>
              <a:rPr kumimoji="1" lang="en-US" altLang="ja-JP" dirty="0"/>
              <a:t>NOT </a:t>
            </a:r>
            <a:r>
              <a:rPr kumimoji="1" lang="ja-JP" altLang="en-US" dirty="0"/>
              <a:t>と </a:t>
            </a:r>
            <a:r>
              <a:rPr kumimoji="1" lang="en-US" altLang="ja-JP" dirty="0"/>
              <a:t>AND </a:t>
            </a:r>
            <a:r>
              <a:rPr kumimoji="1" lang="ja-JP" altLang="en-US" dirty="0"/>
              <a:t>と </a:t>
            </a:r>
            <a:r>
              <a:rPr kumimoji="1" lang="en-US" altLang="ja-JP" dirty="0"/>
              <a:t>NOT </a:t>
            </a:r>
            <a:r>
              <a:rPr kumimoji="1" lang="ja-JP" altLang="en-US" dirty="0"/>
              <a:t>で表せます。</a:t>
            </a:r>
            <a:endParaRPr kumimoji="1" lang="en-US" altLang="ja-JP" dirty="0"/>
          </a:p>
          <a:p>
            <a:r>
              <a:rPr kumimoji="1" lang="ja-JP" altLang="en-US" dirty="0"/>
              <a:t>ですので、全ての論理関数は </a:t>
            </a:r>
            <a:r>
              <a:rPr kumimoji="1" lang="en-US" altLang="ja-JP" dirty="0"/>
              <a:t>OR </a:t>
            </a:r>
            <a:r>
              <a:rPr kumimoji="1" lang="ja-JP" altLang="en-US" dirty="0"/>
              <a:t>を使わず </a:t>
            </a:r>
            <a:r>
              <a:rPr kumimoji="1" lang="en-US" altLang="ja-JP" dirty="0"/>
              <a:t>AND </a:t>
            </a:r>
            <a:r>
              <a:rPr kumimoji="1" lang="ja-JP" altLang="en-US" dirty="0"/>
              <a:t>と </a:t>
            </a:r>
            <a:r>
              <a:rPr kumimoji="1" lang="en-US" altLang="ja-JP" dirty="0"/>
              <a:t>NOT </a:t>
            </a:r>
            <a:r>
              <a:rPr kumimoji="1" lang="ja-JP" altLang="en-US" dirty="0"/>
              <a:t>のみで表せます。</a:t>
            </a:r>
            <a:endParaRPr kumimoji="1" lang="en-US" altLang="ja-JP" dirty="0"/>
          </a:p>
          <a:p>
            <a:r>
              <a:rPr kumimoji="1" lang="ja-JP" altLang="en-US" dirty="0"/>
              <a:t>従って、</a:t>
            </a:r>
            <a:r>
              <a:rPr kumimoji="1" lang="en-US" altLang="ja-JP" dirty="0"/>
              <a:t>{AND,NOT} </a:t>
            </a:r>
            <a:r>
              <a:rPr kumimoji="1" lang="ja-JP" altLang="en-US" dirty="0"/>
              <a:t>は万能論理関数集合です。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OR </a:t>
            </a:r>
            <a:r>
              <a:rPr kumimoji="1" lang="ja-JP" altLang="en-US" dirty="0"/>
              <a:t>ゲートも、こちらの図のように、</a:t>
            </a:r>
            <a:r>
              <a:rPr kumimoji="1" lang="en-US" altLang="ja-JP" dirty="0"/>
              <a:t>NOT </a:t>
            </a:r>
            <a:r>
              <a:rPr kumimoji="1" lang="ja-JP" altLang="en-US" dirty="0"/>
              <a:t>ゲート、</a:t>
            </a:r>
            <a:r>
              <a:rPr kumimoji="1" lang="en-US" altLang="ja-JP" dirty="0"/>
              <a:t>AND </a:t>
            </a:r>
            <a:r>
              <a:rPr kumimoji="1" lang="ja-JP" altLang="en-US" dirty="0"/>
              <a:t>ゲート、</a:t>
            </a:r>
            <a:r>
              <a:rPr kumimoji="1" lang="en-US" altLang="ja-JP" dirty="0"/>
              <a:t>NOT </a:t>
            </a:r>
            <a:r>
              <a:rPr kumimoji="1" lang="ja-JP" altLang="en-US" dirty="0"/>
              <a:t>ゲートに変換できます。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ですので、全ての論理回路は、</a:t>
            </a:r>
            <a:r>
              <a:rPr kumimoji="1" lang="en-US" altLang="ja-JP" dirty="0"/>
              <a:t>OR </a:t>
            </a:r>
            <a:r>
              <a:rPr kumimoji="1" lang="ja-JP" altLang="en-US" dirty="0"/>
              <a:t>ゲートを使わず </a:t>
            </a:r>
            <a:r>
              <a:rPr kumimoji="1" lang="en-US" altLang="ja-JP" dirty="0"/>
              <a:t>AND </a:t>
            </a:r>
            <a:r>
              <a:rPr kumimoji="1" lang="ja-JP" altLang="en-US" dirty="0"/>
              <a:t>ゲートと </a:t>
            </a:r>
            <a:r>
              <a:rPr kumimoji="1" lang="en-US" altLang="ja-JP" dirty="0"/>
              <a:t>NOT </a:t>
            </a:r>
            <a:r>
              <a:rPr kumimoji="1" lang="ja-JP" altLang="en-US" dirty="0"/>
              <a:t>ゲートのみで作れます。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同様に、ド・モルガン則から、</a:t>
            </a:r>
            <a:endParaRPr kumimoji="1" lang="en-US" altLang="ja-JP" dirty="0"/>
          </a:p>
          <a:p>
            <a:r>
              <a:rPr kumimoji="1" lang="en-US" altLang="ja-JP" dirty="0"/>
              <a:t>X AND Y = X_ OR Y_ </a:t>
            </a:r>
            <a:r>
              <a:rPr kumimoji="1" lang="ja-JP" altLang="en-US" dirty="0"/>
              <a:t>の全体に </a:t>
            </a:r>
            <a:r>
              <a:rPr kumimoji="1" lang="en-US" altLang="ja-JP" dirty="0"/>
              <a:t>NOT </a:t>
            </a:r>
            <a:r>
              <a:rPr kumimoji="1" lang="ja-JP" altLang="en-US" dirty="0"/>
              <a:t>となります。</a:t>
            </a:r>
            <a:endParaRPr kumimoji="1" lang="en-US" altLang="ja-JP" dirty="0"/>
          </a:p>
          <a:p>
            <a:r>
              <a:rPr kumimoji="1" lang="ja-JP" altLang="en-US" dirty="0"/>
              <a:t>つまり、</a:t>
            </a:r>
            <a:r>
              <a:rPr kumimoji="1" lang="en-US" altLang="ja-JP" dirty="0"/>
              <a:t>AND</a:t>
            </a:r>
            <a:r>
              <a:rPr kumimoji="1" lang="ja-JP" altLang="en-US" dirty="0"/>
              <a:t> は </a:t>
            </a:r>
            <a:r>
              <a:rPr kumimoji="1" lang="en-US" altLang="ja-JP" dirty="0"/>
              <a:t>NOT </a:t>
            </a:r>
            <a:r>
              <a:rPr kumimoji="1" lang="ja-JP" altLang="en-US" dirty="0"/>
              <a:t>と </a:t>
            </a:r>
            <a:r>
              <a:rPr kumimoji="1" lang="en-US" altLang="ja-JP" dirty="0"/>
              <a:t>OR </a:t>
            </a:r>
            <a:r>
              <a:rPr kumimoji="1" lang="ja-JP" altLang="en-US" dirty="0"/>
              <a:t>と </a:t>
            </a:r>
            <a:r>
              <a:rPr kumimoji="1" lang="en-US" altLang="ja-JP" dirty="0"/>
              <a:t>NOT </a:t>
            </a:r>
            <a:r>
              <a:rPr kumimoji="1" lang="ja-JP" altLang="en-US" dirty="0"/>
              <a:t>で表せます。</a:t>
            </a:r>
            <a:endParaRPr kumimoji="1" lang="en-US" altLang="ja-JP" dirty="0"/>
          </a:p>
          <a:p>
            <a:r>
              <a:rPr kumimoji="1" lang="ja-JP" altLang="en-US" dirty="0"/>
              <a:t>ですので、全ての論理関数は </a:t>
            </a:r>
            <a:r>
              <a:rPr kumimoji="1" lang="en-US" altLang="ja-JP" dirty="0"/>
              <a:t>AND </a:t>
            </a:r>
            <a:r>
              <a:rPr kumimoji="1" lang="ja-JP" altLang="en-US" dirty="0"/>
              <a:t>を使わず </a:t>
            </a:r>
            <a:r>
              <a:rPr kumimoji="1" lang="en-US" altLang="ja-JP" dirty="0"/>
              <a:t>OR </a:t>
            </a:r>
            <a:r>
              <a:rPr kumimoji="1" lang="ja-JP" altLang="en-US" dirty="0"/>
              <a:t>と </a:t>
            </a:r>
            <a:r>
              <a:rPr kumimoji="1" lang="en-US" altLang="ja-JP" dirty="0"/>
              <a:t>NOT </a:t>
            </a:r>
            <a:r>
              <a:rPr kumimoji="1" lang="ja-JP" altLang="en-US" dirty="0"/>
              <a:t>のみで表せます。</a:t>
            </a:r>
            <a:endParaRPr kumimoji="1" lang="en-US" altLang="ja-JP" dirty="0"/>
          </a:p>
          <a:p>
            <a:r>
              <a:rPr kumimoji="1" lang="ja-JP" altLang="en-US" dirty="0"/>
              <a:t>従って、</a:t>
            </a:r>
            <a:r>
              <a:rPr kumimoji="1" lang="en-US" altLang="ja-JP" dirty="0"/>
              <a:t>{OR,NOT} </a:t>
            </a:r>
            <a:r>
              <a:rPr kumimoji="1" lang="ja-JP" altLang="en-US" dirty="0"/>
              <a:t>も万能論理関数集合です。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AND </a:t>
            </a:r>
            <a:r>
              <a:rPr kumimoji="1" lang="ja-JP" altLang="en-US" dirty="0"/>
              <a:t>ゲートも、こちらの図のように、</a:t>
            </a:r>
            <a:r>
              <a:rPr kumimoji="1" lang="en-US" altLang="ja-JP" dirty="0"/>
              <a:t>NOT </a:t>
            </a:r>
            <a:r>
              <a:rPr kumimoji="1" lang="ja-JP" altLang="en-US" dirty="0"/>
              <a:t>ゲート、</a:t>
            </a:r>
            <a:r>
              <a:rPr kumimoji="1" lang="en-US" altLang="ja-JP" dirty="0"/>
              <a:t>OR </a:t>
            </a:r>
            <a:r>
              <a:rPr kumimoji="1" lang="ja-JP" altLang="en-US" dirty="0"/>
              <a:t>ゲート、</a:t>
            </a:r>
            <a:r>
              <a:rPr kumimoji="1" lang="en-US" altLang="ja-JP" dirty="0"/>
              <a:t>NOT </a:t>
            </a:r>
            <a:r>
              <a:rPr kumimoji="1" lang="ja-JP" altLang="en-US" dirty="0"/>
              <a:t>ゲートに変換できます。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ですので、全ての論理回路は、</a:t>
            </a:r>
            <a:r>
              <a:rPr kumimoji="1" lang="en-US" altLang="ja-JP" dirty="0"/>
              <a:t>AND </a:t>
            </a:r>
            <a:r>
              <a:rPr kumimoji="1" lang="ja-JP" altLang="en-US" dirty="0"/>
              <a:t>ゲートを使わず </a:t>
            </a:r>
            <a:r>
              <a:rPr kumimoji="1" lang="en-US" altLang="ja-JP" dirty="0"/>
              <a:t>OR </a:t>
            </a:r>
            <a:r>
              <a:rPr kumimoji="1" lang="ja-JP" altLang="en-US" dirty="0"/>
              <a:t>ゲートと </a:t>
            </a:r>
            <a:r>
              <a:rPr kumimoji="1" lang="en-US" altLang="ja-JP" dirty="0"/>
              <a:t>NOT </a:t>
            </a:r>
            <a:r>
              <a:rPr kumimoji="1" lang="ja-JP" altLang="en-US" dirty="0"/>
              <a:t>ゲートのみで作れます。</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8EBBB9EA-6C10-43D1-B17C-E012E2C812C1}" type="slidenum">
              <a:rPr kumimoji="1" lang="ja-JP" altLang="en-US" smtClean="0"/>
              <a:t>40</a:t>
            </a:fld>
            <a:endParaRPr kumimoji="1" lang="ja-JP" altLang="en-US"/>
          </a:p>
        </p:txBody>
      </p:sp>
    </p:spTree>
    <p:extLst>
      <p:ext uri="{BB962C8B-B14F-4D97-AF65-F5344CB8AC3E}">
        <p14:creationId xmlns:p14="http://schemas.microsoft.com/office/powerpoint/2010/main" val="34712585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全ての論理式は、</a:t>
            </a:r>
            <a:r>
              <a:rPr kumimoji="1" lang="en-US" altLang="ja-JP" dirty="0"/>
              <a:t>AND</a:t>
            </a:r>
            <a:r>
              <a:rPr kumimoji="1" lang="ja-JP" altLang="en-US" dirty="0"/>
              <a:t>と</a:t>
            </a:r>
            <a:r>
              <a:rPr kumimoji="1" lang="en-US" altLang="ja-JP" dirty="0"/>
              <a:t>NOT</a:t>
            </a:r>
            <a:r>
              <a:rPr kumimoji="1" lang="ja-JP" altLang="en-US" dirty="0"/>
              <a:t>のみで表せます。</a:t>
            </a:r>
            <a:endParaRPr kumimoji="1" lang="en-US" altLang="ja-JP" dirty="0"/>
          </a:p>
          <a:p>
            <a:r>
              <a:rPr kumimoji="1" lang="en-US" altLang="ja-JP" dirty="0"/>
              <a:t>AND</a:t>
            </a:r>
            <a:r>
              <a:rPr kumimoji="1" lang="ja-JP" altLang="en-US" dirty="0"/>
              <a:t>と</a:t>
            </a:r>
            <a:r>
              <a:rPr kumimoji="1" lang="en-US" altLang="ja-JP" dirty="0"/>
              <a:t>NOT</a:t>
            </a:r>
            <a:r>
              <a:rPr kumimoji="1" lang="ja-JP" altLang="en-US" dirty="0"/>
              <a:t>のみを使った論理式を、</a:t>
            </a:r>
            <a:r>
              <a:rPr kumimoji="1" lang="en-US" altLang="ja-JP" dirty="0"/>
              <a:t>NOT-AND</a:t>
            </a:r>
            <a:r>
              <a:rPr kumimoji="1" lang="ja-JP" altLang="en-US" dirty="0"/>
              <a:t>形式、または単に</a:t>
            </a:r>
            <a:r>
              <a:rPr kumimoji="1" lang="en-US" altLang="ja-JP" dirty="0"/>
              <a:t>AND</a:t>
            </a:r>
            <a:r>
              <a:rPr kumimoji="1" lang="ja-JP" altLang="en-US" dirty="0"/>
              <a:t>形式と言います。</a:t>
            </a:r>
            <a:endParaRPr kumimoji="1" lang="en-US" altLang="ja-JP" dirty="0"/>
          </a:p>
          <a:p>
            <a:r>
              <a:rPr kumimoji="1" lang="ja-JP" altLang="en-US" dirty="0"/>
              <a:t>また、全ての論理回路は、</a:t>
            </a:r>
            <a:r>
              <a:rPr kumimoji="1" lang="en-US" altLang="ja-JP" dirty="0"/>
              <a:t>AND</a:t>
            </a:r>
            <a:r>
              <a:rPr kumimoji="1" lang="ja-JP" altLang="en-US" dirty="0"/>
              <a:t>ゲートと</a:t>
            </a:r>
            <a:r>
              <a:rPr kumimoji="1" lang="en-US" altLang="ja-JP" dirty="0"/>
              <a:t>NOT</a:t>
            </a:r>
            <a:r>
              <a:rPr kumimoji="1" lang="ja-JP" altLang="en-US" dirty="0"/>
              <a:t>ゲートのみで作れます。</a:t>
            </a:r>
            <a:endParaRPr kumimoji="1" lang="en-US" altLang="ja-JP" dirty="0"/>
          </a:p>
          <a:p>
            <a:r>
              <a:rPr kumimoji="1" lang="en-US" altLang="ja-JP" dirty="0"/>
              <a:t>AND</a:t>
            </a:r>
            <a:r>
              <a:rPr kumimoji="1" lang="ja-JP" altLang="en-US" dirty="0"/>
              <a:t>ゲートと</a:t>
            </a:r>
            <a:r>
              <a:rPr kumimoji="1" lang="en-US" altLang="ja-JP" dirty="0"/>
              <a:t>NOT</a:t>
            </a:r>
            <a:r>
              <a:rPr kumimoji="1" lang="ja-JP" altLang="en-US" dirty="0"/>
              <a:t>ゲートのみを使った論理回路を、</a:t>
            </a:r>
            <a:r>
              <a:rPr kumimoji="1" lang="en-US" altLang="ja-JP" dirty="0"/>
              <a:t>NOT-AND</a:t>
            </a:r>
            <a:r>
              <a:rPr kumimoji="1" lang="ja-JP" altLang="en-US" dirty="0"/>
              <a:t>回路、または単に</a:t>
            </a:r>
            <a:r>
              <a:rPr kumimoji="1" lang="en-US" altLang="ja-JP" dirty="0"/>
              <a:t>AND</a:t>
            </a:r>
            <a:r>
              <a:rPr kumimoji="1" lang="ja-JP" altLang="en-US" dirty="0"/>
              <a:t>回路と言います。</a:t>
            </a:r>
            <a:endParaRPr kumimoji="1" lang="en-US" altLang="ja-JP" dirty="0"/>
          </a:p>
          <a:p>
            <a:r>
              <a:rPr kumimoji="1" lang="ja-JP" altLang="en-US" dirty="0"/>
              <a:t>こちらの論理式 </a:t>
            </a:r>
            <a:r>
              <a:rPr kumimoji="1" lang="en-US" altLang="ja-JP" dirty="0"/>
              <a:t>X AND Y _ AND X </a:t>
            </a:r>
            <a:r>
              <a:rPr kumimoji="1" lang="ja-JP" altLang="en-US" dirty="0"/>
              <a:t>は </a:t>
            </a:r>
            <a:r>
              <a:rPr kumimoji="1" lang="en-US" altLang="ja-JP" dirty="0"/>
              <a:t>AND </a:t>
            </a:r>
            <a:r>
              <a:rPr kumimoji="1" lang="ja-JP" altLang="en-US" dirty="0"/>
              <a:t>と </a:t>
            </a:r>
            <a:r>
              <a:rPr kumimoji="1" lang="en-US" altLang="ja-JP" dirty="0"/>
              <a:t>NOT </a:t>
            </a:r>
            <a:r>
              <a:rPr kumimoji="1" lang="ja-JP" altLang="en-US" dirty="0"/>
              <a:t>の</a:t>
            </a:r>
            <a:r>
              <a:rPr kumimoji="1" lang="en-US" altLang="ja-JP" dirty="0"/>
              <a:t>2</a:t>
            </a:r>
            <a:r>
              <a:rPr kumimoji="1" lang="ja-JP" altLang="en-US" dirty="0"/>
              <a:t>種類の演算のみを使っていますので</a:t>
            </a:r>
            <a:endParaRPr kumimoji="1" lang="en-US" altLang="ja-JP" dirty="0"/>
          </a:p>
          <a:p>
            <a:r>
              <a:rPr kumimoji="1" lang="en-US" altLang="ja-JP" dirty="0"/>
              <a:t>NOT-AND</a:t>
            </a:r>
            <a:r>
              <a:rPr kumimoji="1" lang="ja-JP" altLang="en-US" dirty="0"/>
              <a:t>形式の論理式です。</a:t>
            </a:r>
            <a:endParaRPr kumimoji="1" lang="en-US" altLang="ja-JP" dirty="0"/>
          </a:p>
          <a:p>
            <a:r>
              <a:rPr kumimoji="1" lang="ja-JP" altLang="en-US" dirty="0"/>
              <a:t>また、こちらの図は、</a:t>
            </a:r>
            <a:r>
              <a:rPr kumimoji="1" lang="en-US" altLang="ja-JP" dirty="0"/>
              <a:t>AND</a:t>
            </a:r>
            <a:r>
              <a:rPr kumimoji="1" lang="ja-JP" altLang="en-US" dirty="0"/>
              <a:t>ゲートと</a:t>
            </a:r>
            <a:r>
              <a:rPr kumimoji="1" lang="en-US" altLang="ja-JP" dirty="0"/>
              <a:t>NOT</a:t>
            </a:r>
            <a:r>
              <a:rPr kumimoji="1" lang="ja-JP" altLang="en-US" dirty="0"/>
              <a:t>ゲートのみを使っていますので、</a:t>
            </a:r>
            <a:r>
              <a:rPr kumimoji="1" lang="en-US" altLang="ja-JP" dirty="0"/>
              <a:t>NOT-AND</a:t>
            </a:r>
            <a:r>
              <a:rPr kumimoji="1" lang="ja-JP" altLang="en-US" dirty="0"/>
              <a:t>回路です。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8EBBB9EA-6C10-43D1-B17C-E012E2C812C1}" type="slidenum">
              <a:rPr kumimoji="1" lang="ja-JP" altLang="en-US" smtClean="0"/>
              <a:t>41</a:t>
            </a:fld>
            <a:endParaRPr kumimoji="1" lang="ja-JP" altLang="en-US"/>
          </a:p>
        </p:txBody>
      </p:sp>
    </p:spTree>
    <p:extLst>
      <p:ext uri="{BB962C8B-B14F-4D97-AF65-F5344CB8AC3E}">
        <p14:creationId xmlns:p14="http://schemas.microsoft.com/office/powerpoint/2010/main" val="9130255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全ての論理式は、</a:t>
            </a:r>
            <a:r>
              <a:rPr kumimoji="1" lang="en-US" altLang="ja-JP" dirty="0"/>
              <a:t>OR</a:t>
            </a:r>
            <a:r>
              <a:rPr kumimoji="1" lang="ja-JP" altLang="en-US" dirty="0"/>
              <a:t>と</a:t>
            </a:r>
            <a:r>
              <a:rPr kumimoji="1" lang="en-US" altLang="ja-JP" dirty="0"/>
              <a:t>NOT</a:t>
            </a:r>
            <a:r>
              <a:rPr kumimoji="1" lang="ja-JP" altLang="en-US" dirty="0"/>
              <a:t>のみで表せます。</a:t>
            </a:r>
            <a:endParaRPr kumimoji="1" lang="en-US" altLang="ja-JP" dirty="0"/>
          </a:p>
          <a:p>
            <a:r>
              <a:rPr kumimoji="1" lang="en-US" altLang="ja-JP" dirty="0"/>
              <a:t>OR</a:t>
            </a:r>
            <a:r>
              <a:rPr kumimoji="1" lang="ja-JP" altLang="en-US" dirty="0"/>
              <a:t>と</a:t>
            </a:r>
            <a:r>
              <a:rPr kumimoji="1" lang="en-US" altLang="ja-JP" dirty="0"/>
              <a:t>NOT</a:t>
            </a:r>
            <a:r>
              <a:rPr kumimoji="1" lang="ja-JP" altLang="en-US" dirty="0"/>
              <a:t>のみを使った論理式を、</a:t>
            </a:r>
            <a:r>
              <a:rPr kumimoji="1" lang="en-US" altLang="ja-JP" dirty="0"/>
              <a:t>NOT-OR</a:t>
            </a:r>
            <a:r>
              <a:rPr kumimoji="1" lang="ja-JP" altLang="en-US" dirty="0"/>
              <a:t>形式、または単に</a:t>
            </a:r>
            <a:r>
              <a:rPr kumimoji="1" lang="en-US" altLang="ja-JP" dirty="0"/>
              <a:t>OR</a:t>
            </a:r>
            <a:r>
              <a:rPr kumimoji="1" lang="ja-JP" altLang="en-US" dirty="0"/>
              <a:t>形式と言います。</a:t>
            </a:r>
            <a:endParaRPr kumimoji="1" lang="en-US" altLang="ja-JP" dirty="0"/>
          </a:p>
          <a:p>
            <a:r>
              <a:rPr kumimoji="1" lang="ja-JP" altLang="en-US" dirty="0"/>
              <a:t>また、全ての論理回路は、</a:t>
            </a:r>
            <a:r>
              <a:rPr kumimoji="1" lang="en-US" altLang="ja-JP" dirty="0"/>
              <a:t>OR</a:t>
            </a:r>
            <a:r>
              <a:rPr kumimoji="1" lang="ja-JP" altLang="en-US" dirty="0"/>
              <a:t>ゲートと</a:t>
            </a:r>
            <a:r>
              <a:rPr kumimoji="1" lang="en-US" altLang="ja-JP" dirty="0"/>
              <a:t>NOT</a:t>
            </a:r>
            <a:r>
              <a:rPr kumimoji="1" lang="ja-JP" altLang="en-US" dirty="0"/>
              <a:t>ゲートのみで作れます。</a:t>
            </a:r>
            <a:endParaRPr kumimoji="1" lang="en-US" altLang="ja-JP" dirty="0"/>
          </a:p>
          <a:p>
            <a:r>
              <a:rPr kumimoji="1" lang="en-US" altLang="ja-JP" dirty="0"/>
              <a:t>OR</a:t>
            </a:r>
            <a:r>
              <a:rPr kumimoji="1" lang="ja-JP" altLang="en-US" dirty="0"/>
              <a:t>ゲートと</a:t>
            </a:r>
            <a:r>
              <a:rPr kumimoji="1" lang="en-US" altLang="ja-JP" dirty="0"/>
              <a:t>NOT</a:t>
            </a:r>
            <a:r>
              <a:rPr kumimoji="1" lang="ja-JP" altLang="en-US" dirty="0"/>
              <a:t>ゲートのみを使った論理回路を、</a:t>
            </a:r>
            <a:r>
              <a:rPr kumimoji="1" lang="en-US" altLang="ja-JP" dirty="0"/>
              <a:t>NOT-OR</a:t>
            </a:r>
            <a:r>
              <a:rPr kumimoji="1" lang="ja-JP" altLang="en-US" dirty="0"/>
              <a:t>回路、または単に</a:t>
            </a:r>
            <a:r>
              <a:rPr kumimoji="1" lang="en-US" altLang="ja-JP" dirty="0"/>
              <a:t>OR</a:t>
            </a:r>
            <a:r>
              <a:rPr kumimoji="1" lang="ja-JP" altLang="en-US" dirty="0"/>
              <a:t>回路と言います。</a:t>
            </a:r>
            <a:endParaRPr kumimoji="1" lang="en-US" altLang="ja-JP" dirty="0"/>
          </a:p>
          <a:p>
            <a:r>
              <a:rPr kumimoji="1" lang="ja-JP" altLang="en-US" dirty="0"/>
              <a:t>こちらの論理式 </a:t>
            </a:r>
            <a:r>
              <a:rPr kumimoji="1" lang="en-US" altLang="ja-JP" dirty="0"/>
              <a:t>X OR Y _ OR X_ </a:t>
            </a:r>
            <a:r>
              <a:rPr kumimoji="1" lang="ja-JP" altLang="en-US" dirty="0"/>
              <a:t>は </a:t>
            </a:r>
            <a:r>
              <a:rPr kumimoji="1" lang="en-US" altLang="ja-JP" dirty="0"/>
              <a:t>OR </a:t>
            </a:r>
            <a:r>
              <a:rPr kumimoji="1" lang="ja-JP" altLang="en-US" dirty="0"/>
              <a:t>と </a:t>
            </a:r>
            <a:r>
              <a:rPr kumimoji="1" lang="en-US" altLang="ja-JP" dirty="0"/>
              <a:t>NOT </a:t>
            </a:r>
            <a:r>
              <a:rPr kumimoji="1" lang="ja-JP" altLang="en-US" dirty="0"/>
              <a:t>の</a:t>
            </a:r>
            <a:r>
              <a:rPr kumimoji="1" lang="en-US" altLang="ja-JP" dirty="0"/>
              <a:t>2</a:t>
            </a:r>
            <a:r>
              <a:rPr kumimoji="1" lang="ja-JP" altLang="en-US" dirty="0"/>
              <a:t>種類の演算のみを使っていますので</a:t>
            </a:r>
            <a:endParaRPr kumimoji="1" lang="en-US" altLang="ja-JP" dirty="0"/>
          </a:p>
          <a:p>
            <a:r>
              <a:rPr kumimoji="1" lang="en-US" altLang="ja-JP" dirty="0"/>
              <a:t>NOT-OR</a:t>
            </a:r>
            <a:r>
              <a:rPr kumimoji="1" lang="ja-JP" altLang="en-US" dirty="0"/>
              <a:t>形式の論理式です。</a:t>
            </a:r>
            <a:endParaRPr kumimoji="1" lang="en-US" altLang="ja-JP" dirty="0"/>
          </a:p>
          <a:p>
            <a:r>
              <a:rPr kumimoji="1" lang="ja-JP" altLang="en-US" dirty="0"/>
              <a:t>また、こちらの図は、</a:t>
            </a:r>
            <a:r>
              <a:rPr kumimoji="1" lang="en-US" altLang="ja-JP" dirty="0"/>
              <a:t>OR</a:t>
            </a:r>
            <a:r>
              <a:rPr kumimoji="1" lang="ja-JP" altLang="en-US" dirty="0"/>
              <a:t>ゲートと</a:t>
            </a:r>
            <a:r>
              <a:rPr kumimoji="1" lang="en-US" altLang="ja-JP" dirty="0"/>
              <a:t>NOT</a:t>
            </a:r>
            <a:r>
              <a:rPr kumimoji="1" lang="ja-JP" altLang="en-US" dirty="0"/>
              <a:t>ゲートのみを使っていますので、</a:t>
            </a:r>
            <a:r>
              <a:rPr kumimoji="1" lang="en-US" altLang="ja-JP" dirty="0"/>
              <a:t>NOT-OR</a:t>
            </a:r>
            <a:r>
              <a:rPr kumimoji="1" lang="ja-JP" altLang="en-US" dirty="0"/>
              <a:t>回路です。</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8EBBB9EA-6C10-43D1-B17C-E012E2C812C1}" type="slidenum">
              <a:rPr kumimoji="1" lang="ja-JP" altLang="en-US" smtClean="0"/>
              <a:t>42</a:t>
            </a:fld>
            <a:endParaRPr kumimoji="1" lang="ja-JP" altLang="en-US"/>
          </a:p>
        </p:txBody>
      </p:sp>
    </p:spTree>
    <p:extLst>
      <p:ext uri="{BB962C8B-B14F-4D97-AF65-F5344CB8AC3E}">
        <p14:creationId xmlns:p14="http://schemas.microsoft.com/office/powerpoint/2010/main" val="32490052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ここまでで、万能論理関数集合としては、</a:t>
            </a:r>
            <a:endParaRPr kumimoji="1" lang="en-US" altLang="ja-JP" dirty="0"/>
          </a:p>
          <a:p>
            <a:r>
              <a:rPr kumimoji="1" lang="en-US" altLang="ja-JP" dirty="0"/>
              <a:t>AND,OR,NOT </a:t>
            </a:r>
            <a:r>
              <a:rPr kumimoji="1" lang="ja-JP" altLang="en-US" dirty="0"/>
              <a:t>の</a:t>
            </a:r>
            <a:r>
              <a:rPr kumimoji="1" lang="en-US" altLang="ja-JP" dirty="0"/>
              <a:t>3</a:t>
            </a:r>
            <a:r>
              <a:rPr kumimoji="1" lang="ja-JP" altLang="en-US" dirty="0"/>
              <a:t>つ組、</a:t>
            </a:r>
            <a:r>
              <a:rPr kumimoji="1" lang="en-US" altLang="ja-JP" dirty="0"/>
              <a:t>OR,NOT</a:t>
            </a:r>
            <a:r>
              <a:rPr kumimoji="1" lang="ja-JP" altLang="en-US" dirty="0"/>
              <a:t>の</a:t>
            </a:r>
            <a:r>
              <a:rPr kumimoji="1" lang="en-US" altLang="ja-JP" dirty="0"/>
              <a:t>2</a:t>
            </a:r>
            <a:r>
              <a:rPr kumimoji="1" lang="ja-JP" altLang="en-US" dirty="0"/>
              <a:t>つ組、</a:t>
            </a:r>
            <a:r>
              <a:rPr kumimoji="1" lang="en-US" altLang="ja-JP" dirty="0"/>
              <a:t>AND,NOT</a:t>
            </a:r>
            <a:r>
              <a:rPr kumimoji="1" lang="ja-JP" altLang="en-US" dirty="0"/>
              <a:t>の</a:t>
            </a:r>
            <a:r>
              <a:rPr kumimoji="1" lang="en-US" altLang="ja-JP" dirty="0"/>
              <a:t>2</a:t>
            </a:r>
            <a:r>
              <a:rPr kumimoji="1" lang="ja-JP" altLang="en-US" dirty="0"/>
              <a:t>つ組が出てきました。</a:t>
            </a:r>
            <a:endParaRPr kumimoji="1" lang="en-US" altLang="ja-JP" dirty="0"/>
          </a:p>
          <a:p>
            <a:r>
              <a:rPr kumimoji="1" lang="ja-JP" altLang="en-US" dirty="0"/>
              <a:t>実は他にも万能論理関数集合があります。</a:t>
            </a:r>
            <a:endParaRPr kumimoji="1" lang="en-US" altLang="ja-JP" dirty="0"/>
          </a:p>
          <a:p>
            <a:r>
              <a:rPr kumimoji="1" lang="ja-JP" altLang="en-US" dirty="0"/>
              <a:t>それは、</a:t>
            </a:r>
            <a:r>
              <a:rPr kumimoji="1" lang="en-US" altLang="ja-JP" dirty="0"/>
              <a:t>1</a:t>
            </a:r>
            <a:r>
              <a:rPr kumimoji="1" lang="ja-JP" altLang="en-US" dirty="0"/>
              <a:t>種類の演算のみからなる万能論理関数集合、</a:t>
            </a:r>
            <a:r>
              <a:rPr kumimoji="1" lang="en-US" altLang="ja-JP" dirty="0"/>
              <a:t>NAND</a:t>
            </a:r>
            <a:r>
              <a:rPr kumimoji="1" lang="ja-JP" altLang="en-US" dirty="0"/>
              <a:t>単独、と</a:t>
            </a:r>
            <a:r>
              <a:rPr kumimoji="1" lang="en-US" altLang="ja-JP" dirty="0"/>
              <a:t>NOR</a:t>
            </a:r>
            <a:r>
              <a:rPr kumimoji="1" lang="ja-JP" altLang="en-US" dirty="0"/>
              <a:t>単独です。</a:t>
            </a:r>
          </a:p>
        </p:txBody>
      </p:sp>
      <p:sp>
        <p:nvSpPr>
          <p:cNvPr id="4" name="スライド番号プレースホルダー 3"/>
          <p:cNvSpPr>
            <a:spLocks noGrp="1"/>
          </p:cNvSpPr>
          <p:nvPr>
            <p:ph type="sldNum" sz="quarter" idx="5"/>
          </p:nvPr>
        </p:nvSpPr>
        <p:spPr/>
        <p:txBody>
          <a:bodyPr/>
          <a:lstStyle/>
          <a:p>
            <a:fld id="{8EBBB9EA-6C10-43D1-B17C-E012E2C812C1}" type="slidenum">
              <a:rPr kumimoji="1" lang="ja-JP" altLang="en-US" smtClean="0"/>
              <a:t>43</a:t>
            </a:fld>
            <a:endParaRPr kumimoji="1" lang="ja-JP" altLang="en-US"/>
          </a:p>
        </p:txBody>
      </p:sp>
    </p:spTree>
    <p:extLst>
      <p:ext uri="{BB962C8B-B14F-4D97-AF65-F5344CB8AC3E}">
        <p14:creationId xmlns:p14="http://schemas.microsoft.com/office/powerpoint/2010/main" val="34880528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NAND</a:t>
            </a:r>
            <a:r>
              <a:rPr kumimoji="1" lang="ja-JP" altLang="en-US" dirty="0"/>
              <a:t>は単独で万能論理関数集合です。</a:t>
            </a:r>
            <a:endParaRPr kumimoji="1" lang="en-US" altLang="ja-JP" dirty="0"/>
          </a:p>
          <a:p>
            <a:r>
              <a:rPr kumimoji="1" lang="ja-JP" altLang="en-US" dirty="0"/>
              <a:t>つまり、あらゆる論理関数は</a:t>
            </a:r>
            <a:r>
              <a:rPr kumimoji="1" lang="en-US" altLang="ja-JP" dirty="0"/>
              <a:t>NAND</a:t>
            </a:r>
            <a:r>
              <a:rPr kumimoji="1" lang="ja-JP" altLang="en-US" dirty="0"/>
              <a:t>演算のみで表すことができます。</a:t>
            </a:r>
            <a:endParaRPr kumimoji="1" lang="en-US" altLang="ja-JP" dirty="0"/>
          </a:p>
          <a:p>
            <a:r>
              <a:rPr kumimoji="1" lang="en-US" altLang="ja-JP" dirty="0"/>
              <a:t>NAND</a:t>
            </a:r>
            <a:r>
              <a:rPr kumimoji="1" lang="ja-JP" altLang="en-US" dirty="0"/>
              <a:t>の万能性を証明してみましょう。</a:t>
            </a:r>
            <a:endParaRPr kumimoji="1" lang="en-US" altLang="ja-JP" dirty="0"/>
          </a:p>
          <a:p>
            <a:r>
              <a:rPr kumimoji="1" lang="ja-JP" altLang="en-US" dirty="0"/>
              <a:t>あらゆる論理関数は、</a:t>
            </a:r>
            <a:r>
              <a:rPr kumimoji="1" lang="en-US" altLang="ja-JP" dirty="0"/>
              <a:t>NOT,OR,AND</a:t>
            </a:r>
            <a:r>
              <a:rPr kumimoji="1" lang="ja-JP" altLang="en-US" dirty="0"/>
              <a:t>の</a:t>
            </a:r>
            <a:r>
              <a:rPr kumimoji="1" lang="en-US" altLang="ja-JP" dirty="0"/>
              <a:t>3</a:t>
            </a:r>
            <a:r>
              <a:rPr kumimoji="1" lang="ja-JP" altLang="en-US" dirty="0"/>
              <a:t>つを使えば表せますので、</a:t>
            </a:r>
            <a:endParaRPr kumimoji="1" lang="en-US" altLang="ja-JP" dirty="0"/>
          </a:p>
          <a:p>
            <a:r>
              <a:rPr kumimoji="1" lang="en-US" altLang="ja-JP" dirty="0"/>
              <a:t>NOT,OR,AND</a:t>
            </a:r>
            <a:r>
              <a:rPr kumimoji="1" lang="ja-JP" altLang="en-US" dirty="0"/>
              <a:t>を</a:t>
            </a:r>
            <a:r>
              <a:rPr kumimoji="1" lang="en-US" altLang="ja-JP" dirty="0"/>
              <a:t>NAND</a:t>
            </a:r>
            <a:r>
              <a:rPr kumimoji="1" lang="ja-JP" altLang="en-US" dirty="0"/>
              <a:t>で表すことができれば、あらゆる論理関数が</a:t>
            </a:r>
            <a:r>
              <a:rPr kumimoji="1" lang="en-US" altLang="ja-JP" dirty="0"/>
              <a:t>NAND</a:t>
            </a:r>
            <a:r>
              <a:rPr kumimoji="1" lang="ja-JP" altLang="en-US" dirty="0"/>
              <a:t>で表せることになります。</a:t>
            </a:r>
            <a:endParaRPr kumimoji="1" lang="en-US" altLang="ja-JP" dirty="0"/>
          </a:p>
          <a:p>
            <a:r>
              <a:rPr kumimoji="1" lang="en-US" altLang="ja-JP" dirty="0"/>
              <a:t>X</a:t>
            </a:r>
            <a:r>
              <a:rPr kumimoji="1" lang="ja-JP" altLang="en-US" dirty="0"/>
              <a:t>と</a:t>
            </a:r>
            <a:r>
              <a:rPr kumimoji="1" lang="en-US" altLang="ja-JP" dirty="0"/>
              <a:t>Y</a:t>
            </a:r>
            <a:r>
              <a:rPr kumimoji="1" lang="ja-JP" altLang="en-US" dirty="0"/>
              <a:t>の </a:t>
            </a:r>
            <a:r>
              <a:rPr kumimoji="1" lang="en-US" altLang="ja-JP" dirty="0"/>
              <a:t>NAND</a:t>
            </a:r>
            <a:r>
              <a:rPr kumimoji="1" lang="ja-JP" altLang="en-US" dirty="0"/>
              <a:t> を </a:t>
            </a:r>
            <a:r>
              <a:rPr kumimoji="1" lang="en-US" altLang="ja-JP" dirty="0"/>
              <a:t>X </a:t>
            </a:r>
            <a:r>
              <a:rPr kumimoji="1" lang="ja-JP" altLang="en-US" dirty="0"/>
              <a:t>縦棒 </a:t>
            </a:r>
            <a:r>
              <a:rPr kumimoji="1" lang="en-US" altLang="ja-JP" dirty="0"/>
              <a:t>Y </a:t>
            </a:r>
            <a:r>
              <a:rPr kumimoji="1" lang="ja-JP" altLang="en-US" dirty="0"/>
              <a:t>と表します。</a:t>
            </a:r>
            <a:endParaRPr kumimoji="1" lang="en-US" altLang="ja-JP" dirty="0"/>
          </a:p>
          <a:p>
            <a:r>
              <a:rPr kumimoji="1" lang="en-US" altLang="ja-JP" dirty="0"/>
              <a:t>NOT</a:t>
            </a:r>
            <a:r>
              <a:rPr kumimoji="1" lang="ja-JP" altLang="en-US" dirty="0"/>
              <a:t>演算 </a:t>
            </a:r>
            <a:r>
              <a:rPr kumimoji="1" lang="en-US" altLang="ja-JP" dirty="0"/>
              <a:t>X_ </a:t>
            </a:r>
            <a:r>
              <a:rPr kumimoji="1" lang="ja-JP" altLang="en-US" dirty="0"/>
              <a:t>はべき等則から </a:t>
            </a:r>
            <a:r>
              <a:rPr kumimoji="1" lang="en-US" altLang="ja-JP" dirty="0"/>
              <a:t>X_ OR X_</a:t>
            </a:r>
            <a:r>
              <a:rPr kumimoji="1" lang="ja-JP" altLang="en-US" dirty="0"/>
              <a:t>、ド・モルガン則を使って </a:t>
            </a:r>
            <a:r>
              <a:rPr kumimoji="1" lang="en-US" altLang="ja-JP" dirty="0"/>
              <a:t>X AND X _ </a:t>
            </a:r>
            <a:r>
              <a:rPr kumimoji="1" lang="ja-JP" altLang="en-US" dirty="0"/>
              <a:t>なので </a:t>
            </a:r>
            <a:r>
              <a:rPr kumimoji="1" lang="en-US" altLang="ja-JP" dirty="0"/>
              <a:t>X</a:t>
            </a:r>
            <a:r>
              <a:rPr kumimoji="1" lang="ja-JP" altLang="en-US" dirty="0"/>
              <a:t> </a:t>
            </a:r>
            <a:r>
              <a:rPr kumimoji="1" lang="en-US" altLang="ja-JP" dirty="0"/>
              <a:t>NAND X </a:t>
            </a:r>
            <a:r>
              <a:rPr kumimoji="1" lang="ja-JP" altLang="en-US" dirty="0"/>
              <a:t>です。</a:t>
            </a:r>
            <a:endParaRPr kumimoji="1" lang="en-US" altLang="ja-JP" dirty="0"/>
          </a:p>
          <a:p>
            <a:r>
              <a:rPr kumimoji="1" lang="en-US" altLang="ja-JP" dirty="0"/>
              <a:t>OR</a:t>
            </a:r>
            <a:r>
              <a:rPr kumimoji="1" lang="ja-JP" altLang="en-US" dirty="0"/>
              <a:t>演算 </a:t>
            </a:r>
            <a:r>
              <a:rPr kumimoji="1" lang="en-US" altLang="ja-JP" dirty="0"/>
              <a:t>X OR Y </a:t>
            </a:r>
            <a:r>
              <a:rPr kumimoji="1" lang="ja-JP" altLang="en-US" dirty="0"/>
              <a:t>はまず二重否定して </a:t>
            </a:r>
            <a:r>
              <a:rPr kumimoji="1" lang="en-US" altLang="ja-JP" dirty="0"/>
              <a:t>(X OR Y)_ _ </a:t>
            </a:r>
            <a:r>
              <a:rPr kumimoji="1" lang="ja-JP" altLang="en-US" dirty="0"/>
              <a:t>、内側の否定にド・モルガン則を使って</a:t>
            </a:r>
            <a:endParaRPr kumimoji="1" lang="en-US" altLang="ja-JP" dirty="0"/>
          </a:p>
          <a:p>
            <a:r>
              <a:rPr kumimoji="1" lang="en-US" altLang="ja-JP" dirty="0"/>
              <a:t>(X_ AND Y_)_ </a:t>
            </a:r>
            <a:r>
              <a:rPr kumimoji="1" lang="ja-JP" altLang="en-US" dirty="0"/>
              <a:t>よって </a:t>
            </a:r>
            <a:r>
              <a:rPr kumimoji="1" lang="en-US" altLang="ja-JP" dirty="0"/>
              <a:t>X_ NAND Y_ </a:t>
            </a:r>
            <a:r>
              <a:rPr kumimoji="1" lang="ja-JP" altLang="en-US" dirty="0"/>
              <a:t>です。</a:t>
            </a:r>
            <a:endParaRPr kumimoji="1" lang="en-US" altLang="ja-JP" dirty="0"/>
          </a:p>
          <a:p>
            <a:r>
              <a:rPr kumimoji="1" lang="en-US" altLang="ja-JP" dirty="0"/>
              <a:t>X_</a:t>
            </a:r>
            <a:r>
              <a:rPr kumimoji="1" lang="ja-JP" altLang="en-US" dirty="0"/>
              <a:t>、</a:t>
            </a:r>
            <a:r>
              <a:rPr kumimoji="1" lang="en-US" altLang="ja-JP" dirty="0"/>
              <a:t>Y_ </a:t>
            </a:r>
            <a:r>
              <a:rPr kumimoji="1" lang="ja-JP" altLang="en-US" dirty="0"/>
              <a:t>はそれぞれ </a:t>
            </a:r>
            <a:r>
              <a:rPr kumimoji="1" lang="en-US" altLang="ja-JP" dirty="0"/>
              <a:t>X NAND X Y NAND Y </a:t>
            </a:r>
            <a:r>
              <a:rPr kumimoji="1" lang="ja-JP" altLang="en-US" dirty="0"/>
              <a:t>ですので、</a:t>
            </a:r>
            <a:r>
              <a:rPr kumimoji="1" lang="en-US" altLang="ja-JP" dirty="0"/>
              <a:t>X OR Y </a:t>
            </a:r>
            <a:r>
              <a:rPr kumimoji="1" lang="ja-JP" altLang="en-US" dirty="0"/>
              <a:t>は </a:t>
            </a:r>
            <a:r>
              <a:rPr kumimoji="1" lang="en-US" altLang="ja-JP" dirty="0"/>
              <a:t>X NAND X </a:t>
            </a:r>
            <a:r>
              <a:rPr kumimoji="1" lang="ja-JP" altLang="en-US" dirty="0"/>
              <a:t>と </a:t>
            </a:r>
            <a:r>
              <a:rPr kumimoji="1" lang="en-US" altLang="ja-JP" dirty="0"/>
              <a:t>Y NAND Y </a:t>
            </a:r>
            <a:r>
              <a:rPr kumimoji="1" lang="ja-JP" altLang="en-US" dirty="0"/>
              <a:t>の </a:t>
            </a:r>
            <a:r>
              <a:rPr kumimoji="1" lang="en-US" altLang="ja-JP" dirty="0"/>
              <a:t>NAND</a:t>
            </a:r>
            <a:r>
              <a:rPr kumimoji="1" lang="ja-JP" altLang="en-US" dirty="0"/>
              <a:t> です。</a:t>
            </a:r>
            <a:endParaRPr kumimoji="1" lang="en-US" altLang="ja-JP" dirty="0"/>
          </a:p>
          <a:p>
            <a:r>
              <a:rPr kumimoji="1" lang="en-US" altLang="ja-JP" dirty="0"/>
              <a:t>AND</a:t>
            </a:r>
            <a:r>
              <a:rPr kumimoji="1" lang="ja-JP" altLang="en-US" dirty="0"/>
              <a:t>演算 </a:t>
            </a:r>
            <a:r>
              <a:rPr kumimoji="1" lang="en-US" altLang="ja-JP" dirty="0"/>
              <a:t>X AND Y </a:t>
            </a:r>
            <a:r>
              <a:rPr kumimoji="1" lang="ja-JP" altLang="en-US" dirty="0"/>
              <a:t>はまず二重否定して </a:t>
            </a:r>
            <a:r>
              <a:rPr kumimoji="1" lang="en-US" altLang="ja-JP" dirty="0"/>
              <a:t>(X AND Y) _ _ </a:t>
            </a:r>
            <a:r>
              <a:rPr kumimoji="1" lang="ja-JP" altLang="en-US" dirty="0"/>
              <a:t>内側の否定は </a:t>
            </a:r>
            <a:r>
              <a:rPr kumimoji="1" lang="en-US" altLang="ja-JP" dirty="0"/>
              <a:t>AND NOT </a:t>
            </a:r>
            <a:r>
              <a:rPr kumimoji="1" lang="ja-JP" altLang="en-US" dirty="0"/>
              <a:t>ですから</a:t>
            </a:r>
            <a:endParaRPr kumimoji="1" lang="en-US" altLang="ja-JP" dirty="0"/>
          </a:p>
          <a:p>
            <a:r>
              <a:rPr kumimoji="1" lang="en-US" altLang="ja-JP" dirty="0"/>
              <a:t>(X</a:t>
            </a:r>
            <a:r>
              <a:rPr kumimoji="1" lang="ja-JP" altLang="en-US" dirty="0"/>
              <a:t> </a:t>
            </a:r>
            <a:r>
              <a:rPr kumimoji="1" lang="en-US" altLang="ja-JP" dirty="0"/>
              <a:t>NAND Y) _ </a:t>
            </a:r>
            <a:r>
              <a:rPr kumimoji="1" lang="ja-JP" altLang="en-US" dirty="0"/>
              <a:t>、否定は自分自身との </a:t>
            </a:r>
            <a:r>
              <a:rPr kumimoji="1" lang="en-US" altLang="ja-JP" dirty="0"/>
              <a:t>NAND </a:t>
            </a:r>
            <a:r>
              <a:rPr kumimoji="1" lang="ja-JP" altLang="en-US" dirty="0"/>
              <a:t>ですので、</a:t>
            </a:r>
            <a:endParaRPr kumimoji="1" lang="en-US" altLang="ja-JP" dirty="0"/>
          </a:p>
          <a:p>
            <a:r>
              <a:rPr kumimoji="1" lang="en-US" altLang="ja-JP" dirty="0"/>
              <a:t>X AND Y </a:t>
            </a:r>
            <a:r>
              <a:rPr kumimoji="1" lang="ja-JP" altLang="en-US" dirty="0"/>
              <a:t>は </a:t>
            </a:r>
            <a:r>
              <a:rPr kumimoji="1" lang="en-US" altLang="ja-JP" dirty="0"/>
              <a:t>X NAND Y </a:t>
            </a:r>
            <a:r>
              <a:rPr kumimoji="1" lang="ja-JP" altLang="en-US" dirty="0"/>
              <a:t>と </a:t>
            </a:r>
            <a:r>
              <a:rPr kumimoji="1" lang="en-US" altLang="ja-JP" dirty="0"/>
              <a:t>X NAND Y </a:t>
            </a:r>
            <a:r>
              <a:rPr kumimoji="1" lang="ja-JP" altLang="en-US" dirty="0"/>
              <a:t>の </a:t>
            </a:r>
            <a:r>
              <a:rPr kumimoji="1" lang="en-US" altLang="ja-JP" dirty="0"/>
              <a:t>NAND </a:t>
            </a:r>
            <a:r>
              <a:rPr kumimoji="1" lang="ja-JP" altLang="en-US" dirty="0"/>
              <a:t>です。</a:t>
            </a:r>
            <a:r>
              <a:rPr kumimoji="1" lang="en-US" altLang="ja-JP" dirty="0"/>
              <a:t> </a:t>
            </a:r>
            <a:endParaRPr kumimoji="1" lang="ja-JP" altLang="en-US" dirty="0"/>
          </a:p>
        </p:txBody>
      </p:sp>
      <p:sp>
        <p:nvSpPr>
          <p:cNvPr id="4" name="スライド番号プレースホルダー 3"/>
          <p:cNvSpPr>
            <a:spLocks noGrp="1"/>
          </p:cNvSpPr>
          <p:nvPr>
            <p:ph type="sldNum" sz="quarter" idx="5"/>
          </p:nvPr>
        </p:nvSpPr>
        <p:spPr/>
        <p:txBody>
          <a:bodyPr/>
          <a:lstStyle/>
          <a:p>
            <a:fld id="{8EBBB9EA-6C10-43D1-B17C-E012E2C812C1}" type="slidenum">
              <a:rPr kumimoji="1" lang="ja-JP" altLang="en-US" smtClean="0"/>
              <a:t>44</a:t>
            </a:fld>
            <a:endParaRPr kumimoji="1" lang="ja-JP" altLang="en-US"/>
          </a:p>
        </p:txBody>
      </p:sp>
    </p:spTree>
    <p:extLst>
      <p:ext uri="{BB962C8B-B14F-4D97-AF65-F5344CB8AC3E}">
        <p14:creationId xmlns:p14="http://schemas.microsoft.com/office/powerpoint/2010/main" val="15687705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全ての論理式は、</a:t>
            </a:r>
            <a:r>
              <a:rPr kumimoji="1" lang="en-US" altLang="ja-JP" dirty="0"/>
              <a:t>NAND</a:t>
            </a:r>
            <a:r>
              <a:rPr kumimoji="1" lang="ja-JP" altLang="en-US" dirty="0"/>
              <a:t>のみで表せます。</a:t>
            </a:r>
            <a:endParaRPr kumimoji="1" lang="en-US" altLang="ja-JP" dirty="0"/>
          </a:p>
          <a:p>
            <a:r>
              <a:rPr kumimoji="1" lang="en-US" altLang="ja-JP" dirty="0"/>
              <a:t>NAND</a:t>
            </a:r>
            <a:r>
              <a:rPr kumimoji="1" lang="ja-JP" altLang="en-US" dirty="0"/>
              <a:t>のみを使った論理式を、</a:t>
            </a:r>
            <a:r>
              <a:rPr kumimoji="1" lang="en-US" altLang="ja-JP" dirty="0"/>
              <a:t>NAND</a:t>
            </a:r>
            <a:r>
              <a:rPr kumimoji="1" lang="ja-JP" altLang="en-US" dirty="0"/>
              <a:t>形式と言います。</a:t>
            </a:r>
            <a:endParaRPr kumimoji="1" lang="en-US" altLang="ja-JP" dirty="0"/>
          </a:p>
          <a:p>
            <a:r>
              <a:rPr kumimoji="1" lang="ja-JP" altLang="en-US" dirty="0"/>
              <a:t>また、全ての論理回路は、</a:t>
            </a:r>
            <a:r>
              <a:rPr kumimoji="1" lang="en-US" altLang="ja-JP" dirty="0"/>
              <a:t>NAND</a:t>
            </a:r>
            <a:r>
              <a:rPr kumimoji="1" lang="ja-JP" altLang="en-US" dirty="0"/>
              <a:t>ゲートのみで作れます。</a:t>
            </a:r>
            <a:endParaRPr kumimoji="1" lang="en-US" altLang="ja-JP" dirty="0"/>
          </a:p>
          <a:p>
            <a:r>
              <a:rPr kumimoji="1" lang="en-US" altLang="ja-JP" dirty="0"/>
              <a:t>NAND</a:t>
            </a:r>
            <a:r>
              <a:rPr kumimoji="1" lang="ja-JP" altLang="en-US" dirty="0"/>
              <a:t>ゲートのみを使った論理回路を、</a:t>
            </a:r>
            <a:r>
              <a:rPr kumimoji="1" lang="en-US" altLang="ja-JP" dirty="0"/>
              <a:t>NAND</a:t>
            </a:r>
            <a:r>
              <a:rPr kumimoji="1" lang="ja-JP" altLang="en-US" dirty="0"/>
              <a:t>回路と言います。</a:t>
            </a:r>
            <a:endParaRPr kumimoji="1" lang="en-US" altLang="ja-JP" dirty="0"/>
          </a:p>
          <a:p>
            <a:r>
              <a:rPr kumimoji="1" lang="ja-JP" altLang="en-US" dirty="0"/>
              <a:t>こちらの論理式 </a:t>
            </a:r>
            <a:r>
              <a:rPr kumimoji="1" lang="en-US" altLang="ja-JP" dirty="0"/>
              <a:t>(X NAND Y) NAND (X NAND X) </a:t>
            </a:r>
            <a:r>
              <a:rPr kumimoji="1" lang="ja-JP" altLang="en-US" dirty="0"/>
              <a:t>は </a:t>
            </a:r>
            <a:r>
              <a:rPr kumimoji="1" lang="en-US" altLang="ja-JP" dirty="0"/>
              <a:t>NAND </a:t>
            </a:r>
            <a:r>
              <a:rPr kumimoji="1" lang="ja-JP" altLang="en-US" dirty="0"/>
              <a:t>演算のみを使っていますので</a:t>
            </a:r>
            <a:endParaRPr kumimoji="1" lang="en-US" altLang="ja-JP" dirty="0"/>
          </a:p>
          <a:p>
            <a:r>
              <a:rPr kumimoji="1" lang="en-US" altLang="ja-JP" dirty="0"/>
              <a:t>NAND</a:t>
            </a:r>
            <a:r>
              <a:rPr kumimoji="1" lang="ja-JP" altLang="en-US" dirty="0"/>
              <a:t>形式の論理式です。</a:t>
            </a:r>
            <a:endParaRPr kumimoji="1" lang="en-US" altLang="ja-JP" dirty="0"/>
          </a:p>
          <a:p>
            <a:r>
              <a:rPr kumimoji="1" lang="ja-JP" altLang="en-US" dirty="0"/>
              <a:t>また、こちらの図は、</a:t>
            </a:r>
            <a:r>
              <a:rPr kumimoji="1" lang="en-US" altLang="ja-JP" dirty="0"/>
              <a:t>NAND</a:t>
            </a:r>
            <a:r>
              <a:rPr kumimoji="1" lang="ja-JP" altLang="en-US" dirty="0"/>
              <a:t>ゲートのみを使っていますので、</a:t>
            </a:r>
            <a:r>
              <a:rPr kumimoji="1" lang="en-US" altLang="ja-JP" dirty="0"/>
              <a:t>NAND</a:t>
            </a:r>
            <a:r>
              <a:rPr kumimoji="1" lang="ja-JP" altLang="en-US" dirty="0"/>
              <a:t>回路です。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8EBBB9EA-6C10-43D1-B17C-E012E2C812C1}" type="slidenum">
              <a:rPr kumimoji="1" lang="ja-JP" altLang="en-US" smtClean="0"/>
              <a:t>45</a:t>
            </a:fld>
            <a:endParaRPr kumimoji="1" lang="ja-JP" altLang="en-US"/>
          </a:p>
        </p:txBody>
      </p:sp>
    </p:spTree>
    <p:extLst>
      <p:ext uri="{BB962C8B-B14F-4D97-AF65-F5344CB8AC3E}">
        <p14:creationId xmlns:p14="http://schemas.microsoft.com/office/powerpoint/2010/main" val="12950212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同様に全ての論理式は、</a:t>
            </a:r>
            <a:r>
              <a:rPr kumimoji="1" lang="en-US" altLang="ja-JP" dirty="0"/>
              <a:t>NOR</a:t>
            </a:r>
            <a:r>
              <a:rPr kumimoji="1" lang="ja-JP" altLang="en-US" dirty="0"/>
              <a:t>のみで表せます。</a:t>
            </a:r>
            <a:endParaRPr kumimoji="1" lang="en-US" altLang="ja-JP" dirty="0"/>
          </a:p>
          <a:p>
            <a:r>
              <a:rPr kumimoji="1" lang="en-US" altLang="ja-JP" dirty="0"/>
              <a:t>NOR</a:t>
            </a:r>
            <a:r>
              <a:rPr kumimoji="1" lang="ja-JP" altLang="en-US" dirty="0"/>
              <a:t>のみを使った論理式を、</a:t>
            </a:r>
            <a:r>
              <a:rPr kumimoji="1" lang="en-US" altLang="ja-JP" dirty="0"/>
              <a:t>NOR</a:t>
            </a:r>
            <a:r>
              <a:rPr kumimoji="1" lang="ja-JP" altLang="en-US" dirty="0"/>
              <a:t>形式と言います。</a:t>
            </a:r>
            <a:endParaRPr kumimoji="1" lang="en-US" altLang="ja-JP" dirty="0"/>
          </a:p>
          <a:p>
            <a:r>
              <a:rPr kumimoji="1" lang="ja-JP" altLang="en-US" dirty="0"/>
              <a:t>また、全ての論理回路は、</a:t>
            </a:r>
            <a:r>
              <a:rPr kumimoji="1" lang="en-US" altLang="ja-JP" dirty="0"/>
              <a:t>NOR</a:t>
            </a:r>
            <a:r>
              <a:rPr kumimoji="1" lang="ja-JP" altLang="en-US" dirty="0"/>
              <a:t>ゲートのみで作れます。</a:t>
            </a:r>
            <a:endParaRPr kumimoji="1" lang="en-US" altLang="ja-JP" dirty="0"/>
          </a:p>
          <a:p>
            <a:r>
              <a:rPr kumimoji="1" lang="en-US" altLang="ja-JP" dirty="0"/>
              <a:t>NOR</a:t>
            </a:r>
            <a:r>
              <a:rPr kumimoji="1" lang="ja-JP" altLang="en-US" dirty="0"/>
              <a:t>ゲートのみを使った論理回路を、</a:t>
            </a:r>
            <a:r>
              <a:rPr kumimoji="1" lang="en-US" altLang="ja-JP" dirty="0"/>
              <a:t>NOR</a:t>
            </a:r>
            <a:r>
              <a:rPr kumimoji="1" lang="ja-JP" altLang="en-US" dirty="0"/>
              <a:t>回路と言います。</a:t>
            </a:r>
            <a:endParaRPr kumimoji="1" lang="en-US" altLang="ja-JP" dirty="0"/>
          </a:p>
          <a:p>
            <a:r>
              <a:rPr kumimoji="1" lang="ja-JP" altLang="en-US" dirty="0"/>
              <a:t>こちらの論理式 </a:t>
            </a:r>
            <a:r>
              <a:rPr kumimoji="1" lang="en-US" altLang="ja-JP" dirty="0"/>
              <a:t>X NOR</a:t>
            </a:r>
            <a:r>
              <a:rPr kumimoji="1" lang="ja-JP" altLang="en-US" dirty="0"/>
              <a:t> </a:t>
            </a:r>
            <a:r>
              <a:rPr kumimoji="1" lang="en-US" altLang="ja-JP" dirty="0"/>
              <a:t>X NOR Y </a:t>
            </a:r>
            <a:r>
              <a:rPr kumimoji="1" lang="ja-JP" altLang="en-US" dirty="0"/>
              <a:t>は </a:t>
            </a:r>
            <a:r>
              <a:rPr kumimoji="1" lang="en-US" altLang="ja-JP" dirty="0"/>
              <a:t>NOR </a:t>
            </a:r>
            <a:r>
              <a:rPr kumimoji="1" lang="ja-JP" altLang="en-US" dirty="0"/>
              <a:t>演算のみを使っていますので</a:t>
            </a:r>
            <a:endParaRPr kumimoji="1" lang="en-US" altLang="ja-JP" dirty="0"/>
          </a:p>
          <a:p>
            <a:r>
              <a:rPr kumimoji="1" lang="en-US" altLang="ja-JP" dirty="0"/>
              <a:t>NOR</a:t>
            </a:r>
            <a:r>
              <a:rPr kumimoji="1" lang="ja-JP" altLang="en-US" dirty="0"/>
              <a:t>形式の論理式です。</a:t>
            </a:r>
            <a:endParaRPr kumimoji="1" lang="en-US" altLang="ja-JP" dirty="0"/>
          </a:p>
          <a:p>
            <a:r>
              <a:rPr kumimoji="1" lang="ja-JP" altLang="en-US" dirty="0"/>
              <a:t>また、こちらの図は、</a:t>
            </a:r>
            <a:r>
              <a:rPr kumimoji="1" lang="en-US" altLang="ja-JP" dirty="0"/>
              <a:t>NOR</a:t>
            </a:r>
            <a:r>
              <a:rPr kumimoji="1" lang="ja-JP" altLang="en-US" dirty="0"/>
              <a:t>ゲートのみを使っていますので、</a:t>
            </a:r>
            <a:r>
              <a:rPr kumimoji="1" lang="en-US" altLang="ja-JP" dirty="0"/>
              <a:t>NOR</a:t>
            </a:r>
            <a:r>
              <a:rPr kumimoji="1" lang="ja-JP" altLang="en-US" dirty="0"/>
              <a:t>回路です。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8EBBB9EA-6C10-43D1-B17C-E012E2C812C1}" type="slidenum">
              <a:rPr kumimoji="1" lang="ja-JP" altLang="en-US" smtClean="0"/>
              <a:t>46</a:t>
            </a:fld>
            <a:endParaRPr kumimoji="1" lang="ja-JP" altLang="en-US"/>
          </a:p>
        </p:txBody>
      </p:sp>
    </p:spTree>
    <p:extLst>
      <p:ext uri="{BB962C8B-B14F-4D97-AF65-F5344CB8AC3E}">
        <p14:creationId xmlns:p14="http://schemas.microsoft.com/office/powerpoint/2010/main" val="2239006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ここまでに、</a:t>
            </a:r>
            <a:r>
              <a:rPr kumimoji="1" lang="en-US" altLang="ja-JP" dirty="0"/>
              <a:t>AND/OR</a:t>
            </a:r>
            <a:r>
              <a:rPr kumimoji="1" lang="ja-JP" altLang="en-US" dirty="0"/>
              <a:t>形式、</a:t>
            </a:r>
            <a:r>
              <a:rPr kumimoji="1" lang="en-US" altLang="ja-JP" dirty="0"/>
              <a:t>NOT-AND</a:t>
            </a:r>
            <a:r>
              <a:rPr kumimoji="1" lang="ja-JP" altLang="en-US" dirty="0"/>
              <a:t>形式、</a:t>
            </a:r>
            <a:r>
              <a:rPr kumimoji="1" lang="en-US" altLang="ja-JP" dirty="0"/>
              <a:t>NOT-OR</a:t>
            </a:r>
            <a:r>
              <a:rPr kumimoji="1" lang="ja-JP" altLang="en-US" dirty="0"/>
              <a:t>形式、</a:t>
            </a:r>
            <a:r>
              <a:rPr kumimoji="1" lang="en-US" altLang="ja-JP" dirty="0"/>
              <a:t>NAND</a:t>
            </a:r>
            <a:r>
              <a:rPr kumimoji="1" lang="ja-JP" altLang="en-US" dirty="0"/>
              <a:t>形式、</a:t>
            </a:r>
            <a:r>
              <a:rPr kumimoji="1" lang="en-US" altLang="ja-JP" dirty="0"/>
              <a:t>NOR</a:t>
            </a:r>
            <a:r>
              <a:rPr kumimoji="1" lang="ja-JP" altLang="en-US" dirty="0"/>
              <a:t>形式の</a:t>
            </a:r>
            <a:r>
              <a:rPr kumimoji="1" lang="en-US" altLang="ja-JP" dirty="0"/>
              <a:t>5</a:t>
            </a:r>
            <a:r>
              <a:rPr kumimoji="1" lang="ja-JP" altLang="en-US" dirty="0"/>
              <a:t>つが出てきました。</a:t>
            </a:r>
            <a:endParaRPr kumimoji="1" lang="en-US" altLang="ja-JP" dirty="0"/>
          </a:p>
          <a:p>
            <a:r>
              <a:rPr kumimoji="1" lang="ja-JP" altLang="en-US" dirty="0"/>
              <a:t>どんな論理式もこの</a:t>
            </a:r>
            <a:r>
              <a:rPr kumimoji="1" lang="en-US" altLang="ja-JP" dirty="0"/>
              <a:t>5</a:t>
            </a:r>
            <a:r>
              <a:rPr kumimoji="1" lang="ja-JP" altLang="en-US" dirty="0"/>
              <a:t>つの形式で表せます</a:t>
            </a:r>
            <a:r>
              <a:rPr kumimoji="1" lang="en-US" altLang="ja-JP" dirty="0"/>
              <a:t>.</a:t>
            </a:r>
          </a:p>
          <a:p>
            <a:r>
              <a:rPr kumimoji="1" lang="ja-JP" altLang="en-US" dirty="0"/>
              <a:t>例えば、 </a:t>
            </a:r>
            <a:r>
              <a:rPr kumimoji="1" lang="en-US" altLang="ja-JP" dirty="0"/>
              <a:t>X EXOR Y </a:t>
            </a:r>
            <a:r>
              <a:rPr kumimoji="1" lang="ja-JP" altLang="en-US" dirty="0"/>
              <a:t>という式を各形式で表してみましょう。</a:t>
            </a:r>
            <a:endParaRPr kumimoji="1" lang="en-US" altLang="ja-JP" dirty="0"/>
          </a:p>
          <a:p>
            <a:r>
              <a:rPr kumimoji="1" lang="en-US" altLang="ja-JP" dirty="0"/>
              <a:t>X EXOR Y </a:t>
            </a:r>
            <a:r>
              <a:rPr kumimoji="1" lang="ja-JP" altLang="en-US" dirty="0"/>
              <a:t>は真理値表ではこうなります。</a:t>
            </a:r>
            <a:endParaRPr kumimoji="1" lang="en-US" altLang="ja-JP" dirty="0"/>
          </a:p>
          <a:p>
            <a:r>
              <a:rPr kumimoji="1" lang="en-US" altLang="ja-JP" dirty="0"/>
              <a:t>AND/OR</a:t>
            </a:r>
            <a:r>
              <a:rPr kumimoji="1" lang="ja-JP" altLang="en-US" dirty="0"/>
              <a:t>形式では、 </a:t>
            </a:r>
            <a:r>
              <a:rPr kumimoji="1" lang="en-US" altLang="ja-JP" dirty="0"/>
              <a:t>X AND Y_ OR X_ AND Y </a:t>
            </a:r>
            <a:r>
              <a:rPr kumimoji="1" lang="ja-JP" altLang="en-US" dirty="0"/>
              <a:t>または </a:t>
            </a:r>
            <a:r>
              <a:rPr kumimoji="1" lang="en-US" altLang="ja-JP" dirty="0"/>
              <a:t>X OR Y AND X_ OR Y_ </a:t>
            </a:r>
            <a:r>
              <a:rPr kumimoji="1" lang="ja-JP" altLang="en-US" dirty="0"/>
              <a:t>と表されます。</a:t>
            </a:r>
            <a:endParaRPr kumimoji="1" lang="en-US" altLang="ja-JP" dirty="0"/>
          </a:p>
          <a:p>
            <a:r>
              <a:rPr kumimoji="1" lang="en-US" altLang="ja-JP" dirty="0"/>
              <a:t>NOT-AND</a:t>
            </a:r>
            <a:r>
              <a:rPr kumimoji="1" lang="ja-JP" altLang="en-US" dirty="0"/>
              <a:t>形式では、</a:t>
            </a:r>
            <a:r>
              <a:rPr kumimoji="1" lang="en-US" altLang="ja-JP" dirty="0"/>
              <a:t>(X_ AND Y_)_ AND (X AND Y) _ </a:t>
            </a:r>
            <a:r>
              <a:rPr kumimoji="1" lang="ja-JP" altLang="en-US" dirty="0"/>
              <a:t>となります。</a:t>
            </a:r>
            <a:endParaRPr kumimoji="1" lang="en-US" altLang="ja-JP" dirty="0"/>
          </a:p>
          <a:p>
            <a:r>
              <a:rPr kumimoji="1" lang="en-US" altLang="ja-JP" dirty="0"/>
              <a:t>NOT-OR</a:t>
            </a:r>
            <a:r>
              <a:rPr kumimoji="1" lang="ja-JP" altLang="en-US" dirty="0"/>
              <a:t>形式では、</a:t>
            </a:r>
            <a:r>
              <a:rPr kumimoji="1" lang="en-US" altLang="ja-JP" dirty="0"/>
              <a:t>(X OR Y_)_ OR (X_ OR Y)_ </a:t>
            </a:r>
            <a:r>
              <a:rPr kumimoji="1" lang="ja-JP" altLang="en-US" dirty="0"/>
              <a:t>となります。</a:t>
            </a:r>
            <a:endParaRPr kumimoji="1" lang="en-US" altLang="ja-JP" dirty="0"/>
          </a:p>
          <a:p>
            <a:r>
              <a:rPr kumimoji="1" lang="en-US" altLang="ja-JP" dirty="0"/>
              <a:t>NAND</a:t>
            </a:r>
            <a:r>
              <a:rPr kumimoji="1" lang="ja-JP" altLang="en-US" dirty="0"/>
              <a:t>形式では、 </a:t>
            </a:r>
            <a:r>
              <a:rPr kumimoji="1" lang="en-US" altLang="ja-JP" dirty="0"/>
              <a:t>(X NAND (Y NAND Y)) NAND ((X NAND X) NAND Y) </a:t>
            </a:r>
            <a:r>
              <a:rPr kumimoji="1" lang="ja-JP" altLang="en-US" dirty="0"/>
              <a:t>です。</a:t>
            </a:r>
            <a:endParaRPr kumimoji="1" lang="en-US" altLang="ja-JP" dirty="0"/>
          </a:p>
          <a:p>
            <a:r>
              <a:rPr kumimoji="1" lang="en-US" altLang="ja-JP" dirty="0"/>
              <a:t>NOR </a:t>
            </a:r>
            <a:r>
              <a:rPr kumimoji="1" lang="ja-JP" altLang="en-US" dirty="0"/>
              <a:t>形式では、</a:t>
            </a:r>
            <a:r>
              <a:rPr kumimoji="1" lang="en-US" altLang="ja-JP" dirty="0"/>
              <a:t>((X NOR X) NOR (Y NOR Y)) NOT (X NOR Y) </a:t>
            </a:r>
            <a:r>
              <a:rPr kumimoji="1" lang="ja-JP" altLang="en-US" dirty="0"/>
              <a:t>です。</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8EBBB9EA-6C10-43D1-B17C-E012E2C812C1}" type="slidenum">
              <a:rPr kumimoji="1" lang="ja-JP" altLang="en-US" smtClean="0"/>
              <a:t>47</a:t>
            </a:fld>
            <a:endParaRPr kumimoji="1" lang="ja-JP" altLang="en-US"/>
          </a:p>
        </p:txBody>
      </p:sp>
    </p:spTree>
    <p:extLst>
      <p:ext uri="{BB962C8B-B14F-4D97-AF65-F5344CB8AC3E}">
        <p14:creationId xmlns:p14="http://schemas.microsoft.com/office/powerpoint/2010/main" val="12406178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基本ゲート</a:t>
            </a:r>
            <a:r>
              <a:rPr kumimoji="1" lang="en-US" altLang="ja-JP" dirty="0"/>
              <a:t>NOT,AND,OR</a:t>
            </a:r>
            <a:r>
              <a:rPr kumimoji="1" lang="ja-JP" altLang="en-US" dirty="0"/>
              <a:t>は</a:t>
            </a:r>
            <a:r>
              <a:rPr kumimoji="1" lang="en-US" altLang="ja-JP" dirty="0"/>
              <a:t>NAND</a:t>
            </a:r>
            <a:r>
              <a:rPr kumimoji="1" lang="ja-JP" altLang="en-US" dirty="0"/>
              <a:t>ゲートだけで表すことができます。</a:t>
            </a:r>
            <a:endParaRPr kumimoji="1" lang="en-US" altLang="ja-JP" dirty="0"/>
          </a:p>
          <a:p>
            <a:r>
              <a:rPr kumimoji="1" lang="en-US" altLang="ja-JP" dirty="0"/>
              <a:t>NOT X = X NAND X </a:t>
            </a:r>
            <a:r>
              <a:rPr kumimoji="1" lang="ja-JP" altLang="en-US" dirty="0"/>
              <a:t>ですので、</a:t>
            </a:r>
            <a:r>
              <a:rPr kumimoji="1" lang="en-US" altLang="ja-JP" dirty="0"/>
              <a:t>NOT</a:t>
            </a:r>
            <a:r>
              <a:rPr kumimoji="1" lang="ja-JP" altLang="en-US" dirty="0"/>
              <a:t>ゲートは入力を一旦分岐してから</a:t>
            </a:r>
            <a:r>
              <a:rPr kumimoji="1" lang="en-US" altLang="ja-JP" dirty="0"/>
              <a:t>NAND</a:t>
            </a:r>
            <a:r>
              <a:rPr kumimoji="1" lang="ja-JP" altLang="en-US" dirty="0"/>
              <a:t>ゲートに入れると作れます。</a:t>
            </a:r>
            <a:endParaRPr kumimoji="1" lang="en-US" altLang="ja-JP" dirty="0"/>
          </a:p>
          <a:p>
            <a:r>
              <a:rPr kumimoji="1" lang="en-US" altLang="ja-JP" dirty="0"/>
              <a:t>X OR X = (X NAND X) </a:t>
            </a:r>
            <a:r>
              <a:rPr kumimoji="1" lang="ja-JP" altLang="en-US" dirty="0"/>
              <a:t>と</a:t>
            </a:r>
            <a:r>
              <a:rPr kumimoji="1" lang="en-US" altLang="ja-JP" dirty="0"/>
              <a:t> (Y NAND Y) </a:t>
            </a:r>
            <a:r>
              <a:rPr kumimoji="1" lang="ja-JP" altLang="en-US" dirty="0"/>
              <a:t>の </a:t>
            </a:r>
            <a:r>
              <a:rPr kumimoji="1" lang="en-US" altLang="ja-JP" dirty="0"/>
              <a:t>NAND </a:t>
            </a:r>
            <a:r>
              <a:rPr kumimoji="1" lang="ja-JP" altLang="en-US" dirty="0"/>
              <a:t>ですので、</a:t>
            </a:r>
            <a:endParaRPr kumimoji="1" lang="en-US" altLang="ja-JP" dirty="0"/>
          </a:p>
          <a:p>
            <a:r>
              <a:rPr kumimoji="1" lang="en-US" altLang="ja-JP" dirty="0"/>
              <a:t>X Y </a:t>
            </a:r>
            <a:r>
              <a:rPr kumimoji="1" lang="ja-JP" altLang="en-US" dirty="0"/>
              <a:t>それぞれを分岐して</a:t>
            </a:r>
            <a:r>
              <a:rPr kumimoji="1" lang="en-US" altLang="ja-JP" dirty="0"/>
              <a:t>NAND</a:t>
            </a:r>
            <a:r>
              <a:rPr kumimoji="1" lang="ja-JP" altLang="en-US" dirty="0"/>
              <a:t>ゲートに入れた後、</a:t>
            </a:r>
            <a:r>
              <a:rPr kumimoji="1" lang="en-US" altLang="ja-JP" dirty="0"/>
              <a:t>NAND</a:t>
            </a:r>
            <a:r>
              <a:rPr kumimoji="1" lang="ja-JP" altLang="en-US" dirty="0"/>
              <a:t>に入れると作れます。</a:t>
            </a:r>
            <a:endParaRPr kumimoji="1" lang="en-US" altLang="ja-JP" dirty="0"/>
          </a:p>
          <a:p>
            <a:r>
              <a:rPr kumimoji="1" lang="en-US" altLang="ja-JP" dirty="0"/>
              <a:t>X AND X </a:t>
            </a:r>
            <a:r>
              <a:rPr kumimoji="1" lang="ja-JP" altLang="en-US" dirty="0"/>
              <a:t>は </a:t>
            </a:r>
            <a:r>
              <a:rPr kumimoji="1" lang="en-US" altLang="ja-JP" dirty="0"/>
              <a:t>X NAND Y </a:t>
            </a:r>
            <a:r>
              <a:rPr kumimoji="1" lang="ja-JP" altLang="en-US" dirty="0"/>
              <a:t>同士の </a:t>
            </a:r>
            <a:r>
              <a:rPr kumimoji="1" lang="en-US" altLang="ja-JP" dirty="0"/>
              <a:t>NAND</a:t>
            </a:r>
            <a:r>
              <a:rPr kumimoji="1" lang="ja-JP" altLang="en-US" dirty="0"/>
              <a:t> ですので、</a:t>
            </a:r>
            <a:endParaRPr kumimoji="1" lang="en-US" altLang="ja-JP" dirty="0"/>
          </a:p>
          <a:p>
            <a:r>
              <a:rPr kumimoji="1" lang="en-US" altLang="ja-JP" dirty="0"/>
              <a:t>X NAND Y </a:t>
            </a:r>
            <a:r>
              <a:rPr kumimoji="1" lang="ja-JP" altLang="en-US" dirty="0"/>
              <a:t>の出力を分岐してから</a:t>
            </a:r>
            <a:r>
              <a:rPr kumimoji="1" lang="en-US" altLang="ja-JP" dirty="0"/>
              <a:t>NAND</a:t>
            </a:r>
            <a:r>
              <a:rPr kumimoji="1" lang="ja-JP" altLang="en-US" dirty="0"/>
              <a:t>ゲートに入れるとできます。</a:t>
            </a:r>
            <a:r>
              <a:rPr kumimoji="1" lang="en-US" altLang="ja-JP" dirty="0"/>
              <a:t> </a:t>
            </a:r>
          </a:p>
          <a:p>
            <a:r>
              <a:rPr kumimoji="1" lang="ja-JP" altLang="en-US" dirty="0"/>
              <a:t>ですので、</a:t>
            </a:r>
            <a:r>
              <a:rPr kumimoji="1" lang="en-US" altLang="ja-JP" dirty="0"/>
              <a:t>NOT,AND,OR</a:t>
            </a:r>
            <a:r>
              <a:rPr kumimoji="1" lang="ja-JP" altLang="en-US" dirty="0"/>
              <a:t>ゲートを使っている部分を全て</a:t>
            </a:r>
            <a:r>
              <a:rPr kumimoji="1" lang="en-US" altLang="ja-JP" dirty="0"/>
              <a:t>NAND</a:t>
            </a:r>
            <a:r>
              <a:rPr kumimoji="1" lang="ja-JP" altLang="en-US" dirty="0"/>
              <a:t>に入れ替えることができます。</a:t>
            </a:r>
          </a:p>
        </p:txBody>
      </p:sp>
      <p:sp>
        <p:nvSpPr>
          <p:cNvPr id="4" name="スライド番号プレースホルダー 3"/>
          <p:cNvSpPr>
            <a:spLocks noGrp="1"/>
          </p:cNvSpPr>
          <p:nvPr>
            <p:ph type="sldNum" sz="quarter" idx="5"/>
          </p:nvPr>
        </p:nvSpPr>
        <p:spPr/>
        <p:txBody>
          <a:bodyPr/>
          <a:lstStyle/>
          <a:p>
            <a:fld id="{8EBBB9EA-6C10-43D1-B17C-E012E2C812C1}" type="slidenum">
              <a:rPr kumimoji="1" lang="ja-JP" altLang="en-US" smtClean="0"/>
              <a:t>48</a:t>
            </a:fld>
            <a:endParaRPr kumimoji="1" lang="ja-JP" altLang="en-US"/>
          </a:p>
        </p:txBody>
      </p:sp>
    </p:spTree>
    <p:extLst>
      <p:ext uri="{BB962C8B-B14F-4D97-AF65-F5344CB8AC3E}">
        <p14:creationId xmlns:p14="http://schemas.microsoft.com/office/powerpoint/2010/main" val="6934505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NOR</a:t>
            </a:r>
            <a:r>
              <a:rPr kumimoji="1" lang="ja-JP" altLang="en-US" dirty="0"/>
              <a:t>ゲートも同様に</a:t>
            </a:r>
            <a:r>
              <a:rPr kumimoji="1" lang="en-US" altLang="ja-JP" dirty="0"/>
              <a:t>NOT,AND,OR</a:t>
            </a:r>
            <a:r>
              <a:rPr kumimoji="1" lang="ja-JP" altLang="en-US" dirty="0"/>
              <a:t>を作れます。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NOT X = X</a:t>
            </a:r>
            <a:r>
              <a:rPr kumimoji="1" lang="ja-JP" altLang="en-US" dirty="0"/>
              <a:t>同士の</a:t>
            </a:r>
            <a:r>
              <a:rPr kumimoji="1" lang="en-US" altLang="ja-JP" dirty="0"/>
              <a:t> NOR </a:t>
            </a:r>
            <a:r>
              <a:rPr kumimoji="1" lang="ja-JP" altLang="en-US" dirty="0"/>
              <a:t>ですので、</a:t>
            </a:r>
            <a:r>
              <a:rPr kumimoji="1" lang="en-US" altLang="ja-JP" dirty="0"/>
              <a:t>NOT</a:t>
            </a:r>
            <a:r>
              <a:rPr kumimoji="1" lang="ja-JP" altLang="en-US" dirty="0"/>
              <a:t>ゲートは入力を一旦分岐してから</a:t>
            </a:r>
            <a:r>
              <a:rPr kumimoji="1" lang="en-US" altLang="ja-JP" dirty="0"/>
              <a:t>NOR</a:t>
            </a:r>
            <a:r>
              <a:rPr kumimoji="1" lang="ja-JP" altLang="en-US" dirty="0"/>
              <a:t>ゲートに入れると作れます。</a:t>
            </a:r>
            <a:endParaRPr kumimoji="1" lang="en-US" altLang="ja-JP" dirty="0"/>
          </a:p>
          <a:p>
            <a:r>
              <a:rPr kumimoji="1" lang="en-US" altLang="ja-JP" dirty="0"/>
              <a:t>X OR Y </a:t>
            </a:r>
            <a:r>
              <a:rPr kumimoji="1" lang="ja-JP" altLang="en-US" dirty="0"/>
              <a:t>は </a:t>
            </a:r>
            <a:r>
              <a:rPr kumimoji="1" lang="en-US" altLang="ja-JP" dirty="0"/>
              <a:t>X OR Y </a:t>
            </a:r>
            <a:r>
              <a:rPr kumimoji="1" lang="ja-JP" altLang="en-US" dirty="0"/>
              <a:t>同士の </a:t>
            </a:r>
            <a:r>
              <a:rPr kumimoji="1" lang="en-US" altLang="ja-JP" dirty="0"/>
              <a:t>NOR</a:t>
            </a:r>
            <a:r>
              <a:rPr kumimoji="1" lang="ja-JP" altLang="en-US" dirty="0"/>
              <a:t> ですので、</a:t>
            </a:r>
            <a:endParaRPr kumimoji="1" lang="en-US" altLang="ja-JP" dirty="0"/>
          </a:p>
          <a:p>
            <a:r>
              <a:rPr kumimoji="1" lang="en-US" altLang="ja-JP" dirty="0"/>
              <a:t>X OR Y </a:t>
            </a:r>
            <a:r>
              <a:rPr kumimoji="1" lang="ja-JP" altLang="en-US" dirty="0"/>
              <a:t>の出力を分岐してから</a:t>
            </a:r>
            <a:r>
              <a:rPr kumimoji="1" lang="en-US" altLang="ja-JP" dirty="0"/>
              <a:t>NOR</a:t>
            </a:r>
            <a:r>
              <a:rPr kumimoji="1" lang="ja-JP" altLang="en-US" dirty="0"/>
              <a:t>ゲートに入れるとできます。</a:t>
            </a:r>
            <a:r>
              <a:rPr kumimoji="1" lang="en-US" altLang="ja-JP" dirty="0"/>
              <a:t> </a:t>
            </a:r>
          </a:p>
          <a:p>
            <a:r>
              <a:rPr kumimoji="1" lang="en-US" altLang="ja-JP" dirty="0"/>
              <a:t>X AND Y = X </a:t>
            </a:r>
            <a:r>
              <a:rPr kumimoji="1" lang="ja-JP" altLang="en-US" dirty="0"/>
              <a:t>同士の</a:t>
            </a:r>
            <a:r>
              <a:rPr kumimoji="1" lang="en-US" altLang="ja-JP" dirty="0"/>
              <a:t>NOR</a:t>
            </a:r>
            <a:r>
              <a:rPr kumimoji="1" lang="ja-JP" altLang="en-US" dirty="0"/>
              <a:t>　と </a:t>
            </a:r>
            <a:r>
              <a:rPr kumimoji="1" lang="en-US" altLang="ja-JP" dirty="0"/>
              <a:t>Y </a:t>
            </a:r>
            <a:r>
              <a:rPr kumimoji="1" lang="ja-JP" altLang="en-US" dirty="0"/>
              <a:t>同士の</a:t>
            </a:r>
            <a:r>
              <a:rPr kumimoji="1" lang="en-US" altLang="ja-JP" dirty="0"/>
              <a:t>NOR </a:t>
            </a:r>
            <a:r>
              <a:rPr kumimoji="1" lang="ja-JP" altLang="en-US" dirty="0"/>
              <a:t>の </a:t>
            </a:r>
            <a:r>
              <a:rPr kumimoji="1" lang="en-US" altLang="ja-JP" dirty="0"/>
              <a:t>NOR </a:t>
            </a:r>
            <a:r>
              <a:rPr kumimoji="1" lang="ja-JP" altLang="en-US" dirty="0"/>
              <a:t>ですので、</a:t>
            </a:r>
            <a:endParaRPr kumimoji="1" lang="en-US" altLang="ja-JP" dirty="0"/>
          </a:p>
          <a:p>
            <a:r>
              <a:rPr kumimoji="1" lang="en-US" altLang="ja-JP" dirty="0"/>
              <a:t>X Y </a:t>
            </a:r>
            <a:r>
              <a:rPr kumimoji="1" lang="ja-JP" altLang="en-US" dirty="0"/>
              <a:t>それぞれを分岐して</a:t>
            </a:r>
            <a:r>
              <a:rPr kumimoji="1" lang="en-US" altLang="ja-JP" dirty="0"/>
              <a:t>NOR</a:t>
            </a:r>
            <a:r>
              <a:rPr kumimoji="1" lang="ja-JP" altLang="en-US" dirty="0"/>
              <a:t>ゲートに入れた後、</a:t>
            </a:r>
            <a:r>
              <a:rPr kumimoji="1" lang="en-US" altLang="ja-JP" dirty="0"/>
              <a:t>NOR</a:t>
            </a:r>
            <a:r>
              <a:rPr kumimoji="1" lang="ja-JP" altLang="en-US" dirty="0"/>
              <a:t>に入れると作れます。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8EBBB9EA-6C10-43D1-B17C-E012E2C812C1}" type="slidenum">
              <a:rPr kumimoji="1" lang="ja-JP" altLang="en-US" smtClean="0"/>
              <a:t>49</a:t>
            </a:fld>
            <a:endParaRPr kumimoji="1" lang="ja-JP" altLang="en-US"/>
          </a:p>
        </p:txBody>
      </p:sp>
    </p:spTree>
    <p:extLst>
      <p:ext uri="{BB962C8B-B14F-4D97-AF65-F5344CB8AC3E}">
        <p14:creationId xmlns:p14="http://schemas.microsoft.com/office/powerpoint/2010/main" val="3315695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前回もお知らせしましたが、論理回路の公式ページ</a:t>
            </a:r>
            <a:endParaRPr kumimoji="1" lang="en-US" altLang="ja-JP" dirty="0"/>
          </a:p>
          <a:p>
            <a:r>
              <a:rPr kumimoji="1" lang="en-US" altLang="ja-JP" dirty="0"/>
              <a:t>https://www.info.kindai.ac.jp/LC </a:t>
            </a:r>
            <a:r>
              <a:rPr kumimoji="1" lang="ja-JP" altLang="en-US" dirty="0"/>
              <a:t>に講義資料を置いてありますのでダウンロードしてください。</a:t>
            </a:r>
            <a:endParaRPr kumimoji="1" lang="en-US" altLang="ja-JP" dirty="0"/>
          </a:p>
          <a:p>
            <a:r>
              <a:rPr kumimoji="1" lang="ja-JP" altLang="en-US" dirty="0"/>
              <a:t>また補足資料もあります。</a:t>
            </a:r>
          </a:p>
        </p:txBody>
      </p:sp>
      <p:sp>
        <p:nvSpPr>
          <p:cNvPr id="4" name="スライド番号プレースホルダー 3"/>
          <p:cNvSpPr>
            <a:spLocks noGrp="1"/>
          </p:cNvSpPr>
          <p:nvPr>
            <p:ph type="sldNum" sz="quarter" idx="5"/>
          </p:nvPr>
        </p:nvSpPr>
        <p:spPr/>
        <p:txBody>
          <a:bodyPr/>
          <a:lstStyle/>
          <a:p>
            <a:fld id="{8EBBB9EA-6C10-43D1-B17C-E012E2C812C1}" type="slidenum">
              <a:rPr kumimoji="1" lang="ja-JP" altLang="en-US" smtClean="0"/>
              <a:t>5</a:t>
            </a:fld>
            <a:endParaRPr kumimoji="1" lang="ja-JP" altLang="en-US"/>
          </a:p>
        </p:txBody>
      </p:sp>
    </p:spTree>
    <p:extLst>
      <p:ext uri="{BB962C8B-B14F-4D97-AF65-F5344CB8AC3E}">
        <p14:creationId xmlns:p14="http://schemas.microsoft.com/office/powerpoint/2010/main" val="6696975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AND/OR</a:t>
            </a:r>
            <a:r>
              <a:rPr kumimoji="1" lang="ja-JP" altLang="en-US" dirty="0"/>
              <a:t>回路のうち、積和形関数に対応する回路、</a:t>
            </a:r>
            <a:endParaRPr kumimoji="1" lang="en-US" altLang="ja-JP" dirty="0"/>
          </a:p>
          <a:p>
            <a:r>
              <a:rPr kumimoji="1" lang="ja-JP" altLang="en-US" dirty="0"/>
              <a:t>つまり、最初に</a:t>
            </a:r>
            <a:r>
              <a:rPr kumimoji="1" lang="en-US" altLang="ja-JP" dirty="0"/>
              <a:t>NOT</a:t>
            </a:r>
            <a:r>
              <a:rPr kumimoji="1" lang="ja-JP" altLang="en-US" dirty="0"/>
              <a:t>ゲートが来て、次に</a:t>
            </a:r>
            <a:r>
              <a:rPr kumimoji="1" lang="en-US" altLang="ja-JP" dirty="0"/>
              <a:t>AND</a:t>
            </a:r>
            <a:r>
              <a:rPr kumimoji="1" lang="ja-JP" altLang="en-US" dirty="0"/>
              <a:t>ゲートが来て、最後に</a:t>
            </a:r>
            <a:r>
              <a:rPr kumimoji="1" lang="en-US" altLang="ja-JP" dirty="0"/>
              <a:t>OR</a:t>
            </a:r>
            <a:r>
              <a:rPr kumimoji="1" lang="ja-JP" altLang="en-US" dirty="0"/>
              <a:t>ゲートが来る回路を</a:t>
            </a:r>
            <a:endParaRPr kumimoji="1" lang="en-US" altLang="ja-JP" dirty="0"/>
          </a:p>
          <a:p>
            <a:r>
              <a:rPr kumimoji="1" lang="en-US" altLang="ja-JP" dirty="0"/>
              <a:t>AND-OR</a:t>
            </a:r>
            <a:r>
              <a:rPr kumimoji="1" lang="ja-JP" altLang="en-US" dirty="0"/>
              <a:t>回路と言います。</a:t>
            </a:r>
            <a:endParaRPr kumimoji="1" lang="en-US" altLang="ja-JP" dirty="0"/>
          </a:p>
          <a:p>
            <a:r>
              <a:rPr kumimoji="1" lang="ja-JP" altLang="en-US" dirty="0"/>
              <a:t>また、和積刑に対応する回路、</a:t>
            </a:r>
            <a:endParaRPr kumimoji="1" lang="en-US" altLang="ja-JP" dirty="0"/>
          </a:p>
          <a:p>
            <a:r>
              <a:rPr kumimoji="1" lang="ja-JP" altLang="en-US" dirty="0"/>
              <a:t>つまり最初に</a:t>
            </a:r>
            <a:r>
              <a:rPr kumimoji="1" lang="en-US" altLang="ja-JP" dirty="0"/>
              <a:t>NOT</a:t>
            </a:r>
            <a:r>
              <a:rPr kumimoji="1" lang="ja-JP" altLang="en-US" dirty="0"/>
              <a:t>ゲートが来て、次に</a:t>
            </a:r>
            <a:r>
              <a:rPr kumimoji="1" lang="en-US" altLang="ja-JP" dirty="0"/>
              <a:t>OR</a:t>
            </a:r>
            <a:r>
              <a:rPr kumimoji="1" lang="ja-JP" altLang="en-US" dirty="0"/>
              <a:t>ゲートが来て、最後に</a:t>
            </a:r>
            <a:r>
              <a:rPr kumimoji="1" lang="en-US" altLang="ja-JP" dirty="0"/>
              <a:t>AND</a:t>
            </a:r>
            <a:r>
              <a:rPr kumimoji="1" lang="ja-JP" altLang="en-US" dirty="0"/>
              <a:t>ゲートが来る回路を</a:t>
            </a:r>
            <a:endParaRPr kumimoji="1" lang="en-US" altLang="ja-JP" dirty="0"/>
          </a:p>
          <a:p>
            <a:r>
              <a:rPr kumimoji="1" lang="en-US" altLang="ja-JP" dirty="0"/>
              <a:t>OR-AND</a:t>
            </a:r>
            <a:r>
              <a:rPr kumimoji="1" lang="ja-JP" altLang="en-US" dirty="0"/>
              <a:t>回路といいます。</a:t>
            </a:r>
            <a:endParaRPr kumimoji="1" lang="en-US" altLang="ja-JP" dirty="0"/>
          </a:p>
          <a:p>
            <a:r>
              <a:rPr kumimoji="1" lang="ja-JP" altLang="en-US" dirty="0"/>
              <a:t>積和形関数 </a:t>
            </a:r>
            <a:r>
              <a:rPr kumimoji="1" lang="en-US" altLang="ja-JP" dirty="0"/>
              <a:t>f1 = X AND Y_ OR X AND Z_ </a:t>
            </a:r>
            <a:r>
              <a:rPr kumimoji="1" lang="ja-JP" altLang="en-US" dirty="0"/>
              <a:t>に対応する</a:t>
            </a:r>
            <a:r>
              <a:rPr kumimoji="1" lang="en-US" altLang="ja-JP" dirty="0"/>
              <a:t>AND-OR</a:t>
            </a:r>
            <a:r>
              <a:rPr kumimoji="1" lang="ja-JP" altLang="en-US" dirty="0"/>
              <a:t>回路はこちらの</a:t>
            </a:r>
            <a:r>
              <a:rPr kumimoji="1" lang="en-US" altLang="ja-JP" dirty="0"/>
              <a:t>F1</a:t>
            </a:r>
            <a:r>
              <a:rPr kumimoji="1" lang="ja-JP" altLang="en-US" dirty="0"/>
              <a:t>になります。</a:t>
            </a:r>
            <a:endParaRPr kumimoji="1" lang="en-US" altLang="ja-JP" dirty="0"/>
          </a:p>
          <a:p>
            <a:r>
              <a:rPr kumimoji="1" lang="ja-JP" altLang="en-US" dirty="0"/>
              <a:t>また、和積刑関数 </a:t>
            </a:r>
            <a:r>
              <a:rPr kumimoji="1" lang="en-US" altLang="ja-JP" dirty="0"/>
              <a:t>f2 = (X_ OR Y_) AND (X OR Z) </a:t>
            </a:r>
            <a:r>
              <a:rPr kumimoji="1" lang="ja-JP" altLang="en-US" dirty="0"/>
              <a:t>に対応する</a:t>
            </a:r>
            <a:r>
              <a:rPr kumimoji="1" lang="en-US" altLang="ja-JP" dirty="0"/>
              <a:t>OR-AND</a:t>
            </a:r>
            <a:r>
              <a:rPr kumimoji="1" lang="ja-JP" altLang="en-US" dirty="0"/>
              <a:t>回路はこちらの</a:t>
            </a:r>
            <a:r>
              <a:rPr kumimoji="1" lang="en-US" altLang="ja-JP" dirty="0"/>
              <a:t>F2</a:t>
            </a:r>
            <a:r>
              <a:rPr kumimoji="1" lang="ja-JP" altLang="en-US" dirty="0"/>
              <a:t>になります。</a:t>
            </a:r>
            <a:endParaRPr kumimoji="1" lang="en-US" altLang="ja-JP" dirty="0"/>
          </a:p>
        </p:txBody>
      </p:sp>
      <p:sp>
        <p:nvSpPr>
          <p:cNvPr id="4" name="スライド番号プレースホルダー 3"/>
          <p:cNvSpPr>
            <a:spLocks noGrp="1"/>
          </p:cNvSpPr>
          <p:nvPr>
            <p:ph type="sldNum" sz="quarter" idx="5"/>
          </p:nvPr>
        </p:nvSpPr>
        <p:spPr/>
        <p:txBody>
          <a:bodyPr/>
          <a:lstStyle/>
          <a:p>
            <a:fld id="{8EBBB9EA-6C10-43D1-B17C-E012E2C812C1}" type="slidenum">
              <a:rPr kumimoji="1" lang="ja-JP" altLang="en-US" smtClean="0"/>
              <a:t>50</a:t>
            </a:fld>
            <a:endParaRPr kumimoji="1" lang="ja-JP" altLang="en-US"/>
          </a:p>
        </p:txBody>
      </p:sp>
    </p:spTree>
    <p:extLst>
      <p:ext uri="{BB962C8B-B14F-4D97-AF65-F5344CB8AC3E}">
        <p14:creationId xmlns:p14="http://schemas.microsoft.com/office/powerpoint/2010/main" val="150422026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NAND</a:t>
            </a:r>
            <a:r>
              <a:rPr kumimoji="1" lang="ja-JP" altLang="en-US" dirty="0"/>
              <a:t>回路の利点は、全てのゲートが</a:t>
            </a:r>
            <a:r>
              <a:rPr kumimoji="1" lang="en-US" altLang="ja-JP" dirty="0"/>
              <a:t>NAND</a:t>
            </a:r>
            <a:r>
              <a:rPr kumimoji="1" lang="ja-JP" altLang="en-US" dirty="0"/>
              <a:t>ゲートだけでいいことです。</a:t>
            </a:r>
            <a:endParaRPr kumimoji="1" lang="en-US" altLang="ja-JP" dirty="0"/>
          </a:p>
          <a:p>
            <a:r>
              <a:rPr kumimoji="1" lang="en-US" altLang="ja-JP" dirty="0"/>
              <a:t>NAND</a:t>
            </a:r>
            <a:r>
              <a:rPr kumimoji="1" lang="ja-JP" altLang="en-US" dirty="0"/>
              <a:t>ゲートを基盤上に大量に作っておけば、あとは配線するだけで回路を作れます。</a:t>
            </a:r>
            <a:endParaRPr kumimoji="1" lang="en-US" altLang="ja-JP" dirty="0"/>
          </a:p>
          <a:p>
            <a:r>
              <a:rPr kumimoji="1" lang="ja-JP" altLang="en-US" dirty="0"/>
              <a:t>そのためには、欲しい回路を</a:t>
            </a:r>
            <a:r>
              <a:rPr kumimoji="1" lang="en-US" altLang="ja-JP" dirty="0"/>
              <a:t>NAND</a:t>
            </a:r>
            <a:r>
              <a:rPr kumimoji="1" lang="ja-JP" altLang="en-US" dirty="0"/>
              <a:t>回路で設計しなければなりません。</a:t>
            </a:r>
            <a:endParaRPr kumimoji="1" lang="en-US" altLang="ja-JP" dirty="0"/>
          </a:p>
          <a:p>
            <a:r>
              <a:rPr kumimoji="1" lang="ja-JP" altLang="en-US" dirty="0"/>
              <a:t>実はｍ</a:t>
            </a:r>
            <a:r>
              <a:rPr kumimoji="1" lang="en-US" altLang="ja-JP" dirty="0"/>
              <a:t>NAND</a:t>
            </a:r>
            <a:r>
              <a:rPr kumimoji="1" lang="ja-JP" altLang="en-US" dirty="0"/>
              <a:t>回路は、</a:t>
            </a:r>
            <a:r>
              <a:rPr kumimoji="1" lang="en-US" altLang="ja-JP" dirty="0"/>
              <a:t>AND-OR</a:t>
            </a:r>
            <a:r>
              <a:rPr kumimoji="1" lang="ja-JP" altLang="en-US" dirty="0"/>
              <a:t>回路から簡単に作ることができます。</a:t>
            </a:r>
            <a:endParaRPr kumimoji="1" lang="en-US" altLang="ja-JP" dirty="0"/>
          </a:p>
          <a:p>
            <a:r>
              <a:rPr kumimoji="1" lang="ja-JP" altLang="en-US" dirty="0"/>
              <a:t>例えば、</a:t>
            </a:r>
            <a:r>
              <a:rPr kumimoji="1" lang="en-US" altLang="ja-JP" dirty="0"/>
              <a:t>f = X AND Y OR X_ AND Z </a:t>
            </a:r>
            <a:r>
              <a:rPr kumimoji="1" lang="ja-JP" altLang="en-US" dirty="0"/>
              <a:t>に対応する</a:t>
            </a:r>
            <a:r>
              <a:rPr kumimoji="1" lang="en-US" altLang="ja-JP" dirty="0"/>
              <a:t>AND-OR</a:t>
            </a:r>
            <a:r>
              <a:rPr kumimoji="1" lang="ja-JP" altLang="en-US" dirty="0"/>
              <a:t>回路を</a:t>
            </a:r>
            <a:r>
              <a:rPr kumimoji="1" lang="en-US" altLang="ja-JP" dirty="0"/>
              <a:t>NAND</a:t>
            </a:r>
            <a:r>
              <a:rPr kumimoji="1" lang="ja-JP" altLang="en-US" dirty="0"/>
              <a:t>ゲートだけで作ってみましょう。</a:t>
            </a:r>
            <a:endParaRPr kumimoji="1" lang="en-US" altLang="ja-JP" dirty="0"/>
          </a:p>
          <a:p>
            <a:r>
              <a:rPr kumimoji="1" lang="ja-JP" altLang="en-US" dirty="0"/>
              <a:t>まず最後の </a:t>
            </a:r>
            <a:r>
              <a:rPr kumimoji="1" lang="en-US" altLang="ja-JP" dirty="0"/>
              <a:t>OR </a:t>
            </a:r>
            <a:r>
              <a:rPr kumimoji="1" lang="ja-JP" altLang="en-US" dirty="0"/>
              <a:t>ゲートを、</a:t>
            </a:r>
            <a:r>
              <a:rPr kumimoji="1" lang="en-US" altLang="ja-JP" dirty="0"/>
              <a:t>NOT,AND,NOT</a:t>
            </a:r>
            <a:r>
              <a:rPr kumimoji="1" lang="ja-JP" altLang="en-US" dirty="0"/>
              <a:t>に変換します。</a:t>
            </a:r>
            <a:endParaRPr kumimoji="1" lang="en-US" altLang="ja-JP" dirty="0"/>
          </a:p>
          <a:p>
            <a:r>
              <a:rPr kumimoji="1" lang="ja-JP" altLang="en-US" dirty="0"/>
              <a:t>すると</a:t>
            </a:r>
            <a:r>
              <a:rPr kumimoji="1" lang="en-US" altLang="ja-JP" dirty="0"/>
              <a:t>AND</a:t>
            </a:r>
            <a:r>
              <a:rPr kumimoji="1" lang="ja-JP" altLang="en-US" dirty="0"/>
              <a:t>と</a:t>
            </a:r>
            <a:r>
              <a:rPr kumimoji="1" lang="en-US" altLang="ja-JP" dirty="0"/>
              <a:t>NOT</a:t>
            </a:r>
            <a:r>
              <a:rPr kumimoji="1" lang="ja-JP" altLang="en-US" dirty="0"/>
              <a:t>がペアになっていますので、</a:t>
            </a:r>
            <a:r>
              <a:rPr kumimoji="1" lang="en-US" altLang="ja-JP" dirty="0"/>
              <a:t>NAND</a:t>
            </a:r>
            <a:r>
              <a:rPr kumimoji="1" lang="ja-JP" altLang="en-US" dirty="0"/>
              <a:t>ゲートに変換します。</a:t>
            </a:r>
            <a:endParaRPr kumimoji="1" lang="en-US" altLang="ja-JP" dirty="0"/>
          </a:p>
          <a:p>
            <a:r>
              <a:rPr kumimoji="1" lang="ja-JP" altLang="en-US" dirty="0"/>
              <a:t>これを元の回路と見比べてみると、</a:t>
            </a:r>
            <a:r>
              <a:rPr kumimoji="1" lang="en-US" altLang="ja-JP" dirty="0"/>
              <a:t>AND</a:t>
            </a:r>
            <a:r>
              <a:rPr kumimoji="1" lang="ja-JP" altLang="en-US" dirty="0"/>
              <a:t>ゲート、</a:t>
            </a:r>
            <a:r>
              <a:rPr kumimoji="1" lang="en-US" altLang="ja-JP" dirty="0"/>
              <a:t>OR</a:t>
            </a:r>
            <a:r>
              <a:rPr kumimoji="1" lang="ja-JP" altLang="en-US" dirty="0"/>
              <a:t>ゲートが</a:t>
            </a:r>
            <a:r>
              <a:rPr kumimoji="1" lang="en-US" altLang="ja-JP" dirty="0"/>
              <a:t>NAND</a:t>
            </a:r>
            <a:r>
              <a:rPr kumimoji="1" lang="ja-JP" altLang="en-US" dirty="0"/>
              <a:t>ゲートに変わっただけです。</a:t>
            </a:r>
            <a:endParaRPr kumimoji="1" lang="en-US" altLang="ja-JP" dirty="0"/>
          </a:p>
          <a:p>
            <a:r>
              <a:rPr kumimoji="1" lang="ja-JP" altLang="en-US" dirty="0"/>
              <a:t>つまり、</a:t>
            </a:r>
            <a:r>
              <a:rPr kumimoji="1" lang="en-US" altLang="ja-JP" dirty="0"/>
              <a:t>AND-OR</a:t>
            </a:r>
            <a:r>
              <a:rPr kumimoji="1" lang="ja-JP" altLang="en-US" dirty="0"/>
              <a:t>回路から</a:t>
            </a:r>
            <a:r>
              <a:rPr kumimoji="1" lang="en-US" altLang="ja-JP" dirty="0"/>
              <a:t>NAND</a:t>
            </a:r>
            <a:r>
              <a:rPr kumimoji="1" lang="ja-JP" altLang="en-US" dirty="0"/>
              <a:t>ゲートにするには、ゲートを</a:t>
            </a:r>
            <a:r>
              <a:rPr kumimoji="1" lang="en-US" altLang="ja-JP" dirty="0"/>
              <a:t>NAND</a:t>
            </a:r>
            <a:r>
              <a:rPr kumimoji="1" lang="ja-JP" altLang="en-US" dirty="0"/>
              <a:t>ゲートに入れ替えるだけです。</a:t>
            </a:r>
            <a:endParaRPr kumimoji="1" lang="en-US" altLang="ja-JP" dirty="0"/>
          </a:p>
        </p:txBody>
      </p:sp>
      <p:sp>
        <p:nvSpPr>
          <p:cNvPr id="4" name="スライド番号プレースホルダー 3"/>
          <p:cNvSpPr>
            <a:spLocks noGrp="1"/>
          </p:cNvSpPr>
          <p:nvPr>
            <p:ph type="sldNum" sz="quarter" idx="5"/>
          </p:nvPr>
        </p:nvSpPr>
        <p:spPr/>
        <p:txBody>
          <a:bodyPr/>
          <a:lstStyle/>
          <a:p>
            <a:fld id="{8EBBB9EA-6C10-43D1-B17C-E012E2C812C1}" type="slidenum">
              <a:rPr kumimoji="1" lang="ja-JP" altLang="en-US" smtClean="0"/>
              <a:t>51</a:t>
            </a:fld>
            <a:endParaRPr kumimoji="1" lang="ja-JP" altLang="en-US"/>
          </a:p>
        </p:txBody>
      </p:sp>
    </p:spTree>
    <p:extLst>
      <p:ext uri="{BB962C8B-B14F-4D97-AF65-F5344CB8AC3E}">
        <p14:creationId xmlns:p14="http://schemas.microsoft.com/office/powerpoint/2010/main" val="265471426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AND-OR</a:t>
            </a:r>
            <a:r>
              <a:rPr kumimoji="1" lang="ja-JP" altLang="en-US" dirty="0"/>
              <a:t>回路のうち、</a:t>
            </a:r>
            <a:r>
              <a:rPr kumimoji="1" lang="en-US" altLang="ja-JP" dirty="0"/>
              <a:t>AND</a:t>
            </a:r>
            <a:r>
              <a:rPr kumimoji="1" lang="ja-JP" altLang="en-US" dirty="0"/>
              <a:t>ゲートと</a:t>
            </a:r>
            <a:r>
              <a:rPr kumimoji="1" lang="en-US" altLang="ja-JP" dirty="0"/>
              <a:t>OR</a:t>
            </a:r>
            <a:r>
              <a:rPr kumimoji="1" lang="ja-JP" altLang="en-US" dirty="0"/>
              <a:t>ゲートはそのまま</a:t>
            </a:r>
            <a:r>
              <a:rPr kumimoji="1" lang="en-US" altLang="ja-JP" dirty="0"/>
              <a:t>NAND</a:t>
            </a:r>
            <a:r>
              <a:rPr kumimoji="1" lang="ja-JP" altLang="en-US" dirty="0"/>
              <a:t>ゲートに入れ替えることができました、</a:t>
            </a:r>
            <a:endParaRPr kumimoji="1" lang="en-US" altLang="ja-JP" dirty="0"/>
          </a:p>
          <a:p>
            <a:r>
              <a:rPr kumimoji="1" lang="en-US" altLang="ja-JP" dirty="0"/>
              <a:t>NOT</a:t>
            </a:r>
            <a:r>
              <a:rPr kumimoji="1" lang="ja-JP" altLang="en-US" dirty="0"/>
              <a:t>ゲートは自分自身との</a:t>
            </a:r>
            <a:r>
              <a:rPr kumimoji="1" lang="en-US" altLang="ja-JP" dirty="0"/>
              <a:t>NAND</a:t>
            </a:r>
            <a:r>
              <a:rPr kumimoji="1" lang="ja-JP" altLang="en-US" dirty="0"/>
              <a:t>を取れば作れましたので、</a:t>
            </a:r>
            <a:endParaRPr kumimoji="1" lang="en-US" altLang="ja-JP" dirty="0"/>
          </a:p>
          <a:p>
            <a:r>
              <a:rPr kumimoji="1" lang="en-US" altLang="ja-JP" dirty="0"/>
              <a:t>NOT</a:t>
            </a:r>
            <a:r>
              <a:rPr kumimoji="1" lang="ja-JP" altLang="en-US" dirty="0"/>
              <a:t>ゲートもそのまま</a:t>
            </a:r>
            <a:r>
              <a:rPr kumimoji="1" lang="en-US" altLang="ja-JP" dirty="0"/>
              <a:t>NAND</a:t>
            </a:r>
            <a:r>
              <a:rPr kumimoji="1" lang="ja-JP" altLang="en-US" dirty="0"/>
              <a:t>ゲートに入れ替えることができます。</a:t>
            </a:r>
            <a:endParaRPr kumimoji="1" lang="en-US" altLang="ja-JP" dirty="0"/>
          </a:p>
          <a:p>
            <a:r>
              <a:rPr kumimoji="1" lang="ja-JP" altLang="en-US" dirty="0"/>
              <a:t>つまり、</a:t>
            </a:r>
            <a:r>
              <a:rPr kumimoji="1" lang="en-US" altLang="ja-JP" dirty="0"/>
              <a:t>AND-OR</a:t>
            </a:r>
            <a:r>
              <a:rPr kumimoji="1" lang="ja-JP" altLang="en-US" dirty="0"/>
              <a:t>回路は、全てのゲートを</a:t>
            </a:r>
            <a:r>
              <a:rPr kumimoji="1" lang="en-US" altLang="ja-JP" dirty="0"/>
              <a:t>NAND</a:t>
            </a:r>
            <a:r>
              <a:rPr kumimoji="1" lang="ja-JP" altLang="en-US" dirty="0"/>
              <a:t>ゲートに入れ替えるだけで作れます。</a:t>
            </a:r>
            <a:endParaRPr kumimoji="1" lang="en-US" altLang="ja-JP" dirty="0"/>
          </a:p>
          <a:p>
            <a:r>
              <a:rPr kumimoji="1" lang="ja-JP" altLang="en-US" dirty="0"/>
              <a:t>よって、設計する際は、</a:t>
            </a:r>
            <a:r>
              <a:rPr kumimoji="1" lang="en-US" altLang="ja-JP" dirty="0"/>
              <a:t>AND-OR</a:t>
            </a:r>
            <a:r>
              <a:rPr kumimoji="1" lang="ja-JP" altLang="en-US" dirty="0"/>
              <a:t>回路で設計し、それを実現する際は</a:t>
            </a:r>
            <a:r>
              <a:rPr kumimoji="1" lang="en-US" altLang="ja-JP" dirty="0"/>
              <a:t>NAND</a:t>
            </a:r>
            <a:r>
              <a:rPr kumimoji="1" lang="ja-JP" altLang="en-US" dirty="0"/>
              <a:t>回路にすれば、</a:t>
            </a:r>
            <a:endParaRPr kumimoji="1" lang="en-US" altLang="ja-JP" dirty="0"/>
          </a:p>
          <a:p>
            <a:r>
              <a:rPr kumimoji="1" lang="en-US" altLang="ja-JP" dirty="0"/>
              <a:t>NAND</a:t>
            </a:r>
            <a:r>
              <a:rPr kumimoji="1" lang="ja-JP" altLang="en-US" dirty="0"/>
              <a:t>回路だけで欲しい回路を作ることができます。</a:t>
            </a:r>
            <a:endParaRPr kumimoji="1" lang="en-US" altLang="ja-JP" dirty="0"/>
          </a:p>
          <a:p>
            <a:r>
              <a:rPr kumimoji="1" lang="ja-JP" altLang="en-US" dirty="0"/>
              <a:t>実際に、現在の計算機で使われている回路は、ほとんどが</a:t>
            </a:r>
            <a:r>
              <a:rPr kumimoji="1" lang="en-US" altLang="ja-JP" dirty="0"/>
              <a:t>NAND</a:t>
            </a:r>
            <a:r>
              <a:rPr kumimoji="1" lang="ja-JP" altLang="en-US" dirty="0"/>
              <a:t>回路で作られています。</a:t>
            </a:r>
            <a:endParaRPr kumimoji="1" lang="en-US" altLang="ja-JP" dirty="0"/>
          </a:p>
          <a:p>
            <a:r>
              <a:rPr kumimoji="1" lang="ja-JP" altLang="en-US" dirty="0"/>
              <a:t>なお、同様に</a:t>
            </a:r>
            <a:r>
              <a:rPr kumimoji="1" lang="en-US" altLang="ja-JP" dirty="0"/>
              <a:t>OR-AND</a:t>
            </a:r>
            <a:r>
              <a:rPr kumimoji="1" lang="ja-JP" altLang="en-US" dirty="0"/>
              <a:t>回路を</a:t>
            </a:r>
            <a:r>
              <a:rPr kumimoji="1" lang="en-US" altLang="ja-JP" dirty="0"/>
              <a:t>NOR</a:t>
            </a:r>
            <a:r>
              <a:rPr kumimoji="1" lang="ja-JP" altLang="en-US" dirty="0"/>
              <a:t>回路に変換することもできます。</a:t>
            </a:r>
          </a:p>
        </p:txBody>
      </p:sp>
      <p:sp>
        <p:nvSpPr>
          <p:cNvPr id="4" name="スライド番号プレースホルダー 3"/>
          <p:cNvSpPr>
            <a:spLocks noGrp="1"/>
          </p:cNvSpPr>
          <p:nvPr>
            <p:ph type="sldNum" sz="quarter" idx="5"/>
          </p:nvPr>
        </p:nvSpPr>
        <p:spPr/>
        <p:txBody>
          <a:bodyPr/>
          <a:lstStyle/>
          <a:p>
            <a:fld id="{8EBBB9EA-6C10-43D1-B17C-E012E2C812C1}" type="slidenum">
              <a:rPr kumimoji="1" lang="ja-JP" altLang="en-US" smtClean="0"/>
              <a:t>52</a:t>
            </a:fld>
            <a:endParaRPr kumimoji="1" lang="ja-JP" altLang="en-US"/>
          </a:p>
        </p:txBody>
      </p:sp>
    </p:spTree>
    <p:extLst>
      <p:ext uri="{BB962C8B-B14F-4D97-AF65-F5344CB8AC3E}">
        <p14:creationId xmlns:p14="http://schemas.microsoft.com/office/powerpoint/2010/main" val="343554158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論理関数と論理回路は</a:t>
            </a:r>
            <a:r>
              <a:rPr kumimoji="1" lang="en-US" altLang="ja-JP" dirty="0"/>
              <a:t>1</a:t>
            </a:r>
            <a:r>
              <a:rPr kumimoji="1" lang="ja-JP" altLang="en-US" dirty="0"/>
              <a:t>対</a:t>
            </a:r>
            <a:r>
              <a:rPr kumimoji="1" lang="en-US" altLang="ja-JP" dirty="0"/>
              <a:t>1</a:t>
            </a:r>
            <a:r>
              <a:rPr kumimoji="1" lang="ja-JP" altLang="en-US" dirty="0"/>
              <a:t>に対応します。</a:t>
            </a:r>
            <a:endParaRPr kumimoji="1" lang="en-US" altLang="ja-JP" dirty="0"/>
          </a:p>
          <a:p>
            <a:r>
              <a:rPr kumimoji="1" lang="ja-JP" altLang="en-US" dirty="0"/>
              <a:t>論理回路が与えられたときに、それに対応する論理関数を求めることを、論理回路を解析する、と言います。</a:t>
            </a:r>
            <a:endParaRPr kumimoji="1" lang="en-US" altLang="ja-JP" dirty="0"/>
          </a:p>
          <a:p>
            <a:r>
              <a:rPr kumimoji="1" lang="ja-JP" altLang="en-US" dirty="0"/>
              <a:t>逆に、論理関数が与えられたときに、それに対応する論理回路を作ることを、論理回路を設計する、と言います。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8EBBB9EA-6C10-43D1-B17C-E012E2C812C1}" type="slidenum">
              <a:rPr kumimoji="1" lang="ja-JP" altLang="en-US" smtClean="0"/>
              <a:t>53</a:t>
            </a:fld>
            <a:endParaRPr kumimoji="1" lang="ja-JP" altLang="en-US"/>
          </a:p>
        </p:txBody>
      </p:sp>
    </p:spTree>
    <p:extLst>
      <p:ext uri="{BB962C8B-B14F-4D97-AF65-F5344CB8AC3E}">
        <p14:creationId xmlns:p14="http://schemas.microsoft.com/office/powerpoint/2010/main" val="184848499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論理回路の解析してみましょう。</a:t>
            </a:r>
            <a:endParaRPr kumimoji="1" lang="en-US" altLang="ja-JP" dirty="0"/>
          </a:p>
          <a:p>
            <a:r>
              <a:rPr kumimoji="1" lang="ja-JP" altLang="en-US" dirty="0"/>
              <a:t>図のような論理回路が与えれたとします。</a:t>
            </a:r>
            <a:endParaRPr kumimoji="1" lang="en-US" altLang="ja-JP" dirty="0"/>
          </a:p>
          <a:p>
            <a:r>
              <a:rPr kumimoji="1" lang="ja-JP" altLang="en-US" dirty="0"/>
              <a:t>論理回路の解析は、入力に近い方からしていきます。</a:t>
            </a:r>
            <a:endParaRPr kumimoji="1" lang="en-US" altLang="ja-JP" dirty="0"/>
          </a:p>
          <a:p>
            <a:r>
              <a:rPr kumimoji="1" lang="ja-JP" altLang="en-US" dirty="0"/>
              <a:t>まず</a:t>
            </a:r>
            <a:r>
              <a:rPr kumimoji="1" lang="en-US" altLang="ja-JP" dirty="0"/>
              <a:t>X</a:t>
            </a:r>
            <a:r>
              <a:rPr kumimoji="1" lang="ja-JP" altLang="en-US" dirty="0"/>
              <a:t>と</a:t>
            </a:r>
            <a:r>
              <a:rPr kumimoji="1" lang="en-US" altLang="ja-JP" dirty="0"/>
              <a:t>Y</a:t>
            </a:r>
            <a:r>
              <a:rPr kumimoji="1" lang="ja-JP" altLang="en-US" dirty="0"/>
              <a:t>に</a:t>
            </a:r>
            <a:r>
              <a:rPr kumimoji="1" lang="en-US" altLang="ja-JP" dirty="0"/>
              <a:t>NOR</a:t>
            </a:r>
            <a:r>
              <a:rPr kumimoji="1" lang="ja-JP" altLang="en-US" dirty="0"/>
              <a:t>が入っていますので、ここは </a:t>
            </a:r>
            <a:r>
              <a:rPr kumimoji="1" lang="en-US" altLang="ja-JP" dirty="0"/>
              <a:t>X NOR Y</a:t>
            </a:r>
            <a:r>
              <a:rPr kumimoji="1" lang="ja-JP" altLang="en-US" dirty="0"/>
              <a:t>、ド・モルガン則を使って </a:t>
            </a:r>
            <a:r>
              <a:rPr kumimoji="1" lang="en-US" altLang="ja-JP" dirty="0"/>
              <a:t>X_ AND Y_ </a:t>
            </a:r>
            <a:r>
              <a:rPr kumimoji="1" lang="ja-JP" altLang="en-US" dirty="0"/>
              <a:t>です。</a:t>
            </a:r>
            <a:endParaRPr kumimoji="1" lang="en-US" altLang="ja-JP" dirty="0"/>
          </a:p>
          <a:p>
            <a:r>
              <a:rPr kumimoji="1" lang="ja-JP" altLang="en-US" dirty="0"/>
              <a:t>ここは </a:t>
            </a:r>
            <a:r>
              <a:rPr kumimoji="1" lang="en-US" altLang="ja-JP" dirty="0"/>
              <a:t>X </a:t>
            </a:r>
            <a:r>
              <a:rPr kumimoji="1" lang="ja-JP" altLang="en-US" dirty="0"/>
              <a:t>と </a:t>
            </a:r>
            <a:r>
              <a:rPr kumimoji="1" lang="en-US" altLang="ja-JP" dirty="0"/>
              <a:t>X_ AND Y_ </a:t>
            </a:r>
            <a:r>
              <a:rPr kumimoji="1" lang="ja-JP" altLang="en-US" dirty="0"/>
              <a:t>の </a:t>
            </a:r>
            <a:r>
              <a:rPr kumimoji="1" lang="en-US" altLang="ja-JP" dirty="0"/>
              <a:t>OR </a:t>
            </a:r>
            <a:r>
              <a:rPr kumimoji="1" lang="ja-JP" altLang="en-US" dirty="0"/>
              <a:t>です。式変形すると </a:t>
            </a:r>
            <a:r>
              <a:rPr kumimoji="1" lang="en-US" altLang="ja-JP" dirty="0"/>
              <a:t>X OR Y_ </a:t>
            </a:r>
            <a:r>
              <a:rPr kumimoji="1" lang="ja-JP" altLang="en-US" dirty="0"/>
              <a:t>になります。</a:t>
            </a:r>
            <a:endParaRPr kumimoji="1" lang="en-US" altLang="ja-JP" dirty="0"/>
          </a:p>
          <a:p>
            <a:r>
              <a:rPr kumimoji="1" lang="ja-JP" altLang="en-US" dirty="0"/>
              <a:t>同様に、ここは </a:t>
            </a:r>
            <a:r>
              <a:rPr kumimoji="1" lang="en-US" altLang="ja-JP" dirty="0"/>
              <a:t>Y </a:t>
            </a:r>
            <a:r>
              <a:rPr kumimoji="1" lang="ja-JP" altLang="en-US" dirty="0"/>
              <a:t>と </a:t>
            </a:r>
            <a:r>
              <a:rPr kumimoji="1" lang="en-US" altLang="ja-JP" dirty="0"/>
              <a:t>X_ AND Y_ </a:t>
            </a:r>
            <a:r>
              <a:rPr kumimoji="1" lang="ja-JP" altLang="en-US" dirty="0"/>
              <a:t>の </a:t>
            </a:r>
            <a:r>
              <a:rPr kumimoji="1" lang="en-US" altLang="ja-JP" dirty="0"/>
              <a:t>OR </a:t>
            </a:r>
            <a:r>
              <a:rPr kumimoji="1" lang="ja-JP" altLang="en-US" dirty="0"/>
              <a:t>ですので、式変形して </a:t>
            </a:r>
            <a:r>
              <a:rPr kumimoji="1" lang="en-US" altLang="ja-JP" dirty="0"/>
              <a:t>X_ AND Y </a:t>
            </a:r>
            <a:r>
              <a:rPr kumimoji="1" lang="ja-JP" altLang="en-US" dirty="0"/>
              <a:t>になります。</a:t>
            </a:r>
            <a:endParaRPr kumimoji="1" lang="en-US" altLang="ja-JP" dirty="0"/>
          </a:p>
          <a:p>
            <a:r>
              <a:rPr kumimoji="1" lang="ja-JP" altLang="en-US" dirty="0"/>
              <a:t>最後に </a:t>
            </a:r>
            <a:r>
              <a:rPr kumimoji="1" lang="en-US" altLang="ja-JP" dirty="0"/>
              <a:t>X AND Y_ </a:t>
            </a:r>
            <a:r>
              <a:rPr kumimoji="1" lang="ja-JP" altLang="en-US" dirty="0"/>
              <a:t>と </a:t>
            </a:r>
            <a:r>
              <a:rPr kumimoji="1" lang="en-US" altLang="ja-JP" dirty="0"/>
              <a:t>X_ AND Y </a:t>
            </a:r>
            <a:r>
              <a:rPr kumimoji="1" lang="ja-JP" altLang="en-US" dirty="0"/>
              <a:t>の </a:t>
            </a:r>
            <a:r>
              <a:rPr kumimoji="1" lang="en-US" altLang="ja-JP" dirty="0"/>
              <a:t>AND </a:t>
            </a:r>
            <a:r>
              <a:rPr kumimoji="1" lang="ja-JP" altLang="en-US" dirty="0"/>
              <a:t>ですので、</a:t>
            </a:r>
            <a:endParaRPr kumimoji="1" lang="en-US" altLang="ja-JP" dirty="0"/>
          </a:p>
          <a:p>
            <a:r>
              <a:rPr kumimoji="1" lang="ja-JP" altLang="en-US" dirty="0"/>
              <a:t>式変形すると </a:t>
            </a:r>
            <a:r>
              <a:rPr kumimoji="1" lang="en-US" altLang="ja-JP" dirty="0"/>
              <a:t>X_ AND Y_ OR X AND Y </a:t>
            </a:r>
            <a:r>
              <a:rPr kumimoji="1" lang="ja-JP" altLang="en-US" dirty="0"/>
              <a:t>となります。</a:t>
            </a:r>
            <a:endParaRPr kumimoji="1" lang="en-US" altLang="ja-JP" dirty="0"/>
          </a:p>
          <a:p>
            <a:r>
              <a:rPr kumimoji="1" lang="ja-JP" altLang="en-US" dirty="0"/>
              <a:t>よってこの回路は、</a:t>
            </a:r>
            <a:r>
              <a:rPr kumimoji="1" lang="en-US" altLang="ja-JP" dirty="0"/>
              <a:t>X_ AND Y_ OR X AND Y </a:t>
            </a:r>
            <a:r>
              <a:rPr kumimoji="1" lang="ja-JP" altLang="en-US" dirty="0"/>
              <a:t>です。</a:t>
            </a:r>
          </a:p>
        </p:txBody>
      </p:sp>
      <p:sp>
        <p:nvSpPr>
          <p:cNvPr id="4" name="スライド番号プレースホルダー 3"/>
          <p:cNvSpPr>
            <a:spLocks noGrp="1"/>
          </p:cNvSpPr>
          <p:nvPr>
            <p:ph type="sldNum" sz="quarter" idx="5"/>
          </p:nvPr>
        </p:nvSpPr>
        <p:spPr/>
        <p:txBody>
          <a:bodyPr/>
          <a:lstStyle/>
          <a:p>
            <a:fld id="{8EBBB9EA-6C10-43D1-B17C-E012E2C812C1}" type="slidenum">
              <a:rPr kumimoji="1" lang="ja-JP" altLang="en-US" smtClean="0"/>
              <a:t>54</a:t>
            </a:fld>
            <a:endParaRPr kumimoji="1" lang="ja-JP" altLang="en-US"/>
          </a:p>
        </p:txBody>
      </p:sp>
    </p:spTree>
    <p:extLst>
      <p:ext uri="{BB962C8B-B14F-4D97-AF65-F5344CB8AC3E}">
        <p14:creationId xmlns:p14="http://schemas.microsoft.com/office/powerpoint/2010/main" val="197315734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もう一問やってみましょう。</a:t>
            </a:r>
            <a:endParaRPr kumimoji="1" lang="en-US" altLang="ja-JP" dirty="0"/>
          </a:p>
          <a:p>
            <a:r>
              <a:rPr kumimoji="1" lang="ja-JP" altLang="en-US" dirty="0"/>
              <a:t>まずここが </a:t>
            </a:r>
            <a:r>
              <a:rPr kumimoji="1" lang="en-US" altLang="ja-JP" dirty="0"/>
              <a:t>X NAND Y </a:t>
            </a:r>
            <a:r>
              <a:rPr kumimoji="1" lang="ja-JP" altLang="en-US" dirty="0"/>
              <a:t>です。</a:t>
            </a:r>
            <a:endParaRPr kumimoji="1" lang="en-US" altLang="ja-JP" dirty="0"/>
          </a:p>
          <a:p>
            <a:r>
              <a:rPr kumimoji="1" lang="ja-JP" altLang="en-US" dirty="0"/>
              <a:t>ここが </a:t>
            </a:r>
            <a:r>
              <a:rPr kumimoji="1" lang="en-US" altLang="ja-JP" dirty="0"/>
              <a:t>Y NAND Z </a:t>
            </a:r>
            <a:r>
              <a:rPr kumimoji="1" lang="ja-JP" altLang="en-US" dirty="0"/>
              <a:t>です。</a:t>
            </a:r>
            <a:endParaRPr kumimoji="1" lang="en-US" altLang="ja-JP" dirty="0"/>
          </a:p>
          <a:p>
            <a:r>
              <a:rPr kumimoji="1" lang="ja-JP" altLang="en-US" dirty="0"/>
              <a:t>ここが </a:t>
            </a:r>
            <a:r>
              <a:rPr kumimoji="1" lang="en-US" altLang="ja-JP" dirty="0"/>
              <a:t>X NAND Y </a:t>
            </a:r>
            <a:r>
              <a:rPr kumimoji="1" lang="ja-JP" altLang="en-US" dirty="0"/>
              <a:t>と </a:t>
            </a:r>
            <a:r>
              <a:rPr kumimoji="1" lang="en-US" altLang="ja-JP" dirty="0"/>
              <a:t>Y_ </a:t>
            </a:r>
            <a:r>
              <a:rPr kumimoji="1" lang="ja-JP" altLang="en-US" dirty="0"/>
              <a:t>の</a:t>
            </a:r>
            <a:r>
              <a:rPr kumimoji="1" lang="en-US" altLang="ja-JP" dirty="0"/>
              <a:t>NAND</a:t>
            </a:r>
            <a:r>
              <a:rPr kumimoji="1" lang="ja-JP" altLang="en-US" dirty="0"/>
              <a:t>ですので、式変形すると </a:t>
            </a:r>
            <a:r>
              <a:rPr kumimoji="1" lang="en-US" altLang="ja-JP" dirty="0"/>
              <a:t>Y </a:t>
            </a:r>
            <a:r>
              <a:rPr kumimoji="1" lang="ja-JP" altLang="en-US" dirty="0"/>
              <a:t>になります。</a:t>
            </a:r>
            <a:endParaRPr kumimoji="1" lang="en-US" altLang="ja-JP" dirty="0"/>
          </a:p>
          <a:p>
            <a:r>
              <a:rPr kumimoji="1" lang="en-US" altLang="ja-JP" dirty="0"/>
              <a:t>Y </a:t>
            </a:r>
            <a:r>
              <a:rPr kumimoji="1" lang="ja-JP" altLang="en-US" dirty="0"/>
              <a:t>と </a:t>
            </a:r>
            <a:r>
              <a:rPr kumimoji="1" lang="en-US" altLang="ja-JP" dirty="0"/>
              <a:t>Y NAND Z </a:t>
            </a:r>
            <a:r>
              <a:rPr kumimoji="1" lang="ja-JP" altLang="en-US" dirty="0"/>
              <a:t>の </a:t>
            </a:r>
            <a:r>
              <a:rPr kumimoji="1" lang="en-US" altLang="ja-JP" dirty="0"/>
              <a:t>NAND </a:t>
            </a:r>
            <a:r>
              <a:rPr kumimoji="1" lang="ja-JP" altLang="en-US" dirty="0"/>
              <a:t>ですので、式変形すると </a:t>
            </a:r>
            <a:r>
              <a:rPr kumimoji="1" lang="en-US" altLang="ja-JP" dirty="0"/>
              <a:t>Y_ AND Z </a:t>
            </a:r>
            <a:r>
              <a:rPr kumimoji="1" lang="ja-JP" altLang="en-US" dirty="0"/>
              <a:t>です。</a:t>
            </a:r>
            <a:endParaRPr kumimoji="1" lang="en-US" altLang="ja-JP" dirty="0"/>
          </a:p>
        </p:txBody>
      </p:sp>
      <p:sp>
        <p:nvSpPr>
          <p:cNvPr id="4" name="スライド番号プレースホルダー 3"/>
          <p:cNvSpPr>
            <a:spLocks noGrp="1"/>
          </p:cNvSpPr>
          <p:nvPr>
            <p:ph type="sldNum" sz="quarter" idx="5"/>
          </p:nvPr>
        </p:nvSpPr>
        <p:spPr/>
        <p:txBody>
          <a:bodyPr/>
          <a:lstStyle/>
          <a:p>
            <a:fld id="{8EBBB9EA-6C10-43D1-B17C-E012E2C812C1}" type="slidenum">
              <a:rPr kumimoji="1" lang="ja-JP" altLang="en-US" smtClean="0"/>
              <a:t>55</a:t>
            </a:fld>
            <a:endParaRPr kumimoji="1" lang="ja-JP" altLang="en-US"/>
          </a:p>
        </p:txBody>
      </p:sp>
    </p:spTree>
    <p:extLst>
      <p:ext uri="{BB962C8B-B14F-4D97-AF65-F5344CB8AC3E}">
        <p14:creationId xmlns:p14="http://schemas.microsoft.com/office/powerpoint/2010/main" val="101853256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第</a:t>
            </a:r>
            <a:r>
              <a:rPr kumimoji="1" lang="en-US" altLang="ja-JP" dirty="0"/>
              <a:t>1</a:t>
            </a:r>
            <a:r>
              <a:rPr kumimoji="1" lang="ja-JP" altLang="en-US" dirty="0"/>
              <a:t>回講義で説明しましたが、この授業では、毎週 </a:t>
            </a:r>
            <a:r>
              <a:rPr kumimoji="1" lang="en-US" altLang="ja-JP" dirty="0" err="1"/>
              <a:t>GoogleClassroom</a:t>
            </a:r>
            <a:r>
              <a:rPr kumimoji="1" lang="en-US" altLang="ja-JP" dirty="0"/>
              <a:t> </a:t>
            </a:r>
            <a:r>
              <a:rPr kumimoji="1" lang="ja-JP" altLang="en-US" dirty="0"/>
              <a:t>上で課題テストをします。</a:t>
            </a:r>
            <a:endParaRPr kumimoji="1" lang="en-US" altLang="ja-JP" dirty="0"/>
          </a:p>
          <a:p>
            <a:r>
              <a:rPr kumimoji="1" lang="ja-JP" altLang="en-US" dirty="0"/>
              <a:t>テストの期限は、授業終了後から翌週の授業開始時までです。</a:t>
            </a:r>
            <a:endParaRPr kumimoji="1" lang="en-US" altLang="ja-JP" dirty="0"/>
          </a:p>
          <a:p>
            <a:r>
              <a:rPr kumimoji="1" lang="ja-JP" altLang="en-US" dirty="0"/>
              <a:t>課題テストを受けるには、</a:t>
            </a:r>
            <a:r>
              <a:rPr kumimoji="1" lang="en-US" altLang="ja-JP" dirty="0" err="1"/>
              <a:t>GoogleClassroom</a:t>
            </a:r>
            <a:r>
              <a:rPr kumimoji="1" lang="en-US" altLang="ja-JP" dirty="0"/>
              <a:t> </a:t>
            </a:r>
            <a:r>
              <a:rPr kumimoji="1" lang="ja-JP" altLang="en-US" dirty="0"/>
              <a:t>の論理回路に入り、</a:t>
            </a:r>
            <a:endParaRPr kumimoji="1" lang="en-US" altLang="ja-JP" dirty="0"/>
          </a:p>
          <a:p>
            <a:r>
              <a:rPr kumimoji="1" lang="ja-JP" altLang="en-US" dirty="0"/>
              <a:t>授業、その回の課題、と辿って受けてください。</a:t>
            </a:r>
            <a:endParaRPr kumimoji="1" lang="en-US" altLang="ja-JP" dirty="0"/>
          </a:p>
          <a:p>
            <a:r>
              <a:rPr kumimoji="1" lang="ja-JP" altLang="en-US" dirty="0"/>
              <a:t>今回は第</a:t>
            </a:r>
            <a:r>
              <a:rPr kumimoji="1" lang="en-US" altLang="ja-JP" dirty="0"/>
              <a:t>2</a:t>
            </a:r>
            <a:r>
              <a:rPr kumimoji="1" lang="ja-JP" altLang="en-US" dirty="0"/>
              <a:t>回論理ゲートです。</a:t>
            </a:r>
          </a:p>
        </p:txBody>
      </p:sp>
      <p:sp>
        <p:nvSpPr>
          <p:cNvPr id="4" name="スライド番号プレースホルダー 3"/>
          <p:cNvSpPr>
            <a:spLocks noGrp="1"/>
          </p:cNvSpPr>
          <p:nvPr>
            <p:ph type="sldNum" sz="quarter" idx="5"/>
          </p:nvPr>
        </p:nvSpPr>
        <p:spPr/>
        <p:txBody>
          <a:bodyPr/>
          <a:lstStyle/>
          <a:p>
            <a:fld id="{38F2891C-4ABC-441C-A10B-B4804D223D84}" type="slidenum">
              <a:rPr kumimoji="1" lang="ja-JP" altLang="en-US" smtClean="0"/>
              <a:pPr/>
              <a:t>56</a:t>
            </a:fld>
            <a:endParaRPr kumimoji="1" lang="ja-JP" altLang="en-US"/>
          </a:p>
        </p:txBody>
      </p:sp>
    </p:spTree>
    <p:extLst>
      <p:ext uri="{BB962C8B-B14F-4D97-AF65-F5344CB8AC3E}">
        <p14:creationId xmlns:p14="http://schemas.microsoft.com/office/powerpoint/2010/main" val="392673940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では残り時間は演習問題をやっていましょう。</a:t>
            </a:r>
            <a:endParaRPr kumimoji="1" lang="en-US" altLang="ja-JP" dirty="0"/>
          </a:p>
          <a:p>
            <a:r>
              <a:rPr kumimoji="1" lang="en-US" altLang="ja-JP" dirty="0"/>
              <a:t>EXOR</a:t>
            </a:r>
            <a:r>
              <a:rPr kumimoji="1" lang="ja-JP" altLang="en-US" dirty="0"/>
              <a:t>演算は結合則を満たします。</a:t>
            </a:r>
            <a:endParaRPr kumimoji="1" lang="en-US" altLang="ja-JP" dirty="0"/>
          </a:p>
          <a:p>
            <a:r>
              <a:rPr kumimoji="1" lang="ja-JP" altLang="en-US" dirty="0"/>
              <a:t>つまり、</a:t>
            </a:r>
            <a:r>
              <a:rPr kumimoji="1" lang="en-US" altLang="ja-JP" dirty="0"/>
              <a:t>EXOR </a:t>
            </a:r>
            <a:r>
              <a:rPr kumimoji="1" lang="ja-JP" altLang="en-US" dirty="0"/>
              <a:t>を求める際に、前から先に計算しても、後ろから先に</a:t>
            </a:r>
            <a:endParaRPr kumimoji="1" lang="en-US" altLang="ja-JP" dirty="0"/>
          </a:p>
          <a:p>
            <a:r>
              <a:rPr kumimoji="1" lang="ja-JP" altLang="en-US" dirty="0"/>
              <a:t>計算いしても結果は同じです。</a:t>
            </a:r>
            <a:endParaRPr kumimoji="1" lang="en-US" altLang="ja-JP" dirty="0"/>
          </a:p>
          <a:p>
            <a:r>
              <a:rPr kumimoji="1" lang="ja-JP" altLang="en-US" dirty="0"/>
              <a:t>これを証明してみましょう。</a:t>
            </a:r>
            <a:endParaRPr kumimoji="1" lang="en-US" altLang="ja-JP" dirty="0"/>
          </a:p>
          <a:p>
            <a:r>
              <a:rPr kumimoji="1" lang="en-US" altLang="ja-JP" dirty="0"/>
              <a:t>X Y Z </a:t>
            </a:r>
            <a:r>
              <a:rPr kumimoji="1" lang="ja-JP" altLang="en-US" dirty="0"/>
              <a:t>の </a:t>
            </a:r>
            <a:r>
              <a:rPr kumimoji="1" lang="en-US" altLang="ja-JP" dirty="0"/>
              <a:t>EXOR </a:t>
            </a:r>
            <a:r>
              <a:rPr kumimoji="1" lang="ja-JP" altLang="en-US" dirty="0"/>
              <a:t>を先に </a:t>
            </a:r>
            <a:r>
              <a:rPr kumimoji="1" lang="en-US" altLang="ja-JP" dirty="0"/>
              <a:t>X EXOR Y </a:t>
            </a:r>
            <a:r>
              <a:rPr kumimoji="1" lang="ja-JP" altLang="en-US" dirty="0"/>
              <a:t>を求めた場合と </a:t>
            </a:r>
            <a:r>
              <a:rPr kumimoji="1" lang="en-US" altLang="ja-JP" dirty="0"/>
              <a:t>Y EXOR Z </a:t>
            </a:r>
            <a:r>
              <a:rPr kumimoji="1" lang="ja-JP" altLang="en-US" dirty="0"/>
              <a:t>を求めた場合で同じになることを</a:t>
            </a:r>
            <a:endParaRPr kumimoji="1" lang="en-US" altLang="ja-JP" dirty="0"/>
          </a:p>
          <a:p>
            <a:r>
              <a:rPr kumimoji="1" lang="ja-JP" altLang="en-US" dirty="0"/>
              <a:t>確かめてください。</a:t>
            </a:r>
            <a:endParaRPr kumimoji="1" lang="en-US" altLang="ja-JP" dirty="0"/>
          </a:p>
          <a:p>
            <a:r>
              <a:rPr kumimoji="1" lang="ja-JP" altLang="en-US" dirty="0"/>
              <a:t>やり方としては、前から計算する式と後ろから計算する式を式変形していく、というのも一つの手です。</a:t>
            </a:r>
            <a:endParaRPr kumimoji="1" lang="en-US" altLang="ja-JP" dirty="0"/>
          </a:p>
          <a:p>
            <a:r>
              <a:rPr kumimoji="1" lang="ja-JP" altLang="en-US" dirty="0"/>
              <a:t>その場合はこうなります。</a:t>
            </a:r>
            <a:endParaRPr kumimoji="1" lang="en-US" altLang="ja-JP" dirty="0"/>
          </a:p>
          <a:p>
            <a:r>
              <a:rPr kumimoji="1" lang="ja-JP" altLang="en-US" dirty="0"/>
              <a:t>一応これでできなくはありませんが、大変ですね。</a:t>
            </a:r>
          </a:p>
        </p:txBody>
      </p:sp>
      <p:sp>
        <p:nvSpPr>
          <p:cNvPr id="4" name="スライド番号プレースホルダー 3"/>
          <p:cNvSpPr>
            <a:spLocks noGrp="1"/>
          </p:cNvSpPr>
          <p:nvPr>
            <p:ph type="sldNum" sz="quarter" idx="5"/>
          </p:nvPr>
        </p:nvSpPr>
        <p:spPr/>
        <p:txBody>
          <a:bodyPr/>
          <a:lstStyle/>
          <a:p>
            <a:fld id="{8EBBB9EA-6C10-43D1-B17C-E012E2C812C1}" type="slidenum">
              <a:rPr kumimoji="1" lang="ja-JP" altLang="en-US" smtClean="0"/>
              <a:t>57</a:t>
            </a:fld>
            <a:endParaRPr kumimoji="1" lang="ja-JP" altLang="en-US"/>
          </a:p>
        </p:txBody>
      </p:sp>
    </p:spTree>
    <p:extLst>
      <p:ext uri="{BB962C8B-B14F-4D97-AF65-F5344CB8AC3E}">
        <p14:creationId xmlns:p14="http://schemas.microsoft.com/office/powerpoint/2010/main" val="9566000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証明は真理値表を書いた方が簡単ですね。</a:t>
            </a:r>
            <a:endParaRPr kumimoji="1" lang="en-US" altLang="ja-JP" dirty="0"/>
          </a:p>
          <a:p>
            <a:r>
              <a:rPr kumimoji="1" lang="ja-JP" altLang="en-US" dirty="0"/>
              <a:t>皆さん実際にノートに真理値表を書いてみて、</a:t>
            </a:r>
            <a:endParaRPr kumimoji="1" lang="en-US" altLang="ja-JP" dirty="0"/>
          </a:p>
          <a:p>
            <a:r>
              <a:rPr kumimoji="1" lang="en-US" altLang="ja-JP" dirty="0"/>
              <a:t>XYZ</a:t>
            </a:r>
            <a:r>
              <a:rPr kumimoji="1" lang="ja-JP" altLang="en-US" dirty="0"/>
              <a:t>　それぞれの場合に対して、前から計算した結果と後ろから計算した結果が同じになることを確かめてください、</a:t>
            </a:r>
            <a:endParaRPr kumimoji="1" lang="en-US" altLang="ja-JP" dirty="0"/>
          </a:p>
          <a:p>
            <a:r>
              <a:rPr kumimoji="1" lang="ja-JP" altLang="en-US" dirty="0"/>
              <a:t>途中まで計算するとこうなります。</a:t>
            </a:r>
            <a:endParaRPr kumimoji="1" lang="en-US" altLang="ja-JP" dirty="0"/>
          </a:p>
          <a:p>
            <a:r>
              <a:rPr kumimoji="1" lang="ja-JP" altLang="en-US" dirty="0"/>
              <a:t>最後まで計算すると、右と左で結果が同じであることがわかります。</a:t>
            </a:r>
            <a:endParaRPr kumimoji="1" lang="en-US" altLang="ja-JP" dirty="0"/>
          </a:p>
          <a:p>
            <a:r>
              <a:rPr kumimoji="1" lang="en-US" altLang="ja-JP" dirty="0"/>
              <a:t>EXOR </a:t>
            </a:r>
            <a:r>
              <a:rPr kumimoji="1" lang="ja-JP" altLang="en-US" dirty="0"/>
              <a:t>は、前後どちらから計算しても入力に</a:t>
            </a:r>
            <a:r>
              <a:rPr kumimoji="1" lang="en-US" altLang="ja-JP" dirty="0"/>
              <a:t>1</a:t>
            </a:r>
            <a:r>
              <a:rPr kumimoji="1" lang="ja-JP" altLang="en-US" dirty="0"/>
              <a:t>が奇数個あれば</a:t>
            </a:r>
            <a:r>
              <a:rPr kumimoji="1" lang="en-US" altLang="ja-JP" dirty="0"/>
              <a:t>1</a:t>
            </a:r>
            <a:r>
              <a:rPr kumimoji="1" lang="ja-JP" altLang="en-US" dirty="0"/>
              <a:t>、偶数個あれば</a:t>
            </a:r>
            <a:r>
              <a:rPr kumimoji="1" lang="en-US" altLang="ja-JP" dirty="0"/>
              <a:t>0</a:t>
            </a:r>
            <a:r>
              <a:rPr kumimoji="1" lang="ja-JP" altLang="en-US" dirty="0"/>
              <a:t>になります。</a:t>
            </a:r>
            <a:endParaRPr kumimoji="1" lang="en-US" altLang="ja-JP" dirty="0"/>
          </a:p>
          <a:p>
            <a:r>
              <a:rPr kumimoji="1" lang="ja-JP" altLang="en-US" dirty="0"/>
              <a:t>皆さんの書いた答と合っているか確かめてください。</a:t>
            </a:r>
          </a:p>
        </p:txBody>
      </p:sp>
      <p:sp>
        <p:nvSpPr>
          <p:cNvPr id="4" name="スライド番号プレースホルダー 3"/>
          <p:cNvSpPr>
            <a:spLocks noGrp="1"/>
          </p:cNvSpPr>
          <p:nvPr>
            <p:ph type="sldNum" sz="quarter" idx="5"/>
          </p:nvPr>
        </p:nvSpPr>
        <p:spPr/>
        <p:txBody>
          <a:bodyPr/>
          <a:lstStyle/>
          <a:p>
            <a:fld id="{8EBBB9EA-6C10-43D1-B17C-E012E2C812C1}" type="slidenum">
              <a:rPr kumimoji="1" lang="ja-JP" altLang="en-US" smtClean="0"/>
              <a:t>58</a:t>
            </a:fld>
            <a:endParaRPr kumimoji="1" lang="ja-JP" altLang="en-US"/>
          </a:p>
        </p:txBody>
      </p:sp>
    </p:spTree>
    <p:extLst>
      <p:ext uri="{BB962C8B-B14F-4D97-AF65-F5344CB8AC3E}">
        <p14:creationId xmlns:p14="http://schemas.microsoft.com/office/powerpoint/2010/main" val="207579467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次は</a:t>
            </a:r>
            <a:r>
              <a:rPr kumimoji="1" lang="en-US" altLang="ja-JP" dirty="0"/>
              <a:t>NOR</a:t>
            </a:r>
            <a:r>
              <a:rPr kumimoji="1" lang="ja-JP" altLang="en-US" dirty="0"/>
              <a:t>が結合則を満たさないことを証明してみましょう。</a:t>
            </a:r>
            <a:endParaRPr kumimoji="1" lang="en-US" altLang="ja-JP" dirty="0"/>
          </a:p>
          <a:p>
            <a:r>
              <a:rPr kumimoji="1" lang="ja-JP" altLang="en-US" dirty="0"/>
              <a:t>つまり</a:t>
            </a:r>
            <a:r>
              <a:rPr kumimoji="1" lang="en-US" altLang="ja-JP" dirty="0"/>
              <a:t>NOR</a:t>
            </a:r>
            <a:r>
              <a:rPr kumimoji="1" lang="ja-JP" altLang="en-US" dirty="0"/>
              <a:t>は前から先に計算した場合と後ろから先に計算したあ場合で異なります。</a:t>
            </a:r>
            <a:endParaRPr kumimoji="1" lang="en-US" altLang="ja-JP" dirty="0"/>
          </a:p>
          <a:p>
            <a:r>
              <a:rPr kumimoji="1" lang="ja-JP" altLang="en-US" dirty="0"/>
              <a:t>証明は、このように式変形してもできますが、大変ですね。</a:t>
            </a:r>
          </a:p>
        </p:txBody>
      </p:sp>
      <p:sp>
        <p:nvSpPr>
          <p:cNvPr id="4" name="スライド番号プレースホルダー 3"/>
          <p:cNvSpPr>
            <a:spLocks noGrp="1"/>
          </p:cNvSpPr>
          <p:nvPr>
            <p:ph type="sldNum" sz="quarter" idx="5"/>
          </p:nvPr>
        </p:nvSpPr>
        <p:spPr/>
        <p:txBody>
          <a:bodyPr/>
          <a:lstStyle/>
          <a:p>
            <a:fld id="{8EBBB9EA-6C10-43D1-B17C-E012E2C812C1}" type="slidenum">
              <a:rPr kumimoji="1" lang="ja-JP" altLang="en-US" smtClean="0"/>
              <a:t>59</a:t>
            </a:fld>
            <a:endParaRPr kumimoji="1" lang="ja-JP" altLang="en-US"/>
          </a:p>
        </p:txBody>
      </p:sp>
    </p:spTree>
    <p:extLst>
      <p:ext uri="{BB962C8B-B14F-4D97-AF65-F5344CB8AC3E}">
        <p14:creationId xmlns:p14="http://schemas.microsoft.com/office/powerpoint/2010/main" val="4607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a:t>GoogleClassroom</a:t>
            </a:r>
            <a:r>
              <a:rPr kumimoji="1" lang="en-US" altLang="ja-JP" dirty="0"/>
              <a:t> </a:t>
            </a:r>
            <a:r>
              <a:rPr kumimoji="1" lang="ja-JP" altLang="en-US" dirty="0"/>
              <a:t>にも資料は置いてあります。</a:t>
            </a:r>
            <a:endParaRPr kumimoji="1" lang="en-US" altLang="ja-JP" dirty="0"/>
          </a:p>
          <a:p>
            <a:r>
              <a:rPr kumimoji="1" lang="ja-JP" altLang="en-US" dirty="0"/>
              <a:t>論理回路のページから、授業⇒講義資料と辿ってください。</a:t>
            </a:r>
            <a:endParaRPr kumimoji="1" lang="en-US" altLang="ja-JP" dirty="0"/>
          </a:p>
          <a:p>
            <a:r>
              <a:rPr kumimoji="1" lang="en-US" altLang="ja-JP" dirty="0" err="1"/>
              <a:t>GoogleClassroom</a:t>
            </a:r>
            <a:r>
              <a:rPr kumimoji="1" lang="en-US" altLang="ja-JP" dirty="0"/>
              <a:t> </a:t>
            </a:r>
            <a:r>
              <a:rPr kumimoji="1" lang="ja-JP" altLang="en-US" dirty="0"/>
              <a:t>には動画も置いてあります。</a:t>
            </a:r>
            <a:endParaRPr kumimoji="1" lang="en-US" altLang="ja-JP" dirty="0"/>
          </a:p>
          <a:p>
            <a:r>
              <a:rPr kumimoji="1" lang="en-US" altLang="ja-JP" dirty="0"/>
              <a:t>Zoom </a:t>
            </a:r>
            <a:r>
              <a:rPr kumimoji="1" lang="ja-JP" altLang="en-US" dirty="0"/>
              <a:t>で私が話す内容は予め動画にしてありますので、</a:t>
            </a:r>
            <a:endParaRPr kumimoji="1" lang="en-US" altLang="ja-JP" dirty="0"/>
          </a:p>
          <a:p>
            <a:r>
              <a:rPr kumimoji="1" lang="en-US" altLang="ja-JP" dirty="0"/>
              <a:t>Zoom</a:t>
            </a:r>
            <a:r>
              <a:rPr kumimoji="1" lang="ja-JP" altLang="en-US" dirty="0"/>
              <a:t> では聞き取り辛い人や、自分のペースで進めたい人は、こちらの動画を見てくださっても結構です。</a:t>
            </a:r>
          </a:p>
        </p:txBody>
      </p:sp>
      <p:sp>
        <p:nvSpPr>
          <p:cNvPr id="4" name="スライド番号プレースホルダー 3"/>
          <p:cNvSpPr>
            <a:spLocks noGrp="1"/>
          </p:cNvSpPr>
          <p:nvPr>
            <p:ph type="sldNum" sz="quarter" idx="5"/>
          </p:nvPr>
        </p:nvSpPr>
        <p:spPr/>
        <p:txBody>
          <a:bodyPr/>
          <a:lstStyle/>
          <a:p>
            <a:fld id="{8EBBB9EA-6C10-43D1-B17C-E012E2C812C1}" type="slidenum">
              <a:rPr kumimoji="1" lang="ja-JP" altLang="en-US" smtClean="0"/>
              <a:t>6</a:t>
            </a:fld>
            <a:endParaRPr kumimoji="1" lang="ja-JP" altLang="en-US"/>
          </a:p>
        </p:txBody>
      </p:sp>
    </p:spTree>
    <p:extLst>
      <p:ext uri="{BB962C8B-B14F-4D97-AF65-F5344CB8AC3E}">
        <p14:creationId xmlns:p14="http://schemas.microsoft.com/office/powerpoint/2010/main" val="342513303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この証明も真理値表を書いた方が簡単ですね。</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皆さん実際にノートに真理値表を書いてみて、</a:t>
            </a:r>
            <a:endParaRPr kumimoji="1" lang="en-US" altLang="ja-JP" dirty="0"/>
          </a:p>
          <a:p>
            <a:r>
              <a:rPr kumimoji="1" lang="en-US" altLang="ja-JP" dirty="0"/>
              <a:t>XYZ</a:t>
            </a:r>
            <a:r>
              <a:rPr kumimoji="1" lang="ja-JP" altLang="en-US" dirty="0"/>
              <a:t>　それぞれの場合に対して、前から計算した結果と後ろから計算した結果が異なることを確かめてください、</a:t>
            </a:r>
            <a:endParaRPr kumimoji="1" lang="en-US" altLang="ja-JP" dirty="0"/>
          </a:p>
          <a:p>
            <a:r>
              <a:rPr kumimoji="1" lang="ja-JP" altLang="en-US" dirty="0"/>
              <a:t>途中まで計算するとこうなります。</a:t>
            </a:r>
            <a:endParaRPr kumimoji="1" lang="en-US" altLang="ja-JP" dirty="0"/>
          </a:p>
          <a:p>
            <a:r>
              <a:rPr kumimoji="1" lang="ja-JP" altLang="en-US" dirty="0"/>
              <a:t>最後まで計算すると、右と左で結果が異なることがわかります。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皆さんの書いた答と合っているか確かめてください。</a:t>
            </a:r>
          </a:p>
          <a:p>
            <a:endParaRPr kumimoji="1" lang="ja-JP" altLang="en-US" dirty="0"/>
          </a:p>
        </p:txBody>
      </p:sp>
      <p:sp>
        <p:nvSpPr>
          <p:cNvPr id="4" name="スライド番号プレースホルダー 3"/>
          <p:cNvSpPr>
            <a:spLocks noGrp="1"/>
          </p:cNvSpPr>
          <p:nvPr>
            <p:ph type="sldNum" sz="quarter" idx="5"/>
          </p:nvPr>
        </p:nvSpPr>
        <p:spPr/>
        <p:txBody>
          <a:bodyPr/>
          <a:lstStyle/>
          <a:p>
            <a:fld id="{8EBBB9EA-6C10-43D1-B17C-E012E2C812C1}" type="slidenum">
              <a:rPr kumimoji="1" lang="ja-JP" altLang="en-US" smtClean="0"/>
              <a:t>60</a:t>
            </a:fld>
            <a:endParaRPr kumimoji="1" lang="ja-JP" altLang="en-US"/>
          </a:p>
        </p:txBody>
      </p:sp>
    </p:spTree>
    <p:extLst>
      <p:ext uri="{BB962C8B-B14F-4D97-AF65-F5344CB8AC3E}">
        <p14:creationId xmlns:p14="http://schemas.microsoft.com/office/powerpoint/2010/main" val="390586261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次は論理回路を設計してみましょう。</a:t>
            </a:r>
            <a:endParaRPr kumimoji="1" lang="en-US" altLang="ja-JP" dirty="0"/>
          </a:p>
          <a:p>
            <a:r>
              <a:rPr kumimoji="1" lang="ja-JP" altLang="en-US" dirty="0"/>
              <a:t>論理関数 </a:t>
            </a:r>
            <a:r>
              <a:rPr kumimoji="1" lang="en-US" altLang="ja-JP" dirty="0"/>
              <a:t>f = (X OR Y_) AND (Y OR Z_) </a:t>
            </a:r>
            <a:r>
              <a:rPr kumimoji="1" lang="ja-JP" altLang="en-US" dirty="0"/>
              <a:t>に対応する論理回路を設計してください。</a:t>
            </a:r>
            <a:endParaRPr kumimoji="1" lang="en-US" altLang="ja-JP" dirty="0"/>
          </a:p>
          <a:p>
            <a:r>
              <a:rPr kumimoji="1" lang="ja-JP" altLang="en-US" dirty="0"/>
              <a:t>これは皆さんノートに実際に回路を書いてみてください。</a:t>
            </a:r>
            <a:endParaRPr kumimoji="1" lang="en-US" altLang="ja-JP" dirty="0"/>
          </a:p>
          <a:p>
            <a:r>
              <a:rPr kumimoji="1" lang="ja-JP" altLang="en-US" dirty="0"/>
              <a:t>演算順位の高いものが入力側にきます。</a:t>
            </a:r>
            <a:endParaRPr kumimoji="1" lang="en-US" altLang="ja-JP" dirty="0"/>
          </a:p>
          <a:p>
            <a:r>
              <a:rPr kumimoji="1" lang="ja-JP" altLang="en-US" dirty="0"/>
              <a:t>この関数は和積型の関数ですから、最初に</a:t>
            </a:r>
            <a:r>
              <a:rPr kumimoji="1" lang="en-US" altLang="ja-JP" dirty="0"/>
              <a:t>NOT</a:t>
            </a:r>
            <a:r>
              <a:rPr kumimoji="1" lang="ja-JP" altLang="en-US" dirty="0"/>
              <a:t>ゲート、次に</a:t>
            </a:r>
            <a:r>
              <a:rPr kumimoji="1" lang="en-US" altLang="ja-JP" dirty="0"/>
              <a:t>OR</a:t>
            </a:r>
            <a:r>
              <a:rPr kumimoji="1" lang="ja-JP" altLang="en-US" dirty="0"/>
              <a:t>ゲート、最後に</a:t>
            </a:r>
            <a:r>
              <a:rPr kumimoji="1" lang="en-US" altLang="ja-JP" dirty="0"/>
              <a:t>AND</a:t>
            </a:r>
            <a:r>
              <a:rPr kumimoji="1" lang="ja-JP" altLang="en-US" dirty="0"/>
              <a:t>ゲートが来ます。</a:t>
            </a:r>
            <a:endParaRPr kumimoji="1" lang="en-US" altLang="ja-JP" dirty="0"/>
          </a:p>
          <a:p>
            <a:r>
              <a:rPr kumimoji="1" lang="ja-JP" altLang="en-US" dirty="0"/>
              <a:t>回路を書くとこのようになります。</a:t>
            </a:r>
            <a:r>
              <a:rPr kumimoji="1" lang="en-US" altLang="ja-JP" dirty="0"/>
              <a:t> </a:t>
            </a:r>
          </a:p>
          <a:p>
            <a:r>
              <a:rPr kumimoji="1" lang="ja-JP" altLang="en-US" dirty="0"/>
              <a:t>皆さんが描いた回路と同じであるか確かめてください。</a:t>
            </a:r>
          </a:p>
        </p:txBody>
      </p:sp>
      <p:sp>
        <p:nvSpPr>
          <p:cNvPr id="4" name="スライド番号プレースホルダー 3"/>
          <p:cNvSpPr>
            <a:spLocks noGrp="1"/>
          </p:cNvSpPr>
          <p:nvPr>
            <p:ph type="sldNum" sz="quarter" idx="5"/>
          </p:nvPr>
        </p:nvSpPr>
        <p:spPr/>
        <p:txBody>
          <a:bodyPr/>
          <a:lstStyle/>
          <a:p>
            <a:fld id="{8EBBB9EA-6C10-43D1-B17C-E012E2C812C1}" type="slidenum">
              <a:rPr kumimoji="1" lang="ja-JP" altLang="en-US" smtClean="0"/>
              <a:t>61</a:t>
            </a:fld>
            <a:endParaRPr kumimoji="1" lang="ja-JP" altLang="en-US"/>
          </a:p>
        </p:txBody>
      </p:sp>
    </p:spTree>
    <p:extLst>
      <p:ext uri="{BB962C8B-B14F-4D97-AF65-F5344CB8AC3E}">
        <p14:creationId xmlns:p14="http://schemas.microsoft.com/office/powerpoint/2010/main" val="99664435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次は</a:t>
            </a:r>
            <a:r>
              <a:rPr kumimoji="1" lang="en-US" altLang="ja-JP" dirty="0"/>
              <a:t>NAND</a:t>
            </a:r>
            <a:r>
              <a:rPr kumimoji="1" lang="ja-JP" altLang="en-US" dirty="0"/>
              <a:t>回路の設計です。</a:t>
            </a:r>
            <a:endParaRPr kumimoji="1" lang="en-US" altLang="ja-JP" dirty="0"/>
          </a:p>
          <a:p>
            <a:r>
              <a:rPr kumimoji="1" lang="ja-JP" altLang="en-US" dirty="0"/>
              <a:t>左側の</a:t>
            </a:r>
            <a:r>
              <a:rPr kumimoji="1" lang="en-US" altLang="ja-JP" dirty="0"/>
              <a:t>AND-OR</a:t>
            </a:r>
            <a:r>
              <a:rPr kumimoji="1" lang="ja-JP" altLang="en-US" dirty="0"/>
              <a:t>回路と等価な</a:t>
            </a:r>
            <a:r>
              <a:rPr kumimoji="1" lang="en-US" altLang="ja-JP" dirty="0"/>
              <a:t>NAND</a:t>
            </a:r>
            <a:r>
              <a:rPr kumimoji="1" lang="ja-JP" altLang="en-US" dirty="0"/>
              <a:t>回路を設計してください。</a:t>
            </a:r>
            <a:endParaRPr kumimoji="1" lang="en-US" altLang="ja-JP" dirty="0"/>
          </a:p>
          <a:p>
            <a:r>
              <a:rPr kumimoji="1" lang="ja-JP" altLang="en-US" dirty="0"/>
              <a:t>ノートに回路を書いてみてください。</a:t>
            </a:r>
            <a:endParaRPr kumimoji="1" lang="en-US" altLang="ja-JP" dirty="0"/>
          </a:p>
          <a:p>
            <a:r>
              <a:rPr kumimoji="1" lang="en-US" altLang="ja-JP" dirty="0"/>
              <a:t>NAND</a:t>
            </a:r>
            <a:r>
              <a:rPr kumimoji="1" lang="ja-JP" altLang="en-US" dirty="0"/>
              <a:t>回路は、回路中のゲートを全て</a:t>
            </a:r>
            <a:r>
              <a:rPr kumimoji="1" lang="en-US" altLang="ja-JP" dirty="0"/>
              <a:t>NAND</a:t>
            </a:r>
            <a:r>
              <a:rPr kumimoji="1" lang="ja-JP" altLang="en-US" dirty="0"/>
              <a:t>ゲートに置き換えるだけで作れます。</a:t>
            </a:r>
            <a:endParaRPr kumimoji="1" lang="en-US" altLang="ja-JP" dirty="0"/>
          </a:p>
          <a:p>
            <a:r>
              <a:rPr kumimoji="1" lang="ja-JP" altLang="en-US" dirty="0"/>
              <a:t>左図のゲートを全て</a:t>
            </a:r>
            <a:r>
              <a:rPr kumimoji="1" lang="en-US" altLang="ja-JP" dirty="0"/>
              <a:t>NAND</a:t>
            </a:r>
            <a:r>
              <a:rPr kumimoji="1" lang="ja-JP" altLang="en-US" dirty="0"/>
              <a:t>ゲートに置き換えるとこうなります。</a:t>
            </a:r>
            <a:endParaRPr kumimoji="1" lang="en-US" altLang="ja-JP" dirty="0"/>
          </a:p>
          <a:p>
            <a:r>
              <a:rPr kumimoji="1" lang="ja-JP" altLang="en-US" dirty="0"/>
              <a:t>皆さんが描いた回路と同じであるか確かめてください。</a:t>
            </a:r>
          </a:p>
        </p:txBody>
      </p:sp>
      <p:sp>
        <p:nvSpPr>
          <p:cNvPr id="4" name="スライド番号プレースホルダー 3"/>
          <p:cNvSpPr>
            <a:spLocks noGrp="1"/>
          </p:cNvSpPr>
          <p:nvPr>
            <p:ph type="sldNum" sz="quarter" idx="5"/>
          </p:nvPr>
        </p:nvSpPr>
        <p:spPr/>
        <p:txBody>
          <a:bodyPr/>
          <a:lstStyle/>
          <a:p>
            <a:fld id="{8EBBB9EA-6C10-43D1-B17C-E012E2C812C1}" type="slidenum">
              <a:rPr kumimoji="1" lang="ja-JP" altLang="en-US" smtClean="0"/>
              <a:t>62</a:t>
            </a:fld>
            <a:endParaRPr kumimoji="1" lang="ja-JP" altLang="en-US"/>
          </a:p>
        </p:txBody>
      </p:sp>
    </p:spTree>
    <p:extLst>
      <p:ext uri="{BB962C8B-B14F-4D97-AF65-F5344CB8AC3E}">
        <p14:creationId xmlns:p14="http://schemas.microsoft.com/office/powerpoint/2010/main" val="206243935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ここから先は、次回の予習用の資料です。</a:t>
            </a:r>
            <a:endParaRPr kumimoji="1" lang="en-US" altLang="ja-JP" dirty="0"/>
          </a:p>
          <a:p>
            <a:r>
              <a:rPr kumimoji="1" lang="ja-JP" altLang="en-US" dirty="0"/>
              <a:t>次回はカルノー図を使って回路の簡略化をします。</a:t>
            </a:r>
            <a:endParaRPr kumimoji="1" lang="en-US" altLang="ja-JP" dirty="0"/>
          </a:p>
          <a:p>
            <a:r>
              <a:rPr kumimoji="1" lang="ja-JP" altLang="en-US" dirty="0"/>
              <a:t>それでは、今日の授業はここまでです。</a:t>
            </a:r>
            <a:endParaRPr kumimoji="1" lang="en-US" altLang="ja-JP" dirty="0"/>
          </a:p>
          <a:p>
            <a:r>
              <a:rPr kumimoji="1" lang="ja-JP" altLang="en-US" dirty="0"/>
              <a:t>お疲れさまでした。</a:t>
            </a:r>
            <a:endParaRPr kumimoji="1" lang="en-US" altLang="ja-JP" dirty="0"/>
          </a:p>
        </p:txBody>
      </p:sp>
      <p:sp>
        <p:nvSpPr>
          <p:cNvPr id="4" name="スライド番号プレースホルダー 3"/>
          <p:cNvSpPr>
            <a:spLocks noGrp="1"/>
          </p:cNvSpPr>
          <p:nvPr>
            <p:ph type="sldNum" sz="quarter" idx="5"/>
          </p:nvPr>
        </p:nvSpPr>
        <p:spPr/>
        <p:txBody>
          <a:bodyPr/>
          <a:lstStyle/>
          <a:p>
            <a:fld id="{8EBBB9EA-6C10-43D1-B17C-E012E2C812C1}" type="slidenum">
              <a:rPr kumimoji="1" lang="ja-JP" altLang="en-US" smtClean="0"/>
              <a:t>63</a:t>
            </a:fld>
            <a:endParaRPr kumimoji="1" lang="ja-JP" altLang="en-US"/>
          </a:p>
        </p:txBody>
      </p:sp>
    </p:spTree>
    <p:extLst>
      <p:ext uri="{BB962C8B-B14F-4D97-AF65-F5344CB8AC3E}">
        <p14:creationId xmlns:p14="http://schemas.microsoft.com/office/powerpoint/2010/main" val="1161918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今回は、論理ゲートについて説明します。</a:t>
            </a:r>
            <a:endParaRPr kumimoji="1" lang="en-US" altLang="ja-JP" dirty="0"/>
          </a:p>
          <a:p>
            <a:r>
              <a:rPr kumimoji="1" lang="ja-JP" altLang="en-US" dirty="0"/>
              <a:t>論理ゲートとは、ハードウェアによる論理演算機構です。</a:t>
            </a:r>
            <a:endParaRPr kumimoji="1" lang="en-US" altLang="ja-JP" dirty="0"/>
          </a:p>
          <a:p>
            <a:r>
              <a:rPr kumimoji="1" lang="ja-JP" altLang="en-US" dirty="0"/>
              <a:t>基本論理ゲートには </a:t>
            </a:r>
            <a:r>
              <a:rPr kumimoji="1" lang="en-US" altLang="ja-JP" dirty="0"/>
              <a:t>NOT </a:t>
            </a:r>
            <a:r>
              <a:rPr kumimoji="1" lang="ja-JP" altLang="en-US" dirty="0"/>
              <a:t>ゲート、 </a:t>
            </a:r>
            <a:r>
              <a:rPr kumimoji="1" lang="en-US" altLang="ja-JP" dirty="0"/>
              <a:t>AND </a:t>
            </a:r>
            <a:r>
              <a:rPr kumimoji="1" lang="ja-JP" altLang="en-US" dirty="0"/>
              <a:t>ゲート、 </a:t>
            </a:r>
            <a:r>
              <a:rPr kumimoji="1" lang="en-US" altLang="ja-JP" dirty="0"/>
              <a:t>OR </a:t>
            </a:r>
            <a:r>
              <a:rPr kumimoji="1" lang="ja-JP" altLang="en-US" dirty="0"/>
              <a:t>ゲートの</a:t>
            </a:r>
            <a:r>
              <a:rPr kumimoji="1" lang="en-US" altLang="ja-JP" dirty="0"/>
              <a:t>3</a:t>
            </a:r>
            <a:r>
              <a:rPr kumimoji="1" lang="ja-JP" altLang="en-US" dirty="0"/>
              <a:t>種類があります。</a:t>
            </a:r>
            <a:endParaRPr kumimoji="1" lang="en-US" altLang="ja-JP" dirty="0"/>
          </a:p>
          <a:p>
            <a:r>
              <a:rPr kumimoji="1" lang="ja-JP" altLang="en-US" dirty="0"/>
              <a:t>これらは基本演算、 </a:t>
            </a:r>
            <a:r>
              <a:rPr kumimoji="1" lang="en-US" altLang="ja-JP" dirty="0"/>
              <a:t>NOT </a:t>
            </a:r>
            <a:r>
              <a:rPr kumimoji="1" lang="ja-JP" altLang="en-US" dirty="0"/>
              <a:t>演算、</a:t>
            </a:r>
            <a:r>
              <a:rPr kumimoji="1" lang="en-US" altLang="ja-JP" dirty="0"/>
              <a:t>AND </a:t>
            </a:r>
            <a:r>
              <a:rPr kumimoji="1" lang="ja-JP" altLang="en-US" dirty="0"/>
              <a:t>演算、</a:t>
            </a:r>
            <a:r>
              <a:rPr kumimoji="1" lang="en-US" altLang="ja-JP" dirty="0"/>
              <a:t>OR </a:t>
            </a:r>
            <a:r>
              <a:rPr kumimoji="1" lang="ja-JP" altLang="en-US" dirty="0"/>
              <a:t>演算に対応しています。</a:t>
            </a:r>
            <a:endParaRPr kumimoji="1" lang="en-US" altLang="ja-JP" dirty="0"/>
          </a:p>
          <a:p>
            <a:r>
              <a:rPr kumimoji="1" lang="ja-JP" altLang="en-US" dirty="0"/>
              <a:t>右側の図は各論理ゲートを表す記号です。</a:t>
            </a:r>
            <a:endParaRPr kumimoji="1" lang="en-US" altLang="ja-JP" dirty="0"/>
          </a:p>
          <a:p>
            <a:r>
              <a:rPr kumimoji="1" lang="ja-JP" altLang="en-US" dirty="0"/>
              <a:t>左側が入力、右側が出力です。</a:t>
            </a:r>
          </a:p>
        </p:txBody>
      </p:sp>
      <p:sp>
        <p:nvSpPr>
          <p:cNvPr id="4" name="スライド番号プレースホルダー 3"/>
          <p:cNvSpPr>
            <a:spLocks noGrp="1"/>
          </p:cNvSpPr>
          <p:nvPr>
            <p:ph type="sldNum" sz="quarter" idx="5"/>
          </p:nvPr>
        </p:nvSpPr>
        <p:spPr/>
        <p:txBody>
          <a:bodyPr/>
          <a:lstStyle/>
          <a:p>
            <a:fld id="{8EBBB9EA-6C10-43D1-B17C-E012E2C812C1}" type="slidenum">
              <a:rPr kumimoji="1" lang="ja-JP" altLang="en-US" smtClean="0"/>
              <a:t>7</a:t>
            </a:fld>
            <a:endParaRPr kumimoji="1" lang="ja-JP" altLang="en-US"/>
          </a:p>
        </p:txBody>
      </p:sp>
    </p:spTree>
    <p:extLst>
      <p:ext uri="{BB962C8B-B14F-4D97-AF65-F5344CB8AC3E}">
        <p14:creationId xmlns:p14="http://schemas.microsoft.com/office/powerpoint/2010/main" val="3509220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先週学んだ論理演算は、論理変数を入力として与えたときに、出力として演算結果が出てくるものです。</a:t>
            </a:r>
            <a:endParaRPr kumimoji="1" lang="en-US" altLang="ja-JP" dirty="0"/>
          </a:p>
          <a:p>
            <a:r>
              <a:rPr kumimoji="1" lang="ja-JP" altLang="en-US" dirty="0"/>
              <a:t>論理ゲートは、入力として、論理変数に対応する入力信号を与えます。</a:t>
            </a:r>
            <a:endParaRPr kumimoji="1" lang="en-US" altLang="ja-JP" dirty="0"/>
          </a:p>
          <a:p>
            <a:r>
              <a:rPr kumimoji="1" lang="ja-JP" altLang="en-US" dirty="0"/>
              <a:t>すると出力として、演算結果に対応する出力信号が出てきます。</a:t>
            </a:r>
            <a:endParaRPr kumimoji="1" lang="en-US" altLang="ja-JP" dirty="0"/>
          </a:p>
          <a:p>
            <a:r>
              <a:rPr kumimoji="1" lang="ja-JP" altLang="en-US" dirty="0"/>
              <a:t>入力信号、出力信号は直流電圧で表されます。</a:t>
            </a:r>
            <a:endParaRPr kumimoji="1" lang="en-US" altLang="ja-JP" dirty="0"/>
          </a:p>
          <a:p>
            <a:r>
              <a:rPr kumimoji="1" lang="ja-JP" altLang="en-US" dirty="0"/>
              <a:t>高い電圧なら、</a:t>
            </a:r>
            <a:r>
              <a:rPr kumimoji="1" lang="en-US" altLang="ja-JP" dirty="0"/>
              <a:t>1</a:t>
            </a:r>
            <a:r>
              <a:rPr kumimoji="1" lang="ja-JP" altLang="en-US" dirty="0"/>
              <a:t>、低い電圧なら</a:t>
            </a:r>
            <a:r>
              <a:rPr kumimoji="1" lang="en-US" altLang="ja-JP" dirty="0"/>
              <a:t>0</a:t>
            </a:r>
            <a:r>
              <a:rPr kumimoji="1" lang="ja-JP" altLang="en-US" dirty="0"/>
              <a:t>です。</a:t>
            </a:r>
            <a:endParaRPr kumimoji="1" lang="en-US" altLang="ja-JP" dirty="0"/>
          </a:p>
          <a:p>
            <a:r>
              <a:rPr kumimoji="1" lang="ja-JP" altLang="en-US" dirty="0"/>
              <a:t>論理演算と論理ゲートは</a:t>
            </a:r>
            <a:r>
              <a:rPr kumimoji="1" lang="en-US" altLang="ja-JP" dirty="0"/>
              <a:t>1</a:t>
            </a:r>
            <a:r>
              <a:rPr kumimoji="1" lang="ja-JP" altLang="en-US" dirty="0"/>
              <a:t>対</a:t>
            </a:r>
            <a:r>
              <a:rPr kumimoji="1" lang="en-US" altLang="ja-JP" dirty="0"/>
              <a:t>1</a:t>
            </a:r>
            <a:r>
              <a:rPr kumimoji="1" lang="ja-JP" altLang="en-US" dirty="0"/>
              <a:t>に対応しています。</a:t>
            </a:r>
            <a:endParaRPr kumimoji="1" lang="en-US" altLang="ja-JP" dirty="0"/>
          </a:p>
          <a:p>
            <a:r>
              <a:rPr kumimoji="1" lang="ja-JP" altLang="en-US" dirty="0"/>
              <a:t>例えば、</a:t>
            </a:r>
            <a:r>
              <a:rPr kumimoji="1" lang="en-US" altLang="ja-JP" dirty="0"/>
              <a:t>f (X,Y,Z)</a:t>
            </a:r>
            <a:r>
              <a:rPr kumimoji="1" lang="ja-JP" altLang="en-US" dirty="0"/>
              <a:t> </a:t>
            </a:r>
            <a:r>
              <a:rPr kumimoji="1" lang="en-US" altLang="ja-JP" dirty="0"/>
              <a:t>=</a:t>
            </a:r>
            <a:r>
              <a:rPr kumimoji="1" lang="ja-JP" altLang="en-US" dirty="0"/>
              <a:t> </a:t>
            </a:r>
            <a:r>
              <a:rPr kumimoji="1" lang="en-US" altLang="ja-JP" dirty="0"/>
              <a:t>X_</a:t>
            </a:r>
            <a:r>
              <a:rPr kumimoji="1" lang="ja-JP" altLang="en-US" dirty="0"/>
              <a:t> </a:t>
            </a:r>
            <a:r>
              <a:rPr kumimoji="1" lang="en-US" altLang="ja-JP" dirty="0"/>
              <a:t>AND</a:t>
            </a:r>
            <a:r>
              <a:rPr kumimoji="1" lang="ja-JP" altLang="en-US" dirty="0"/>
              <a:t> </a:t>
            </a:r>
            <a:r>
              <a:rPr kumimoji="1" lang="en-US" altLang="ja-JP" dirty="0"/>
              <a:t>Y</a:t>
            </a:r>
            <a:r>
              <a:rPr kumimoji="1" lang="ja-JP" altLang="en-US" dirty="0"/>
              <a:t> </a:t>
            </a:r>
            <a:r>
              <a:rPr kumimoji="1" lang="en-US" altLang="ja-JP" dirty="0"/>
              <a:t>OR</a:t>
            </a:r>
            <a:r>
              <a:rPr kumimoji="1" lang="ja-JP" altLang="en-US" dirty="0"/>
              <a:t> </a:t>
            </a:r>
            <a:r>
              <a:rPr kumimoji="1" lang="en-US" altLang="ja-JP" dirty="0"/>
              <a:t>X</a:t>
            </a:r>
            <a:r>
              <a:rPr kumimoji="1" lang="ja-JP" altLang="en-US" dirty="0"/>
              <a:t> </a:t>
            </a:r>
            <a:r>
              <a:rPr kumimoji="1" lang="en-US" altLang="ja-JP" dirty="0"/>
              <a:t>AND</a:t>
            </a:r>
            <a:r>
              <a:rPr kumimoji="1" lang="ja-JP" altLang="en-US" dirty="0"/>
              <a:t> </a:t>
            </a:r>
            <a:r>
              <a:rPr kumimoji="1" lang="en-US" altLang="ja-JP" dirty="0"/>
              <a:t>Z_</a:t>
            </a:r>
            <a:r>
              <a:rPr kumimoji="1" lang="ja-JP" altLang="en-US" dirty="0"/>
              <a:t> という論理演算を考えます。</a:t>
            </a:r>
            <a:endParaRPr kumimoji="1" lang="en-US" altLang="ja-JP" dirty="0"/>
          </a:p>
          <a:p>
            <a:r>
              <a:rPr kumimoji="1" lang="ja-JP" altLang="en-US" dirty="0"/>
              <a:t>これに対応するのが下の図です。</a:t>
            </a:r>
            <a:endParaRPr kumimoji="1" lang="en-US" altLang="ja-JP" dirty="0"/>
          </a:p>
          <a:p>
            <a:r>
              <a:rPr kumimoji="1" lang="ja-JP" altLang="en-US" dirty="0"/>
              <a:t>左側から、論理変数</a:t>
            </a:r>
            <a:r>
              <a:rPr kumimoji="1" lang="en-US" altLang="ja-JP" dirty="0"/>
              <a:t>X,Y,Z </a:t>
            </a:r>
            <a:r>
              <a:rPr kumimoji="1" lang="ja-JP" altLang="en-US" dirty="0"/>
              <a:t>に対応する入力信号が入ります。</a:t>
            </a:r>
            <a:endParaRPr kumimoji="1" lang="en-US" altLang="ja-JP" dirty="0"/>
          </a:p>
          <a:p>
            <a:r>
              <a:rPr kumimoji="1" lang="ja-JP" altLang="en-US" dirty="0"/>
              <a:t>すると右側から、演算結果に対応する出力信号が出てきます。</a:t>
            </a:r>
            <a:r>
              <a:rPr kumimoji="1" lang="en-US" altLang="ja-JP" dirty="0"/>
              <a:t> </a:t>
            </a:r>
            <a:endParaRPr kumimoji="1" lang="ja-JP" altLang="en-US" dirty="0"/>
          </a:p>
        </p:txBody>
      </p:sp>
      <p:sp>
        <p:nvSpPr>
          <p:cNvPr id="4" name="スライド番号プレースホルダー 3"/>
          <p:cNvSpPr>
            <a:spLocks noGrp="1"/>
          </p:cNvSpPr>
          <p:nvPr>
            <p:ph type="sldNum" sz="quarter" idx="5"/>
          </p:nvPr>
        </p:nvSpPr>
        <p:spPr/>
        <p:txBody>
          <a:bodyPr/>
          <a:lstStyle/>
          <a:p>
            <a:fld id="{8EBBB9EA-6C10-43D1-B17C-E012E2C812C1}" type="slidenum">
              <a:rPr kumimoji="1" lang="ja-JP" altLang="en-US" smtClean="0"/>
              <a:t>8</a:t>
            </a:fld>
            <a:endParaRPr kumimoji="1" lang="ja-JP" altLang="en-US"/>
          </a:p>
        </p:txBody>
      </p:sp>
    </p:spTree>
    <p:extLst>
      <p:ext uri="{BB962C8B-B14F-4D97-AF65-F5344CB8AC3E}">
        <p14:creationId xmlns:p14="http://schemas.microsoft.com/office/powerpoint/2010/main" val="3215397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ここからはいくつかゲートを紹介していきます。</a:t>
            </a:r>
            <a:endParaRPr kumimoji="1" lang="en-US" altLang="ja-JP" dirty="0"/>
          </a:p>
          <a:p>
            <a:r>
              <a:rPr kumimoji="1" lang="ja-JP" altLang="en-US" dirty="0"/>
              <a:t>論理回路の公式ページにある補足資料「</a:t>
            </a:r>
            <a:r>
              <a:rPr lang="ja-JP" altLang="en-US" dirty="0"/>
              <a:t>代表的な論理関数・論理ゲート一覧」を開いてください。</a:t>
            </a:r>
            <a:endParaRPr kumimoji="1" lang="en-US" altLang="ja-JP" dirty="0"/>
          </a:p>
          <a:p>
            <a:r>
              <a:rPr kumimoji="1" lang="ja-JP" altLang="en-US" dirty="0"/>
              <a:t>最初は</a:t>
            </a:r>
            <a:r>
              <a:rPr kumimoji="1" lang="en-US" altLang="ja-JP" dirty="0"/>
              <a:t>NOT</a:t>
            </a:r>
            <a:r>
              <a:rPr kumimoji="1" lang="ja-JP" altLang="en-US" dirty="0"/>
              <a:t>ゲートです。</a:t>
            </a:r>
            <a:endParaRPr kumimoji="1" lang="en-US" altLang="ja-JP" dirty="0"/>
          </a:p>
          <a:p>
            <a:r>
              <a:rPr kumimoji="1" lang="ja-JP" altLang="en-US" dirty="0"/>
              <a:t>これは入力信号を反転して出力する</a:t>
            </a:r>
            <a:r>
              <a:rPr kumimoji="1" lang="en-US" altLang="ja-JP" dirty="0"/>
              <a:t>1</a:t>
            </a:r>
            <a:r>
              <a:rPr kumimoji="1" lang="ja-JP" altLang="en-US" dirty="0"/>
              <a:t>入力１出力の論理ゲートです。</a:t>
            </a:r>
            <a:endParaRPr kumimoji="1" lang="en-US" altLang="ja-JP" dirty="0"/>
          </a:p>
          <a:p>
            <a:r>
              <a:rPr kumimoji="1" lang="ja-JP" altLang="en-US" dirty="0"/>
              <a:t>つまり、入力として高い電圧が入れば低い電圧を、低い電圧が入れば高い電圧を出力します。</a:t>
            </a:r>
            <a:endParaRPr kumimoji="1" lang="en-US" altLang="ja-JP" dirty="0"/>
          </a:p>
          <a:p>
            <a:r>
              <a:rPr kumimoji="1" lang="en-US" altLang="ja-JP" dirty="0"/>
              <a:t>NOT </a:t>
            </a:r>
            <a:r>
              <a:rPr kumimoji="1" lang="ja-JP" altLang="en-US" dirty="0"/>
              <a:t>ゲートは </a:t>
            </a:r>
            <a:r>
              <a:rPr kumimoji="1" lang="en-US" altLang="ja-JP" dirty="0"/>
              <a:t>NOT </a:t>
            </a:r>
            <a:r>
              <a:rPr kumimoji="1" lang="ja-JP" altLang="en-US" dirty="0"/>
              <a:t>演算に対応します。</a:t>
            </a:r>
            <a:endParaRPr kumimoji="1" lang="en-US" altLang="ja-JP" dirty="0"/>
          </a:p>
          <a:p>
            <a:r>
              <a:rPr kumimoji="1" lang="en-US" altLang="ja-JP" dirty="0"/>
              <a:t>Z = X_ </a:t>
            </a:r>
            <a:r>
              <a:rPr kumimoji="1" lang="ja-JP" altLang="en-US" dirty="0"/>
              <a:t>という演算に対応するのがこちらのゲートです。</a:t>
            </a:r>
            <a:endParaRPr kumimoji="1" lang="en-US" altLang="ja-JP" dirty="0"/>
          </a:p>
          <a:p>
            <a:r>
              <a:rPr kumimoji="1" lang="en-US" altLang="ja-JP" dirty="0"/>
              <a:t>NOT </a:t>
            </a:r>
            <a:r>
              <a:rPr kumimoji="1" lang="ja-JP" altLang="en-US" dirty="0"/>
              <a:t>ゲートは三角の先に否定を表す丸が対が記号で表されます。</a:t>
            </a:r>
            <a:endParaRPr kumimoji="1" lang="en-US" altLang="ja-JP" dirty="0"/>
          </a:p>
          <a:p>
            <a:r>
              <a:rPr kumimoji="1" lang="ja-JP" altLang="en-US" dirty="0"/>
              <a:t>この図の左側が入力、右側が出力です。</a:t>
            </a:r>
            <a:endParaRPr kumimoji="1" lang="en-US" altLang="ja-JP" dirty="0"/>
          </a:p>
          <a:p>
            <a:r>
              <a:rPr kumimoji="1" lang="ja-JP" altLang="en-US" dirty="0"/>
              <a:t>この記号は </a:t>
            </a:r>
            <a:r>
              <a:rPr kumimoji="1" lang="en-US" altLang="ja-JP" dirty="0"/>
              <a:t>MIL </a:t>
            </a:r>
            <a:r>
              <a:rPr kumimoji="1" lang="ja-JP" altLang="en-US" dirty="0"/>
              <a:t>記号と呼ばれます。</a:t>
            </a:r>
            <a:endParaRPr kumimoji="1" lang="en-US" altLang="ja-JP" dirty="0"/>
          </a:p>
          <a:p>
            <a:r>
              <a:rPr kumimoji="1" lang="ja-JP" altLang="en-US" dirty="0"/>
              <a:t>論理ゲートを表す記号には、他にも</a:t>
            </a:r>
            <a:r>
              <a:rPr kumimoji="1" lang="en-US" altLang="ja-JP" dirty="0"/>
              <a:t>JIS</a:t>
            </a:r>
            <a:r>
              <a:rPr kumimoji="1" lang="ja-JP" altLang="en-US" dirty="0"/>
              <a:t>記号や慣用記号があります。</a:t>
            </a:r>
            <a:endParaRPr kumimoji="1" lang="en-US" altLang="ja-JP" dirty="0"/>
          </a:p>
          <a:p>
            <a:r>
              <a:rPr kumimoji="1" lang="en-US" altLang="ja-JP" dirty="0"/>
              <a:t>JIS</a:t>
            </a:r>
            <a:r>
              <a:rPr kumimoji="1" lang="ja-JP" altLang="en-US" dirty="0"/>
              <a:t>記号では、</a:t>
            </a:r>
            <a:r>
              <a:rPr kumimoji="1" lang="en-US" altLang="ja-JP" dirty="0"/>
              <a:t>NOT</a:t>
            </a:r>
            <a:r>
              <a:rPr kumimoji="1" lang="ja-JP" altLang="en-US" dirty="0"/>
              <a:t>ゲートは長方形の中に</a:t>
            </a:r>
            <a:r>
              <a:rPr kumimoji="1" lang="en-US" altLang="ja-JP" dirty="0"/>
              <a:t>1</a:t>
            </a:r>
            <a:r>
              <a:rPr kumimoji="1" lang="ja-JP" altLang="en-US" dirty="0"/>
              <a:t>と書き、前に否定を表す丸を付けた記号で表されます。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慣用記号では、</a:t>
            </a:r>
            <a:r>
              <a:rPr kumimoji="1" lang="en-US" altLang="ja-JP" dirty="0"/>
              <a:t>NOT</a:t>
            </a:r>
            <a:r>
              <a:rPr kumimoji="1" lang="ja-JP" altLang="en-US" dirty="0"/>
              <a:t>ゲートは半円形の前に否定を表す丸を付けた記号が使われます。</a:t>
            </a:r>
            <a:endParaRPr kumimoji="1" lang="en-US" altLang="ja-JP" dirty="0"/>
          </a:p>
          <a:p>
            <a:r>
              <a:rPr kumimoji="1" lang="ja-JP" altLang="en-US" dirty="0"/>
              <a:t>慣用記号は主にアメリカで使われている記号です。</a:t>
            </a:r>
            <a:endParaRPr kumimoji="1" lang="en-US" altLang="ja-JP" dirty="0"/>
          </a:p>
          <a:p>
            <a:r>
              <a:rPr kumimoji="1" lang="ja-JP" altLang="en-US" dirty="0"/>
              <a:t>この授業では、基本的に </a:t>
            </a:r>
            <a:r>
              <a:rPr kumimoji="1" lang="en-US" altLang="ja-JP" dirty="0"/>
              <a:t>MIL </a:t>
            </a:r>
            <a:r>
              <a:rPr kumimoji="1" lang="ja-JP" altLang="en-US" dirty="0"/>
              <a:t>記号を使います。</a:t>
            </a:r>
            <a:endParaRPr kumimoji="1" lang="en-US" altLang="ja-JP" dirty="0"/>
          </a:p>
        </p:txBody>
      </p:sp>
      <p:sp>
        <p:nvSpPr>
          <p:cNvPr id="4" name="スライド番号プレースホルダー 3"/>
          <p:cNvSpPr>
            <a:spLocks noGrp="1"/>
          </p:cNvSpPr>
          <p:nvPr>
            <p:ph type="sldNum" sz="quarter" idx="5"/>
          </p:nvPr>
        </p:nvSpPr>
        <p:spPr/>
        <p:txBody>
          <a:bodyPr/>
          <a:lstStyle/>
          <a:p>
            <a:fld id="{8EBBB9EA-6C10-43D1-B17C-E012E2C812C1}" type="slidenum">
              <a:rPr kumimoji="1" lang="ja-JP" altLang="en-US" smtClean="0"/>
              <a:t>9</a:t>
            </a:fld>
            <a:endParaRPr kumimoji="1" lang="ja-JP" altLang="en-US"/>
          </a:p>
        </p:txBody>
      </p:sp>
    </p:spTree>
    <p:extLst>
      <p:ext uri="{BB962C8B-B14F-4D97-AF65-F5344CB8AC3E}">
        <p14:creationId xmlns:p14="http://schemas.microsoft.com/office/powerpoint/2010/main" val="2762334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170" name="Group 2"/>
          <p:cNvGrpSpPr>
            <a:grpSpLocks/>
          </p:cNvGrpSpPr>
          <p:nvPr/>
        </p:nvGrpSpPr>
        <p:grpSpPr bwMode="auto">
          <a:xfrm>
            <a:off x="0" y="6350"/>
            <a:ext cx="9140825" cy="6851650"/>
            <a:chOff x="0" y="4"/>
            <a:chExt cx="5758" cy="4316"/>
          </a:xfrm>
        </p:grpSpPr>
        <p:grpSp>
          <p:nvGrpSpPr>
            <p:cNvPr id="7171" name="Group 3"/>
            <p:cNvGrpSpPr>
              <a:grpSpLocks/>
            </p:cNvGrpSpPr>
            <p:nvPr/>
          </p:nvGrpSpPr>
          <p:grpSpPr bwMode="auto">
            <a:xfrm>
              <a:off x="0" y="1161"/>
              <a:ext cx="5758" cy="3159"/>
              <a:chOff x="0" y="1161"/>
              <a:chExt cx="5758" cy="3159"/>
            </a:xfrm>
          </p:grpSpPr>
          <p:sp>
            <p:nvSpPr>
              <p:cNvPr id="7172" name="Freeform 4"/>
              <p:cNvSpPr>
                <a:spLocks/>
              </p:cNvSpPr>
              <p:nvPr/>
            </p:nvSpPr>
            <p:spPr bwMode="hidden">
              <a:xfrm>
                <a:off x="558" y="1161"/>
                <a:ext cx="5200" cy="3159"/>
              </a:xfrm>
              <a:custGeom>
                <a:avLst/>
                <a:gdLst>
                  <a:gd name="T0" fmla="*/ 0 w 5184"/>
                  <a:gd name="T1" fmla="*/ 3159 h 3159"/>
                  <a:gd name="T2" fmla="*/ 5184 w 5184"/>
                  <a:gd name="T3" fmla="*/ 3159 h 3159"/>
                  <a:gd name="T4" fmla="*/ 5184 w 5184"/>
                  <a:gd name="T5" fmla="*/ 0 h 3159"/>
                  <a:gd name="T6" fmla="*/ 0 w 5184"/>
                  <a:gd name="T7" fmla="*/ 0 h 3159"/>
                  <a:gd name="T8" fmla="*/ 0 w 5184"/>
                  <a:gd name="T9" fmla="*/ 3159 h 3159"/>
                  <a:gd name="T10" fmla="*/ 0 w 5184"/>
                  <a:gd name="T11" fmla="*/ 3159 h 3159"/>
                </a:gdLst>
                <a:ahLst/>
                <a:cxnLst>
                  <a:cxn ang="0">
                    <a:pos x="T0" y="T1"/>
                  </a:cxn>
                  <a:cxn ang="0">
                    <a:pos x="T2" y="T3"/>
                  </a:cxn>
                  <a:cxn ang="0">
                    <a:pos x="T4" y="T5"/>
                  </a:cxn>
                  <a:cxn ang="0">
                    <a:pos x="T6" y="T7"/>
                  </a:cxn>
                  <a:cxn ang="0">
                    <a:pos x="T8" y="T9"/>
                  </a:cxn>
                  <a:cxn ang="0">
                    <a:pos x="T10" y="T11"/>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173" name="Freeform 5"/>
              <p:cNvSpPr>
                <a:spLocks/>
              </p:cNvSpPr>
              <p:nvPr/>
            </p:nvSpPr>
            <p:spPr bwMode="hidden">
              <a:xfrm>
                <a:off x="0" y="1161"/>
                <a:ext cx="558" cy="3159"/>
              </a:xfrm>
              <a:custGeom>
                <a:avLst/>
                <a:gdLst>
                  <a:gd name="T0" fmla="*/ 0 w 556"/>
                  <a:gd name="T1" fmla="*/ 0 h 3159"/>
                  <a:gd name="T2" fmla="*/ 0 w 556"/>
                  <a:gd name="T3" fmla="*/ 3159 h 3159"/>
                  <a:gd name="T4" fmla="*/ 556 w 556"/>
                  <a:gd name="T5" fmla="*/ 3159 h 3159"/>
                  <a:gd name="T6" fmla="*/ 556 w 556"/>
                  <a:gd name="T7" fmla="*/ 0 h 3159"/>
                  <a:gd name="T8" fmla="*/ 0 w 556"/>
                  <a:gd name="T9" fmla="*/ 0 h 3159"/>
                  <a:gd name="T10" fmla="*/ 0 w 556"/>
                  <a:gd name="T11" fmla="*/ 0 h 3159"/>
                </a:gdLst>
                <a:ahLst/>
                <a:cxnLst>
                  <a:cxn ang="0">
                    <a:pos x="T0" y="T1"/>
                  </a:cxn>
                  <a:cxn ang="0">
                    <a:pos x="T2" y="T3"/>
                  </a:cxn>
                  <a:cxn ang="0">
                    <a:pos x="T4" y="T5"/>
                  </a:cxn>
                  <a:cxn ang="0">
                    <a:pos x="T6" y="T7"/>
                  </a:cxn>
                  <a:cxn ang="0">
                    <a:pos x="T8" y="T9"/>
                  </a:cxn>
                  <a:cxn ang="0">
                    <a:pos x="T10" y="T11"/>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7174" name="Freeform 6"/>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175" name="Freeform 7"/>
            <p:cNvSpPr>
              <a:spLocks/>
            </p:cNvSpPr>
            <p:nvPr/>
          </p:nvSpPr>
          <p:spPr bwMode="ltGray">
            <a:xfrm>
              <a:off x="767" y="1155"/>
              <a:ext cx="252" cy="12"/>
            </a:xfrm>
            <a:custGeom>
              <a:avLst/>
              <a:gdLst>
                <a:gd name="T0" fmla="*/ 251 w 251"/>
                <a:gd name="T1" fmla="*/ 0 h 12"/>
                <a:gd name="T2" fmla="*/ 0 w 251"/>
                <a:gd name="T3" fmla="*/ 0 h 12"/>
                <a:gd name="T4" fmla="*/ 0 w 251"/>
                <a:gd name="T5" fmla="*/ 12 h 12"/>
                <a:gd name="T6" fmla="*/ 251 w 251"/>
                <a:gd name="T7" fmla="*/ 12 h 12"/>
                <a:gd name="T8" fmla="*/ 251 w 251"/>
                <a:gd name="T9" fmla="*/ 0 h 12"/>
                <a:gd name="T10" fmla="*/ 251 w 251"/>
                <a:gd name="T11" fmla="*/ 0 h 12"/>
              </a:gdLst>
              <a:ahLst/>
              <a:cxnLst>
                <a:cxn ang="0">
                  <a:pos x="T0" y="T1"/>
                </a:cxn>
                <a:cxn ang="0">
                  <a:pos x="T2" y="T3"/>
                </a:cxn>
                <a:cxn ang="0">
                  <a:pos x="T4" y="T5"/>
                </a:cxn>
                <a:cxn ang="0">
                  <a:pos x="T6" y="T7"/>
                </a:cxn>
                <a:cxn ang="0">
                  <a:pos x="T8" y="T9"/>
                </a:cxn>
                <a:cxn ang="0">
                  <a:pos x="T10" y="T11"/>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176" name="Freeform 8"/>
            <p:cNvSpPr>
              <a:spLocks/>
            </p:cNvSpPr>
            <p:nvPr/>
          </p:nvSpPr>
          <p:spPr bwMode="ltGray">
            <a:xfrm>
              <a:off x="0" y="1155"/>
              <a:ext cx="351" cy="12"/>
            </a:xfrm>
            <a:custGeom>
              <a:avLst/>
              <a:gdLst>
                <a:gd name="T0" fmla="*/ 0 w 251"/>
                <a:gd name="T1" fmla="*/ 0 h 12"/>
                <a:gd name="T2" fmla="*/ 0 w 251"/>
                <a:gd name="T3" fmla="*/ 12 h 12"/>
                <a:gd name="T4" fmla="*/ 251 w 251"/>
                <a:gd name="T5" fmla="*/ 12 h 12"/>
                <a:gd name="T6" fmla="*/ 251 w 251"/>
                <a:gd name="T7" fmla="*/ 0 h 12"/>
                <a:gd name="T8" fmla="*/ 0 w 251"/>
                <a:gd name="T9" fmla="*/ 0 h 12"/>
                <a:gd name="T10" fmla="*/ 0 w 251"/>
                <a:gd name="T11" fmla="*/ 0 h 12"/>
              </a:gdLst>
              <a:ahLst/>
              <a:cxnLst>
                <a:cxn ang="0">
                  <a:pos x="T0" y="T1"/>
                </a:cxn>
                <a:cxn ang="0">
                  <a:pos x="T2" y="T3"/>
                </a:cxn>
                <a:cxn ang="0">
                  <a:pos x="T4" y="T5"/>
                </a:cxn>
                <a:cxn ang="0">
                  <a:pos x="T6" y="T7"/>
                </a:cxn>
                <a:cxn ang="0">
                  <a:pos x="T8" y="T9"/>
                </a:cxn>
                <a:cxn ang="0">
                  <a:pos x="T10" y="T11"/>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nvGrpSpPr>
            <p:cNvPr id="7177" name="Group 9"/>
            <p:cNvGrpSpPr>
              <a:grpSpLocks/>
            </p:cNvGrpSpPr>
            <p:nvPr/>
          </p:nvGrpSpPr>
          <p:grpSpPr bwMode="auto">
            <a:xfrm>
              <a:off x="348" y="4"/>
              <a:ext cx="5410" cy="4316"/>
              <a:chOff x="348" y="4"/>
              <a:chExt cx="5410" cy="4316"/>
            </a:xfrm>
          </p:grpSpPr>
          <p:sp>
            <p:nvSpPr>
              <p:cNvPr id="7178" name="Freeform 10"/>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Lst>
                <a:ahLst/>
                <a:cxnLst>
                  <a:cxn ang="0">
                    <a:pos x="T0" y="T1"/>
                  </a:cxn>
                  <a:cxn ang="0">
                    <a:pos x="T2" y="T3"/>
                  </a:cxn>
                  <a:cxn ang="0">
                    <a:pos x="T4" y="T5"/>
                  </a:cxn>
                  <a:cxn ang="0">
                    <a:pos x="T6" y="T7"/>
                  </a:cxn>
                  <a:cxn ang="0">
                    <a:pos x="T8" y="T9"/>
                  </a:cxn>
                  <a:cxn ang="0">
                    <a:pos x="T10" y="T11"/>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179" name="Freeform 11"/>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Lst>
                <a:ahLst/>
                <a:cxnLst>
                  <a:cxn ang="0">
                    <a:pos x="T0" y="T1"/>
                  </a:cxn>
                  <a:cxn ang="0">
                    <a:pos x="T2" y="T3"/>
                  </a:cxn>
                  <a:cxn ang="0">
                    <a:pos x="T4" y="T5"/>
                  </a:cxn>
                  <a:cxn ang="0">
                    <a:pos x="T6" y="T7"/>
                  </a:cxn>
                  <a:cxn ang="0">
                    <a:pos x="T8" y="T9"/>
                  </a:cxn>
                  <a:cxn ang="0">
                    <a:pos x="T10" y="T11"/>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180" name="Freeform 12"/>
              <p:cNvSpPr>
                <a:spLocks/>
              </p:cNvSpPr>
              <p:nvPr/>
            </p:nvSpPr>
            <p:spPr bwMode="ltGray">
              <a:xfrm>
                <a:off x="1019" y="1155"/>
                <a:ext cx="4739" cy="12"/>
              </a:xfrm>
              <a:custGeom>
                <a:avLst/>
                <a:gdLst>
                  <a:gd name="T0" fmla="*/ 4724 w 4724"/>
                  <a:gd name="T1" fmla="*/ 0 h 12"/>
                  <a:gd name="T2" fmla="*/ 0 w 4724"/>
                  <a:gd name="T3" fmla="*/ 0 h 12"/>
                  <a:gd name="T4" fmla="*/ 0 w 4724"/>
                  <a:gd name="T5" fmla="*/ 12 h 12"/>
                  <a:gd name="T6" fmla="*/ 4724 w 4724"/>
                  <a:gd name="T7" fmla="*/ 12 h 12"/>
                  <a:gd name="T8" fmla="*/ 4724 w 4724"/>
                  <a:gd name="T9" fmla="*/ 0 h 12"/>
                  <a:gd name="T10" fmla="*/ 4724 w 4724"/>
                  <a:gd name="T11" fmla="*/ 0 h 12"/>
                </a:gdLst>
                <a:ahLst/>
                <a:cxnLst>
                  <a:cxn ang="0">
                    <a:pos x="T0" y="T1"/>
                  </a:cxn>
                  <a:cxn ang="0">
                    <a:pos x="T2" y="T3"/>
                  </a:cxn>
                  <a:cxn ang="0">
                    <a:pos x="T4" y="T5"/>
                  </a:cxn>
                  <a:cxn ang="0">
                    <a:pos x="T6" y="T7"/>
                  </a:cxn>
                  <a:cxn ang="0">
                    <a:pos x="T8" y="T9"/>
                  </a:cxn>
                  <a:cxn ang="0">
                    <a:pos x="T10" y="T11"/>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181" name="Freeform 13"/>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Lst>
                <a:ahLst/>
                <a:cxnLst>
                  <a:cxn ang="0">
                    <a:pos x="T0" y="T1"/>
                  </a:cxn>
                  <a:cxn ang="0">
                    <a:pos x="T2" y="T3"/>
                  </a:cxn>
                  <a:cxn ang="0">
                    <a:pos x="T4" y="T5"/>
                  </a:cxn>
                  <a:cxn ang="0">
                    <a:pos x="T6" y="T7"/>
                  </a:cxn>
                  <a:cxn ang="0">
                    <a:pos x="T8" y="T9"/>
                  </a:cxn>
                  <a:cxn ang="0">
                    <a:pos x="T10" y="T11"/>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182" name="Freeform 14"/>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Lst>
                <a:ahLst/>
                <a:cxnLst>
                  <a:cxn ang="0">
                    <a:pos x="T0" y="T1"/>
                  </a:cxn>
                  <a:cxn ang="0">
                    <a:pos x="T2" y="T3"/>
                  </a:cxn>
                  <a:cxn ang="0">
                    <a:pos x="T4" y="T5"/>
                  </a:cxn>
                  <a:cxn ang="0">
                    <a:pos x="T6" y="T7"/>
                  </a:cxn>
                  <a:cxn ang="0">
                    <a:pos x="T8" y="T9"/>
                  </a:cxn>
                  <a:cxn ang="0">
                    <a:pos x="T10" y="T11"/>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183" name="Freeform 15"/>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sp>
        <p:nvSpPr>
          <p:cNvPr id="7184" name="Rectangle 16"/>
          <p:cNvSpPr>
            <a:spLocks noGrp="1" noChangeArrowheads="1"/>
          </p:cNvSpPr>
          <p:nvPr>
            <p:ph type="ctrTitle" sz="quarter"/>
          </p:nvPr>
        </p:nvSpPr>
        <p:spPr>
          <a:xfrm>
            <a:off x="1066800" y="1997075"/>
            <a:ext cx="7086600" cy="1431925"/>
          </a:xfrm>
        </p:spPr>
        <p:txBody>
          <a:bodyPr anchor="b"/>
          <a:lstStyle>
            <a:lvl1pPr>
              <a:defRPr/>
            </a:lvl1pPr>
          </a:lstStyle>
          <a:p>
            <a:pPr lvl="0"/>
            <a:r>
              <a:rPr lang="ja-JP" altLang="en-US" noProof="0"/>
              <a:t>マスタ タイトルの書式設定</a:t>
            </a:r>
          </a:p>
        </p:txBody>
      </p:sp>
      <p:sp>
        <p:nvSpPr>
          <p:cNvPr id="7185" name="Rectangle 17"/>
          <p:cNvSpPr>
            <a:spLocks noGrp="1" noChangeArrowheads="1"/>
          </p:cNvSpPr>
          <p:nvPr>
            <p:ph type="subTitle" sz="quarter" idx="1"/>
          </p:nvPr>
        </p:nvSpPr>
        <p:spPr>
          <a:xfrm>
            <a:off x="1066800" y="3886200"/>
            <a:ext cx="6400800" cy="1752600"/>
          </a:xfrm>
        </p:spPr>
        <p:txBody>
          <a:bodyPr/>
          <a:lstStyle>
            <a:lvl1pPr marL="0" indent="0">
              <a:buFont typeface="Wingdings" panose="05000000000000000000" pitchFamily="2" charset="2"/>
              <a:buNone/>
              <a:defRPr/>
            </a:lvl1pPr>
          </a:lstStyle>
          <a:p>
            <a:pPr lvl="0"/>
            <a:r>
              <a:rPr lang="ja-JP" altLang="en-US" noProof="0"/>
              <a:t>マスタ サブタイトルの書式設定</a:t>
            </a:r>
          </a:p>
        </p:txBody>
      </p:sp>
      <p:sp>
        <p:nvSpPr>
          <p:cNvPr id="7186" name="Rectangle 18"/>
          <p:cNvSpPr>
            <a:spLocks noGrp="1" noChangeArrowheads="1"/>
          </p:cNvSpPr>
          <p:nvPr>
            <p:ph type="dt" sz="quarter" idx="2"/>
          </p:nvPr>
        </p:nvSpPr>
        <p:spPr/>
        <p:txBody>
          <a:bodyPr/>
          <a:lstStyle>
            <a:lvl1pPr>
              <a:defRPr/>
            </a:lvl1pPr>
          </a:lstStyle>
          <a:p>
            <a:endParaRPr lang="en-US" altLang="ja-JP"/>
          </a:p>
        </p:txBody>
      </p:sp>
      <p:sp>
        <p:nvSpPr>
          <p:cNvPr id="7187" name="Rectangle 19"/>
          <p:cNvSpPr>
            <a:spLocks noGrp="1" noChangeArrowheads="1"/>
          </p:cNvSpPr>
          <p:nvPr>
            <p:ph type="ftr" sz="quarter" idx="3"/>
          </p:nvPr>
        </p:nvSpPr>
        <p:spPr>
          <a:xfrm>
            <a:off x="3352800" y="6248400"/>
            <a:ext cx="2895600" cy="457200"/>
          </a:xfrm>
        </p:spPr>
        <p:txBody>
          <a:bodyPr/>
          <a:lstStyle>
            <a:lvl1pPr>
              <a:defRPr/>
            </a:lvl1pPr>
          </a:lstStyle>
          <a:p>
            <a:endParaRPr lang="en-US" altLang="ja-JP"/>
          </a:p>
        </p:txBody>
      </p:sp>
      <p:sp>
        <p:nvSpPr>
          <p:cNvPr id="7188" name="Rectangle 20"/>
          <p:cNvSpPr>
            <a:spLocks noGrp="1" noChangeArrowheads="1"/>
          </p:cNvSpPr>
          <p:nvPr>
            <p:ph type="sldNum" sz="quarter" idx="4"/>
          </p:nvPr>
        </p:nvSpPr>
        <p:spPr/>
        <p:txBody>
          <a:bodyPr/>
          <a:lstStyle>
            <a:lvl1pPr>
              <a:defRPr/>
            </a:lvl1pPr>
          </a:lstStyle>
          <a:p>
            <a:fld id="{CE705D97-0F5C-4815-A382-50466F359214}" type="slidenum">
              <a:rPr lang="en-US" altLang="ja-JP"/>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BB3B3687-7CAE-4C8C-82AF-3E7D81D35F7B}" type="slidenum">
              <a:rPr lang="en-US" altLang="ja-JP"/>
              <a:pPr/>
              <a:t>‹#›</a:t>
            </a:fld>
            <a:endParaRPr lang="en-US" altLang="ja-JP"/>
          </a:p>
        </p:txBody>
      </p:sp>
    </p:spTree>
    <p:extLst>
      <p:ext uri="{BB962C8B-B14F-4D97-AF65-F5344CB8AC3E}">
        <p14:creationId xmlns:p14="http://schemas.microsoft.com/office/powerpoint/2010/main" val="3991303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24650" y="304800"/>
            <a:ext cx="1885950" cy="579120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1066800" y="304800"/>
            <a:ext cx="5505450" cy="57912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C5DDAC77-3945-4A9F-87EC-6EF0C6295E84}" type="slidenum">
              <a:rPr lang="en-US" altLang="ja-JP"/>
              <a:pPr/>
              <a:t>‹#›</a:t>
            </a:fld>
            <a:endParaRPr lang="en-US" altLang="ja-JP"/>
          </a:p>
        </p:txBody>
      </p:sp>
    </p:spTree>
    <p:extLst>
      <p:ext uri="{BB962C8B-B14F-4D97-AF65-F5344CB8AC3E}">
        <p14:creationId xmlns:p14="http://schemas.microsoft.com/office/powerpoint/2010/main" val="2773391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066800" y="304800"/>
            <a:ext cx="7543800" cy="1431925"/>
          </a:xfrm>
        </p:spPr>
        <p:txBody>
          <a:bodyPr/>
          <a:lstStyle/>
          <a:p>
            <a:r>
              <a:rPr lang="ja-JP" altLang="en-US"/>
              <a:t>マスター タイトルの書式設定</a:t>
            </a:r>
          </a:p>
        </p:txBody>
      </p:sp>
      <p:sp>
        <p:nvSpPr>
          <p:cNvPr id="3" name="テキスト プレースホルダー 2"/>
          <p:cNvSpPr>
            <a:spLocks noGrp="1"/>
          </p:cNvSpPr>
          <p:nvPr>
            <p:ph type="body" sz="half" idx="1"/>
          </p:nvPr>
        </p:nvSpPr>
        <p:spPr>
          <a:xfrm>
            <a:off x="1066800" y="1981200"/>
            <a:ext cx="36957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914900" y="1981200"/>
            <a:ext cx="36957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a:xfrm>
            <a:off x="1066800" y="6248400"/>
            <a:ext cx="1905000" cy="457200"/>
          </a:xfrm>
        </p:spPr>
        <p:txBody>
          <a:bodyPr/>
          <a:lstStyle>
            <a:lvl1pPr>
              <a:defRPr/>
            </a:lvl1pPr>
          </a:lstStyle>
          <a:p>
            <a:endParaRPr lang="en-US" altLang="ja-JP"/>
          </a:p>
        </p:txBody>
      </p:sp>
      <p:sp>
        <p:nvSpPr>
          <p:cNvPr id="6" name="フッター プレースホルダー 5"/>
          <p:cNvSpPr>
            <a:spLocks noGrp="1"/>
          </p:cNvSpPr>
          <p:nvPr>
            <p:ph type="ftr" sz="quarter" idx="11"/>
          </p:nvPr>
        </p:nvSpPr>
        <p:spPr>
          <a:xfrm>
            <a:off x="3429000" y="6248400"/>
            <a:ext cx="2895600" cy="457200"/>
          </a:xfrm>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a:xfrm>
            <a:off x="6705600" y="6248400"/>
            <a:ext cx="1905000" cy="457200"/>
          </a:xfrm>
        </p:spPr>
        <p:txBody>
          <a:bodyPr/>
          <a:lstStyle>
            <a:lvl1pPr>
              <a:defRPr/>
            </a:lvl1pPr>
          </a:lstStyle>
          <a:p>
            <a:fld id="{0971AE45-2D5A-48D4-AFCD-755486C5C1F5}" type="slidenum">
              <a:rPr lang="en-US" altLang="ja-JP"/>
              <a:pPr/>
              <a:t>‹#›</a:t>
            </a:fld>
            <a:endParaRPr lang="en-US" altLang="ja-JP"/>
          </a:p>
        </p:txBody>
      </p:sp>
    </p:spTree>
    <p:extLst>
      <p:ext uri="{BB962C8B-B14F-4D97-AF65-F5344CB8AC3E}">
        <p14:creationId xmlns:p14="http://schemas.microsoft.com/office/powerpoint/2010/main" val="4162327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4D2EBE2A-8E78-413E-972E-35AD9C568380}" type="slidenum">
              <a:rPr lang="en-US" altLang="ja-JP"/>
              <a:pPr/>
              <a:t>‹#›</a:t>
            </a:fld>
            <a:endParaRPr lang="en-US" altLang="ja-JP"/>
          </a:p>
        </p:txBody>
      </p:sp>
    </p:spTree>
    <p:extLst>
      <p:ext uri="{BB962C8B-B14F-4D97-AF65-F5344CB8AC3E}">
        <p14:creationId xmlns:p14="http://schemas.microsoft.com/office/powerpoint/2010/main" val="3543824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8001D047-3286-47C5-B625-18B4E3557290}" type="slidenum">
              <a:rPr lang="en-US" altLang="ja-JP"/>
              <a:pPr/>
              <a:t>‹#›</a:t>
            </a:fld>
            <a:endParaRPr lang="en-US" altLang="ja-JP"/>
          </a:p>
        </p:txBody>
      </p:sp>
    </p:spTree>
    <p:extLst>
      <p:ext uri="{BB962C8B-B14F-4D97-AF65-F5344CB8AC3E}">
        <p14:creationId xmlns:p14="http://schemas.microsoft.com/office/powerpoint/2010/main" val="2563764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1066800" y="1981200"/>
            <a:ext cx="36957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914900" y="1981200"/>
            <a:ext cx="36957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フッター プレースホルダー 5"/>
          <p:cNvSpPr>
            <a:spLocks noGrp="1"/>
          </p:cNvSpPr>
          <p:nvPr>
            <p:ph type="ftr" sz="quarter" idx="11"/>
          </p:nvPr>
        </p:nvSpPr>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p:txBody>
          <a:bodyPr/>
          <a:lstStyle>
            <a:lvl1pPr>
              <a:defRPr/>
            </a:lvl1pPr>
          </a:lstStyle>
          <a:p>
            <a:fld id="{D8C9FEB4-D698-4622-965E-C60B09711E9F}" type="slidenum">
              <a:rPr lang="en-US" altLang="ja-JP"/>
              <a:pPr/>
              <a:t>‹#›</a:t>
            </a:fld>
            <a:endParaRPr lang="en-US" altLang="ja-JP"/>
          </a:p>
        </p:txBody>
      </p:sp>
    </p:spTree>
    <p:extLst>
      <p:ext uri="{BB962C8B-B14F-4D97-AF65-F5344CB8AC3E}">
        <p14:creationId xmlns:p14="http://schemas.microsoft.com/office/powerpoint/2010/main" val="3004851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a:lstStyle>
            <a:lvl1pPr>
              <a:defRPr/>
            </a:lvl1pPr>
          </a:lstStyle>
          <a:p>
            <a:endParaRPr lang="en-US" altLang="ja-JP"/>
          </a:p>
        </p:txBody>
      </p:sp>
      <p:sp>
        <p:nvSpPr>
          <p:cNvPr id="8" name="フッター プレースホルダー 7"/>
          <p:cNvSpPr>
            <a:spLocks noGrp="1"/>
          </p:cNvSpPr>
          <p:nvPr>
            <p:ph type="ftr" sz="quarter" idx="11"/>
          </p:nvPr>
        </p:nvSpPr>
        <p:spPr/>
        <p:txBody>
          <a:bodyPr/>
          <a:lstStyle>
            <a:lvl1pPr>
              <a:defRPr/>
            </a:lvl1pPr>
          </a:lstStyle>
          <a:p>
            <a:endParaRPr lang="en-US" altLang="ja-JP"/>
          </a:p>
        </p:txBody>
      </p:sp>
      <p:sp>
        <p:nvSpPr>
          <p:cNvPr id="9" name="スライド番号プレースホルダー 8"/>
          <p:cNvSpPr>
            <a:spLocks noGrp="1"/>
          </p:cNvSpPr>
          <p:nvPr>
            <p:ph type="sldNum" sz="quarter" idx="12"/>
          </p:nvPr>
        </p:nvSpPr>
        <p:spPr/>
        <p:txBody>
          <a:bodyPr/>
          <a:lstStyle>
            <a:lvl1pPr>
              <a:defRPr/>
            </a:lvl1pPr>
          </a:lstStyle>
          <a:p>
            <a:fld id="{0DB48FC2-58ED-4BF5-A123-01ADABA1785D}" type="slidenum">
              <a:rPr lang="en-US" altLang="ja-JP"/>
              <a:pPr/>
              <a:t>‹#›</a:t>
            </a:fld>
            <a:endParaRPr lang="en-US" altLang="ja-JP"/>
          </a:p>
        </p:txBody>
      </p:sp>
    </p:spTree>
    <p:extLst>
      <p:ext uri="{BB962C8B-B14F-4D97-AF65-F5344CB8AC3E}">
        <p14:creationId xmlns:p14="http://schemas.microsoft.com/office/powerpoint/2010/main" val="3980385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a:defRPr/>
            </a:lvl1pPr>
          </a:lstStyle>
          <a:p>
            <a:endParaRPr lang="en-US" altLang="ja-JP"/>
          </a:p>
        </p:txBody>
      </p:sp>
      <p:sp>
        <p:nvSpPr>
          <p:cNvPr id="4" name="フッター プレースホルダー 3"/>
          <p:cNvSpPr>
            <a:spLocks noGrp="1"/>
          </p:cNvSpPr>
          <p:nvPr>
            <p:ph type="ftr" sz="quarter" idx="11"/>
          </p:nvPr>
        </p:nvSpPr>
        <p:spPr/>
        <p:txBody>
          <a:bodyPr/>
          <a:lstStyle>
            <a:lvl1pPr>
              <a:defRPr/>
            </a:lvl1pPr>
          </a:lstStyle>
          <a:p>
            <a:endParaRPr lang="en-US" altLang="ja-JP"/>
          </a:p>
        </p:txBody>
      </p:sp>
      <p:sp>
        <p:nvSpPr>
          <p:cNvPr id="5" name="スライド番号プレースホルダー 4"/>
          <p:cNvSpPr>
            <a:spLocks noGrp="1"/>
          </p:cNvSpPr>
          <p:nvPr>
            <p:ph type="sldNum" sz="quarter" idx="12"/>
          </p:nvPr>
        </p:nvSpPr>
        <p:spPr/>
        <p:txBody>
          <a:bodyPr/>
          <a:lstStyle>
            <a:lvl1pPr>
              <a:defRPr/>
            </a:lvl1pPr>
          </a:lstStyle>
          <a:p>
            <a:fld id="{1F7A33D8-E795-4ABD-A73E-EADA12A81A54}" type="slidenum">
              <a:rPr lang="en-US" altLang="ja-JP"/>
              <a:pPr/>
              <a:t>‹#›</a:t>
            </a:fld>
            <a:endParaRPr lang="en-US" altLang="ja-JP"/>
          </a:p>
        </p:txBody>
      </p:sp>
    </p:spTree>
    <p:extLst>
      <p:ext uri="{BB962C8B-B14F-4D97-AF65-F5344CB8AC3E}">
        <p14:creationId xmlns:p14="http://schemas.microsoft.com/office/powerpoint/2010/main" val="3208217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endParaRPr lang="en-US" altLang="ja-JP"/>
          </a:p>
        </p:txBody>
      </p:sp>
      <p:sp>
        <p:nvSpPr>
          <p:cNvPr id="3" name="フッター プレースホルダー 2"/>
          <p:cNvSpPr>
            <a:spLocks noGrp="1"/>
          </p:cNvSpPr>
          <p:nvPr>
            <p:ph type="ftr" sz="quarter" idx="11"/>
          </p:nvPr>
        </p:nvSpPr>
        <p:spPr/>
        <p:txBody>
          <a:bodyPr/>
          <a:lstStyle>
            <a:lvl1pPr>
              <a:defRPr/>
            </a:lvl1pPr>
          </a:lstStyle>
          <a:p>
            <a:endParaRPr lang="en-US" altLang="ja-JP"/>
          </a:p>
        </p:txBody>
      </p:sp>
      <p:sp>
        <p:nvSpPr>
          <p:cNvPr id="4" name="スライド番号プレースホルダー 3"/>
          <p:cNvSpPr>
            <a:spLocks noGrp="1"/>
          </p:cNvSpPr>
          <p:nvPr>
            <p:ph type="sldNum" sz="quarter" idx="12"/>
          </p:nvPr>
        </p:nvSpPr>
        <p:spPr/>
        <p:txBody>
          <a:bodyPr/>
          <a:lstStyle>
            <a:lvl1pPr>
              <a:defRPr/>
            </a:lvl1pPr>
          </a:lstStyle>
          <a:p>
            <a:fld id="{A40AC66A-D2A9-475E-94EC-F65EA28E737A}" type="slidenum">
              <a:rPr lang="en-US" altLang="ja-JP"/>
              <a:pPr/>
              <a:t>‹#›</a:t>
            </a:fld>
            <a:endParaRPr lang="en-US" altLang="ja-JP"/>
          </a:p>
        </p:txBody>
      </p:sp>
    </p:spTree>
    <p:extLst>
      <p:ext uri="{BB962C8B-B14F-4D97-AF65-F5344CB8AC3E}">
        <p14:creationId xmlns:p14="http://schemas.microsoft.com/office/powerpoint/2010/main" val="1686971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フッター プレースホルダー 5"/>
          <p:cNvSpPr>
            <a:spLocks noGrp="1"/>
          </p:cNvSpPr>
          <p:nvPr>
            <p:ph type="ftr" sz="quarter" idx="11"/>
          </p:nvPr>
        </p:nvSpPr>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p:txBody>
          <a:bodyPr/>
          <a:lstStyle>
            <a:lvl1pPr>
              <a:defRPr/>
            </a:lvl1pPr>
          </a:lstStyle>
          <a:p>
            <a:fld id="{3DEB1505-E251-48C3-A77F-741243C12EEB}" type="slidenum">
              <a:rPr lang="en-US" altLang="ja-JP"/>
              <a:pPr/>
              <a:t>‹#›</a:t>
            </a:fld>
            <a:endParaRPr lang="en-US" altLang="ja-JP"/>
          </a:p>
        </p:txBody>
      </p:sp>
    </p:spTree>
    <p:extLst>
      <p:ext uri="{BB962C8B-B14F-4D97-AF65-F5344CB8AC3E}">
        <p14:creationId xmlns:p14="http://schemas.microsoft.com/office/powerpoint/2010/main" val="3946547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フッター プレースホルダー 5"/>
          <p:cNvSpPr>
            <a:spLocks noGrp="1"/>
          </p:cNvSpPr>
          <p:nvPr>
            <p:ph type="ftr" sz="quarter" idx="11"/>
          </p:nvPr>
        </p:nvSpPr>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p:txBody>
          <a:bodyPr/>
          <a:lstStyle>
            <a:lvl1pPr>
              <a:defRPr/>
            </a:lvl1pPr>
          </a:lstStyle>
          <a:p>
            <a:fld id="{891D9B02-57A0-49BC-9066-2C0CDA23A545}" type="slidenum">
              <a:rPr lang="en-US" altLang="ja-JP"/>
              <a:pPr/>
              <a:t>‹#›</a:t>
            </a:fld>
            <a:endParaRPr lang="en-US" altLang="ja-JP"/>
          </a:p>
        </p:txBody>
      </p:sp>
    </p:spTree>
    <p:extLst>
      <p:ext uri="{BB962C8B-B14F-4D97-AF65-F5344CB8AC3E}">
        <p14:creationId xmlns:p14="http://schemas.microsoft.com/office/powerpoint/2010/main" val="1127045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146" name="Group 2"/>
          <p:cNvGrpSpPr>
            <a:grpSpLocks/>
          </p:cNvGrpSpPr>
          <p:nvPr/>
        </p:nvGrpSpPr>
        <p:grpSpPr bwMode="auto">
          <a:xfrm>
            <a:off x="0" y="6350"/>
            <a:ext cx="9140825" cy="6851650"/>
            <a:chOff x="0" y="4"/>
            <a:chExt cx="5758" cy="4316"/>
          </a:xfrm>
        </p:grpSpPr>
        <p:sp>
          <p:nvSpPr>
            <p:cNvPr id="6147" name="Freeform 3"/>
            <p:cNvSpPr>
              <a:spLocks/>
            </p:cNvSpPr>
            <p:nvPr/>
          </p:nvSpPr>
          <p:spPr bwMode="hidden">
            <a:xfrm>
              <a:off x="558" y="1161"/>
              <a:ext cx="5200" cy="3159"/>
            </a:xfrm>
            <a:custGeom>
              <a:avLst/>
              <a:gdLst>
                <a:gd name="T0" fmla="*/ 0 w 5184"/>
                <a:gd name="T1" fmla="*/ 3159 h 3159"/>
                <a:gd name="T2" fmla="*/ 5184 w 5184"/>
                <a:gd name="T3" fmla="*/ 3159 h 3159"/>
                <a:gd name="T4" fmla="*/ 5184 w 5184"/>
                <a:gd name="T5" fmla="*/ 0 h 3159"/>
                <a:gd name="T6" fmla="*/ 0 w 5184"/>
                <a:gd name="T7" fmla="*/ 0 h 3159"/>
                <a:gd name="T8" fmla="*/ 0 w 5184"/>
                <a:gd name="T9" fmla="*/ 3159 h 3159"/>
                <a:gd name="T10" fmla="*/ 0 w 5184"/>
                <a:gd name="T11" fmla="*/ 3159 h 3159"/>
              </a:gdLst>
              <a:ahLst/>
              <a:cxnLst>
                <a:cxn ang="0">
                  <a:pos x="T0" y="T1"/>
                </a:cxn>
                <a:cxn ang="0">
                  <a:pos x="T2" y="T3"/>
                </a:cxn>
                <a:cxn ang="0">
                  <a:pos x="T4" y="T5"/>
                </a:cxn>
                <a:cxn ang="0">
                  <a:pos x="T6" y="T7"/>
                </a:cxn>
                <a:cxn ang="0">
                  <a:pos x="T8" y="T9"/>
                </a:cxn>
                <a:cxn ang="0">
                  <a:pos x="T10" y="T11"/>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148" name="Freeform 4"/>
            <p:cNvSpPr>
              <a:spLocks/>
            </p:cNvSpPr>
            <p:nvPr/>
          </p:nvSpPr>
          <p:spPr bwMode="hidden">
            <a:xfrm>
              <a:off x="0" y="1161"/>
              <a:ext cx="558" cy="3159"/>
            </a:xfrm>
            <a:custGeom>
              <a:avLst/>
              <a:gdLst>
                <a:gd name="T0" fmla="*/ 0 w 556"/>
                <a:gd name="T1" fmla="*/ 0 h 3159"/>
                <a:gd name="T2" fmla="*/ 0 w 556"/>
                <a:gd name="T3" fmla="*/ 3159 h 3159"/>
                <a:gd name="T4" fmla="*/ 556 w 556"/>
                <a:gd name="T5" fmla="*/ 3159 h 3159"/>
                <a:gd name="T6" fmla="*/ 556 w 556"/>
                <a:gd name="T7" fmla="*/ 0 h 3159"/>
                <a:gd name="T8" fmla="*/ 0 w 556"/>
                <a:gd name="T9" fmla="*/ 0 h 3159"/>
                <a:gd name="T10" fmla="*/ 0 w 556"/>
                <a:gd name="T11" fmla="*/ 0 h 3159"/>
              </a:gdLst>
              <a:ahLst/>
              <a:cxnLst>
                <a:cxn ang="0">
                  <a:pos x="T0" y="T1"/>
                </a:cxn>
                <a:cxn ang="0">
                  <a:pos x="T2" y="T3"/>
                </a:cxn>
                <a:cxn ang="0">
                  <a:pos x="T4" y="T5"/>
                </a:cxn>
                <a:cxn ang="0">
                  <a:pos x="T6" y="T7"/>
                </a:cxn>
                <a:cxn ang="0">
                  <a:pos x="T8" y="T9"/>
                </a:cxn>
                <a:cxn ang="0">
                  <a:pos x="T10" y="T11"/>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nvGrpSpPr>
            <p:cNvPr id="6149" name="Group 5"/>
            <p:cNvGrpSpPr>
              <a:grpSpLocks/>
            </p:cNvGrpSpPr>
            <p:nvPr userDrawn="1"/>
          </p:nvGrpSpPr>
          <p:grpSpPr bwMode="auto">
            <a:xfrm>
              <a:off x="0" y="4"/>
              <a:ext cx="5758" cy="4316"/>
              <a:chOff x="0" y="4"/>
              <a:chExt cx="5758" cy="4316"/>
            </a:xfrm>
          </p:grpSpPr>
          <p:sp>
            <p:nvSpPr>
              <p:cNvPr id="6150" name="Freeform 6"/>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Lst>
                <a:ahLst/>
                <a:cxnLst>
                  <a:cxn ang="0">
                    <a:pos x="T0" y="T1"/>
                  </a:cxn>
                  <a:cxn ang="0">
                    <a:pos x="T2" y="T3"/>
                  </a:cxn>
                  <a:cxn ang="0">
                    <a:pos x="T4" y="T5"/>
                  </a:cxn>
                  <a:cxn ang="0">
                    <a:pos x="T6" y="T7"/>
                  </a:cxn>
                  <a:cxn ang="0">
                    <a:pos x="T8" y="T9"/>
                  </a:cxn>
                  <a:cxn ang="0">
                    <a:pos x="T10" y="T11"/>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151" name="Freeform 7"/>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Lst>
                <a:ahLst/>
                <a:cxnLst>
                  <a:cxn ang="0">
                    <a:pos x="T0" y="T1"/>
                  </a:cxn>
                  <a:cxn ang="0">
                    <a:pos x="T2" y="T3"/>
                  </a:cxn>
                  <a:cxn ang="0">
                    <a:pos x="T4" y="T5"/>
                  </a:cxn>
                  <a:cxn ang="0">
                    <a:pos x="T6" y="T7"/>
                  </a:cxn>
                  <a:cxn ang="0">
                    <a:pos x="T8" y="T9"/>
                  </a:cxn>
                  <a:cxn ang="0">
                    <a:pos x="T10" y="T11"/>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152" name="Freeform 8"/>
              <p:cNvSpPr>
                <a:spLocks/>
              </p:cNvSpPr>
              <p:nvPr/>
            </p:nvSpPr>
            <p:spPr bwMode="ltGray">
              <a:xfrm>
                <a:off x="1019" y="1155"/>
                <a:ext cx="4739" cy="12"/>
              </a:xfrm>
              <a:custGeom>
                <a:avLst/>
                <a:gdLst>
                  <a:gd name="T0" fmla="*/ 4724 w 4724"/>
                  <a:gd name="T1" fmla="*/ 0 h 12"/>
                  <a:gd name="T2" fmla="*/ 0 w 4724"/>
                  <a:gd name="T3" fmla="*/ 0 h 12"/>
                  <a:gd name="T4" fmla="*/ 0 w 4724"/>
                  <a:gd name="T5" fmla="*/ 12 h 12"/>
                  <a:gd name="T6" fmla="*/ 4724 w 4724"/>
                  <a:gd name="T7" fmla="*/ 12 h 12"/>
                  <a:gd name="T8" fmla="*/ 4724 w 4724"/>
                  <a:gd name="T9" fmla="*/ 0 h 12"/>
                  <a:gd name="T10" fmla="*/ 4724 w 4724"/>
                  <a:gd name="T11" fmla="*/ 0 h 12"/>
                </a:gdLst>
                <a:ahLst/>
                <a:cxnLst>
                  <a:cxn ang="0">
                    <a:pos x="T0" y="T1"/>
                  </a:cxn>
                  <a:cxn ang="0">
                    <a:pos x="T2" y="T3"/>
                  </a:cxn>
                  <a:cxn ang="0">
                    <a:pos x="T4" y="T5"/>
                  </a:cxn>
                  <a:cxn ang="0">
                    <a:pos x="T6" y="T7"/>
                  </a:cxn>
                  <a:cxn ang="0">
                    <a:pos x="T8" y="T9"/>
                  </a:cxn>
                  <a:cxn ang="0">
                    <a:pos x="T10" y="T11"/>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153" name="Freeform 9"/>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Lst>
                <a:ahLst/>
                <a:cxnLst>
                  <a:cxn ang="0">
                    <a:pos x="T0" y="T1"/>
                  </a:cxn>
                  <a:cxn ang="0">
                    <a:pos x="T2" y="T3"/>
                  </a:cxn>
                  <a:cxn ang="0">
                    <a:pos x="T4" y="T5"/>
                  </a:cxn>
                  <a:cxn ang="0">
                    <a:pos x="T6" y="T7"/>
                  </a:cxn>
                  <a:cxn ang="0">
                    <a:pos x="T8" y="T9"/>
                  </a:cxn>
                  <a:cxn ang="0">
                    <a:pos x="T10" y="T11"/>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154" name="Freeform 10"/>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Lst>
                <a:ahLst/>
                <a:cxnLst>
                  <a:cxn ang="0">
                    <a:pos x="T0" y="T1"/>
                  </a:cxn>
                  <a:cxn ang="0">
                    <a:pos x="T2" y="T3"/>
                  </a:cxn>
                  <a:cxn ang="0">
                    <a:pos x="T4" y="T5"/>
                  </a:cxn>
                  <a:cxn ang="0">
                    <a:pos x="T6" y="T7"/>
                  </a:cxn>
                  <a:cxn ang="0">
                    <a:pos x="T8" y="T9"/>
                  </a:cxn>
                  <a:cxn ang="0">
                    <a:pos x="T10" y="T11"/>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155" name="Freeform 11"/>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156" name="Freeform 12"/>
              <p:cNvSpPr>
                <a:spLocks/>
              </p:cNvSpPr>
              <p:nvPr/>
            </p:nvSpPr>
            <p:spPr bwMode="ltGray">
              <a:xfrm>
                <a:off x="0" y="1155"/>
                <a:ext cx="351" cy="12"/>
              </a:xfrm>
              <a:custGeom>
                <a:avLst/>
                <a:gdLst>
                  <a:gd name="T0" fmla="*/ 0 w 251"/>
                  <a:gd name="T1" fmla="*/ 0 h 12"/>
                  <a:gd name="T2" fmla="*/ 0 w 251"/>
                  <a:gd name="T3" fmla="*/ 12 h 12"/>
                  <a:gd name="T4" fmla="*/ 251 w 251"/>
                  <a:gd name="T5" fmla="*/ 12 h 12"/>
                  <a:gd name="T6" fmla="*/ 251 w 251"/>
                  <a:gd name="T7" fmla="*/ 0 h 12"/>
                  <a:gd name="T8" fmla="*/ 0 w 251"/>
                  <a:gd name="T9" fmla="*/ 0 h 12"/>
                  <a:gd name="T10" fmla="*/ 0 w 251"/>
                  <a:gd name="T11" fmla="*/ 0 h 12"/>
                </a:gdLst>
                <a:ahLst/>
                <a:cxnLst>
                  <a:cxn ang="0">
                    <a:pos x="T0" y="T1"/>
                  </a:cxn>
                  <a:cxn ang="0">
                    <a:pos x="T2" y="T3"/>
                  </a:cxn>
                  <a:cxn ang="0">
                    <a:pos x="T4" y="T5"/>
                  </a:cxn>
                  <a:cxn ang="0">
                    <a:pos x="T6" y="T7"/>
                  </a:cxn>
                  <a:cxn ang="0">
                    <a:pos x="T8" y="T9"/>
                  </a:cxn>
                  <a:cxn ang="0">
                    <a:pos x="T10" y="T11"/>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157" name="Freeform 13"/>
              <p:cNvSpPr>
                <a:spLocks/>
              </p:cNvSpPr>
              <p:nvPr/>
            </p:nvSpPr>
            <p:spPr bwMode="ltGray">
              <a:xfrm>
                <a:off x="767" y="1155"/>
                <a:ext cx="252" cy="12"/>
              </a:xfrm>
              <a:custGeom>
                <a:avLst/>
                <a:gdLst>
                  <a:gd name="T0" fmla="*/ 251 w 251"/>
                  <a:gd name="T1" fmla="*/ 0 h 12"/>
                  <a:gd name="T2" fmla="*/ 0 w 251"/>
                  <a:gd name="T3" fmla="*/ 0 h 12"/>
                  <a:gd name="T4" fmla="*/ 0 w 251"/>
                  <a:gd name="T5" fmla="*/ 12 h 12"/>
                  <a:gd name="T6" fmla="*/ 251 w 251"/>
                  <a:gd name="T7" fmla="*/ 12 h 12"/>
                  <a:gd name="T8" fmla="*/ 251 w 251"/>
                  <a:gd name="T9" fmla="*/ 0 h 12"/>
                  <a:gd name="T10" fmla="*/ 251 w 251"/>
                  <a:gd name="T11" fmla="*/ 0 h 12"/>
                </a:gdLst>
                <a:ahLst/>
                <a:cxnLst>
                  <a:cxn ang="0">
                    <a:pos x="T0" y="T1"/>
                  </a:cxn>
                  <a:cxn ang="0">
                    <a:pos x="T2" y="T3"/>
                  </a:cxn>
                  <a:cxn ang="0">
                    <a:pos x="T4" y="T5"/>
                  </a:cxn>
                  <a:cxn ang="0">
                    <a:pos x="T6" y="T7"/>
                  </a:cxn>
                  <a:cxn ang="0">
                    <a:pos x="T8" y="T9"/>
                  </a:cxn>
                  <a:cxn ang="0">
                    <a:pos x="T10" y="T11"/>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158" name="Freeform 14"/>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sp>
        <p:nvSpPr>
          <p:cNvPr id="6159" name="Rectangle 15"/>
          <p:cNvSpPr>
            <a:spLocks noGrp="1" noChangeArrowheads="1"/>
          </p:cNvSpPr>
          <p:nvPr>
            <p:ph type="title"/>
          </p:nvPr>
        </p:nvSpPr>
        <p:spPr bwMode="auto">
          <a:xfrm>
            <a:off x="1066800" y="304800"/>
            <a:ext cx="7543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6160" name="Rectangle 16"/>
          <p:cNvSpPr>
            <a:spLocks noGrp="1" noChangeArrowheads="1"/>
          </p:cNvSpPr>
          <p:nvPr>
            <p:ph type="body" idx="1"/>
          </p:nvPr>
        </p:nvSpPr>
        <p:spPr bwMode="auto">
          <a:xfrm>
            <a:off x="1066800" y="1981200"/>
            <a:ext cx="7543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161" name="Rectangle 17"/>
          <p:cNvSpPr>
            <a:spLocks noGrp="1" noChangeArrowheads="1"/>
          </p:cNvSpPr>
          <p:nvPr>
            <p:ph type="dt" sz="half" idx="2"/>
          </p:nvPr>
        </p:nvSpPr>
        <p:spPr bwMode="auto">
          <a:xfrm>
            <a:off x="1066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0" sz="1000">
                <a:effectLst>
                  <a:outerShdw blurRad="38100" dist="38100" dir="2700000" algn="tl">
                    <a:srgbClr val="000000"/>
                  </a:outerShdw>
                </a:effectLst>
              </a:defRPr>
            </a:lvl1pPr>
          </a:lstStyle>
          <a:p>
            <a:endParaRPr lang="en-US" altLang="ja-JP"/>
          </a:p>
        </p:txBody>
      </p:sp>
      <p:sp>
        <p:nvSpPr>
          <p:cNvPr id="6162" name="Rectangle 18"/>
          <p:cNvSpPr>
            <a:spLocks noGrp="1" noChangeArrowheads="1"/>
          </p:cNvSpPr>
          <p:nvPr>
            <p:ph type="ftr" sz="quarter" idx="3"/>
          </p:nvPr>
        </p:nvSpPr>
        <p:spPr bwMode="auto">
          <a:xfrm>
            <a:off x="34290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kumimoji="0" sz="1000">
                <a:effectLst>
                  <a:outerShdw blurRad="38100" dist="38100" dir="2700000" algn="tl">
                    <a:srgbClr val="000000"/>
                  </a:outerShdw>
                </a:effectLst>
              </a:defRPr>
            </a:lvl1pPr>
          </a:lstStyle>
          <a:p>
            <a:endParaRPr lang="en-US" altLang="ja-JP"/>
          </a:p>
        </p:txBody>
      </p:sp>
      <p:sp>
        <p:nvSpPr>
          <p:cNvPr id="6163" name="Rectangle 19"/>
          <p:cNvSpPr>
            <a:spLocks noGrp="1" noChangeArrowheads="1"/>
          </p:cNvSpPr>
          <p:nvPr>
            <p:ph type="sldNum" sz="quarter" idx="4"/>
          </p:nvPr>
        </p:nvSpPr>
        <p:spPr bwMode="auto">
          <a:xfrm>
            <a:off x="67056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kumimoji="0" sz="1000">
                <a:effectLst>
                  <a:outerShdw blurRad="38100" dist="38100" dir="2700000" algn="tl">
                    <a:srgbClr val="000000"/>
                  </a:outerShdw>
                </a:effectLst>
              </a:defRPr>
            </a:lvl1pPr>
          </a:lstStyle>
          <a:p>
            <a:fld id="{D4C47ABE-C0FE-4B79-A15E-2F15EA9FE3A9}" type="slidenum">
              <a:rPr lang="en-US" altLang="ja-JP"/>
              <a:pPr/>
              <a:t>‹#›</a:t>
            </a:fld>
            <a:endParaRPr lang="en-US" altLang="ja-JP"/>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l" rtl="0" fontAlgn="base">
        <a:spcBef>
          <a:spcPct val="0"/>
        </a:spcBef>
        <a:spcAft>
          <a:spcPct val="0"/>
        </a:spcAft>
        <a:defRPr kumimoji="1" sz="4400" b="1" kern="12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kumimoji="1" sz="4400" b="1">
          <a:solidFill>
            <a:schemeClr val="tx2"/>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lgn="l" rtl="0" fontAlgn="base">
        <a:spcBef>
          <a:spcPct val="0"/>
        </a:spcBef>
        <a:spcAft>
          <a:spcPct val="0"/>
        </a:spcAft>
        <a:defRPr kumimoji="1" sz="4400" b="1">
          <a:solidFill>
            <a:schemeClr val="tx2"/>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lgn="l" rtl="0" fontAlgn="base">
        <a:spcBef>
          <a:spcPct val="0"/>
        </a:spcBef>
        <a:spcAft>
          <a:spcPct val="0"/>
        </a:spcAft>
        <a:defRPr kumimoji="1" sz="4400" b="1">
          <a:solidFill>
            <a:schemeClr val="tx2"/>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lgn="l" rtl="0" fontAlgn="base">
        <a:spcBef>
          <a:spcPct val="0"/>
        </a:spcBef>
        <a:spcAft>
          <a:spcPct val="0"/>
        </a:spcAft>
        <a:defRPr kumimoji="1" sz="4400" b="1">
          <a:solidFill>
            <a:schemeClr val="tx2"/>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marL="457200" algn="l" rtl="0" fontAlgn="base">
        <a:spcBef>
          <a:spcPct val="0"/>
        </a:spcBef>
        <a:spcAft>
          <a:spcPct val="0"/>
        </a:spcAft>
        <a:defRPr kumimoji="1" sz="4400" b="1">
          <a:solidFill>
            <a:schemeClr val="tx2"/>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marL="914400" algn="l" rtl="0" fontAlgn="base">
        <a:spcBef>
          <a:spcPct val="0"/>
        </a:spcBef>
        <a:spcAft>
          <a:spcPct val="0"/>
        </a:spcAft>
        <a:defRPr kumimoji="1" sz="4400" b="1">
          <a:solidFill>
            <a:schemeClr val="tx2"/>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marL="1371600" algn="l" rtl="0" fontAlgn="base">
        <a:spcBef>
          <a:spcPct val="0"/>
        </a:spcBef>
        <a:spcAft>
          <a:spcPct val="0"/>
        </a:spcAft>
        <a:defRPr kumimoji="1" sz="4400" b="1">
          <a:solidFill>
            <a:schemeClr val="tx2"/>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marL="1828800" algn="l" rtl="0" fontAlgn="base">
        <a:spcBef>
          <a:spcPct val="0"/>
        </a:spcBef>
        <a:spcAft>
          <a:spcPct val="0"/>
        </a:spcAft>
        <a:defRPr kumimoji="1" sz="4400" b="1">
          <a:solidFill>
            <a:schemeClr val="tx2"/>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p:titleStyle>
    <p:bodyStyle>
      <a:lvl1pPr marL="342900" indent="-342900" algn="l" rtl="0" fontAlgn="base">
        <a:spcBef>
          <a:spcPct val="20000"/>
        </a:spcBef>
        <a:spcAft>
          <a:spcPct val="0"/>
        </a:spcAft>
        <a:buClr>
          <a:schemeClr val="hlink"/>
        </a:buClr>
        <a:buSzPct val="70000"/>
        <a:buFont typeface="Wingdings" panose="05000000000000000000" pitchFamily="2" charset="2"/>
        <a:buChar char="n"/>
        <a:defRPr kumimoji="1"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kumimoji="1"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SzPct val="70000"/>
        <a:buFont typeface="Wingdings" panose="05000000000000000000" pitchFamily="2" charset="2"/>
        <a:buChar char="n"/>
        <a:defRPr kumimoji="1"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tx1"/>
        </a:buClr>
        <a:buChar char="–"/>
        <a:defRPr kumimoji="1"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70000"/>
        <a:buFont typeface="Wingdings" panose="05000000000000000000" pitchFamily="2" charset="2"/>
        <a:buChar char="n"/>
        <a:defRPr kumimoji="1"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nfo.kindai.ac.jp/LC"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1.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3" Type="http://schemas.openxmlformats.org/officeDocument/2006/relationships/image" Target="../media/image11.wmf"/><Relationship Id="rId18" Type="http://schemas.openxmlformats.org/officeDocument/2006/relationships/oleObject" Target="../embeddings/oleObject8.bin"/><Relationship Id="rId26" Type="http://schemas.openxmlformats.org/officeDocument/2006/relationships/oleObject" Target="../embeddings/oleObject12.bin"/><Relationship Id="rId21" Type="http://schemas.openxmlformats.org/officeDocument/2006/relationships/image" Target="../media/image15.wmf"/><Relationship Id="rId34" Type="http://schemas.openxmlformats.org/officeDocument/2006/relationships/oleObject" Target="../embeddings/oleObject16.bin"/><Relationship Id="rId7" Type="http://schemas.openxmlformats.org/officeDocument/2006/relationships/image" Target="../media/image8.wmf"/><Relationship Id="rId12" Type="http://schemas.openxmlformats.org/officeDocument/2006/relationships/oleObject" Target="../embeddings/oleObject5.bin"/><Relationship Id="rId17" Type="http://schemas.openxmlformats.org/officeDocument/2006/relationships/image" Target="../media/image13.wmf"/><Relationship Id="rId25" Type="http://schemas.openxmlformats.org/officeDocument/2006/relationships/image" Target="../media/image17.wmf"/><Relationship Id="rId33" Type="http://schemas.openxmlformats.org/officeDocument/2006/relationships/image" Target="../media/image21.wmf"/><Relationship Id="rId38" Type="http://schemas.openxmlformats.org/officeDocument/2006/relationships/image" Target="../media/image23.wmf"/><Relationship Id="rId2" Type="http://schemas.openxmlformats.org/officeDocument/2006/relationships/slideLayout" Target="../slideLayouts/slideLayout6.xml"/><Relationship Id="rId16" Type="http://schemas.openxmlformats.org/officeDocument/2006/relationships/oleObject" Target="../embeddings/oleObject7.bin"/><Relationship Id="rId20" Type="http://schemas.openxmlformats.org/officeDocument/2006/relationships/oleObject" Target="../embeddings/oleObject9.bin"/><Relationship Id="rId29" Type="http://schemas.openxmlformats.org/officeDocument/2006/relationships/image" Target="../media/image19.wmf"/><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0.wmf"/><Relationship Id="rId24" Type="http://schemas.openxmlformats.org/officeDocument/2006/relationships/oleObject" Target="../embeddings/oleObject11.bin"/><Relationship Id="rId32" Type="http://schemas.openxmlformats.org/officeDocument/2006/relationships/oleObject" Target="../embeddings/oleObject15.bin"/><Relationship Id="rId37" Type="http://schemas.openxmlformats.org/officeDocument/2006/relationships/oleObject" Target="../embeddings/oleObject18.bin"/><Relationship Id="rId5" Type="http://schemas.openxmlformats.org/officeDocument/2006/relationships/image" Target="../media/image7.wmf"/><Relationship Id="rId15" Type="http://schemas.openxmlformats.org/officeDocument/2006/relationships/image" Target="../media/image12.wmf"/><Relationship Id="rId23" Type="http://schemas.openxmlformats.org/officeDocument/2006/relationships/image" Target="../media/image16.wmf"/><Relationship Id="rId28" Type="http://schemas.openxmlformats.org/officeDocument/2006/relationships/oleObject" Target="../embeddings/oleObject13.bin"/><Relationship Id="rId36" Type="http://schemas.openxmlformats.org/officeDocument/2006/relationships/oleObject" Target="../embeddings/oleObject17.bin"/><Relationship Id="rId10" Type="http://schemas.openxmlformats.org/officeDocument/2006/relationships/oleObject" Target="../embeddings/oleObject4.bin"/><Relationship Id="rId19" Type="http://schemas.openxmlformats.org/officeDocument/2006/relationships/image" Target="../media/image14.wmf"/><Relationship Id="rId31" Type="http://schemas.openxmlformats.org/officeDocument/2006/relationships/image" Target="../media/image20.wmf"/><Relationship Id="rId4" Type="http://schemas.openxmlformats.org/officeDocument/2006/relationships/oleObject" Target="../embeddings/oleObject1.bin"/><Relationship Id="rId9" Type="http://schemas.openxmlformats.org/officeDocument/2006/relationships/image" Target="../media/image9.wmf"/><Relationship Id="rId14" Type="http://schemas.openxmlformats.org/officeDocument/2006/relationships/oleObject" Target="../embeddings/oleObject6.bin"/><Relationship Id="rId22" Type="http://schemas.openxmlformats.org/officeDocument/2006/relationships/oleObject" Target="../embeddings/oleObject10.bin"/><Relationship Id="rId27" Type="http://schemas.openxmlformats.org/officeDocument/2006/relationships/image" Target="../media/image18.wmf"/><Relationship Id="rId30" Type="http://schemas.openxmlformats.org/officeDocument/2006/relationships/oleObject" Target="../embeddings/oleObject14.bin"/><Relationship Id="rId35" Type="http://schemas.openxmlformats.org/officeDocument/2006/relationships/image" Target="../media/image22.wmf"/><Relationship Id="rId8" Type="http://schemas.openxmlformats.org/officeDocument/2006/relationships/oleObject" Target="../embeddings/oleObject3.bin"/><Relationship Id="rId3"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51.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notesSlide" Target="../notesSlides/notesSlide51.xml"/><Relationship Id="rId7" Type="http://schemas.openxmlformats.org/officeDocument/2006/relationships/image" Target="../media/image25.emf"/><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20.bin"/><Relationship Id="rId5" Type="http://schemas.openxmlformats.org/officeDocument/2006/relationships/image" Target="../media/image24.emf"/><Relationship Id="rId4" Type="http://schemas.openxmlformats.org/officeDocument/2006/relationships/oleObject" Target="../embeddings/oleObject19.bin"/></Relationships>
</file>

<file path=ppt/slides/_rels/slide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55.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7" Type="http://schemas.openxmlformats.org/officeDocument/2006/relationships/image" Target="../media/image27.e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22.bin"/><Relationship Id="rId5" Type="http://schemas.openxmlformats.org/officeDocument/2006/relationships/image" Target="../media/image26.emf"/><Relationship Id="rId4" Type="http://schemas.openxmlformats.org/officeDocument/2006/relationships/oleObject" Target="../embeddings/oleObject21.bin"/></Relationships>
</file>

<file path=ppt/slides/_rels/slide58.xml.rels><?xml version="1.0" encoding="UTF-8" standalone="yes"?>
<Relationships xmlns="http://schemas.openxmlformats.org/package/2006/relationships"><Relationship Id="rId13" Type="http://schemas.openxmlformats.org/officeDocument/2006/relationships/image" Target="../media/image32.emf"/><Relationship Id="rId18" Type="http://schemas.openxmlformats.org/officeDocument/2006/relationships/oleObject" Target="../embeddings/oleObject30.bin"/><Relationship Id="rId26" Type="http://schemas.openxmlformats.org/officeDocument/2006/relationships/oleObject" Target="../embeddings/oleObject34.bin"/><Relationship Id="rId39" Type="http://schemas.openxmlformats.org/officeDocument/2006/relationships/image" Target="../media/image45.emf"/><Relationship Id="rId21" Type="http://schemas.openxmlformats.org/officeDocument/2006/relationships/image" Target="../media/image36.emf"/><Relationship Id="rId34" Type="http://schemas.openxmlformats.org/officeDocument/2006/relationships/oleObject" Target="../embeddings/oleObject38.bin"/><Relationship Id="rId7" Type="http://schemas.openxmlformats.org/officeDocument/2006/relationships/image" Target="../media/image29.emf"/><Relationship Id="rId12" Type="http://schemas.openxmlformats.org/officeDocument/2006/relationships/oleObject" Target="../embeddings/oleObject27.bin"/><Relationship Id="rId17" Type="http://schemas.openxmlformats.org/officeDocument/2006/relationships/image" Target="../media/image34.emf"/><Relationship Id="rId25" Type="http://schemas.openxmlformats.org/officeDocument/2006/relationships/image" Target="../media/image38.emf"/><Relationship Id="rId33" Type="http://schemas.openxmlformats.org/officeDocument/2006/relationships/image" Target="../media/image42.emf"/><Relationship Id="rId38" Type="http://schemas.openxmlformats.org/officeDocument/2006/relationships/oleObject" Target="../embeddings/oleObject40.bin"/><Relationship Id="rId2" Type="http://schemas.openxmlformats.org/officeDocument/2006/relationships/slideLayout" Target="../slideLayouts/slideLayout7.xml"/><Relationship Id="rId16" Type="http://schemas.openxmlformats.org/officeDocument/2006/relationships/oleObject" Target="../embeddings/oleObject29.bin"/><Relationship Id="rId20" Type="http://schemas.openxmlformats.org/officeDocument/2006/relationships/oleObject" Target="../embeddings/oleObject31.bin"/><Relationship Id="rId29" Type="http://schemas.openxmlformats.org/officeDocument/2006/relationships/image" Target="../media/image40.emf"/><Relationship Id="rId1" Type="http://schemas.openxmlformats.org/officeDocument/2006/relationships/vmlDrawing" Target="../drawings/vmlDrawing4.vml"/><Relationship Id="rId6" Type="http://schemas.openxmlformats.org/officeDocument/2006/relationships/oleObject" Target="../embeddings/oleObject24.bin"/><Relationship Id="rId11" Type="http://schemas.openxmlformats.org/officeDocument/2006/relationships/image" Target="../media/image31.emf"/><Relationship Id="rId24" Type="http://schemas.openxmlformats.org/officeDocument/2006/relationships/oleObject" Target="../embeddings/oleObject33.bin"/><Relationship Id="rId32" Type="http://schemas.openxmlformats.org/officeDocument/2006/relationships/oleObject" Target="../embeddings/oleObject37.bin"/><Relationship Id="rId37" Type="http://schemas.openxmlformats.org/officeDocument/2006/relationships/image" Target="../media/image44.emf"/><Relationship Id="rId5" Type="http://schemas.openxmlformats.org/officeDocument/2006/relationships/image" Target="../media/image28.emf"/><Relationship Id="rId15" Type="http://schemas.openxmlformats.org/officeDocument/2006/relationships/image" Target="../media/image33.emf"/><Relationship Id="rId23" Type="http://schemas.openxmlformats.org/officeDocument/2006/relationships/image" Target="../media/image37.emf"/><Relationship Id="rId28" Type="http://schemas.openxmlformats.org/officeDocument/2006/relationships/oleObject" Target="../embeddings/oleObject35.bin"/><Relationship Id="rId36" Type="http://schemas.openxmlformats.org/officeDocument/2006/relationships/oleObject" Target="../embeddings/oleObject39.bin"/><Relationship Id="rId10" Type="http://schemas.openxmlformats.org/officeDocument/2006/relationships/oleObject" Target="../embeddings/oleObject26.bin"/><Relationship Id="rId19" Type="http://schemas.openxmlformats.org/officeDocument/2006/relationships/image" Target="../media/image35.emf"/><Relationship Id="rId31" Type="http://schemas.openxmlformats.org/officeDocument/2006/relationships/image" Target="../media/image41.emf"/><Relationship Id="rId4" Type="http://schemas.openxmlformats.org/officeDocument/2006/relationships/oleObject" Target="../embeddings/oleObject23.bin"/><Relationship Id="rId9" Type="http://schemas.openxmlformats.org/officeDocument/2006/relationships/image" Target="../media/image30.emf"/><Relationship Id="rId14" Type="http://schemas.openxmlformats.org/officeDocument/2006/relationships/oleObject" Target="../embeddings/oleObject28.bin"/><Relationship Id="rId22" Type="http://schemas.openxmlformats.org/officeDocument/2006/relationships/oleObject" Target="../embeddings/oleObject32.bin"/><Relationship Id="rId27" Type="http://schemas.openxmlformats.org/officeDocument/2006/relationships/image" Target="../media/image39.emf"/><Relationship Id="rId30" Type="http://schemas.openxmlformats.org/officeDocument/2006/relationships/oleObject" Target="../embeddings/oleObject36.bin"/><Relationship Id="rId35" Type="http://schemas.openxmlformats.org/officeDocument/2006/relationships/image" Target="../media/image43.emf"/><Relationship Id="rId8" Type="http://schemas.openxmlformats.org/officeDocument/2006/relationships/oleObject" Target="../embeddings/oleObject25.bin"/><Relationship Id="rId3"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7" Type="http://schemas.openxmlformats.org/officeDocument/2006/relationships/image" Target="../media/image47.e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42.bin"/><Relationship Id="rId5" Type="http://schemas.openxmlformats.org/officeDocument/2006/relationships/image" Target="../media/image46.emf"/><Relationship Id="rId4" Type="http://schemas.openxmlformats.org/officeDocument/2006/relationships/oleObject" Target="../embeddings/oleObject41.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13" Type="http://schemas.openxmlformats.org/officeDocument/2006/relationships/image" Target="../media/image52.emf"/><Relationship Id="rId18" Type="http://schemas.openxmlformats.org/officeDocument/2006/relationships/oleObject" Target="../embeddings/oleObject50.bin"/><Relationship Id="rId26" Type="http://schemas.openxmlformats.org/officeDocument/2006/relationships/oleObject" Target="../embeddings/oleObject54.bin"/><Relationship Id="rId39" Type="http://schemas.openxmlformats.org/officeDocument/2006/relationships/image" Target="../media/image65.emf"/><Relationship Id="rId21" Type="http://schemas.openxmlformats.org/officeDocument/2006/relationships/image" Target="../media/image56.emf"/><Relationship Id="rId34" Type="http://schemas.openxmlformats.org/officeDocument/2006/relationships/oleObject" Target="../embeddings/oleObject58.bin"/><Relationship Id="rId7" Type="http://schemas.openxmlformats.org/officeDocument/2006/relationships/image" Target="../media/image49.emf"/><Relationship Id="rId12" Type="http://schemas.openxmlformats.org/officeDocument/2006/relationships/oleObject" Target="../embeddings/oleObject47.bin"/><Relationship Id="rId17" Type="http://schemas.openxmlformats.org/officeDocument/2006/relationships/image" Target="../media/image54.emf"/><Relationship Id="rId25" Type="http://schemas.openxmlformats.org/officeDocument/2006/relationships/image" Target="../media/image58.emf"/><Relationship Id="rId33" Type="http://schemas.openxmlformats.org/officeDocument/2006/relationships/image" Target="../media/image62.emf"/><Relationship Id="rId38" Type="http://schemas.openxmlformats.org/officeDocument/2006/relationships/oleObject" Target="../embeddings/oleObject60.bin"/><Relationship Id="rId2" Type="http://schemas.openxmlformats.org/officeDocument/2006/relationships/slideLayout" Target="../slideLayouts/slideLayout7.xml"/><Relationship Id="rId16" Type="http://schemas.openxmlformats.org/officeDocument/2006/relationships/oleObject" Target="../embeddings/oleObject49.bin"/><Relationship Id="rId20" Type="http://schemas.openxmlformats.org/officeDocument/2006/relationships/oleObject" Target="../embeddings/oleObject51.bin"/><Relationship Id="rId29" Type="http://schemas.openxmlformats.org/officeDocument/2006/relationships/image" Target="../media/image60.emf"/><Relationship Id="rId1" Type="http://schemas.openxmlformats.org/officeDocument/2006/relationships/vmlDrawing" Target="../drawings/vmlDrawing6.vml"/><Relationship Id="rId6" Type="http://schemas.openxmlformats.org/officeDocument/2006/relationships/oleObject" Target="../embeddings/oleObject44.bin"/><Relationship Id="rId11" Type="http://schemas.openxmlformats.org/officeDocument/2006/relationships/image" Target="../media/image51.emf"/><Relationship Id="rId24" Type="http://schemas.openxmlformats.org/officeDocument/2006/relationships/oleObject" Target="../embeddings/oleObject53.bin"/><Relationship Id="rId32" Type="http://schemas.openxmlformats.org/officeDocument/2006/relationships/oleObject" Target="../embeddings/oleObject57.bin"/><Relationship Id="rId37" Type="http://schemas.openxmlformats.org/officeDocument/2006/relationships/image" Target="../media/image64.emf"/><Relationship Id="rId5" Type="http://schemas.openxmlformats.org/officeDocument/2006/relationships/image" Target="../media/image48.emf"/><Relationship Id="rId15" Type="http://schemas.openxmlformats.org/officeDocument/2006/relationships/image" Target="../media/image53.emf"/><Relationship Id="rId23" Type="http://schemas.openxmlformats.org/officeDocument/2006/relationships/image" Target="../media/image57.emf"/><Relationship Id="rId28" Type="http://schemas.openxmlformats.org/officeDocument/2006/relationships/oleObject" Target="../embeddings/oleObject55.bin"/><Relationship Id="rId36" Type="http://schemas.openxmlformats.org/officeDocument/2006/relationships/oleObject" Target="../embeddings/oleObject59.bin"/><Relationship Id="rId10" Type="http://schemas.openxmlformats.org/officeDocument/2006/relationships/oleObject" Target="../embeddings/oleObject46.bin"/><Relationship Id="rId19" Type="http://schemas.openxmlformats.org/officeDocument/2006/relationships/image" Target="../media/image55.emf"/><Relationship Id="rId31" Type="http://schemas.openxmlformats.org/officeDocument/2006/relationships/image" Target="../media/image61.emf"/><Relationship Id="rId4" Type="http://schemas.openxmlformats.org/officeDocument/2006/relationships/oleObject" Target="../embeddings/oleObject43.bin"/><Relationship Id="rId9" Type="http://schemas.openxmlformats.org/officeDocument/2006/relationships/image" Target="../media/image50.emf"/><Relationship Id="rId14" Type="http://schemas.openxmlformats.org/officeDocument/2006/relationships/oleObject" Target="../embeddings/oleObject48.bin"/><Relationship Id="rId22" Type="http://schemas.openxmlformats.org/officeDocument/2006/relationships/oleObject" Target="../embeddings/oleObject52.bin"/><Relationship Id="rId27" Type="http://schemas.openxmlformats.org/officeDocument/2006/relationships/image" Target="../media/image59.emf"/><Relationship Id="rId30" Type="http://schemas.openxmlformats.org/officeDocument/2006/relationships/oleObject" Target="../embeddings/oleObject56.bin"/><Relationship Id="rId35" Type="http://schemas.openxmlformats.org/officeDocument/2006/relationships/image" Target="../media/image63.emf"/><Relationship Id="rId8" Type="http://schemas.openxmlformats.org/officeDocument/2006/relationships/oleObject" Target="../embeddings/oleObject45.bin"/><Relationship Id="rId3"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66.emf"/><Relationship Id="rId4" Type="http://schemas.openxmlformats.org/officeDocument/2006/relationships/oleObject" Target="../embeddings/oleObject61.bin"/></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openxmlformats.org/officeDocument/2006/relationships/image" Target="../media/image69.emf"/><Relationship Id="rId3" Type="http://schemas.openxmlformats.org/officeDocument/2006/relationships/oleObject" Target="../embeddings/oleObject62.bin"/><Relationship Id="rId7" Type="http://schemas.openxmlformats.org/officeDocument/2006/relationships/oleObject" Target="../embeddings/oleObject64.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68.emf"/><Relationship Id="rId5" Type="http://schemas.openxmlformats.org/officeDocument/2006/relationships/oleObject" Target="../embeddings/oleObject63.bin"/><Relationship Id="rId4" Type="http://schemas.openxmlformats.org/officeDocument/2006/relationships/image" Target="../media/image67.emf"/></Relationships>
</file>

<file path=ppt/slides/_rels/slide67.xml.rels><?xml version="1.0" encoding="UTF-8" standalone="yes"?>
<Relationships xmlns="http://schemas.openxmlformats.org/package/2006/relationships"><Relationship Id="rId8" Type="http://schemas.openxmlformats.org/officeDocument/2006/relationships/image" Target="../media/image72.emf"/><Relationship Id="rId3" Type="http://schemas.openxmlformats.org/officeDocument/2006/relationships/oleObject" Target="../embeddings/oleObject65.bin"/><Relationship Id="rId7" Type="http://schemas.openxmlformats.org/officeDocument/2006/relationships/oleObject" Target="../embeddings/oleObject67.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71.emf"/><Relationship Id="rId5" Type="http://schemas.openxmlformats.org/officeDocument/2006/relationships/oleObject" Target="../embeddings/oleObject66.bin"/><Relationship Id="rId4" Type="http://schemas.openxmlformats.org/officeDocument/2006/relationships/image" Target="../media/image70.emf"/></Relationships>
</file>

<file path=ppt/slides/_rels/slide68.xml.rels><?xml version="1.0" encoding="UTF-8" standalone="yes"?>
<Relationships xmlns="http://schemas.openxmlformats.org/package/2006/relationships"><Relationship Id="rId8" Type="http://schemas.openxmlformats.org/officeDocument/2006/relationships/image" Target="../media/image75.emf"/><Relationship Id="rId3" Type="http://schemas.openxmlformats.org/officeDocument/2006/relationships/oleObject" Target="../embeddings/oleObject68.bin"/><Relationship Id="rId7" Type="http://schemas.openxmlformats.org/officeDocument/2006/relationships/oleObject" Target="../embeddings/oleObject70.bin"/><Relationship Id="rId12" Type="http://schemas.openxmlformats.org/officeDocument/2006/relationships/image" Target="../media/image77.e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74.emf"/><Relationship Id="rId11" Type="http://schemas.openxmlformats.org/officeDocument/2006/relationships/oleObject" Target="../embeddings/oleObject72.bin"/><Relationship Id="rId5" Type="http://schemas.openxmlformats.org/officeDocument/2006/relationships/oleObject" Target="../embeddings/oleObject69.bin"/><Relationship Id="rId10" Type="http://schemas.openxmlformats.org/officeDocument/2006/relationships/image" Target="../media/image76.emf"/><Relationship Id="rId4" Type="http://schemas.openxmlformats.org/officeDocument/2006/relationships/image" Target="../media/image73.emf"/><Relationship Id="rId9" Type="http://schemas.openxmlformats.org/officeDocument/2006/relationships/oleObject" Target="../embeddings/oleObject71.bin"/></Relationships>
</file>

<file path=ppt/slides/_rels/slide69.xml.rels><?xml version="1.0" encoding="UTF-8" standalone="yes"?>
<Relationships xmlns="http://schemas.openxmlformats.org/package/2006/relationships"><Relationship Id="rId8" Type="http://schemas.openxmlformats.org/officeDocument/2006/relationships/image" Target="../media/image80.emf"/><Relationship Id="rId3" Type="http://schemas.openxmlformats.org/officeDocument/2006/relationships/oleObject" Target="../embeddings/oleObject73.bin"/><Relationship Id="rId7" Type="http://schemas.openxmlformats.org/officeDocument/2006/relationships/oleObject" Target="../embeddings/oleObject75.bin"/><Relationship Id="rId12" Type="http://schemas.openxmlformats.org/officeDocument/2006/relationships/image" Target="../media/image82.e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79.emf"/><Relationship Id="rId11" Type="http://schemas.openxmlformats.org/officeDocument/2006/relationships/oleObject" Target="../embeddings/oleObject77.bin"/><Relationship Id="rId5" Type="http://schemas.openxmlformats.org/officeDocument/2006/relationships/oleObject" Target="../embeddings/oleObject74.bin"/><Relationship Id="rId10" Type="http://schemas.openxmlformats.org/officeDocument/2006/relationships/image" Target="../media/image81.emf"/><Relationship Id="rId4" Type="http://schemas.openxmlformats.org/officeDocument/2006/relationships/image" Target="../media/image78.emf"/><Relationship Id="rId9" Type="http://schemas.openxmlformats.org/officeDocument/2006/relationships/oleObject" Target="../embeddings/oleObject76.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image" Target="../media/image85.emf"/><Relationship Id="rId3" Type="http://schemas.openxmlformats.org/officeDocument/2006/relationships/oleObject" Target="../embeddings/oleObject78.bin"/><Relationship Id="rId7" Type="http://schemas.openxmlformats.org/officeDocument/2006/relationships/oleObject" Target="../embeddings/oleObject80.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84.emf"/><Relationship Id="rId5" Type="http://schemas.openxmlformats.org/officeDocument/2006/relationships/oleObject" Target="../embeddings/oleObject79.bin"/><Relationship Id="rId4" Type="http://schemas.openxmlformats.org/officeDocument/2006/relationships/image" Target="../media/image83.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990600" y="1676400"/>
            <a:ext cx="7086600" cy="898525"/>
          </a:xfrm>
        </p:spPr>
        <p:txBody>
          <a:bodyPr/>
          <a:lstStyle/>
          <a:p>
            <a:r>
              <a:rPr lang="ja-JP" altLang="en-US">
                <a:latin typeface="Times New Roman" panose="02020603050405020304" pitchFamily="18" charset="0"/>
              </a:rPr>
              <a:t>論理回路</a:t>
            </a:r>
          </a:p>
        </p:txBody>
      </p:sp>
      <p:sp>
        <p:nvSpPr>
          <p:cNvPr id="17411" name="Rectangle 3"/>
          <p:cNvSpPr>
            <a:spLocks noGrp="1" noChangeArrowheads="1"/>
          </p:cNvSpPr>
          <p:nvPr>
            <p:ph type="subTitle" idx="1"/>
          </p:nvPr>
        </p:nvSpPr>
        <p:spPr>
          <a:xfrm>
            <a:off x="990600" y="2743200"/>
            <a:ext cx="7162800" cy="3124200"/>
          </a:xfrm>
        </p:spPr>
        <p:txBody>
          <a:bodyPr/>
          <a:lstStyle/>
          <a:p>
            <a:r>
              <a:rPr lang="ja-JP" altLang="en-US" dirty="0">
                <a:latin typeface="Times New Roman" panose="02020603050405020304" pitchFamily="18" charset="0"/>
              </a:rPr>
              <a:t>第</a:t>
            </a:r>
            <a:r>
              <a:rPr lang="en-US" altLang="ja-JP" dirty="0">
                <a:latin typeface="Times New Roman" panose="02020603050405020304" pitchFamily="18" charset="0"/>
              </a:rPr>
              <a:t>2</a:t>
            </a:r>
            <a:r>
              <a:rPr lang="ja-JP" altLang="en-US" dirty="0">
                <a:latin typeface="Times New Roman" panose="02020603050405020304" pitchFamily="18" charset="0"/>
              </a:rPr>
              <a:t>回 論理ゲートを用いる</a:t>
            </a:r>
          </a:p>
          <a:p>
            <a:r>
              <a:rPr lang="ja-JP" altLang="en-US" dirty="0">
                <a:latin typeface="Times New Roman" panose="02020603050405020304" pitchFamily="18" charset="0"/>
              </a:rPr>
              <a:t>         論理関数の実現 </a:t>
            </a:r>
          </a:p>
          <a:p>
            <a:pPr algn="r"/>
            <a:r>
              <a:rPr lang="en-US" altLang="ja-JP" dirty="0">
                <a:latin typeface="Times New Roman" panose="02020603050405020304" pitchFamily="18" charset="0"/>
                <a:hlinkClick r:id="rId3"/>
              </a:rPr>
              <a:t>http://www.info.kindai.ac.jp/LC</a:t>
            </a:r>
            <a:endParaRPr lang="en-US" altLang="ja-JP" dirty="0">
              <a:latin typeface="Times New Roman" panose="02020603050405020304" pitchFamily="18" charset="0"/>
            </a:endParaRPr>
          </a:p>
          <a:p>
            <a:pPr algn="r"/>
            <a:r>
              <a:rPr lang="en-US" altLang="ja-JP" dirty="0">
                <a:latin typeface="Times New Roman" panose="02020603050405020304" pitchFamily="18" charset="0"/>
              </a:rPr>
              <a:t>E</a:t>
            </a:r>
            <a:r>
              <a:rPr lang="ja-JP" altLang="en-US" dirty="0">
                <a:latin typeface="Times New Roman" panose="02020603050405020304" pitchFamily="18" charset="0"/>
              </a:rPr>
              <a:t>館</a:t>
            </a:r>
            <a:r>
              <a:rPr lang="en-US" altLang="ja-JP" dirty="0">
                <a:latin typeface="Times New Roman" panose="02020603050405020304" pitchFamily="18" charset="0"/>
              </a:rPr>
              <a:t>3</a:t>
            </a:r>
            <a:r>
              <a:rPr lang="ja-JP" altLang="en-US" dirty="0">
                <a:latin typeface="Times New Roman" panose="02020603050405020304" pitchFamily="18" charset="0"/>
              </a:rPr>
              <a:t>階</a:t>
            </a:r>
            <a:r>
              <a:rPr lang="en-US" altLang="ja-JP" dirty="0">
                <a:latin typeface="Times New Roman" panose="02020603050405020304" pitchFamily="18" charset="0"/>
              </a:rPr>
              <a:t>E-331 </a:t>
            </a:r>
            <a:r>
              <a:rPr lang="ja-JP" altLang="en-US" dirty="0">
                <a:latin typeface="Times New Roman" panose="02020603050405020304" pitchFamily="18" charset="0"/>
              </a:rPr>
              <a:t>内線</a:t>
            </a:r>
            <a:r>
              <a:rPr lang="en-US" altLang="ja-JP" dirty="0">
                <a:latin typeface="Times New Roman" panose="02020603050405020304" pitchFamily="18" charset="0"/>
              </a:rPr>
              <a:t>5459</a:t>
            </a:r>
          </a:p>
          <a:p>
            <a:pPr algn="r"/>
            <a:r>
              <a:rPr lang="en-US" altLang="ja-JP" dirty="0">
                <a:latin typeface="Times New Roman" panose="02020603050405020304" pitchFamily="18" charset="0"/>
              </a:rPr>
              <a:t>takasi-i@info.kindai.ac.jp</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ja-JP">
                <a:latin typeface="Times New Roman" panose="02020603050405020304" pitchFamily="18" charset="0"/>
              </a:rPr>
              <a:t>AND</a:t>
            </a:r>
            <a:r>
              <a:rPr lang="ja-JP" altLang="en-US">
                <a:latin typeface="Times New Roman" panose="02020603050405020304" pitchFamily="18" charset="0"/>
              </a:rPr>
              <a:t>ゲート</a:t>
            </a:r>
          </a:p>
        </p:txBody>
      </p:sp>
      <p:sp>
        <p:nvSpPr>
          <p:cNvPr id="15363" name="Rectangle 3"/>
          <p:cNvSpPr>
            <a:spLocks noGrp="1" noChangeArrowheads="1"/>
          </p:cNvSpPr>
          <p:nvPr>
            <p:ph type="body" idx="1"/>
          </p:nvPr>
        </p:nvSpPr>
        <p:spPr>
          <a:xfrm>
            <a:off x="1066800" y="1981200"/>
            <a:ext cx="7543800" cy="2971800"/>
          </a:xfrm>
        </p:spPr>
        <p:txBody>
          <a:bodyPr/>
          <a:lstStyle/>
          <a:p>
            <a:pPr>
              <a:buFont typeface="Wingdings" panose="05000000000000000000" pitchFamily="2" charset="2"/>
              <a:buChar char="u"/>
            </a:pPr>
            <a:r>
              <a:rPr lang="ja-JP" altLang="en-US" dirty="0">
                <a:latin typeface="Times New Roman" panose="02020603050405020304" pitchFamily="18" charset="0"/>
              </a:rPr>
              <a:t>定義</a:t>
            </a:r>
            <a:r>
              <a:rPr lang="en-US" altLang="ja-JP" dirty="0">
                <a:latin typeface="Times New Roman" panose="02020603050405020304" pitchFamily="18" charset="0"/>
              </a:rPr>
              <a:t> AND</a:t>
            </a:r>
            <a:r>
              <a:rPr lang="ja-JP" altLang="en-US" dirty="0">
                <a:latin typeface="Times New Roman" panose="02020603050405020304" pitchFamily="18" charset="0"/>
              </a:rPr>
              <a:t>ゲート</a:t>
            </a:r>
            <a:endParaRPr lang="en-US" altLang="ja-JP" dirty="0">
              <a:latin typeface="Times New Roman" panose="02020603050405020304" pitchFamily="18" charset="0"/>
            </a:endParaRPr>
          </a:p>
          <a:p>
            <a:pPr lvl="1"/>
            <a:r>
              <a:rPr lang="ja-JP" altLang="en-US" dirty="0">
                <a:latin typeface="Times New Roman" panose="02020603050405020304" pitchFamily="18" charset="0"/>
              </a:rPr>
              <a:t>入力信号が全て </a:t>
            </a:r>
            <a:r>
              <a:rPr lang="en-US" altLang="ja-JP" dirty="0">
                <a:latin typeface="Times New Roman" panose="02020603050405020304" pitchFamily="18" charset="0"/>
              </a:rPr>
              <a:t>1 </a:t>
            </a:r>
            <a:r>
              <a:rPr lang="ja-JP" altLang="en-US" dirty="0">
                <a:latin typeface="Times New Roman" panose="02020603050405020304" pitchFamily="18" charset="0"/>
              </a:rPr>
              <a:t>のときは </a:t>
            </a:r>
            <a:r>
              <a:rPr lang="en-US" altLang="ja-JP" dirty="0">
                <a:latin typeface="Times New Roman" panose="02020603050405020304" pitchFamily="18" charset="0"/>
              </a:rPr>
              <a:t>1 </a:t>
            </a:r>
            <a:r>
              <a:rPr lang="ja-JP" altLang="en-US" dirty="0">
                <a:latin typeface="Times New Roman" panose="02020603050405020304" pitchFamily="18" charset="0"/>
              </a:rPr>
              <a:t>を、</a:t>
            </a:r>
          </a:p>
          <a:p>
            <a:pPr lvl="1">
              <a:buFontTx/>
              <a:buNone/>
            </a:pPr>
            <a:r>
              <a:rPr lang="ja-JP" altLang="en-US" dirty="0">
                <a:latin typeface="Times New Roman" panose="02020603050405020304" pitchFamily="18" charset="0"/>
              </a:rPr>
              <a:t>   それ以外は </a:t>
            </a:r>
            <a:r>
              <a:rPr lang="en-US" altLang="ja-JP" dirty="0">
                <a:latin typeface="Times New Roman" panose="02020603050405020304" pitchFamily="18" charset="0"/>
              </a:rPr>
              <a:t>0 </a:t>
            </a:r>
            <a:r>
              <a:rPr lang="ja-JP" altLang="en-US" dirty="0">
                <a:latin typeface="Times New Roman" panose="02020603050405020304" pitchFamily="18" charset="0"/>
              </a:rPr>
              <a:t>を出力する論理ゲート</a:t>
            </a:r>
          </a:p>
          <a:p>
            <a:pPr lvl="1">
              <a:buFontTx/>
              <a:buChar char="•"/>
            </a:pPr>
            <a:r>
              <a:rPr lang="en-US" altLang="ja-JP" dirty="0">
                <a:latin typeface="Times New Roman" panose="02020603050405020304" pitchFamily="18" charset="0"/>
              </a:rPr>
              <a:t>2</a:t>
            </a:r>
            <a:r>
              <a:rPr lang="ja-JP" altLang="en-US" dirty="0">
                <a:latin typeface="Times New Roman" panose="02020603050405020304" pitchFamily="18" charset="0"/>
              </a:rPr>
              <a:t>入力</a:t>
            </a:r>
            <a:r>
              <a:rPr lang="en-US" altLang="ja-JP" dirty="0">
                <a:latin typeface="Times New Roman" panose="02020603050405020304" pitchFamily="18" charset="0"/>
              </a:rPr>
              <a:t>1</a:t>
            </a:r>
            <a:r>
              <a:rPr lang="ja-JP" altLang="en-US" dirty="0">
                <a:latin typeface="Times New Roman" panose="02020603050405020304" pitchFamily="18" charset="0"/>
              </a:rPr>
              <a:t>出力</a:t>
            </a:r>
            <a:endParaRPr lang="ja-JP" altLang="en-US" sz="3600" i="1" dirty="0">
              <a:latin typeface="Times New Roman" panose="02020603050405020304" pitchFamily="18" charset="0"/>
            </a:endParaRPr>
          </a:p>
        </p:txBody>
      </p:sp>
      <p:grpSp>
        <p:nvGrpSpPr>
          <p:cNvPr id="15426" name="Group 66"/>
          <p:cNvGrpSpPr>
            <a:grpSpLocks/>
          </p:cNvGrpSpPr>
          <p:nvPr/>
        </p:nvGrpSpPr>
        <p:grpSpPr bwMode="auto">
          <a:xfrm>
            <a:off x="1828800" y="4724400"/>
            <a:ext cx="2314575" cy="1520825"/>
            <a:chOff x="1152" y="2743"/>
            <a:chExt cx="1458" cy="958"/>
          </a:xfrm>
        </p:grpSpPr>
        <p:sp>
          <p:nvSpPr>
            <p:cNvPr id="15377" name="Text Box 17"/>
            <p:cNvSpPr txBox="1">
              <a:spLocks noChangeArrowheads="1"/>
            </p:cNvSpPr>
            <p:nvPr/>
          </p:nvSpPr>
          <p:spPr bwMode="auto">
            <a:xfrm>
              <a:off x="1152" y="2743"/>
              <a:ext cx="27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3200" i="1">
                  <a:latin typeface="Times New Roman" panose="02020603050405020304" pitchFamily="18" charset="0"/>
                </a:rPr>
                <a:t>X</a:t>
              </a:r>
            </a:p>
          </p:txBody>
        </p:sp>
        <p:sp>
          <p:nvSpPr>
            <p:cNvPr id="15378" name="Text Box 18"/>
            <p:cNvSpPr txBox="1">
              <a:spLocks noChangeArrowheads="1"/>
            </p:cNvSpPr>
            <p:nvPr/>
          </p:nvSpPr>
          <p:spPr bwMode="auto">
            <a:xfrm>
              <a:off x="1152" y="2983"/>
              <a:ext cx="25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3200" i="1">
                  <a:latin typeface="Times New Roman" panose="02020603050405020304" pitchFamily="18" charset="0"/>
                </a:rPr>
                <a:t>Y</a:t>
              </a:r>
            </a:p>
          </p:txBody>
        </p:sp>
        <p:sp>
          <p:nvSpPr>
            <p:cNvPr id="15379" name="Text Box 19"/>
            <p:cNvSpPr txBox="1">
              <a:spLocks noChangeArrowheads="1"/>
            </p:cNvSpPr>
            <p:nvPr/>
          </p:nvSpPr>
          <p:spPr bwMode="auto">
            <a:xfrm>
              <a:off x="2352" y="2839"/>
              <a:ext cx="25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3200" i="1">
                  <a:latin typeface="Times New Roman" panose="02020603050405020304" pitchFamily="18" charset="0"/>
                </a:rPr>
                <a:t>Z</a:t>
              </a:r>
            </a:p>
          </p:txBody>
        </p:sp>
        <p:sp>
          <p:nvSpPr>
            <p:cNvPr id="15393" name="Text Box 33"/>
            <p:cNvSpPr txBox="1">
              <a:spLocks noChangeArrowheads="1"/>
            </p:cNvSpPr>
            <p:nvPr/>
          </p:nvSpPr>
          <p:spPr bwMode="auto">
            <a:xfrm>
              <a:off x="1536" y="3413"/>
              <a:ext cx="85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latin typeface="Times New Roman" panose="02020603050405020304" pitchFamily="18" charset="0"/>
                </a:rPr>
                <a:t>MIL</a:t>
              </a:r>
              <a:r>
                <a:rPr lang="ja-JP" altLang="en-US">
                  <a:latin typeface="Times New Roman" panose="02020603050405020304" pitchFamily="18" charset="0"/>
                </a:rPr>
                <a:t>記号</a:t>
              </a:r>
            </a:p>
          </p:txBody>
        </p:sp>
        <p:grpSp>
          <p:nvGrpSpPr>
            <p:cNvPr id="15402" name="Group 42"/>
            <p:cNvGrpSpPr>
              <a:grpSpLocks/>
            </p:cNvGrpSpPr>
            <p:nvPr/>
          </p:nvGrpSpPr>
          <p:grpSpPr bwMode="auto">
            <a:xfrm>
              <a:off x="1776" y="2880"/>
              <a:ext cx="288" cy="288"/>
              <a:chOff x="3264" y="2544"/>
              <a:chExt cx="288" cy="288"/>
            </a:xfrm>
          </p:grpSpPr>
          <p:sp>
            <p:nvSpPr>
              <p:cNvPr id="15403" name="Arc 43"/>
              <p:cNvSpPr>
                <a:spLocks/>
              </p:cNvSpPr>
              <p:nvPr/>
            </p:nvSpPr>
            <p:spPr bwMode="auto">
              <a:xfrm>
                <a:off x="3264" y="2544"/>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5404" name="Arc 44"/>
              <p:cNvSpPr>
                <a:spLocks/>
              </p:cNvSpPr>
              <p:nvPr/>
            </p:nvSpPr>
            <p:spPr bwMode="auto">
              <a:xfrm flipV="1">
                <a:off x="3264" y="2688"/>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5405" name="Line 45"/>
              <p:cNvSpPr>
                <a:spLocks noChangeShapeType="1"/>
              </p:cNvSpPr>
              <p:nvPr/>
            </p:nvSpPr>
            <p:spPr bwMode="auto">
              <a:xfrm>
                <a:off x="3264" y="2544"/>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5406" name="Line 46"/>
            <p:cNvSpPr>
              <a:spLocks noChangeShapeType="1"/>
            </p:cNvSpPr>
            <p:nvPr/>
          </p:nvSpPr>
          <p:spPr bwMode="auto">
            <a:xfrm>
              <a:off x="2064" y="3024"/>
              <a:ext cx="2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407" name="Line 47"/>
            <p:cNvSpPr>
              <a:spLocks noChangeShapeType="1"/>
            </p:cNvSpPr>
            <p:nvPr/>
          </p:nvSpPr>
          <p:spPr bwMode="auto">
            <a:xfrm flipH="1">
              <a:off x="1632" y="2976"/>
              <a:ext cx="14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408" name="Line 48"/>
            <p:cNvSpPr>
              <a:spLocks noChangeShapeType="1"/>
            </p:cNvSpPr>
            <p:nvPr/>
          </p:nvSpPr>
          <p:spPr bwMode="auto">
            <a:xfrm flipH="1">
              <a:off x="1632" y="3072"/>
              <a:ext cx="14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409" name="Line 49"/>
            <p:cNvSpPr>
              <a:spLocks noChangeShapeType="1"/>
            </p:cNvSpPr>
            <p:nvPr/>
          </p:nvSpPr>
          <p:spPr bwMode="auto">
            <a:xfrm>
              <a:off x="1632" y="3072"/>
              <a:ext cx="0"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410" name="Line 50"/>
            <p:cNvSpPr>
              <a:spLocks noChangeShapeType="1"/>
            </p:cNvSpPr>
            <p:nvPr/>
          </p:nvSpPr>
          <p:spPr bwMode="auto">
            <a:xfrm>
              <a:off x="1632" y="2928"/>
              <a:ext cx="0"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411" name="Line 51"/>
            <p:cNvSpPr>
              <a:spLocks noChangeShapeType="1"/>
            </p:cNvSpPr>
            <p:nvPr/>
          </p:nvSpPr>
          <p:spPr bwMode="auto">
            <a:xfrm flipH="1">
              <a:off x="1488" y="2928"/>
              <a:ext cx="14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412" name="Line 52"/>
            <p:cNvSpPr>
              <a:spLocks noChangeShapeType="1"/>
            </p:cNvSpPr>
            <p:nvPr/>
          </p:nvSpPr>
          <p:spPr bwMode="auto">
            <a:xfrm flipH="1">
              <a:off x="1488" y="3120"/>
              <a:ext cx="14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5427" name="Group 67"/>
          <p:cNvGrpSpPr>
            <a:grpSpLocks/>
          </p:cNvGrpSpPr>
          <p:nvPr/>
        </p:nvGrpSpPr>
        <p:grpSpPr bwMode="auto">
          <a:xfrm>
            <a:off x="4953000" y="3821113"/>
            <a:ext cx="2238375" cy="2795587"/>
            <a:chOff x="3120" y="2407"/>
            <a:chExt cx="1410" cy="1761"/>
          </a:xfrm>
        </p:grpSpPr>
        <p:sp>
          <p:nvSpPr>
            <p:cNvPr id="15387" name="Text Box 27"/>
            <p:cNvSpPr txBox="1">
              <a:spLocks noChangeArrowheads="1"/>
            </p:cNvSpPr>
            <p:nvPr/>
          </p:nvSpPr>
          <p:spPr bwMode="auto">
            <a:xfrm>
              <a:off x="3120" y="2407"/>
              <a:ext cx="27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3200" i="1" dirty="0">
                  <a:latin typeface="Times New Roman" panose="02020603050405020304" pitchFamily="18" charset="0"/>
                </a:rPr>
                <a:t>X</a:t>
              </a:r>
            </a:p>
          </p:txBody>
        </p:sp>
        <p:sp>
          <p:nvSpPr>
            <p:cNvPr id="15388" name="Text Box 28"/>
            <p:cNvSpPr txBox="1">
              <a:spLocks noChangeArrowheads="1"/>
            </p:cNvSpPr>
            <p:nvPr/>
          </p:nvSpPr>
          <p:spPr bwMode="auto">
            <a:xfrm>
              <a:off x="3120" y="2647"/>
              <a:ext cx="25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3200" i="1">
                  <a:latin typeface="Times New Roman" panose="02020603050405020304" pitchFamily="18" charset="0"/>
                </a:rPr>
                <a:t>Y</a:t>
              </a:r>
            </a:p>
          </p:txBody>
        </p:sp>
        <p:sp>
          <p:nvSpPr>
            <p:cNvPr id="15389" name="Text Box 29"/>
            <p:cNvSpPr txBox="1">
              <a:spLocks noChangeArrowheads="1"/>
            </p:cNvSpPr>
            <p:nvPr/>
          </p:nvSpPr>
          <p:spPr bwMode="auto">
            <a:xfrm>
              <a:off x="4272" y="2503"/>
              <a:ext cx="25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3200" i="1">
                  <a:latin typeface="Times New Roman" panose="02020603050405020304" pitchFamily="18" charset="0"/>
                </a:rPr>
                <a:t>Z</a:t>
              </a:r>
            </a:p>
          </p:txBody>
        </p:sp>
        <p:sp>
          <p:nvSpPr>
            <p:cNvPr id="15384" name="Line 24"/>
            <p:cNvSpPr>
              <a:spLocks noChangeShapeType="1"/>
            </p:cNvSpPr>
            <p:nvPr/>
          </p:nvSpPr>
          <p:spPr bwMode="auto">
            <a:xfrm>
              <a:off x="3408" y="2592"/>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385" name="Line 25"/>
            <p:cNvSpPr>
              <a:spLocks noChangeShapeType="1"/>
            </p:cNvSpPr>
            <p:nvPr/>
          </p:nvSpPr>
          <p:spPr bwMode="auto">
            <a:xfrm>
              <a:off x="3408" y="2784"/>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386" name="Line 26"/>
            <p:cNvSpPr>
              <a:spLocks noChangeShapeType="1"/>
            </p:cNvSpPr>
            <p:nvPr/>
          </p:nvSpPr>
          <p:spPr bwMode="auto">
            <a:xfrm>
              <a:off x="3984" y="2688"/>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390" name="Rectangle 30"/>
            <p:cNvSpPr>
              <a:spLocks noChangeArrowheads="1"/>
            </p:cNvSpPr>
            <p:nvPr/>
          </p:nvSpPr>
          <p:spPr bwMode="auto">
            <a:xfrm>
              <a:off x="3744" y="2496"/>
              <a:ext cx="240" cy="384"/>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800">
                  <a:latin typeface="Times New Roman" panose="02020603050405020304" pitchFamily="18" charset="0"/>
                </a:rPr>
                <a:t>&amp;</a:t>
              </a:r>
            </a:p>
          </p:txBody>
        </p:sp>
        <p:sp>
          <p:nvSpPr>
            <p:cNvPr id="15394" name="Text Box 34"/>
            <p:cNvSpPr txBox="1">
              <a:spLocks noChangeArrowheads="1"/>
            </p:cNvSpPr>
            <p:nvPr/>
          </p:nvSpPr>
          <p:spPr bwMode="auto">
            <a:xfrm>
              <a:off x="3504" y="2981"/>
              <a:ext cx="74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latin typeface="Times New Roman" panose="02020603050405020304" pitchFamily="18" charset="0"/>
                </a:rPr>
                <a:t>JIS</a:t>
              </a:r>
              <a:r>
                <a:rPr lang="ja-JP" altLang="en-US">
                  <a:latin typeface="Times New Roman" panose="02020603050405020304" pitchFamily="18" charset="0"/>
                </a:rPr>
                <a:t>記号</a:t>
              </a:r>
            </a:p>
          </p:txBody>
        </p:sp>
        <p:sp>
          <p:nvSpPr>
            <p:cNvPr id="15414" name="Text Box 54"/>
            <p:cNvSpPr txBox="1">
              <a:spLocks noChangeArrowheads="1"/>
            </p:cNvSpPr>
            <p:nvPr/>
          </p:nvSpPr>
          <p:spPr bwMode="auto">
            <a:xfrm>
              <a:off x="3120" y="3319"/>
              <a:ext cx="27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3200" i="1">
                  <a:latin typeface="Times New Roman" panose="02020603050405020304" pitchFamily="18" charset="0"/>
                </a:rPr>
                <a:t>X</a:t>
              </a:r>
            </a:p>
          </p:txBody>
        </p:sp>
        <p:sp>
          <p:nvSpPr>
            <p:cNvPr id="15415" name="Text Box 55"/>
            <p:cNvSpPr txBox="1">
              <a:spLocks noChangeArrowheads="1"/>
            </p:cNvSpPr>
            <p:nvPr/>
          </p:nvSpPr>
          <p:spPr bwMode="auto">
            <a:xfrm>
              <a:off x="3120" y="3559"/>
              <a:ext cx="25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3200" i="1">
                  <a:latin typeface="Times New Roman" panose="02020603050405020304" pitchFamily="18" charset="0"/>
                </a:rPr>
                <a:t>Y</a:t>
              </a:r>
            </a:p>
          </p:txBody>
        </p:sp>
        <p:sp>
          <p:nvSpPr>
            <p:cNvPr id="15416" name="Text Box 56"/>
            <p:cNvSpPr txBox="1">
              <a:spLocks noChangeArrowheads="1"/>
            </p:cNvSpPr>
            <p:nvPr/>
          </p:nvSpPr>
          <p:spPr bwMode="auto">
            <a:xfrm>
              <a:off x="4272" y="3415"/>
              <a:ext cx="25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3200" i="1">
                  <a:latin typeface="Times New Roman" panose="02020603050405020304" pitchFamily="18" charset="0"/>
                </a:rPr>
                <a:t>Z</a:t>
              </a:r>
            </a:p>
          </p:txBody>
        </p:sp>
        <p:sp>
          <p:nvSpPr>
            <p:cNvPr id="15417" name="Line 57"/>
            <p:cNvSpPr>
              <a:spLocks noChangeShapeType="1"/>
            </p:cNvSpPr>
            <p:nvPr/>
          </p:nvSpPr>
          <p:spPr bwMode="auto">
            <a:xfrm>
              <a:off x="3408" y="3504"/>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418" name="Line 58"/>
            <p:cNvSpPr>
              <a:spLocks noChangeShapeType="1"/>
            </p:cNvSpPr>
            <p:nvPr/>
          </p:nvSpPr>
          <p:spPr bwMode="auto">
            <a:xfrm>
              <a:off x="3408" y="3696"/>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419" name="Line 59"/>
            <p:cNvSpPr>
              <a:spLocks noChangeShapeType="1"/>
            </p:cNvSpPr>
            <p:nvPr/>
          </p:nvSpPr>
          <p:spPr bwMode="auto">
            <a:xfrm>
              <a:off x="3936" y="3600"/>
              <a:ext cx="38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421" name="Text Box 61"/>
            <p:cNvSpPr txBox="1">
              <a:spLocks noChangeArrowheads="1"/>
            </p:cNvSpPr>
            <p:nvPr/>
          </p:nvSpPr>
          <p:spPr bwMode="auto">
            <a:xfrm>
              <a:off x="3504" y="3880"/>
              <a:ext cx="8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latin typeface="Times New Roman" panose="02020603050405020304" pitchFamily="18" charset="0"/>
                </a:rPr>
                <a:t>慣用記号</a:t>
              </a:r>
            </a:p>
          </p:txBody>
        </p:sp>
        <p:sp>
          <p:nvSpPr>
            <p:cNvPr id="15424" name="AutoShape 64"/>
            <p:cNvSpPr>
              <a:spLocks noChangeArrowheads="1"/>
            </p:cNvSpPr>
            <p:nvPr/>
          </p:nvSpPr>
          <p:spPr bwMode="auto">
            <a:xfrm>
              <a:off x="3744" y="3408"/>
              <a:ext cx="192" cy="384"/>
            </a:xfrm>
            <a:prstGeom prst="flowChartDelay">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3" name="テキスト ボックス 2"/>
          <p:cNvSpPr txBox="1"/>
          <p:nvPr/>
        </p:nvSpPr>
        <p:spPr>
          <a:xfrm>
            <a:off x="1801861" y="4062988"/>
            <a:ext cx="1931939" cy="646331"/>
          </a:xfrm>
          <a:prstGeom prst="rect">
            <a:avLst/>
          </a:prstGeom>
          <a:noFill/>
        </p:spPr>
        <p:txBody>
          <a:bodyPr wrap="none" rtlCol="0">
            <a:spAutoFit/>
          </a:bodyPr>
          <a:lstStyle/>
          <a:p>
            <a:r>
              <a:rPr kumimoji="1" lang="en-US" altLang="ja-JP" sz="3600" i="1" dirty="0">
                <a:latin typeface="Times New Roman" panose="02020603050405020304" pitchFamily="18" charset="0"/>
              </a:rPr>
              <a:t>Z</a:t>
            </a:r>
            <a:r>
              <a:rPr kumimoji="1" lang="en-US" altLang="ja-JP" sz="3600" dirty="0">
                <a:latin typeface="Times New Roman" panose="02020603050405020304" pitchFamily="18" charset="0"/>
              </a:rPr>
              <a:t> = </a:t>
            </a:r>
            <a:r>
              <a:rPr kumimoji="1" lang="en-US" altLang="ja-JP" sz="3600" i="1" dirty="0">
                <a:latin typeface="Times New Roman" panose="02020603050405020304" pitchFamily="18" charset="0"/>
              </a:rPr>
              <a:t>X</a:t>
            </a:r>
            <a:r>
              <a:rPr kumimoji="1" lang="en-US" altLang="ja-JP" sz="3600" dirty="0">
                <a:latin typeface="Times New Roman" panose="02020603050405020304" pitchFamily="18" charset="0"/>
              </a:rPr>
              <a:t> </a:t>
            </a:r>
            <a:r>
              <a:rPr kumimoji="1" lang="ja-JP" altLang="en-US" sz="3600" dirty="0">
                <a:latin typeface="Times New Roman" panose="02020603050405020304" pitchFamily="18" charset="0"/>
              </a:rPr>
              <a:t>・ </a:t>
            </a:r>
            <a:r>
              <a:rPr kumimoji="1" lang="en-US" altLang="ja-JP" sz="3600" i="1" dirty="0">
                <a:latin typeface="Times New Roman" panose="02020603050405020304" pitchFamily="18" charset="0"/>
              </a:rPr>
              <a:t>Y</a:t>
            </a:r>
            <a:endParaRPr kumimoji="1" lang="ja-JP" altLang="en-US" sz="3600" i="1"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5426"/>
                                        </p:tgtEl>
                                        <p:attrNameLst>
                                          <p:attrName>style.visibility</p:attrName>
                                        </p:attrNameLst>
                                      </p:cBhvr>
                                      <p:to>
                                        <p:strVal val="visible"/>
                                      </p:to>
                                    </p:set>
                                    <p:animEffect transition="in" filter="checkerboard(across)">
                                      <p:cBhvr>
                                        <p:cTn id="7" dur="500"/>
                                        <p:tgtEl>
                                          <p:spTgt spid="154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5427"/>
                                        </p:tgtEl>
                                        <p:attrNameLst>
                                          <p:attrName>style.visibility</p:attrName>
                                        </p:attrNameLst>
                                      </p:cBhvr>
                                      <p:to>
                                        <p:strVal val="visible"/>
                                      </p:to>
                                    </p:set>
                                    <p:animEffect transition="in" filter="checkerboard(across)">
                                      <p:cBhvr>
                                        <p:cTn id="12" dur="500"/>
                                        <p:tgtEl>
                                          <p:spTgt spid="154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ja-JP">
                <a:latin typeface="Times New Roman" panose="02020603050405020304" pitchFamily="18" charset="0"/>
              </a:rPr>
              <a:t>OR</a:t>
            </a:r>
            <a:r>
              <a:rPr lang="ja-JP" altLang="en-US">
                <a:latin typeface="Times New Roman" panose="02020603050405020304" pitchFamily="18" charset="0"/>
              </a:rPr>
              <a:t>ゲート</a:t>
            </a:r>
          </a:p>
        </p:txBody>
      </p:sp>
      <p:sp>
        <p:nvSpPr>
          <p:cNvPr id="27651" name="Rectangle 3"/>
          <p:cNvSpPr>
            <a:spLocks noGrp="1" noChangeArrowheads="1"/>
          </p:cNvSpPr>
          <p:nvPr>
            <p:ph type="body" idx="1"/>
          </p:nvPr>
        </p:nvSpPr>
        <p:spPr>
          <a:xfrm>
            <a:off x="1066800" y="1981200"/>
            <a:ext cx="7543800" cy="3276600"/>
          </a:xfrm>
        </p:spPr>
        <p:txBody>
          <a:bodyPr/>
          <a:lstStyle/>
          <a:p>
            <a:pPr>
              <a:buFont typeface="Wingdings" panose="05000000000000000000" pitchFamily="2" charset="2"/>
              <a:buChar char="u"/>
            </a:pPr>
            <a:r>
              <a:rPr lang="ja-JP" altLang="en-US" dirty="0">
                <a:latin typeface="Times New Roman" panose="02020603050405020304" pitchFamily="18" charset="0"/>
              </a:rPr>
              <a:t>定義</a:t>
            </a:r>
            <a:r>
              <a:rPr lang="en-US" altLang="ja-JP" dirty="0">
                <a:latin typeface="Times New Roman" panose="02020603050405020304" pitchFamily="18" charset="0"/>
              </a:rPr>
              <a:t> OR</a:t>
            </a:r>
            <a:r>
              <a:rPr lang="ja-JP" altLang="en-US" dirty="0">
                <a:latin typeface="Times New Roman" panose="02020603050405020304" pitchFamily="18" charset="0"/>
              </a:rPr>
              <a:t>ゲート</a:t>
            </a:r>
            <a:endParaRPr lang="en-US" altLang="ja-JP" dirty="0">
              <a:latin typeface="Times New Roman" panose="02020603050405020304" pitchFamily="18" charset="0"/>
            </a:endParaRPr>
          </a:p>
          <a:p>
            <a:pPr lvl="1"/>
            <a:r>
              <a:rPr lang="ja-JP" altLang="en-US" dirty="0">
                <a:latin typeface="Times New Roman" panose="02020603050405020304" pitchFamily="18" charset="0"/>
              </a:rPr>
              <a:t>入力信号に </a:t>
            </a:r>
            <a:r>
              <a:rPr lang="en-US" altLang="ja-JP" dirty="0">
                <a:latin typeface="Times New Roman" panose="02020603050405020304" pitchFamily="18" charset="0"/>
              </a:rPr>
              <a:t>1 </a:t>
            </a:r>
            <a:r>
              <a:rPr lang="ja-JP" altLang="en-US" dirty="0">
                <a:latin typeface="Times New Roman" panose="02020603050405020304" pitchFamily="18" charset="0"/>
              </a:rPr>
              <a:t>つでも </a:t>
            </a:r>
            <a:r>
              <a:rPr lang="en-US" altLang="ja-JP" dirty="0">
                <a:latin typeface="Times New Roman" panose="02020603050405020304" pitchFamily="18" charset="0"/>
              </a:rPr>
              <a:t>1 </a:t>
            </a:r>
            <a:r>
              <a:rPr lang="ja-JP" altLang="en-US" dirty="0">
                <a:latin typeface="Times New Roman" panose="02020603050405020304" pitchFamily="18" charset="0"/>
              </a:rPr>
              <a:t>があれば </a:t>
            </a:r>
            <a:r>
              <a:rPr lang="en-US" altLang="ja-JP" dirty="0">
                <a:latin typeface="Times New Roman" panose="02020603050405020304" pitchFamily="18" charset="0"/>
              </a:rPr>
              <a:t>1 </a:t>
            </a:r>
            <a:r>
              <a:rPr lang="ja-JP" altLang="en-US" dirty="0">
                <a:latin typeface="Times New Roman" panose="02020603050405020304" pitchFamily="18" charset="0"/>
              </a:rPr>
              <a:t>を、</a:t>
            </a:r>
          </a:p>
          <a:p>
            <a:pPr lvl="1">
              <a:buFontTx/>
              <a:buNone/>
            </a:pPr>
            <a:r>
              <a:rPr lang="ja-JP" altLang="en-US" dirty="0">
                <a:latin typeface="Times New Roman" panose="02020603050405020304" pitchFamily="18" charset="0"/>
              </a:rPr>
              <a:t>   それ以外は</a:t>
            </a:r>
            <a:r>
              <a:rPr lang="en-US" altLang="ja-JP" dirty="0">
                <a:latin typeface="Times New Roman" panose="02020603050405020304" pitchFamily="18" charset="0"/>
              </a:rPr>
              <a:t>0</a:t>
            </a:r>
            <a:r>
              <a:rPr lang="ja-JP" altLang="en-US" dirty="0">
                <a:latin typeface="Times New Roman" panose="02020603050405020304" pitchFamily="18" charset="0"/>
              </a:rPr>
              <a:t>を出力する論理ゲート</a:t>
            </a:r>
          </a:p>
          <a:p>
            <a:pPr lvl="1">
              <a:buFontTx/>
              <a:buChar char="•"/>
            </a:pPr>
            <a:r>
              <a:rPr lang="en-US" altLang="ja-JP" dirty="0">
                <a:latin typeface="Times New Roman" panose="02020603050405020304" pitchFamily="18" charset="0"/>
              </a:rPr>
              <a:t>2</a:t>
            </a:r>
            <a:r>
              <a:rPr lang="ja-JP" altLang="en-US" dirty="0">
                <a:latin typeface="Times New Roman" panose="02020603050405020304" pitchFamily="18" charset="0"/>
              </a:rPr>
              <a:t>入力</a:t>
            </a:r>
            <a:r>
              <a:rPr lang="en-US" altLang="ja-JP" dirty="0">
                <a:latin typeface="Times New Roman" panose="02020603050405020304" pitchFamily="18" charset="0"/>
              </a:rPr>
              <a:t>1</a:t>
            </a:r>
            <a:r>
              <a:rPr lang="ja-JP" altLang="en-US" dirty="0">
                <a:latin typeface="Times New Roman" panose="02020603050405020304" pitchFamily="18" charset="0"/>
              </a:rPr>
              <a:t>出力</a:t>
            </a:r>
            <a:endParaRPr lang="ja-JP" altLang="en-US" sz="3600" i="1" dirty="0">
              <a:latin typeface="Times New Roman" panose="02020603050405020304" pitchFamily="18" charset="0"/>
            </a:endParaRPr>
          </a:p>
        </p:txBody>
      </p:sp>
      <p:grpSp>
        <p:nvGrpSpPr>
          <p:cNvPr id="27692" name="Group 44"/>
          <p:cNvGrpSpPr>
            <a:grpSpLocks/>
          </p:cNvGrpSpPr>
          <p:nvPr/>
        </p:nvGrpSpPr>
        <p:grpSpPr bwMode="auto">
          <a:xfrm>
            <a:off x="1828800" y="4724400"/>
            <a:ext cx="2314575" cy="1520825"/>
            <a:chOff x="1152" y="2743"/>
            <a:chExt cx="1458" cy="958"/>
          </a:xfrm>
        </p:grpSpPr>
        <p:sp>
          <p:nvSpPr>
            <p:cNvPr id="27653" name="Text Box 5"/>
            <p:cNvSpPr txBox="1">
              <a:spLocks noChangeArrowheads="1"/>
            </p:cNvSpPr>
            <p:nvPr/>
          </p:nvSpPr>
          <p:spPr bwMode="auto">
            <a:xfrm>
              <a:off x="1152" y="2743"/>
              <a:ext cx="27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3200" i="1">
                  <a:latin typeface="Times New Roman" panose="02020603050405020304" pitchFamily="18" charset="0"/>
                </a:rPr>
                <a:t>X</a:t>
              </a:r>
            </a:p>
          </p:txBody>
        </p:sp>
        <p:sp>
          <p:nvSpPr>
            <p:cNvPr id="27654" name="Text Box 6"/>
            <p:cNvSpPr txBox="1">
              <a:spLocks noChangeArrowheads="1"/>
            </p:cNvSpPr>
            <p:nvPr/>
          </p:nvSpPr>
          <p:spPr bwMode="auto">
            <a:xfrm>
              <a:off x="1152" y="2983"/>
              <a:ext cx="25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3200" i="1">
                  <a:latin typeface="Times New Roman" panose="02020603050405020304" pitchFamily="18" charset="0"/>
                </a:rPr>
                <a:t>Y</a:t>
              </a:r>
            </a:p>
          </p:txBody>
        </p:sp>
        <p:sp>
          <p:nvSpPr>
            <p:cNvPr id="27655" name="Text Box 7"/>
            <p:cNvSpPr txBox="1">
              <a:spLocks noChangeArrowheads="1"/>
            </p:cNvSpPr>
            <p:nvPr/>
          </p:nvSpPr>
          <p:spPr bwMode="auto">
            <a:xfrm>
              <a:off x="2352" y="2839"/>
              <a:ext cx="25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3200" i="1">
                  <a:latin typeface="Times New Roman" panose="02020603050405020304" pitchFamily="18" charset="0"/>
                </a:rPr>
                <a:t>Z</a:t>
              </a:r>
            </a:p>
          </p:txBody>
        </p:sp>
        <p:sp>
          <p:nvSpPr>
            <p:cNvPr id="27656" name="Text Box 8"/>
            <p:cNvSpPr txBox="1">
              <a:spLocks noChangeArrowheads="1"/>
            </p:cNvSpPr>
            <p:nvPr/>
          </p:nvSpPr>
          <p:spPr bwMode="auto">
            <a:xfrm>
              <a:off x="1536" y="3413"/>
              <a:ext cx="85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latin typeface="Times New Roman" panose="02020603050405020304" pitchFamily="18" charset="0"/>
                </a:rPr>
                <a:t>MIL</a:t>
              </a:r>
              <a:r>
                <a:rPr lang="ja-JP" altLang="en-US">
                  <a:latin typeface="Times New Roman" panose="02020603050405020304" pitchFamily="18" charset="0"/>
                </a:rPr>
                <a:t>記号</a:t>
              </a:r>
            </a:p>
          </p:txBody>
        </p:sp>
        <p:sp>
          <p:nvSpPr>
            <p:cNvPr id="27661" name="Line 13"/>
            <p:cNvSpPr>
              <a:spLocks noChangeShapeType="1"/>
            </p:cNvSpPr>
            <p:nvPr/>
          </p:nvSpPr>
          <p:spPr bwMode="auto">
            <a:xfrm>
              <a:off x="2064" y="3024"/>
              <a:ext cx="2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662" name="Line 14"/>
            <p:cNvSpPr>
              <a:spLocks noChangeShapeType="1"/>
            </p:cNvSpPr>
            <p:nvPr/>
          </p:nvSpPr>
          <p:spPr bwMode="auto">
            <a:xfrm flipH="1">
              <a:off x="1632" y="2976"/>
              <a:ext cx="19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663" name="Line 15"/>
            <p:cNvSpPr>
              <a:spLocks noChangeShapeType="1"/>
            </p:cNvSpPr>
            <p:nvPr/>
          </p:nvSpPr>
          <p:spPr bwMode="auto">
            <a:xfrm flipH="1">
              <a:off x="1632" y="3072"/>
              <a:ext cx="19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664" name="Line 16"/>
            <p:cNvSpPr>
              <a:spLocks noChangeShapeType="1"/>
            </p:cNvSpPr>
            <p:nvPr/>
          </p:nvSpPr>
          <p:spPr bwMode="auto">
            <a:xfrm>
              <a:off x="1632" y="3072"/>
              <a:ext cx="0"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665" name="Line 17"/>
            <p:cNvSpPr>
              <a:spLocks noChangeShapeType="1"/>
            </p:cNvSpPr>
            <p:nvPr/>
          </p:nvSpPr>
          <p:spPr bwMode="auto">
            <a:xfrm>
              <a:off x="1632" y="2928"/>
              <a:ext cx="0"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666" name="Line 18"/>
            <p:cNvSpPr>
              <a:spLocks noChangeShapeType="1"/>
            </p:cNvSpPr>
            <p:nvPr/>
          </p:nvSpPr>
          <p:spPr bwMode="auto">
            <a:xfrm flipH="1">
              <a:off x="1488" y="2928"/>
              <a:ext cx="14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667" name="Line 19"/>
            <p:cNvSpPr>
              <a:spLocks noChangeShapeType="1"/>
            </p:cNvSpPr>
            <p:nvPr/>
          </p:nvSpPr>
          <p:spPr bwMode="auto">
            <a:xfrm flipH="1">
              <a:off x="1488" y="3120"/>
              <a:ext cx="14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27685" name="Group 37"/>
            <p:cNvGrpSpPr>
              <a:grpSpLocks/>
            </p:cNvGrpSpPr>
            <p:nvPr/>
          </p:nvGrpSpPr>
          <p:grpSpPr bwMode="auto">
            <a:xfrm>
              <a:off x="1776" y="2880"/>
              <a:ext cx="288" cy="288"/>
              <a:chOff x="3264" y="3648"/>
              <a:chExt cx="288" cy="288"/>
            </a:xfrm>
          </p:grpSpPr>
          <p:sp>
            <p:nvSpPr>
              <p:cNvPr id="27686" name="Arc 38"/>
              <p:cNvSpPr>
                <a:spLocks/>
              </p:cNvSpPr>
              <p:nvPr/>
            </p:nvSpPr>
            <p:spPr bwMode="auto">
              <a:xfrm>
                <a:off x="3264" y="3648"/>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7687" name="Arc 39"/>
              <p:cNvSpPr>
                <a:spLocks/>
              </p:cNvSpPr>
              <p:nvPr/>
            </p:nvSpPr>
            <p:spPr bwMode="auto">
              <a:xfrm flipV="1">
                <a:off x="3264" y="3792"/>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7688" name="Arc 40"/>
              <p:cNvSpPr>
                <a:spLocks/>
              </p:cNvSpPr>
              <p:nvPr/>
            </p:nvSpPr>
            <p:spPr bwMode="auto">
              <a:xfrm>
                <a:off x="3264" y="3648"/>
                <a:ext cx="4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7689" name="Arc 41"/>
              <p:cNvSpPr>
                <a:spLocks/>
              </p:cNvSpPr>
              <p:nvPr/>
            </p:nvSpPr>
            <p:spPr bwMode="auto">
              <a:xfrm flipV="1">
                <a:off x="3264" y="3792"/>
                <a:ext cx="4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grpSp>
        <p:nvGrpSpPr>
          <p:cNvPr id="27710" name="Group 62"/>
          <p:cNvGrpSpPr>
            <a:grpSpLocks/>
          </p:cNvGrpSpPr>
          <p:nvPr/>
        </p:nvGrpSpPr>
        <p:grpSpPr bwMode="auto">
          <a:xfrm>
            <a:off x="4953000" y="3821113"/>
            <a:ext cx="2238375" cy="2795587"/>
            <a:chOff x="3120" y="2407"/>
            <a:chExt cx="1410" cy="1761"/>
          </a:xfrm>
        </p:grpSpPr>
        <p:sp>
          <p:nvSpPr>
            <p:cNvPr id="27694" name="Text Box 46"/>
            <p:cNvSpPr txBox="1">
              <a:spLocks noChangeArrowheads="1"/>
            </p:cNvSpPr>
            <p:nvPr/>
          </p:nvSpPr>
          <p:spPr bwMode="auto">
            <a:xfrm>
              <a:off x="3120" y="2407"/>
              <a:ext cx="27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3200" i="1">
                  <a:latin typeface="Times New Roman" panose="02020603050405020304" pitchFamily="18" charset="0"/>
                </a:rPr>
                <a:t>X</a:t>
              </a:r>
            </a:p>
          </p:txBody>
        </p:sp>
        <p:sp>
          <p:nvSpPr>
            <p:cNvPr id="27695" name="Text Box 47"/>
            <p:cNvSpPr txBox="1">
              <a:spLocks noChangeArrowheads="1"/>
            </p:cNvSpPr>
            <p:nvPr/>
          </p:nvSpPr>
          <p:spPr bwMode="auto">
            <a:xfrm>
              <a:off x="3120" y="2647"/>
              <a:ext cx="25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3200" i="1">
                  <a:latin typeface="Times New Roman" panose="02020603050405020304" pitchFamily="18" charset="0"/>
                </a:rPr>
                <a:t>Y</a:t>
              </a:r>
            </a:p>
          </p:txBody>
        </p:sp>
        <p:sp>
          <p:nvSpPr>
            <p:cNvPr id="27696" name="Text Box 48"/>
            <p:cNvSpPr txBox="1">
              <a:spLocks noChangeArrowheads="1"/>
            </p:cNvSpPr>
            <p:nvPr/>
          </p:nvSpPr>
          <p:spPr bwMode="auto">
            <a:xfrm>
              <a:off x="4272" y="2503"/>
              <a:ext cx="25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3200" i="1">
                  <a:latin typeface="Times New Roman" panose="02020603050405020304" pitchFamily="18" charset="0"/>
                </a:rPr>
                <a:t>Z</a:t>
              </a:r>
            </a:p>
          </p:txBody>
        </p:sp>
        <p:sp>
          <p:nvSpPr>
            <p:cNvPr id="27697" name="Line 49"/>
            <p:cNvSpPr>
              <a:spLocks noChangeShapeType="1"/>
            </p:cNvSpPr>
            <p:nvPr/>
          </p:nvSpPr>
          <p:spPr bwMode="auto">
            <a:xfrm>
              <a:off x="3408" y="2592"/>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698" name="Line 50"/>
            <p:cNvSpPr>
              <a:spLocks noChangeShapeType="1"/>
            </p:cNvSpPr>
            <p:nvPr/>
          </p:nvSpPr>
          <p:spPr bwMode="auto">
            <a:xfrm>
              <a:off x="3408" y="2784"/>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699" name="Line 51"/>
            <p:cNvSpPr>
              <a:spLocks noChangeShapeType="1"/>
            </p:cNvSpPr>
            <p:nvPr/>
          </p:nvSpPr>
          <p:spPr bwMode="auto">
            <a:xfrm>
              <a:off x="3984" y="2688"/>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700" name="Rectangle 52"/>
            <p:cNvSpPr>
              <a:spLocks noChangeArrowheads="1"/>
            </p:cNvSpPr>
            <p:nvPr/>
          </p:nvSpPr>
          <p:spPr bwMode="auto">
            <a:xfrm>
              <a:off x="3744" y="2496"/>
              <a:ext cx="240" cy="384"/>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800">
                  <a:latin typeface="Times New Roman" panose="02020603050405020304" pitchFamily="18" charset="0"/>
                </a:rPr>
                <a:t>≧1</a:t>
              </a:r>
            </a:p>
          </p:txBody>
        </p:sp>
        <p:sp>
          <p:nvSpPr>
            <p:cNvPr id="27701" name="Text Box 53"/>
            <p:cNvSpPr txBox="1">
              <a:spLocks noChangeArrowheads="1"/>
            </p:cNvSpPr>
            <p:nvPr/>
          </p:nvSpPr>
          <p:spPr bwMode="auto">
            <a:xfrm>
              <a:off x="3504" y="2981"/>
              <a:ext cx="74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latin typeface="Times New Roman" panose="02020603050405020304" pitchFamily="18" charset="0"/>
                </a:rPr>
                <a:t>JIS</a:t>
              </a:r>
              <a:r>
                <a:rPr lang="ja-JP" altLang="en-US">
                  <a:latin typeface="Times New Roman" panose="02020603050405020304" pitchFamily="18" charset="0"/>
                </a:rPr>
                <a:t>記号</a:t>
              </a:r>
            </a:p>
          </p:txBody>
        </p:sp>
        <p:sp>
          <p:nvSpPr>
            <p:cNvPr id="27702" name="Text Box 54"/>
            <p:cNvSpPr txBox="1">
              <a:spLocks noChangeArrowheads="1"/>
            </p:cNvSpPr>
            <p:nvPr/>
          </p:nvSpPr>
          <p:spPr bwMode="auto">
            <a:xfrm>
              <a:off x="3120" y="3319"/>
              <a:ext cx="27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3200" i="1">
                  <a:latin typeface="Times New Roman" panose="02020603050405020304" pitchFamily="18" charset="0"/>
                </a:rPr>
                <a:t>X</a:t>
              </a:r>
            </a:p>
          </p:txBody>
        </p:sp>
        <p:sp>
          <p:nvSpPr>
            <p:cNvPr id="27703" name="Text Box 55"/>
            <p:cNvSpPr txBox="1">
              <a:spLocks noChangeArrowheads="1"/>
            </p:cNvSpPr>
            <p:nvPr/>
          </p:nvSpPr>
          <p:spPr bwMode="auto">
            <a:xfrm>
              <a:off x="3120" y="3559"/>
              <a:ext cx="25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3200" i="1">
                  <a:latin typeface="Times New Roman" panose="02020603050405020304" pitchFamily="18" charset="0"/>
                </a:rPr>
                <a:t>Y</a:t>
              </a:r>
            </a:p>
          </p:txBody>
        </p:sp>
        <p:sp>
          <p:nvSpPr>
            <p:cNvPr id="27704" name="Text Box 56"/>
            <p:cNvSpPr txBox="1">
              <a:spLocks noChangeArrowheads="1"/>
            </p:cNvSpPr>
            <p:nvPr/>
          </p:nvSpPr>
          <p:spPr bwMode="auto">
            <a:xfrm>
              <a:off x="4272" y="3415"/>
              <a:ext cx="25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3200" i="1">
                  <a:latin typeface="Times New Roman" panose="02020603050405020304" pitchFamily="18" charset="0"/>
                </a:rPr>
                <a:t>Z</a:t>
              </a:r>
            </a:p>
          </p:txBody>
        </p:sp>
        <p:sp>
          <p:nvSpPr>
            <p:cNvPr id="27705" name="Line 57"/>
            <p:cNvSpPr>
              <a:spLocks noChangeShapeType="1"/>
            </p:cNvSpPr>
            <p:nvPr/>
          </p:nvSpPr>
          <p:spPr bwMode="auto">
            <a:xfrm>
              <a:off x="3408" y="3504"/>
              <a:ext cx="5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706" name="Line 58"/>
            <p:cNvSpPr>
              <a:spLocks noChangeShapeType="1"/>
            </p:cNvSpPr>
            <p:nvPr/>
          </p:nvSpPr>
          <p:spPr bwMode="auto">
            <a:xfrm>
              <a:off x="3408" y="3696"/>
              <a:ext cx="5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707" name="Line 59"/>
            <p:cNvSpPr>
              <a:spLocks noChangeShapeType="1"/>
            </p:cNvSpPr>
            <p:nvPr/>
          </p:nvSpPr>
          <p:spPr bwMode="auto">
            <a:xfrm>
              <a:off x="3936" y="3600"/>
              <a:ext cx="38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708" name="Text Box 60"/>
            <p:cNvSpPr txBox="1">
              <a:spLocks noChangeArrowheads="1"/>
            </p:cNvSpPr>
            <p:nvPr/>
          </p:nvSpPr>
          <p:spPr bwMode="auto">
            <a:xfrm>
              <a:off x="3504" y="3880"/>
              <a:ext cx="8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latin typeface="Times New Roman" panose="02020603050405020304" pitchFamily="18" charset="0"/>
                </a:rPr>
                <a:t>慣用記号</a:t>
              </a:r>
            </a:p>
          </p:txBody>
        </p:sp>
        <p:sp>
          <p:nvSpPr>
            <p:cNvPr id="27709" name="AutoShape 61"/>
            <p:cNvSpPr>
              <a:spLocks noChangeArrowheads="1"/>
            </p:cNvSpPr>
            <p:nvPr/>
          </p:nvSpPr>
          <p:spPr bwMode="auto">
            <a:xfrm>
              <a:off x="3744" y="3408"/>
              <a:ext cx="192" cy="384"/>
            </a:xfrm>
            <a:prstGeom prst="flowChartDelay">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39" name="テキスト ボックス 38"/>
          <p:cNvSpPr txBox="1"/>
          <p:nvPr/>
        </p:nvSpPr>
        <p:spPr>
          <a:xfrm>
            <a:off x="1801861" y="4062988"/>
            <a:ext cx="1960793" cy="646331"/>
          </a:xfrm>
          <a:prstGeom prst="rect">
            <a:avLst/>
          </a:prstGeom>
          <a:noFill/>
        </p:spPr>
        <p:txBody>
          <a:bodyPr wrap="none" rtlCol="0">
            <a:spAutoFit/>
          </a:bodyPr>
          <a:lstStyle/>
          <a:p>
            <a:r>
              <a:rPr kumimoji="1" lang="en-US" altLang="ja-JP" sz="3600" i="1" dirty="0">
                <a:latin typeface="Times New Roman" panose="02020603050405020304" pitchFamily="18" charset="0"/>
              </a:rPr>
              <a:t>Z</a:t>
            </a:r>
            <a:r>
              <a:rPr kumimoji="1" lang="en-US" altLang="ja-JP" sz="3600" dirty="0">
                <a:latin typeface="Times New Roman" panose="02020603050405020304" pitchFamily="18" charset="0"/>
              </a:rPr>
              <a:t> = </a:t>
            </a:r>
            <a:r>
              <a:rPr kumimoji="1" lang="en-US" altLang="ja-JP" sz="3600" i="1" dirty="0">
                <a:latin typeface="Times New Roman" panose="02020603050405020304" pitchFamily="18" charset="0"/>
              </a:rPr>
              <a:t>X</a:t>
            </a:r>
            <a:r>
              <a:rPr kumimoji="1" lang="en-US" altLang="ja-JP" sz="3600" dirty="0">
                <a:latin typeface="Times New Roman" panose="02020603050405020304" pitchFamily="18" charset="0"/>
              </a:rPr>
              <a:t> </a:t>
            </a:r>
            <a:r>
              <a:rPr lang="en-US" altLang="ja-JP" sz="3600" dirty="0">
                <a:latin typeface="Times New Roman" panose="02020603050405020304" pitchFamily="18" charset="0"/>
              </a:rPr>
              <a:t>+</a:t>
            </a:r>
            <a:r>
              <a:rPr kumimoji="1" lang="ja-JP" altLang="en-US" sz="3600" dirty="0">
                <a:latin typeface="Times New Roman" panose="02020603050405020304" pitchFamily="18" charset="0"/>
              </a:rPr>
              <a:t> </a:t>
            </a:r>
            <a:r>
              <a:rPr kumimoji="1" lang="en-US" altLang="ja-JP" sz="3600" i="1" dirty="0">
                <a:latin typeface="Times New Roman" panose="02020603050405020304" pitchFamily="18" charset="0"/>
              </a:rPr>
              <a:t>Y</a:t>
            </a:r>
            <a:endParaRPr kumimoji="1" lang="ja-JP" altLang="en-US" sz="3600" i="1"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7692"/>
                                        </p:tgtEl>
                                        <p:attrNameLst>
                                          <p:attrName>style.visibility</p:attrName>
                                        </p:attrNameLst>
                                      </p:cBhvr>
                                      <p:to>
                                        <p:strVal val="visible"/>
                                      </p:to>
                                    </p:set>
                                    <p:animEffect transition="in" filter="checkerboard(across)">
                                      <p:cBhvr>
                                        <p:cTn id="7" dur="500"/>
                                        <p:tgtEl>
                                          <p:spTgt spid="276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7710"/>
                                        </p:tgtEl>
                                        <p:attrNameLst>
                                          <p:attrName>style.visibility</p:attrName>
                                        </p:attrNameLst>
                                      </p:cBhvr>
                                      <p:to>
                                        <p:strVal val="visible"/>
                                      </p:to>
                                    </p:set>
                                    <p:animEffect transition="in" filter="checkerboard(across)">
                                      <p:cBhvr>
                                        <p:cTn id="12" dur="500"/>
                                        <p:tgtEl>
                                          <p:spTgt spid="27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r>
              <a:rPr lang="en-US" altLang="ja-JP">
                <a:latin typeface="Times New Roman" panose="02020603050405020304" pitchFamily="18" charset="0"/>
              </a:rPr>
              <a:t>NOT, AND, OR</a:t>
            </a:r>
            <a:r>
              <a:rPr lang="ja-JP" altLang="en-US">
                <a:latin typeface="Times New Roman" panose="02020603050405020304" pitchFamily="18" charset="0"/>
              </a:rPr>
              <a:t>ゲートの回路</a:t>
            </a:r>
          </a:p>
        </p:txBody>
      </p:sp>
      <p:sp>
        <p:nvSpPr>
          <p:cNvPr id="132099" name="Line 3"/>
          <p:cNvSpPr>
            <a:spLocks noChangeShapeType="1"/>
          </p:cNvSpPr>
          <p:nvPr/>
        </p:nvSpPr>
        <p:spPr bwMode="auto">
          <a:xfrm>
            <a:off x="2133600" y="4713288"/>
            <a:ext cx="457200" cy="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2100" name="Line 4"/>
          <p:cNvSpPr>
            <a:spLocks noChangeShapeType="1"/>
          </p:cNvSpPr>
          <p:nvPr/>
        </p:nvSpPr>
        <p:spPr bwMode="auto">
          <a:xfrm flipH="1">
            <a:off x="2209800" y="4789488"/>
            <a:ext cx="3048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2101" name="Line 5"/>
          <p:cNvSpPr>
            <a:spLocks noChangeShapeType="1"/>
          </p:cNvSpPr>
          <p:nvPr/>
        </p:nvSpPr>
        <p:spPr bwMode="auto">
          <a:xfrm>
            <a:off x="2362200" y="4789488"/>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2102" name="Line 6"/>
          <p:cNvSpPr>
            <a:spLocks noChangeShapeType="1"/>
          </p:cNvSpPr>
          <p:nvPr/>
        </p:nvSpPr>
        <p:spPr bwMode="auto">
          <a:xfrm flipV="1">
            <a:off x="990600" y="3875088"/>
            <a:ext cx="0" cy="10668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2103" name="Line 7"/>
          <p:cNvSpPr>
            <a:spLocks noChangeShapeType="1"/>
          </p:cNvSpPr>
          <p:nvPr/>
        </p:nvSpPr>
        <p:spPr bwMode="auto">
          <a:xfrm>
            <a:off x="990600" y="3875088"/>
            <a:ext cx="3810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2104" name="Line 8"/>
          <p:cNvSpPr>
            <a:spLocks noChangeShapeType="1"/>
          </p:cNvSpPr>
          <p:nvPr/>
        </p:nvSpPr>
        <p:spPr bwMode="auto">
          <a:xfrm>
            <a:off x="1371600" y="3570288"/>
            <a:ext cx="4572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2105" name="Line 9"/>
          <p:cNvSpPr>
            <a:spLocks noChangeShapeType="1"/>
          </p:cNvSpPr>
          <p:nvPr/>
        </p:nvSpPr>
        <p:spPr bwMode="auto">
          <a:xfrm>
            <a:off x="1600200" y="2960688"/>
            <a:ext cx="0" cy="609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2106" name="Line 10"/>
          <p:cNvSpPr>
            <a:spLocks noChangeShapeType="1"/>
          </p:cNvSpPr>
          <p:nvPr/>
        </p:nvSpPr>
        <p:spPr bwMode="auto">
          <a:xfrm>
            <a:off x="1828800" y="3875088"/>
            <a:ext cx="9144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2107" name="Oval 11"/>
          <p:cNvSpPr>
            <a:spLocks noChangeArrowheads="1"/>
          </p:cNvSpPr>
          <p:nvPr/>
        </p:nvSpPr>
        <p:spPr bwMode="auto">
          <a:xfrm>
            <a:off x="2743200" y="3789363"/>
            <a:ext cx="152400" cy="1524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2108" name="Line 12"/>
          <p:cNvSpPr>
            <a:spLocks noChangeShapeType="1"/>
          </p:cNvSpPr>
          <p:nvPr/>
        </p:nvSpPr>
        <p:spPr bwMode="auto">
          <a:xfrm>
            <a:off x="2286000" y="3875088"/>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2109" name="Line 13"/>
          <p:cNvSpPr>
            <a:spLocks noChangeShapeType="1"/>
          </p:cNvSpPr>
          <p:nvPr/>
        </p:nvSpPr>
        <p:spPr bwMode="auto">
          <a:xfrm>
            <a:off x="2286000" y="4027488"/>
            <a:ext cx="152400" cy="76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2110" name="Line 14"/>
          <p:cNvSpPr>
            <a:spLocks noChangeShapeType="1"/>
          </p:cNvSpPr>
          <p:nvPr/>
        </p:nvSpPr>
        <p:spPr bwMode="auto">
          <a:xfrm flipH="1">
            <a:off x="2209800" y="4103688"/>
            <a:ext cx="228600" cy="76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2111" name="Line 15"/>
          <p:cNvSpPr>
            <a:spLocks noChangeShapeType="1"/>
          </p:cNvSpPr>
          <p:nvPr/>
        </p:nvSpPr>
        <p:spPr bwMode="auto">
          <a:xfrm>
            <a:off x="2209800" y="4179888"/>
            <a:ext cx="228600" cy="76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2112" name="Line 16"/>
          <p:cNvSpPr>
            <a:spLocks noChangeShapeType="1"/>
          </p:cNvSpPr>
          <p:nvPr/>
        </p:nvSpPr>
        <p:spPr bwMode="auto">
          <a:xfrm flipH="1">
            <a:off x="2209800" y="4256088"/>
            <a:ext cx="228600" cy="76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2113" name="Line 17"/>
          <p:cNvSpPr>
            <a:spLocks noChangeShapeType="1"/>
          </p:cNvSpPr>
          <p:nvPr/>
        </p:nvSpPr>
        <p:spPr bwMode="auto">
          <a:xfrm>
            <a:off x="2209800" y="4332288"/>
            <a:ext cx="228600" cy="76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2114" name="Line 18"/>
          <p:cNvSpPr>
            <a:spLocks noChangeShapeType="1"/>
          </p:cNvSpPr>
          <p:nvPr/>
        </p:nvSpPr>
        <p:spPr bwMode="auto">
          <a:xfrm flipH="1">
            <a:off x="2209800" y="4408488"/>
            <a:ext cx="228600" cy="76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2115" name="Line 19"/>
          <p:cNvSpPr>
            <a:spLocks noChangeShapeType="1"/>
          </p:cNvSpPr>
          <p:nvPr/>
        </p:nvSpPr>
        <p:spPr bwMode="auto">
          <a:xfrm>
            <a:off x="2209800" y="4484688"/>
            <a:ext cx="152400" cy="76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2116" name="Line 20"/>
          <p:cNvSpPr>
            <a:spLocks noChangeShapeType="1"/>
          </p:cNvSpPr>
          <p:nvPr/>
        </p:nvSpPr>
        <p:spPr bwMode="auto">
          <a:xfrm>
            <a:off x="2362200" y="4560888"/>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2117" name="Line 21"/>
          <p:cNvSpPr>
            <a:spLocks noChangeShapeType="1"/>
          </p:cNvSpPr>
          <p:nvPr/>
        </p:nvSpPr>
        <p:spPr bwMode="auto">
          <a:xfrm>
            <a:off x="2133600" y="4941888"/>
            <a:ext cx="4572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2118" name="Line 22"/>
          <p:cNvSpPr>
            <a:spLocks noChangeShapeType="1"/>
          </p:cNvSpPr>
          <p:nvPr/>
        </p:nvSpPr>
        <p:spPr bwMode="auto">
          <a:xfrm flipH="1">
            <a:off x="2209800" y="5018088"/>
            <a:ext cx="3048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2119" name="Line 23"/>
          <p:cNvSpPr>
            <a:spLocks noChangeShapeType="1"/>
          </p:cNvSpPr>
          <p:nvPr/>
        </p:nvSpPr>
        <p:spPr bwMode="auto">
          <a:xfrm flipH="1">
            <a:off x="2286000" y="5094288"/>
            <a:ext cx="1524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2120" name="Text Box 24"/>
          <p:cNvSpPr txBox="1">
            <a:spLocks noChangeArrowheads="1"/>
          </p:cNvSpPr>
          <p:nvPr/>
        </p:nvSpPr>
        <p:spPr bwMode="auto">
          <a:xfrm>
            <a:off x="1371600" y="2503488"/>
            <a:ext cx="40163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800" i="1">
                <a:latin typeface="Times New Roman" panose="02020603050405020304" pitchFamily="18" charset="0"/>
              </a:rPr>
              <a:t>X</a:t>
            </a:r>
          </a:p>
        </p:txBody>
      </p:sp>
      <p:sp>
        <p:nvSpPr>
          <p:cNvPr id="132121" name="Text Box 25"/>
          <p:cNvSpPr txBox="1">
            <a:spLocks noChangeArrowheads="1"/>
          </p:cNvSpPr>
          <p:nvPr/>
        </p:nvSpPr>
        <p:spPr bwMode="auto">
          <a:xfrm>
            <a:off x="2895600" y="3570288"/>
            <a:ext cx="3825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800" i="1">
                <a:latin typeface="Times New Roman" panose="02020603050405020304" pitchFamily="18" charset="0"/>
              </a:rPr>
              <a:t>Z</a:t>
            </a:r>
          </a:p>
        </p:txBody>
      </p:sp>
      <p:sp>
        <p:nvSpPr>
          <p:cNvPr id="132122" name="Rectangle 26"/>
          <p:cNvSpPr>
            <a:spLocks noChangeArrowheads="1"/>
          </p:cNvSpPr>
          <p:nvPr/>
        </p:nvSpPr>
        <p:spPr bwMode="auto">
          <a:xfrm>
            <a:off x="685800" y="2503488"/>
            <a:ext cx="2667000" cy="27432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2123" name="Line 27"/>
          <p:cNvSpPr>
            <a:spLocks noChangeShapeType="1"/>
          </p:cNvSpPr>
          <p:nvPr/>
        </p:nvSpPr>
        <p:spPr bwMode="auto">
          <a:xfrm>
            <a:off x="1676400" y="3570288"/>
            <a:ext cx="152400" cy="3048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2124" name="Line 28"/>
          <p:cNvSpPr>
            <a:spLocks noChangeShapeType="1"/>
          </p:cNvSpPr>
          <p:nvPr/>
        </p:nvSpPr>
        <p:spPr bwMode="auto">
          <a:xfrm flipH="1">
            <a:off x="1371600" y="3570288"/>
            <a:ext cx="152400" cy="3048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2125" name="Line 29"/>
          <p:cNvSpPr>
            <a:spLocks noChangeShapeType="1"/>
          </p:cNvSpPr>
          <p:nvPr/>
        </p:nvSpPr>
        <p:spPr bwMode="auto">
          <a:xfrm>
            <a:off x="762000" y="4941888"/>
            <a:ext cx="4572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2126" name="Line 30"/>
          <p:cNvSpPr>
            <a:spLocks noChangeShapeType="1"/>
          </p:cNvSpPr>
          <p:nvPr/>
        </p:nvSpPr>
        <p:spPr bwMode="auto">
          <a:xfrm flipH="1">
            <a:off x="838200" y="5018088"/>
            <a:ext cx="3048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2127" name="Line 31"/>
          <p:cNvSpPr>
            <a:spLocks noChangeShapeType="1"/>
          </p:cNvSpPr>
          <p:nvPr/>
        </p:nvSpPr>
        <p:spPr bwMode="auto">
          <a:xfrm flipH="1">
            <a:off x="914400" y="5094288"/>
            <a:ext cx="1524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132128" name="Group 32"/>
          <p:cNvGrpSpPr>
            <a:grpSpLocks/>
          </p:cNvGrpSpPr>
          <p:nvPr/>
        </p:nvGrpSpPr>
        <p:grpSpPr bwMode="auto">
          <a:xfrm>
            <a:off x="838200" y="1676400"/>
            <a:ext cx="2238375" cy="579438"/>
            <a:chOff x="912" y="1111"/>
            <a:chExt cx="1410" cy="365"/>
          </a:xfrm>
        </p:grpSpPr>
        <p:sp>
          <p:nvSpPr>
            <p:cNvPr id="132129" name="Line 33"/>
            <p:cNvSpPr>
              <a:spLocks noChangeShapeType="1"/>
            </p:cNvSpPr>
            <p:nvPr/>
          </p:nvSpPr>
          <p:spPr bwMode="auto">
            <a:xfrm>
              <a:off x="1200" y="1296"/>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2130" name="Line 34"/>
            <p:cNvSpPr>
              <a:spLocks noChangeShapeType="1"/>
            </p:cNvSpPr>
            <p:nvPr/>
          </p:nvSpPr>
          <p:spPr bwMode="auto">
            <a:xfrm>
              <a:off x="1824" y="1296"/>
              <a:ext cx="2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2131" name="Text Box 35"/>
            <p:cNvSpPr txBox="1">
              <a:spLocks noChangeArrowheads="1"/>
            </p:cNvSpPr>
            <p:nvPr/>
          </p:nvSpPr>
          <p:spPr bwMode="auto">
            <a:xfrm>
              <a:off x="912" y="1111"/>
              <a:ext cx="27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3200" i="1">
                  <a:latin typeface="Times New Roman" panose="02020603050405020304" pitchFamily="18" charset="0"/>
                </a:rPr>
                <a:t>X</a:t>
              </a:r>
            </a:p>
          </p:txBody>
        </p:sp>
        <p:sp>
          <p:nvSpPr>
            <p:cNvPr id="132132" name="Text Box 36"/>
            <p:cNvSpPr txBox="1">
              <a:spLocks noChangeArrowheads="1"/>
            </p:cNvSpPr>
            <p:nvPr/>
          </p:nvSpPr>
          <p:spPr bwMode="auto">
            <a:xfrm>
              <a:off x="2064" y="1111"/>
              <a:ext cx="25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3200" i="1">
                  <a:latin typeface="Times New Roman" panose="02020603050405020304" pitchFamily="18" charset="0"/>
                </a:rPr>
                <a:t>Z</a:t>
              </a:r>
            </a:p>
          </p:txBody>
        </p:sp>
        <p:grpSp>
          <p:nvGrpSpPr>
            <p:cNvPr id="132133" name="Group 37"/>
            <p:cNvGrpSpPr>
              <a:grpSpLocks/>
            </p:cNvGrpSpPr>
            <p:nvPr/>
          </p:nvGrpSpPr>
          <p:grpSpPr bwMode="auto">
            <a:xfrm>
              <a:off x="1536" y="1200"/>
              <a:ext cx="288" cy="192"/>
              <a:chOff x="2640" y="1968"/>
              <a:chExt cx="288" cy="192"/>
            </a:xfrm>
          </p:grpSpPr>
          <p:sp>
            <p:nvSpPr>
              <p:cNvPr id="132134" name="AutoShape 38"/>
              <p:cNvSpPr>
                <a:spLocks noChangeArrowheads="1"/>
              </p:cNvSpPr>
              <p:nvPr/>
            </p:nvSpPr>
            <p:spPr bwMode="auto">
              <a:xfrm rot="5400000">
                <a:off x="2640" y="1968"/>
                <a:ext cx="192" cy="192"/>
              </a:xfrm>
              <a:prstGeom prst="triangle">
                <a:avLst>
                  <a:gd name="adj" fmla="val 50000"/>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2135" name="Oval 39"/>
              <p:cNvSpPr>
                <a:spLocks noChangeArrowheads="1"/>
              </p:cNvSpPr>
              <p:nvPr/>
            </p:nvSpPr>
            <p:spPr bwMode="auto">
              <a:xfrm>
                <a:off x="2832" y="2016"/>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grpSp>
        <p:nvGrpSpPr>
          <p:cNvPr id="132136" name="Group 40"/>
          <p:cNvGrpSpPr>
            <a:grpSpLocks/>
          </p:cNvGrpSpPr>
          <p:nvPr/>
        </p:nvGrpSpPr>
        <p:grpSpPr bwMode="auto">
          <a:xfrm>
            <a:off x="3581400" y="1524000"/>
            <a:ext cx="2314575" cy="960438"/>
            <a:chOff x="864" y="1015"/>
            <a:chExt cx="1458" cy="605"/>
          </a:xfrm>
        </p:grpSpPr>
        <p:sp>
          <p:nvSpPr>
            <p:cNvPr id="132137" name="Text Box 41"/>
            <p:cNvSpPr txBox="1">
              <a:spLocks noChangeArrowheads="1"/>
            </p:cNvSpPr>
            <p:nvPr/>
          </p:nvSpPr>
          <p:spPr bwMode="auto">
            <a:xfrm>
              <a:off x="864" y="1015"/>
              <a:ext cx="27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3200" i="1">
                  <a:latin typeface="Times New Roman" panose="02020603050405020304" pitchFamily="18" charset="0"/>
                </a:rPr>
                <a:t>X</a:t>
              </a:r>
            </a:p>
          </p:txBody>
        </p:sp>
        <p:sp>
          <p:nvSpPr>
            <p:cNvPr id="132138" name="Text Box 42"/>
            <p:cNvSpPr txBox="1">
              <a:spLocks noChangeArrowheads="1"/>
            </p:cNvSpPr>
            <p:nvPr/>
          </p:nvSpPr>
          <p:spPr bwMode="auto">
            <a:xfrm>
              <a:off x="864" y="1255"/>
              <a:ext cx="25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3200" i="1">
                  <a:latin typeface="Times New Roman" panose="02020603050405020304" pitchFamily="18" charset="0"/>
                </a:rPr>
                <a:t>Y</a:t>
              </a:r>
            </a:p>
          </p:txBody>
        </p:sp>
        <p:sp>
          <p:nvSpPr>
            <p:cNvPr id="132139" name="Text Box 43"/>
            <p:cNvSpPr txBox="1">
              <a:spLocks noChangeArrowheads="1"/>
            </p:cNvSpPr>
            <p:nvPr/>
          </p:nvSpPr>
          <p:spPr bwMode="auto">
            <a:xfrm>
              <a:off x="2064" y="1111"/>
              <a:ext cx="25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3200" i="1">
                  <a:latin typeface="Times New Roman" panose="02020603050405020304" pitchFamily="18" charset="0"/>
                </a:rPr>
                <a:t>Z</a:t>
              </a:r>
            </a:p>
          </p:txBody>
        </p:sp>
        <p:grpSp>
          <p:nvGrpSpPr>
            <p:cNvPr id="132140" name="Group 44"/>
            <p:cNvGrpSpPr>
              <a:grpSpLocks/>
            </p:cNvGrpSpPr>
            <p:nvPr/>
          </p:nvGrpSpPr>
          <p:grpSpPr bwMode="auto">
            <a:xfrm>
              <a:off x="1488" y="1152"/>
              <a:ext cx="288" cy="288"/>
              <a:chOff x="3264" y="2544"/>
              <a:chExt cx="288" cy="288"/>
            </a:xfrm>
          </p:grpSpPr>
          <p:sp>
            <p:nvSpPr>
              <p:cNvPr id="132141" name="Arc 45"/>
              <p:cNvSpPr>
                <a:spLocks/>
              </p:cNvSpPr>
              <p:nvPr/>
            </p:nvSpPr>
            <p:spPr bwMode="auto">
              <a:xfrm>
                <a:off x="3264" y="2544"/>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2142" name="Arc 46"/>
              <p:cNvSpPr>
                <a:spLocks/>
              </p:cNvSpPr>
              <p:nvPr/>
            </p:nvSpPr>
            <p:spPr bwMode="auto">
              <a:xfrm flipV="1">
                <a:off x="3264" y="2688"/>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2143" name="Line 47"/>
              <p:cNvSpPr>
                <a:spLocks noChangeShapeType="1"/>
              </p:cNvSpPr>
              <p:nvPr/>
            </p:nvSpPr>
            <p:spPr bwMode="auto">
              <a:xfrm>
                <a:off x="3264" y="2544"/>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32144" name="Line 48"/>
            <p:cNvSpPr>
              <a:spLocks noChangeShapeType="1"/>
            </p:cNvSpPr>
            <p:nvPr/>
          </p:nvSpPr>
          <p:spPr bwMode="auto">
            <a:xfrm>
              <a:off x="1776" y="1296"/>
              <a:ext cx="2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2145" name="Line 49"/>
            <p:cNvSpPr>
              <a:spLocks noChangeShapeType="1"/>
            </p:cNvSpPr>
            <p:nvPr/>
          </p:nvSpPr>
          <p:spPr bwMode="auto">
            <a:xfrm flipH="1">
              <a:off x="1344" y="1248"/>
              <a:ext cx="14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2146" name="Line 50"/>
            <p:cNvSpPr>
              <a:spLocks noChangeShapeType="1"/>
            </p:cNvSpPr>
            <p:nvPr/>
          </p:nvSpPr>
          <p:spPr bwMode="auto">
            <a:xfrm flipH="1">
              <a:off x="1344" y="1344"/>
              <a:ext cx="14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2147" name="Line 51"/>
            <p:cNvSpPr>
              <a:spLocks noChangeShapeType="1"/>
            </p:cNvSpPr>
            <p:nvPr/>
          </p:nvSpPr>
          <p:spPr bwMode="auto">
            <a:xfrm>
              <a:off x="1344" y="1344"/>
              <a:ext cx="0"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2148" name="Line 52"/>
            <p:cNvSpPr>
              <a:spLocks noChangeShapeType="1"/>
            </p:cNvSpPr>
            <p:nvPr/>
          </p:nvSpPr>
          <p:spPr bwMode="auto">
            <a:xfrm>
              <a:off x="1344" y="1200"/>
              <a:ext cx="0"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2149" name="Line 53"/>
            <p:cNvSpPr>
              <a:spLocks noChangeShapeType="1"/>
            </p:cNvSpPr>
            <p:nvPr/>
          </p:nvSpPr>
          <p:spPr bwMode="auto">
            <a:xfrm flipH="1">
              <a:off x="1200" y="1200"/>
              <a:ext cx="14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2150" name="Line 54"/>
            <p:cNvSpPr>
              <a:spLocks noChangeShapeType="1"/>
            </p:cNvSpPr>
            <p:nvPr/>
          </p:nvSpPr>
          <p:spPr bwMode="auto">
            <a:xfrm flipH="1">
              <a:off x="1200" y="1392"/>
              <a:ext cx="14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32151" name="Line 55"/>
          <p:cNvSpPr>
            <a:spLocks noChangeShapeType="1"/>
          </p:cNvSpPr>
          <p:nvPr/>
        </p:nvSpPr>
        <p:spPr bwMode="auto">
          <a:xfrm>
            <a:off x="3810000" y="4713288"/>
            <a:ext cx="457200" cy="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2152" name="Line 56"/>
          <p:cNvSpPr>
            <a:spLocks noChangeShapeType="1"/>
          </p:cNvSpPr>
          <p:nvPr/>
        </p:nvSpPr>
        <p:spPr bwMode="auto">
          <a:xfrm flipH="1">
            <a:off x="3886200" y="4789488"/>
            <a:ext cx="3048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2154" name="Line 58"/>
          <p:cNvSpPr>
            <a:spLocks noChangeShapeType="1"/>
          </p:cNvSpPr>
          <p:nvPr/>
        </p:nvSpPr>
        <p:spPr bwMode="auto">
          <a:xfrm>
            <a:off x="3810000" y="4941888"/>
            <a:ext cx="4572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2155" name="Line 59"/>
          <p:cNvSpPr>
            <a:spLocks noChangeShapeType="1"/>
          </p:cNvSpPr>
          <p:nvPr/>
        </p:nvSpPr>
        <p:spPr bwMode="auto">
          <a:xfrm flipH="1">
            <a:off x="3886200" y="5018088"/>
            <a:ext cx="3048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2157" name="Line 61"/>
          <p:cNvSpPr>
            <a:spLocks noChangeShapeType="1"/>
          </p:cNvSpPr>
          <p:nvPr/>
        </p:nvSpPr>
        <p:spPr bwMode="auto">
          <a:xfrm flipV="1">
            <a:off x="4038600" y="4560888"/>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2158" name="Line 62"/>
          <p:cNvSpPr>
            <a:spLocks noChangeShapeType="1"/>
          </p:cNvSpPr>
          <p:nvPr/>
        </p:nvSpPr>
        <p:spPr bwMode="auto">
          <a:xfrm>
            <a:off x="4191000" y="3255963"/>
            <a:ext cx="304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2159" name="Line 63"/>
          <p:cNvSpPr>
            <a:spLocks noChangeShapeType="1"/>
          </p:cNvSpPr>
          <p:nvPr/>
        </p:nvSpPr>
        <p:spPr bwMode="auto">
          <a:xfrm>
            <a:off x="4343400" y="2960688"/>
            <a:ext cx="0" cy="2952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2160" name="Oval 64"/>
          <p:cNvSpPr>
            <a:spLocks noChangeArrowheads="1"/>
          </p:cNvSpPr>
          <p:nvPr/>
        </p:nvSpPr>
        <p:spPr bwMode="auto">
          <a:xfrm>
            <a:off x="5334000" y="3789363"/>
            <a:ext cx="152400" cy="1524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2161" name="Line 65"/>
          <p:cNvSpPr>
            <a:spLocks noChangeShapeType="1"/>
          </p:cNvSpPr>
          <p:nvPr/>
        </p:nvSpPr>
        <p:spPr bwMode="auto">
          <a:xfrm>
            <a:off x="3962400" y="3875088"/>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2162" name="Line 66"/>
          <p:cNvSpPr>
            <a:spLocks noChangeShapeType="1"/>
          </p:cNvSpPr>
          <p:nvPr/>
        </p:nvSpPr>
        <p:spPr bwMode="auto">
          <a:xfrm>
            <a:off x="3962400" y="4027488"/>
            <a:ext cx="152400" cy="76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2163" name="Line 67"/>
          <p:cNvSpPr>
            <a:spLocks noChangeShapeType="1"/>
          </p:cNvSpPr>
          <p:nvPr/>
        </p:nvSpPr>
        <p:spPr bwMode="auto">
          <a:xfrm flipH="1">
            <a:off x="3886200" y="4103688"/>
            <a:ext cx="228600" cy="76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2164" name="Line 68"/>
          <p:cNvSpPr>
            <a:spLocks noChangeShapeType="1"/>
          </p:cNvSpPr>
          <p:nvPr/>
        </p:nvSpPr>
        <p:spPr bwMode="auto">
          <a:xfrm>
            <a:off x="3886200" y="4179888"/>
            <a:ext cx="228600" cy="76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2165" name="Line 69"/>
          <p:cNvSpPr>
            <a:spLocks noChangeShapeType="1"/>
          </p:cNvSpPr>
          <p:nvPr/>
        </p:nvSpPr>
        <p:spPr bwMode="auto">
          <a:xfrm flipH="1">
            <a:off x="3886200" y="4256088"/>
            <a:ext cx="228600" cy="76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2166" name="Line 70"/>
          <p:cNvSpPr>
            <a:spLocks noChangeShapeType="1"/>
          </p:cNvSpPr>
          <p:nvPr/>
        </p:nvSpPr>
        <p:spPr bwMode="auto">
          <a:xfrm>
            <a:off x="3886200" y="4332288"/>
            <a:ext cx="228600" cy="76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2167" name="Line 71"/>
          <p:cNvSpPr>
            <a:spLocks noChangeShapeType="1"/>
          </p:cNvSpPr>
          <p:nvPr/>
        </p:nvSpPr>
        <p:spPr bwMode="auto">
          <a:xfrm flipH="1">
            <a:off x="3886200" y="4408488"/>
            <a:ext cx="228600" cy="76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2168" name="Line 72"/>
          <p:cNvSpPr>
            <a:spLocks noChangeShapeType="1"/>
          </p:cNvSpPr>
          <p:nvPr/>
        </p:nvSpPr>
        <p:spPr bwMode="auto">
          <a:xfrm>
            <a:off x="3886200" y="4484688"/>
            <a:ext cx="152400" cy="76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2169" name="Text Box 73"/>
          <p:cNvSpPr txBox="1">
            <a:spLocks noChangeArrowheads="1"/>
          </p:cNvSpPr>
          <p:nvPr/>
        </p:nvSpPr>
        <p:spPr bwMode="auto">
          <a:xfrm>
            <a:off x="4114800" y="2503488"/>
            <a:ext cx="40163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2800" i="1">
                <a:latin typeface="Times New Roman" panose="02020603050405020304" pitchFamily="18" charset="0"/>
              </a:rPr>
              <a:t>X</a:t>
            </a:r>
          </a:p>
        </p:txBody>
      </p:sp>
      <p:sp>
        <p:nvSpPr>
          <p:cNvPr id="132170" name="Text Box 74"/>
          <p:cNvSpPr txBox="1">
            <a:spLocks noChangeArrowheads="1"/>
          </p:cNvSpPr>
          <p:nvPr/>
        </p:nvSpPr>
        <p:spPr bwMode="auto">
          <a:xfrm>
            <a:off x="5486400" y="3570288"/>
            <a:ext cx="3825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800" i="1">
                <a:latin typeface="Times New Roman" panose="02020603050405020304" pitchFamily="18" charset="0"/>
              </a:rPr>
              <a:t>Z</a:t>
            </a:r>
          </a:p>
        </p:txBody>
      </p:sp>
      <p:sp>
        <p:nvSpPr>
          <p:cNvPr id="132171" name="Rectangle 75"/>
          <p:cNvSpPr>
            <a:spLocks noChangeArrowheads="1"/>
          </p:cNvSpPr>
          <p:nvPr/>
        </p:nvSpPr>
        <p:spPr bwMode="auto">
          <a:xfrm>
            <a:off x="3657600" y="2503488"/>
            <a:ext cx="2286000" cy="27432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2172" name="Line 76"/>
          <p:cNvSpPr>
            <a:spLocks noChangeShapeType="1"/>
          </p:cNvSpPr>
          <p:nvPr/>
        </p:nvSpPr>
        <p:spPr bwMode="auto">
          <a:xfrm>
            <a:off x="4343400" y="3570288"/>
            <a:ext cx="0" cy="3048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2173" name="Text Box 77"/>
          <p:cNvSpPr txBox="1">
            <a:spLocks noChangeArrowheads="1"/>
          </p:cNvSpPr>
          <p:nvPr/>
        </p:nvSpPr>
        <p:spPr bwMode="auto">
          <a:xfrm>
            <a:off x="4800600" y="2503488"/>
            <a:ext cx="3825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2800" i="1">
                <a:latin typeface="Times New Roman" panose="02020603050405020304" pitchFamily="18" charset="0"/>
              </a:rPr>
              <a:t>Y</a:t>
            </a:r>
          </a:p>
        </p:txBody>
      </p:sp>
      <p:sp>
        <p:nvSpPr>
          <p:cNvPr id="132174" name="Line 78"/>
          <p:cNvSpPr>
            <a:spLocks noChangeShapeType="1"/>
          </p:cNvSpPr>
          <p:nvPr/>
        </p:nvSpPr>
        <p:spPr bwMode="auto">
          <a:xfrm flipH="1">
            <a:off x="3962400" y="3875088"/>
            <a:ext cx="13716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2175" name="AutoShape 79"/>
          <p:cNvSpPr>
            <a:spLocks noChangeArrowheads="1"/>
          </p:cNvSpPr>
          <p:nvPr/>
        </p:nvSpPr>
        <p:spPr bwMode="auto">
          <a:xfrm>
            <a:off x="4191000" y="3255963"/>
            <a:ext cx="304800" cy="304800"/>
          </a:xfrm>
          <a:prstGeom prst="triangle">
            <a:avLst>
              <a:gd name="adj" fmla="val 50000"/>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2176" name="Line 80"/>
          <p:cNvSpPr>
            <a:spLocks noChangeShapeType="1"/>
          </p:cNvSpPr>
          <p:nvPr/>
        </p:nvSpPr>
        <p:spPr bwMode="auto">
          <a:xfrm>
            <a:off x="4800600" y="3255963"/>
            <a:ext cx="304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2177" name="Line 81"/>
          <p:cNvSpPr>
            <a:spLocks noChangeShapeType="1"/>
          </p:cNvSpPr>
          <p:nvPr/>
        </p:nvSpPr>
        <p:spPr bwMode="auto">
          <a:xfrm>
            <a:off x="4953000" y="2960688"/>
            <a:ext cx="0" cy="2952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2178" name="Line 82"/>
          <p:cNvSpPr>
            <a:spLocks noChangeShapeType="1"/>
          </p:cNvSpPr>
          <p:nvPr/>
        </p:nvSpPr>
        <p:spPr bwMode="auto">
          <a:xfrm>
            <a:off x="4953000" y="3570288"/>
            <a:ext cx="0" cy="3048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2179" name="AutoShape 83"/>
          <p:cNvSpPr>
            <a:spLocks noChangeArrowheads="1"/>
          </p:cNvSpPr>
          <p:nvPr/>
        </p:nvSpPr>
        <p:spPr bwMode="auto">
          <a:xfrm>
            <a:off x="4800600" y="3255963"/>
            <a:ext cx="304800" cy="304800"/>
          </a:xfrm>
          <a:prstGeom prst="triangle">
            <a:avLst>
              <a:gd name="adj" fmla="val 50000"/>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2182" name="Line 86"/>
          <p:cNvSpPr>
            <a:spLocks noChangeShapeType="1"/>
          </p:cNvSpPr>
          <p:nvPr/>
        </p:nvSpPr>
        <p:spPr bwMode="auto">
          <a:xfrm>
            <a:off x="6400800" y="4953000"/>
            <a:ext cx="4572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2183" name="Line 87"/>
          <p:cNvSpPr>
            <a:spLocks noChangeShapeType="1"/>
          </p:cNvSpPr>
          <p:nvPr/>
        </p:nvSpPr>
        <p:spPr bwMode="auto">
          <a:xfrm flipH="1">
            <a:off x="6477000" y="5029200"/>
            <a:ext cx="3048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2184" name="Line 88"/>
          <p:cNvSpPr>
            <a:spLocks noChangeShapeType="1"/>
          </p:cNvSpPr>
          <p:nvPr/>
        </p:nvSpPr>
        <p:spPr bwMode="auto">
          <a:xfrm flipH="1">
            <a:off x="6553200" y="5105400"/>
            <a:ext cx="1524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2185" name="Line 89"/>
          <p:cNvSpPr>
            <a:spLocks noChangeShapeType="1"/>
          </p:cNvSpPr>
          <p:nvPr/>
        </p:nvSpPr>
        <p:spPr bwMode="auto">
          <a:xfrm flipV="1">
            <a:off x="6629400" y="4560888"/>
            <a:ext cx="0" cy="3810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2186" name="Line 90"/>
          <p:cNvSpPr>
            <a:spLocks noChangeShapeType="1"/>
          </p:cNvSpPr>
          <p:nvPr/>
        </p:nvSpPr>
        <p:spPr bwMode="auto">
          <a:xfrm>
            <a:off x="6781800" y="3570288"/>
            <a:ext cx="304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2187" name="Line 91"/>
          <p:cNvSpPr>
            <a:spLocks noChangeShapeType="1"/>
          </p:cNvSpPr>
          <p:nvPr/>
        </p:nvSpPr>
        <p:spPr bwMode="auto">
          <a:xfrm>
            <a:off x="6934200" y="2960688"/>
            <a:ext cx="0" cy="2952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2188" name="Oval 92"/>
          <p:cNvSpPr>
            <a:spLocks noChangeArrowheads="1"/>
          </p:cNvSpPr>
          <p:nvPr/>
        </p:nvSpPr>
        <p:spPr bwMode="auto">
          <a:xfrm>
            <a:off x="7924800" y="3789363"/>
            <a:ext cx="152400" cy="1524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2189" name="Line 93"/>
          <p:cNvSpPr>
            <a:spLocks noChangeShapeType="1"/>
          </p:cNvSpPr>
          <p:nvPr/>
        </p:nvSpPr>
        <p:spPr bwMode="auto">
          <a:xfrm>
            <a:off x="6553200" y="3875088"/>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2190" name="Line 94"/>
          <p:cNvSpPr>
            <a:spLocks noChangeShapeType="1"/>
          </p:cNvSpPr>
          <p:nvPr/>
        </p:nvSpPr>
        <p:spPr bwMode="auto">
          <a:xfrm>
            <a:off x="6553200" y="4027488"/>
            <a:ext cx="152400" cy="76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2191" name="Line 95"/>
          <p:cNvSpPr>
            <a:spLocks noChangeShapeType="1"/>
          </p:cNvSpPr>
          <p:nvPr/>
        </p:nvSpPr>
        <p:spPr bwMode="auto">
          <a:xfrm flipH="1">
            <a:off x="6477000" y="4103688"/>
            <a:ext cx="228600" cy="76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2192" name="Line 96"/>
          <p:cNvSpPr>
            <a:spLocks noChangeShapeType="1"/>
          </p:cNvSpPr>
          <p:nvPr/>
        </p:nvSpPr>
        <p:spPr bwMode="auto">
          <a:xfrm>
            <a:off x="6477000" y="4179888"/>
            <a:ext cx="228600" cy="76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2193" name="Line 97"/>
          <p:cNvSpPr>
            <a:spLocks noChangeShapeType="1"/>
          </p:cNvSpPr>
          <p:nvPr/>
        </p:nvSpPr>
        <p:spPr bwMode="auto">
          <a:xfrm flipH="1">
            <a:off x="6477000" y="4256088"/>
            <a:ext cx="228600" cy="76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2194" name="Line 98"/>
          <p:cNvSpPr>
            <a:spLocks noChangeShapeType="1"/>
          </p:cNvSpPr>
          <p:nvPr/>
        </p:nvSpPr>
        <p:spPr bwMode="auto">
          <a:xfrm>
            <a:off x="6477000" y="4332288"/>
            <a:ext cx="228600" cy="76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2195" name="Line 99"/>
          <p:cNvSpPr>
            <a:spLocks noChangeShapeType="1"/>
          </p:cNvSpPr>
          <p:nvPr/>
        </p:nvSpPr>
        <p:spPr bwMode="auto">
          <a:xfrm flipH="1">
            <a:off x="6477000" y="4408488"/>
            <a:ext cx="228600" cy="76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2196" name="Line 100"/>
          <p:cNvSpPr>
            <a:spLocks noChangeShapeType="1"/>
          </p:cNvSpPr>
          <p:nvPr/>
        </p:nvSpPr>
        <p:spPr bwMode="auto">
          <a:xfrm>
            <a:off x="6477000" y="4484688"/>
            <a:ext cx="152400" cy="76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2197" name="Text Box 101"/>
          <p:cNvSpPr txBox="1">
            <a:spLocks noChangeArrowheads="1"/>
          </p:cNvSpPr>
          <p:nvPr/>
        </p:nvSpPr>
        <p:spPr bwMode="auto">
          <a:xfrm>
            <a:off x="6705600" y="2503488"/>
            <a:ext cx="40163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2800" i="1">
                <a:latin typeface="Times New Roman" panose="02020603050405020304" pitchFamily="18" charset="0"/>
              </a:rPr>
              <a:t>X</a:t>
            </a:r>
          </a:p>
        </p:txBody>
      </p:sp>
      <p:sp>
        <p:nvSpPr>
          <p:cNvPr id="132198" name="Text Box 102"/>
          <p:cNvSpPr txBox="1">
            <a:spLocks noChangeArrowheads="1"/>
          </p:cNvSpPr>
          <p:nvPr/>
        </p:nvSpPr>
        <p:spPr bwMode="auto">
          <a:xfrm>
            <a:off x="8077200" y="3570288"/>
            <a:ext cx="3825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800" i="1">
                <a:latin typeface="Times New Roman" panose="02020603050405020304" pitchFamily="18" charset="0"/>
              </a:rPr>
              <a:t>Z</a:t>
            </a:r>
          </a:p>
        </p:txBody>
      </p:sp>
      <p:sp>
        <p:nvSpPr>
          <p:cNvPr id="132199" name="Rectangle 103"/>
          <p:cNvSpPr>
            <a:spLocks noChangeArrowheads="1"/>
          </p:cNvSpPr>
          <p:nvPr/>
        </p:nvSpPr>
        <p:spPr bwMode="auto">
          <a:xfrm>
            <a:off x="6248400" y="2503488"/>
            <a:ext cx="2286000" cy="27432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2200" name="Line 104"/>
          <p:cNvSpPr>
            <a:spLocks noChangeShapeType="1"/>
          </p:cNvSpPr>
          <p:nvPr/>
        </p:nvSpPr>
        <p:spPr bwMode="auto">
          <a:xfrm>
            <a:off x="6934200" y="3570288"/>
            <a:ext cx="0" cy="3048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2201" name="Text Box 105"/>
          <p:cNvSpPr txBox="1">
            <a:spLocks noChangeArrowheads="1"/>
          </p:cNvSpPr>
          <p:nvPr/>
        </p:nvSpPr>
        <p:spPr bwMode="auto">
          <a:xfrm>
            <a:off x="7391400" y="2503488"/>
            <a:ext cx="3825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2800" i="1">
                <a:latin typeface="Times New Roman" panose="02020603050405020304" pitchFamily="18" charset="0"/>
              </a:rPr>
              <a:t>Y</a:t>
            </a:r>
          </a:p>
        </p:txBody>
      </p:sp>
      <p:sp>
        <p:nvSpPr>
          <p:cNvPr id="132202" name="Line 106"/>
          <p:cNvSpPr>
            <a:spLocks noChangeShapeType="1"/>
          </p:cNvSpPr>
          <p:nvPr/>
        </p:nvSpPr>
        <p:spPr bwMode="auto">
          <a:xfrm flipH="1">
            <a:off x="6553200" y="3875088"/>
            <a:ext cx="13716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2203" name="AutoShape 107"/>
          <p:cNvSpPr>
            <a:spLocks noChangeArrowheads="1"/>
          </p:cNvSpPr>
          <p:nvPr/>
        </p:nvSpPr>
        <p:spPr bwMode="auto">
          <a:xfrm flipV="1">
            <a:off x="6781800" y="3265488"/>
            <a:ext cx="304800" cy="304800"/>
          </a:xfrm>
          <a:prstGeom prst="triangle">
            <a:avLst>
              <a:gd name="adj" fmla="val 50000"/>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2204" name="Line 108"/>
          <p:cNvSpPr>
            <a:spLocks noChangeShapeType="1"/>
          </p:cNvSpPr>
          <p:nvPr/>
        </p:nvSpPr>
        <p:spPr bwMode="auto">
          <a:xfrm>
            <a:off x="7391400" y="3570288"/>
            <a:ext cx="304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2205" name="Line 109"/>
          <p:cNvSpPr>
            <a:spLocks noChangeShapeType="1"/>
          </p:cNvSpPr>
          <p:nvPr/>
        </p:nvSpPr>
        <p:spPr bwMode="auto">
          <a:xfrm>
            <a:off x="7543800" y="2960688"/>
            <a:ext cx="0" cy="2952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2206" name="Line 110"/>
          <p:cNvSpPr>
            <a:spLocks noChangeShapeType="1"/>
          </p:cNvSpPr>
          <p:nvPr/>
        </p:nvSpPr>
        <p:spPr bwMode="auto">
          <a:xfrm>
            <a:off x="7543800" y="3570288"/>
            <a:ext cx="0" cy="3048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2207" name="AutoShape 111"/>
          <p:cNvSpPr>
            <a:spLocks noChangeArrowheads="1"/>
          </p:cNvSpPr>
          <p:nvPr/>
        </p:nvSpPr>
        <p:spPr bwMode="auto">
          <a:xfrm flipV="1">
            <a:off x="7391400" y="3265488"/>
            <a:ext cx="304800" cy="304800"/>
          </a:xfrm>
          <a:prstGeom prst="triangle">
            <a:avLst>
              <a:gd name="adj" fmla="val 50000"/>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132208" name="Group 112"/>
          <p:cNvGrpSpPr>
            <a:grpSpLocks/>
          </p:cNvGrpSpPr>
          <p:nvPr/>
        </p:nvGrpSpPr>
        <p:grpSpPr bwMode="auto">
          <a:xfrm>
            <a:off x="6172200" y="1524000"/>
            <a:ext cx="2314575" cy="960438"/>
            <a:chOff x="864" y="1015"/>
            <a:chExt cx="1458" cy="605"/>
          </a:xfrm>
        </p:grpSpPr>
        <p:sp>
          <p:nvSpPr>
            <p:cNvPr id="132209" name="Text Box 113"/>
            <p:cNvSpPr txBox="1">
              <a:spLocks noChangeArrowheads="1"/>
            </p:cNvSpPr>
            <p:nvPr/>
          </p:nvSpPr>
          <p:spPr bwMode="auto">
            <a:xfrm>
              <a:off x="864" y="1015"/>
              <a:ext cx="27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3200" i="1">
                  <a:latin typeface="Times New Roman" panose="02020603050405020304" pitchFamily="18" charset="0"/>
                </a:rPr>
                <a:t>X</a:t>
              </a:r>
            </a:p>
          </p:txBody>
        </p:sp>
        <p:sp>
          <p:nvSpPr>
            <p:cNvPr id="132210" name="Text Box 114"/>
            <p:cNvSpPr txBox="1">
              <a:spLocks noChangeArrowheads="1"/>
            </p:cNvSpPr>
            <p:nvPr/>
          </p:nvSpPr>
          <p:spPr bwMode="auto">
            <a:xfrm>
              <a:off x="864" y="1255"/>
              <a:ext cx="25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3200" i="1">
                  <a:latin typeface="Times New Roman" panose="02020603050405020304" pitchFamily="18" charset="0"/>
                </a:rPr>
                <a:t>Y</a:t>
              </a:r>
            </a:p>
          </p:txBody>
        </p:sp>
        <p:sp>
          <p:nvSpPr>
            <p:cNvPr id="132211" name="Text Box 115"/>
            <p:cNvSpPr txBox="1">
              <a:spLocks noChangeArrowheads="1"/>
            </p:cNvSpPr>
            <p:nvPr/>
          </p:nvSpPr>
          <p:spPr bwMode="auto">
            <a:xfrm>
              <a:off x="2064" y="1111"/>
              <a:ext cx="25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3200" i="1">
                  <a:latin typeface="Times New Roman" panose="02020603050405020304" pitchFamily="18" charset="0"/>
                </a:rPr>
                <a:t>Z</a:t>
              </a:r>
            </a:p>
          </p:txBody>
        </p:sp>
        <p:sp>
          <p:nvSpPr>
            <p:cNvPr id="132212" name="Line 116"/>
            <p:cNvSpPr>
              <a:spLocks noChangeShapeType="1"/>
            </p:cNvSpPr>
            <p:nvPr/>
          </p:nvSpPr>
          <p:spPr bwMode="auto">
            <a:xfrm>
              <a:off x="1776" y="1296"/>
              <a:ext cx="2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2213" name="Line 117"/>
            <p:cNvSpPr>
              <a:spLocks noChangeShapeType="1"/>
            </p:cNvSpPr>
            <p:nvPr/>
          </p:nvSpPr>
          <p:spPr bwMode="auto">
            <a:xfrm flipH="1">
              <a:off x="1344" y="1248"/>
              <a:ext cx="19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2214" name="Line 118"/>
            <p:cNvSpPr>
              <a:spLocks noChangeShapeType="1"/>
            </p:cNvSpPr>
            <p:nvPr/>
          </p:nvSpPr>
          <p:spPr bwMode="auto">
            <a:xfrm flipH="1">
              <a:off x="1344" y="1344"/>
              <a:ext cx="19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2215" name="Line 119"/>
            <p:cNvSpPr>
              <a:spLocks noChangeShapeType="1"/>
            </p:cNvSpPr>
            <p:nvPr/>
          </p:nvSpPr>
          <p:spPr bwMode="auto">
            <a:xfrm>
              <a:off x="1344" y="1344"/>
              <a:ext cx="0"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2216" name="Line 120"/>
            <p:cNvSpPr>
              <a:spLocks noChangeShapeType="1"/>
            </p:cNvSpPr>
            <p:nvPr/>
          </p:nvSpPr>
          <p:spPr bwMode="auto">
            <a:xfrm>
              <a:off x="1344" y="1200"/>
              <a:ext cx="0"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2217" name="Line 121"/>
            <p:cNvSpPr>
              <a:spLocks noChangeShapeType="1"/>
            </p:cNvSpPr>
            <p:nvPr/>
          </p:nvSpPr>
          <p:spPr bwMode="auto">
            <a:xfrm flipH="1">
              <a:off x="1200" y="1200"/>
              <a:ext cx="14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2218" name="Line 122"/>
            <p:cNvSpPr>
              <a:spLocks noChangeShapeType="1"/>
            </p:cNvSpPr>
            <p:nvPr/>
          </p:nvSpPr>
          <p:spPr bwMode="auto">
            <a:xfrm flipH="1">
              <a:off x="1200" y="1392"/>
              <a:ext cx="14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132219" name="Group 123"/>
            <p:cNvGrpSpPr>
              <a:grpSpLocks/>
            </p:cNvGrpSpPr>
            <p:nvPr/>
          </p:nvGrpSpPr>
          <p:grpSpPr bwMode="auto">
            <a:xfrm>
              <a:off x="1488" y="1152"/>
              <a:ext cx="288" cy="288"/>
              <a:chOff x="3264" y="3648"/>
              <a:chExt cx="288" cy="288"/>
            </a:xfrm>
          </p:grpSpPr>
          <p:sp>
            <p:nvSpPr>
              <p:cNvPr id="132220" name="Arc 124"/>
              <p:cNvSpPr>
                <a:spLocks/>
              </p:cNvSpPr>
              <p:nvPr/>
            </p:nvSpPr>
            <p:spPr bwMode="auto">
              <a:xfrm>
                <a:off x="3264" y="3648"/>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2221" name="Arc 125"/>
              <p:cNvSpPr>
                <a:spLocks/>
              </p:cNvSpPr>
              <p:nvPr/>
            </p:nvSpPr>
            <p:spPr bwMode="auto">
              <a:xfrm flipV="1">
                <a:off x="3264" y="3792"/>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2222" name="Arc 126"/>
              <p:cNvSpPr>
                <a:spLocks/>
              </p:cNvSpPr>
              <p:nvPr/>
            </p:nvSpPr>
            <p:spPr bwMode="auto">
              <a:xfrm>
                <a:off x="3264" y="3648"/>
                <a:ext cx="4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2223" name="Arc 127"/>
              <p:cNvSpPr>
                <a:spLocks/>
              </p:cNvSpPr>
              <p:nvPr/>
            </p:nvSpPr>
            <p:spPr bwMode="auto">
              <a:xfrm flipV="1">
                <a:off x="3264" y="3792"/>
                <a:ext cx="4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grpSp>
        <p:nvGrpSpPr>
          <p:cNvPr id="132226" name="Group 130"/>
          <p:cNvGrpSpPr>
            <a:grpSpLocks/>
          </p:cNvGrpSpPr>
          <p:nvPr/>
        </p:nvGrpSpPr>
        <p:grpSpPr bwMode="auto">
          <a:xfrm>
            <a:off x="3429000" y="5322888"/>
            <a:ext cx="1004888" cy="793750"/>
            <a:chOff x="336" y="3504"/>
            <a:chExt cx="633" cy="500"/>
          </a:xfrm>
        </p:grpSpPr>
        <p:sp>
          <p:nvSpPr>
            <p:cNvPr id="132227" name="Line 131"/>
            <p:cNvSpPr>
              <a:spLocks noChangeShapeType="1"/>
            </p:cNvSpPr>
            <p:nvPr/>
          </p:nvSpPr>
          <p:spPr bwMode="auto">
            <a:xfrm>
              <a:off x="528" y="3744"/>
              <a:ext cx="28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2228" name="Line 132"/>
            <p:cNvSpPr>
              <a:spLocks noChangeShapeType="1"/>
            </p:cNvSpPr>
            <p:nvPr/>
          </p:nvSpPr>
          <p:spPr bwMode="auto">
            <a:xfrm>
              <a:off x="672" y="3648"/>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2229" name="Line 133"/>
            <p:cNvSpPr>
              <a:spLocks noChangeShapeType="1"/>
            </p:cNvSpPr>
            <p:nvPr/>
          </p:nvSpPr>
          <p:spPr bwMode="auto">
            <a:xfrm>
              <a:off x="720" y="3744"/>
              <a:ext cx="96"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2230" name="Line 134"/>
            <p:cNvSpPr>
              <a:spLocks noChangeShapeType="1"/>
            </p:cNvSpPr>
            <p:nvPr/>
          </p:nvSpPr>
          <p:spPr bwMode="auto">
            <a:xfrm flipH="1">
              <a:off x="528" y="3744"/>
              <a:ext cx="96" cy="19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2231" name="Text Box 135"/>
            <p:cNvSpPr txBox="1">
              <a:spLocks noChangeArrowheads="1"/>
            </p:cNvSpPr>
            <p:nvPr/>
          </p:nvSpPr>
          <p:spPr bwMode="auto">
            <a:xfrm>
              <a:off x="336" y="3792"/>
              <a:ext cx="19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00">
                  <a:latin typeface="Times New Roman" panose="02020603050405020304" pitchFamily="18" charset="0"/>
                </a:rPr>
                <a:t>E</a:t>
              </a:r>
            </a:p>
          </p:txBody>
        </p:sp>
        <p:sp>
          <p:nvSpPr>
            <p:cNvPr id="132232" name="Text Box 136"/>
            <p:cNvSpPr txBox="1">
              <a:spLocks noChangeArrowheads="1"/>
            </p:cNvSpPr>
            <p:nvPr/>
          </p:nvSpPr>
          <p:spPr bwMode="auto">
            <a:xfrm>
              <a:off x="768" y="3792"/>
              <a:ext cx="20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00">
                  <a:latin typeface="Times New Roman" panose="02020603050405020304" pitchFamily="18" charset="0"/>
                </a:rPr>
                <a:t>C</a:t>
              </a:r>
            </a:p>
          </p:txBody>
        </p:sp>
        <p:sp>
          <p:nvSpPr>
            <p:cNvPr id="132233" name="Text Box 137"/>
            <p:cNvSpPr txBox="1">
              <a:spLocks noChangeArrowheads="1"/>
            </p:cNvSpPr>
            <p:nvPr/>
          </p:nvSpPr>
          <p:spPr bwMode="auto">
            <a:xfrm>
              <a:off x="480" y="3504"/>
              <a:ext cx="20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00">
                  <a:latin typeface="Times New Roman" panose="02020603050405020304" pitchFamily="18" charset="0"/>
                </a:rPr>
                <a:t>B</a:t>
              </a:r>
            </a:p>
          </p:txBody>
        </p:sp>
      </p:grpSp>
      <p:sp>
        <p:nvSpPr>
          <p:cNvPr id="132234" name="Text Box 138"/>
          <p:cNvSpPr txBox="1">
            <a:spLocks noChangeArrowheads="1"/>
          </p:cNvSpPr>
          <p:nvPr/>
        </p:nvSpPr>
        <p:spPr bwMode="auto">
          <a:xfrm>
            <a:off x="4572000" y="6161088"/>
            <a:ext cx="126188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800" dirty="0">
                <a:latin typeface="Times New Roman" panose="02020603050405020304" pitchFamily="18" charset="0"/>
              </a:rPr>
              <a:t>電圧源</a:t>
            </a:r>
          </a:p>
        </p:txBody>
      </p:sp>
      <p:sp>
        <p:nvSpPr>
          <p:cNvPr id="132235" name="Line 139"/>
          <p:cNvSpPr>
            <a:spLocks noChangeShapeType="1"/>
          </p:cNvSpPr>
          <p:nvPr/>
        </p:nvSpPr>
        <p:spPr bwMode="auto">
          <a:xfrm>
            <a:off x="6400800" y="6465888"/>
            <a:ext cx="4572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2236" name="Line 140"/>
          <p:cNvSpPr>
            <a:spLocks noChangeShapeType="1"/>
          </p:cNvSpPr>
          <p:nvPr/>
        </p:nvSpPr>
        <p:spPr bwMode="auto">
          <a:xfrm flipH="1">
            <a:off x="6477000" y="6542088"/>
            <a:ext cx="3048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2237" name="Line 141"/>
          <p:cNvSpPr>
            <a:spLocks noChangeShapeType="1"/>
          </p:cNvSpPr>
          <p:nvPr/>
        </p:nvSpPr>
        <p:spPr bwMode="auto">
          <a:xfrm flipH="1">
            <a:off x="6553200" y="6618288"/>
            <a:ext cx="1524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2238" name="Line 142"/>
          <p:cNvSpPr>
            <a:spLocks noChangeShapeType="1"/>
          </p:cNvSpPr>
          <p:nvPr/>
        </p:nvSpPr>
        <p:spPr bwMode="auto">
          <a:xfrm>
            <a:off x="6629400" y="6313488"/>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2239" name="Line 143"/>
          <p:cNvSpPr>
            <a:spLocks noChangeShapeType="1"/>
          </p:cNvSpPr>
          <p:nvPr/>
        </p:nvSpPr>
        <p:spPr bwMode="auto">
          <a:xfrm>
            <a:off x="3733800" y="6470650"/>
            <a:ext cx="457200" cy="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2240" name="Line 144"/>
          <p:cNvSpPr>
            <a:spLocks noChangeShapeType="1"/>
          </p:cNvSpPr>
          <p:nvPr/>
        </p:nvSpPr>
        <p:spPr bwMode="auto">
          <a:xfrm flipH="1">
            <a:off x="3810000" y="6546850"/>
            <a:ext cx="3048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2241" name="Line 145"/>
          <p:cNvSpPr>
            <a:spLocks noChangeShapeType="1"/>
          </p:cNvSpPr>
          <p:nvPr/>
        </p:nvSpPr>
        <p:spPr bwMode="auto">
          <a:xfrm>
            <a:off x="3962400" y="6318250"/>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2242" name="Line 146"/>
          <p:cNvSpPr>
            <a:spLocks noChangeShapeType="1"/>
          </p:cNvSpPr>
          <p:nvPr/>
        </p:nvSpPr>
        <p:spPr bwMode="auto">
          <a:xfrm>
            <a:off x="3962400" y="6546850"/>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2243" name="Text Box 147"/>
          <p:cNvSpPr txBox="1">
            <a:spLocks noChangeArrowheads="1"/>
          </p:cNvSpPr>
          <p:nvPr/>
        </p:nvSpPr>
        <p:spPr bwMode="auto">
          <a:xfrm>
            <a:off x="4267200" y="5475288"/>
            <a:ext cx="19208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800">
                <a:latin typeface="Times New Roman" panose="02020603050405020304" pitchFamily="18" charset="0"/>
              </a:rPr>
              <a:t>トランジスタ</a:t>
            </a:r>
          </a:p>
        </p:txBody>
      </p:sp>
      <p:sp>
        <p:nvSpPr>
          <p:cNvPr id="132244" name="Text Box 148"/>
          <p:cNvSpPr txBox="1">
            <a:spLocks noChangeArrowheads="1"/>
          </p:cNvSpPr>
          <p:nvPr/>
        </p:nvSpPr>
        <p:spPr bwMode="auto">
          <a:xfrm>
            <a:off x="7086600" y="6161088"/>
            <a:ext cx="11652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800">
                <a:latin typeface="Times New Roman" panose="02020603050405020304" pitchFamily="18" charset="0"/>
              </a:rPr>
              <a:t>アース</a:t>
            </a:r>
          </a:p>
        </p:txBody>
      </p:sp>
      <p:sp>
        <p:nvSpPr>
          <p:cNvPr id="132245" name="Text Box 149"/>
          <p:cNvSpPr txBox="1">
            <a:spLocks noChangeArrowheads="1"/>
          </p:cNvSpPr>
          <p:nvPr/>
        </p:nvSpPr>
        <p:spPr bwMode="auto">
          <a:xfrm>
            <a:off x="3505200" y="6172200"/>
            <a:ext cx="3127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800">
                <a:latin typeface="Times New Roman" panose="02020603050405020304" pitchFamily="18" charset="0"/>
              </a:rPr>
              <a:t>+</a:t>
            </a:r>
          </a:p>
        </p:txBody>
      </p:sp>
      <p:sp>
        <p:nvSpPr>
          <p:cNvPr id="132246" name="Text Box 150"/>
          <p:cNvSpPr txBox="1">
            <a:spLocks noChangeArrowheads="1"/>
          </p:cNvSpPr>
          <p:nvPr/>
        </p:nvSpPr>
        <p:spPr bwMode="auto">
          <a:xfrm>
            <a:off x="7010400" y="5475288"/>
            <a:ext cx="17303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800">
                <a:latin typeface="Times New Roman" panose="02020603050405020304" pitchFamily="18" charset="0"/>
              </a:rPr>
              <a:t>ダイオード</a:t>
            </a:r>
          </a:p>
        </p:txBody>
      </p:sp>
      <p:sp>
        <p:nvSpPr>
          <p:cNvPr id="132247" name="Line 151"/>
          <p:cNvSpPr>
            <a:spLocks noChangeShapeType="1"/>
          </p:cNvSpPr>
          <p:nvPr/>
        </p:nvSpPr>
        <p:spPr bwMode="auto">
          <a:xfrm>
            <a:off x="6477000" y="5551488"/>
            <a:ext cx="304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2248" name="Line 152"/>
          <p:cNvSpPr>
            <a:spLocks noChangeShapeType="1"/>
          </p:cNvSpPr>
          <p:nvPr/>
        </p:nvSpPr>
        <p:spPr bwMode="auto">
          <a:xfrm>
            <a:off x="6629400" y="5399088"/>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2249" name="Line 153"/>
          <p:cNvSpPr>
            <a:spLocks noChangeShapeType="1"/>
          </p:cNvSpPr>
          <p:nvPr/>
        </p:nvSpPr>
        <p:spPr bwMode="auto">
          <a:xfrm>
            <a:off x="6629400" y="5870575"/>
            <a:ext cx="0" cy="1428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2250" name="AutoShape 154"/>
          <p:cNvSpPr>
            <a:spLocks noChangeArrowheads="1"/>
          </p:cNvSpPr>
          <p:nvPr/>
        </p:nvSpPr>
        <p:spPr bwMode="auto">
          <a:xfrm>
            <a:off x="6477000" y="5556250"/>
            <a:ext cx="304800" cy="304800"/>
          </a:xfrm>
          <a:prstGeom prst="triangle">
            <a:avLst>
              <a:gd name="adj" fmla="val 50000"/>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2251" name="Line 155"/>
          <p:cNvSpPr>
            <a:spLocks noChangeShapeType="1"/>
          </p:cNvSpPr>
          <p:nvPr/>
        </p:nvSpPr>
        <p:spPr bwMode="auto">
          <a:xfrm>
            <a:off x="4038600" y="4789488"/>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2252" name="Line 156"/>
          <p:cNvSpPr>
            <a:spLocks noChangeShapeType="1"/>
          </p:cNvSpPr>
          <p:nvPr/>
        </p:nvSpPr>
        <p:spPr bwMode="auto">
          <a:xfrm flipH="1">
            <a:off x="3962400" y="5094288"/>
            <a:ext cx="1524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1026"/>
          <p:cNvSpPr>
            <a:spLocks noGrp="1" noChangeArrowheads="1"/>
          </p:cNvSpPr>
          <p:nvPr>
            <p:ph type="title"/>
          </p:nvPr>
        </p:nvSpPr>
        <p:spPr/>
        <p:txBody>
          <a:bodyPr/>
          <a:lstStyle/>
          <a:p>
            <a:r>
              <a:rPr lang="ja-JP" altLang="en-US">
                <a:latin typeface="Times New Roman" panose="02020603050405020304" pitchFamily="18" charset="0"/>
              </a:rPr>
              <a:t>ダイオードの性質</a:t>
            </a:r>
          </a:p>
        </p:txBody>
      </p:sp>
      <p:grpSp>
        <p:nvGrpSpPr>
          <p:cNvPr id="133123" name="Group 1027"/>
          <p:cNvGrpSpPr>
            <a:grpSpLocks/>
          </p:cNvGrpSpPr>
          <p:nvPr/>
        </p:nvGrpSpPr>
        <p:grpSpPr bwMode="auto">
          <a:xfrm>
            <a:off x="3124200" y="2362200"/>
            <a:ext cx="457200" cy="457200"/>
            <a:chOff x="1248" y="2736"/>
            <a:chExt cx="192" cy="192"/>
          </a:xfrm>
        </p:grpSpPr>
        <p:sp>
          <p:nvSpPr>
            <p:cNvPr id="133124" name="AutoShape 1028"/>
            <p:cNvSpPr>
              <a:spLocks noChangeArrowheads="1"/>
            </p:cNvSpPr>
            <p:nvPr/>
          </p:nvSpPr>
          <p:spPr bwMode="auto">
            <a:xfrm flipV="1">
              <a:off x="1248" y="2736"/>
              <a:ext cx="192" cy="192"/>
            </a:xfrm>
            <a:prstGeom prst="triangle">
              <a:avLst>
                <a:gd name="adj" fmla="val 50000"/>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3125" name="Line 1029"/>
            <p:cNvSpPr>
              <a:spLocks noChangeShapeType="1"/>
            </p:cNvSpPr>
            <p:nvPr/>
          </p:nvSpPr>
          <p:spPr bwMode="auto">
            <a:xfrm>
              <a:off x="1248" y="2928"/>
              <a:ext cx="19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33126" name="Line 1030"/>
          <p:cNvSpPr>
            <a:spLocks noChangeShapeType="1"/>
          </p:cNvSpPr>
          <p:nvPr/>
        </p:nvSpPr>
        <p:spPr bwMode="auto">
          <a:xfrm>
            <a:off x="3352800" y="2819400"/>
            <a:ext cx="0" cy="457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127" name="Line 1031"/>
          <p:cNvSpPr>
            <a:spLocks noChangeShapeType="1"/>
          </p:cNvSpPr>
          <p:nvPr/>
        </p:nvSpPr>
        <p:spPr bwMode="auto">
          <a:xfrm>
            <a:off x="3352800" y="1905000"/>
            <a:ext cx="0" cy="457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128" name="Line 1032"/>
          <p:cNvSpPr>
            <a:spLocks noChangeShapeType="1"/>
          </p:cNvSpPr>
          <p:nvPr/>
        </p:nvSpPr>
        <p:spPr bwMode="auto">
          <a:xfrm>
            <a:off x="3810000" y="2057400"/>
            <a:ext cx="0" cy="1295400"/>
          </a:xfrm>
          <a:prstGeom prst="line">
            <a:avLst/>
          </a:prstGeom>
          <a:noFill/>
          <a:ln w="28575">
            <a:solidFill>
              <a:srgbClr val="00FF00"/>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129" name="Text Box 1033"/>
          <p:cNvSpPr txBox="1">
            <a:spLocks noChangeArrowheads="1"/>
          </p:cNvSpPr>
          <p:nvPr/>
        </p:nvSpPr>
        <p:spPr bwMode="auto">
          <a:xfrm>
            <a:off x="4038600" y="1981200"/>
            <a:ext cx="2268538" cy="103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Clr>
                <a:schemeClr val="hlink"/>
              </a:buClr>
              <a:buSzPct val="70000"/>
              <a:buFont typeface="Wingdings" panose="05000000000000000000" pitchFamily="2" charset="2"/>
              <a:buNone/>
            </a:pPr>
            <a:r>
              <a:rPr lang="ja-JP" altLang="en-US" sz="2800">
                <a:effectLst>
                  <a:outerShdw blurRad="38100" dist="38100" dir="2700000" algn="tl">
                    <a:srgbClr val="000000"/>
                  </a:outerShdw>
                </a:effectLst>
                <a:latin typeface="Times New Roman" panose="02020603050405020304" pitchFamily="18" charset="0"/>
              </a:rPr>
              <a:t>この方向のみ</a:t>
            </a:r>
          </a:p>
          <a:p>
            <a:pPr>
              <a:spcBef>
                <a:spcPct val="20000"/>
              </a:spcBef>
              <a:buClr>
                <a:schemeClr val="hlink"/>
              </a:buClr>
              <a:buSzPct val="70000"/>
              <a:buFont typeface="Wingdings" panose="05000000000000000000" pitchFamily="2" charset="2"/>
              <a:buNone/>
            </a:pPr>
            <a:r>
              <a:rPr lang="ja-JP" altLang="en-US" sz="2800">
                <a:effectLst>
                  <a:outerShdw blurRad="38100" dist="38100" dir="2700000" algn="tl">
                    <a:srgbClr val="000000"/>
                  </a:outerShdw>
                </a:effectLst>
                <a:latin typeface="Times New Roman" panose="02020603050405020304" pitchFamily="18" charset="0"/>
              </a:rPr>
              <a:t>電流が流れる</a:t>
            </a:r>
          </a:p>
        </p:txBody>
      </p:sp>
      <p:sp>
        <p:nvSpPr>
          <p:cNvPr id="133130" name="Text Box 1034"/>
          <p:cNvSpPr txBox="1">
            <a:spLocks noChangeArrowheads="1"/>
          </p:cNvSpPr>
          <p:nvPr/>
        </p:nvSpPr>
        <p:spPr bwMode="auto">
          <a:xfrm>
            <a:off x="1219200" y="3619500"/>
            <a:ext cx="3190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Clr>
                <a:schemeClr val="hlink"/>
              </a:buClr>
              <a:buSzPct val="70000"/>
              <a:buFont typeface="Wingdings" panose="05000000000000000000" pitchFamily="2" charset="2"/>
              <a:buNone/>
            </a:pPr>
            <a:r>
              <a:rPr lang="en-US" altLang="ja-JP" sz="3200" i="1">
                <a:effectLst>
                  <a:outerShdw blurRad="38100" dist="38100" dir="2700000" algn="tl">
                    <a:srgbClr val="000000"/>
                  </a:outerShdw>
                </a:effectLst>
                <a:latin typeface="Times New Roman" panose="02020603050405020304" pitchFamily="18" charset="0"/>
              </a:rPr>
              <a:t>I</a:t>
            </a:r>
          </a:p>
        </p:txBody>
      </p:sp>
      <p:sp>
        <p:nvSpPr>
          <p:cNvPr id="133131" name="Rectangle 1035"/>
          <p:cNvSpPr>
            <a:spLocks noChangeArrowheads="1"/>
          </p:cNvSpPr>
          <p:nvPr/>
        </p:nvSpPr>
        <p:spPr bwMode="auto">
          <a:xfrm>
            <a:off x="1447800" y="2286000"/>
            <a:ext cx="914400" cy="3810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20000"/>
              </a:spcBef>
              <a:buClr>
                <a:schemeClr val="hlink"/>
              </a:buClr>
              <a:buSzPct val="70000"/>
              <a:buFont typeface="Wingdings" panose="05000000000000000000" pitchFamily="2" charset="2"/>
              <a:buNone/>
            </a:pPr>
            <a:r>
              <a:rPr lang="en-US" altLang="ja-JP" sz="2800">
                <a:effectLst>
                  <a:outerShdw blurRad="38100" dist="38100" dir="2700000" algn="tl">
                    <a:srgbClr val="000000"/>
                  </a:outerShdw>
                </a:effectLst>
                <a:latin typeface="Times New Roman" panose="02020603050405020304" pitchFamily="18" charset="0"/>
              </a:rPr>
              <a:t>P</a:t>
            </a:r>
            <a:r>
              <a:rPr lang="ja-JP" altLang="en-US" sz="2800">
                <a:effectLst>
                  <a:outerShdw blurRad="38100" dist="38100" dir="2700000" algn="tl">
                    <a:srgbClr val="000000"/>
                  </a:outerShdw>
                </a:effectLst>
                <a:latin typeface="Times New Roman" panose="02020603050405020304" pitchFamily="18" charset="0"/>
              </a:rPr>
              <a:t>型</a:t>
            </a:r>
          </a:p>
        </p:txBody>
      </p:sp>
      <p:sp>
        <p:nvSpPr>
          <p:cNvPr id="133132" name="Rectangle 1036"/>
          <p:cNvSpPr>
            <a:spLocks noChangeArrowheads="1"/>
          </p:cNvSpPr>
          <p:nvPr/>
        </p:nvSpPr>
        <p:spPr bwMode="auto">
          <a:xfrm>
            <a:off x="1447800" y="2667000"/>
            <a:ext cx="914400" cy="3810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20000"/>
              </a:spcBef>
              <a:buClr>
                <a:schemeClr val="hlink"/>
              </a:buClr>
              <a:buSzPct val="70000"/>
              <a:buFont typeface="Wingdings" panose="05000000000000000000" pitchFamily="2" charset="2"/>
              <a:buNone/>
            </a:pPr>
            <a:r>
              <a:rPr lang="en-US" altLang="ja-JP" sz="2800">
                <a:effectLst>
                  <a:outerShdw blurRad="38100" dist="38100" dir="2700000" algn="tl">
                    <a:srgbClr val="000000"/>
                  </a:outerShdw>
                </a:effectLst>
                <a:latin typeface="Times New Roman" panose="02020603050405020304" pitchFamily="18" charset="0"/>
              </a:rPr>
              <a:t>N</a:t>
            </a:r>
            <a:r>
              <a:rPr lang="ja-JP" altLang="en-US" sz="2800">
                <a:effectLst>
                  <a:outerShdw blurRad="38100" dist="38100" dir="2700000" algn="tl">
                    <a:srgbClr val="000000"/>
                  </a:outerShdw>
                </a:effectLst>
                <a:latin typeface="Times New Roman" panose="02020603050405020304" pitchFamily="18" charset="0"/>
              </a:rPr>
              <a:t>型</a:t>
            </a:r>
          </a:p>
        </p:txBody>
      </p:sp>
      <p:sp>
        <p:nvSpPr>
          <p:cNvPr id="133133" name="Line 1037"/>
          <p:cNvSpPr>
            <a:spLocks noChangeShapeType="1"/>
          </p:cNvSpPr>
          <p:nvPr/>
        </p:nvSpPr>
        <p:spPr bwMode="auto">
          <a:xfrm>
            <a:off x="1905000" y="1905000"/>
            <a:ext cx="0" cy="3810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134" name="Line 1038"/>
          <p:cNvSpPr>
            <a:spLocks noChangeShapeType="1"/>
          </p:cNvSpPr>
          <p:nvPr/>
        </p:nvSpPr>
        <p:spPr bwMode="auto">
          <a:xfrm>
            <a:off x="1905000" y="3048000"/>
            <a:ext cx="0" cy="3048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135" name="Line 1039"/>
          <p:cNvSpPr>
            <a:spLocks noChangeShapeType="1"/>
          </p:cNvSpPr>
          <p:nvPr/>
        </p:nvSpPr>
        <p:spPr bwMode="auto">
          <a:xfrm>
            <a:off x="1371600" y="5410200"/>
            <a:ext cx="0" cy="533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136" name="Oval 1040"/>
          <p:cNvSpPr>
            <a:spLocks noChangeArrowheads="1"/>
          </p:cNvSpPr>
          <p:nvPr/>
        </p:nvSpPr>
        <p:spPr bwMode="auto">
          <a:xfrm>
            <a:off x="1295400" y="5257800"/>
            <a:ext cx="152400" cy="1524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3137" name="Line 1041"/>
          <p:cNvSpPr>
            <a:spLocks noChangeShapeType="1"/>
          </p:cNvSpPr>
          <p:nvPr/>
        </p:nvSpPr>
        <p:spPr bwMode="auto">
          <a:xfrm>
            <a:off x="1371600" y="4114800"/>
            <a:ext cx="0" cy="533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138" name="Oval 1042"/>
          <p:cNvSpPr>
            <a:spLocks noChangeArrowheads="1"/>
          </p:cNvSpPr>
          <p:nvPr/>
        </p:nvSpPr>
        <p:spPr bwMode="auto">
          <a:xfrm>
            <a:off x="1295400" y="4648200"/>
            <a:ext cx="152400" cy="1524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3139" name="Text Box 1043"/>
          <p:cNvSpPr txBox="1">
            <a:spLocks noChangeArrowheads="1"/>
          </p:cNvSpPr>
          <p:nvPr/>
        </p:nvSpPr>
        <p:spPr bwMode="auto">
          <a:xfrm>
            <a:off x="1143000" y="5829300"/>
            <a:ext cx="4778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Clr>
                <a:schemeClr val="hlink"/>
              </a:buClr>
              <a:buSzPct val="70000"/>
              <a:buFont typeface="Wingdings" panose="05000000000000000000" pitchFamily="2" charset="2"/>
              <a:buNone/>
            </a:pPr>
            <a:r>
              <a:rPr lang="en-US" altLang="ja-JP" sz="3200" i="1">
                <a:effectLst>
                  <a:outerShdw blurRad="38100" dist="38100" dir="2700000" algn="tl">
                    <a:srgbClr val="000000"/>
                  </a:outerShdw>
                </a:effectLst>
                <a:latin typeface="Times New Roman" panose="02020603050405020304" pitchFamily="18" charset="0"/>
              </a:rPr>
              <a:t>O</a:t>
            </a:r>
          </a:p>
        </p:txBody>
      </p:sp>
      <p:sp>
        <p:nvSpPr>
          <p:cNvPr id="133140" name="Line 1044"/>
          <p:cNvSpPr>
            <a:spLocks noChangeShapeType="1"/>
          </p:cNvSpPr>
          <p:nvPr/>
        </p:nvSpPr>
        <p:spPr bwMode="auto">
          <a:xfrm flipH="1" flipV="1">
            <a:off x="1295400" y="4724400"/>
            <a:ext cx="76200" cy="533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141" name="Text Box 1045"/>
          <p:cNvSpPr txBox="1">
            <a:spLocks noChangeArrowheads="1"/>
          </p:cNvSpPr>
          <p:nvPr/>
        </p:nvSpPr>
        <p:spPr bwMode="auto">
          <a:xfrm>
            <a:off x="1600200" y="5343525"/>
            <a:ext cx="26003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Clr>
                <a:schemeClr val="hlink"/>
              </a:buClr>
              <a:buSzPct val="70000"/>
              <a:buFont typeface="Wingdings" panose="05000000000000000000" pitchFamily="2" charset="2"/>
              <a:buNone/>
            </a:pPr>
            <a:r>
              <a:rPr lang="en-US" altLang="ja-JP" sz="2800" i="1">
                <a:effectLst>
                  <a:outerShdw blurRad="38100" dist="38100" dir="2700000" algn="tl">
                    <a:srgbClr val="000000"/>
                  </a:outerShdw>
                </a:effectLst>
                <a:latin typeface="Times New Roman" panose="02020603050405020304" pitchFamily="18" charset="0"/>
              </a:rPr>
              <a:t>I </a:t>
            </a:r>
            <a:r>
              <a:rPr lang="en-US" altLang="ja-JP" sz="2800">
                <a:effectLst>
                  <a:outerShdw blurRad="38100" dist="38100" dir="2700000" algn="tl">
                    <a:srgbClr val="000000"/>
                  </a:outerShdw>
                </a:effectLst>
                <a:latin typeface="Times New Roman" panose="02020603050405020304" pitchFamily="18" charset="0"/>
              </a:rPr>
              <a:t>=1,</a:t>
            </a:r>
            <a:r>
              <a:rPr lang="en-US" altLang="ja-JP" sz="2800" i="1">
                <a:effectLst>
                  <a:outerShdw blurRad="38100" dist="38100" dir="2700000" algn="tl">
                    <a:srgbClr val="000000"/>
                  </a:outerShdw>
                </a:effectLst>
                <a:latin typeface="Times New Roman" panose="02020603050405020304" pitchFamily="18" charset="0"/>
              </a:rPr>
              <a:t>O </a:t>
            </a:r>
            <a:r>
              <a:rPr lang="en-US" altLang="ja-JP" sz="2800">
                <a:effectLst>
                  <a:outerShdw blurRad="38100" dist="38100" dir="2700000" algn="tl">
                    <a:srgbClr val="000000"/>
                  </a:outerShdw>
                </a:effectLst>
                <a:latin typeface="Times New Roman" panose="02020603050405020304" pitchFamily="18" charset="0"/>
              </a:rPr>
              <a:t>=0 </a:t>
            </a:r>
            <a:r>
              <a:rPr lang="ja-JP" altLang="en-US" sz="2800">
                <a:effectLst>
                  <a:outerShdw blurRad="38100" dist="38100" dir="2700000" algn="tl">
                    <a:srgbClr val="000000"/>
                  </a:outerShdw>
                </a:effectLst>
                <a:latin typeface="Times New Roman" panose="02020603050405020304" pitchFamily="18" charset="0"/>
              </a:rPr>
              <a:t>のとき</a:t>
            </a:r>
          </a:p>
        </p:txBody>
      </p:sp>
      <p:sp>
        <p:nvSpPr>
          <p:cNvPr id="133142" name="Text Box 1046"/>
          <p:cNvSpPr txBox="1">
            <a:spLocks noChangeArrowheads="1"/>
          </p:cNvSpPr>
          <p:nvPr/>
        </p:nvSpPr>
        <p:spPr bwMode="auto">
          <a:xfrm>
            <a:off x="4876800" y="3632200"/>
            <a:ext cx="3190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Clr>
                <a:schemeClr val="hlink"/>
              </a:buClr>
              <a:buSzPct val="70000"/>
              <a:buFont typeface="Wingdings" panose="05000000000000000000" pitchFamily="2" charset="2"/>
              <a:buNone/>
            </a:pPr>
            <a:r>
              <a:rPr lang="en-US" altLang="ja-JP" sz="3200" i="1">
                <a:effectLst>
                  <a:outerShdw blurRad="38100" dist="38100" dir="2700000" algn="tl">
                    <a:srgbClr val="000000"/>
                  </a:outerShdw>
                </a:effectLst>
                <a:latin typeface="Times New Roman" panose="02020603050405020304" pitchFamily="18" charset="0"/>
              </a:rPr>
              <a:t>I</a:t>
            </a:r>
          </a:p>
        </p:txBody>
      </p:sp>
      <p:sp>
        <p:nvSpPr>
          <p:cNvPr id="133143" name="Line 1047"/>
          <p:cNvSpPr>
            <a:spLocks noChangeShapeType="1"/>
          </p:cNvSpPr>
          <p:nvPr/>
        </p:nvSpPr>
        <p:spPr bwMode="auto">
          <a:xfrm>
            <a:off x="5029200" y="5422900"/>
            <a:ext cx="0" cy="533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144" name="Oval 1048"/>
          <p:cNvSpPr>
            <a:spLocks noChangeArrowheads="1"/>
          </p:cNvSpPr>
          <p:nvPr/>
        </p:nvSpPr>
        <p:spPr bwMode="auto">
          <a:xfrm>
            <a:off x="4953000" y="5270500"/>
            <a:ext cx="152400" cy="1524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3145" name="Line 1049"/>
          <p:cNvSpPr>
            <a:spLocks noChangeShapeType="1"/>
          </p:cNvSpPr>
          <p:nvPr/>
        </p:nvSpPr>
        <p:spPr bwMode="auto">
          <a:xfrm>
            <a:off x="5029200" y="4127500"/>
            <a:ext cx="0" cy="533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146" name="Oval 1050"/>
          <p:cNvSpPr>
            <a:spLocks noChangeArrowheads="1"/>
          </p:cNvSpPr>
          <p:nvPr/>
        </p:nvSpPr>
        <p:spPr bwMode="auto">
          <a:xfrm>
            <a:off x="4953000" y="4660900"/>
            <a:ext cx="152400" cy="1524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3147" name="Text Box 1051"/>
          <p:cNvSpPr txBox="1">
            <a:spLocks noChangeArrowheads="1"/>
          </p:cNvSpPr>
          <p:nvPr/>
        </p:nvSpPr>
        <p:spPr bwMode="auto">
          <a:xfrm>
            <a:off x="4800600" y="5842000"/>
            <a:ext cx="4778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Clr>
                <a:schemeClr val="hlink"/>
              </a:buClr>
              <a:buSzPct val="70000"/>
              <a:buFont typeface="Wingdings" panose="05000000000000000000" pitchFamily="2" charset="2"/>
              <a:buNone/>
            </a:pPr>
            <a:r>
              <a:rPr lang="en-US" altLang="ja-JP" sz="3200" i="1">
                <a:effectLst>
                  <a:outerShdw blurRad="38100" dist="38100" dir="2700000" algn="tl">
                    <a:srgbClr val="000000"/>
                  </a:outerShdw>
                </a:effectLst>
                <a:latin typeface="Times New Roman" panose="02020603050405020304" pitchFamily="18" charset="0"/>
              </a:rPr>
              <a:t>O</a:t>
            </a:r>
          </a:p>
        </p:txBody>
      </p:sp>
      <p:sp>
        <p:nvSpPr>
          <p:cNvPr id="133148" name="Line 1052"/>
          <p:cNvSpPr>
            <a:spLocks noChangeShapeType="1"/>
          </p:cNvSpPr>
          <p:nvPr/>
        </p:nvSpPr>
        <p:spPr bwMode="auto">
          <a:xfrm flipH="1" flipV="1">
            <a:off x="4724400" y="4889500"/>
            <a:ext cx="304800" cy="3810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149" name="Text Box 1053"/>
          <p:cNvSpPr txBox="1">
            <a:spLocks noChangeArrowheads="1"/>
          </p:cNvSpPr>
          <p:nvPr/>
        </p:nvSpPr>
        <p:spPr bwMode="auto">
          <a:xfrm>
            <a:off x="5181600" y="5334000"/>
            <a:ext cx="25082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Clr>
                <a:schemeClr val="hlink"/>
              </a:buClr>
              <a:buSzPct val="70000"/>
              <a:buFont typeface="Wingdings" panose="05000000000000000000" pitchFamily="2" charset="2"/>
              <a:buNone/>
            </a:pPr>
            <a:r>
              <a:rPr lang="ja-JP" altLang="en-US" sz="2800">
                <a:effectLst>
                  <a:outerShdw blurRad="38100" dist="38100" dir="2700000" algn="tl">
                    <a:srgbClr val="000000"/>
                  </a:outerShdw>
                </a:effectLst>
                <a:latin typeface="Times New Roman" panose="02020603050405020304" pitchFamily="18" charset="0"/>
              </a:rPr>
              <a:t>それ以外のとき</a:t>
            </a:r>
          </a:p>
        </p:txBody>
      </p:sp>
      <p:sp>
        <p:nvSpPr>
          <p:cNvPr id="133150" name="Text Box 1054"/>
          <p:cNvSpPr txBox="1">
            <a:spLocks noChangeArrowheads="1"/>
          </p:cNvSpPr>
          <p:nvPr/>
        </p:nvSpPr>
        <p:spPr bwMode="auto">
          <a:xfrm>
            <a:off x="3200400" y="1485900"/>
            <a:ext cx="3190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Clr>
                <a:schemeClr val="hlink"/>
              </a:buClr>
              <a:buSzPct val="70000"/>
              <a:buFont typeface="Wingdings" panose="05000000000000000000" pitchFamily="2" charset="2"/>
              <a:buNone/>
            </a:pPr>
            <a:r>
              <a:rPr lang="en-US" altLang="ja-JP" sz="3200" i="1">
                <a:effectLst>
                  <a:outerShdw blurRad="38100" dist="38100" dir="2700000" algn="tl">
                    <a:srgbClr val="000000"/>
                  </a:outerShdw>
                </a:effectLst>
                <a:latin typeface="Times New Roman" panose="02020603050405020304" pitchFamily="18" charset="0"/>
              </a:rPr>
              <a:t>I</a:t>
            </a:r>
          </a:p>
        </p:txBody>
      </p:sp>
      <p:sp>
        <p:nvSpPr>
          <p:cNvPr id="133151" name="Text Box 1055"/>
          <p:cNvSpPr txBox="1">
            <a:spLocks noChangeArrowheads="1"/>
          </p:cNvSpPr>
          <p:nvPr/>
        </p:nvSpPr>
        <p:spPr bwMode="auto">
          <a:xfrm>
            <a:off x="3124200" y="3162300"/>
            <a:ext cx="4778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Clr>
                <a:schemeClr val="hlink"/>
              </a:buClr>
              <a:buSzPct val="70000"/>
              <a:buFont typeface="Wingdings" panose="05000000000000000000" pitchFamily="2" charset="2"/>
              <a:buNone/>
            </a:pPr>
            <a:r>
              <a:rPr lang="en-US" altLang="ja-JP" sz="3200" i="1">
                <a:effectLst>
                  <a:outerShdw blurRad="38100" dist="38100" dir="2700000" algn="tl">
                    <a:srgbClr val="000000"/>
                  </a:outerShdw>
                </a:effectLst>
                <a:latin typeface="Times New Roman" panose="02020603050405020304" pitchFamily="18" charset="0"/>
              </a:rPr>
              <a:t>O</a:t>
            </a:r>
          </a:p>
        </p:txBody>
      </p:sp>
      <p:sp>
        <p:nvSpPr>
          <p:cNvPr id="133152" name="Text Box 1056"/>
          <p:cNvSpPr txBox="1">
            <a:spLocks noChangeArrowheads="1"/>
          </p:cNvSpPr>
          <p:nvPr/>
        </p:nvSpPr>
        <p:spPr bwMode="auto">
          <a:xfrm>
            <a:off x="1752600" y="1485900"/>
            <a:ext cx="3190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Clr>
                <a:schemeClr val="hlink"/>
              </a:buClr>
              <a:buSzPct val="70000"/>
              <a:buFont typeface="Wingdings" panose="05000000000000000000" pitchFamily="2" charset="2"/>
              <a:buNone/>
            </a:pPr>
            <a:r>
              <a:rPr lang="en-US" altLang="ja-JP" sz="3200" i="1">
                <a:effectLst>
                  <a:outerShdw blurRad="38100" dist="38100" dir="2700000" algn="tl">
                    <a:srgbClr val="000000"/>
                  </a:outerShdw>
                </a:effectLst>
                <a:latin typeface="Times New Roman" panose="02020603050405020304" pitchFamily="18" charset="0"/>
              </a:rPr>
              <a:t>I</a:t>
            </a:r>
          </a:p>
        </p:txBody>
      </p:sp>
      <p:sp>
        <p:nvSpPr>
          <p:cNvPr id="133153" name="Text Box 1057"/>
          <p:cNvSpPr txBox="1">
            <a:spLocks noChangeArrowheads="1"/>
          </p:cNvSpPr>
          <p:nvPr/>
        </p:nvSpPr>
        <p:spPr bwMode="auto">
          <a:xfrm>
            <a:off x="1676400" y="3162300"/>
            <a:ext cx="4778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Clr>
                <a:schemeClr val="hlink"/>
              </a:buClr>
              <a:buSzPct val="70000"/>
              <a:buFont typeface="Wingdings" panose="05000000000000000000" pitchFamily="2" charset="2"/>
              <a:buNone/>
            </a:pPr>
            <a:r>
              <a:rPr lang="en-US" altLang="ja-JP" sz="3200" i="1">
                <a:effectLst>
                  <a:outerShdw blurRad="38100" dist="38100" dir="2700000" algn="tl">
                    <a:srgbClr val="000000"/>
                  </a:outerShdw>
                </a:effectLst>
                <a:latin typeface="Times New Roman" panose="02020603050405020304" pitchFamily="18" charset="0"/>
              </a:rPr>
              <a:t>O</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r>
              <a:rPr lang="en-US" altLang="ja-JP" dirty="0">
                <a:latin typeface="Times New Roman" panose="02020603050405020304" pitchFamily="18" charset="0"/>
              </a:rPr>
              <a:t>AND</a:t>
            </a:r>
            <a:r>
              <a:rPr lang="ja-JP" altLang="en-US" dirty="0">
                <a:latin typeface="Times New Roman" panose="02020603050405020304" pitchFamily="18" charset="0"/>
              </a:rPr>
              <a:t>ゲート</a:t>
            </a:r>
          </a:p>
        </p:txBody>
      </p:sp>
      <p:grpSp>
        <p:nvGrpSpPr>
          <p:cNvPr id="125955" name="Group 3"/>
          <p:cNvGrpSpPr>
            <a:grpSpLocks/>
          </p:cNvGrpSpPr>
          <p:nvPr/>
        </p:nvGrpSpPr>
        <p:grpSpPr bwMode="auto">
          <a:xfrm>
            <a:off x="1371600" y="1535113"/>
            <a:ext cx="2314575" cy="960437"/>
            <a:chOff x="864" y="1015"/>
            <a:chExt cx="1458" cy="605"/>
          </a:xfrm>
        </p:grpSpPr>
        <p:sp>
          <p:nvSpPr>
            <p:cNvPr id="125956" name="Text Box 4"/>
            <p:cNvSpPr txBox="1">
              <a:spLocks noChangeArrowheads="1"/>
            </p:cNvSpPr>
            <p:nvPr/>
          </p:nvSpPr>
          <p:spPr bwMode="auto">
            <a:xfrm>
              <a:off x="864" y="1015"/>
              <a:ext cx="27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3200" i="1">
                  <a:latin typeface="Times New Roman" panose="02020603050405020304" pitchFamily="18" charset="0"/>
                </a:rPr>
                <a:t>X</a:t>
              </a:r>
            </a:p>
          </p:txBody>
        </p:sp>
        <p:sp>
          <p:nvSpPr>
            <p:cNvPr id="125957" name="Text Box 5"/>
            <p:cNvSpPr txBox="1">
              <a:spLocks noChangeArrowheads="1"/>
            </p:cNvSpPr>
            <p:nvPr/>
          </p:nvSpPr>
          <p:spPr bwMode="auto">
            <a:xfrm>
              <a:off x="864" y="1255"/>
              <a:ext cx="25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3200" i="1">
                  <a:latin typeface="Times New Roman" panose="02020603050405020304" pitchFamily="18" charset="0"/>
                </a:rPr>
                <a:t>Y</a:t>
              </a:r>
            </a:p>
          </p:txBody>
        </p:sp>
        <p:sp>
          <p:nvSpPr>
            <p:cNvPr id="125958" name="Text Box 6"/>
            <p:cNvSpPr txBox="1">
              <a:spLocks noChangeArrowheads="1"/>
            </p:cNvSpPr>
            <p:nvPr/>
          </p:nvSpPr>
          <p:spPr bwMode="auto">
            <a:xfrm>
              <a:off x="2064" y="1111"/>
              <a:ext cx="25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3200" i="1">
                  <a:latin typeface="Times New Roman" panose="02020603050405020304" pitchFamily="18" charset="0"/>
                </a:rPr>
                <a:t>Z</a:t>
              </a:r>
            </a:p>
          </p:txBody>
        </p:sp>
        <p:grpSp>
          <p:nvGrpSpPr>
            <p:cNvPr id="125959" name="Group 7"/>
            <p:cNvGrpSpPr>
              <a:grpSpLocks/>
            </p:cNvGrpSpPr>
            <p:nvPr/>
          </p:nvGrpSpPr>
          <p:grpSpPr bwMode="auto">
            <a:xfrm>
              <a:off x="1488" y="1152"/>
              <a:ext cx="288" cy="288"/>
              <a:chOff x="3264" y="2544"/>
              <a:chExt cx="288" cy="288"/>
            </a:xfrm>
          </p:grpSpPr>
          <p:sp>
            <p:nvSpPr>
              <p:cNvPr id="125960" name="Arc 8"/>
              <p:cNvSpPr>
                <a:spLocks/>
              </p:cNvSpPr>
              <p:nvPr/>
            </p:nvSpPr>
            <p:spPr bwMode="auto">
              <a:xfrm>
                <a:off x="3264" y="2544"/>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5961" name="Arc 9"/>
              <p:cNvSpPr>
                <a:spLocks/>
              </p:cNvSpPr>
              <p:nvPr/>
            </p:nvSpPr>
            <p:spPr bwMode="auto">
              <a:xfrm flipV="1">
                <a:off x="3264" y="2688"/>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5962" name="Line 10"/>
              <p:cNvSpPr>
                <a:spLocks noChangeShapeType="1"/>
              </p:cNvSpPr>
              <p:nvPr/>
            </p:nvSpPr>
            <p:spPr bwMode="auto">
              <a:xfrm>
                <a:off x="3264" y="2544"/>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25963" name="Line 11"/>
            <p:cNvSpPr>
              <a:spLocks noChangeShapeType="1"/>
            </p:cNvSpPr>
            <p:nvPr/>
          </p:nvSpPr>
          <p:spPr bwMode="auto">
            <a:xfrm>
              <a:off x="1776" y="1296"/>
              <a:ext cx="2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5964" name="Line 12"/>
            <p:cNvSpPr>
              <a:spLocks noChangeShapeType="1"/>
            </p:cNvSpPr>
            <p:nvPr/>
          </p:nvSpPr>
          <p:spPr bwMode="auto">
            <a:xfrm flipH="1">
              <a:off x="1344" y="1248"/>
              <a:ext cx="14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5965" name="Line 13"/>
            <p:cNvSpPr>
              <a:spLocks noChangeShapeType="1"/>
            </p:cNvSpPr>
            <p:nvPr/>
          </p:nvSpPr>
          <p:spPr bwMode="auto">
            <a:xfrm flipH="1">
              <a:off x="1344" y="1344"/>
              <a:ext cx="14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5966" name="Line 14"/>
            <p:cNvSpPr>
              <a:spLocks noChangeShapeType="1"/>
            </p:cNvSpPr>
            <p:nvPr/>
          </p:nvSpPr>
          <p:spPr bwMode="auto">
            <a:xfrm>
              <a:off x="1344" y="1344"/>
              <a:ext cx="0"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5967" name="Line 15"/>
            <p:cNvSpPr>
              <a:spLocks noChangeShapeType="1"/>
            </p:cNvSpPr>
            <p:nvPr/>
          </p:nvSpPr>
          <p:spPr bwMode="auto">
            <a:xfrm>
              <a:off x="1344" y="1200"/>
              <a:ext cx="0"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5968" name="Line 16"/>
            <p:cNvSpPr>
              <a:spLocks noChangeShapeType="1"/>
            </p:cNvSpPr>
            <p:nvPr/>
          </p:nvSpPr>
          <p:spPr bwMode="auto">
            <a:xfrm flipH="1">
              <a:off x="1200" y="1200"/>
              <a:ext cx="14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5969" name="Line 17"/>
            <p:cNvSpPr>
              <a:spLocks noChangeShapeType="1"/>
            </p:cNvSpPr>
            <p:nvPr/>
          </p:nvSpPr>
          <p:spPr bwMode="auto">
            <a:xfrm flipH="1">
              <a:off x="1200" y="1392"/>
              <a:ext cx="14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25971" name="Line 19"/>
          <p:cNvSpPr>
            <a:spLocks noChangeShapeType="1"/>
          </p:cNvSpPr>
          <p:nvPr/>
        </p:nvSpPr>
        <p:spPr bwMode="auto">
          <a:xfrm>
            <a:off x="1676400" y="4800600"/>
            <a:ext cx="457200" cy="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5972" name="Line 20"/>
          <p:cNvSpPr>
            <a:spLocks noChangeShapeType="1"/>
          </p:cNvSpPr>
          <p:nvPr/>
        </p:nvSpPr>
        <p:spPr bwMode="auto">
          <a:xfrm flipH="1">
            <a:off x="1752600" y="4876800"/>
            <a:ext cx="3048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5973" name="Line 21"/>
          <p:cNvSpPr>
            <a:spLocks noChangeShapeType="1"/>
          </p:cNvSpPr>
          <p:nvPr/>
        </p:nvSpPr>
        <p:spPr bwMode="auto">
          <a:xfrm>
            <a:off x="1905000" y="4876800"/>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5974" name="Line 22"/>
          <p:cNvSpPr>
            <a:spLocks noChangeShapeType="1"/>
          </p:cNvSpPr>
          <p:nvPr/>
        </p:nvSpPr>
        <p:spPr bwMode="auto">
          <a:xfrm>
            <a:off x="1676400" y="5029200"/>
            <a:ext cx="4572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5975" name="Line 23"/>
          <p:cNvSpPr>
            <a:spLocks noChangeShapeType="1"/>
          </p:cNvSpPr>
          <p:nvPr/>
        </p:nvSpPr>
        <p:spPr bwMode="auto">
          <a:xfrm flipH="1">
            <a:off x="1752600" y="5105400"/>
            <a:ext cx="3048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5976" name="Line 24"/>
          <p:cNvSpPr>
            <a:spLocks noChangeShapeType="1"/>
          </p:cNvSpPr>
          <p:nvPr/>
        </p:nvSpPr>
        <p:spPr bwMode="auto">
          <a:xfrm flipH="1">
            <a:off x="1828800" y="5181600"/>
            <a:ext cx="1524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5977" name="Line 25"/>
          <p:cNvSpPr>
            <a:spLocks noChangeShapeType="1"/>
          </p:cNvSpPr>
          <p:nvPr/>
        </p:nvSpPr>
        <p:spPr bwMode="auto">
          <a:xfrm flipV="1">
            <a:off x="1905000" y="4648200"/>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5979" name="Line 27"/>
          <p:cNvSpPr>
            <a:spLocks noChangeShapeType="1"/>
          </p:cNvSpPr>
          <p:nvPr/>
        </p:nvSpPr>
        <p:spPr bwMode="auto">
          <a:xfrm>
            <a:off x="2057400" y="3343275"/>
            <a:ext cx="304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5981" name="Line 29"/>
          <p:cNvSpPr>
            <a:spLocks noChangeShapeType="1"/>
          </p:cNvSpPr>
          <p:nvPr/>
        </p:nvSpPr>
        <p:spPr bwMode="auto">
          <a:xfrm>
            <a:off x="2209800" y="3048000"/>
            <a:ext cx="0" cy="2952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5982" name="Oval 30"/>
          <p:cNvSpPr>
            <a:spLocks noChangeArrowheads="1"/>
          </p:cNvSpPr>
          <p:nvPr/>
        </p:nvSpPr>
        <p:spPr bwMode="auto">
          <a:xfrm>
            <a:off x="3200400" y="3876675"/>
            <a:ext cx="152400" cy="1524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5983" name="Line 31"/>
          <p:cNvSpPr>
            <a:spLocks noChangeShapeType="1"/>
          </p:cNvSpPr>
          <p:nvPr/>
        </p:nvSpPr>
        <p:spPr bwMode="auto">
          <a:xfrm>
            <a:off x="1828800" y="3962400"/>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5984" name="Line 32"/>
          <p:cNvSpPr>
            <a:spLocks noChangeShapeType="1"/>
          </p:cNvSpPr>
          <p:nvPr/>
        </p:nvSpPr>
        <p:spPr bwMode="auto">
          <a:xfrm>
            <a:off x="1828800" y="4114800"/>
            <a:ext cx="152400" cy="76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5985" name="Line 33"/>
          <p:cNvSpPr>
            <a:spLocks noChangeShapeType="1"/>
          </p:cNvSpPr>
          <p:nvPr/>
        </p:nvSpPr>
        <p:spPr bwMode="auto">
          <a:xfrm flipH="1">
            <a:off x="1752600" y="4191000"/>
            <a:ext cx="228600" cy="76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5986" name="Line 34"/>
          <p:cNvSpPr>
            <a:spLocks noChangeShapeType="1"/>
          </p:cNvSpPr>
          <p:nvPr/>
        </p:nvSpPr>
        <p:spPr bwMode="auto">
          <a:xfrm>
            <a:off x="1752600" y="4267200"/>
            <a:ext cx="228600" cy="76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5987" name="Line 35"/>
          <p:cNvSpPr>
            <a:spLocks noChangeShapeType="1"/>
          </p:cNvSpPr>
          <p:nvPr/>
        </p:nvSpPr>
        <p:spPr bwMode="auto">
          <a:xfrm flipH="1">
            <a:off x="1752600" y="4343400"/>
            <a:ext cx="228600" cy="76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5988" name="Line 36"/>
          <p:cNvSpPr>
            <a:spLocks noChangeShapeType="1"/>
          </p:cNvSpPr>
          <p:nvPr/>
        </p:nvSpPr>
        <p:spPr bwMode="auto">
          <a:xfrm>
            <a:off x="1752600" y="4419600"/>
            <a:ext cx="228600" cy="76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5989" name="Line 37"/>
          <p:cNvSpPr>
            <a:spLocks noChangeShapeType="1"/>
          </p:cNvSpPr>
          <p:nvPr/>
        </p:nvSpPr>
        <p:spPr bwMode="auto">
          <a:xfrm flipH="1">
            <a:off x="1752600" y="4495800"/>
            <a:ext cx="228600" cy="76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5990" name="Line 38"/>
          <p:cNvSpPr>
            <a:spLocks noChangeShapeType="1"/>
          </p:cNvSpPr>
          <p:nvPr/>
        </p:nvSpPr>
        <p:spPr bwMode="auto">
          <a:xfrm>
            <a:off x="1752600" y="4572000"/>
            <a:ext cx="152400" cy="76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5995" name="Text Box 43"/>
          <p:cNvSpPr txBox="1">
            <a:spLocks noChangeArrowheads="1"/>
          </p:cNvSpPr>
          <p:nvPr/>
        </p:nvSpPr>
        <p:spPr bwMode="auto">
          <a:xfrm>
            <a:off x="1981200" y="2590800"/>
            <a:ext cx="4016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2800" i="1">
                <a:latin typeface="Times New Roman" panose="02020603050405020304" pitchFamily="18" charset="0"/>
              </a:rPr>
              <a:t>X</a:t>
            </a:r>
          </a:p>
        </p:txBody>
      </p:sp>
      <p:sp>
        <p:nvSpPr>
          <p:cNvPr id="125996" name="Text Box 44"/>
          <p:cNvSpPr txBox="1">
            <a:spLocks noChangeArrowheads="1"/>
          </p:cNvSpPr>
          <p:nvPr/>
        </p:nvSpPr>
        <p:spPr bwMode="auto">
          <a:xfrm>
            <a:off x="3352800" y="3657600"/>
            <a:ext cx="3825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800" i="1">
                <a:latin typeface="Times New Roman" panose="02020603050405020304" pitchFamily="18" charset="0"/>
              </a:rPr>
              <a:t>Z</a:t>
            </a:r>
          </a:p>
        </p:txBody>
      </p:sp>
      <p:sp>
        <p:nvSpPr>
          <p:cNvPr id="125997" name="Rectangle 45"/>
          <p:cNvSpPr>
            <a:spLocks noChangeArrowheads="1"/>
          </p:cNvSpPr>
          <p:nvPr/>
        </p:nvSpPr>
        <p:spPr bwMode="auto">
          <a:xfrm>
            <a:off x="1524000" y="2590800"/>
            <a:ext cx="2286000" cy="27432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5999" name="Line 47"/>
          <p:cNvSpPr>
            <a:spLocks noChangeShapeType="1"/>
          </p:cNvSpPr>
          <p:nvPr/>
        </p:nvSpPr>
        <p:spPr bwMode="auto">
          <a:xfrm>
            <a:off x="2209800" y="3657600"/>
            <a:ext cx="0" cy="3048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6000" name="Text Box 48"/>
          <p:cNvSpPr txBox="1">
            <a:spLocks noChangeArrowheads="1"/>
          </p:cNvSpPr>
          <p:nvPr/>
        </p:nvSpPr>
        <p:spPr bwMode="auto">
          <a:xfrm>
            <a:off x="2667000" y="2590800"/>
            <a:ext cx="3825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2800" i="1">
                <a:latin typeface="Times New Roman" panose="02020603050405020304" pitchFamily="18" charset="0"/>
              </a:rPr>
              <a:t>Y</a:t>
            </a:r>
          </a:p>
        </p:txBody>
      </p:sp>
      <p:sp>
        <p:nvSpPr>
          <p:cNvPr id="126001" name="Line 49"/>
          <p:cNvSpPr>
            <a:spLocks noChangeShapeType="1"/>
          </p:cNvSpPr>
          <p:nvPr/>
        </p:nvSpPr>
        <p:spPr bwMode="auto">
          <a:xfrm flipH="1">
            <a:off x="1828800" y="3962400"/>
            <a:ext cx="13716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6002" name="AutoShape 50"/>
          <p:cNvSpPr>
            <a:spLocks noChangeArrowheads="1"/>
          </p:cNvSpPr>
          <p:nvPr/>
        </p:nvSpPr>
        <p:spPr bwMode="auto">
          <a:xfrm>
            <a:off x="2057400" y="3343275"/>
            <a:ext cx="304800" cy="304800"/>
          </a:xfrm>
          <a:prstGeom prst="triangle">
            <a:avLst>
              <a:gd name="adj" fmla="val 50000"/>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6003" name="Line 51"/>
          <p:cNvSpPr>
            <a:spLocks noChangeShapeType="1"/>
          </p:cNvSpPr>
          <p:nvPr/>
        </p:nvSpPr>
        <p:spPr bwMode="auto">
          <a:xfrm>
            <a:off x="2667000" y="3343275"/>
            <a:ext cx="304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6004" name="Line 52"/>
          <p:cNvSpPr>
            <a:spLocks noChangeShapeType="1"/>
          </p:cNvSpPr>
          <p:nvPr/>
        </p:nvSpPr>
        <p:spPr bwMode="auto">
          <a:xfrm>
            <a:off x="2819400" y="3048000"/>
            <a:ext cx="0" cy="2952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6005" name="Line 53"/>
          <p:cNvSpPr>
            <a:spLocks noChangeShapeType="1"/>
          </p:cNvSpPr>
          <p:nvPr/>
        </p:nvSpPr>
        <p:spPr bwMode="auto">
          <a:xfrm>
            <a:off x="2819400" y="3657600"/>
            <a:ext cx="0" cy="3048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6006" name="AutoShape 54"/>
          <p:cNvSpPr>
            <a:spLocks noChangeArrowheads="1"/>
          </p:cNvSpPr>
          <p:nvPr/>
        </p:nvSpPr>
        <p:spPr bwMode="auto">
          <a:xfrm>
            <a:off x="2667000" y="3343275"/>
            <a:ext cx="304800" cy="304800"/>
          </a:xfrm>
          <a:prstGeom prst="triangle">
            <a:avLst>
              <a:gd name="adj" fmla="val 50000"/>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6008" name="Text Box 56"/>
          <p:cNvSpPr txBox="1">
            <a:spLocks noChangeArrowheads="1"/>
          </p:cNvSpPr>
          <p:nvPr/>
        </p:nvSpPr>
        <p:spPr bwMode="auto">
          <a:xfrm>
            <a:off x="1447800" y="6096000"/>
            <a:ext cx="126188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800" dirty="0">
                <a:latin typeface="Times New Roman" panose="02020603050405020304" pitchFamily="18" charset="0"/>
              </a:rPr>
              <a:t>電圧源</a:t>
            </a:r>
          </a:p>
        </p:txBody>
      </p:sp>
      <p:sp>
        <p:nvSpPr>
          <p:cNvPr id="126009" name="Line 57"/>
          <p:cNvSpPr>
            <a:spLocks noChangeShapeType="1"/>
          </p:cNvSpPr>
          <p:nvPr/>
        </p:nvSpPr>
        <p:spPr bwMode="auto">
          <a:xfrm>
            <a:off x="2819400" y="6400800"/>
            <a:ext cx="4572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6010" name="Line 58"/>
          <p:cNvSpPr>
            <a:spLocks noChangeShapeType="1"/>
          </p:cNvSpPr>
          <p:nvPr/>
        </p:nvSpPr>
        <p:spPr bwMode="auto">
          <a:xfrm flipH="1">
            <a:off x="2895600" y="6477000"/>
            <a:ext cx="3048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6011" name="Line 59"/>
          <p:cNvSpPr>
            <a:spLocks noChangeShapeType="1"/>
          </p:cNvSpPr>
          <p:nvPr/>
        </p:nvSpPr>
        <p:spPr bwMode="auto">
          <a:xfrm flipH="1">
            <a:off x="2971800" y="6553200"/>
            <a:ext cx="1524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6012" name="Line 60"/>
          <p:cNvSpPr>
            <a:spLocks noChangeShapeType="1"/>
          </p:cNvSpPr>
          <p:nvPr/>
        </p:nvSpPr>
        <p:spPr bwMode="auto">
          <a:xfrm>
            <a:off x="3048000" y="6248400"/>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6013" name="Line 61"/>
          <p:cNvSpPr>
            <a:spLocks noChangeShapeType="1"/>
          </p:cNvSpPr>
          <p:nvPr/>
        </p:nvSpPr>
        <p:spPr bwMode="auto">
          <a:xfrm>
            <a:off x="838200" y="6400800"/>
            <a:ext cx="457200" cy="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6014" name="Line 62"/>
          <p:cNvSpPr>
            <a:spLocks noChangeShapeType="1"/>
          </p:cNvSpPr>
          <p:nvPr/>
        </p:nvSpPr>
        <p:spPr bwMode="auto">
          <a:xfrm flipH="1">
            <a:off x="914400" y="6477000"/>
            <a:ext cx="3048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6015" name="Line 63"/>
          <p:cNvSpPr>
            <a:spLocks noChangeShapeType="1"/>
          </p:cNvSpPr>
          <p:nvPr/>
        </p:nvSpPr>
        <p:spPr bwMode="auto">
          <a:xfrm>
            <a:off x="1066800" y="6248400"/>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6016" name="Line 64"/>
          <p:cNvSpPr>
            <a:spLocks noChangeShapeType="1"/>
          </p:cNvSpPr>
          <p:nvPr/>
        </p:nvSpPr>
        <p:spPr bwMode="auto">
          <a:xfrm>
            <a:off x="1066800" y="6477000"/>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6021" name="Text Box 69"/>
          <p:cNvSpPr txBox="1">
            <a:spLocks noChangeArrowheads="1"/>
          </p:cNvSpPr>
          <p:nvPr/>
        </p:nvSpPr>
        <p:spPr bwMode="auto">
          <a:xfrm>
            <a:off x="1447800" y="5486400"/>
            <a:ext cx="17303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800">
                <a:latin typeface="Times New Roman" panose="02020603050405020304" pitchFamily="18" charset="0"/>
              </a:rPr>
              <a:t>ダイオード</a:t>
            </a:r>
          </a:p>
        </p:txBody>
      </p:sp>
      <p:sp>
        <p:nvSpPr>
          <p:cNvPr id="126022" name="Text Box 70"/>
          <p:cNvSpPr txBox="1">
            <a:spLocks noChangeArrowheads="1"/>
          </p:cNvSpPr>
          <p:nvPr/>
        </p:nvSpPr>
        <p:spPr bwMode="auto">
          <a:xfrm>
            <a:off x="3505200" y="6096000"/>
            <a:ext cx="1165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800">
                <a:latin typeface="Times New Roman" panose="02020603050405020304" pitchFamily="18" charset="0"/>
              </a:rPr>
              <a:t>アース</a:t>
            </a:r>
          </a:p>
        </p:txBody>
      </p:sp>
      <p:sp>
        <p:nvSpPr>
          <p:cNvPr id="126023" name="Text Box 71"/>
          <p:cNvSpPr txBox="1">
            <a:spLocks noChangeArrowheads="1"/>
          </p:cNvSpPr>
          <p:nvPr/>
        </p:nvSpPr>
        <p:spPr bwMode="auto">
          <a:xfrm>
            <a:off x="609600" y="6102350"/>
            <a:ext cx="3127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800">
                <a:latin typeface="Times New Roman" panose="02020603050405020304" pitchFamily="18" charset="0"/>
              </a:rPr>
              <a:t>+</a:t>
            </a:r>
          </a:p>
        </p:txBody>
      </p:sp>
      <p:sp>
        <p:nvSpPr>
          <p:cNvPr id="126024" name="Line 72"/>
          <p:cNvSpPr>
            <a:spLocks noChangeShapeType="1"/>
          </p:cNvSpPr>
          <p:nvPr/>
        </p:nvSpPr>
        <p:spPr bwMode="auto">
          <a:xfrm>
            <a:off x="914400" y="5567363"/>
            <a:ext cx="304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6025" name="Line 73"/>
          <p:cNvSpPr>
            <a:spLocks noChangeShapeType="1"/>
          </p:cNvSpPr>
          <p:nvPr/>
        </p:nvSpPr>
        <p:spPr bwMode="auto">
          <a:xfrm>
            <a:off x="1066800" y="5414963"/>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6026" name="Line 74"/>
          <p:cNvSpPr>
            <a:spLocks noChangeShapeType="1"/>
          </p:cNvSpPr>
          <p:nvPr/>
        </p:nvSpPr>
        <p:spPr bwMode="auto">
          <a:xfrm>
            <a:off x="1066800" y="5881688"/>
            <a:ext cx="0" cy="1428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6027" name="AutoShape 75"/>
          <p:cNvSpPr>
            <a:spLocks noChangeArrowheads="1"/>
          </p:cNvSpPr>
          <p:nvPr/>
        </p:nvSpPr>
        <p:spPr bwMode="auto">
          <a:xfrm>
            <a:off x="914400" y="5567363"/>
            <a:ext cx="304800" cy="304800"/>
          </a:xfrm>
          <a:prstGeom prst="triangle">
            <a:avLst>
              <a:gd name="adj" fmla="val 50000"/>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126136" name="Group 184"/>
          <p:cNvGrpSpPr>
            <a:grpSpLocks/>
          </p:cNvGrpSpPr>
          <p:nvPr/>
        </p:nvGrpSpPr>
        <p:grpSpPr bwMode="auto">
          <a:xfrm>
            <a:off x="5486400" y="609600"/>
            <a:ext cx="2286000" cy="2743200"/>
            <a:chOff x="3648" y="192"/>
            <a:chExt cx="1440" cy="1728"/>
          </a:xfrm>
        </p:grpSpPr>
        <p:sp>
          <p:nvSpPr>
            <p:cNvPr id="126044" name="Line 92"/>
            <p:cNvSpPr>
              <a:spLocks noChangeShapeType="1"/>
            </p:cNvSpPr>
            <p:nvPr/>
          </p:nvSpPr>
          <p:spPr bwMode="auto">
            <a:xfrm>
              <a:off x="3744" y="1584"/>
              <a:ext cx="288"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6045" name="Line 93"/>
            <p:cNvSpPr>
              <a:spLocks noChangeShapeType="1"/>
            </p:cNvSpPr>
            <p:nvPr/>
          </p:nvSpPr>
          <p:spPr bwMode="auto">
            <a:xfrm flipH="1">
              <a:off x="3792" y="1632"/>
              <a:ext cx="19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6046" name="Line 94"/>
            <p:cNvSpPr>
              <a:spLocks noChangeShapeType="1"/>
            </p:cNvSpPr>
            <p:nvPr/>
          </p:nvSpPr>
          <p:spPr bwMode="auto">
            <a:xfrm>
              <a:off x="3888" y="1632"/>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6047" name="Line 95"/>
            <p:cNvSpPr>
              <a:spLocks noChangeShapeType="1"/>
            </p:cNvSpPr>
            <p:nvPr/>
          </p:nvSpPr>
          <p:spPr bwMode="auto">
            <a:xfrm>
              <a:off x="3744" y="1728"/>
              <a:ext cx="2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6048" name="Line 96"/>
            <p:cNvSpPr>
              <a:spLocks noChangeShapeType="1"/>
            </p:cNvSpPr>
            <p:nvPr/>
          </p:nvSpPr>
          <p:spPr bwMode="auto">
            <a:xfrm flipH="1">
              <a:off x="3792" y="1776"/>
              <a:ext cx="19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6049" name="Line 97"/>
            <p:cNvSpPr>
              <a:spLocks noChangeShapeType="1"/>
            </p:cNvSpPr>
            <p:nvPr/>
          </p:nvSpPr>
          <p:spPr bwMode="auto">
            <a:xfrm flipH="1">
              <a:off x="3840" y="1824"/>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6050" name="Line 98"/>
            <p:cNvSpPr>
              <a:spLocks noChangeShapeType="1"/>
            </p:cNvSpPr>
            <p:nvPr/>
          </p:nvSpPr>
          <p:spPr bwMode="auto">
            <a:xfrm flipV="1">
              <a:off x="3888" y="1488"/>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6051" name="Line 99"/>
            <p:cNvSpPr>
              <a:spLocks noChangeShapeType="1"/>
            </p:cNvSpPr>
            <p:nvPr/>
          </p:nvSpPr>
          <p:spPr bwMode="auto">
            <a:xfrm>
              <a:off x="3984" y="666"/>
              <a:ext cx="19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6052" name="Line 100"/>
            <p:cNvSpPr>
              <a:spLocks noChangeShapeType="1"/>
            </p:cNvSpPr>
            <p:nvPr/>
          </p:nvSpPr>
          <p:spPr bwMode="auto">
            <a:xfrm>
              <a:off x="4080" y="480"/>
              <a:ext cx="0" cy="18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6053" name="Oval 101"/>
            <p:cNvSpPr>
              <a:spLocks noChangeArrowheads="1"/>
            </p:cNvSpPr>
            <p:nvPr/>
          </p:nvSpPr>
          <p:spPr bwMode="auto">
            <a:xfrm>
              <a:off x="4704" y="1002"/>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6054" name="Line 102"/>
            <p:cNvSpPr>
              <a:spLocks noChangeShapeType="1"/>
            </p:cNvSpPr>
            <p:nvPr/>
          </p:nvSpPr>
          <p:spPr bwMode="auto">
            <a:xfrm>
              <a:off x="3840" y="1056"/>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6055" name="Line 103"/>
            <p:cNvSpPr>
              <a:spLocks noChangeShapeType="1"/>
            </p:cNvSpPr>
            <p:nvPr/>
          </p:nvSpPr>
          <p:spPr bwMode="auto">
            <a:xfrm>
              <a:off x="3840" y="1152"/>
              <a:ext cx="96" cy="48"/>
            </a:xfrm>
            <a:prstGeom prst="line">
              <a:avLst/>
            </a:prstGeom>
            <a:noFill/>
            <a:ln w="19050">
              <a:solidFill>
                <a:srgbClr val="FF99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6056" name="Line 104"/>
            <p:cNvSpPr>
              <a:spLocks noChangeShapeType="1"/>
            </p:cNvSpPr>
            <p:nvPr/>
          </p:nvSpPr>
          <p:spPr bwMode="auto">
            <a:xfrm flipH="1">
              <a:off x="3792" y="1200"/>
              <a:ext cx="144" cy="48"/>
            </a:xfrm>
            <a:prstGeom prst="line">
              <a:avLst/>
            </a:prstGeom>
            <a:noFill/>
            <a:ln w="19050">
              <a:solidFill>
                <a:srgbClr val="FF99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6057" name="Line 105"/>
            <p:cNvSpPr>
              <a:spLocks noChangeShapeType="1"/>
            </p:cNvSpPr>
            <p:nvPr/>
          </p:nvSpPr>
          <p:spPr bwMode="auto">
            <a:xfrm>
              <a:off x="3792" y="1248"/>
              <a:ext cx="144" cy="48"/>
            </a:xfrm>
            <a:prstGeom prst="line">
              <a:avLst/>
            </a:prstGeom>
            <a:noFill/>
            <a:ln w="1905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6058" name="Line 106"/>
            <p:cNvSpPr>
              <a:spLocks noChangeShapeType="1"/>
            </p:cNvSpPr>
            <p:nvPr/>
          </p:nvSpPr>
          <p:spPr bwMode="auto">
            <a:xfrm flipH="1">
              <a:off x="3792" y="1296"/>
              <a:ext cx="144" cy="48"/>
            </a:xfrm>
            <a:prstGeom prst="line">
              <a:avLst/>
            </a:prstGeom>
            <a:noFill/>
            <a:ln w="1905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6059" name="Line 107"/>
            <p:cNvSpPr>
              <a:spLocks noChangeShapeType="1"/>
            </p:cNvSpPr>
            <p:nvPr/>
          </p:nvSpPr>
          <p:spPr bwMode="auto">
            <a:xfrm>
              <a:off x="3792" y="1344"/>
              <a:ext cx="144" cy="48"/>
            </a:xfrm>
            <a:prstGeom prst="line">
              <a:avLst/>
            </a:prstGeom>
            <a:noFill/>
            <a:ln w="2857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6060" name="Line 108"/>
            <p:cNvSpPr>
              <a:spLocks noChangeShapeType="1"/>
            </p:cNvSpPr>
            <p:nvPr/>
          </p:nvSpPr>
          <p:spPr bwMode="auto">
            <a:xfrm flipH="1">
              <a:off x="3792" y="1392"/>
              <a:ext cx="144" cy="48"/>
            </a:xfrm>
            <a:prstGeom prst="line">
              <a:avLst/>
            </a:prstGeom>
            <a:noFill/>
            <a:ln w="2857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6061" name="Line 109"/>
            <p:cNvSpPr>
              <a:spLocks noChangeShapeType="1"/>
            </p:cNvSpPr>
            <p:nvPr/>
          </p:nvSpPr>
          <p:spPr bwMode="auto">
            <a:xfrm>
              <a:off x="3792" y="1440"/>
              <a:ext cx="96" cy="48"/>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6062" name="Text Box 110"/>
            <p:cNvSpPr txBox="1">
              <a:spLocks noChangeArrowheads="1"/>
            </p:cNvSpPr>
            <p:nvPr/>
          </p:nvSpPr>
          <p:spPr bwMode="auto">
            <a:xfrm>
              <a:off x="3792" y="192"/>
              <a:ext cx="57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2800" i="1">
                  <a:latin typeface="Times New Roman" panose="02020603050405020304" pitchFamily="18" charset="0"/>
                </a:rPr>
                <a:t>X</a:t>
              </a:r>
              <a:r>
                <a:rPr lang="en-US" altLang="ja-JP" sz="2800">
                  <a:latin typeface="Times New Roman" panose="02020603050405020304" pitchFamily="18" charset="0"/>
                </a:rPr>
                <a:t>=1</a:t>
              </a:r>
            </a:p>
          </p:txBody>
        </p:sp>
        <p:sp>
          <p:nvSpPr>
            <p:cNvPr id="126063" name="Text Box 111"/>
            <p:cNvSpPr txBox="1">
              <a:spLocks noChangeArrowheads="1"/>
            </p:cNvSpPr>
            <p:nvPr/>
          </p:nvSpPr>
          <p:spPr bwMode="auto">
            <a:xfrm>
              <a:off x="4800" y="864"/>
              <a:ext cx="24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800" i="1">
                  <a:latin typeface="Times New Roman" panose="02020603050405020304" pitchFamily="18" charset="0"/>
                </a:rPr>
                <a:t>Z</a:t>
              </a:r>
            </a:p>
          </p:txBody>
        </p:sp>
        <p:sp>
          <p:nvSpPr>
            <p:cNvPr id="126064" name="Rectangle 112"/>
            <p:cNvSpPr>
              <a:spLocks noChangeArrowheads="1"/>
            </p:cNvSpPr>
            <p:nvPr/>
          </p:nvSpPr>
          <p:spPr bwMode="auto">
            <a:xfrm>
              <a:off x="3648" y="192"/>
              <a:ext cx="1440" cy="172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6065" name="Line 113"/>
            <p:cNvSpPr>
              <a:spLocks noChangeShapeType="1"/>
            </p:cNvSpPr>
            <p:nvPr/>
          </p:nvSpPr>
          <p:spPr bwMode="auto">
            <a:xfrm>
              <a:off x="4080" y="864"/>
              <a:ext cx="0"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6066" name="Text Box 114"/>
            <p:cNvSpPr txBox="1">
              <a:spLocks noChangeArrowheads="1"/>
            </p:cNvSpPr>
            <p:nvPr/>
          </p:nvSpPr>
          <p:spPr bwMode="auto">
            <a:xfrm>
              <a:off x="4224" y="192"/>
              <a:ext cx="52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2800" i="1">
                  <a:latin typeface="Times New Roman" panose="02020603050405020304" pitchFamily="18" charset="0"/>
                </a:rPr>
                <a:t>Y</a:t>
              </a:r>
              <a:r>
                <a:rPr lang="en-US" altLang="ja-JP" sz="2800">
                  <a:latin typeface="Times New Roman" panose="02020603050405020304" pitchFamily="18" charset="0"/>
                </a:rPr>
                <a:t>=0</a:t>
              </a:r>
            </a:p>
          </p:txBody>
        </p:sp>
        <p:sp>
          <p:nvSpPr>
            <p:cNvPr id="126067" name="Line 115"/>
            <p:cNvSpPr>
              <a:spLocks noChangeShapeType="1"/>
            </p:cNvSpPr>
            <p:nvPr/>
          </p:nvSpPr>
          <p:spPr bwMode="auto">
            <a:xfrm flipH="1">
              <a:off x="3840" y="1056"/>
              <a:ext cx="86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6068" name="AutoShape 116"/>
            <p:cNvSpPr>
              <a:spLocks noChangeArrowheads="1"/>
            </p:cNvSpPr>
            <p:nvPr/>
          </p:nvSpPr>
          <p:spPr bwMode="auto">
            <a:xfrm>
              <a:off x="3984" y="666"/>
              <a:ext cx="192" cy="192"/>
            </a:xfrm>
            <a:prstGeom prst="triangle">
              <a:avLst>
                <a:gd name="adj" fmla="val 50000"/>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6069" name="Line 117"/>
            <p:cNvSpPr>
              <a:spLocks noChangeShapeType="1"/>
            </p:cNvSpPr>
            <p:nvPr/>
          </p:nvSpPr>
          <p:spPr bwMode="auto">
            <a:xfrm>
              <a:off x="4368" y="666"/>
              <a:ext cx="19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6070" name="Line 118"/>
            <p:cNvSpPr>
              <a:spLocks noChangeShapeType="1"/>
            </p:cNvSpPr>
            <p:nvPr/>
          </p:nvSpPr>
          <p:spPr bwMode="auto">
            <a:xfrm>
              <a:off x="4464" y="480"/>
              <a:ext cx="0" cy="18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6071" name="Line 119"/>
            <p:cNvSpPr>
              <a:spLocks noChangeShapeType="1"/>
            </p:cNvSpPr>
            <p:nvPr/>
          </p:nvSpPr>
          <p:spPr bwMode="auto">
            <a:xfrm>
              <a:off x="4464" y="864"/>
              <a:ext cx="0"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6072" name="AutoShape 120"/>
            <p:cNvSpPr>
              <a:spLocks noChangeArrowheads="1"/>
            </p:cNvSpPr>
            <p:nvPr/>
          </p:nvSpPr>
          <p:spPr bwMode="auto">
            <a:xfrm>
              <a:off x="4368" y="666"/>
              <a:ext cx="192" cy="192"/>
            </a:xfrm>
            <a:prstGeom prst="triangle">
              <a:avLst>
                <a:gd name="adj" fmla="val 50000"/>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126145" name="Group 193"/>
          <p:cNvGrpSpPr>
            <a:grpSpLocks/>
          </p:cNvGrpSpPr>
          <p:nvPr/>
        </p:nvGrpSpPr>
        <p:grpSpPr bwMode="auto">
          <a:xfrm>
            <a:off x="5486400" y="3505200"/>
            <a:ext cx="2286000" cy="2743200"/>
            <a:chOff x="3456" y="2208"/>
            <a:chExt cx="1440" cy="1728"/>
          </a:xfrm>
        </p:grpSpPr>
        <p:sp>
          <p:nvSpPr>
            <p:cNvPr id="126106" name="Line 154"/>
            <p:cNvSpPr>
              <a:spLocks noChangeShapeType="1"/>
            </p:cNvSpPr>
            <p:nvPr/>
          </p:nvSpPr>
          <p:spPr bwMode="auto">
            <a:xfrm>
              <a:off x="3552" y="3600"/>
              <a:ext cx="288" cy="0"/>
            </a:xfrm>
            <a:prstGeom prst="line">
              <a:avLst/>
            </a:prstGeom>
            <a:noFill/>
            <a:ln w="317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6107" name="Line 155"/>
            <p:cNvSpPr>
              <a:spLocks noChangeShapeType="1"/>
            </p:cNvSpPr>
            <p:nvPr/>
          </p:nvSpPr>
          <p:spPr bwMode="auto">
            <a:xfrm flipH="1">
              <a:off x="3600" y="3648"/>
              <a:ext cx="19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6108" name="Line 156"/>
            <p:cNvSpPr>
              <a:spLocks noChangeShapeType="1"/>
            </p:cNvSpPr>
            <p:nvPr/>
          </p:nvSpPr>
          <p:spPr bwMode="auto">
            <a:xfrm>
              <a:off x="3696" y="3648"/>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6109" name="Line 157"/>
            <p:cNvSpPr>
              <a:spLocks noChangeShapeType="1"/>
            </p:cNvSpPr>
            <p:nvPr/>
          </p:nvSpPr>
          <p:spPr bwMode="auto">
            <a:xfrm>
              <a:off x="3552" y="3744"/>
              <a:ext cx="2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6110" name="Line 158"/>
            <p:cNvSpPr>
              <a:spLocks noChangeShapeType="1"/>
            </p:cNvSpPr>
            <p:nvPr/>
          </p:nvSpPr>
          <p:spPr bwMode="auto">
            <a:xfrm flipH="1">
              <a:off x="3600" y="3792"/>
              <a:ext cx="19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6111" name="Line 159"/>
            <p:cNvSpPr>
              <a:spLocks noChangeShapeType="1"/>
            </p:cNvSpPr>
            <p:nvPr/>
          </p:nvSpPr>
          <p:spPr bwMode="auto">
            <a:xfrm flipH="1">
              <a:off x="3648" y="3840"/>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6112" name="Line 160"/>
            <p:cNvSpPr>
              <a:spLocks noChangeShapeType="1"/>
            </p:cNvSpPr>
            <p:nvPr/>
          </p:nvSpPr>
          <p:spPr bwMode="auto">
            <a:xfrm flipV="1">
              <a:off x="3696" y="350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6113" name="Line 161"/>
            <p:cNvSpPr>
              <a:spLocks noChangeShapeType="1"/>
            </p:cNvSpPr>
            <p:nvPr/>
          </p:nvSpPr>
          <p:spPr bwMode="auto">
            <a:xfrm>
              <a:off x="3792" y="2682"/>
              <a:ext cx="19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6114" name="Line 162"/>
            <p:cNvSpPr>
              <a:spLocks noChangeShapeType="1"/>
            </p:cNvSpPr>
            <p:nvPr/>
          </p:nvSpPr>
          <p:spPr bwMode="auto">
            <a:xfrm>
              <a:off x="3888" y="2496"/>
              <a:ext cx="0" cy="18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6115" name="Oval 163"/>
            <p:cNvSpPr>
              <a:spLocks noChangeArrowheads="1"/>
            </p:cNvSpPr>
            <p:nvPr/>
          </p:nvSpPr>
          <p:spPr bwMode="auto">
            <a:xfrm>
              <a:off x="4512" y="3018"/>
              <a:ext cx="96" cy="96"/>
            </a:xfrm>
            <a:prstGeom prst="ellipse">
              <a:avLst/>
            </a:prstGeom>
            <a:solidFill>
              <a:srgbClr val="FF99CC"/>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6116" name="Line 164"/>
            <p:cNvSpPr>
              <a:spLocks noChangeShapeType="1"/>
            </p:cNvSpPr>
            <p:nvPr/>
          </p:nvSpPr>
          <p:spPr bwMode="auto">
            <a:xfrm>
              <a:off x="3648" y="3072"/>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6117" name="Line 165"/>
            <p:cNvSpPr>
              <a:spLocks noChangeShapeType="1"/>
            </p:cNvSpPr>
            <p:nvPr/>
          </p:nvSpPr>
          <p:spPr bwMode="auto">
            <a:xfrm>
              <a:off x="3648" y="3168"/>
              <a:ext cx="96" cy="4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6118" name="Line 166"/>
            <p:cNvSpPr>
              <a:spLocks noChangeShapeType="1"/>
            </p:cNvSpPr>
            <p:nvPr/>
          </p:nvSpPr>
          <p:spPr bwMode="auto">
            <a:xfrm flipH="1">
              <a:off x="3600" y="3216"/>
              <a:ext cx="144" cy="4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6119" name="Line 167"/>
            <p:cNvSpPr>
              <a:spLocks noChangeShapeType="1"/>
            </p:cNvSpPr>
            <p:nvPr/>
          </p:nvSpPr>
          <p:spPr bwMode="auto">
            <a:xfrm>
              <a:off x="3600" y="3264"/>
              <a:ext cx="144" cy="4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6120" name="Line 168"/>
            <p:cNvSpPr>
              <a:spLocks noChangeShapeType="1"/>
            </p:cNvSpPr>
            <p:nvPr/>
          </p:nvSpPr>
          <p:spPr bwMode="auto">
            <a:xfrm flipH="1">
              <a:off x="3600" y="3312"/>
              <a:ext cx="144" cy="4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6121" name="Line 169"/>
            <p:cNvSpPr>
              <a:spLocks noChangeShapeType="1"/>
            </p:cNvSpPr>
            <p:nvPr/>
          </p:nvSpPr>
          <p:spPr bwMode="auto">
            <a:xfrm>
              <a:off x="3600" y="3360"/>
              <a:ext cx="144" cy="4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6122" name="Line 170"/>
            <p:cNvSpPr>
              <a:spLocks noChangeShapeType="1"/>
            </p:cNvSpPr>
            <p:nvPr/>
          </p:nvSpPr>
          <p:spPr bwMode="auto">
            <a:xfrm flipH="1">
              <a:off x="3600" y="3408"/>
              <a:ext cx="144" cy="4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6123" name="Line 171"/>
            <p:cNvSpPr>
              <a:spLocks noChangeShapeType="1"/>
            </p:cNvSpPr>
            <p:nvPr/>
          </p:nvSpPr>
          <p:spPr bwMode="auto">
            <a:xfrm>
              <a:off x="3600" y="3456"/>
              <a:ext cx="96" cy="4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6124" name="Text Box 172"/>
            <p:cNvSpPr txBox="1">
              <a:spLocks noChangeArrowheads="1"/>
            </p:cNvSpPr>
            <p:nvPr/>
          </p:nvSpPr>
          <p:spPr bwMode="auto">
            <a:xfrm>
              <a:off x="3600" y="2208"/>
              <a:ext cx="57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2800" i="1">
                  <a:latin typeface="Times New Roman" panose="02020603050405020304" pitchFamily="18" charset="0"/>
                </a:rPr>
                <a:t>X</a:t>
              </a:r>
              <a:r>
                <a:rPr lang="en-US" altLang="ja-JP" sz="2800">
                  <a:latin typeface="Times New Roman" panose="02020603050405020304" pitchFamily="18" charset="0"/>
                </a:rPr>
                <a:t>=1</a:t>
              </a:r>
            </a:p>
          </p:txBody>
        </p:sp>
        <p:sp>
          <p:nvSpPr>
            <p:cNvPr id="126125" name="Text Box 173"/>
            <p:cNvSpPr txBox="1">
              <a:spLocks noChangeArrowheads="1"/>
            </p:cNvSpPr>
            <p:nvPr/>
          </p:nvSpPr>
          <p:spPr bwMode="auto">
            <a:xfrm>
              <a:off x="4608" y="2880"/>
              <a:ext cx="24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800" i="1">
                  <a:latin typeface="Times New Roman" panose="02020603050405020304" pitchFamily="18" charset="0"/>
                </a:rPr>
                <a:t>Z</a:t>
              </a:r>
            </a:p>
          </p:txBody>
        </p:sp>
        <p:sp>
          <p:nvSpPr>
            <p:cNvPr id="126126" name="Rectangle 174"/>
            <p:cNvSpPr>
              <a:spLocks noChangeArrowheads="1"/>
            </p:cNvSpPr>
            <p:nvPr/>
          </p:nvSpPr>
          <p:spPr bwMode="auto">
            <a:xfrm>
              <a:off x="3456" y="2208"/>
              <a:ext cx="1440" cy="172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6127" name="Line 175"/>
            <p:cNvSpPr>
              <a:spLocks noChangeShapeType="1"/>
            </p:cNvSpPr>
            <p:nvPr/>
          </p:nvSpPr>
          <p:spPr bwMode="auto">
            <a:xfrm>
              <a:off x="3888" y="2880"/>
              <a:ext cx="0"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6128" name="Text Box 176"/>
            <p:cNvSpPr txBox="1">
              <a:spLocks noChangeArrowheads="1"/>
            </p:cNvSpPr>
            <p:nvPr/>
          </p:nvSpPr>
          <p:spPr bwMode="auto">
            <a:xfrm>
              <a:off x="4032" y="2208"/>
              <a:ext cx="52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2800" i="1">
                  <a:latin typeface="Times New Roman" panose="02020603050405020304" pitchFamily="18" charset="0"/>
                </a:rPr>
                <a:t>Y</a:t>
              </a:r>
              <a:r>
                <a:rPr lang="en-US" altLang="ja-JP" sz="2800">
                  <a:latin typeface="Times New Roman" panose="02020603050405020304" pitchFamily="18" charset="0"/>
                </a:rPr>
                <a:t>=1</a:t>
              </a:r>
            </a:p>
          </p:txBody>
        </p:sp>
        <p:sp>
          <p:nvSpPr>
            <p:cNvPr id="126129" name="Line 177"/>
            <p:cNvSpPr>
              <a:spLocks noChangeShapeType="1"/>
            </p:cNvSpPr>
            <p:nvPr/>
          </p:nvSpPr>
          <p:spPr bwMode="auto">
            <a:xfrm flipH="1">
              <a:off x="3648" y="3072"/>
              <a:ext cx="864"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6130" name="AutoShape 178"/>
            <p:cNvSpPr>
              <a:spLocks noChangeArrowheads="1"/>
            </p:cNvSpPr>
            <p:nvPr/>
          </p:nvSpPr>
          <p:spPr bwMode="auto">
            <a:xfrm>
              <a:off x="3792" y="2682"/>
              <a:ext cx="192" cy="192"/>
            </a:xfrm>
            <a:prstGeom prst="triangle">
              <a:avLst>
                <a:gd name="adj" fmla="val 50000"/>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6131" name="Line 179"/>
            <p:cNvSpPr>
              <a:spLocks noChangeShapeType="1"/>
            </p:cNvSpPr>
            <p:nvPr/>
          </p:nvSpPr>
          <p:spPr bwMode="auto">
            <a:xfrm>
              <a:off x="4176" y="2682"/>
              <a:ext cx="19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6132" name="Line 180"/>
            <p:cNvSpPr>
              <a:spLocks noChangeShapeType="1"/>
            </p:cNvSpPr>
            <p:nvPr/>
          </p:nvSpPr>
          <p:spPr bwMode="auto">
            <a:xfrm>
              <a:off x="4272" y="2496"/>
              <a:ext cx="0" cy="18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6133" name="Line 181"/>
            <p:cNvSpPr>
              <a:spLocks noChangeShapeType="1"/>
            </p:cNvSpPr>
            <p:nvPr/>
          </p:nvSpPr>
          <p:spPr bwMode="auto">
            <a:xfrm>
              <a:off x="4272" y="2880"/>
              <a:ext cx="0"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6134" name="AutoShape 182"/>
            <p:cNvSpPr>
              <a:spLocks noChangeArrowheads="1"/>
            </p:cNvSpPr>
            <p:nvPr/>
          </p:nvSpPr>
          <p:spPr bwMode="auto">
            <a:xfrm>
              <a:off x="4176" y="2682"/>
              <a:ext cx="192" cy="192"/>
            </a:xfrm>
            <a:prstGeom prst="triangle">
              <a:avLst>
                <a:gd name="adj" fmla="val 50000"/>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126139" name="Line 187"/>
          <p:cNvSpPr>
            <a:spLocks noChangeShapeType="1"/>
          </p:cNvSpPr>
          <p:nvPr/>
        </p:nvSpPr>
        <p:spPr bwMode="auto">
          <a:xfrm flipV="1">
            <a:off x="6172200" y="2133600"/>
            <a:ext cx="0" cy="685800"/>
          </a:xfrm>
          <a:prstGeom prst="line">
            <a:avLst/>
          </a:prstGeom>
          <a:noFill/>
          <a:ln w="28575">
            <a:solidFill>
              <a:srgbClr val="00FF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6141" name="Line 189"/>
          <p:cNvSpPr>
            <a:spLocks noChangeShapeType="1"/>
          </p:cNvSpPr>
          <p:nvPr/>
        </p:nvSpPr>
        <p:spPr bwMode="auto">
          <a:xfrm flipV="1">
            <a:off x="7010400" y="1066800"/>
            <a:ext cx="0" cy="1065213"/>
          </a:xfrm>
          <a:prstGeom prst="line">
            <a:avLst/>
          </a:prstGeom>
          <a:noFill/>
          <a:ln w="28575">
            <a:solidFill>
              <a:srgbClr val="00FF00"/>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126143" name="Group 191"/>
          <p:cNvGrpSpPr>
            <a:grpSpLocks/>
          </p:cNvGrpSpPr>
          <p:nvPr/>
        </p:nvGrpSpPr>
        <p:grpSpPr bwMode="auto">
          <a:xfrm>
            <a:off x="6172200" y="2133600"/>
            <a:ext cx="869950" cy="533400"/>
            <a:chOff x="4080" y="1152"/>
            <a:chExt cx="548" cy="336"/>
          </a:xfrm>
        </p:grpSpPr>
        <p:sp>
          <p:nvSpPr>
            <p:cNvPr id="126140" name="Line 188"/>
            <p:cNvSpPr>
              <a:spLocks noChangeShapeType="1"/>
            </p:cNvSpPr>
            <p:nvPr/>
          </p:nvSpPr>
          <p:spPr bwMode="auto">
            <a:xfrm flipH="1" flipV="1">
              <a:off x="4080" y="1152"/>
              <a:ext cx="528" cy="0"/>
            </a:xfrm>
            <a:prstGeom prst="line">
              <a:avLst/>
            </a:prstGeom>
            <a:noFill/>
            <a:ln w="28575">
              <a:solidFill>
                <a:srgbClr val="00FF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6142" name="Text Box 190"/>
            <p:cNvSpPr txBox="1">
              <a:spLocks noChangeArrowheads="1"/>
            </p:cNvSpPr>
            <p:nvPr/>
          </p:nvSpPr>
          <p:spPr bwMode="auto">
            <a:xfrm>
              <a:off x="4128" y="1200"/>
              <a:ext cx="50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dirty="0"/>
                <a:t>電流</a:t>
              </a:r>
            </a:p>
          </p:txBody>
        </p:sp>
      </p:grpSp>
      <p:sp useBgFill="1">
        <p:nvSpPr>
          <p:cNvPr id="126144" name="AutoShape 192"/>
          <p:cNvSpPr>
            <a:spLocks noChangeArrowheads="1"/>
          </p:cNvSpPr>
          <p:nvPr/>
        </p:nvSpPr>
        <p:spPr bwMode="auto">
          <a:xfrm>
            <a:off x="4114800" y="1905000"/>
            <a:ext cx="1066800" cy="914400"/>
          </a:xfrm>
          <a:prstGeom prst="wedgeRoundRectCallout">
            <a:avLst>
              <a:gd name="adj1" fmla="val 94792"/>
              <a:gd name="adj2" fmla="val 4167"/>
              <a:gd name="adj3" fmla="val 16667"/>
            </a:avLst>
          </a:prstGeom>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ja-JP" altLang="en-US"/>
              <a:t>電圧</a:t>
            </a:r>
          </a:p>
          <a:p>
            <a:pPr algn="ctr"/>
            <a:r>
              <a:rPr lang="ja-JP" altLang="en-US"/>
              <a:t>降下</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26136"/>
                                        </p:tgtEl>
                                        <p:attrNameLst>
                                          <p:attrName>style.visibility</p:attrName>
                                        </p:attrNameLst>
                                      </p:cBhvr>
                                      <p:to>
                                        <p:strVal val="visible"/>
                                      </p:to>
                                    </p:set>
                                    <p:animEffect transition="in" filter="checkerboard(across)">
                                      <p:cBhvr>
                                        <p:cTn id="7" dur="500"/>
                                        <p:tgtEl>
                                          <p:spTgt spid="1261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6139"/>
                                        </p:tgtEl>
                                        <p:attrNameLst>
                                          <p:attrName>style.visibility</p:attrName>
                                        </p:attrNameLst>
                                      </p:cBhvr>
                                      <p:to>
                                        <p:strVal val="visible"/>
                                      </p:to>
                                    </p:set>
                                    <p:animEffect transition="in" filter="wipe(down)">
                                      <p:cBhvr>
                                        <p:cTn id="12" dur="500"/>
                                        <p:tgtEl>
                                          <p:spTgt spid="126139"/>
                                        </p:tgtEl>
                                      </p:cBhvr>
                                    </p:animEffect>
                                  </p:childTnLst>
                                </p:cTn>
                              </p:par>
                            </p:childTnLst>
                          </p:cTn>
                        </p:par>
                        <p:par>
                          <p:cTn id="13" fill="hold" nodeType="afterGroup">
                            <p:stCondLst>
                              <p:cond delay="500"/>
                            </p:stCondLst>
                            <p:childTnLst>
                              <p:par>
                                <p:cTn id="14" presetID="22" presetClass="entr" presetSubtype="8" fill="hold" nodeType="afterEffect">
                                  <p:stCondLst>
                                    <p:cond delay="0"/>
                                  </p:stCondLst>
                                  <p:childTnLst>
                                    <p:set>
                                      <p:cBhvr>
                                        <p:cTn id="15" dur="1" fill="hold">
                                          <p:stCondLst>
                                            <p:cond delay="0"/>
                                          </p:stCondLst>
                                        </p:cTn>
                                        <p:tgtEl>
                                          <p:spTgt spid="126143"/>
                                        </p:tgtEl>
                                        <p:attrNameLst>
                                          <p:attrName>style.visibility</p:attrName>
                                        </p:attrNameLst>
                                      </p:cBhvr>
                                      <p:to>
                                        <p:strVal val="visible"/>
                                      </p:to>
                                    </p:set>
                                    <p:animEffect transition="in" filter="wipe(left)">
                                      <p:cBhvr>
                                        <p:cTn id="16" dur="500"/>
                                        <p:tgtEl>
                                          <p:spTgt spid="126143"/>
                                        </p:tgtEl>
                                      </p:cBhvr>
                                    </p:animEffect>
                                  </p:childTnLst>
                                </p:cTn>
                              </p:par>
                            </p:childTnLst>
                          </p:cTn>
                        </p:par>
                        <p:par>
                          <p:cTn id="17" fill="hold" nodeType="afterGroup">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26141"/>
                                        </p:tgtEl>
                                        <p:attrNameLst>
                                          <p:attrName>style.visibility</p:attrName>
                                        </p:attrNameLst>
                                      </p:cBhvr>
                                      <p:to>
                                        <p:strVal val="visible"/>
                                      </p:to>
                                    </p:set>
                                    <p:animEffect transition="in" filter="wipe(down)">
                                      <p:cBhvr>
                                        <p:cTn id="20" dur="500"/>
                                        <p:tgtEl>
                                          <p:spTgt spid="12614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126144"/>
                                        </p:tgtEl>
                                        <p:attrNameLst>
                                          <p:attrName>style.visibility</p:attrName>
                                        </p:attrNameLst>
                                      </p:cBhvr>
                                      <p:to>
                                        <p:strVal val="visible"/>
                                      </p:to>
                                    </p:set>
                                    <p:animEffect transition="in" filter="checkerboard(across)">
                                      <p:cBhvr>
                                        <p:cTn id="25" dur="500"/>
                                        <p:tgtEl>
                                          <p:spTgt spid="12614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 presetClass="entr" presetSubtype="10" fill="hold" nodeType="clickEffect">
                                  <p:stCondLst>
                                    <p:cond delay="0"/>
                                  </p:stCondLst>
                                  <p:childTnLst>
                                    <p:set>
                                      <p:cBhvr>
                                        <p:cTn id="29" dur="1" fill="hold">
                                          <p:stCondLst>
                                            <p:cond delay="0"/>
                                          </p:stCondLst>
                                        </p:cTn>
                                        <p:tgtEl>
                                          <p:spTgt spid="126145"/>
                                        </p:tgtEl>
                                        <p:attrNameLst>
                                          <p:attrName>style.visibility</p:attrName>
                                        </p:attrNameLst>
                                      </p:cBhvr>
                                      <p:to>
                                        <p:strVal val="visible"/>
                                      </p:to>
                                    </p:set>
                                    <p:animEffect transition="in" filter="checkerboard(across)">
                                      <p:cBhvr>
                                        <p:cTn id="30" dur="500"/>
                                        <p:tgtEl>
                                          <p:spTgt spid="126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139" grpId="0" animBg="1"/>
      <p:bldP spid="126141" grpId="0" animBg="1"/>
      <p:bldP spid="126144"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en-US" altLang="ja-JP" dirty="0">
                <a:latin typeface="Times New Roman" panose="02020603050405020304" pitchFamily="18" charset="0"/>
              </a:rPr>
              <a:t>OR</a:t>
            </a:r>
            <a:r>
              <a:rPr lang="ja-JP" altLang="en-US" dirty="0">
                <a:latin typeface="Times New Roman" panose="02020603050405020304" pitchFamily="18" charset="0"/>
              </a:rPr>
              <a:t>ゲート</a:t>
            </a:r>
          </a:p>
        </p:txBody>
      </p:sp>
      <p:sp>
        <p:nvSpPr>
          <p:cNvPr id="126982" name="Line 6"/>
          <p:cNvSpPr>
            <a:spLocks noChangeShapeType="1"/>
          </p:cNvSpPr>
          <p:nvPr/>
        </p:nvSpPr>
        <p:spPr bwMode="auto">
          <a:xfrm>
            <a:off x="1676400" y="5029200"/>
            <a:ext cx="4572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6983" name="Line 7"/>
          <p:cNvSpPr>
            <a:spLocks noChangeShapeType="1"/>
          </p:cNvSpPr>
          <p:nvPr/>
        </p:nvSpPr>
        <p:spPr bwMode="auto">
          <a:xfrm flipH="1">
            <a:off x="1752600" y="5105400"/>
            <a:ext cx="3048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6984" name="Line 8"/>
          <p:cNvSpPr>
            <a:spLocks noChangeShapeType="1"/>
          </p:cNvSpPr>
          <p:nvPr/>
        </p:nvSpPr>
        <p:spPr bwMode="auto">
          <a:xfrm flipH="1">
            <a:off x="1828800" y="5181600"/>
            <a:ext cx="1524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6985" name="Line 9"/>
          <p:cNvSpPr>
            <a:spLocks noChangeShapeType="1"/>
          </p:cNvSpPr>
          <p:nvPr/>
        </p:nvSpPr>
        <p:spPr bwMode="auto">
          <a:xfrm flipV="1">
            <a:off x="1905000" y="4648200"/>
            <a:ext cx="0" cy="3810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6986" name="Line 10"/>
          <p:cNvSpPr>
            <a:spLocks noChangeShapeType="1"/>
          </p:cNvSpPr>
          <p:nvPr/>
        </p:nvSpPr>
        <p:spPr bwMode="auto">
          <a:xfrm>
            <a:off x="2057400" y="3657600"/>
            <a:ext cx="304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6987" name="Line 11"/>
          <p:cNvSpPr>
            <a:spLocks noChangeShapeType="1"/>
          </p:cNvSpPr>
          <p:nvPr/>
        </p:nvSpPr>
        <p:spPr bwMode="auto">
          <a:xfrm>
            <a:off x="2209800" y="3048000"/>
            <a:ext cx="0" cy="2952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6988" name="Oval 12"/>
          <p:cNvSpPr>
            <a:spLocks noChangeArrowheads="1"/>
          </p:cNvSpPr>
          <p:nvPr/>
        </p:nvSpPr>
        <p:spPr bwMode="auto">
          <a:xfrm>
            <a:off x="3200400" y="3876675"/>
            <a:ext cx="152400" cy="1524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6989" name="Line 13"/>
          <p:cNvSpPr>
            <a:spLocks noChangeShapeType="1"/>
          </p:cNvSpPr>
          <p:nvPr/>
        </p:nvSpPr>
        <p:spPr bwMode="auto">
          <a:xfrm>
            <a:off x="1828800" y="3962400"/>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6990" name="Line 14"/>
          <p:cNvSpPr>
            <a:spLocks noChangeShapeType="1"/>
          </p:cNvSpPr>
          <p:nvPr/>
        </p:nvSpPr>
        <p:spPr bwMode="auto">
          <a:xfrm>
            <a:off x="1828800" y="4114800"/>
            <a:ext cx="152400" cy="76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6991" name="Line 15"/>
          <p:cNvSpPr>
            <a:spLocks noChangeShapeType="1"/>
          </p:cNvSpPr>
          <p:nvPr/>
        </p:nvSpPr>
        <p:spPr bwMode="auto">
          <a:xfrm flipH="1">
            <a:off x="1752600" y="4191000"/>
            <a:ext cx="228600" cy="76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6992" name="Line 16"/>
          <p:cNvSpPr>
            <a:spLocks noChangeShapeType="1"/>
          </p:cNvSpPr>
          <p:nvPr/>
        </p:nvSpPr>
        <p:spPr bwMode="auto">
          <a:xfrm>
            <a:off x="1752600" y="4267200"/>
            <a:ext cx="228600" cy="76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6993" name="Line 17"/>
          <p:cNvSpPr>
            <a:spLocks noChangeShapeType="1"/>
          </p:cNvSpPr>
          <p:nvPr/>
        </p:nvSpPr>
        <p:spPr bwMode="auto">
          <a:xfrm flipH="1">
            <a:off x="1752600" y="4343400"/>
            <a:ext cx="228600" cy="76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6994" name="Line 18"/>
          <p:cNvSpPr>
            <a:spLocks noChangeShapeType="1"/>
          </p:cNvSpPr>
          <p:nvPr/>
        </p:nvSpPr>
        <p:spPr bwMode="auto">
          <a:xfrm>
            <a:off x="1752600" y="4419600"/>
            <a:ext cx="228600" cy="76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6995" name="Line 19"/>
          <p:cNvSpPr>
            <a:spLocks noChangeShapeType="1"/>
          </p:cNvSpPr>
          <p:nvPr/>
        </p:nvSpPr>
        <p:spPr bwMode="auto">
          <a:xfrm flipH="1">
            <a:off x="1752600" y="4495800"/>
            <a:ext cx="228600" cy="76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6996" name="Line 20"/>
          <p:cNvSpPr>
            <a:spLocks noChangeShapeType="1"/>
          </p:cNvSpPr>
          <p:nvPr/>
        </p:nvSpPr>
        <p:spPr bwMode="auto">
          <a:xfrm>
            <a:off x="1752600" y="4572000"/>
            <a:ext cx="152400" cy="76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6997" name="Text Box 21"/>
          <p:cNvSpPr txBox="1">
            <a:spLocks noChangeArrowheads="1"/>
          </p:cNvSpPr>
          <p:nvPr/>
        </p:nvSpPr>
        <p:spPr bwMode="auto">
          <a:xfrm>
            <a:off x="1981200" y="2590800"/>
            <a:ext cx="401638" cy="519113"/>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2800" i="1">
                <a:latin typeface="Times New Roman" panose="02020603050405020304" pitchFamily="18" charset="0"/>
              </a:rPr>
              <a:t>X</a:t>
            </a:r>
          </a:p>
        </p:txBody>
      </p:sp>
      <p:sp>
        <p:nvSpPr>
          <p:cNvPr id="126998" name="Text Box 22"/>
          <p:cNvSpPr txBox="1">
            <a:spLocks noChangeArrowheads="1"/>
          </p:cNvSpPr>
          <p:nvPr/>
        </p:nvSpPr>
        <p:spPr bwMode="auto">
          <a:xfrm>
            <a:off x="3352800" y="3657600"/>
            <a:ext cx="382588" cy="519113"/>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800" i="1">
                <a:latin typeface="Times New Roman" panose="02020603050405020304" pitchFamily="18" charset="0"/>
              </a:rPr>
              <a:t>Z</a:t>
            </a:r>
          </a:p>
        </p:txBody>
      </p:sp>
      <p:sp>
        <p:nvSpPr>
          <p:cNvPr id="126999" name="Rectangle 23"/>
          <p:cNvSpPr>
            <a:spLocks noChangeArrowheads="1"/>
          </p:cNvSpPr>
          <p:nvPr/>
        </p:nvSpPr>
        <p:spPr bwMode="auto">
          <a:xfrm>
            <a:off x="1524000" y="2590800"/>
            <a:ext cx="2286000" cy="27432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7000" name="Line 24"/>
          <p:cNvSpPr>
            <a:spLocks noChangeShapeType="1"/>
          </p:cNvSpPr>
          <p:nvPr/>
        </p:nvSpPr>
        <p:spPr bwMode="auto">
          <a:xfrm>
            <a:off x="2209800" y="3657600"/>
            <a:ext cx="0" cy="3048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7001" name="Text Box 25"/>
          <p:cNvSpPr txBox="1">
            <a:spLocks noChangeArrowheads="1"/>
          </p:cNvSpPr>
          <p:nvPr/>
        </p:nvSpPr>
        <p:spPr bwMode="auto">
          <a:xfrm>
            <a:off x="2667000" y="2590800"/>
            <a:ext cx="382588" cy="519113"/>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2800" i="1">
                <a:latin typeface="Times New Roman" panose="02020603050405020304" pitchFamily="18" charset="0"/>
              </a:rPr>
              <a:t>Y</a:t>
            </a:r>
          </a:p>
        </p:txBody>
      </p:sp>
      <p:sp>
        <p:nvSpPr>
          <p:cNvPr id="127002" name="Line 26"/>
          <p:cNvSpPr>
            <a:spLocks noChangeShapeType="1"/>
          </p:cNvSpPr>
          <p:nvPr/>
        </p:nvSpPr>
        <p:spPr bwMode="auto">
          <a:xfrm flipH="1">
            <a:off x="1828800" y="3962400"/>
            <a:ext cx="13716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7003" name="AutoShape 27"/>
          <p:cNvSpPr>
            <a:spLocks noChangeArrowheads="1"/>
          </p:cNvSpPr>
          <p:nvPr/>
        </p:nvSpPr>
        <p:spPr bwMode="auto">
          <a:xfrm flipV="1">
            <a:off x="2057400" y="3352800"/>
            <a:ext cx="304800" cy="304800"/>
          </a:xfrm>
          <a:prstGeom prst="triangle">
            <a:avLst>
              <a:gd name="adj" fmla="val 50000"/>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7004" name="Line 28"/>
          <p:cNvSpPr>
            <a:spLocks noChangeShapeType="1"/>
          </p:cNvSpPr>
          <p:nvPr/>
        </p:nvSpPr>
        <p:spPr bwMode="auto">
          <a:xfrm>
            <a:off x="2667000" y="3657600"/>
            <a:ext cx="304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7005" name="Line 29"/>
          <p:cNvSpPr>
            <a:spLocks noChangeShapeType="1"/>
          </p:cNvSpPr>
          <p:nvPr/>
        </p:nvSpPr>
        <p:spPr bwMode="auto">
          <a:xfrm>
            <a:off x="2819400" y="3048000"/>
            <a:ext cx="0" cy="2952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7006" name="Line 30"/>
          <p:cNvSpPr>
            <a:spLocks noChangeShapeType="1"/>
          </p:cNvSpPr>
          <p:nvPr/>
        </p:nvSpPr>
        <p:spPr bwMode="auto">
          <a:xfrm>
            <a:off x="2819400" y="3657600"/>
            <a:ext cx="0" cy="3048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7007" name="AutoShape 31"/>
          <p:cNvSpPr>
            <a:spLocks noChangeArrowheads="1"/>
          </p:cNvSpPr>
          <p:nvPr/>
        </p:nvSpPr>
        <p:spPr bwMode="auto">
          <a:xfrm flipV="1">
            <a:off x="2667000" y="3352800"/>
            <a:ext cx="304800" cy="304800"/>
          </a:xfrm>
          <a:prstGeom prst="triangle">
            <a:avLst>
              <a:gd name="adj" fmla="val 50000"/>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7010" name="Line 34"/>
          <p:cNvSpPr>
            <a:spLocks noChangeShapeType="1"/>
          </p:cNvSpPr>
          <p:nvPr/>
        </p:nvSpPr>
        <p:spPr bwMode="auto">
          <a:xfrm>
            <a:off x="838200" y="6400800"/>
            <a:ext cx="4572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7011" name="Line 35"/>
          <p:cNvSpPr>
            <a:spLocks noChangeShapeType="1"/>
          </p:cNvSpPr>
          <p:nvPr/>
        </p:nvSpPr>
        <p:spPr bwMode="auto">
          <a:xfrm flipH="1">
            <a:off x="914400" y="6477000"/>
            <a:ext cx="3048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7012" name="Line 36"/>
          <p:cNvSpPr>
            <a:spLocks noChangeShapeType="1"/>
          </p:cNvSpPr>
          <p:nvPr/>
        </p:nvSpPr>
        <p:spPr bwMode="auto">
          <a:xfrm flipH="1">
            <a:off x="990600" y="6553200"/>
            <a:ext cx="1524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7013" name="Line 37"/>
          <p:cNvSpPr>
            <a:spLocks noChangeShapeType="1"/>
          </p:cNvSpPr>
          <p:nvPr/>
        </p:nvSpPr>
        <p:spPr bwMode="auto">
          <a:xfrm>
            <a:off x="1066800" y="6248400"/>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7018" name="Text Box 42"/>
          <p:cNvSpPr txBox="1">
            <a:spLocks noChangeArrowheads="1"/>
          </p:cNvSpPr>
          <p:nvPr/>
        </p:nvSpPr>
        <p:spPr bwMode="auto">
          <a:xfrm>
            <a:off x="1447800" y="5486400"/>
            <a:ext cx="17303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800">
                <a:latin typeface="Times New Roman" panose="02020603050405020304" pitchFamily="18" charset="0"/>
              </a:rPr>
              <a:t>ダイオード</a:t>
            </a:r>
          </a:p>
        </p:txBody>
      </p:sp>
      <p:sp>
        <p:nvSpPr>
          <p:cNvPr id="127019" name="Text Box 43"/>
          <p:cNvSpPr txBox="1">
            <a:spLocks noChangeArrowheads="1"/>
          </p:cNvSpPr>
          <p:nvPr/>
        </p:nvSpPr>
        <p:spPr bwMode="auto">
          <a:xfrm>
            <a:off x="1524000" y="6096000"/>
            <a:ext cx="1165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800">
                <a:latin typeface="Times New Roman" panose="02020603050405020304" pitchFamily="18" charset="0"/>
              </a:rPr>
              <a:t>アース</a:t>
            </a:r>
          </a:p>
        </p:txBody>
      </p:sp>
      <p:sp>
        <p:nvSpPr>
          <p:cNvPr id="127021" name="Line 45"/>
          <p:cNvSpPr>
            <a:spLocks noChangeShapeType="1"/>
          </p:cNvSpPr>
          <p:nvPr/>
        </p:nvSpPr>
        <p:spPr bwMode="auto">
          <a:xfrm>
            <a:off x="914400" y="5567363"/>
            <a:ext cx="304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7022" name="Line 46"/>
          <p:cNvSpPr>
            <a:spLocks noChangeShapeType="1"/>
          </p:cNvSpPr>
          <p:nvPr/>
        </p:nvSpPr>
        <p:spPr bwMode="auto">
          <a:xfrm>
            <a:off x="1066800" y="5414963"/>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7023" name="Line 47"/>
          <p:cNvSpPr>
            <a:spLocks noChangeShapeType="1"/>
          </p:cNvSpPr>
          <p:nvPr/>
        </p:nvSpPr>
        <p:spPr bwMode="auto">
          <a:xfrm>
            <a:off x="1066800" y="5881688"/>
            <a:ext cx="0" cy="1428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7024" name="AutoShape 48"/>
          <p:cNvSpPr>
            <a:spLocks noChangeArrowheads="1"/>
          </p:cNvSpPr>
          <p:nvPr/>
        </p:nvSpPr>
        <p:spPr bwMode="auto">
          <a:xfrm>
            <a:off x="914400" y="5567363"/>
            <a:ext cx="304800" cy="304800"/>
          </a:xfrm>
          <a:prstGeom prst="triangle">
            <a:avLst>
              <a:gd name="adj" fmla="val 50000"/>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127025" name="Group 49"/>
          <p:cNvGrpSpPr>
            <a:grpSpLocks/>
          </p:cNvGrpSpPr>
          <p:nvPr/>
        </p:nvGrpSpPr>
        <p:grpSpPr bwMode="auto">
          <a:xfrm>
            <a:off x="1371600" y="1535113"/>
            <a:ext cx="2314575" cy="960437"/>
            <a:chOff x="864" y="1015"/>
            <a:chExt cx="1458" cy="605"/>
          </a:xfrm>
        </p:grpSpPr>
        <p:sp>
          <p:nvSpPr>
            <p:cNvPr id="127026" name="Text Box 50"/>
            <p:cNvSpPr txBox="1">
              <a:spLocks noChangeArrowheads="1"/>
            </p:cNvSpPr>
            <p:nvPr/>
          </p:nvSpPr>
          <p:spPr bwMode="auto">
            <a:xfrm>
              <a:off x="864" y="1015"/>
              <a:ext cx="27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3200" i="1">
                  <a:latin typeface="Times New Roman" panose="02020603050405020304" pitchFamily="18" charset="0"/>
                </a:rPr>
                <a:t>X</a:t>
              </a:r>
            </a:p>
          </p:txBody>
        </p:sp>
        <p:sp>
          <p:nvSpPr>
            <p:cNvPr id="127027" name="Text Box 51"/>
            <p:cNvSpPr txBox="1">
              <a:spLocks noChangeArrowheads="1"/>
            </p:cNvSpPr>
            <p:nvPr/>
          </p:nvSpPr>
          <p:spPr bwMode="auto">
            <a:xfrm>
              <a:off x="864" y="1255"/>
              <a:ext cx="25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3200" i="1">
                  <a:latin typeface="Times New Roman" panose="02020603050405020304" pitchFamily="18" charset="0"/>
                </a:rPr>
                <a:t>Y</a:t>
              </a:r>
            </a:p>
          </p:txBody>
        </p:sp>
        <p:sp>
          <p:nvSpPr>
            <p:cNvPr id="127028" name="Text Box 52"/>
            <p:cNvSpPr txBox="1">
              <a:spLocks noChangeArrowheads="1"/>
            </p:cNvSpPr>
            <p:nvPr/>
          </p:nvSpPr>
          <p:spPr bwMode="auto">
            <a:xfrm>
              <a:off x="2064" y="1111"/>
              <a:ext cx="25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3200" i="1">
                  <a:latin typeface="Times New Roman" panose="02020603050405020304" pitchFamily="18" charset="0"/>
                </a:rPr>
                <a:t>Z</a:t>
              </a:r>
            </a:p>
          </p:txBody>
        </p:sp>
        <p:sp>
          <p:nvSpPr>
            <p:cNvPr id="127029" name="Line 53"/>
            <p:cNvSpPr>
              <a:spLocks noChangeShapeType="1"/>
            </p:cNvSpPr>
            <p:nvPr/>
          </p:nvSpPr>
          <p:spPr bwMode="auto">
            <a:xfrm>
              <a:off x="1776" y="1296"/>
              <a:ext cx="2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7030" name="Line 54"/>
            <p:cNvSpPr>
              <a:spLocks noChangeShapeType="1"/>
            </p:cNvSpPr>
            <p:nvPr/>
          </p:nvSpPr>
          <p:spPr bwMode="auto">
            <a:xfrm flipH="1">
              <a:off x="1344" y="1248"/>
              <a:ext cx="19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7031" name="Line 55"/>
            <p:cNvSpPr>
              <a:spLocks noChangeShapeType="1"/>
            </p:cNvSpPr>
            <p:nvPr/>
          </p:nvSpPr>
          <p:spPr bwMode="auto">
            <a:xfrm flipH="1">
              <a:off x="1344" y="1344"/>
              <a:ext cx="19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7032" name="Line 56"/>
            <p:cNvSpPr>
              <a:spLocks noChangeShapeType="1"/>
            </p:cNvSpPr>
            <p:nvPr/>
          </p:nvSpPr>
          <p:spPr bwMode="auto">
            <a:xfrm>
              <a:off x="1344" y="1344"/>
              <a:ext cx="0"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7033" name="Line 57"/>
            <p:cNvSpPr>
              <a:spLocks noChangeShapeType="1"/>
            </p:cNvSpPr>
            <p:nvPr/>
          </p:nvSpPr>
          <p:spPr bwMode="auto">
            <a:xfrm>
              <a:off x="1344" y="1200"/>
              <a:ext cx="0"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7034" name="Line 58"/>
            <p:cNvSpPr>
              <a:spLocks noChangeShapeType="1"/>
            </p:cNvSpPr>
            <p:nvPr/>
          </p:nvSpPr>
          <p:spPr bwMode="auto">
            <a:xfrm flipH="1">
              <a:off x="1200" y="1200"/>
              <a:ext cx="14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7035" name="Line 59"/>
            <p:cNvSpPr>
              <a:spLocks noChangeShapeType="1"/>
            </p:cNvSpPr>
            <p:nvPr/>
          </p:nvSpPr>
          <p:spPr bwMode="auto">
            <a:xfrm flipH="1">
              <a:off x="1200" y="1392"/>
              <a:ext cx="14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127036" name="Group 60"/>
            <p:cNvGrpSpPr>
              <a:grpSpLocks/>
            </p:cNvGrpSpPr>
            <p:nvPr/>
          </p:nvGrpSpPr>
          <p:grpSpPr bwMode="auto">
            <a:xfrm>
              <a:off x="1488" y="1152"/>
              <a:ext cx="288" cy="288"/>
              <a:chOff x="3264" y="3648"/>
              <a:chExt cx="288" cy="288"/>
            </a:xfrm>
          </p:grpSpPr>
          <p:sp>
            <p:nvSpPr>
              <p:cNvPr id="127037" name="Arc 61"/>
              <p:cNvSpPr>
                <a:spLocks/>
              </p:cNvSpPr>
              <p:nvPr/>
            </p:nvSpPr>
            <p:spPr bwMode="auto">
              <a:xfrm>
                <a:off x="3264" y="3648"/>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7038" name="Arc 62"/>
              <p:cNvSpPr>
                <a:spLocks/>
              </p:cNvSpPr>
              <p:nvPr/>
            </p:nvSpPr>
            <p:spPr bwMode="auto">
              <a:xfrm flipV="1">
                <a:off x="3264" y="3792"/>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7039" name="Arc 63"/>
              <p:cNvSpPr>
                <a:spLocks/>
              </p:cNvSpPr>
              <p:nvPr/>
            </p:nvSpPr>
            <p:spPr bwMode="auto">
              <a:xfrm>
                <a:off x="3264" y="3648"/>
                <a:ext cx="4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7040" name="Arc 64"/>
              <p:cNvSpPr>
                <a:spLocks/>
              </p:cNvSpPr>
              <p:nvPr/>
            </p:nvSpPr>
            <p:spPr bwMode="auto">
              <a:xfrm flipV="1">
                <a:off x="3264" y="3792"/>
                <a:ext cx="4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grpSp>
        <p:nvGrpSpPr>
          <p:cNvPr id="127108" name="Group 132"/>
          <p:cNvGrpSpPr>
            <a:grpSpLocks/>
          </p:cNvGrpSpPr>
          <p:nvPr/>
        </p:nvGrpSpPr>
        <p:grpSpPr bwMode="auto">
          <a:xfrm>
            <a:off x="5486400" y="609600"/>
            <a:ext cx="2286000" cy="2743200"/>
            <a:chOff x="3648" y="192"/>
            <a:chExt cx="1440" cy="1728"/>
          </a:xfrm>
        </p:grpSpPr>
        <p:sp>
          <p:nvSpPr>
            <p:cNvPr id="127044" name="Line 68"/>
            <p:cNvSpPr>
              <a:spLocks noChangeShapeType="1"/>
            </p:cNvSpPr>
            <p:nvPr/>
          </p:nvSpPr>
          <p:spPr bwMode="auto">
            <a:xfrm>
              <a:off x="3888" y="1488"/>
              <a:ext cx="0" cy="24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7045" name="Line 69"/>
            <p:cNvSpPr>
              <a:spLocks noChangeShapeType="1"/>
            </p:cNvSpPr>
            <p:nvPr/>
          </p:nvSpPr>
          <p:spPr bwMode="auto">
            <a:xfrm>
              <a:off x="3744" y="1728"/>
              <a:ext cx="2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7046" name="Line 70"/>
            <p:cNvSpPr>
              <a:spLocks noChangeShapeType="1"/>
            </p:cNvSpPr>
            <p:nvPr/>
          </p:nvSpPr>
          <p:spPr bwMode="auto">
            <a:xfrm flipH="1">
              <a:off x="3792" y="1776"/>
              <a:ext cx="19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7047" name="Line 71"/>
            <p:cNvSpPr>
              <a:spLocks noChangeShapeType="1"/>
            </p:cNvSpPr>
            <p:nvPr/>
          </p:nvSpPr>
          <p:spPr bwMode="auto">
            <a:xfrm flipH="1">
              <a:off x="3840" y="1824"/>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7049" name="Line 73"/>
            <p:cNvSpPr>
              <a:spLocks noChangeShapeType="1"/>
            </p:cNvSpPr>
            <p:nvPr/>
          </p:nvSpPr>
          <p:spPr bwMode="auto">
            <a:xfrm>
              <a:off x="3984" y="864"/>
              <a:ext cx="19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7050" name="Line 74"/>
            <p:cNvSpPr>
              <a:spLocks noChangeShapeType="1"/>
            </p:cNvSpPr>
            <p:nvPr/>
          </p:nvSpPr>
          <p:spPr bwMode="auto">
            <a:xfrm>
              <a:off x="4080" y="480"/>
              <a:ext cx="0" cy="18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7051" name="Oval 75"/>
            <p:cNvSpPr>
              <a:spLocks noChangeArrowheads="1"/>
            </p:cNvSpPr>
            <p:nvPr/>
          </p:nvSpPr>
          <p:spPr bwMode="auto">
            <a:xfrm>
              <a:off x="4704" y="1002"/>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7052" name="Line 76"/>
            <p:cNvSpPr>
              <a:spLocks noChangeShapeType="1"/>
            </p:cNvSpPr>
            <p:nvPr/>
          </p:nvSpPr>
          <p:spPr bwMode="auto">
            <a:xfrm>
              <a:off x="3840" y="1056"/>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7053" name="Line 77"/>
            <p:cNvSpPr>
              <a:spLocks noChangeShapeType="1"/>
            </p:cNvSpPr>
            <p:nvPr/>
          </p:nvSpPr>
          <p:spPr bwMode="auto">
            <a:xfrm>
              <a:off x="3840" y="1152"/>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7054" name="Line 78"/>
            <p:cNvSpPr>
              <a:spLocks noChangeShapeType="1"/>
            </p:cNvSpPr>
            <p:nvPr/>
          </p:nvSpPr>
          <p:spPr bwMode="auto">
            <a:xfrm flipH="1">
              <a:off x="3792" y="1200"/>
              <a:ext cx="144"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7055" name="Line 79"/>
            <p:cNvSpPr>
              <a:spLocks noChangeShapeType="1"/>
            </p:cNvSpPr>
            <p:nvPr/>
          </p:nvSpPr>
          <p:spPr bwMode="auto">
            <a:xfrm>
              <a:off x="3792" y="1248"/>
              <a:ext cx="144"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7056" name="Line 80"/>
            <p:cNvSpPr>
              <a:spLocks noChangeShapeType="1"/>
            </p:cNvSpPr>
            <p:nvPr/>
          </p:nvSpPr>
          <p:spPr bwMode="auto">
            <a:xfrm flipH="1">
              <a:off x="3792" y="1296"/>
              <a:ext cx="144"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7057" name="Line 81"/>
            <p:cNvSpPr>
              <a:spLocks noChangeShapeType="1"/>
            </p:cNvSpPr>
            <p:nvPr/>
          </p:nvSpPr>
          <p:spPr bwMode="auto">
            <a:xfrm>
              <a:off x="3792" y="1344"/>
              <a:ext cx="144"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7058" name="Line 82"/>
            <p:cNvSpPr>
              <a:spLocks noChangeShapeType="1"/>
            </p:cNvSpPr>
            <p:nvPr/>
          </p:nvSpPr>
          <p:spPr bwMode="auto">
            <a:xfrm flipH="1">
              <a:off x="3792" y="1392"/>
              <a:ext cx="144"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7059" name="Line 83"/>
            <p:cNvSpPr>
              <a:spLocks noChangeShapeType="1"/>
            </p:cNvSpPr>
            <p:nvPr/>
          </p:nvSpPr>
          <p:spPr bwMode="auto">
            <a:xfrm>
              <a:off x="3792"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7060" name="Text Box 84"/>
            <p:cNvSpPr txBox="1">
              <a:spLocks noChangeArrowheads="1"/>
            </p:cNvSpPr>
            <p:nvPr/>
          </p:nvSpPr>
          <p:spPr bwMode="auto">
            <a:xfrm>
              <a:off x="3792" y="192"/>
              <a:ext cx="57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2800" i="1">
                  <a:latin typeface="Times New Roman" panose="02020603050405020304" pitchFamily="18" charset="0"/>
                </a:rPr>
                <a:t>X</a:t>
              </a:r>
              <a:r>
                <a:rPr lang="en-US" altLang="ja-JP" sz="2800">
                  <a:latin typeface="Times New Roman" panose="02020603050405020304" pitchFamily="18" charset="0"/>
                </a:rPr>
                <a:t>=0</a:t>
              </a:r>
            </a:p>
          </p:txBody>
        </p:sp>
        <p:sp>
          <p:nvSpPr>
            <p:cNvPr id="127061" name="Text Box 85"/>
            <p:cNvSpPr txBox="1">
              <a:spLocks noChangeArrowheads="1"/>
            </p:cNvSpPr>
            <p:nvPr/>
          </p:nvSpPr>
          <p:spPr bwMode="auto">
            <a:xfrm>
              <a:off x="4800" y="864"/>
              <a:ext cx="24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800" i="1">
                  <a:latin typeface="Times New Roman" panose="02020603050405020304" pitchFamily="18" charset="0"/>
                </a:rPr>
                <a:t>Z</a:t>
              </a:r>
            </a:p>
          </p:txBody>
        </p:sp>
        <p:sp>
          <p:nvSpPr>
            <p:cNvPr id="127062" name="Rectangle 86"/>
            <p:cNvSpPr>
              <a:spLocks noChangeArrowheads="1"/>
            </p:cNvSpPr>
            <p:nvPr/>
          </p:nvSpPr>
          <p:spPr bwMode="auto">
            <a:xfrm>
              <a:off x="3648" y="192"/>
              <a:ext cx="1440" cy="172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7063" name="Line 87"/>
            <p:cNvSpPr>
              <a:spLocks noChangeShapeType="1"/>
            </p:cNvSpPr>
            <p:nvPr/>
          </p:nvSpPr>
          <p:spPr bwMode="auto">
            <a:xfrm>
              <a:off x="4080" y="864"/>
              <a:ext cx="0"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7064" name="Text Box 88"/>
            <p:cNvSpPr txBox="1">
              <a:spLocks noChangeArrowheads="1"/>
            </p:cNvSpPr>
            <p:nvPr/>
          </p:nvSpPr>
          <p:spPr bwMode="auto">
            <a:xfrm>
              <a:off x="4224" y="192"/>
              <a:ext cx="52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2800" i="1">
                  <a:latin typeface="Times New Roman" panose="02020603050405020304" pitchFamily="18" charset="0"/>
                </a:rPr>
                <a:t>Y</a:t>
              </a:r>
              <a:r>
                <a:rPr lang="en-US" altLang="ja-JP" sz="2800">
                  <a:latin typeface="Times New Roman" panose="02020603050405020304" pitchFamily="18" charset="0"/>
                </a:rPr>
                <a:t>=0</a:t>
              </a:r>
            </a:p>
          </p:txBody>
        </p:sp>
        <p:sp>
          <p:nvSpPr>
            <p:cNvPr id="127065" name="Line 89"/>
            <p:cNvSpPr>
              <a:spLocks noChangeShapeType="1"/>
            </p:cNvSpPr>
            <p:nvPr/>
          </p:nvSpPr>
          <p:spPr bwMode="auto">
            <a:xfrm flipH="1">
              <a:off x="3840" y="1056"/>
              <a:ext cx="86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7066" name="AutoShape 90"/>
            <p:cNvSpPr>
              <a:spLocks noChangeArrowheads="1"/>
            </p:cNvSpPr>
            <p:nvPr/>
          </p:nvSpPr>
          <p:spPr bwMode="auto">
            <a:xfrm flipV="1">
              <a:off x="3984" y="672"/>
              <a:ext cx="192" cy="192"/>
            </a:xfrm>
            <a:prstGeom prst="triangle">
              <a:avLst>
                <a:gd name="adj" fmla="val 50000"/>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7067" name="Line 91"/>
            <p:cNvSpPr>
              <a:spLocks noChangeShapeType="1"/>
            </p:cNvSpPr>
            <p:nvPr/>
          </p:nvSpPr>
          <p:spPr bwMode="auto">
            <a:xfrm>
              <a:off x="4368" y="864"/>
              <a:ext cx="19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7068" name="Line 92"/>
            <p:cNvSpPr>
              <a:spLocks noChangeShapeType="1"/>
            </p:cNvSpPr>
            <p:nvPr/>
          </p:nvSpPr>
          <p:spPr bwMode="auto">
            <a:xfrm>
              <a:off x="4464" y="480"/>
              <a:ext cx="0" cy="18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7069" name="Line 93"/>
            <p:cNvSpPr>
              <a:spLocks noChangeShapeType="1"/>
            </p:cNvSpPr>
            <p:nvPr/>
          </p:nvSpPr>
          <p:spPr bwMode="auto">
            <a:xfrm>
              <a:off x="4464" y="864"/>
              <a:ext cx="0"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7070" name="AutoShape 94"/>
            <p:cNvSpPr>
              <a:spLocks noChangeArrowheads="1"/>
            </p:cNvSpPr>
            <p:nvPr/>
          </p:nvSpPr>
          <p:spPr bwMode="auto">
            <a:xfrm flipV="1">
              <a:off x="4368" y="672"/>
              <a:ext cx="192" cy="192"/>
            </a:xfrm>
            <a:prstGeom prst="triangle">
              <a:avLst>
                <a:gd name="adj" fmla="val 50000"/>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127109" name="Group 133"/>
          <p:cNvGrpSpPr>
            <a:grpSpLocks/>
          </p:cNvGrpSpPr>
          <p:nvPr/>
        </p:nvGrpSpPr>
        <p:grpSpPr bwMode="auto">
          <a:xfrm>
            <a:off x="5486400" y="3505200"/>
            <a:ext cx="2286000" cy="2743200"/>
            <a:chOff x="3648" y="2016"/>
            <a:chExt cx="1440" cy="1728"/>
          </a:xfrm>
        </p:grpSpPr>
        <p:sp>
          <p:nvSpPr>
            <p:cNvPr id="127074" name="Line 98"/>
            <p:cNvSpPr>
              <a:spLocks noChangeShapeType="1"/>
            </p:cNvSpPr>
            <p:nvPr/>
          </p:nvSpPr>
          <p:spPr bwMode="auto">
            <a:xfrm>
              <a:off x="3888" y="3312"/>
              <a:ext cx="0" cy="24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7075" name="Line 99"/>
            <p:cNvSpPr>
              <a:spLocks noChangeShapeType="1"/>
            </p:cNvSpPr>
            <p:nvPr/>
          </p:nvSpPr>
          <p:spPr bwMode="auto">
            <a:xfrm>
              <a:off x="3744" y="3552"/>
              <a:ext cx="2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7076" name="Line 100"/>
            <p:cNvSpPr>
              <a:spLocks noChangeShapeType="1"/>
            </p:cNvSpPr>
            <p:nvPr/>
          </p:nvSpPr>
          <p:spPr bwMode="auto">
            <a:xfrm flipH="1">
              <a:off x="3792" y="3600"/>
              <a:ext cx="19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7077" name="Line 101"/>
            <p:cNvSpPr>
              <a:spLocks noChangeShapeType="1"/>
            </p:cNvSpPr>
            <p:nvPr/>
          </p:nvSpPr>
          <p:spPr bwMode="auto">
            <a:xfrm flipH="1">
              <a:off x="3840" y="3648"/>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7079" name="Line 103"/>
            <p:cNvSpPr>
              <a:spLocks noChangeShapeType="1"/>
            </p:cNvSpPr>
            <p:nvPr/>
          </p:nvSpPr>
          <p:spPr bwMode="auto">
            <a:xfrm>
              <a:off x="3984" y="2688"/>
              <a:ext cx="19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7080" name="Line 104"/>
            <p:cNvSpPr>
              <a:spLocks noChangeShapeType="1"/>
            </p:cNvSpPr>
            <p:nvPr/>
          </p:nvSpPr>
          <p:spPr bwMode="auto">
            <a:xfrm>
              <a:off x="4080" y="2304"/>
              <a:ext cx="0" cy="18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7081" name="Oval 105"/>
            <p:cNvSpPr>
              <a:spLocks noChangeArrowheads="1"/>
            </p:cNvSpPr>
            <p:nvPr/>
          </p:nvSpPr>
          <p:spPr bwMode="auto">
            <a:xfrm>
              <a:off x="4704" y="2826"/>
              <a:ext cx="96" cy="96"/>
            </a:xfrm>
            <a:prstGeom prst="ellipse">
              <a:avLst/>
            </a:prstGeom>
            <a:solidFill>
              <a:srgbClr val="FF99CC"/>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7082" name="Line 106"/>
            <p:cNvSpPr>
              <a:spLocks noChangeShapeType="1"/>
            </p:cNvSpPr>
            <p:nvPr/>
          </p:nvSpPr>
          <p:spPr bwMode="auto">
            <a:xfrm>
              <a:off x="3840" y="2880"/>
              <a:ext cx="0" cy="9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7090" name="Text Box 114"/>
            <p:cNvSpPr txBox="1">
              <a:spLocks noChangeArrowheads="1"/>
            </p:cNvSpPr>
            <p:nvPr/>
          </p:nvSpPr>
          <p:spPr bwMode="auto">
            <a:xfrm>
              <a:off x="3792" y="2016"/>
              <a:ext cx="57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2800" i="1">
                  <a:latin typeface="Times New Roman" panose="02020603050405020304" pitchFamily="18" charset="0"/>
                </a:rPr>
                <a:t>X</a:t>
              </a:r>
              <a:r>
                <a:rPr lang="en-US" altLang="ja-JP" sz="2800">
                  <a:latin typeface="Times New Roman" panose="02020603050405020304" pitchFamily="18" charset="0"/>
                </a:rPr>
                <a:t>=1</a:t>
              </a:r>
            </a:p>
          </p:txBody>
        </p:sp>
        <p:sp>
          <p:nvSpPr>
            <p:cNvPr id="127091" name="Text Box 115"/>
            <p:cNvSpPr txBox="1">
              <a:spLocks noChangeArrowheads="1"/>
            </p:cNvSpPr>
            <p:nvPr/>
          </p:nvSpPr>
          <p:spPr bwMode="auto">
            <a:xfrm>
              <a:off x="4800" y="2688"/>
              <a:ext cx="24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800" i="1">
                  <a:latin typeface="Times New Roman" panose="02020603050405020304" pitchFamily="18" charset="0"/>
                </a:rPr>
                <a:t>Z</a:t>
              </a:r>
            </a:p>
          </p:txBody>
        </p:sp>
        <p:sp>
          <p:nvSpPr>
            <p:cNvPr id="127092" name="Rectangle 116"/>
            <p:cNvSpPr>
              <a:spLocks noChangeArrowheads="1"/>
            </p:cNvSpPr>
            <p:nvPr/>
          </p:nvSpPr>
          <p:spPr bwMode="auto">
            <a:xfrm>
              <a:off x="3648" y="2016"/>
              <a:ext cx="1440" cy="172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7093" name="Line 117"/>
            <p:cNvSpPr>
              <a:spLocks noChangeShapeType="1"/>
            </p:cNvSpPr>
            <p:nvPr/>
          </p:nvSpPr>
          <p:spPr bwMode="auto">
            <a:xfrm>
              <a:off x="4080" y="2688"/>
              <a:ext cx="0"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7094" name="Text Box 118"/>
            <p:cNvSpPr txBox="1">
              <a:spLocks noChangeArrowheads="1"/>
            </p:cNvSpPr>
            <p:nvPr/>
          </p:nvSpPr>
          <p:spPr bwMode="auto">
            <a:xfrm>
              <a:off x="4224" y="2016"/>
              <a:ext cx="52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2800" i="1">
                  <a:latin typeface="Times New Roman" panose="02020603050405020304" pitchFamily="18" charset="0"/>
                </a:rPr>
                <a:t>Y</a:t>
              </a:r>
              <a:r>
                <a:rPr lang="en-US" altLang="ja-JP" sz="2800">
                  <a:latin typeface="Times New Roman" panose="02020603050405020304" pitchFamily="18" charset="0"/>
                </a:rPr>
                <a:t>=0</a:t>
              </a:r>
            </a:p>
          </p:txBody>
        </p:sp>
        <p:sp>
          <p:nvSpPr>
            <p:cNvPr id="127095" name="Line 119"/>
            <p:cNvSpPr>
              <a:spLocks noChangeShapeType="1"/>
            </p:cNvSpPr>
            <p:nvPr/>
          </p:nvSpPr>
          <p:spPr bwMode="auto">
            <a:xfrm flipH="1">
              <a:off x="3840" y="2880"/>
              <a:ext cx="864"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7096" name="AutoShape 120"/>
            <p:cNvSpPr>
              <a:spLocks noChangeArrowheads="1"/>
            </p:cNvSpPr>
            <p:nvPr/>
          </p:nvSpPr>
          <p:spPr bwMode="auto">
            <a:xfrm flipV="1">
              <a:off x="3984" y="2496"/>
              <a:ext cx="192" cy="192"/>
            </a:xfrm>
            <a:prstGeom prst="triangle">
              <a:avLst>
                <a:gd name="adj" fmla="val 50000"/>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7097" name="Line 121"/>
            <p:cNvSpPr>
              <a:spLocks noChangeShapeType="1"/>
            </p:cNvSpPr>
            <p:nvPr/>
          </p:nvSpPr>
          <p:spPr bwMode="auto">
            <a:xfrm>
              <a:off x="4368" y="2688"/>
              <a:ext cx="19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7098" name="Line 122"/>
            <p:cNvSpPr>
              <a:spLocks noChangeShapeType="1"/>
            </p:cNvSpPr>
            <p:nvPr/>
          </p:nvSpPr>
          <p:spPr bwMode="auto">
            <a:xfrm>
              <a:off x="4464" y="2304"/>
              <a:ext cx="0" cy="18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7099" name="Line 123"/>
            <p:cNvSpPr>
              <a:spLocks noChangeShapeType="1"/>
            </p:cNvSpPr>
            <p:nvPr/>
          </p:nvSpPr>
          <p:spPr bwMode="auto">
            <a:xfrm>
              <a:off x="4464" y="2688"/>
              <a:ext cx="0"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7100" name="AutoShape 124"/>
            <p:cNvSpPr>
              <a:spLocks noChangeArrowheads="1"/>
            </p:cNvSpPr>
            <p:nvPr/>
          </p:nvSpPr>
          <p:spPr bwMode="auto">
            <a:xfrm flipV="1">
              <a:off x="4368" y="2490"/>
              <a:ext cx="192" cy="192"/>
            </a:xfrm>
            <a:prstGeom prst="triangle">
              <a:avLst>
                <a:gd name="adj" fmla="val 50000"/>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7101" name="Line 125"/>
            <p:cNvSpPr>
              <a:spLocks noChangeShapeType="1"/>
            </p:cNvSpPr>
            <p:nvPr/>
          </p:nvSpPr>
          <p:spPr bwMode="auto">
            <a:xfrm>
              <a:off x="3840" y="2976"/>
              <a:ext cx="96" cy="48"/>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7102" name="Line 126"/>
            <p:cNvSpPr>
              <a:spLocks noChangeShapeType="1"/>
            </p:cNvSpPr>
            <p:nvPr/>
          </p:nvSpPr>
          <p:spPr bwMode="auto">
            <a:xfrm flipH="1">
              <a:off x="3792" y="3024"/>
              <a:ext cx="144" cy="48"/>
            </a:xfrm>
            <a:prstGeom prst="line">
              <a:avLst/>
            </a:prstGeom>
            <a:noFill/>
            <a:ln w="2857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7103" name="Line 127"/>
            <p:cNvSpPr>
              <a:spLocks noChangeShapeType="1"/>
            </p:cNvSpPr>
            <p:nvPr/>
          </p:nvSpPr>
          <p:spPr bwMode="auto">
            <a:xfrm>
              <a:off x="3792" y="3072"/>
              <a:ext cx="144" cy="48"/>
            </a:xfrm>
            <a:prstGeom prst="line">
              <a:avLst/>
            </a:prstGeom>
            <a:noFill/>
            <a:ln w="1905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7104" name="Line 128"/>
            <p:cNvSpPr>
              <a:spLocks noChangeShapeType="1"/>
            </p:cNvSpPr>
            <p:nvPr/>
          </p:nvSpPr>
          <p:spPr bwMode="auto">
            <a:xfrm flipH="1">
              <a:off x="3792" y="3119"/>
              <a:ext cx="145" cy="48"/>
            </a:xfrm>
            <a:prstGeom prst="line">
              <a:avLst/>
            </a:prstGeom>
            <a:noFill/>
            <a:ln w="1905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7105" name="Line 129"/>
            <p:cNvSpPr>
              <a:spLocks noChangeShapeType="1"/>
            </p:cNvSpPr>
            <p:nvPr/>
          </p:nvSpPr>
          <p:spPr bwMode="auto">
            <a:xfrm>
              <a:off x="3792" y="3168"/>
              <a:ext cx="144" cy="48"/>
            </a:xfrm>
            <a:prstGeom prst="line">
              <a:avLst/>
            </a:prstGeom>
            <a:noFill/>
            <a:ln w="12700">
              <a:solidFill>
                <a:srgbClr val="FF99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7106" name="Line 130"/>
            <p:cNvSpPr>
              <a:spLocks noChangeShapeType="1"/>
            </p:cNvSpPr>
            <p:nvPr/>
          </p:nvSpPr>
          <p:spPr bwMode="auto">
            <a:xfrm flipH="1">
              <a:off x="3792" y="3216"/>
              <a:ext cx="144" cy="48"/>
            </a:xfrm>
            <a:prstGeom prst="line">
              <a:avLst/>
            </a:prstGeom>
            <a:noFill/>
            <a:ln w="12700">
              <a:solidFill>
                <a:srgbClr val="FF99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7107" name="Line 131"/>
            <p:cNvSpPr>
              <a:spLocks noChangeShapeType="1"/>
            </p:cNvSpPr>
            <p:nvPr/>
          </p:nvSpPr>
          <p:spPr bwMode="auto">
            <a:xfrm>
              <a:off x="3792" y="3264"/>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27112" name="Group 136"/>
          <p:cNvGrpSpPr>
            <a:grpSpLocks/>
          </p:cNvGrpSpPr>
          <p:nvPr/>
        </p:nvGrpSpPr>
        <p:grpSpPr bwMode="auto">
          <a:xfrm>
            <a:off x="5105400" y="3962400"/>
            <a:ext cx="838200" cy="762000"/>
            <a:chOff x="3408" y="2304"/>
            <a:chExt cx="528" cy="480"/>
          </a:xfrm>
        </p:grpSpPr>
        <p:sp>
          <p:nvSpPr>
            <p:cNvPr id="127110" name="Line 134"/>
            <p:cNvSpPr>
              <a:spLocks noChangeShapeType="1"/>
            </p:cNvSpPr>
            <p:nvPr/>
          </p:nvSpPr>
          <p:spPr bwMode="auto">
            <a:xfrm>
              <a:off x="3936" y="2304"/>
              <a:ext cx="0" cy="480"/>
            </a:xfrm>
            <a:prstGeom prst="line">
              <a:avLst/>
            </a:prstGeom>
            <a:noFill/>
            <a:ln w="28575">
              <a:solidFill>
                <a:srgbClr val="00FF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7111" name="Text Box 135"/>
            <p:cNvSpPr txBox="1">
              <a:spLocks noChangeArrowheads="1"/>
            </p:cNvSpPr>
            <p:nvPr/>
          </p:nvSpPr>
          <p:spPr bwMode="auto">
            <a:xfrm>
              <a:off x="3408" y="2400"/>
              <a:ext cx="50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電流</a:t>
              </a:r>
            </a:p>
          </p:txBody>
        </p:sp>
      </p:grpSp>
      <p:sp>
        <p:nvSpPr>
          <p:cNvPr id="127113" name="Line 137"/>
          <p:cNvSpPr>
            <a:spLocks noChangeShapeType="1"/>
          </p:cNvSpPr>
          <p:nvPr/>
        </p:nvSpPr>
        <p:spPr bwMode="auto">
          <a:xfrm flipH="1">
            <a:off x="5638800" y="4724400"/>
            <a:ext cx="304800" cy="0"/>
          </a:xfrm>
          <a:prstGeom prst="line">
            <a:avLst/>
          </a:prstGeom>
          <a:noFill/>
          <a:ln w="28575">
            <a:solidFill>
              <a:srgbClr val="00FF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7114" name="Line 138"/>
          <p:cNvSpPr>
            <a:spLocks noChangeShapeType="1"/>
          </p:cNvSpPr>
          <p:nvPr/>
        </p:nvSpPr>
        <p:spPr bwMode="auto">
          <a:xfrm>
            <a:off x="5638800" y="4724400"/>
            <a:ext cx="0" cy="1143000"/>
          </a:xfrm>
          <a:prstGeom prst="line">
            <a:avLst/>
          </a:prstGeom>
          <a:noFill/>
          <a:ln w="28575">
            <a:solidFill>
              <a:srgbClr val="00FF00"/>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27108"/>
                                        </p:tgtEl>
                                        <p:attrNameLst>
                                          <p:attrName>style.visibility</p:attrName>
                                        </p:attrNameLst>
                                      </p:cBhvr>
                                      <p:to>
                                        <p:strVal val="visible"/>
                                      </p:to>
                                    </p:set>
                                    <p:animEffect transition="in" filter="checkerboard(across)">
                                      <p:cBhvr>
                                        <p:cTn id="7" dur="500"/>
                                        <p:tgtEl>
                                          <p:spTgt spid="1271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27109"/>
                                        </p:tgtEl>
                                        <p:attrNameLst>
                                          <p:attrName>style.visibility</p:attrName>
                                        </p:attrNameLst>
                                      </p:cBhvr>
                                      <p:to>
                                        <p:strVal val="visible"/>
                                      </p:to>
                                    </p:set>
                                    <p:animEffect transition="in" filter="checkerboard(across)">
                                      <p:cBhvr>
                                        <p:cTn id="12" dur="500"/>
                                        <p:tgtEl>
                                          <p:spTgt spid="1271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127112"/>
                                        </p:tgtEl>
                                        <p:attrNameLst>
                                          <p:attrName>style.visibility</p:attrName>
                                        </p:attrNameLst>
                                      </p:cBhvr>
                                      <p:to>
                                        <p:strVal val="visible"/>
                                      </p:to>
                                    </p:set>
                                    <p:animEffect transition="in" filter="wipe(up)">
                                      <p:cBhvr>
                                        <p:cTn id="17" dur="500"/>
                                        <p:tgtEl>
                                          <p:spTgt spid="127112"/>
                                        </p:tgtEl>
                                      </p:cBhvr>
                                    </p:animEffect>
                                  </p:childTnLst>
                                </p:cTn>
                              </p:par>
                            </p:childTnLst>
                          </p:cTn>
                        </p:par>
                        <p:par>
                          <p:cTn id="18" fill="hold" nodeType="afterGroup">
                            <p:stCondLst>
                              <p:cond delay="500"/>
                            </p:stCondLst>
                            <p:childTnLst>
                              <p:par>
                                <p:cTn id="19" presetID="22" presetClass="entr" presetSubtype="2" fill="hold" grpId="0" nodeType="afterEffect">
                                  <p:stCondLst>
                                    <p:cond delay="0"/>
                                  </p:stCondLst>
                                  <p:childTnLst>
                                    <p:set>
                                      <p:cBhvr>
                                        <p:cTn id="20" dur="1" fill="hold">
                                          <p:stCondLst>
                                            <p:cond delay="0"/>
                                          </p:stCondLst>
                                        </p:cTn>
                                        <p:tgtEl>
                                          <p:spTgt spid="127113"/>
                                        </p:tgtEl>
                                        <p:attrNameLst>
                                          <p:attrName>style.visibility</p:attrName>
                                        </p:attrNameLst>
                                      </p:cBhvr>
                                      <p:to>
                                        <p:strVal val="visible"/>
                                      </p:to>
                                    </p:set>
                                    <p:animEffect transition="in" filter="wipe(right)">
                                      <p:cBhvr>
                                        <p:cTn id="21" dur="500"/>
                                        <p:tgtEl>
                                          <p:spTgt spid="127113"/>
                                        </p:tgtEl>
                                      </p:cBhvr>
                                    </p:animEffect>
                                  </p:childTnLst>
                                </p:cTn>
                              </p:par>
                            </p:childTnLst>
                          </p:cTn>
                        </p:par>
                        <p:par>
                          <p:cTn id="22" fill="hold" nodeType="afterGroup">
                            <p:stCondLst>
                              <p:cond delay="1000"/>
                            </p:stCondLst>
                            <p:childTnLst>
                              <p:par>
                                <p:cTn id="23" presetID="22" presetClass="entr" presetSubtype="1" fill="hold" grpId="0" nodeType="afterEffect">
                                  <p:stCondLst>
                                    <p:cond delay="0"/>
                                  </p:stCondLst>
                                  <p:childTnLst>
                                    <p:set>
                                      <p:cBhvr>
                                        <p:cTn id="24" dur="1" fill="hold">
                                          <p:stCondLst>
                                            <p:cond delay="0"/>
                                          </p:stCondLst>
                                        </p:cTn>
                                        <p:tgtEl>
                                          <p:spTgt spid="127114"/>
                                        </p:tgtEl>
                                        <p:attrNameLst>
                                          <p:attrName>style.visibility</p:attrName>
                                        </p:attrNameLst>
                                      </p:cBhvr>
                                      <p:to>
                                        <p:strVal val="visible"/>
                                      </p:to>
                                    </p:set>
                                    <p:animEffect transition="in" filter="wipe(up)">
                                      <p:cBhvr>
                                        <p:cTn id="25" dur="500"/>
                                        <p:tgtEl>
                                          <p:spTgt spid="127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113" grpId="0" animBg="1"/>
      <p:bldP spid="1271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r>
              <a:rPr lang="ja-JP" altLang="en-US">
                <a:latin typeface="Times New Roman" panose="02020603050405020304" pitchFamily="18" charset="0"/>
              </a:rPr>
              <a:t>トランジスタの性質</a:t>
            </a:r>
          </a:p>
        </p:txBody>
      </p:sp>
      <p:grpSp>
        <p:nvGrpSpPr>
          <p:cNvPr id="134147" name="Group 3"/>
          <p:cNvGrpSpPr>
            <a:grpSpLocks/>
          </p:cNvGrpSpPr>
          <p:nvPr/>
        </p:nvGrpSpPr>
        <p:grpSpPr bwMode="auto">
          <a:xfrm>
            <a:off x="5029200" y="2590800"/>
            <a:ext cx="549275" cy="762000"/>
            <a:chOff x="1920" y="2592"/>
            <a:chExt cx="192" cy="288"/>
          </a:xfrm>
        </p:grpSpPr>
        <p:sp>
          <p:nvSpPr>
            <p:cNvPr id="134148" name="Line 4"/>
            <p:cNvSpPr>
              <a:spLocks noChangeShapeType="1"/>
            </p:cNvSpPr>
            <p:nvPr/>
          </p:nvSpPr>
          <p:spPr bwMode="auto">
            <a:xfrm flipH="1">
              <a:off x="2112" y="2592"/>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4149" name="Line 5"/>
            <p:cNvSpPr>
              <a:spLocks noChangeShapeType="1"/>
            </p:cNvSpPr>
            <p:nvPr/>
          </p:nvSpPr>
          <p:spPr bwMode="auto">
            <a:xfrm>
              <a:off x="1920" y="2592"/>
              <a:ext cx="192"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4150" name="Line 6"/>
            <p:cNvSpPr>
              <a:spLocks noChangeShapeType="1"/>
            </p:cNvSpPr>
            <p:nvPr/>
          </p:nvSpPr>
          <p:spPr bwMode="auto">
            <a:xfrm flipH="1">
              <a:off x="1920" y="2784"/>
              <a:ext cx="192" cy="96"/>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34151" name="Line 7"/>
          <p:cNvSpPr>
            <a:spLocks noChangeShapeType="1"/>
          </p:cNvSpPr>
          <p:nvPr/>
        </p:nvSpPr>
        <p:spPr bwMode="auto">
          <a:xfrm>
            <a:off x="5562600" y="2971800"/>
            <a:ext cx="2286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4152" name="Line 8"/>
          <p:cNvSpPr>
            <a:spLocks noChangeShapeType="1"/>
          </p:cNvSpPr>
          <p:nvPr/>
        </p:nvSpPr>
        <p:spPr bwMode="auto">
          <a:xfrm flipV="1">
            <a:off x="5029200" y="3352800"/>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4153" name="Line 9"/>
          <p:cNvSpPr>
            <a:spLocks noChangeShapeType="1"/>
          </p:cNvSpPr>
          <p:nvPr/>
        </p:nvSpPr>
        <p:spPr bwMode="auto">
          <a:xfrm flipV="1">
            <a:off x="5029200" y="2438400"/>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4154" name="Text Box 10"/>
          <p:cNvSpPr txBox="1">
            <a:spLocks noChangeArrowheads="1"/>
          </p:cNvSpPr>
          <p:nvPr/>
        </p:nvSpPr>
        <p:spPr bwMode="auto">
          <a:xfrm>
            <a:off x="5486400" y="3438525"/>
            <a:ext cx="3425825" cy="103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marL="800100" indent="-342900">
              <a:defRPr kumimoji="1">
                <a:solidFill>
                  <a:schemeClr val="tx1"/>
                </a:solidFill>
                <a:latin typeface="Arial" panose="020B0604020202020204" pitchFamily="34" charset="0"/>
                <a:ea typeface="ＭＳ Ｐゴシック" panose="020B0600070205080204" pitchFamily="50" charset="-128"/>
              </a:defRPr>
            </a:lvl2pPr>
            <a:lvl3pPr marL="1257300" indent="-342900">
              <a:defRPr kumimoji="1">
                <a:solidFill>
                  <a:schemeClr val="tx1"/>
                </a:solidFill>
                <a:latin typeface="Arial" panose="020B0604020202020204" pitchFamily="34" charset="0"/>
                <a:ea typeface="ＭＳ Ｐゴシック" panose="020B0600070205080204" pitchFamily="50" charset="-128"/>
              </a:defRPr>
            </a:lvl3pPr>
            <a:lvl4pPr marL="1714500" indent="-342900">
              <a:defRPr kumimoji="1">
                <a:solidFill>
                  <a:schemeClr val="tx1"/>
                </a:solidFill>
                <a:latin typeface="Arial" panose="020B0604020202020204" pitchFamily="34" charset="0"/>
                <a:ea typeface="ＭＳ Ｐゴシック" panose="020B0600070205080204" pitchFamily="50" charset="-128"/>
              </a:defRPr>
            </a:lvl4pPr>
            <a:lvl5pPr marL="2171700" indent="-342900">
              <a:defRPr kumimoji="1">
                <a:solidFill>
                  <a:schemeClr val="tx1"/>
                </a:solidFill>
                <a:latin typeface="Arial" panose="020B0604020202020204" pitchFamily="34" charset="0"/>
                <a:ea typeface="ＭＳ Ｐゴシック" panose="020B0600070205080204" pitchFamily="50" charset="-128"/>
              </a:defRPr>
            </a:lvl5pPr>
            <a:lvl6pPr marL="2628900" indent="-3429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86100" indent="-3429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43300" indent="-3429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00500" indent="-3429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spcBef>
                <a:spcPct val="20000"/>
              </a:spcBef>
              <a:buClr>
                <a:schemeClr val="hlink"/>
              </a:buClr>
              <a:buFont typeface="Wingdings" panose="05000000000000000000" pitchFamily="2" charset="2"/>
              <a:buAutoNum type="arabicPeriod"/>
            </a:pPr>
            <a:r>
              <a:rPr lang="ja-JP" altLang="en-US" sz="2800">
                <a:effectLst>
                  <a:outerShdw blurRad="38100" dist="38100" dir="2700000" algn="tl">
                    <a:srgbClr val="000000"/>
                  </a:outerShdw>
                </a:effectLst>
                <a:latin typeface="Times New Roman" panose="02020603050405020304" pitchFamily="18" charset="0"/>
              </a:rPr>
              <a:t>ベース</a:t>
            </a:r>
            <a:r>
              <a:rPr lang="en-US" altLang="ja-JP" sz="2800">
                <a:effectLst>
                  <a:outerShdw blurRad="38100" dist="38100" dir="2700000" algn="tl">
                    <a:srgbClr val="000000"/>
                  </a:outerShdw>
                </a:effectLst>
                <a:latin typeface="Times New Roman" panose="02020603050405020304" pitchFamily="18" charset="0"/>
              </a:rPr>
              <a:t>-</a:t>
            </a:r>
            <a:r>
              <a:rPr lang="ja-JP" altLang="en-US" sz="2800">
                <a:effectLst>
                  <a:outerShdw blurRad="38100" dist="38100" dir="2700000" algn="tl">
                    <a:srgbClr val="000000"/>
                  </a:outerShdw>
                </a:effectLst>
                <a:latin typeface="Times New Roman" panose="02020603050405020304" pitchFamily="18" charset="0"/>
              </a:rPr>
              <a:t>エミッタ間に</a:t>
            </a:r>
          </a:p>
          <a:p>
            <a:pPr>
              <a:spcBef>
                <a:spcPct val="20000"/>
              </a:spcBef>
              <a:buClr>
                <a:schemeClr val="hlink"/>
              </a:buClr>
              <a:buSzPct val="70000"/>
              <a:buFont typeface="Wingdings" panose="05000000000000000000" pitchFamily="2" charset="2"/>
              <a:buNone/>
            </a:pPr>
            <a:r>
              <a:rPr lang="ja-JP" altLang="en-US" sz="2800">
                <a:effectLst>
                  <a:outerShdw blurRad="38100" dist="38100" dir="2700000" algn="tl">
                    <a:srgbClr val="000000"/>
                  </a:outerShdw>
                </a:effectLst>
                <a:latin typeface="Times New Roman" panose="02020603050405020304" pitchFamily="18" charset="0"/>
              </a:rPr>
              <a:t>電流が流れると</a:t>
            </a:r>
          </a:p>
        </p:txBody>
      </p:sp>
      <p:sp>
        <p:nvSpPr>
          <p:cNvPr id="134155" name="Text Box 11"/>
          <p:cNvSpPr txBox="1">
            <a:spLocks noChangeArrowheads="1"/>
          </p:cNvSpPr>
          <p:nvPr/>
        </p:nvSpPr>
        <p:spPr bwMode="auto">
          <a:xfrm>
            <a:off x="2590800" y="1447800"/>
            <a:ext cx="3573463" cy="103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marL="800100" indent="-342900">
              <a:defRPr kumimoji="1">
                <a:solidFill>
                  <a:schemeClr val="tx1"/>
                </a:solidFill>
                <a:latin typeface="Arial" panose="020B0604020202020204" pitchFamily="34" charset="0"/>
                <a:ea typeface="ＭＳ Ｐゴシック" panose="020B0600070205080204" pitchFamily="50" charset="-128"/>
              </a:defRPr>
            </a:lvl2pPr>
            <a:lvl3pPr marL="1257300" indent="-342900">
              <a:defRPr kumimoji="1">
                <a:solidFill>
                  <a:schemeClr val="tx1"/>
                </a:solidFill>
                <a:latin typeface="Arial" panose="020B0604020202020204" pitchFamily="34" charset="0"/>
                <a:ea typeface="ＭＳ Ｐゴシック" panose="020B0600070205080204" pitchFamily="50" charset="-128"/>
              </a:defRPr>
            </a:lvl3pPr>
            <a:lvl4pPr marL="1714500" indent="-342900">
              <a:defRPr kumimoji="1">
                <a:solidFill>
                  <a:schemeClr val="tx1"/>
                </a:solidFill>
                <a:latin typeface="Arial" panose="020B0604020202020204" pitchFamily="34" charset="0"/>
                <a:ea typeface="ＭＳ Ｐゴシック" panose="020B0600070205080204" pitchFamily="50" charset="-128"/>
              </a:defRPr>
            </a:lvl4pPr>
            <a:lvl5pPr marL="2171700" indent="-342900">
              <a:defRPr kumimoji="1">
                <a:solidFill>
                  <a:schemeClr val="tx1"/>
                </a:solidFill>
                <a:latin typeface="Arial" panose="020B0604020202020204" pitchFamily="34" charset="0"/>
                <a:ea typeface="ＭＳ Ｐゴシック" panose="020B0600070205080204" pitchFamily="50" charset="-128"/>
              </a:defRPr>
            </a:lvl5pPr>
            <a:lvl6pPr marL="2628900" indent="-3429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86100" indent="-3429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43300" indent="-3429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00500" indent="-3429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spcBef>
                <a:spcPct val="20000"/>
              </a:spcBef>
              <a:buClr>
                <a:schemeClr val="hlink"/>
              </a:buClr>
              <a:buFont typeface="Wingdings" panose="05000000000000000000" pitchFamily="2" charset="2"/>
              <a:buAutoNum type="arabicPeriod" startAt="2"/>
            </a:pPr>
            <a:r>
              <a:rPr lang="ja-JP" altLang="en-US" sz="2800">
                <a:effectLst>
                  <a:outerShdw blurRad="38100" dist="38100" dir="2700000" algn="tl">
                    <a:srgbClr val="000000"/>
                  </a:outerShdw>
                </a:effectLst>
                <a:latin typeface="Times New Roman" panose="02020603050405020304" pitchFamily="18" charset="0"/>
              </a:rPr>
              <a:t>コレクタ</a:t>
            </a:r>
            <a:r>
              <a:rPr lang="en-US" altLang="ja-JP" sz="2800">
                <a:effectLst>
                  <a:outerShdw blurRad="38100" dist="38100" dir="2700000" algn="tl">
                    <a:srgbClr val="000000"/>
                  </a:outerShdw>
                </a:effectLst>
                <a:latin typeface="Times New Roman" panose="02020603050405020304" pitchFamily="18" charset="0"/>
              </a:rPr>
              <a:t>-</a:t>
            </a:r>
            <a:r>
              <a:rPr lang="ja-JP" altLang="en-US" sz="2800">
                <a:effectLst>
                  <a:outerShdw blurRad="38100" dist="38100" dir="2700000" algn="tl">
                    <a:srgbClr val="000000"/>
                  </a:outerShdw>
                </a:effectLst>
                <a:latin typeface="Times New Roman" panose="02020603050405020304" pitchFamily="18" charset="0"/>
              </a:rPr>
              <a:t>エミッタ間に</a:t>
            </a:r>
          </a:p>
          <a:p>
            <a:pPr>
              <a:spcBef>
                <a:spcPct val="20000"/>
              </a:spcBef>
              <a:buClr>
                <a:schemeClr val="hlink"/>
              </a:buClr>
              <a:buSzPct val="70000"/>
              <a:buFont typeface="Wingdings" panose="05000000000000000000" pitchFamily="2" charset="2"/>
              <a:buNone/>
            </a:pPr>
            <a:r>
              <a:rPr lang="ja-JP" altLang="en-US" sz="2800">
                <a:effectLst>
                  <a:outerShdw blurRad="38100" dist="38100" dir="2700000" algn="tl">
                    <a:srgbClr val="000000"/>
                  </a:outerShdw>
                </a:effectLst>
                <a:latin typeface="Times New Roman" panose="02020603050405020304" pitchFamily="18" charset="0"/>
              </a:rPr>
              <a:t>電流が流れる</a:t>
            </a:r>
          </a:p>
        </p:txBody>
      </p:sp>
      <p:sp>
        <p:nvSpPr>
          <p:cNvPr id="134156" name="Line 12"/>
          <p:cNvSpPr>
            <a:spLocks noChangeShapeType="1"/>
          </p:cNvSpPr>
          <p:nvPr/>
        </p:nvSpPr>
        <p:spPr bwMode="auto">
          <a:xfrm flipH="1">
            <a:off x="5257800" y="3276600"/>
            <a:ext cx="914400" cy="457200"/>
          </a:xfrm>
          <a:prstGeom prst="line">
            <a:avLst/>
          </a:prstGeom>
          <a:noFill/>
          <a:ln w="28575">
            <a:solidFill>
              <a:srgbClr val="00FF00"/>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4157" name="Line 13"/>
          <p:cNvSpPr>
            <a:spLocks noChangeShapeType="1"/>
          </p:cNvSpPr>
          <p:nvPr/>
        </p:nvSpPr>
        <p:spPr bwMode="auto">
          <a:xfrm>
            <a:off x="4724400" y="2362200"/>
            <a:ext cx="0" cy="1219200"/>
          </a:xfrm>
          <a:prstGeom prst="line">
            <a:avLst/>
          </a:prstGeom>
          <a:noFill/>
          <a:ln w="28575">
            <a:solidFill>
              <a:srgbClr val="00FF00"/>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4158" name="Text Box 14"/>
          <p:cNvSpPr txBox="1">
            <a:spLocks noChangeArrowheads="1"/>
          </p:cNvSpPr>
          <p:nvPr/>
        </p:nvSpPr>
        <p:spPr bwMode="auto">
          <a:xfrm>
            <a:off x="5791200" y="2628900"/>
            <a:ext cx="431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Clr>
                <a:schemeClr val="hlink"/>
              </a:buClr>
              <a:buSzPct val="70000"/>
              <a:buFont typeface="Wingdings" panose="05000000000000000000" pitchFamily="2" charset="2"/>
              <a:buNone/>
            </a:pPr>
            <a:r>
              <a:rPr lang="en-US" altLang="ja-JP" sz="3200" i="1">
                <a:effectLst>
                  <a:outerShdw blurRad="38100" dist="38100" dir="2700000" algn="tl">
                    <a:srgbClr val="000000"/>
                  </a:outerShdw>
                </a:effectLst>
                <a:latin typeface="Times New Roman" panose="02020603050405020304" pitchFamily="18" charset="0"/>
              </a:rPr>
              <a:t>B</a:t>
            </a:r>
          </a:p>
        </p:txBody>
      </p:sp>
      <p:sp>
        <p:nvSpPr>
          <p:cNvPr id="134159" name="Text Box 15"/>
          <p:cNvSpPr txBox="1">
            <a:spLocks noChangeArrowheads="1"/>
          </p:cNvSpPr>
          <p:nvPr/>
        </p:nvSpPr>
        <p:spPr bwMode="auto">
          <a:xfrm>
            <a:off x="4800600" y="1943100"/>
            <a:ext cx="4556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Clr>
                <a:schemeClr val="hlink"/>
              </a:buClr>
              <a:buSzPct val="70000"/>
              <a:buFont typeface="Wingdings" panose="05000000000000000000" pitchFamily="2" charset="2"/>
              <a:buNone/>
            </a:pPr>
            <a:r>
              <a:rPr lang="en-US" altLang="ja-JP" sz="3200" i="1">
                <a:effectLst>
                  <a:outerShdw blurRad="38100" dist="38100" dir="2700000" algn="tl">
                    <a:srgbClr val="000000"/>
                  </a:outerShdw>
                </a:effectLst>
                <a:latin typeface="Times New Roman" panose="02020603050405020304" pitchFamily="18" charset="0"/>
              </a:rPr>
              <a:t>C</a:t>
            </a:r>
          </a:p>
        </p:txBody>
      </p:sp>
      <p:sp>
        <p:nvSpPr>
          <p:cNvPr id="134160" name="Text Box 16"/>
          <p:cNvSpPr txBox="1">
            <a:spLocks noChangeArrowheads="1"/>
          </p:cNvSpPr>
          <p:nvPr/>
        </p:nvSpPr>
        <p:spPr bwMode="auto">
          <a:xfrm>
            <a:off x="4800600" y="3390900"/>
            <a:ext cx="431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Clr>
                <a:schemeClr val="hlink"/>
              </a:buClr>
              <a:buSzPct val="70000"/>
              <a:buFont typeface="Wingdings" panose="05000000000000000000" pitchFamily="2" charset="2"/>
              <a:buNone/>
            </a:pPr>
            <a:r>
              <a:rPr lang="en-US" altLang="ja-JP" sz="3200" i="1">
                <a:effectLst>
                  <a:outerShdw blurRad="38100" dist="38100" dir="2700000" algn="tl">
                    <a:srgbClr val="000000"/>
                  </a:outerShdw>
                </a:effectLst>
                <a:latin typeface="Times New Roman" panose="02020603050405020304" pitchFamily="18" charset="0"/>
              </a:rPr>
              <a:t>E</a:t>
            </a:r>
          </a:p>
        </p:txBody>
      </p:sp>
      <p:sp>
        <p:nvSpPr>
          <p:cNvPr id="134161" name="Rectangle 17"/>
          <p:cNvSpPr>
            <a:spLocks noChangeArrowheads="1"/>
          </p:cNvSpPr>
          <p:nvPr/>
        </p:nvSpPr>
        <p:spPr bwMode="auto">
          <a:xfrm>
            <a:off x="1066800" y="2362200"/>
            <a:ext cx="914400" cy="3810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20000"/>
              </a:spcBef>
              <a:buClr>
                <a:schemeClr val="hlink"/>
              </a:buClr>
              <a:buSzPct val="70000"/>
              <a:buFont typeface="Wingdings" panose="05000000000000000000" pitchFamily="2" charset="2"/>
              <a:buNone/>
            </a:pPr>
            <a:r>
              <a:rPr lang="en-US" altLang="ja-JP" sz="2800">
                <a:effectLst>
                  <a:outerShdw blurRad="38100" dist="38100" dir="2700000" algn="tl">
                    <a:srgbClr val="000000"/>
                  </a:outerShdw>
                </a:effectLst>
                <a:latin typeface="Times New Roman" panose="02020603050405020304" pitchFamily="18" charset="0"/>
              </a:rPr>
              <a:t>P</a:t>
            </a:r>
            <a:r>
              <a:rPr lang="ja-JP" altLang="en-US" sz="2800">
                <a:effectLst>
                  <a:outerShdw blurRad="38100" dist="38100" dir="2700000" algn="tl">
                    <a:srgbClr val="000000"/>
                  </a:outerShdw>
                </a:effectLst>
                <a:latin typeface="Times New Roman" panose="02020603050405020304" pitchFamily="18" charset="0"/>
              </a:rPr>
              <a:t>型</a:t>
            </a:r>
          </a:p>
        </p:txBody>
      </p:sp>
      <p:sp>
        <p:nvSpPr>
          <p:cNvPr id="134162" name="Rectangle 18"/>
          <p:cNvSpPr>
            <a:spLocks noChangeArrowheads="1"/>
          </p:cNvSpPr>
          <p:nvPr/>
        </p:nvSpPr>
        <p:spPr bwMode="auto">
          <a:xfrm>
            <a:off x="1066800" y="2743200"/>
            <a:ext cx="914400" cy="3810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20000"/>
              </a:spcBef>
              <a:buClr>
                <a:schemeClr val="hlink"/>
              </a:buClr>
              <a:buSzPct val="70000"/>
              <a:buFont typeface="Wingdings" panose="05000000000000000000" pitchFamily="2" charset="2"/>
              <a:buNone/>
            </a:pPr>
            <a:r>
              <a:rPr lang="en-US" altLang="ja-JP" sz="2800">
                <a:effectLst>
                  <a:outerShdw blurRad="38100" dist="38100" dir="2700000" algn="tl">
                    <a:srgbClr val="000000"/>
                  </a:outerShdw>
                </a:effectLst>
                <a:latin typeface="Times New Roman" panose="02020603050405020304" pitchFamily="18" charset="0"/>
              </a:rPr>
              <a:t>N</a:t>
            </a:r>
            <a:r>
              <a:rPr lang="ja-JP" altLang="en-US" sz="2800">
                <a:effectLst>
                  <a:outerShdw blurRad="38100" dist="38100" dir="2700000" algn="tl">
                    <a:srgbClr val="000000"/>
                  </a:outerShdw>
                </a:effectLst>
                <a:latin typeface="Times New Roman" panose="02020603050405020304" pitchFamily="18" charset="0"/>
              </a:rPr>
              <a:t>型</a:t>
            </a:r>
          </a:p>
        </p:txBody>
      </p:sp>
      <p:sp>
        <p:nvSpPr>
          <p:cNvPr id="134163" name="Line 19"/>
          <p:cNvSpPr>
            <a:spLocks noChangeShapeType="1"/>
          </p:cNvSpPr>
          <p:nvPr/>
        </p:nvSpPr>
        <p:spPr bwMode="auto">
          <a:xfrm>
            <a:off x="1524000" y="1676400"/>
            <a:ext cx="0" cy="3048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4164" name="Line 20"/>
          <p:cNvSpPr>
            <a:spLocks noChangeShapeType="1"/>
          </p:cNvSpPr>
          <p:nvPr/>
        </p:nvSpPr>
        <p:spPr bwMode="auto">
          <a:xfrm>
            <a:off x="1524000" y="3124200"/>
            <a:ext cx="0" cy="228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4165" name="Rectangle 21"/>
          <p:cNvSpPr>
            <a:spLocks noChangeArrowheads="1"/>
          </p:cNvSpPr>
          <p:nvPr/>
        </p:nvSpPr>
        <p:spPr bwMode="auto">
          <a:xfrm>
            <a:off x="1066800" y="1981200"/>
            <a:ext cx="914400" cy="3810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20000"/>
              </a:spcBef>
              <a:buClr>
                <a:schemeClr val="hlink"/>
              </a:buClr>
              <a:buSzPct val="70000"/>
              <a:buFont typeface="Wingdings" panose="05000000000000000000" pitchFamily="2" charset="2"/>
              <a:buNone/>
            </a:pPr>
            <a:r>
              <a:rPr lang="en-US" altLang="ja-JP" sz="2800">
                <a:effectLst>
                  <a:outerShdw blurRad="38100" dist="38100" dir="2700000" algn="tl">
                    <a:srgbClr val="000000"/>
                  </a:outerShdw>
                </a:effectLst>
                <a:latin typeface="Times New Roman" panose="02020603050405020304" pitchFamily="18" charset="0"/>
              </a:rPr>
              <a:t>N</a:t>
            </a:r>
            <a:r>
              <a:rPr lang="ja-JP" altLang="en-US" sz="2800">
                <a:effectLst>
                  <a:outerShdw blurRad="38100" dist="38100" dir="2700000" algn="tl">
                    <a:srgbClr val="000000"/>
                  </a:outerShdw>
                </a:effectLst>
                <a:latin typeface="Times New Roman" panose="02020603050405020304" pitchFamily="18" charset="0"/>
              </a:rPr>
              <a:t>型</a:t>
            </a:r>
          </a:p>
        </p:txBody>
      </p:sp>
      <p:sp>
        <p:nvSpPr>
          <p:cNvPr id="134166" name="Text Box 22"/>
          <p:cNvSpPr txBox="1">
            <a:spLocks noChangeArrowheads="1"/>
          </p:cNvSpPr>
          <p:nvPr/>
        </p:nvSpPr>
        <p:spPr bwMode="auto">
          <a:xfrm>
            <a:off x="1066800" y="3771900"/>
            <a:ext cx="4556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Clr>
                <a:schemeClr val="hlink"/>
              </a:buClr>
              <a:buSzPct val="70000"/>
              <a:buFont typeface="Wingdings" panose="05000000000000000000" pitchFamily="2" charset="2"/>
              <a:buNone/>
            </a:pPr>
            <a:r>
              <a:rPr lang="en-US" altLang="ja-JP" sz="3200" i="1">
                <a:effectLst>
                  <a:outerShdw blurRad="38100" dist="38100" dir="2700000" algn="tl">
                    <a:srgbClr val="000000"/>
                  </a:outerShdw>
                </a:effectLst>
                <a:latin typeface="Times New Roman" panose="02020603050405020304" pitchFamily="18" charset="0"/>
              </a:rPr>
              <a:t>C</a:t>
            </a:r>
          </a:p>
        </p:txBody>
      </p:sp>
      <p:sp>
        <p:nvSpPr>
          <p:cNvPr id="134167" name="Line 23"/>
          <p:cNvSpPr>
            <a:spLocks noChangeShapeType="1"/>
          </p:cNvSpPr>
          <p:nvPr/>
        </p:nvSpPr>
        <p:spPr bwMode="auto">
          <a:xfrm>
            <a:off x="1219200" y="5562600"/>
            <a:ext cx="0" cy="533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4168" name="Oval 24"/>
          <p:cNvSpPr>
            <a:spLocks noChangeArrowheads="1"/>
          </p:cNvSpPr>
          <p:nvPr/>
        </p:nvSpPr>
        <p:spPr bwMode="auto">
          <a:xfrm>
            <a:off x="1143000" y="5410200"/>
            <a:ext cx="152400" cy="1524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4169" name="Line 25"/>
          <p:cNvSpPr>
            <a:spLocks noChangeShapeType="1"/>
          </p:cNvSpPr>
          <p:nvPr/>
        </p:nvSpPr>
        <p:spPr bwMode="auto">
          <a:xfrm>
            <a:off x="1219200" y="4267200"/>
            <a:ext cx="0" cy="533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4170" name="Oval 26"/>
          <p:cNvSpPr>
            <a:spLocks noChangeArrowheads="1"/>
          </p:cNvSpPr>
          <p:nvPr/>
        </p:nvSpPr>
        <p:spPr bwMode="auto">
          <a:xfrm>
            <a:off x="1143000" y="4800600"/>
            <a:ext cx="152400" cy="1524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4171" name="Text Box 27"/>
          <p:cNvSpPr txBox="1">
            <a:spLocks noChangeArrowheads="1"/>
          </p:cNvSpPr>
          <p:nvPr/>
        </p:nvSpPr>
        <p:spPr bwMode="auto">
          <a:xfrm>
            <a:off x="990600" y="5981700"/>
            <a:ext cx="431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Clr>
                <a:schemeClr val="hlink"/>
              </a:buClr>
              <a:buSzPct val="70000"/>
              <a:buFont typeface="Wingdings" panose="05000000000000000000" pitchFamily="2" charset="2"/>
              <a:buNone/>
            </a:pPr>
            <a:r>
              <a:rPr lang="en-US" altLang="ja-JP" sz="3200" i="1">
                <a:effectLst>
                  <a:outerShdw blurRad="38100" dist="38100" dir="2700000" algn="tl">
                    <a:srgbClr val="000000"/>
                  </a:outerShdw>
                </a:effectLst>
                <a:latin typeface="Times New Roman" panose="02020603050405020304" pitchFamily="18" charset="0"/>
              </a:rPr>
              <a:t>E</a:t>
            </a:r>
          </a:p>
        </p:txBody>
      </p:sp>
      <p:sp>
        <p:nvSpPr>
          <p:cNvPr id="134172" name="Line 28"/>
          <p:cNvSpPr>
            <a:spLocks noChangeShapeType="1"/>
          </p:cNvSpPr>
          <p:nvPr/>
        </p:nvSpPr>
        <p:spPr bwMode="auto">
          <a:xfrm flipH="1" flipV="1">
            <a:off x="1143000" y="4876800"/>
            <a:ext cx="76200" cy="533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4173" name="Text Box 29"/>
          <p:cNvSpPr txBox="1">
            <a:spLocks noChangeArrowheads="1"/>
          </p:cNvSpPr>
          <p:nvPr/>
        </p:nvSpPr>
        <p:spPr bwMode="auto">
          <a:xfrm>
            <a:off x="1447800" y="5343525"/>
            <a:ext cx="2433638" cy="103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Clr>
                <a:schemeClr val="hlink"/>
              </a:buClr>
              <a:buSzPct val="70000"/>
              <a:buFont typeface="Wingdings" panose="05000000000000000000" pitchFamily="2" charset="2"/>
              <a:buNone/>
            </a:pPr>
            <a:r>
              <a:rPr lang="en-US" altLang="ja-JP" sz="2800" i="1">
                <a:effectLst>
                  <a:outerShdw blurRad="38100" dist="38100" dir="2700000" algn="tl">
                    <a:srgbClr val="000000"/>
                  </a:outerShdw>
                </a:effectLst>
                <a:latin typeface="Times New Roman" panose="02020603050405020304" pitchFamily="18" charset="0"/>
              </a:rPr>
              <a:t>E </a:t>
            </a:r>
            <a:r>
              <a:rPr lang="en-US" altLang="ja-JP" sz="2800">
                <a:effectLst>
                  <a:outerShdw blurRad="38100" dist="38100" dir="2700000" algn="tl">
                    <a:srgbClr val="000000"/>
                  </a:outerShdw>
                </a:effectLst>
                <a:latin typeface="Times New Roman" panose="02020603050405020304" pitchFamily="18" charset="0"/>
              </a:rPr>
              <a:t>=0,</a:t>
            </a:r>
            <a:r>
              <a:rPr lang="en-US" altLang="ja-JP" sz="2800" i="1">
                <a:effectLst>
                  <a:outerShdw blurRad="38100" dist="38100" dir="2700000" algn="tl">
                    <a:srgbClr val="000000"/>
                  </a:outerShdw>
                </a:effectLst>
                <a:latin typeface="Times New Roman" panose="02020603050405020304" pitchFamily="18" charset="0"/>
              </a:rPr>
              <a:t>C </a:t>
            </a:r>
            <a:r>
              <a:rPr lang="en-US" altLang="ja-JP" sz="2800">
                <a:effectLst>
                  <a:outerShdw blurRad="38100" dist="38100" dir="2700000" algn="tl">
                    <a:srgbClr val="000000"/>
                  </a:outerShdw>
                </a:effectLst>
                <a:latin typeface="Times New Roman" panose="02020603050405020304" pitchFamily="18" charset="0"/>
              </a:rPr>
              <a:t>=1,</a:t>
            </a:r>
            <a:r>
              <a:rPr lang="en-US" altLang="ja-JP" sz="2800" i="1">
                <a:effectLst>
                  <a:outerShdw blurRad="38100" dist="38100" dir="2700000" algn="tl">
                    <a:srgbClr val="000000"/>
                  </a:outerShdw>
                </a:effectLst>
                <a:latin typeface="Times New Roman" panose="02020603050405020304" pitchFamily="18" charset="0"/>
              </a:rPr>
              <a:t>B </a:t>
            </a:r>
            <a:r>
              <a:rPr lang="en-US" altLang="ja-JP" sz="2800">
                <a:effectLst>
                  <a:outerShdw blurRad="38100" dist="38100" dir="2700000" algn="tl">
                    <a:srgbClr val="000000"/>
                  </a:outerShdw>
                </a:effectLst>
                <a:latin typeface="Times New Roman" panose="02020603050405020304" pitchFamily="18" charset="0"/>
              </a:rPr>
              <a:t>=1</a:t>
            </a:r>
          </a:p>
          <a:p>
            <a:pPr>
              <a:spcBef>
                <a:spcPct val="20000"/>
              </a:spcBef>
              <a:buClr>
                <a:schemeClr val="hlink"/>
              </a:buClr>
              <a:buSzPct val="70000"/>
              <a:buFont typeface="Wingdings" panose="05000000000000000000" pitchFamily="2" charset="2"/>
              <a:buNone/>
            </a:pPr>
            <a:r>
              <a:rPr lang="ja-JP" altLang="en-US" sz="2800">
                <a:effectLst>
                  <a:outerShdw blurRad="38100" dist="38100" dir="2700000" algn="tl">
                    <a:srgbClr val="000000"/>
                  </a:outerShdw>
                </a:effectLst>
                <a:latin typeface="Times New Roman" panose="02020603050405020304" pitchFamily="18" charset="0"/>
              </a:rPr>
              <a:t>のとき</a:t>
            </a:r>
          </a:p>
        </p:txBody>
      </p:sp>
      <p:sp>
        <p:nvSpPr>
          <p:cNvPr id="134174" name="Text Box 30"/>
          <p:cNvSpPr txBox="1">
            <a:spLocks noChangeArrowheads="1"/>
          </p:cNvSpPr>
          <p:nvPr/>
        </p:nvSpPr>
        <p:spPr bwMode="auto">
          <a:xfrm>
            <a:off x="4419600" y="3819525"/>
            <a:ext cx="4206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Clr>
                <a:schemeClr val="hlink"/>
              </a:buClr>
              <a:buSzPct val="70000"/>
              <a:buFont typeface="Wingdings" panose="05000000000000000000" pitchFamily="2" charset="2"/>
              <a:buNone/>
            </a:pPr>
            <a:r>
              <a:rPr lang="en-US" altLang="ja-JP" sz="2800" i="1">
                <a:effectLst>
                  <a:outerShdw blurRad="38100" dist="38100" dir="2700000" algn="tl">
                    <a:srgbClr val="000000"/>
                  </a:outerShdw>
                </a:effectLst>
                <a:latin typeface="Times New Roman" panose="02020603050405020304" pitchFamily="18" charset="0"/>
              </a:rPr>
              <a:t>C</a:t>
            </a:r>
          </a:p>
        </p:txBody>
      </p:sp>
      <p:sp>
        <p:nvSpPr>
          <p:cNvPr id="134175" name="Line 31"/>
          <p:cNvSpPr>
            <a:spLocks noChangeShapeType="1"/>
          </p:cNvSpPr>
          <p:nvPr/>
        </p:nvSpPr>
        <p:spPr bwMode="auto">
          <a:xfrm>
            <a:off x="4572000" y="5562600"/>
            <a:ext cx="0" cy="533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4176" name="Oval 32"/>
          <p:cNvSpPr>
            <a:spLocks noChangeArrowheads="1"/>
          </p:cNvSpPr>
          <p:nvPr/>
        </p:nvSpPr>
        <p:spPr bwMode="auto">
          <a:xfrm>
            <a:off x="4495800" y="5410200"/>
            <a:ext cx="152400" cy="1524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4177" name="Line 33"/>
          <p:cNvSpPr>
            <a:spLocks noChangeShapeType="1"/>
          </p:cNvSpPr>
          <p:nvPr/>
        </p:nvSpPr>
        <p:spPr bwMode="auto">
          <a:xfrm>
            <a:off x="4572000" y="4267200"/>
            <a:ext cx="0" cy="533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4178" name="Oval 34"/>
          <p:cNvSpPr>
            <a:spLocks noChangeArrowheads="1"/>
          </p:cNvSpPr>
          <p:nvPr/>
        </p:nvSpPr>
        <p:spPr bwMode="auto">
          <a:xfrm>
            <a:off x="4495800" y="4800600"/>
            <a:ext cx="152400" cy="1524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4179" name="Text Box 35"/>
          <p:cNvSpPr txBox="1">
            <a:spLocks noChangeArrowheads="1"/>
          </p:cNvSpPr>
          <p:nvPr/>
        </p:nvSpPr>
        <p:spPr bwMode="auto">
          <a:xfrm>
            <a:off x="4343400" y="5981700"/>
            <a:ext cx="431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Clr>
                <a:schemeClr val="hlink"/>
              </a:buClr>
              <a:buSzPct val="70000"/>
              <a:buFont typeface="Wingdings" panose="05000000000000000000" pitchFamily="2" charset="2"/>
              <a:buNone/>
            </a:pPr>
            <a:r>
              <a:rPr lang="en-US" altLang="ja-JP" sz="3200" i="1">
                <a:effectLst>
                  <a:outerShdw blurRad="38100" dist="38100" dir="2700000" algn="tl">
                    <a:srgbClr val="000000"/>
                  </a:outerShdw>
                </a:effectLst>
                <a:latin typeface="Times New Roman" panose="02020603050405020304" pitchFamily="18" charset="0"/>
              </a:rPr>
              <a:t>E</a:t>
            </a:r>
          </a:p>
        </p:txBody>
      </p:sp>
      <p:sp>
        <p:nvSpPr>
          <p:cNvPr id="134180" name="Line 36"/>
          <p:cNvSpPr>
            <a:spLocks noChangeShapeType="1"/>
          </p:cNvSpPr>
          <p:nvPr/>
        </p:nvSpPr>
        <p:spPr bwMode="auto">
          <a:xfrm flipH="1" flipV="1">
            <a:off x="4267200" y="5029200"/>
            <a:ext cx="304800" cy="3810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4181" name="Text Box 37"/>
          <p:cNvSpPr txBox="1">
            <a:spLocks noChangeArrowheads="1"/>
          </p:cNvSpPr>
          <p:nvPr/>
        </p:nvSpPr>
        <p:spPr bwMode="auto">
          <a:xfrm>
            <a:off x="4876800" y="5791200"/>
            <a:ext cx="25082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Clr>
                <a:schemeClr val="hlink"/>
              </a:buClr>
              <a:buSzPct val="70000"/>
              <a:buFont typeface="Wingdings" panose="05000000000000000000" pitchFamily="2" charset="2"/>
              <a:buNone/>
            </a:pPr>
            <a:r>
              <a:rPr lang="ja-JP" altLang="en-US" sz="2800">
                <a:effectLst>
                  <a:outerShdw blurRad="38100" dist="38100" dir="2700000" algn="tl">
                    <a:srgbClr val="000000"/>
                  </a:outerShdw>
                </a:effectLst>
                <a:latin typeface="Times New Roman" panose="02020603050405020304" pitchFamily="18" charset="0"/>
              </a:rPr>
              <a:t>それ以外のとき</a:t>
            </a:r>
          </a:p>
        </p:txBody>
      </p:sp>
      <p:sp>
        <p:nvSpPr>
          <p:cNvPr id="134182" name="Line 38"/>
          <p:cNvSpPr>
            <a:spLocks noChangeShapeType="1"/>
          </p:cNvSpPr>
          <p:nvPr/>
        </p:nvSpPr>
        <p:spPr bwMode="auto">
          <a:xfrm>
            <a:off x="1981200" y="2514600"/>
            <a:ext cx="3048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4183" name="Text Box 39"/>
          <p:cNvSpPr txBox="1">
            <a:spLocks noChangeArrowheads="1"/>
          </p:cNvSpPr>
          <p:nvPr/>
        </p:nvSpPr>
        <p:spPr bwMode="auto">
          <a:xfrm>
            <a:off x="1295400" y="1257300"/>
            <a:ext cx="4556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Clr>
                <a:schemeClr val="hlink"/>
              </a:buClr>
              <a:buSzPct val="70000"/>
              <a:buFont typeface="Wingdings" panose="05000000000000000000" pitchFamily="2" charset="2"/>
              <a:buNone/>
            </a:pPr>
            <a:r>
              <a:rPr lang="en-US" altLang="ja-JP" sz="3200" i="1">
                <a:effectLst>
                  <a:outerShdw blurRad="38100" dist="38100" dir="2700000" algn="tl">
                    <a:srgbClr val="000000"/>
                  </a:outerShdw>
                </a:effectLst>
                <a:latin typeface="Times New Roman" panose="02020603050405020304" pitchFamily="18" charset="0"/>
              </a:rPr>
              <a:t>C</a:t>
            </a:r>
          </a:p>
        </p:txBody>
      </p:sp>
      <p:sp>
        <p:nvSpPr>
          <p:cNvPr id="134184" name="Text Box 40"/>
          <p:cNvSpPr txBox="1">
            <a:spLocks noChangeArrowheads="1"/>
          </p:cNvSpPr>
          <p:nvPr/>
        </p:nvSpPr>
        <p:spPr bwMode="auto">
          <a:xfrm>
            <a:off x="2209800" y="2295525"/>
            <a:ext cx="4016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Clr>
                <a:schemeClr val="hlink"/>
              </a:buClr>
              <a:buSzPct val="70000"/>
              <a:buFont typeface="Wingdings" panose="05000000000000000000" pitchFamily="2" charset="2"/>
              <a:buNone/>
            </a:pPr>
            <a:r>
              <a:rPr lang="en-US" altLang="ja-JP" sz="2800" i="1">
                <a:effectLst>
                  <a:outerShdw blurRad="38100" dist="38100" dir="2700000" algn="tl">
                    <a:srgbClr val="000000"/>
                  </a:outerShdw>
                </a:effectLst>
                <a:latin typeface="Times New Roman" panose="02020603050405020304" pitchFamily="18" charset="0"/>
              </a:rPr>
              <a:t>B</a:t>
            </a:r>
          </a:p>
        </p:txBody>
      </p:sp>
      <p:sp>
        <p:nvSpPr>
          <p:cNvPr id="134185" name="Text Box 41"/>
          <p:cNvSpPr txBox="1">
            <a:spLocks noChangeArrowheads="1"/>
          </p:cNvSpPr>
          <p:nvPr/>
        </p:nvSpPr>
        <p:spPr bwMode="auto">
          <a:xfrm>
            <a:off x="1295400" y="3238500"/>
            <a:ext cx="431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Clr>
                <a:schemeClr val="hlink"/>
              </a:buClr>
              <a:buSzPct val="70000"/>
              <a:buFont typeface="Wingdings" panose="05000000000000000000" pitchFamily="2" charset="2"/>
              <a:buNone/>
            </a:pPr>
            <a:r>
              <a:rPr lang="en-US" altLang="ja-JP" sz="3200" i="1">
                <a:effectLst>
                  <a:outerShdw blurRad="38100" dist="38100" dir="2700000" algn="tl">
                    <a:srgbClr val="000000"/>
                  </a:outerShdw>
                </a:effectLst>
                <a:latin typeface="Times New Roman" panose="02020603050405020304" pitchFamily="18" charset="0"/>
              </a:rPr>
              <a: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34156"/>
                                        </p:tgtEl>
                                        <p:attrNameLst>
                                          <p:attrName>style.visibility</p:attrName>
                                        </p:attrNameLst>
                                      </p:cBhvr>
                                      <p:to>
                                        <p:strVal val="visible"/>
                                      </p:to>
                                    </p:set>
                                    <p:animEffect transition="in" filter="wipe(right)">
                                      <p:cBhvr>
                                        <p:cTn id="7" dur="500"/>
                                        <p:tgtEl>
                                          <p:spTgt spid="1341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4154"/>
                                        </p:tgtEl>
                                        <p:attrNameLst>
                                          <p:attrName>style.visibility</p:attrName>
                                        </p:attrNameLst>
                                      </p:cBhvr>
                                      <p:to>
                                        <p:strVal val="visible"/>
                                      </p:to>
                                    </p:set>
                                    <p:animEffect transition="in" filter="checkerboard(across)">
                                      <p:cBhvr>
                                        <p:cTn id="12" dur="500"/>
                                        <p:tgtEl>
                                          <p:spTgt spid="13415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34157"/>
                                        </p:tgtEl>
                                        <p:attrNameLst>
                                          <p:attrName>style.visibility</p:attrName>
                                        </p:attrNameLst>
                                      </p:cBhvr>
                                      <p:to>
                                        <p:strVal val="visible"/>
                                      </p:to>
                                    </p:set>
                                    <p:animEffect transition="in" filter="wipe(up)">
                                      <p:cBhvr>
                                        <p:cTn id="17" dur="500"/>
                                        <p:tgtEl>
                                          <p:spTgt spid="13415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34155"/>
                                        </p:tgtEl>
                                        <p:attrNameLst>
                                          <p:attrName>style.visibility</p:attrName>
                                        </p:attrNameLst>
                                      </p:cBhvr>
                                      <p:to>
                                        <p:strVal val="visible"/>
                                      </p:to>
                                    </p:set>
                                    <p:animEffect transition="in" filter="checkerboard(across)">
                                      <p:cBhvr>
                                        <p:cTn id="22" dur="500"/>
                                        <p:tgtEl>
                                          <p:spTgt spid="134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54" grpId="0" autoUpdateAnimBg="0"/>
      <p:bldP spid="134155" grpId="0" autoUpdateAnimBg="0"/>
      <p:bldP spid="134156" grpId="0" animBg="1"/>
      <p:bldP spid="134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r>
              <a:rPr lang="en-US" altLang="ja-JP" dirty="0">
                <a:latin typeface="Times New Roman" panose="02020603050405020304" pitchFamily="18" charset="0"/>
              </a:rPr>
              <a:t>NOT</a:t>
            </a:r>
            <a:r>
              <a:rPr lang="ja-JP" altLang="en-US" dirty="0">
                <a:latin typeface="Times New Roman" panose="02020603050405020304" pitchFamily="18" charset="0"/>
              </a:rPr>
              <a:t>ゲート</a:t>
            </a:r>
          </a:p>
        </p:txBody>
      </p:sp>
      <p:sp>
        <p:nvSpPr>
          <p:cNvPr id="128004" name="Line 4"/>
          <p:cNvSpPr>
            <a:spLocks noChangeShapeType="1"/>
          </p:cNvSpPr>
          <p:nvPr/>
        </p:nvSpPr>
        <p:spPr bwMode="auto">
          <a:xfrm>
            <a:off x="2971800" y="4419600"/>
            <a:ext cx="4572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8005" name="Line 5"/>
          <p:cNvSpPr>
            <a:spLocks noChangeShapeType="1"/>
          </p:cNvSpPr>
          <p:nvPr/>
        </p:nvSpPr>
        <p:spPr bwMode="auto">
          <a:xfrm flipH="1">
            <a:off x="3048000" y="4495800"/>
            <a:ext cx="3048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8006" name="Line 6"/>
          <p:cNvSpPr>
            <a:spLocks noChangeShapeType="1"/>
          </p:cNvSpPr>
          <p:nvPr/>
        </p:nvSpPr>
        <p:spPr bwMode="auto">
          <a:xfrm>
            <a:off x="3200400" y="4495800"/>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8010" name="Line 10"/>
          <p:cNvSpPr>
            <a:spLocks noChangeShapeType="1"/>
          </p:cNvSpPr>
          <p:nvPr/>
        </p:nvSpPr>
        <p:spPr bwMode="auto">
          <a:xfrm flipV="1">
            <a:off x="1828800" y="3581400"/>
            <a:ext cx="0" cy="10668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8011" name="Line 11"/>
          <p:cNvSpPr>
            <a:spLocks noChangeShapeType="1"/>
          </p:cNvSpPr>
          <p:nvPr/>
        </p:nvSpPr>
        <p:spPr bwMode="auto">
          <a:xfrm>
            <a:off x="1828800" y="3581400"/>
            <a:ext cx="3810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8012" name="Line 12"/>
          <p:cNvSpPr>
            <a:spLocks noChangeShapeType="1"/>
          </p:cNvSpPr>
          <p:nvPr/>
        </p:nvSpPr>
        <p:spPr bwMode="auto">
          <a:xfrm>
            <a:off x="2209800" y="3276600"/>
            <a:ext cx="457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8013" name="Line 13"/>
          <p:cNvSpPr>
            <a:spLocks noChangeShapeType="1"/>
          </p:cNvSpPr>
          <p:nvPr/>
        </p:nvSpPr>
        <p:spPr bwMode="auto">
          <a:xfrm>
            <a:off x="2438400" y="2971800"/>
            <a:ext cx="0" cy="3048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8014" name="Line 14"/>
          <p:cNvSpPr>
            <a:spLocks noChangeShapeType="1"/>
          </p:cNvSpPr>
          <p:nvPr/>
        </p:nvSpPr>
        <p:spPr bwMode="auto">
          <a:xfrm>
            <a:off x="2667000" y="3581400"/>
            <a:ext cx="9144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8015" name="Oval 15"/>
          <p:cNvSpPr>
            <a:spLocks noChangeArrowheads="1"/>
          </p:cNvSpPr>
          <p:nvPr/>
        </p:nvSpPr>
        <p:spPr bwMode="auto">
          <a:xfrm>
            <a:off x="3581400" y="3495675"/>
            <a:ext cx="152400" cy="1524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8016" name="Line 16"/>
          <p:cNvSpPr>
            <a:spLocks noChangeShapeType="1"/>
          </p:cNvSpPr>
          <p:nvPr/>
        </p:nvSpPr>
        <p:spPr bwMode="auto">
          <a:xfrm>
            <a:off x="3124200" y="3581400"/>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8017" name="Line 17"/>
          <p:cNvSpPr>
            <a:spLocks noChangeShapeType="1"/>
          </p:cNvSpPr>
          <p:nvPr/>
        </p:nvSpPr>
        <p:spPr bwMode="auto">
          <a:xfrm>
            <a:off x="3124200" y="3733800"/>
            <a:ext cx="152400" cy="76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8018" name="Line 18"/>
          <p:cNvSpPr>
            <a:spLocks noChangeShapeType="1"/>
          </p:cNvSpPr>
          <p:nvPr/>
        </p:nvSpPr>
        <p:spPr bwMode="auto">
          <a:xfrm flipH="1">
            <a:off x="3048000" y="3810000"/>
            <a:ext cx="228600" cy="76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8019" name="Line 19"/>
          <p:cNvSpPr>
            <a:spLocks noChangeShapeType="1"/>
          </p:cNvSpPr>
          <p:nvPr/>
        </p:nvSpPr>
        <p:spPr bwMode="auto">
          <a:xfrm>
            <a:off x="3048000" y="3886200"/>
            <a:ext cx="228600" cy="76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8020" name="Line 20"/>
          <p:cNvSpPr>
            <a:spLocks noChangeShapeType="1"/>
          </p:cNvSpPr>
          <p:nvPr/>
        </p:nvSpPr>
        <p:spPr bwMode="auto">
          <a:xfrm flipH="1">
            <a:off x="3048000" y="3962400"/>
            <a:ext cx="228600" cy="76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8021" name="Line 21"/>
          <p:cNvSpPr>
            <a:spLocks noChangeShapeType="1"/>
          </p:cNvSpPr>
          <p:nvPr/>
        </p:nvSpPr>
        <p:spPr bwMode="auto">
          <a:xfrm>
            <a:off x="3048000" y="4038600"/>
            <a:ext cx="228600" cy="76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8022" name="Line 22"/>
          <p:cNvSpPr>
            <a:spLocks noChangeShapeType="1"/>
          </p:cNvSpPr>
          <p:nvPr/>
        </p:nvSpPr>
        <p:spPr bwMode="auto">
          <a:xfrm flipH="1">
            <a:off x="3048000" y="4114800"/>
            <a:ext cx="228600" cy="76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8023" name="Line 23"/>
          <p:cNvSpPr>
            <a:spLocks noChangeShapeType="1"/>
          </p:cNvSpPr>
          <p:nvPr/>
        </p:nvSpPr>
        <p:spPr bwMode="auto">
          <a:xfrm>
            <a:off x="3048000" y="4191000"/>
            <a:ext cx="152400" cy="76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8024" name="Line 24"/>
          <p:cNvSpPr>
            <a:spLocks noChangeShapeType="1"/>
          </p:cNvSpPr>
          <p:nvPr/>
        </p:nvSpPr>
        <p:spPr bwMode="auto">
          <a:xfrm>
            <a:off x="3200400" y="4267200"/>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8025" name="Line 25"/>
          <p:cNvSpPr>
            <a:spLocks noChangeShapeType="1"/>
          </p:cNvSpPr>
          <p:nvPr/>
        </p:nvSpPr>
        <p:spPr bwMode="auto">
          <a:xfrm>
            <a:off x="2971800" y="4648200"/>
            <a:ext cx="4572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8026" name="Line 26"/>
          <p:cNvSpPr>
            <a:spLocks noChangeShapeType="1"/>
          </p:cNvSpPr>
          <p:nvPr/>
        </p:nvSpPr>
        <p:spPr bwMode="auto">
          <a:xfrm flipH="1">
            <a:off x="3048000" y="4724400"/>
            <a:ext cx="3048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8027" name="Line 27"/>
          <p:cNvSpPr>
            <a:spLocks noChangeShapeType="1"/>
          </p:cNvSpPr>
          <p:nvPr/>
        </p:nvSpPr>
        <p:spPr bwMode="auto">
          <a:xfrm flipH="1">
            <a:off x="3124200" y="4800600"/>
            <a:ext cx="1524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8028" name="Text Box 28"/>
          <p:cNvSpPr txBox="1">
            <a:spLocks noChangeArrowheads="1"/>
          </p:cNvSpPr>
          <p:nvPr/>
        </p:nvSpPr>
        <p:spPr bwMode="auto">
          <a:xfrm>
            <a:off x="2209800" y="2514600"/>
            <a:ext cx="401638" cy="519113"/>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800" i="1">
                <a:latin typeface="Times New Roman" panose="02020603050405020304" pitchFamily="18" charset="0"/>
              </a:rPr>
              <a:t>X</a:t>
            </a:r>
          </a:p>
        </p:txBody>
      </p:sp>
      <p:sp>
        <p:nvSpPr>
          <p:cNvPr id="128029" name="Text Box 29"/>
          <p:cNvSpPr txBox="1">
            <a:spLocks noChangeArrowheads="1"/>
          </p:cNvSpPr>
          <p:nvPr/>
        </p:nvSpPr>
        <p:spPr bwMode="auto">
          <a:xfrm>
            <a:off x="3733800" y="3276600"/>
            <a:ext cx="382588" cy="519113"/>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800" i="1">
                <a:latin typeface="Times New Roman" panose="02020603050405020304" pitchFamily="18" charset="0"/>
              </a:rPr>
              <a:t>Z</a:t>
            </a:r>
          </a:p>
        </p:txBody>
      </p:sp>
      <p:sp>
        <p:nvSpPr>
          <p:cNvPr id="128030" name="Rectangle 30"/>
          <p:cNvSpPr>
            <a:spLocks noChangeArrowheads="1"/>
          </p:cNvSpPr>
          <p:nvPr/>
        </p:nvSpPr>
        <p:spPr bwMode="auto">
          <a:xfrm>
            <a:off x="1295400" y="2514600"/>
            <a:ext cx="2895600" cy="25146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8031" name="Line 31"/>
          <p:cNvSpPr>
            <a:spLocks noChangeShapeType="1"/>
          </p:cNvSpPr>
          <p:nvPr/>
        </p:nvSpPr>
        <p:spPr bwMode="auto">
          <a:xfrm>
            <a:off x="2514600" y="3276600"/>
            <a:ext cx="152400" cy="3048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8032" name="Line 32"/>
          <p:cNvSpPr>
            <a:spLocks noChangeShapeType="1"/>
          </p:cNvSpPr>
          <p:nvPr/>
        </p:nvSpPr>
        <p:spPr bwMode="auto">
          <a:xfrm flipH="1">
            <a:off x="2209800" y="3276600"/>
            <a:ext cx="152400" cy="3048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8034" name="Line 34"/>
          <p:cNvSpPr>
            <a:spLocks noChangeShapeType="1"/>
          </p:cNvSpPr>
          <p:nvPr/>
        </p:nvSpPr>
        <p:spPr bwMode="auto">
          <a:xfrm>
            <a:off x="1600200" y="4648200"/>
            <a:ext cx="4572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8035" name="Line 35"/>
          <p:cNvSpPr>
            <a:spLocks noChangeShapeType="1"/>
          </p:cNvSpPr>
          <p:nvPr/>
        </p:nvSpPr>
        <p:spPr bwMode="auto">
          <a:xfrm flipH="1">
            <a:off x="1676400" y="4724400"/>
            <a:ext cx="3048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8036" name="Line 36"/>
          <p:cNvSpPr>
            <a:spLocks noChangeShapeType="1"/>
          </p:cNvSpPr>
          <p:nvPr/>
        </p:nvSpPr>
        <p:spPr bwMode="auto">
          <a:xfrm flipH="1">
            <a:off x="1752600" y="4800600"/>
            <a:ext cx="1524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128060" name="Group 60"/>
          <p:cNvGrpSpPr>
            <a:grpSpLocks/>
          </p:cNvGrpSpPr>
          <p:nvPr/>
        </p:nvGrpSpPr>
        <p:grpSpPr bwMode="auto">
          <a:xfrm>
            <a:off x="685800" y="5105400"/>
            <a:ext cx="1004888" cy="793750"/>
            <a:chOff x="336" y="3504"/>
            <a:chExt cx="633" cy="500"/>
          </a:xfrm>
        </p:grpSpPr>
        <p:sp>
          <p:nvSpPr>
            <p:cNvPr id="128041" name="Line 41"/>
            <p:cNvSpPr>
              <a:spLocks noChangeShapeType="1"/>
            </p:cNvSpPr>
            <p:nvPr/>
          </p:nvSpPr>
          <p:spPr bwMode="auto">
            <a:xfrm>
              <a:off x="528" y="3744"/>
              <a:ext cx="28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8042" name="Line 42"/>
            <p:cNvSpPr>
              <a:spLocks noChangeShapeType="1"/>
            </p:cNvSpPr>
            <p:nvPr/>
          </p:nvSpPr>
          <p:spPr bwMode="auto">
            <a:xfrm>
              <a:off x="672" y="3648"/>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8043" name="Line 43"/>
            <p:cNvSpPr>
              <a:spLocks noChangeShapeType="1"/>
            </p:cNvSpPr>
            <p:nvPr/>
          </p:nvSpPr>
          <p:spPr bwMode="auto">
            <a:xfrm>
              <a:off x="720" y="3744"/>
              <a:ext cx="96"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8044" name="Line 44"/>
            <p:cNvSpPr>
              <a:spLocks noChangeShapeType="1"/>
            </p:cNvSpPr>
            <p:nvPr/>
          </p:nvSpPr>
          <p:spPr bwMode="auto">
            <a:xfrm flipH="1">
              <a:off x="528" y="3744"/>
              <a:ext cx="96" cy="19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8045" name="Text Box 45"/>
            <p:cNvSpPr txBox="1">
              <a:spLocks noChangeArrowheads="1"/>
            </p:cNvSpPr>
            <p:nvPr/>
          </p:nvSpPr>
          <p:spPr bwMode="auto">
            <a:xfrm>
              <a:off x="336" y="3792"/>
              <a:ext cx="19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00">
                  <a:latin typeface="Times New Roman" panose="02020603050405020304" pitchFamily="18" charset="0"/>
                </a:rPr>
                <a:t>E</a:t>
              </a:r>
            </a:p>
          </p:txBody>
        </p:sp>
        <p:sp>
          <p:nvSpPr>
            <p:cNvPr id="128046" name="Text Box 46"/>
            <p:cNvSpPr txBox="1">
              <a:spLocks noChangeArrowheads="1"/>
            </p:cNvSpPr>
            <p:nvPr/>
          </p:nvSpPr>
          <p:spPr bwMode="auto">
            <a:xfrm>
              <a:off x="768" y="3792"/>
              <a:ext cx="20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00">
                  <a:latin typeface="Times New Roman" panose="02020603050405020304" pitchFamily="18" charset="0"/>
                </a:rPr>
                <a:t>C</a:t>
              </a:r>
            </a:p>
          </p:txBody>
        </p:sp>
        <p:sp>
          <p:nvSpPr>
            <p:cNvPr id="128047" name="Text Box 47"/>
            <p:cNvSpPr txBox="1">
              <a:spLocks noChangeArrowheads="1"/>
            </p:cNvSpPr>
            <p:nvPr/>
          </p:nvSpPr>
          <p:spPr bwMode="auto">
            <a:xfrm>
              <a:off x="480" y="3504"/>
              <a:ext cx="20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00">
                  <a:latin typeface="Times New Roman" panose="02020603050405020304" pitchFamily="18" charset="0"/>
                </a:rPr>
                <a:t>B</a:t>
              </a:r>
            </a:p>
          </p:txBody>
        </p:sp>
      </p:grpSp>
      <p:sp>
        <p:nvSpPr>
          <p:cNvPr id="128048" name="Text Box 48"/>
          <p:cNvSpPr txBox="1">
            <a:spLocks noChangeArrowheads="1"/>
          </p:cNvSpPr>
          <p:nvPr/>
        </p:nvSpPr>
        <p:spPr bwMode="auto">
          <a:xfrm>
            <a:off x="1600200" y="5867400"/>
            <a:ext cx="126188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800">
                <a:latin typeface="Times New Roman" panose="02020603050405020304" pitchFamily="18" charset="0"/>
              </a:rPr>
              <a:t>電圧源</a:t>
            </a:r>
          </a:p>
        </p:txBody>
      </p:sp>
      <p:sp>
        <p:nvSpPr>
          <p:cNvPr id="128049" name="Line 49"/>
          <p:cNvSpPr>
            <a:spLocks noChangeShapeType="1"/>
          </p:cNvSpPr>
          <p:nvPr/>
        </p:nvSpPr>
        <p:spPr bwMode="auto">
          <a:xfrm>
            <a:off x="2971800" y="6172200"/>
            <a:ext cx="4572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8050" name="Line 50"/>
          <p:cNvSpPr>
            <a:spLocks noChangeShapeType="1"/>
          </p:cNvSpPr>
          <p:nvPr/>
        </p:nvSpPr>
        <p:spPr bwMode="auto">
          <a:xfrm flipH="1">
            <a:off x="3048000" y="6248400"/>
            <a:ext cx="3048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8051" name="Line 51"/>
          <p:cNvSpPr>
            <a:spLocks noChangeShapeType="1"/>
          </p:cNvSpPr>
          <p:nvPr/>
        </p:nvSpPr>
        <p:spPr bwMode="auto">
          <a:xfrm flipH="1">
            <a:off x="3124200" y="6324600"/>
            <a:ext cx="1524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8052" name="Line 52"/>
          <p:cNvSpPr>
            <a:spLocks noChangeShapeType="1"/>
          </p:cNvSpPr>
          <p:nvPr/>
        </p:nvSpPr>
        <p:spPr bwMode="auto">
          <a:xfrm>
            <a:off x="3200400" y="6019800"/>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8053" name="Line 53"/>
          <p:cNvSpPr>
            <a:spLocks noChangeShapeType="1"/>
          </p:cNvSpPr>
          <p:nvPr/>
        </p:nvSpPr>
        <p:spPr bwMode="auto">
          <a:xfrm>
            <a:off x="990600" y="6172200"/>
            <a:ext cx="457200" cy="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8054" name="Line 54"/>
          <p:cNvSpPr>
            <a:spLocks noChangeShapeType="1"/>
          </p:cNvSpPr>
          <p:nvPr/>
        </p:nvSpPr>
        <p:spPr bwMode="auto">
          <a:xfrm flipH="1">
            <a:off x="1066800" y="6248400"/>
            <a:ext cx="3048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8055" name="Line 55"/>
          <p:cNvSpPr>
            <a:spLocks noChangeShapeType="1"/>
          </p:cNvSpPr>
          <p:nvPr/>
        </p:nvSpPr>
        <p:spPr bwMode="auto">
          <a:xfrm>
            <a:off x="1219200" y="6019800"/>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8056" name="Line 56"/>
          <p:cNvSpPr>
            <a:spLocks noChangeShapeType="1"/>
          </p:cNvSpPr>
          <p:nvPr/>
        </p:nvSpPr>
        <p:spPr bwMode="auto">
          <a:xfrm>
            <a:off x="1219200" y="6248400"/>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8057" name="Text Box 57"/>
          <p:cNvSpPr txBox="1">
            <a:spLocks noChangeArrowheads="1"/>
          </p:cNvSpPr>
          <p:nvPr/>
        </p:nvSpPr>
        <p:spPr bwMode="auto">
          <a:xfrm>
            <a:off x="1524000" y="5257800"/>
            <a:ext cx="19208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800">
                <a:latin typeface="Times New Roman" panose="02020603050405020304" pitchFamily="18" charset="0"/>
              </a:rPr>
              <a:t>トランジスタ</a:t>
            </a:r>
          </a:p>
        </p:txBody>
      </p:sp>
      <p:sp>
        <p:nvSpPr>
          <p:cNvPr id="128058" name="Text Box 58"/>
          <p:cNvSpPr txBox="1">
            <a:spLocks noChangeArrowheads="1"/>
          </p:cNvSpPr>
          <p:nvPr/>
        </p:nvSpPr>
        <p:spPr bwMode="auto">
          <a:xfrm>
            <a:off x="3657600" y="5867400"/>
            <a:ext cx="1165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800">
                <a:latin typeface="Times New Roman" panose="02020603050405020304" pitchFamily="18" charset="0"/>
              </a:rPr>
              <a:t>アース</a:t>
            </a:r>
          </a:p>
        </p:txBody>
      </p:sp>
      <p:sp>
        <p:nvSpPr>
          <p:cNvPr id="128059" name="Text Box 59"/>
          <p:cNvSpPr txBox="1">
            <a:spLocks noChangeArrowheads="1"/>
          </p:cNvSpPr>
          <p:nvPr/>
        </p:nvSpPr>
        <p:spPr bwMode="auto">
          <a:xfrm>
            <a:off x="762000" y="5873750"/>
            <a:ext cx="3127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800">
                <a:latin typeface="Times New Roman" panose="02020603050405020304" pitchFamily="18" charset="0"/>
              </a:rPr>
              <a:t>+</a:t>
            </a:r>
          </a:p>
        </p:txBody>
      </p:sp>
      <p:grpSp>
        <p:nvGrpSpPr>
          <p:cNvPr id="128061" name="Group 61"/>
          <p:cNvGrpSpPr>
            <a:grpSpLocks/>
          </p:cNvGrpSpPr>
          <p:nvPr/>
        </p:nvGrpSpPr>
        <p:grpSpPr bwMode="auto">
          <a:xfrm>
            <a:off x="1447800" y="1687513"/>
            <a:ext cx="2238375" cy="579437"/>
            <a:chOff x="912" y="1111"/>
            <a:chExt cx="1410" cy="365"/>
          </a:xfrm>
        </p:grpSpPr>
        <p:sp>
          <p:nvSpPr>
            <p:cNvPr id="128062" name="Line 62"/>
            <p:cNvSpPr>
              <a:spLocks noChangeShapeType="1"/>
            </p:cNvSpPr>
            <p:nvPr/>
          </p:nvSpPr>
          <p:spPr bwMode="auto">
            <a:xfrm>
              <a:off x="1200" y="1296"/>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8063" name="Line 63"/>
            <p:cNvSpPr>
              <a:spLocks noChangeShapeType="1"/>
            </p:cNvSpPr>
            <p:nvPr/>
          </p:nvSpPr>
          <p:spPr bwMode="auto">
            <a:xfrm>
              <a:off x="1824" y="1296"/>
              <a:ext cx="2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8064" name="Text Box 64"/>
            <p:cNvSpPr txBox="1">
              <a:spLocks noChangeArrowheads="1"/>
            </p:cNvSpPr>
            <p:nvPr/>
          </p:nvSpPr>
          <p:spPr bwMode="auto">
            <a:xfrm>
              <a:off x="912" y="1111"/>
              <a:ext cx="27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3200" i="1">
                  <a:latin typeface="Times New Roman" panose="02020603050405020304" pitchFamily="18" charset="0"/>
                </a:rPr>
                <a:t>X</a:t>
              </a:r>
            </a:p>
          </p:txBody>
        </p:sp>
        <p:sp>
          <p:nvSpPr>
            <p:cNvPr id="128065" name="Text Box 65"/>
            <p:cNvSpPr txBox="1">
              <a:spLocks noChangeArrowheads="1"/>
            </p:cNvSpPr>
            <p:nvPr/>
          </p:nvSpPr>
          <p:spPr bwMode="auto">
            <a:xfrm>
              <a:off x="2064" y="1111"/>
              <a:ext cx="25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3200" i="1">
                  <a:latin typeface="Times New Roman" panose="02020603050405020304" pitchFamily="18" charset="0"/>
                </a:rPr>
                <a:t>Z</a:t>
              </a:r>
            </a:p>
          </p:txBody>
        </p:sp>
        <p:grpSp>
          <p:nvGrpSpPr>
            <p:cNvPr id="128066" name="Group 66"/>
            <p:cNvGrpSpPr>
              <a:grpSpLocks/>
            </p:cNvGrpSpPr>
            <p:nvPr/>
          </p:nvGrpSpPr>
          <p:grpSpPr bwMode="auto">
            <a:xfrm>
              <a:off x="1536" y="1200"/>
              <a:ext cx="288" cy="192"/>
              <a:chOff x="2640" y="1968"/>
              <a:chExt cx="288" cy="192"/>
            </a:xfrm>
          </p:grpSpPr>
          <p:sp>
            <p:nvSpPr>
              <p:cNvPr id="128067" name="AutoShape 67"/>
              <p:cNvSpPr>
                <a:spLocks noChangeArrowheads="1"/>
              </p:cNvSpPr>
              <p:nvPr/>
            </p:nvSpPr>
            <p:spPr bwMode="auto">
              <a:xfrm rot="5400000">
                <a:off x="2640" y="1968"/>
                <a:ext cx="192" cy="192"/>
              </a:xfrm>
              <a:prstGeom prst="triangle">
                <a:avLst>
                  <a:gd name="adj" fmla="val 50000"/>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8068" name="Oval 68"/>
              <p:cNvSpPr>
                <a:spLocks noChangeArrowheads="1"/>
              </p:cNvSpPr>
              <p:nvPr/>
            </p:nvSpPr>
            <p:spPr bwMode="auto">
              <a:xfrm>
                <a:off x="2832" y="2016"/>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grpSp>
        <p:nvGrpSpPr>
          <p:cNvPr id="128156" name="Group 156"/>
          <p:cNvGrpSpPr>
            <a:grpSpLocks/>
          </p:cNvGrpSpPr>
          <p:nvPr/>
        </p:nvGrpSpPr>
        <p:grpSpPr bwMode="auto">
          <a:xfrm>
            <a:off x="4953000" y="685800"/>
            <a:ext cx="2895600" cy="2514600"/>
            <a:chOff x="3504" y="336"/>
            <a:chExt cx="1824" cy="1584"/>
          </a:xfrm>
        </p:grpSpPr>
        <p:sp>
          <p:nvSpPr>
            <p:cNvPr id="128069" name="Line 69"/>
            <p:cNvSpPr>
              <a:spLocks noChangeShapeType="1"/>
            </p:cNvSpPr>
            <p:nvPr/>
          </p:nvSpPr>
          <p:spPr bwMode="auto">
            <a:xfrm>
              <a:off x="4560" y="1536"/>
              <a:ext cx="288"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8070" name="Line 70"/>
            <p:cNvSpPr>
              <a:spLocks noChangeShapeType="1"/>
            </p:cNvSpPr>
            <p:nvPr/>
          </p:nvSpPr>
          <p:spPr bwMode="auto">
            <a:xfrm flipH="1">
              <a:off x="4608" y="1584"/>
              <a:ext cx="19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8071" name="Line 71"/>
            <p:cNvSpPr>
              <a:spLocks noChangeShapeType="1"/>
            </p:cNvSpPr>
            <p:nvPr/>
          </p:nvSpPr>
          <p:spPr bwMode="auto">
            <a:xfrm>
              <a:off x="4704" y="1584"/>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8072" name="Line 72"/>
            <p:cNvSpPr>
              <a:spLocks noChangeShapeType="1"/>
            </p:cNvSpPr>
            <p:nvPr/>
          </p:nvSpPr>
          <p:spPr bwMode="auto">
            <a:xfrm flipV="1">
              <a:off x="3840" y="1008"/>
              <a:ext cx="0" cy="67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8073" name="Line 73"/>
            <p:cNvSpPr>
              <a:spLocks noChangeShapeType="1"/>
            </p:cNvSpPr>
            <p:nvPr/>
          </p:nvSpPr>
          <p:spPr bwMode="auto">
            <a:xfrm>
              <a:off x="3840" y="1008"/>
              <a:ext cx="2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8074" name="Line 74"/>
            <p:cNvSpPr>
              <a:spLocks noChangeShapeType="1"/>
            </p:cNvSpPr>
            <p:nvPr/>
          </p:nvSpPr>
          <p:spPr bwMode="auto">
            <a:xfrm>
              <a:off x="4080" y="816"/>
              <a:ext cx="28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8075" name="Line 75"/>
            <p:cNvSpPr>
              <a:spLocks noChangeShapeType="1"/>
            </p:cNvSpPr>
            <p:nvPr/>
          </p:nvSpPr>
          <p:spPr bwMode="auto">
            <a:xfrm>
              <a:off x="4224" y="624"/>
              <a:ext cx="0"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8076" name="Line 76"/>
            <p:cNvSpPr>
              <a:spLocks noChangeShapeType="1"/>
            </p:cNvSpPr>
            <p:nvPr/>
          </p:nvSpPr>
          <p:spPr bwMode="auto">
            <a:xfrm>
              <a:off x="4368" y="1008"/>
              <a:ext cx="57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8077" name="Oval 77"/>
            <p:cNvSpPr>
              <a:spLocks noChangeArrowheads="1"/>
            </p:cNvSpPr>
            <p:nvPr/>
          </p:nvSpPr>
          <p:spPr bwMode="auto">
            <a:xfrm>
              <a:off x="4944" y="954"/>
              <a:ext cx="96" cy="96"/>
            </a:xfrm>
            <a:prstGeom prst="ellipse">
              <a:avLst/>
            </a:prstGeom>
            <a:solidFill>
              <a:srgbClr val="FF99CC"/>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8078" name="Line 78"/>
            <p:cNvSpPr>
              <a:spLocks noChangeShapeType="1"/>
            </p:cNvSpPr>
            <p:nvPr/>
          </p:nvSpPr>
          <p:spPr bwMode="auto">
            <a:xfrm>
              <a:off x="4656" y="1008"/>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8079" name="Line 79"/>
            <p:cNvSpPr>
              <a:spLocks noChangeShapeType="1"/>
            </p:cNvSpPr>
            <p:nvPr/>
          </p:nvSpPr>
          <p:spPr bwMode="auto">
            <a:xfrm>
              <a:off x="4656" y="1104"/>
              <a:ext cx="96" cy="4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8080" name="Line 80"/>
            <p:cNvSpPr>
              <a:spLocks noChangeShapeType="1"/>
            </p:cNvSpPr>
            <p:nvPr/>
          </p:nvSpPr>
          <p:spPr bwMode="auto">
            <a:xfrm flipH="1">
              <a:off x="4608" y="1152"/>
              <a:ext cx="144" cy="4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8081" name="Line 81"/>
            <p:cNvSpPr>
              <a:spLocks noChangeShapeType="1"/>
            </p:cNvSpPr>
            <p:nvPr/>
          </p:nvSpPr>
          <p:spPr bwMode="auto">
            <a:xfrm>
              <a:off x="4608" y="1200"/>
              <a:ext cx="144" cy="4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8082" name="Line 82"/>
            <p:cNvSpPr>
              <a:spLocks noChangeShapeType="1"/>
            </p:cNvSpPr>
            <p:nvPr/>
          </p:nvSpPr>
          <p:spPr bwMode="auto">
            <a:xfrm flipH="1">
              <a:off x="4608" y="1248"/>
              <a:ext cx="144" cy="4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8083" name="Line 83"/>
            <p:cNvSpPr>
              <a:spLocks noChangeShapeType="1"/>
            </p:cNvSpPr>
            <p:nvPr/>
          </p:nvSpPr>
          <p:spPr bwMode="auto">
            <a:xfrm>
              <a:off x="4608" y="1296"/>
              <a:ext cx="144" cy="4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8084" name="Line 84"/>
            <p:cNvSpPr>
              <a:spLocks noChangeShapeType="1"/>
            </p:cNvSpPr>
            <p:nvPr/>
          </p:nvSpPr>
          <p:spPr bwMode="auto">
            <a:xfrm flipH="1">
              <a:off x="4608" y="1344"/>
              <a:ext cx="144" cy="4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8085" name="Line 85"/>
            <p:cNvSpPr>
              <a:spLocks noChangeShapeType="1"/>
            </p:cNvSpPr>
            <p:nvPr/>
          </p:nvSpPr>
          <p:spPr bwMode="auto">
            <a:xfrm>
              <a:off x="4608" y="1392"/>
              <a:ext cx="96" cy="4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8086" name="Line 86"/>
            <p:cNvSpPr>
              <a:spLocks noChangeShapeType="1"/>
            </p:cNvSpPr>
            <p:nvPr/>
          </p:nvSpPr>
          <p:spPr bwMode="auto">
            <a:xfrm>
              <a:off x="4704" y="1440"/>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8087" name="Line 87"/>
            <p:cNvSpPr>
              <a:spLocks noChangeShapeType="1"/>
            </p:cNvSpPr>
            <p:nvPr/>
          </p:nvSpPr>
          <p:spPr bwMode="auto">
            <a:xfrm>
              <a:off x="4560" y="1680"/>
              <a:ext cx="2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8088" name="Line 88"/>
            <p:cNvSpPr>
              <a:spLocks noChangeShapeType="1"/>
            </p:cNvSpPr>
            <p:nvPr/>
          </p:nvSpPr>
          <p:spPr bwMode="auto">
            <a:xfrm flipH="1">
              <a:off x="4608" y="1728"/>
              <a:ext cx="19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8089" name="Line 89"/>
            <p:cNvSpPr>
              <a:spLocks noChangeShapeType="1"/>
            </p:cNvSpPr>
            <p:nvPr/>
          </p:nvSpPr>
          <p:spPr bwMode="auto">
            <a:xfrm flipH="1">
              <a:off x="4656" y="1776"/>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8090" name="Text Box 90"/>
            <p:cNvSpPr txBox="1">
              <a:spLocks noChangeArrowheads="1"/>
            </p:cNvSpPr>
            <p:nvPr/>
          </p:nvSpPr>
          <p:spPr bwMode="auto">
            <a:xfrm>
              <a:off x="3984" y="336"/>
              <a:ext cx="49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800" i="1">
                  <a:latin typeface="Times New Roman" panose="02020603050405020304" pitchFamily="18" charset="0"/>
                </a:rPr>
                <a:t>X</a:t>
              </a:r>
              <a:r>
                <a:rPr lang="en-US" altLang="ja-JP" sz="2800">
                  <a:latin typeface="Times New Roman" panose="02020603050405020304" pitchFamily="18" charset="0"/>
                </a:rPr>
                <a:t>=0</a:t>
              </a:r>
            </a:p>
          </p:txBody>
        </p:sp>
        <p:sp>
          <p:nvSpPr>
            <p:cNvPr id="128091" name="Text Box 91"/>
            <p:cNvSpPr txBox="1">
              <a:spLocks noChangeArrowheads="1"/>
            </p:cNvSpPr>
            <p:nvPr/>
          </p:nvSpPr>
          <p:spPr bwMode="auto">
            <a:xfrm>
              <a:off x="5040" y="816"/>
              <a:ext cx="24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800" i="1">
                  <a:latin typeface="Times New Roman" panose="02020603050405020304" pitchFamily="18" charset="0"/>
                </a:rPr>
                <a:t>Z</a:t>
              </a:r>
            </a:p>
          </p:txBody>
        </p:sp>
        <p:sp>
          <p:nvSpPr>
            <p:cNvPr id="128092" name="Rectangle 92"/>
            <p:cNvSpPr>
              <a:spLocks noChangeArrowheads="1"/>
            </p:cNvSpPr>
            <p:nvPr/>
          </p:nvSpPr>
          <p:spPr bwMode="auto">
            <a:xfrm>
              <a:off x="3504" y="336"/>
              <a:ext cx="1824" cy="1584"/>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8093" name="Line 93"/>
            <p:cNvSpPr>
              <a:spLocks noChangeShapeType="1"/>
            </p:cNvSpPr>
            <p:nvPr/>
          </p:nvSpPr>
          <p:spPr bwMode="auto">
            <a:xfrm>
              <a:off x="4272" y="816"/>
              <a:ext cx="96"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8094" name="Line 94"/>
            <p:cNvSpPr>
              <a:spLocks noChangeShapeType="1"/>
            </p:cNvSpPr>
            <p:nvPr/>
          </p:nvSpPr>
          <p:spPr bwMode="auto">
            <a:xfrm flipH="1">
              <a:off x="4080" y="816"/>
              <a:ext cx="96" cy="19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8095" name="Line 95"/>
            <p:cNvSpPr>
              <a:spLocks noChangeShapeType="1"/>
            </p:cNvSpPr>
            <p:nvPr/>
          </p:nvSpPr>
          <p:spPr bwMode="auto">
            <a:xfrm>
              <a:off x="3696" y="1680"/>
              <a:ext cx="2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8096" name="Line 96"/>
            <p:cNvSpPr>
              <a:spLocks noChangeShapeType="1"/>
            </p:cNvSpPr>
            <p:nvPr/>
          </p:nvSpPr>
          <p:spPr bwMode="auto">
            <a:xfrm flipH="1">
              <a:off x="3744" y="1728"/>
              <a:ext cx="19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8097" name="Line 97"/>
            <p:cNvSpPr>
              <a:spLocks noChangeShapeType="1"/>
            </p:cNvSpPr>
            <p:nvPr/>
          </p:nvSpPr>
          <p:spPr bwMode="auto">
            <a:xfrm flipH="1">
              <a:off x="3792" y="1776"/>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28157" name="Group 157"/>
          <p:cNvGrpSpPr>
            <a:grpSpLocks/>
          </p:cNvGrpSpPr>
          <p:nvPr/>
        </p:nvGrpSpPr>
        <p:grpSpPr bwMode="auto">
          <a:xfrm>
            <a:off x="4953000" y="3352800"/>
            <a:ext cx="2895600" cy="2514600"/>
            <a:chOff x="3504" y="2016"/>
            <a:chExt cx="1824" cy="1584"/>
          </a:xfrm>
        </p:grpSpPr>
        <p:sp>
          <p:nvSpPr>
            <p:cNvPr id="128127" name="Line 127"/>
            <p:cNvSpPr>
              <a:spLocks noChangeShapeType="1"/>
            </p:cNvSpPr>
            <p:nvPr/>
          </p:nvSpPr>
          <p:spPr bwMode="auto">
            <a:xfrm>
              <a:off x="4560" y="3216"/>
              <a:ext cx="288"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8128" name="Line 128"/>
            <p:cNvSpPr>
              <a:spLocks noChangeShapeType="1"/>
            </p:cNvSpPr>
            <p:nvPr/>
          </p:nvSpPr>
          <p:spPr bwMode="auto">
            <a:xfrm flipH="1">
              <a:off x="4608" y="3264"/>
              <a:ext cx="19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8129" name="Line 129"/>
            <p:cNvSpPr>
              <a:spLocks noChangeShapeType="1"/>
            </p:cNvSpPr>
            <p:nvPr/>
          </p:nvSpPr>
          <p:spPr bwMode="auto">
            <a:xfrm>
              <a:off x="4704" y="3264"/>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8130" name="Line 130"/>
            <p:cNvSpPr>
              <a:spLocks noChangeShapeType="1"/>
            </p:cNvSpPr>
            <p:nvPr/>
          </p:nvSpPr>
          <p:spPr bwMode="auto">
            <a:xfrm flipV="1">
              <a:off x="3840" y="2688"/>
              <a:ext cx="0" cy="67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8131" name="Line 131"/>
            <p:cNvSpPr>
              <a:spLocks noChangeShapeType="1"/>
            </p:cNvSpPr>
            <p:nvPr/>
          </p:nvSpPr>
          <p:spPr bwMode="auto">
            <a:xfrm>
              <a:off x="3840" y="2688"/>
              <a:ext cx="2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8132" name="Line 132"/>
            <p:cNvSpPr>
              <a:spLocks noChangeShapeType="1"/>
            </p:cNvSpPr>
            <p:nvPr/>
          </p:nvSpPr>
          <p:spPr bwMode="auto">
            <a:xfrm>
              <a:off x="4080" y="2496"/>
              <a:ext cx="28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8133" name="Line 133"/>
            <p:cNvSpPr>
              <a:spLocks noChangeShapeType="1"/>
            </p:cNvSpPr>
            <p:nvPr/>
          </p:nvSpPr>
          <p:spPr bwMode="auto">
            <a:xfrm>
              <a:off x="4224" y="2304"/>
              <a:ext cx="0"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8134" name="Line 134"/>
            <p:cNvSpPr>
              <a:spLocks noChangeShapeType="1"/>
            </p:cNvSpPr>
            <p:nvPr/>
          </p:nvSpPr>
          <p:spPr bwMode="auto">
            <a:xfrm>
              <a:off x="4368" y="2688"/>
              <a:ext cx="57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8135" name="Oval 135"/>
            <p:cNvSpPr>
              <a:spLocks noChangeArrowheads="1"/>
            </p:cNvSpPr>
            <p:nvPr/>
          </p:nvSpPr>
          <p:spPr bwMode="auto">
            <a:xfrm>
              <a:off x="4944" y="2634"/>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rgbClr val="FF99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8136" name="Line 136"/>
            <p:cNvSpPr>
              <a:spLocks noChangeShapeType="1"/>
            </p:cNvSpPr>
            <p:nvPr/>
          </p:nvSpPr>
          <p:spPr bwMode="auto">
            <a:xfrm>
              <a:off x="4656" y="2688"/>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8137" name="Line 137"/>
            <p:cNvSpPr>
              <a:spLocks noChangeShapeType="1"/>
            </p:cNvSpPr>
            <p:nvPr/>
          </p:nvSpPr>
          <p:spPr bwMode="auto">
            <a:xfrm>
              <a:off x="4656" y="2784"/>
              <a:ext cx="96" cy="48"/>
            </a:xfrm>
            <a:prstGeom prst="line">
              <a:avLst/>
            </a:prstGeom>
            <a:noFill/>
            <a:ln w="19050">
              <a:solidFill>
                <a:srgbClr val="FF99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8138" name="Line 138"/>
            <p:cNvSpPr>
              <a:spLocks noChangeShapeType="1"/>
            </p:cNvSpPr>
            <p:nvPr/>
          </p:nvSpPr>
          <p:spPr bwMode="auto">
            <a:xfrm flipH="1">
              <a:off x="4608" y="2832"/>
              <a:ext cx="144" cy="48"/>
            </a:xfrm>
            <a:prstGeom prst="line">
              <a:avLst/>
            </a:prstGeom>
            <a:noFill/>
            <a:ln w="19050">
              <a:solidFill>
                <a:srgbClr val="FF99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8139" name="Line 139"/>
            <p:cNvSpPr>
              <a:spLocks noChangeShapeType="1"/>
            </p:cNvSpPr>
            <p:nvPr/>
          </p:nvSpPr>
          <p:spPr bwMode="auto">
            <a:xfrm>
              <a:off x="4608" y="2880"/>
              <a:ext cx="144" cy="48"/>
            </a:xfrm>
            <a:prstGeom prst="line">
              <a:avLst/>
            </a:prstGeom>
            <a:noFill/>
            <a:ln w="1905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8140" name="Line 140"/>
            <p:cNvSpPr>
              <a:spLocks noChangeShapeType="1"/>
            </p:cNvSpPr>
            <p:nvPr/>
          </p:nvSpPr>
          <p:spPr bwMode="auto">
            <a:xfrm flipH="1">
              <a:off x="4608" y="2928"/>
              <a:ext cx="144" cy="48"/>
            </a:xfrm>
            <a:prstGeom prst="line">
              <a:avLst/>
            </a:prstGeom>
            <a:noFill/>
            <a:ln w="1905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8141" name="Line 141"/>
            <p:cNvSpPr>
              <a:spLocks noChangeShapeType="1"/>
            </p:cNvSpPr>
            <p:nvPr/>
          </p:nvSpPr>
          <p:spPr bwMode="auto">
            <a:xfrm>
              <a:off x="4608" y="2976"/>
              <a:ext cx="144" cy="48"/>
            </a:xfrm>
            <a:prstGeom prst="line">
              <a:avLst/>
            </a:prstGeom>
            <a:noFill/>
            <a:ln w="19050">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8142" name="Line 142"/>
            <p:cNvSpPr>
              <a:spLocks noChangeShapeType="1"/>
            </p:cNvSpPr>
            <p:nvPr/>
          </p:nvSpPr>
          <p:spPr bwMode="auto">
            <a:xfrm flipH="1">
              <a:off x="4608" y="3024"/>
              <a:ext cx="144" cy="48"/>
            </a:xfrm>
            <a:prstGeom prst="line">
              <a:avLst/>
            </a:prstGeom>
            <a:noFill/>
            <a:ln w="19050">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8143" name="Line 143"/>
            <p:cNvSpPr>
              <a:spLocks noChangeShapeType="1"/>
            </p:cNvSpPr>
            <p:nvPr/>
          </p:nvSpPr>
          <p:spPr bwMode="auto">
            <a:xfrm>
              <a:off x="4608" y="3072"/>
              <a:ext cx="96" cy="48"/>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8144" name="Line 144"/>
            <p:cNvSpPr>
              <a:spLocks noChangeShapeType="1"/>
            </p:cNvSpPr>
            <p:nvPr/>
          </p:nvSpPr>
          <p:spPr bwMode="auto">
            <a:xfrm>
              <a:off x="4704" y="3120"/>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8145" name="Line 145"/>
            <p:cNvSpPr>
              <a:spLocks noChangeShapeType="1"/>
            </p:cNvSpPr>
            <p:nvPr/>
          </p:nvSpPr>
          <p:spPr bwMode="auto">
            <a:xfrm>
              <a:off x="4560" y="3360"/>
              <a:ext cx="2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8146" name="Line 146"/>
            <p:cNvSpPr>
              <a:spLocks noChangeShapeType="1"/>
            </p:cNvSpPr>
            <p:nvPr/>
          </p:nvSpPr>
          <p:spPr bwMode="auto">
            <a:xfrm flipH="1">
              <a:off x="4608" y="3408"/>
              <a:ext cx="19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8147" name="Line 147"/>
            <p:cNvSpPr>
              <a:spLocks noChangeShapeType="1"/>
            </p:cNvSpPr>
            <p:nvPr/>
          </p:nvSpPr>
          <p:spPr bwMode="auto">
            <a:xfrm flipH="1">
              <a:off x="4656" y="3456"/>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8148" name="Text Box 148"/>
            <p:cNvSpPr txBox="1">
              <a:spLocks noChangeArrowheads="1"/>
            </p:cNvSpPr>
            <p:nvPr/>
          </p:nvSpPr>
          <p:spPr bwMode="auto">
            <a:xfrm>
              <a:off x="3984" y="2016"/>
              <a:ext cx="49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800" i="1">
                  <a:latin typeface="Times New Roman" panose="02020603050405020304" pitchFamily="18" charset="0"/>
                </a:rPr>
                <a:t>X</a:t>
              </a:r>
              <a:r>
                <a:rPr lang="en-US" altLang="ja-JP" sz="2800">
                  <a:latin typeface="Times New Roman" panose="02020603050405020304" pitchFamily="18" charset="0"/>
                </a:rPr>
                <a:t>=1</a:t>
              </a:r>
            </a:p>
          </p:txBody>
        </p:sp>
        <p:sp>
          <p:nvSpPr>
            <p:cNvPr id="128149" name="Text Box 149"/>
            <p:cNvSpPr txBox="1">
              <a:spLocks noChangeArrowheads="1"/>
            </p:cNvSpPr>
            <p:nvPr/>
          </p:nvSpPr>
          <p:spPr bwMode="auto">
            <a:xfrm>
              <a:off x="5040" y="2496"/>
              <a:ext cx="24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800" i="1">
                  <a:latin typeface="Times New Roman" panose="02020603050405020304" pitchFamily="18" charset="0"/>
                </a:rPr>
                <a:t>Z</a:t>
              </a:r>
            </a:p>
          </p:txBody>
        </p:sp>
        <p:sp>
          <p:nvSpPr>
            <p:cNvPr id="128150" name="Rectangle 150"/>
            <p:cNvSpPr>
              <a:spLocks noChangeArrowheads="1"/>
            </p:cNvSpPr>
            <p:nvPr/>
          </p:nvSpPr>
          <p:spPr bwMode="auto">
            <a:xfrm>
              <a:off x="3504" y="2016"/>
              <a:ext cx="1824" cy="1584"/>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8151" name="Line 151"/>
            <p:cNvSpPr>
              <a:spLocks noChangeShapeType="1"/>
            </p:cNvSpPr>
            <p:nvPr/>
          </p:nvSpPr>
          <p:spPr bwMode="auto">
            <a:xfrm>
              <a:off x="4272" y="2496"/>
              <a:ext cx="96"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8152" name="Line 152"/>
            <p:cNvSpPr>
              <a:spLocks noChangeShapeType="1"/>
            </p:cNvSpPr>
            <p:nvPr/>
          </p:nvSpPr>
          <p:spPr bwMode="auto">
            <a:xfrm flipH="1">
              <a:off x="4080" y="2496"/>
              <a:ext cx="96" cy="19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8153" name="Line 153"/>
            <p:cNvSpPr>
              <a:spLocks noChangeShapeType="1"/>
            </p:cNvSpPr>
            <p:nvPr/>
          </p:nvSpPr>
          <p:spPr bwMode="auto">
            <a:xfrm>
              <a:off x="3696" y="3360"/>
              <a:ext cx="2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8154" name="Line 154"/>
            <p:cNvSpPr>
              <a:spLocks noChangeShapeType="1"/>
            </p:cNvSpPr>
            <p:nvPr/>
          </p:nvSpPr>
          <p:spPr bwMode="auto">
            <a:xfrm flipH="1">
              <a:off x="3744" y="3408"/>
              <a:ext cx="19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8155" name="Line 155"/>
            <p:cNvSpPr>
              <a:spLocks noChangeShapeType="1"/>
            </p:cNvSpPr>
            <p:nvPr/>
          </p:nvSpPr>
          <p:spPr bwMode="auto">
            <a:xfrm flipH="1">
              <a:off x="3792" y="3456"/>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28158" name="Line 158"/>
          <p:cNvSpPr>
            <a:spLocks noChangeShapeType="1"/>
          </p:cNvSpPr>
          <p:nvPr/>
        </p:nvSpPr>
        <p:spPr bwMode="auto">
          <a:xfrm flipV="1">
            <a:off x="6553200" y="4495800"/>
            <a:ext cx="0" cy="762000"/>
          </a:xfrm>
          <a:prstGeom prst="line">
            <a:avLst/>
          </a:prstGeom>
          <a:noFill/>
          <a:ln w="28575">
            <a:solidFill>
              <a:srgbClr val="00FF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8159" name="Line 159"/>
          <p:cNvSpPr>
            <a:spLocks noChangeShapeType="1"/>
          </p:cNvSpPr>
          <p:nvPr/>
        </p:nvSpPr>
        <p:spPr bwMode="auto">
          <a:xfrm flipH="1">
            <a:off x="5562600" y="4495800"/>
            <a:ext cx="990600" cy="0"/>
          </a:xfrm>
          <a:prstGeom prst="line">
            <a:avLst/>
          </a:prstGeom>
          <a:noFill/>
          <a:ln w="28575">
            <a:solidFill>
              <a:srgbClr val="00FF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128162" name="Group 162"/>
          <p:cNvGrpSpPr>
            <a:grpSpLocks/>
          </p:cNvGrpSpPr>
          <p:nvPr/>
        </p:nvGrpSpPr>
        <p:grpSpPr bwMode="auto">
          <a:xfrm>
            <a:off x="5486400" y="4495800"/>
            <a:ext cx="793750" cy="990600"/>
            <a:chOff x="3840" y="2736"/>
            <a:chExt cx="500" cy="624"/>
          </a:xfrm>
        </p:grpSpPr>
        <p:sp>
          <p:nvSpPr>
            <p:cNvPr id="128160" name="Line 160"/>
            <p:cNvSpPr>
              <a:spLocks noChangeShapeType="1"/>
            </p:cNvSpPr>
            <p:nvPr/>
          </p:nvSpPr>
          <p:spPr bwMode="auto">
            <a:xfrm>
              <a:off x="3888" y="2736"/>
              <a:ext cx="0" cy="624"/>
            </a:xfrm>
            <a:prstGeom prst="line">
              <a:avLst/>
            </a:prstGeom>
            <a:noFill/>
            <a:ln w="28575">
              <a:solidFill>
                <a:srgbClr val="00FF00"/>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8161" name="Text Box 161"/>
            <p:cNvSpPr txBox="1">
              <a:spLocks noChangeArrowheads="1"/>
            </p:cNvSpPr>
            <p:nvPr/>
          </p:nvSpPr>
          <p:spPr bwMode="auto">
            <a:xfrm>
              <a:off x="3840" y="2880"/>
              <a:ext cx="50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dirty="0"/>
                <a:t>電流</a:t>
              </a:r>
            </a:p>
          </p:txBody>
        </p:sp>
      </p:grpSp>
      <p:sp useBgFill="1">
        <p:nvSpPr>
          <p:cNvPr id="128163" name="AutoShape 163"/>
          <p:cNvSpPr>
            <a:spLocks noChangeArrowheads="1"/>
          </p:cNvSpPr>
          <p:nvPr/>
        </p:nvSpPr>
        <p:spPr bwMode="auto">
          <a:xfrm>
            <a:off x="7315200" y="4800600"/>
            <a:ext cx="1143000" cy="990600"/>
          </a:xfrm>
          <a:prstGeom prst="wedgeRoundRectCallout">
            <a:avLst>
              <a:gd name="adj1" fmla="val -81111"/>
              <a:gd name="adj2" fmla="val -37662"/>
              <a:gd name="adj3" fmla="val 16667"/>
            </a:avLst>
          </a:prstGeom>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ja-JP" altLang="en-US"/>
              <a:t>電圧</a:t>
            </a:r>
          </a:p>
          <a:p>
            <a:pPr algn="ctr"/>
            <a:r>
              <a:rPr lang="ja-JP" altLang="en-US"/>
              <a:t>降下</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28156"/>
                                        </p:tgtEl>
                                        <p:attrNameLst>
                                          <p:attrName>style.visibility</p:attrName>
                                        </p:attrNameLst>
                                      </p:cBhvr>
                                      <p:to>
                                        <p:strVal val="visible"/>
                                      </p:to>
                                    </p:set>
                                    <p:animEffect transition="in" filter="checkerboard(across)">
                                      <p:cBhvr>
                                        <p:cTn id="7" dur="500"/>
                                        <p:tgtEl>
                                          <p:spTgt spid="1281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28157"/>
                                        </p:tgtEl>
                                        <p:attrNameLst>
                                          <p:attrName>style.visibility</p:attrName>
                                        </p:attrNameLst>
                                      </p:cBhvr>
                                      <p:to>
                                        <p:strVal val="visible"/>
                                      </p:to>
                                    </p:set>
                                    <p:animEffect transition="in" filter="checkerboard(across)">
                                      <p:cBhvr>
                                        <p:cTn id="12" dur="500"/>
                                        <p:tgtEl>
                                          <p:spTgt spid="12815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8158"/>
                                        </p:tgtEl>
                                        <p:attrNameLst>
                                          <p:attrName>style.visibility</p:attrName>
                                        </p:attrNameLst>
                                      </p:cBhvr>
                                      <p:to>
                                        <p:strVal val="visible"/>
                                      </p:to>
                                    </p:set>
                                    <p:animEffect transition="in" filter="wipe(down)">
                                      <p:cBhvr>
                                        <p:cTn id="17" dur="500"/>
                                        <p:tgtEl>
                                          <p:spTgt spid="128158"/>
                                        </p:tgtEl>
                                      </p:cBhvr>
                                    </p:animEffect>
                                  </p:childTnLst>
                                </p:cTn>
                              </p:par>
                            </p:childTnLst>
                          </p:cTn>
                        </p:par>
                        <p:par>
                          <p:cTn id="18" fill="hold" nodeType="afterGroup">
                            <p:stCondLst>
                              <p:cond delay="500"/>
                            </p:stCondLst>
                            <p:childTnLst>
                              <p:par>
                                <p:cTn id="19" presetID="22" presetClass="entr" presetSubtype="2" fill="hold" grpId="0" nodeType="afterEffect">
                                  <p:stCondLst>
                                    <p:cond delay="0"/>
                                  </p:stCondLst>
                                  <p:childTnLst>
                                    <p:set>
                                      <p:cBhvr>
                                        <p:cTn id="20" dur="1" fill="hold">
                                          <p:stCondLst>
                                            <p:cond delay="0"/>
                                          </p:stCondLst>
                                        </p:cTn>
                                        <p:tgtEl>
                                          <p:spTgt spid="128159"/>
                                        </p:tgtEl>
                                        <p:attrNameLst>
                                          <p:attrName>style.visibility</p:attrName>
                                        </p:attrNameLst>
                                      </p:cBhvr>
                                      <p:to>
                                        <p:strVal val="visible"/>
                                      </p:to>
                                    </p:set>
                                    <p:animEffect transition="in" filter="wipe(right)">
                                      <p:cBhvr>
                                        <p:cTn id="21" dur="500"/>
                                        <p:tgtEl>
                                          <p:spTgt spid="128159"/>
                                        </p:tgtEl>
                                      </p:cBhvr>
                                    </p:animEffect>
                                  </p:childTnLst>
                                </p:cTn>
                              </p:par>
                            </p:childTnLst>
                          </p:cTn>
                        </p:par>
                        <p:par>
                          <p:cTn id="22" fill="hold" nodeType="afterGroup">
                            <p:stCondLst>
                              <p:cond delay="1000"/>
                            </p:stCondLst>
                            <p:childTnLst>
                              <p:par>
                                <p:cTn id="23" presetID="22" presetClass="entr" presetSubtype="1" fill="hold" nodeType="afterEffect">
                                  <p:stCondLst>
                                    <p:cond delay="0"/>
                                  </p:stCondLst>
                                  <p:childTnLst>
                                    <p:set>
                                      <p:cBhvr>
                                        <p:cTn id="24" dur="1" fill="hold">
                                          <p:stCondLst>
                                            <p:cond delay="0"/>
                                          </p:stCondLst>
                                        </p:cTn>
                                        <p:tgtEl>
                                          <p:spTgt spid="128162"/>
                                        </p:tgtEl>
                                        <p:attrNameLst>
                                          <p:attrName>style.visibility</p:attrName>
                                        </p:attrNameLst>
                                      </p:cBhvr>
                                      <p:to>
                                        <p:strVal val="visible"/>
                                      </p:to>
                                    </p:set>
                                    <p:animEffect transition="in" filter="wipe(up)">
                                      <p:cBhvr>
                                        <p:cTn id="25" dur="500"/>
                                        <p:tgtEl>
                                          <p:spTgt spid="12816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128163"/>
                                        </p:tgtEl>
                                        <p:attrNameLst>
                                          <p:attrName>style.visibility</p:attrName>
                                        </p:attrNameLst>
                                      </p:cBhvr>
                                      <p:to>
                                        <p:strVal val="visible"/>
                                      </p:to>
                                    </p:set>
                                    <p:animEffect transition="in" filter="checkerboard(across)">
                                      <p:cBhvr>
                                        <p:cTn id="30" dur="500"/>
                                        <p:tgtEl>
                                          <p:spTgt spid="128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158" grpId="0" animBg="1"/>
      <p:bldP spid="128159" grpId="0" animBg="1"/>
      <p:bldP spid="128163"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ja-JP" altLang="en-US">
                <a:latin typeface="Times New Roman" panose="02020603050405020304" pitchFamily="18" charset="0"/>
              </a:rPr>
              <a:t>組み合わせ回路</a:t>
            </a:r>
          </a:p>
        </p:txBody>
      </p:sp>
      <p:sp>
        <p:nvSpPr>
          <p:cNvPr id="36867" name="Rectangle 3"/>
          <p:cNvSpPr>
            <a:spLocks noGrp="1" noChangeArrowheads="1"/>
          </p:cNvSpPr>
          <p:nvPr>
            <p:ph type="body" idx="1"/>
          </p:nvPr>
        </p:nvSpPr>
        <p:spPr/>
        <p:txBody>
          <a:bodyPr/>
          <a:lstStyle/>
          <a:p>
            <a:pPr>
              <a:buFont typeface="Wingdings" panose="05000000000000000000" pitchFamily="2" charset="2"/>
              <a:buChar char="u"/>
            </a:pPr>
            <a:r>
              <a:rPr lang="ja-JP" altLang="en-US" dirty="0">
                <a:latin typeface="Times New Roman" panose="02020603050405020304" pitchFamily="18" charset="0"/>
              </a:rPr>
              <a:t>定義</a:t>
            </a:r>
            <a:r>
              <a:rPr lang="en-US" altLang="ja-JP" dirty="0">
                <a:latin typeface="Times New Roman" panose="02020603050405020304" pitchFamily="18" charset="0"/>
              </a:rPr>
              <a:t> </a:t>
            </a:r>
            <a:r>
              <a:rPr lang="ja-JP" altLang="en-US" dirty="0">
                <a:latin typeface="Times New Roman" panose="02020603050405020304" pitchFamily="18" charset="0"/>
              </a:rPr>
              <a:t>組み合わせ回路</a:t>
            </a:r>
            <a:endParaRPr lang="en-US" altLang="ja-JP" dirty="0">
              <a:latin typeface="Times New Roman" panose="02020603050405020304" pitchFamily="18" charset="0"/>
            </a:endParaRPr>
          </a:p>
          <a:p>
            <a:pPr lvl="1"/>
            <a:r>
              <a:rPr lang="ja-JP" altLang="en-US" dirty="0">
                <a:latin typeface="Times New Roman" panose="02020603050405020304" pitchFamily="18" charset="0"/>
              </a:rPr>
              <a:t>ある時刻の出力信号が、現在の入力信号だけで決まる回路</a:t>
            </a:r>
          </a:p>
          <a:p>
            <a:pPr>
              <a:buFont typeface="Wingdings" panose="05000000000000000000" pitchFamily="2" charset="2"/>
              <a:buChar char="u"/>
            </a:pPr>
            <a:r>
              <a:rPr lang="ja-JP" altLang="en-US" dirty="0">
                <a:latin typeface="Times New Roman" panose="02020603050405020304" pitchFamily="18" charset="0"/>
              </a:rPr>
              <a:t>定義</a:t>
            </a:r>
            <a:r>
              <a:rPr lang="en-US" altLang="ja-JP" dirty="0">
                <a:latin typeface="Times New Roman" panose="02020603050405020304" pitchFamily="18" charset="0"/>
              </a:rPr>
              <a:t> </a:t>
            </a:r>
            <a:r>
              <a:rPr lang="ja-JP" altLang="en-US" dirty="0">
                <a:latin typeface="Times New Roman" panose="02020603050405020304" pitchFamily="18" charset="0"/>
              </a:rPr>
              <a:t>順序回路</a:t>
            </a:r>
            <a:endParaRPr lang="en-US" altLang="ja-JP" dirty="0">
              <a:latin typeface="Times New Roman" panose="02020603050405020304" pitchFamily="18" charset="0"/>
            </a:endParaRPr>
          </a:p>
          <a:p>
            <a:pPr lvl="1"/>
            <a:r>
              <a:rPr lang="ja-JP" altLang="en-US" dirty="0">
                <a:latin typeface="Times New Roman" panose="02020603050405020304" pitchFamily="18" charset="0"/>
              </a:rPr>
              <a:t>ある時刻の出力信号が、現在の入力信号だけでなく、過去の入力信号の影響も受ける回路 </a:t>
            </a:r>
            <a:r>
              <a:rPr lang="en-US" altLang="ja-JP" dirty="0">
                <a:latin typeface="Times New Roman" panose="02020603050405020304" pitchFamily="18" charset="0"/>
              </a:rPr>
              <a:t>(</a:t>
            </a:r>
            <a:r>
              <a:rPr lang="ja-JP" altLang="en-US" dirty="0">
                <a:latin typeface="Times New Roman" panose="02020603050405020304" pitchFamily="18" charset="0"/>
              </a:rPr>
              <a:t>回路内にバッファ・メモリがある</a:t>
            </a:r>
            <a:r>
              <a:rPr lang="en-US" altLang="ja-JP" dirty="0">
                <a:latin typeface="Times New Roman" panose="02020603050405020304" pitchFamily="18" charset="0"/>
              </a:rPr>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ja-JP" altLang="en-US">
                <a:latin typeface="Times New Roman" panose="02020603050405020304" pitchFamily="18" charset="0"/>
              </a:rPr>
              <a:t>組み合わせ回路と論理関数</a:t>
            </a:r>
          </a:p>
        </p:txBody>
      </p:sp>
      <p:sp>
        <p:nvSpPr>
          <p:cNvPr id="37891" name="Rectangle 3"/>
          <p:cNvSpPr>
            <a:spLocks noGrp="1" noChangeArrowheads="1"/>
          </p:cNvSpPr>
          <p:nvPr>
            <p:ph type="body" idx="1"/>
          </p:nvPr>
        </p:nvSpPr>
        <p:spPr>
          <a:xfrm>
            <a:off x="1066800" y="1981200"/>
            <a:ext cx="7543800" cy="1752600"/>
          </a:xfrm>
        </p:spPr>
        <p:txBody>
          <a:bodyPr/>
          <a:lstStyle/>
          <a:p>
            <a:r>
              <a:rPr lang="ja-JP" altLang="en-US" dirty="0">
                <a:latin typeface="Times New Roman" panose="02020603050405020304" pitchFamily="18" charset="0"/>
              </a:rPr>
              <a:t>論理関数 </a:t>
            </a:r>
            <a:r>
              <a:rPr lang="en-US" altLang="ja-JP" i="1" dirty="0">
                <a:latin typeface="Times New Roman" panose="02020603050405020304" pitchFamily="18" charset="0"/>
              </a:rPr>
              <a:t>f</a:t>
            </a:r>
            <a:r>
              <a:rPr lang="en-US" altLang="ja-JP" dirty="0">
                <a:latin typeface="Times New Roman" panose="02020603050405020304" pitchFamily="18" charset="0"/>
              </a:rPr>
              <a:t> (</a:t>
            </a:r>
            <a:r>
              <a:rPr lang="en-US" altLang="ja-JP" i="1" dirty="0">
                <a:latin typeface="Times New Roman" panose="02020603050405020304" pitchFamily="18" charset="0"/>
              </a:rPr>
              <a:t>I</a:t>
            </a:r>
            <a:r>
              <a:rPr lang="en-US" altLang="ja-JP" baseline="-25000" dirty="0">
                <a:latin typeface="Times New Roman" panose="02020603050405020304" pitchFamily="18" charset="0"/>
              </a:rPr>
              <a:t>1</a:t>
            </a:r>
            <a:r>
              <a:rPr lang="en-US" altLang="ja-JP" dirty="0">
                <a:latin typeface="Times New Roman" panose="02020603050405020304" pitchFamily="18" charset="0"/>
              </a:rPr>
              <a:t>,</a:t>
            </a:r>
            <a:r>
              <a:rPr lang="en-US" altLang="ja-JP" i="1" dirty="0">
                <a:latin typeface="Times New Roman" panose="02020603050405020304" pitchFamily="18" charset="0"/>
              </a:rPr>
              <a:t>I</a:t>
            </a:r>
            <a:r>
              <a:rPr lang="en-US" altLang="ja-JP" baseline="-25000" dirty="0">
                <a:latin typeface="Times New Roman" panose="02020603050405020304" pitchFamily="18" charset="0"/>
              </a:rPr>
              <a:t>2</a:t>
            </a:r>
            <a:r>
              <a:rPr lang="en-US" altLang="ja-JP" dirty="0">
                <a:latin typeface="Times New Roman" panose="02020603050405020304" pitchFamily="18" charset="0"/>
              </a:rPr>
              <a:t>,…,</a:t>
            </a:r>
            <a:r>
              <a:rPr lang="en-US" altLang="ja-JP" i="1" dirty="0" err="1">
                <a:latin typeface="Times New Roman" panose="02020603050405020304" pitchFamily="18" charset="0"/>
              </a:rPr>
              <a:t>I</a:t>
            </a:r>
            <a:r>
              <a:rPr lang="en-US" altLang="ja-JP" i="1" baseline="-25000" dirty="0" err="1">
                <a:latin typeface="Times New Roman" panose="02020603050405020304" pitchFamily="18" charset="0"/>
              </a:rPr>
              <a:t>m</a:t>
            </a:r>
            <a:r>
              <a:rPr lang="en-US" altLang="ja-JP" dirty="0">
                <a:latin typeface="Times New Roman" panose="02020603050405020304" pitchFamily="18" charset="0"/>
              </a:rPr>
              <a:t>)=</a:t>
            </a:r>
            <a:r>
              <a:rPr lang="en-US" altLang="ja-JP" i="1" dirty="0">
                <a:latin typeface="Times New Roman" panose="02020603050405020304" pitchFamily="18" charset="0"/>
              </a:rPr>
              <a:t>O</a:t>
            </a:r>
          </a:p>
          <a:p>
            <a:pPr lvl="1"/>
            <a:r>
              <a:rPr lang="en-US" altLang="ja-JP" i="1" dirty="0">
                <a:latin typeface="Times New Roman" panose="02020603050405020304" pitchFamily="18" charset="0"/>
              </a:rPr>
              <a:t>I</a:t>
            </a:r>
            <a:r>
              <a:rPr lang="en-US" altLang="ja-JP" i="1" baseline="-25000" dirty="0">
                <a:latin typeface="Times New Roman" panose="02020603050405020304" pitchFamily="18" charset="0"/>
              </a:rPr>
              <a:t>i</a:t>
            </a:r>
            <a:r>
              <a:rPr lang="en-US" altLang="ja-JP" dirty="0">
                <a:latin typeface="Times New Roman" panose="02020603050405020304" pitchFamily="18" charset="0"/>
              </a:rPr>
              <a:t>  : </a:t>
            </a:r>
            <a:r>
              <a:rPr lang="ja-JP" altLang="en-US" dirty="0">
                <a:latin typeface="Times New Roman" panose="02020603050405020304" pitchFamily="18" charset="0"/>
              </a:rPr>
              <a:t>入力</a:t>
            </a:r>
          </a:p>
          <a:p>
            <a:pPr lvl="1"/>
            <a:r>
              <a:rPr lang="en-US" altLang="ja-JP" i="1" dirty="0">
                <a:latin typeface="Times New Roman" panose="02020603050405020304" pitchFamily="18" charset="0"/>
              </a:rPr>
              <a:t>O</a:t>
            </a:r>
            <a:r>
              <a:rPr lang="en-US" altLang="ja-JP" dirty="0">
                <a:latin typeface="Times New Roman" panose="02020603050405020304" pitchFamily="18" charset="0"/>
              </a:rPr>
              <a:t> : </a:t>
            </a:r>
            <a:r>
              <a:rPr lang="ja-JP" altLang="en-US" dirty="0">
                <a:latin typeface="Times New Roman" panose="02020603050405020304" pitchFamily="18" charset="0"/>
              </a:rPr>
              <a:t>出力</a:t>
            </a:r>
          </a:p>
        </p:txBody>
      </p:sp>
      <p:grpSp>
        <p:nvGrpSpPr>
          <p:cNvPr id="37904" name="Group 16"/>
          <p:cNvGrpSpPr>
            <a:grpSpLocks/>
          </p:cNvGrpSpPr>
          <p:nvPr/>
        </p:nvGrpSpPr>
        <p:grpSpPr bwMode="auto">
          <a:xfrm>
            <a:off x="4114800" y="2700338"/>
            <a:ext cx="3641725" cy="1890712"/>
            <a:chOff x="2592" y="1701"/>
            <a:chExt cx="2294" cy="1191"/>
          </a:xfrm>
        </p:grpSpPr>
        <p:sp>
          <p:nvSpPr>
            <p:cNvPr id="37892" name="Rectangle 4"/>
            <p:cNvSpPr>
              <a:spLocks noChangeArrowheads="1"/>
            </p:cNvSpPr>
            <p:nvPr/>
          </p:nvSpPr>
          <p:spPr bwMode="auto">
            <a:xfrm>
              <a:off x="3120" y="1824"/>
              <a:ext cx="1296" cy="96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800">
                  <a:latin typeface="Times New Roman" panose="02020603050405020304" pitchFamily="18" charset="0"/>
                </a:rPr>
                <a:t>論理回路 </a:t>
              </a:r>
              <a:r>
                <a:rPr lang="en-US" altLang="ja-JP" sz="3200" i="1">
                  <a:latin typeface="Times New Roman" panose="02020603050405020304" pitchFamily="18" charset="0"/>
                </a:rPr>
                <a:t>F</a:t>
              </a:r>
            </a:p>
          </p:txBody>
        </p:sp>
        <p:sp>
          <p:nvSpPr>
            <p:cNvPr id="37893" name="Line 5"/>
            <p:cNvSpPr>
              <a:spLocks noChangeShapeType="1"/>
            </p:cNvSpPr>
            <p:nvPr/>
          </p:nvSpPr>
          <p:spPr bwMode="auto">
            <a:xfrm>
              <a:off x="2832" y="1872"/>
              <a:ext cx="2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7894" name="Text Box 6"/>
            <p:cNvSpPr txBox="1">
              <a:spLocks noChangeArrowheads="1"/>
            </p:cNvSpPr>
            <p:nvPr/>
          </p:nvSpPr>
          <p:spPr bwMode="auto">
            <a:xfrm>
              <a:off x="2592" y="1701"/>
              <a:ext cx="26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800" i="1">
                  <a:latin typeface="Times New Roman" panose="02020603050405020304" pitchFamily="18" charset="0"/>
                </a:rPr>
                <a:t>I</a:t>
              </a:r>
              <a:r>
                <a:rPr lang="en-US" altLang="ja-JP" sz="2800" baseline="-25000">
                  <a:latin typeface="Times New Roman" panose="02020603050405020304" pitchFamily="18" charset="0"/>
                </a:rPr>
                <a:t>1</a:t>
              </a:r>
              <a:endParaRPr lang="en-US" altLang="ja-JP" sz="2800" i="1" baseline="-25000">
                <a:latin typeface="Times New Roman" panose="02020603050405020304" pitchFamily="18" charset="0"/>
              </a:endParaRPr>
            </a:p>
          </p:txBody>
        </p:sp>
        <p:sp>
          <p:nvSpPr>
            <p:cNvPr id="37895" name="Line 7"/>
            <p:cNvSpPr>
              <a:spLocks noChangeShapeType="1"/>
            </p:cNvSpPr>
            <p:nvPr/>
          </p:nvSpPr>
          <p:spPr bwMode="auto">
            <a:xfrm>
              <a:off x="2832" y="2112"/>
              <a:ext cx="2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7896" name="Text Box 8"/>
            <p:cNvSpPr txBox="1">
              <a:spLocks noChangeArrowheads="1"/>
            </p:cNvSpPr>
            <p:nvPr/>
          </p:nvSpPr>
          <p:spPr bwMode="auto">
            <a:xfrm>
              <a:off x="2592" y="1941"/>
              <a:ext cx="26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800" i="1">
                  <a:latin typeface="Times New Roman" panose="02020603050405020304" pitchFamily="18" charset="0"/>
                </a:rPr>
                <a:t>I</a:t>
              </a:r>
              <a:r>
                <a:rPr lang="en-US" altLang="ja-JP" sz="2800" baseline="-25000">
                  <a:latin typeface="Times New Roman" panose="02020603050405020304" pitchFamily="18" charset="0"/>
                </a:rPr>
                <a:t>2</a:t>
              </a:r>
              <a:endParaRPr lang="en-US" altLang="ja-JP" sz="2800" i="1" baseline="-25000">
                <a:latin typeface="Times New Roman" panose="02020603050405020304" pitchFamily="18" charset="0"/>
              </a:endParaRPr>
            </a:p>
          </p:txBody>
        </p:sp>
        <p:sp>
          <p:nvSpPr>
            <p:cNvPr id="37897" name="Line 9"/>
            <p:cNvSpPr>
              <a:spLocks noChangeShapeType="1"/>
            </p:cNvSpPr>
            <p:nvPr/>
          </p:nvSpPr>
          <p:spPr bwMode="auto">
            <a:xfrm>
              <a:off x="2832" y="2736"/>
              <a:ext cx="2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7898" name="Text Box 10"/>
            <p:cNvSpPr txBox="1">
              <a:spLocks noChangeArrowheads="1"/>
            </p:cNvSpPr>
            <p:nvPr/>
          </p:nvSpPr>
          <p:spPr bwMode="auto">
            <a:xfrm>
              <a:off x="2592" y="2565"/>
              <a:ext cx="30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800" i="1">
                  <a:latin typeface="Times New Roman" panose="02020603050405020304" pitchFamily="18" charset="0"/>
                </a:rPr>
                <a:t>I</a:t>
              </a:r>
              <a:r>
                <a:rPr lang="en-US" altLang="ja-JP" sz="2800" i="1" baseline="-25000">
                  <a:latin typeface="Times New Roman" panose="02020603050405020304" pitchFamily="18" charset="0"/>
                </a:rPr>
                <a:t>m</a:t>
              </a:r>
            </a:p>
          </p:txBody>
        </p:sp>
        <p:sp>
          <p:nvSpPr>
            <p:cNvPr id="37899" name="Line 11"/>
            <p:cNvSpPr>
              <a:spLocks noChangeShapeType="1"/>
            </p:cNvSpPr>
            <p:nvPr/>
          </p:nvSpPr>
          <p:spPr bwMode="auto">
            <a:xfrm>
              <a:off x="2880" y="2256"/>
              <a:ext cx="0" cy="336"/>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7900" name="Line 12"/>
            <p:cNvSpPr>
              <a:spLocks noChangeShapeType="1"/>
            </p:cNvSpPr>
            <p:nvPr/>
          </p:nvSpPr>
          <p:spPr bwMode="auto">
            <a:xfrm>
              <a:off x="4416" y="2304"/>
              <a:ext cx="2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7901" name="Text Box 13"/>
            <p:cNvSpPr txBox="1">
              <a:spLocks noChangeArrowheads="1"/>
            </p:cNvSpPr>
            <p:nvPr/>
          </p:nvSpPr>
          <p:spPr bwMode="auto">
            <a:xfrm>
              <a:off x="4608" y="2133"/>
              <a:ext cx="27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800" i="1">
                  <a:latin typeface="Times New Roman" panose="02020603050405020304" pitchFamily="18" charset="0"/>
                </a:rPr>
                <a:t>O</a:t>
              </a:r>
              <a:endParaRPr lang="en-US" altLang="ja-JP" sz="2800" i="1" baseline="-25000">
                <a:latin typeface="Times New Roman" panose="02020603050405020304" pitchFamily="18" charset="0"/>
              </a:endParaRPr>
            </a:p>
          </p:txBody>
        </p:sp>
      </p:grpSp>
      <p:sp>
        <p:nvSpPr>
          <p:cNvPr id="37903" name="Text Box 15"/>
          <p:cNvSpPr txBox="1">
            <a:spLocks noChangeArrowheads="1"/>
          </p:cNvSpPr>
          <p:nvPr/>
        </p:nvSpPr>
        <p:spPr bwMode="auto">
          <a:xfrm>
            <a:off x="914400" y="4648200"/>
            <a:ext cx="7616825"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SzPct val="70000"/>
              <a:buFont typeface="Wingdings" panose="05000000000000000000" pitchFamily="2" charset="2"/>
              <a:buChar char="l"/>
            </a:pPr>
            <a:r>
              <a:rPr lang="ja-JP" altLang="en-US" sz="2800">
                <a:latin typeface="Times New Roman" panose="02020603050405020304" pitchFamily="18" charset="0"/>
              </a:rPr>
              <a:t>論理関数</a:t>
            </a:r>
          </a:p>
          <a:p>
            <a:pPr lvl="1">
              <a:buSzPct val="70000"/>
              <a:buFont typeface="Wingdings" panose="05000000000000000000" pitchFamily="2" charset="2"/>
              <a:buChar char="Ø"/>
            </a:pPr>
            <a:r>
              <a:rPr lang="ja-JP" altLang="en-US" sz="2800">
                <a:latin typeface="Times New Roman" panose="02020603050405020304" pitchFamily="18" charset="0"/>
              </a:rPr>
              <a:t>回路における入力と出力との論理関係を示す</a:t>
            </a:r>
          </a:p>
          <a:p>
            <a:pPr lvl="1">
              <a:buSzPct val="70000"/>
              <a:buFont typeface="Wingdings" panose="05000000000000000000" pitchFamily="2" charset="2"/>
              <a:buChar char="Ø"/>
            </a:pPr>
            <a:r>
              <a:rPr lang="ja-JP" altLang="en-US" sz="2800">
                <a:latin typeface="Times New Roman" panose="02020603050405020304" pitchFamily="18" charset="0"/>
              </a:rPr>
              <a:t>回路の機能を論理式で表す</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7904"/>
                                        </p:tgtEl>
                                        <p:attrNameLst>
                                          <p:attrName>style.visibility</p:attrName>
                                        </p:attrNameLst>
                                      </p:cBhvr>
                                      <p:to>
                                        <p:strVal val="visible"/>
                                      </p:to>
                                    </p:set>
                                    <p:animEffect transition="in" filter="checkerboard(across)">
                                      <p:cBhvr>
                                        <p:cTn id="7" dur="500"/>
                                        <p:tgtEl>
                                          <p:spTgt spid="379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7903"/>
                                        </p:tgtEl>
                                        <p:attrNameLst>
                                          <p:attrName>style.visibility</p:attrName>
                                        </p:attrNameLst>
                                      </p:cBhvr>
                                      <p:to>
                                        <p:strVal val="visible"/>
                                      </p:to>
                                    </p:set>
                                    <p:anim calcmode="lin" valueType="num">
                                      <p:cBhvr additive="base">
                                        <p:cTn id="12" dur="500" fill="hold"/>
                                        <p:tgtEl>
                                          <p:spTgt spid="37903"/>
                                        </p:tgtEl>
                                        <p:attrNameLst>
                                          <p:attrName>ppt_x</p:attrName>
                                        </p:attrNameLst>
                                      </p:cBhvr>
                                      <p:tavLst>
                                        <p:tav tm="0">
                                          <p:val>
                                            <p:strVal val="#ppt_x"/>
                                          </p:val>
                                        </p:tav>
                                        <p:tav tm="100000">
                                          <p:val>
                                            <p:strVal val="#ppt_x"/>
                                          </p:val>
                                        </p:tav>
                                      </p:tavLst>
                                    </p:anim>
                                    <p:anim calcmode="lin" valueType="num">
                                      <p:cBhvr additive="base">
                                        <p:cTn id="13" dur="500" fill="hold"/>
                                        <p:tgtEl>
                                          <p:spTgt spid="379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03"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グラフィカル ユーザー インターフェイス, アプリケーション&#10;&#10;自動的に生成された説明">
            <a:extLst>
              <a:ext uri="{FF2B5EF4-FFF2-40B4-BE49-F238E27FC236}">
                <a16:creationId xmlns:a16="http://schemas.microsoft.com/office/drawing/2014/main" id="{A6620253-DBB6-48C8-BBDD-87115D4C8C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09" y="0"/>
            <a:ext cx="8936182" cy="6858000"/>
          </a:xfrm>
          <a:prstGeom prst="rect">
            <a:avLst/>
          </a:prstGeom>
        </p:spPr>
      </p:pic>
      <p:sp>
        <p:nvSpPr>
          <p:cNvPr id="4" name="四角形: 角を丸くする 3">
            <a:extLst>
              <a:ext uri="{FF2B5EF4-FFF2-40B4-BE49-F238E27FC236}">
                <a16:creationId xmlns:a16="http://schemas.microsoft.com/office/drawing/2014/main" id="{FB1C90BD-9675-4D17-804F-BE302D39D918}"/>
              </a:ext>
            </a:extLst>
          </p:cNvPr>
          <p:cNvSpPr/>
          <p:nvPr/>
        </p:nvSpPr>
        <p:spPr bwMode="auto">
          <a:xfrm>
            <a:off x="103909" y="1600200"/>
            <a:ext cx="2971800" cy="2895600"/>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200" b="0" i="1"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a typeface="ＭＳ Ｐゴシック" pitchFamily="50" charset="-128"/>
            </a:endParaRPr>
          </a:p>
        </p:txBody>
      </p:sp>
    </p:spTree>
    <p:custDataLst>
      <p:tags r:id="rId1"/>
    </p:custDataLst>
    <p:extLst>
      <p:ext uri="{BB962C8B-B14F-4D97-AF65-F5344CB8AC3E}">
        <p14:creationId xmlns:p14="http://schemas.microsoft.com/office/powerpoint/2010/main" val="3507233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ja-JP" i="1">
                <a:latin typeface="Times New Roman" panose="02020603050405020304" pitchFamily="18" charset="0"/>
              </a:rPr>
              <a:t>n</a:t>
            </a:r>
            <a:r>
              <a:rPr lang="ja-JP" altLang="en-US">
                <a:latin typeface="Times New Roman" panose="02020603050405020304" pitchFamily="18" charset="0"/>
              </a:rPr>
              <a:t>入力</a:t>
            </a:r>
            <a:r>
              <a:rPr lang="en-US" altLang="ja-JP">
                <a:latin typeface="Times New Roman" panose="02020603050405020304" pitchFamily="18" charset="0"/>
              </a:rPr>
              <a:t>AND</a:t>
            </a:r>
            <a:r>
              <a:rPr lang="ja-JP" altLang="en-US">
                <a:latin typeface="Times New Roman" panose="02020603050405020304" pitchFamily="18" charset="0"/>
              </a:rPr>
              <a:t>ゲート</a:t>
            </a:r>
          </a:p>
        </p:txBody>
      </p:sp>
      <p:sp>
        <p:nvSpPr>
          <p:cNvPr id="30723" name="Rectangle 3"/>
          <p:cNvSpPr>
            <a:spLocks noGrp="1" noChangeArrowheads="1"/>
          </p:cNvSpPr>
          <p:nvPr>
            <p:ph type="body" idx="1"/>
          </p:nvPr>
        </p:nvSpPr>
        <p:spPr>
          <a:xfrm>
            <a:off x="1066800" y="1981200"/>
            <a:ext cx="7543800" cy="3124200"/>
          </a:xfrm>
        </p:spPr>
        <p:txBody>
          <a:bodyPr/>
          <a:lstStyle/>
          <a:p>
            <a:pPr>
              <a:buFont typeface="Wingdings" panose="05000000000000000000" pitchFamily="2" charset="2"/>
              <a:buChar char="u"/>
            </a:pPr>
            <a:r>
              <a:rPr lang="ja-JP" altLang="en-US" dirty="0">
                <a:latin typeface="Times New Roman" panose="02020603050405020304" pitchFamily="18" charset="0"/>
              </a:rPr>
              <a:t>定義</a:t>
            </a:r>
            <a:r>
              <a:rPr lang="en-US" altLang="ja-JP" dirty="0">
                <a:latin typeface="Times New Roman" panose="02020603050405020304" pitchFamily="18" charset="0"/>
              </a:rPr>
              <a:t> </a:t>
            </a:r>
            <a:r>
              <a:rPr lang="en-US" altLang="ja-JP" i="1" dirty="0">
                <a:latin typeface="Times New Roman" panose="02020603050405020304" pitchFamily="18" charset="0"/>
              </a:rPr>
              <a:t>n</a:t>
            </a:r>
            <a:r>
              <a:rPr lang="ja-JP" altLang="en-US" dirty="0">
                <a:latin typeface="Times New Roman" panose="02020603050405020304" pitchFamily="18" charset="0"/>
              </a:rPr>
              <a:t>入力</a:t>
            </a:r>
            <a:r>
              <a:rPr lang="en-US" altLang="ja-JP" dirty="0">
                <a:latin typeface="Times New Roman" panose="02020603050405020304" pitchFamily="18" charset="0"/>
              </a:rPr>
              <a:t>AND</a:t>
            </a:r>
            <a:r>
              <a:rPr lang="ja-JP" altLang="en-US" dirty="0">
                <a:latin typeface="Times New Roman" panose="02020603050405020304" pitchFamily="18" charset="0"/>
              </a:rPr>
              <a:t>ゲート</a:t>
            </a:r>
            <a:endParaRPr lang="en-US" altLang="ja-JP" dirty="0">
              <a:latin typeface="Times New Roman" panose="02020603050405020304" pitchFamily="18" charset="0"/>
            </a:endParaRPr>
          </a:p>
          <a:p>
            <a:pPr lvl="1"/>
            <a:r>
              <a:rPr lang="ja-JP" altLang="en-US" dirty="0">
                <a:latin typeface="Times New Roman" panose="02020603050405020304" pitchFamily="18" charset="0"/>
              </a:rPr>
              <a:t>入力信号が全て </a:t>
            </a:r>
            <a:r>
              <a:rPr lang="en-US" altLang="ja-JP" dirty="0">
                <a:latin typeface="Times New Roman" panose="02020603050405020304" pitchFamily="18" charset="0"/>
              </a:rPr>
              <a:t>1 </a:t>
            </a:r>
            <a:r>
              <a:rPr lang="ja-JP" altLang="en-US" dirty="0">
                <a:latin typeface="Times New Roman" panose="02020603050405020304" pitchFamily="18" charset="0"/>
              </a:rPr>
              <a:t>のときは </a:t>
            </a:r>
            <a:r>
              <a:rPr lang="en-US" altLang="ja-JP" dirty="0">
                <a:latin typeface="Times New Roman" panose="02020603050405020304" pitchFamily="18" charset="0"/>
              </a:rPr>
              <a:t>1 </a:t>
            </a:r>
            <a:r>
              <a:rPr lang="ja-JP" altLang="en-US" dirty="0">
                <a:latin typeface="Times New Roman" panose="02020603050405020304" pitchFamily="18" charset="0"/>
              </a:rPr>
              <a:t>を、</a:t>
            </a:r>
          </a:p>
          <a:p>
            <a:pPr lvl="1">
              <a:buFontTx/>
              <a:buNone/>
            </a:pPr>
            <a:r>
              <a:rPr lang="ja-JP" altLang="en-US" dirty="0">
                <a:latin typeface="Times New Roman" panose="02020603050405020304" pitchFamily="18" charset="0"/>
              </a:rPr>
              <a:t>   それ以外は </a:t>
            </a:r>
            <a:r>
              <a:rPr lang="en-US" altLang="ja-JP" dirty="0">
                <a:latin typeface="Times New Roman" panose="02020603050405020304" pitchFamily="18" charset="0"/>
              </a:rPr>
              <a:t>0 </a:t>
            </a:r>
            <a:r>
              <a:rPr lang="ja-JP" altLang="en-US" dirty="0">
                <a:latin typeface="Times New Roman" panose="02020603050405020304" pitchFamily="18" charset="0"/>
              </a:rPr>
              <a:t>を出力する論理ゲート</a:t>
            </a:r>
          </a:p>
          <a:p>
            <a:pPr lvl="1">
              <a:buFontTx/>
              <a:buChar char="•"/>
            </a:pPr>
            <a:r>
              <a:rPr lang="en-US" altLang="ja-JP" i="1" dirty="0">
                <a:latin typeface="Times New Roman" panose="02020603050405020304" pitchFamily="18" charset="0"/>
              </a:rPr>
              <a:t>n</a:t>
            </a:r>
            <a:r>
              <a:rPr lang="ja-JP" altLang="en-US" dirty="0">
                <a:latin typeface="Times New Roman" panose="02020603050405020304" pitchFamily="18" charset="0"/>
              </a:rPr>
              <a:t>入力</a:t>
            </a:r>
            <a:r>
              <a:rPr lang="en-US" altLang="ja-JP" dirty="0">
                <a:latin typeface="Times New Roman" panose="02020603050405020304" pitchFamily="18" charset="0"/>
              </a:rPr>
              <a:t>1</a:t>
            </a:r>
            <a:r>
              <a:rPr lang="ja-JP" altLang="en-US" dirty="0">
                <a:latin typeface="Times New Roman" panose="02020603050405020304" pitchFamily="18" charset="0"/>
              </a:rPr>
              <a:t>出力</a:t>
            </a:r>
            <a:endParaRPr lang="ja-JP" altLang="en-US" sz="3600" i="1" baseline="-25000" dirty="0">
              <a:latin typeface="Times New Roman" panose="02020603050405020304" pitchFamily="18" charset="0"/>
            </a:endParaRPr>
          </a:p>
        </p:txBody>
      </p:sp>
      <p:grpSp>
        <p:nvGrpSpPr>
          <p:cNvPr id="30787" name="Group 67"/>
          <p:cNvGrpSpPr>
            <a:grpSpLocks/>
          </p:cNvGrpSpPr>
          <p:nvPr/>
        </p:nvGrpSpPr>
        <p:grpSpPr bwMode="auto">
          <a:xfrm>
            <a:off x="2389982" y="4643437"/>
            <a:ext cx="2314575" cy="1814513"/>
            <a:chOff x="1488" y="2853"/>
            <a:chExt cx="1458" cy="1143"/>
          </a:xfrm>
        </p:grpSpPr>
        <p:sp>
          <p:nvSpPr>
            <p:cNvPr id="30725" name="Text Box 5"/>
            <p:cNvSpPr txBox="1">
              <a:spLocks noChangeArrowheads="1"/>
            </p:cNvSpPr>
            <p:nvPr/>
          </p:nvSpPr>
          <p:spPr bwMode="auto">
            <a:xfrm>
              <a:off x="1488" y="2853"/>
              <a:ext cx="329"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800" i="1">
                  <a:latin typeface="Times New Roman" panose="02020603050405020304" pitchFamily="18" charset="0"/>
                </a:rPr>
                <a:t>X</a:t>
              </a:r>
              <a:r>
                <a:rPr lang="en-US" altLang="ja-JP" sz="2800" baseline="-25000">
                  <a:latin typeface="Times New Roman" panose="02020603050405020304" pitchFamily="18" charset="0"/>
                </a:rPr>
                <a:t>1</a:t>
              </a:r>
              <a:endParaRPr lang="en-US" altLang="ja-JP" sz="2800" i="1">
                <a:latin typeface="Times New Roman" panose="02020603050405020304" pitchFamily="18" charset="0"/>
              </a:endParaRPr>
            </a:p>
          </p:txBody>
        </p:sp>
        <p:sp>
          <p:nvSpPr>
            <p:cNvPr id="30727" name="Text Box 7"/>
            <p:cNvSpPr txBox="1">
              <a:spLocks noChangeArrowheads="1"/>
            </p:cNvSpPr>
            <p:nvPr/>
          </p:nvSpPr>
          <p:spPr bwMode="auto">
            <a:xfrm>
              <a:off x="2688" y="3271"/>
              <a:ext cx="25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3200" i="1">
                  <a:latin typeface="Times New Roman" panose="02020603050405020304" pitchFamily="18" charset="0"/>
                </a:rPr>
                <a:t>Z</a:t>
              </a:r>
            </a:p>
          </p:txBody>
        </p:sp>
        <p:grpSp>
          <p:nvGrpSpPr>
            <p:cNvPr id="30729" name="Group 9"/>
            <p:cNvGrpSpPr>
              <a:grpSpLocks/>
            </p:cNvGrpSpPr>
            <p:nvPr/>
          </p:nvGrpSpPr>
          <p:grpSpPr bwMode="auto">
            <a:xfrm>
              <a:off x="2112" y="3312"/>
              <a:ext cx="288" cy="288"/>
              <a:chOff x="3264" y="2544"/>
              <a:chExt cx="288" cy="288"/>
            </a:xfrm>
          </p:grpSpPr>
          <p:sp>
            <p:nvSpPr>
              <p:cNvPr id="30730" name="Arc 10"/>
              <p:cNvSpPr>
                <a:spLocks/>
              </p:cNvSpPr>
              <p:nvPr/>
            </p:nvSpPr>
            <p:spPr bwMode="auto">
              <a:xfrm>
                <a:off x="3264" y="2544"/>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0731" name="Arc 11"/>
              <p:cNvSpPr>
                <a:spLocks/>
              </p:cNvSpPr>
              <p:nvPr/>
            </p:nvSpPr>
            <p:spPr bwMode="auto">
              <a:xfrm flipV="1">
                <a:off x="3264" y="2688"/>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0732" name="Line 12"/>
              <p:cNvSpPr>
                <a:spLocks noChangeShapeType="1"/>
              </p:cNvSpPr>
              <p:nvPr/>
            </p:nvSpPr>
            <p:spPr bwMode="auto">
              <a:xfrm>
                <a:off x="3264" y="2544"/>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30733" name="Line 13"/>
            <p:cNvSpPr>
              <a:spLocks noChangeShapeType="1"/>
            </p:cNvSpPr>
            <p:nvPr/>
          </p:nvSpPr>
          <p:spPr bwMode="auto">
            <a:xfrm>
              <a:off x="2400" y="3456"/>
              <a:ext cx="2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734" name="Line 14"/>
            <p:cNvSpPr>
              <a:spLocks noChangeShapeType="1"/>
            </p:cNvSpPr>
            <p:nvPr/>
          </p:nvSpPr>
          <p:spPr bwMode="auto">
            <a:xfrm flipH="1">
              <a:off x="1920" y="3408"/>
              <a:ext cx="19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735" name="Line 15"/>
            <p:cNvSpPr>
              <a:spLocks noChangeShapeType="1"/>
            </p:cNvSpPr>
            <p:nvPr/>
          </p:nvSpPr>
          <p:spPr bwMode="auto">
            <a:xfrm flipH="1">
              <a:off x="1968" y="3552"/>
              <a:ext cx="14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736" name="Line 16"/>
            <p:cNvSpPr>
              <a:spLocks noChangeShapeType="1"/>
            </p:cNvSpPr>
            <p:nvPr/>
          </p:nvSpPr>
          <p:spPr bwMode="auto">
            <a:xfrm>
              <a:off x="1968" y="3552"/>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737" name="Line 17"/>
            <p:cNvSpPr>
              <a:spLocks noChangeShapeType="1"/>
            </p:cNvSpPr>
            <p:nvPr/>
          </p:nvSpPr>
          <p:spPr bwMode="auto">
            <a:xfrm>
              <a:off x="1920" y="3264"/>
              <a:ext cx="0"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738" name="Line 18"/>
            <p:cNvSpPr>
              <a:spLocks noChangeShapeType="1"/>
            </p:cNvSpPr>
            <p:nvPr/>
          </p:nvSpPr>
          <p:spPr bwMode="auto">
            <a:xfrm flipH="1">
              <a:off x="1824" y="3264"/>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739" name="Line 19"/>
            <p:cNvSpPr>
              <a:spLocks noChangeShapeType="1"/>
            </p:cNvSpPr>
            <p:nvPr/>
          </p:nvSpPr>
          <p:spPr bwMode="auto">
            <a:xfrm flipH="1">
              <a:off x="1824" y="3840"/>
              <a:ext cx="14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757" name="Text Box 37"/>
            <p:cNvSpPr txBox="1">
              <a:spLocks noChangeArrowheads="1"/>
            </p:cNvSpPr>
            <p:nvPr/>
          </p:nvSpPr>
          <p:spPr bwMode="auto">
            <a:xfrm>
              <a:off x="1488" y="3077"/>
              <a:ext cx="329"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800" i="1">
                  <a:latin typeface="Times New Roman" panose="02020603050405020304" pitchFamily="18" charset="0"/>
                </a:rPr>
                <a:t>X</a:t>
              </a:r>
              <a:r>
                <a:rPr lang="en-US" altLang="ja-JP" sz="2800" baseline="-25000">
                  <a:latin typeface="Times New Roman" panose="02020603050405020304" pitchFamily="18" charset="0"/>
                </a:rPr>
                <a:t>2</a:t>
              </a:r>
              <a:endParaRPr lang="en-US" altLang="ja-JP" sz="2800" i="1">
                <a:latin typeface="Times New Roman" panose="02020603050405020304" pitchFamily="18" charset="0"/>
              </a:endParaRPr>
            </a:p>
          </p:txBody>
        </p:sp>
        <p:sp>
          <p:nvSpPr>
            <p:cNvPr id="30758" name="Text Box 38"/>
            <p:cNvSpPr txBox="1">
              <a:spLocks noChangeArrowheads="1"/>
            </p:cNvSpPr>
            <p:nvPr/>
          </p:nvSpPr>
          <p:spPr bwMode="auto">
            <a:xfrm>
              <a:off x="1488" y="3669"/>
              <a:ext cx="329"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800" i="1">
                  <a:latin typeface="Times New Roman" panose="02020603050405020304" pitchFamily="18" charset="0"/>
                </a:rPr>
                <a:t>X</a:t>
              </a:r>
              <a:r>
                <a:rPr lang="en-US" altLang="ja-JP" sz="2800" i="1" baseline="-25000">
                  <a:latin typeface="Times New Roman" panose="02020603050405020304" pitchFamily="18" charset="0"/>
                </a:rPr>
                <a:t>n</a:t>
              </a:r>
              <a:endParaRPr lang="en-US" altLang="ja-JP" sz="2800" i="1">
                <a:latin typeface="Times New Roman" panose="02020603050405020304" pitchFamily="18" charset="0"/>
              </a:endParaRPr>
            </a:p>
          </p:txBody>
        </p:sp>
        <p:sp>
          <p:nvSpPr>
            <p:cNvPr id="30759" name="Line 39"/>
            <p:cNvSpPr>
              <a:spLocks noChangeShapeType="1"/>
            </p:cNvSpPr>
            <p:nvPr/>
          </p:nvSpPr>
          <p:spPr bwMode="auto">
            <a:xfrm>
              <a:off x="1824" y="3072"/>
              <a:ext cx="14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760" name="Line 40"/>
            <p:cNvSpPr>
              <a:spLocks noChangeShapeType="1"/>
            </p:cNvSpPr>
            <p:nvPr/>
          </p:nvSpPr>
          <p:spPr bwMode="auto">
            <a:xfrm>
              <a:off x="1968" y="3072"/>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761" name="Line 41"/>
            <p:cNvSpPr>
              <a:spLocks noChangeShapeType="1"/>
            </p:cNvSpPr>
            <p:nvPr/>
          </p:nvSpPr>
          <p:spPr bwMode="auto">
            <a:xfrm>
              <a:off x="1968" y="3360"/>
              <a:ext cx="14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762" name="Line 42"/>
            <p:cNvSpPr>
              <a:spLocks noChangeShapeType="1"/>
            </p:cNvSpPr>
            <p:nvPr/>
          </p:nvSpPr>
          <p:spPr bwMode="auto">
            <a:xfrm>
              <a:off x="1632" y="3360"/>
              <a:ext cx="0" cy="384"/>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30788" name="Group 68"/>
          <p:cNvGrpSpPr>
            <a:grpSpLocks/>
          </p:cNvGrpSpPr>
          <p:nvPr/>
        </p:nvGrpSpPr>
        <p:grpSpPr bwMode="auto">
          <a:xfrm>
            <a:off x="5638800" y="4597400"/>
            <a:ext cx="2314575" cy="1738313"/>
            <a:chOff x="3552" y="2901"/>
            <a:chExt cx="1458" cy="1095"/>
          </a:xfrm>
        </p:grpSpPr>
        <p:sp>
          <p:nvSpPr>
            <p:cNvPr id="30765" name="Text Box 45"/>
            <p:cNvSpPr txBox="1">
              <a:spLocks noChangeArrowheads="1"/>
            </p:cNvSpPr>
            <p:nvPr/>
          </p:nvSpPr>
          <p:spPr bwMode="auto">
            <a:xfrm>
              <a:off x="3552" y="2901"/>
              <a:ext cx="329"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800" i="1">
                  <a:latin typeface="Times New Roman" panose="02020603050405020304" pitchFamily="18" charset="0"/>
                </a:rPr>
                <a:t>X</a:t>
              </a:r>
              <a:r>
                <a:rPr lang="en-US" altLang="ja-JP" sz="2800" baseline="-25000">
                  <a:latin typeface="Times New Roman" panose="02020603050405020304" pitchFamily="18" charset="0"/>
                </a:rPr>
                <a:t>1</a:t>
              </a:r>
              <a:endParaRPr lang="en-US" altLang="ja-JP" sz="2800" i="1">
                <a:latin typeface="Times New Roman" panose="02020603050405020304" pitchFamily="18" charset="0"/>
              </a:endParaRPr>
            </a:p>
          </p:txBody>
        </p:sp>
        <p:sp>
          <p:nvSpPr>
            <p:cNvPr id="30766" name="Text Box 46"/>
            <p:cNvSpPr txBox="1">
              <a:spLocks noChangeArrowheads="1"/>
            </p:cNvSpPr>
            <p:nvPr/>
          </p:nvSpPr>
          <p:spPr bwMode="auto">
            <a:xfrm>
              <a:off x="4752" y="3319"/>
              <a:ext cx="25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3200" i="1">
                  <a:latin typeface="Times New Roman" panose="02020603050405020304" pitchFamily="18" charset="0"/>
                </a:rPr>
                <a:t>Z</a:t>
              </a:r>
            </a:p>
          </p:txBody>
        </p:sp>
        <p:grpSp>
          <p:nvGrpSpPr>
            <p:cNvPr id="30767" name="Group 47"/>
            <p:cNvGrpSpPr>
              <a:grpSpLocks/>
            </p:cNvGrpSpPr>
            <p:nvPr/>
          </p:nvGrpSpPr>
          <p:grpSpPr bwMode="auto">
            <a:xfrm>
              <a:off x="4176" y="3360"/>
              <a:ext cx="288" cy="288"/>
              <a:chOff x="3264" y="2544"/>
              <a:chExt cx="288" cy="288"/>
            </a:xfrm>
          </p:grpSpPr>
          <p:sp>
            <p:nvSpPr>
              <p:cNvPr id="30768" name="Arc 48"/>
              <p:cNvSpPr>
                <a:spLocks/>
              </p:cNvSpPr>
              <p:nvPr/>
            </p:nvSpPr>
            <p:spPr bwMode="auto">
              <a:xfrm>
                <a:off x="3264" y="2544"/>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0769" name="Arc 49"/>
              <p:cNvSpPr>
                <a:spLocks/>
              </p:cNvSpPr>
              <p:nvPr/>
            </p:nvSpPr>
            <p:spPr bwMode="auto">
              <a:xfrm flipV="1">
                <a:off x="3264" y="2688"/>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0770" name="Line 50"/>
              <p:cNvSpPr>
                <a:spLocks noChangeShapeType="1"/>
              </p:cNvSpPr>
              <p:nvPr/>
            </p:nvSpPr>
            <p:spPr bwMode="auto">
              <a:xfrm>
                <a:off x="3264" y="2544"/>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30771" name="Line 51"/>
            <p:cNvSpPr>
              <a:spLocks noChangeShapeType="1"/>
            </p:cNvSpPr>
            <p:nvPr/>
          </p:nvSpPr>
          <p:spPr bwMode="auto">
            <a:xfrm>
              <a:off x="4464" y="3504"/>
              <a:ext cx="2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776" name="Line 56"/>
            <p:cNvSpPr>
              <a:spLocks noChangeShapeType="1"/>
            </p:cNvSpPr>
            <p:nvPr/>
          </p:nvSpPr>
          <p:spPr bwMode="auto">
            <a:xfrm flipH="1">
              <a:off x="3888" y="3312"/>
              <a:ext cx="2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777" name="Line 57"/>
            <p:cNvSpPr>
              <a:spLocks noChangeShapeType="1"/>
            </p:cNvSpPr>
            <p:nvPr/>
          </p:nvSpPr>
          <p:spPr bwMode="auto">
            <a:xfrm flipH="1">
              <a:off x="3888" y="3888"/>
              <a:ext cx="2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778" name="Text Box 58"/>
            <p:cNvSpPr txBox="1">
              <a:spLocks noChangeArrowheads="1"/>
            </p:cNvSpPr>
            <p:nvPr/>
          </p:nvSpPr>
          <p:spPr bwMode="auto">
            <a:xfrm>
              <a:off x="3552" y="3125"/>
              <a:ext cx="329"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800" i="1">
                  <a:latin typeface="Times New Roman" panose="02020603050405020304" pitchFamily="18" charset="0"/>
                </a:rPr>
                <a:t>X</a:t>
              </a:r>
              <a:r>
                <a:rPr lang="en-US" altLang="ja-JP" sz="2800" baseline="-25000">
                  <a:latin typeface="Times New Roman" panose="02020603050405020304" pitchFamily="18" charset="0"/>
                </a:rPr>
                <a:t>2</a:t>
              </a:r>
              <a:endParaRPr lang="en-US" altLang="ja-JP" sz="2800" i="1">
                <a:latin typeface="Times New Roman" panose="02020603050405020304" pitchFamily="18" charset="0"/>
              </a:endParaRPr>
            </a:p>
          </p:txBody>
        </p:sp>
        <p:sp>
          <p:nvSpPr>
            <p:cNvPr id="30779" name="Text Box 59"/>
            <p:cNvSpPr txBox="1">
              <a:spLocks noChangeArrowheads="1"/>
            </p:cNvSpPr>
            <p:nvPr/>
          </p:nvSpPr>
          <p:spPr bwMode="auto">
            <a:xfrm>
              <a:off x="3552" y="3669"/>
              <a:ext cx="329"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800" i="1">
                  <a:latin typeface="Times New Roman" panose="02020603050405020304" pitchFamily="18" charset="0"/>
                </a:rPr>
                <a:t>X</a:t>
              </a:r>
              <a:r>
                <a:rPr lang="en-US" altLang="ja-JP" sz="2800" i="1" baseline="-25000">
                  <a:latin typeface="Times New Roman" panose="02020603050405020304" pitchFamily="18" charset="0"/>
                </a:rPr>
                <a:t>n</a:t>
              </a:r>
              <a:endParaRPr lang="en-US" altLang="ja-JP" sz="2800" i="1">
                <a:latin typeface="Times New Roman" panose="02020603050405020304" pitchFamily="18" charset="0"/>
              </a:endParaRPr>
            </a:p>
          </p:txBody>
        </p:sp>
        <p:sp>
          <p:nvSpPr>
            <p:cNvPr id="30780" name="Line 60"/>
            <p:cNvSpPr>
              <a:spLocks noChangeShapeType="1"/>
            </p:cNvSpPr>
            <p:nvPr/>
          </p:nvSpPr>
          <p:spPr bwMode="auto">
            <a:xfrm>
              <a:off x="3888" y="3120"/>
              <a:ext cx="2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783" name="Line 63"/>
            <p:cNvSpPr>
              <a:spLocks noChangeShapeType="1"/>
            </p:cNvSpPr>
            <p:nvPr/>
          </p:nvSpPr>
          <p:spPr bwMode="auto">
            <a:xfrm>
              <a:off x="3696" y="3408"/>
              <a:ext cx="0" cy="336"/>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784" name="Line 64"/>
            <p:cNvSpPr>
              <a:spLocks noChangeShapeType="1"/>
            </p:cNvSpPr>
            <p:nvPr/>
          </p:nvSpPr>
          <p:spPr bwMode="auto">
            <a:xfrm>
              <a:off x="4176" y="3072"/>
              <a:ext cx="0" cy="86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40" name="テキスト ボックス 39"/>
          <p:cNvSpPr txBox="1"/>
          <p:nvPr/>
        </p:nvSpPr>
        <p:spPr>
          <a:xfrm>
            <a:off x="1801861" y="4062988"/>
            <a:ext cx="3740126" cy="646331"/>
          </a:xfrm>
          <a:prstGeom prst="rect">
            <a:avLst/>
          </a:prstGeom>
          <a:noFill/>
        </p:spPr>
        <p:txBody>
          <a:bodyPr wrap="none" rtlCol="0">
            <a:spAutoFit/>
          </a:bodyPr>
          <a:lstStyle/>
          <a:p>
            <a:r>
              <a:rPr kumimoji="1" lang="en-US" altLang="ja-JP" sz="3600" i="1" dirty="0">
                <a:latin typeface="Times New Roman" panose="02020603050405020304" pitchFamily="18" charset="0"/>
              </a:rPr>
              <a:t>Z</a:t>
            </a:r>
            <a:r>
              <a:rPr kumimoji="1" lang="en-US" altLang="ja-JP" sz="3600" dirty="0">
                <a:latin typeface="Times New Roman" panose="02020603050405020304" pitchFamily="18" charset="0"/>
              </a:rPr>
              <a:t> = </a:t>
            </a:r>
            <a:r>
              <a:rPr kumimoji="1" lang="en-US" altLang="ja-JP" sz="3600" i="1" dirty="0">
                <a:latin typeface="Times New Roman" panose="02020603050405020304" pitchFamily="18" charset="0"/>
              </a:rPr>
              <a:t>X</a:t>
            </a:r>
            <a:r>
              <a:rPr kumimoji="1" lang="en-US" altLang="ja-JP" sz="3600" baseline="-25000" dirty="0">
                <a:latin typeface="Times New Roman" panose="02020603050405020304" pitchFamily="18" charset="0"/>
              </a:rPr>
              <a:t>1</a:t>
            </a:r>
            <a:r>
              <a:rPr kumimoji="1" lang="en-US" altLang="ja-JP" sz="3600" dirty="0">
                <a:latin typeface="Times New Roman" panose="02020603050405020304" pitchFamily="18" charset="0"/>
              </a:rPr>
              <a:t> </a:t>
            </a:r>
            <a:r>
              <a:rPr kumimoji="1" lang="ja-JP" altLang="en-US" sz="3600" dirty="0">
                <a:latin typeface="Times New Roman" panose="02020603050405020304" pitchFamily="18" charset="0"/>
              </a:rPr>
              <a:t>・ </a:t>
            </a:r>
            <a:r>
              <a:rPr lang="en-US" altLang="ja-JP" sz="3600" i="1" dirty="0">
                <a:latin typeface="Times New Roman" panose="02020603050405020304" pitchFamily="18" charset="0"/>
              </a:rPr>
              <a:t>X</a:t>
            </a:r>
            <a:r>
              <a:rPr lang="en-US" altLang="ja-JP" sz="3600" baseline="-25000" dirty="0">
                <a:latin typeface="Times New Roman" panose="02020603050405020304" pitchFamily="18" charset="0"/>
              </a:rPr>
              <a:t>2</a:t>
            </a:r>
            <a:r>
              <a:rPr lang="en-US" altLang="ja-JP" sz="3600" dirty="0">
                <a:latin typeface="Times New Roman" panose="02020603050405020304" pitchFamily="18" charset="0"/>
              </a:rPr>
              <a:t> </a:t>
            </a:r>
            <a:r>
              <a:rPr lang="ja-JP" altLang="en-US" sz="3600" dirty="0">
                <a:latin typeface="Times New Roman" panose="02020603050405020304" pitchFamily="18" charset="0"/>
              </a:rPr>
              <a:t>・</a:t>
            </a:r>
            <a:r>
              <a:rPr lang="en-US" altLang="ja-JP" sz="3600" dirty="0">
                <a:latin typeface="Times New Roman" panose="02020603050405020304" pitchFamily="18" charset="0"/>
              </a:rPr>
              <a:t>...</a:t>
            </a:r>
            <a:r>
              <a:rPr lang="ja-JP" altLang="en-US" sz="3600" dirty="0">
                <a:latin typeface="Times New Roman" panose="02020603050405020304" pitchFamily="18" charset="0"/>
              </a:rPr>
              <a:t>・</a:t>
            </a:r>
            <a:r>
              <a:rPr lang="en-US" altLang="ja-JP" sz="3600" i="1" dirty="0">
                <a:latin typeface="Times New Roman" panose="02020603050405020304" pitchFamily="18" charset="0"/>
              </a:rPr>
              <a:t> </a:t>
            </a:r>
            <a:r>
              <a:rPr lang="en-US" altLang="ja-JP" sz="3600" i="1" dirty="0" err="1">
                <a:latin typeface="Times New Roman" panose="02020603050405020304" pitchFamily="18" charset="0"/>
              </a:rPr>
              <a:t>X</a:t>
            </a:r>
            <a:r>
              <a:rPr lang="en-US" altLang="ja-JP" sz="3600" i="1" baseline="-25000" dirty="0" err="1">
                <a:latin typeface="Times New Roman" panose="02020603050405020304" pitchFamily="18" charset="0"/>
              </a:rPr>
              <a:t>n</a:t>
            </a:r>
            <a:endParaRPr kumimoji="1" lang="ja-JP" altLang="en-US" sz="3600" i="1"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0787"/>
                                        </p:tgtEl>
                                        <p:attrNameLst>
                                          <p:attrName>style.visibility</p:attrName>
                                        </p:attrNameLst>
                                      </p:cBhvr>
                                      <p:to>
                                        <p:strVal val="visible"/>
                                      </p:to>
                                    </p:set>
                                    <p:animEffect transition="in" filter="checkerboard(across)">
                                      <p:cBhvr>
                                        <p:cTn id="7" dur="500"/>
                                        <p:tgtEl>
                                          <p:spTgt spid="307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0788"/>
                                        </p:tgtEl>
                                        <p:attrNameLst>
                                          <p:attrName>style.visibility</p:attrName>
                                        </p:attrNameLst>
                                      </p:cBhvr>
                                      <p:to>
                                        <p:strVal val="visible"/>
                                      </p:to>
                                    </p:set>
                                    <p:animEffect transition="in" filter="checkerboard(across)">
                                      <p:cBhvr>
                                        <p:cTn id="12" dur="500"/>
                                        <p:tgtEl>
                                          <p:spTgt spid="307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ja-JP" i="1">
                <a:latin typeface="Times New Roman" panose="02020603050405020304" pitchFamily="18" charset="0"/>
              </a:rPr>
              <a:t>n</a:t>
            </a:r>
            <a:r>
              <a:rPr lang="ja-JP" altLang="en-US">
                <a:latin typeface="Times New Roman" panose="02020603050405020304" pitchFamily="18" charset="0"/>
              </a:rPr>
              <a:t>入力</a:t>
            </a:r>
            <a:r>
              <a:rPr lang="en-US" altLang="ja-JP">
                <a:latin typeface="Times New Roman" panose="02020603050405020304" pitchFamily="18" charset="0"/>
              </a:rPr>
              <a:t>OR</a:t>
            </a:r>
            <a:r>
              <a:rPr lang="ja-JP" altLang="en-US">
                <a:latin typeface="Times New Roman" panose="02020603050405020304" pitchFamily="18" charset="0"/>
              </a:rPr>
              <a:t>ゲート</a:t>
            </a:r>
          </a:p>
        </p:txBody>
      </p:sp>
      <p:sp>
        <p:nvSpPr>
          <p:cNvPr id="31747" name="Rectangle 3"/>
          <p:cNvSpPr>
            <a:spLocks noGrp="1" noChangeArrowheads="1"/>
          </p:cNvSpPr>
          <p:nvPr>
            <p:ph type="body" idx="1"/>
          </p:nvPr>
        </p:nvSpPr>
        <p:spPr>
          <a:xfrm>
            <a:off x="1066800" y="1981200"/>
            <a:ext cx="7543800" cy="2819400"/>
          </a:xfrm>
        </p:spPr>
        <p:txBody>
          <a:bodyPr/>
          <a:lstStyle/>
          <a:p>
            <a:pPr>
              <a:buFont typeface="Wingdings" panose="05000000000000000000" pitchFamily="2" charset="2"/>
              <a:buChar char="u"/>
            </a:pPr>
            <a:r>
              <a:rPr lang="ja-JP" altLang="en-US" dirty="0">
                <a:latin typeface="Times New Roman" panose="02020603050405020304" pitchFamily="18" charset="0"/>
              </a:rPr>
              <a:t>定義</a:t>
            </a:r>
            <a:r>
              <a:rPr lang="en-US" altLang="ja-JP" dirty="0">
                <a:latin typeface="Times New Roman" panose="02020603050405020304" pitchFamily="18" charset="0"/>
              </a:rPr>
              <a:t> </a:t>
            </a:r>
            <a:r>
              <a:rPr lang="en-US" altLang="ja-JP" i="1" dirty="0">
                <a:latin typeface="Times New Roman" panose="02020603050405020304" pitchFamily="18" charset="0"/>
              </a:rPr>
              <a:t>n</a:t>
            </a:r>
            <a:r>
              <a:rPr lang="ja-JP" altLang="en-US" dirty="0">
                <a:latin typeface="Times New Roman" panose="02020603050405020304" pitchFamily="18" charset="0"/>
              </a:rPr>
              <a:t>入力</a:t>
            </a:r>
            <a:r>
              <a:rPr lang="en-US" altLang="ja-JP" dirty="0">
                <a:latin typeface="Times New Roman" panose="02020603050405020304" pitchFamily="18" charset="0"/>
              </a:rPr>
              <a:t>OR</a:t>
            </a:r>
            <a:r>
              <a:rPr lang="ja-JP" altLang="en-US" dirty="0">
                <a:latin typeface="Times New Roman" panose="02020603050405020304" pitchFamily="18" charset="0"/>
              </a:rPr>
              <a:t>ゲート</a:t>
            </a:r>
            <a:endParaRPr lang="en-US" altLang="ja-JP" dirty="0">
              <a:latin typeface="Times New Roman" panose="02020603050405020304" pitchFamily="18" charset="0"/>
            </a:endParaRPr>
          </a:p>
          <a:p>
            <a:pPr lvl="1"/>
            <a:r>
              <a:rPr lang="ja-JP" altLang="en-US" dirty="0">
                <a:latin typeface="Times New Roman" panose="02020603050405020304" pitchFamily="18" charset="0"/>
              </a:rPr>
              <a:t>入力信号に </a:t>
            </a:r>
            <a:r>
              <a:rPr lang="en-US" altLang="ja-JP" dirty="0">
                <a:latin typeface="Times New Roman" panose="02020603050405020304" pitchFamily="18" charset="0"/>
              </a:rPr>
              <a:t>1 </a:t>
            </a:r>
            <a:r>
              <a:rPr lang="ja-JP" altLang="en-US" dirty="0">
                <a:latin typeface="Times New Roman" panose="02020603050405020304" pitchFamily="18" charset="0"/>
              </a:rPr>
              <a:t>つでも </a:t>
            </a:r>
            <a:r>
              <a:rPr lang="en-US" altLang="ja-JP" dirty="0">
                <a:latin typeface="Times New Roman" panose="02020603050405020304" pitchFamily="18" charset="0"/>
              </a:rPr>
              <a:t>1 </a:t>
            </a:r>
            <a:r>
              <a:rPr lang="ja-JP" altLang="en-US" dirty="0">
                <a:latin typeface="Times New Roman" panose="02020603050405020304" pitchFamily="18" charset="0"/>
              </a:rPr>
              <a:t>があれば </a:t>
            </a:r>
            <a:r>
              <a:rPr lang="en-US" altLang="ja-JP" dirty="0">
                <a:latin typeface="Times New Roman" panose="02020603050405020304" pitchFamily="18" charset="0"/>
              </a:rPr>
              <a:t>1 </a:t>
            </a:r>
            <a:r>
              <a:rPr lang="ja-JP" altLang="en-US" dirty="0">
                <a:latin typeface="Times New Roman" panose="02020603050405020304" pitchFamily="18" charset="0"/>
              </a:rPr>
              <a:t>を、</a:t>
            </a:r>
          </a:p>
          <a:p>
            <a:pPr lvl="1">
              <a:buFontTx/>
              <a:buNone/>
            </a:pPr>
            <a:r>
              <a:rPr lang="ja-JP" altLang="en-US" dirty="0">
                <a:latin typeface="Times New Roman" panose="02020603050405020304" pitchFamily="18" charset="0"/>
              </a:rPr>
              <a:t>   それ以外は </a:t>
            </a:r>
            <a:r>
              <a:rPr lang="en-US" altLang="ja-JP" dirty="0">
                <a:latin typeface="Times New Roman" panose="02020603050405020304" pitchFamily="18" charset="0"/>
              </a:rPr>
              <a:t>0 </a:t>
            </a:r>
            <a:r>
              <a:rPr lang="ja-JP" altLang="en-US" dirty="0">
                <a:latin typeface="Times New Roman" panose="02020603050405020304" pitchFamily="18" charset="0"/>
              </a:rPr>
              <a:t>を出力する論理ゲート</a:t>
            </a:r>
          </a:p>
          <a:p>
            <a:pPr lvl="1">
              <a:buFontTx/>
              <a:buChar char="•"/>
            </a:pPr>
            <a:r>
              <a:rPr lang="en-US" altLang="ja-JP" i="1" dirty="0">
                <a:latin typeface="Times New Roman" panose="02020603050405020304" pitchFamily="18" charset="0"/>
              </a:rPr>
              <a:t>n</a:t>
            </a:r>
            <a:r>
              <a:rPr lang="ja-JP" altLang="en-US" dirty="0">
                <a:latin typeface="Times New Roman" panose="02020603050405020304" pitchFamily="18" charset="0"/>
              </a:rPr>
              <a:t>入力</a:t>
            </a:r>
            <a:r>
              <a:rPr lang="en-US" altLang="ja-JP" dirty="0">
                <a:latin typeface="Times New Roman" panose="02020603050405020304" pitchFamily="18" charset="0"/>
              </a:rPr>
              <a:t>1</a:t>
            </a:r>
            <a:r>
              <a:rPr lang="ja-JP" altLang="en-US" dirty="0">
                <a:latin typeface="Times New Roman" panose="02020603050405020304" pitchFamily="18" charset="0"/>
              </a:rPr>
              <a:t>出力</a:t>
            </a:r>
            <a:endParaRPr lang="ja-JP" altLang="en-US" sz="3600" i="1" dirty="0">
              <a:latin typeface="Times New Roman" panose="02020603050405020304" pitchFamily="18" charset="0"/>
            </a:endParaRPr>
          </a:p>
        </p:txBody>
      </p:sp>
      <p:grpSp>
        <p:nvGrpSpPr>
          <p:cNvPr id="31834" name="Group 90"/>
          <p:cNvGrpSpPr>
            <a:grpSpLocks/>
          </p:cNvGrpSpPr>
          <p:nvPr/>
        </p:nvGrpSpPr>
        <p:grpSpPr bwMode="auto">
          <a:xfrm>
            <a:off x="2389982" y="4645026"/>
            <a:ext cx="2314575" cy="1771650"/>
            <a:chOff x="1488" y="2853"/>
            <a:chExt cx="1458" cy="1116"/>
          </a:xfrm>
        </p:grpSpPr>
        <p:sp>
          <p:nvSpPr>
            <p:cNvPr id="31783" name="Text Box 39"/>
            <p:cNvSpPr txBox="1">
              <a:spLocks noChangeArrowheads="1"/>
            </p:cNvSpPr>
            <p:nvPr/>
          </p:nvSpPr>
          <p:spPr bwMode="auto">
            <a:xfrm>
              <a:off x="1488" y="2853"/>
              <a:ext cx="329"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800" i="1">
                  <a:latin typeface="Times New Roman" panose="02020603050405020304" pitchFamily="18" charset="0"/>
                </a:rPr>
                <a:t>X</a:t>
              </a:r>
              <a:r>
                <a:rPr lang="en-US" altLang="ja-JP" sz="2800" baseline="-25000">
                  <a:latin typeface="Times New Roman" panose="02020603050405020304" pitchFamily="18" charset="0"/>
                </a:rPr>
                <a:t>1</a:t>
              </a:r>
              <a:endParaRPr lang="en-US" altLang="ja-JP" sz="2800" i="1">
                <a:latin typeface="Times New Roman" panose="02020603050405020304" pitchFamily="18" charset="0"/>
              </a:endParaRPr>
            </a:p>
          </p:txBody>
        </p:sp>
        <p:sp>
          <p:nvSpPr>
            <p:cNvPr id="31784" name="Text Box 40"/>
            <p:cNvSpPr txBox="1">
              <a:spLocks noChangeArrowheads="1"/>
            </p:cNvSpPr>
            <p:nvPr/>
          </p:nvSpPr>
          <p:spPr bwMode="auto">
            <a:xfrm>
              <a:off x="2688" y="3271"/>
              <a:ext cx="25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3200" i="1">
                  <a:latin typeface="Times New Roman" panose="02020603050405020304" pitchFamily="18" charset="0"/>
                </a:rPr>
                <a:t>Z</a:t>
              </a:r>
            </a:p>
          </p:txBody>
        </p:sp>
        <p:sp>
          <p:nvSpPr>
            <p:cNvPr id="31789" name="Line 45"/>
            <p:cNvSpPr>
              <a:spLocks noChangeShapeType="1"/>
            </p:cNvSpPr>
            <p:nvPr/>
          </p:nvSpPr>
          <p:spPr bwMode="auto">
            <a:xfrm>
              <a:off x="2400" y="3456"/>
              <a:ext cx="2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790" name="Line 46"/>
            <p:cNvSpPr>
              <a:spLocks noChangeShapeType="1"/>
            </p:cNvSpPr>
            <p:nvPr/>
          </p:nvSpPr>
          <p:spPr bwMode="auto">
            <a:xfrm flipH="1">
              <a:off x="1920" y="3408"/>
              <a:ext cx="2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791" name="Line 47"/>
            <p:cNvSpPr>
              <a:spLocks noChangeShapeType="1"/>
            </p:cNvSpPr>
            <p:nvPr/>
          </p:nvSpPr>
          <p:spPr bwMode="auto">
            <a:xfrm flipH="1">
              <a:off x="1968" y="3552"/>
              <a:ext cx="19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792" name="Line 48"/>
            <p:cNvSpPr>
              <a:spLocks noChangeShapeType="1"/>
            </p:cNvSpPr>
            <p:nvPr/>
          </p:nvSpPr>
          <p:spPr bwMode="auto">
            <a:xfrm>
              <a:off x="1968" y="3552"/>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793" name="Line 49"/>
            <p:cNvSpPr>
              <a:spLocks noChangeShapeType="1"/>
            </p:cNvSpPr>
            <p:nvPr/>
          </p:nvSpPr>
          <p:spPr bwMode="auto">
            <a:xfrm>
              <a:off x="1920" y="3264"/>
              <a:ext cx="0"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794" name="Line 50"/>
            <p:cNvSpPr>
              <a:spLocks noChangeShapeType="1"/>
            </p:cNvSpPr>
            <p:nvPr/>
          </p:nvSpPr>
          <p:spPr bwMode="auto">
            <a:xfrm flipH="1">
              <a:off x="1824" y="3264"/>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795" name="Line 51"/>
            <p:cNvSpPr>
              <a:spLocks noChangeShapeType="1"/>
            </p:cNvSpPr>
            <p:nvPr/>
          </p:nvSpPr>
          <p:spPr bwMode="auto">
            <a:xfrm flipH="1">
              <a:off x="1824" y="3840"/>
              <a:ext cx="14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796" name="Text Box 52"/>
            <p:cNvSpPr txBox="1">
              <a:spLocks noChangeArrowheads="1"/>
            </p:cNvSpPr>
            <p:nvPr/>
          </p:nvSpPr>
          <p:spPr bwMode="auto">
            <a:xfrm>
              <a:off x="1488" y="3077"/>
              <a:ext cx="329"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800" i="1" dirty="0">
                  <a:latin typeface="Times New Roman" panose="02020603050405020304" pitchFamily="18" charset="0"/>
                </a:rPr>
                <a:t>X</a:t>
              </a:r>
              <a:r>
                <a:rPr lang="en-US" altLang="ja-JP" sz="2800" baseline="-25000" dirty="0">
                  <a:latin typeface="Times New Roman" panose="02020603050405020304" pitchFamily="18" charset="0"/>
                </a:rPr>
                <a:t>2</a:t>
              </a:r>
              <a:endParaRPr lang="en-US" altLang="ja-JP" sz="2800" i="1" dirty="0">
                <a:latin typeface="Times New Roman" panose="02020603050405020304" pitchFamily="18" charset="0"/>
              </a:endParaRPr>
            </a:p>
          </p:txBody>
        </p:sp>
        <p:sp>
          <p:nvSpPr>
            <p:cNvPr id="31797" name="Text Box 53"/>
            <p:cNvSpPr txBox="1">
              <a:spLocks noChangeArrowheads="1"/>
            </p:cNvSpPr>
            <p:nvPr/>
          </p:nvSpPr>
          <p:spPr bwMode="auto">
            <a:xfrm>
              <a:off x="1488" y="3639"/>
              <a:ext cx="330"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800" i="1" dirty="0" err="1">
                  <a:latin typeface="Times New Roman" panose="02020603050405020304" pitchFamily="18" charset="0"/>
                </a:rPr>
                <a:t>X</a:t>
              </a:r>
              <a:r>
                <a:rPr lang="en-US" altLang="ja-JP" sz="2800" i="1" baseline="-25000" dirty="0" err="1">
                  <a:latin typeface="Times New Roman" panose="02020603050405020304" pitchFamily="18" charset="0"/>
                </a:rPr>
                <a:t>n</a:t>
              </a:r>
              <a:endParaRPr lang="en-US" altLang="ja-JP" sz="2800" i="1" dirty="0">
                <a:latin typeface="Times New Roman" panose="02020603050405020304" pitchFamily="18" charset="0"/>
              </a:endParaRPr>
            </a:p>
          </p:txBody>
        </p:sp>
        <p:sp>
          <p:nvSpPr>
            <p:cNvPr id="31798" name="Line 54"/>
            <p:cNvSpPr>
              <a:spLocks noChangeShapeType="1"/>
            </p:cNvSpPr>
            <p:nvPr/>
          </p:nvSpPr>
          <p:spPr bwMode="auto">
            <a:xfrm>
              <a:off x="1824" y="3072"/>
              <a:ext cx="14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799" name="Line 55"/>
            <p:cNvSpPr>
              <a:spLocks noChangeShapeType="1"/>
            </p:cNvSpPr>
            <p:nvPr/>
          </p:nvSpPr>
          <p:spPr bwMode="auto">
            <a:xfrm>
              <a:off x="1968" y="3072"/>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800" name="Line 56"/>
            <p:cNvSpPr>
              <a:spLocks noChangeShapeType="1"/>
            </p:cNvSpPr>
            <p:nvPr/>
          </p:nvSpPr>
          <p:spPr bwMode="auto">
            <a:xfrm>
              <a:off x="1968" y="3360"/>
              <a:ext cx="19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801" name="Line 57"/>
            <p:cNvSpPr>
              <a:spLocks noChangeShapeType="1"/>
            </p:cNvSpPr>
            <p:nvPr/>
          </p:nvSpPr>
          <p:spPr bwMode="auto">
            <a:xfrm>
              <a:off x="1632" y="3360"/>
              <a:ext cx="0" cy="384"/>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31817" name="Group 73"/>
            <p:cNvGrpSpPr>
              <a:grpSpLocks/>
            </p:cNvGrpSpPr>
            <p:nvPr/>
          </p:nvGrpSpPr>
          <p:grpSpPr bwMode="auto">
            <a:xfrm>
              <a:off x="2112" y="3312"/>
              <a:ext cx="288" cy="288"/>
              <a:chOff x="3264" y="3648"/>
              <a:chExt cx="288" cy="288"/>
            </a:xfrm>
          </p:grpSpPr>
          <p:sp>
            <p:nvSpPr>
              <p:cNvPr id="31818" name="Arc 74"/>
              <p:cNvSpPr>
                <a:spLocks/>
              </p:cNvSpPr>
              <p:nvPr/>
            </p:nvSpPr>
            <p:spPr bwMode="auto">
              <a:xfrm>
                <a:off x="3264" y="3648"/>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1819" name="Arc 75"/>
              <p:cNvSpPr>
                <a:spLocks/>
              </p:cNvSpPr>
              <p:nvPr/>
            </p:nvSpPr>
            <p:spPr bwMode="auto">
              <a:xfrm flipV="1">
                <a:off x="3264" y="3792"/>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1820" name="Arc 76"/>
              <p:cNvSpPr>
                <a:spLocks/>
              </p:cNvSpPr>
              <p:nvPr/>
            </p:nvSpPr>
            <p:spPr bwMode="auto">
              <a:xfrm>
                <a:off x="3264" y="3648"/>
                <a:ext cx="4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1821" name="Arc 77"/>
              <p:cNvSpPr>
                <a:spLocks/>
              </p:cNvSpPr>
              <p:nvPr/>
            </p:nvSpPr>
            <p:spPr bwMode="auto">
              <a:xfrm flipV="1">
                <a:off x="3264" y="3792"/>
                <a:ext cx="4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grpSp>
        <p:nvGrpSpPr>
          <p:cNvPr id="31835" name="Group 91"/>
          <p:cNvGrpSpPr>
            <a:grpSpLocks/>
          </p:cNvGrpSpPr>
          <p:nvPr/>
        </p:nvGrpSpPr>
        <p:grpSpPr bwMode="auto">
          <a:xfrm>
            <a:off x="5638800" y="4605338"/>
            <a:ext cx="2314575" cy="1738312"/>
            <a:chOff x="3552" y="2901"/>
            <a:chExt cx="1458" cy="1095"/>
          </a:xfrm>
        </p:grpSpPr>
        <p:sp>
          <p:nvSpPr>
            <p:cNvPr id="31803" name="Text Box 59"/>
            <p:cNvSpPr txBox="1">
              <a:spLocks noChangeArrowheads="1"/>
            </p:cNvSpPr>
            <p:nvPr/>
          </p:nvSpPr>
          <p:spPr bwMode="auto">
            <a:xfrm>
              <a:off x="3552" y="2901"/>
              <a:ext cx="329"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800" i="1">
                  <a:latin typeface="Times New Roman" panose="02020603050405020304" pitchFamily="18" charset="0"/>
                </a:rPr>
                <a:t>X</a:t>
              </a:r>
              <a:r>
                <a:rPr lang="en-US" altLang="ja-JP" sz="2800" baseline="-25000">
                  <a:latin typeface="Times New Roman" panose="02020603050405020304" pitchFamily="18" charset="0"/>
                </a:rPr>
                <a:t>1</a:t>
              </a:r>
              <a:endParaRPr lang="en-US" altLang="ja-JP" sz="2800" i="1">
                <a:latin typeface="Times New Roman" panose="02020603050405020304" pitchFamily="18" charset="0"/>
              </a:endParaRPr>
            </a:p>
          </p:txBody>
        </p:sp>
        <p:sp>
          <p:nvSpPr>
            <p:cNvPr id="31804" name="Text Box 60"/>
            <p:cNvSpPr txBox="1">
              <a:spLocks noChangeArrowheads="1"/>
            </p:cNvSpPr>
            <p:nvPr/>
          </p:nvSpPr>
          <p:spPr bwMode="auto">
            <a:xfrm>
              <a:off x="4752" y="3319"/>
              <a:ext cx="25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3200" i="1">
                  <a:latin typeface="Times New Roman" panose="02020603050405020304" pitchFamily="18" charset="0"/>
                </a:rPr>
                <a:t>Z</a:t>
              </a:r>
            </a:p>
          </p:txBody>
        </p:sp>
        <p:sp>
          <p:nvSpPr>
            <p:cNvPr id="31809" name="Line 65"/>
            <p:cNvSpPr>
              <a:spLocks noChangeShapeType="1"/>
            </p:cNvSpPr>
            <p:nvPr/>
          </p:nvSpPr>
          <p:spPr bwMode="auto">
            <a:xfrm>
              <a:off x="4464" y="3504"/>
              <a:ext cx="2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810" name="Line 66"/>
            <p:cNvSpPr>
              <a:spLocks noChangeShapeType="1"/>
            </p:cNvSpPr>
            <p:nvPr/>
          </p:nvSpPr>
          <p:spPr bwMode="auto">
            <a:xfrm flipH="1">
              <a:off x="3888" y="3312"/>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811" name="Line 67"/>
            <p:cNvSpPr>
              <a:spLocks noChangeShapeType="1"/>
            </p:cNvSpPr>
            <p:nvPr/>
          </p:nvSpPr>
          <p:spPr bwMode="auto">
            <a:xfrm flipH="1">
              <a:off x="3888" y="3888"/>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812" name="Text Box 68"/>
            <p:cNvSpPr txBox="1">
              <a:spLocks noChangeArrowheads="1"/>
            </p:cNvSpPr>
            <p:nvPr/>
          </p:nvSpPr>
          <p:spPr bwMode="auto">
            <a:xfrm>
              <a:off x="3552" y="3125"/>
              <a:ext cx="329"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800" i="1">
                  <a:latin typeface="Times New Roman" panose="02020603050405020304" pitchFamily="18" charset="0"/>
                </a:rPr>
                <a:t>X</a:t>
              </a:r>
              <a:r>
                <a:rPr lang="en-US" altLang="ja-JP" sz="2800" baseline="-25000">
                  <a:latin typeface="Times New Roman" panose="02020603050405020304" pitchFamily="18" charset="0"/>
                </a:rPr>
                <a:t>2</a:t>
              </a:r>
              <a:endParaRPr lang="en-US" altLang="ja-JP" sz="2800" i="1">
                <a:latin typeface="Times New Roman" panose="02020603050405020304" pitchFamily="18" charset="0"/>
              </a:endParaRPr>
            </a:p>
          </p:txBody>
        </p:sp>
        <p:sp>
          <p:nvSpPr>
            <p:cNvPr id="31813" name="Text Box 69"/>
            <p:cNvSpPr txBox="1">
              <a:spLocks noChangeArrowheads="1"/>
            </p:cNvSpPr>
            <p:nvPr/>
          </p:nvSpPr>
          <p:spPr bwMode="auto">
            <a:xfrm>
              <a:off x="3552" y="3669"/>
              <a:ext cx="329"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800" i="1">
                  <a:latin typeface="Times New Roman" panose="02020603050405020304" pitchFamily="18" charset="0"/>
                </a:rPr>
                <a:t>X</a:t>
              </a:r>
              <a:r>
                <a:rPr lang="en-US" altLang="ja-JP" sz="2800" i="1" baseline="-25000">
                  <a:latin typeface="Times New Roman" panose="02020603050405020304" pitchFamily="18" charset="0"/>
                </a:rPr>
                <a:t>n</a:t>
              </a:r>
              <a:endParaRPr lang="en-US" altLang="ja-JP" sz="2800" i="1">
                <a:latin typeface="Times New Roman" panose="02020603050405020304" pitchFamily="18" charset="0"/>
              </a:endParaRPr>
            </a:p>
          </p:txBody>
        </p:sp>
        <p:sp>
          <p:nvSpPr>
            <p:cNvPr id="31814" name="Line 70"/>
            <p:cNvSpPr>
              <a:spLocks noChangeShapeType="1"/>
            </p:cNvSpPr>
            <p:nvPr/>
          </p:nvSpPr>
          <p:spPr bwMode="auto">
            <a:xfrm>
              <a:off x="3888" y="3120"/>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815" name="Line 71"/>
            <p:cNvSpPr>
              <a:spLocks noChangeShapeType="1"/>
            </p:cNvSpPr>
            <p:nvPr/>
          </p:nvSpPr>
          <p:spPr bwMode="auto">
            <a:xfrm>
              <a:off x="3696" y="3408"/>
              <a:ext cx="0" cy="336"/>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31822" name="Group 78"/>
            <p:cNvGrpSpPr>
              <a:grpSpLocks/>
            </p:cNvGrpSpPr>
            <p:nvPr/>
          </p:nvGrpSpPr>
          <p:grpSpPr bwMode="auto">
            <a:xfrm>
              <a:off x="4176" y="3360"/>
              <a:ext cx="288" cy="288"/>
              <a:chOff x="3264" y="3648"/>
              <a:chExt cx="288" cy="288"/>
            </a:xfrm>
          </p:grpSpPr>
          <p:sp>
            <p:nvSpPr>
              <p:cNvPr id="31823" name="Arc 79"/>
              <p:cNvSpPr>
                <a:spLocks/>
              </p:cNvSpPr>
              <p:nvPr/>
            </p:nvSpPr>
            <p:spPr bwMode="auto">
              <a:xfrm>
                <a:off x="3264" y="3648"/>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1824" name="Arc 80"/>
              <p:cNvSpPr>
                <a:spLocks/>
              </p:cNvSpPr>
              <p:nvPr/>
            </p:nvSpPr>
            <p:spPr bwMode="auto">
              <a:xfrm flipV="1">
                <a:off x="3264" y="3792"/>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1825" name="Arc 81"/>
              <p:cNvSpPr>
                <a:spLocks/>
              </p:cNvSpPr>
              <p:nvPr/>
            </p:nvSpPr>
            <p:spPr bwMode="auto">
              <a:xfrm>
                <a:off x="3264" y="3648"/>
                <a:ext cx="4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1826" name="Arc 82"/>
              <p:cNvSpPr>
                <a:spLocks/>
              </p:cNvSpPr>
              <p:nvPr/>
            </p:nvSpPr>
            <p:spPr bwMode="auto">
              <a:xfrm flipV="1">
                <a:off x="3264" y="3792"/>
                <a:ext cx="4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31830" name="Arc 86"/>
            <p:cNvSpPr>
              <a:spLocks/>
            </p:cNvSpPr>
            <p:nvPr/>
          </p:nvSpPr>
          <p:spPr bwMode="auto">
            <a:xfrm>
              <a:off x="4176" y="3648"/>
              <a:ext cx="4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1831" name="Arc 87"/>
            <p:cNvSpPr>
              <a:spLocks/>
            </p:cNvSpPr>
            <p:nvPr/>
          </p:nvSpPr>
          <p:spPr bwMode="auto">
            <a:xfrm flipV="1">
              <a:off x="4176" y="3792"/>
              <a:ext cx="4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1832" name="Arc 88"/>
            <p:cNvSpPr>
              <a:spLocks/>
            </p:cNvSpPr>
            <p:nvPr/>
          </p:nvSpPr>
          <p:spPr bwMode="auto">
            <a:xfrm>
              <a:off x="4176" y="3072"/>
              <a:ext cx="4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1833" name="Arc 89"/>
            <p:cNvSpPr>
              <a:spLocks/>
            </p:cNvSpPr>
            <p:nvPr/>
          </p:nvSpPr>
          <p:spPr bwMode="auto">
            <a:xfrm flipV="1">
              <a:off x="4176" y="3216"/>
              <a:ext cx="4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45" name="テキスト ボックス 44"/>
          <p:cNvSpPr txBox="1"/>
          <p:nvPr/>
        </p:nvSpPr>
        <p:spPr>
          <a:xfrm>
            <a:off x="1801861" y="4062988"/>
            <a:ext cx="3826689" cy="646331"/>
          </a:xfrm>
          <a:prstGeom prst="rect">
            <a:avLst/>
          </a:prstGeom>
          <a:noFill/>
        </p:spPr>
        <p:txBody>
          <a:bodyPr wrap="none" rtlCol="0">
            <a:spAutoFit/>
          </a:bodyPr>
          <a:lstStyle/>
          <a:p>
            <a:r>
              <a:rPr kumimoji="1" lang="en-US" altLang="ja-JP" sz="3600" i="1" dirty="0">
                <a:latin typeface="Times New Roman" panose="02020603050405020304" pitchFamily="18" charset="0"/>
              </a:rPr>
              <a:t>Z</a:t>
            </a:r>
            <a:r>
              <a:rPr kumimoji="1" lang="en-US" altLang="ja-JP" sz="3600" dirty="0">
                <a:latin typeface="Times New Roman" panose="02020603050405020304" pitchFamily="18" charset="0"/>
              </a:rPr>
              <a:t> = </a:t>
            </a:r>
            <a:r>
              <a:rPr kumimoji="1" lang="en-US" altLang="ja-JP" sz="3600" i="1" dirty="0">
                <a:latin typeface="Times New Roman" panose="02020603050405020304" pitchFamily="18" charset="0"/>
              </a:rPr>
              <a:t>X</a:t>
            </a:r>
            <a:r>
              <a:rPr kumimoji="1" lang="en-US" altLang="ja-JP" sz="3600" baseline="-25000" dirty="0">
                <a:latin typeface="Times New Roman" panose="02020603050405020304" pitchFamily="18" charset="0"/>
              </a:rPr>
              <a:t>1</a:t>
            </a:r>
            <a:r>
              <a:rPr kumimoji="1" lang="en-US" altLang="ja-JP" sz="3600" dirty="0">
                <a:latin typeface="Times New Roman" panose="02020603050405020304" pitchFamily="18" charset="0"/>
              </a:rPr>
              <a:t> </a:t>
            </a:r>
            <a:r>
              <a:rPr lang="en-US" altLang="ja-JP" sz="3600" dirty="0">
                <a:latin typeface="Times New Roman" panose="02020603050405020304" pitchFamily="18" charset="0"/>
              </a:rPr>
              <a:t>+</a:t>
            </a:r>
            <a:r>
              <a:rPr kumimoji="1" lang="ja-JP" altLang="en-US" sz="3600" dirty="0">
                <a:latin typeface="Times New Roman" panose="02020603050405020304" pitchFamily="18" charset="0"/>
              </a:rPr>
              <a:t> </a:t>
            </a:r>
            <a:r>
              <a:rPr lang="en-US" altLang="ja-JP" sz="3600" i="1" dirty="0">
                <a:latin typeface="Times New Roman" panose="02020603050405020304" pitchFamily="18" charset="0"/>
              </a:rPr>
              <a:t>X</a:t>
            </a:r>
            <a:r>
              <a:rPr lang="en-US" altLang="ja-JP" sz="3600" baseline="-25000" dirty="0">
                <a:latin typeface="Times New Roman" panose="02020603050405020304" pitchFamily="18" charset="0"/>
              </a:rPr>
              <a:t>2</a:t>
            </a:r>
            <a:r>
              <a:rPr lang="en-US" altLang="ja-JP" sz="3600" dirty="0">
                <a:latin typeface="Times New Roman" panose="02020603050405020304" pitchFamily="18" charset="0"/>
              </a:rPr>
              <a:t> +...+</a:t>
            </a:r>
            <a:r>
              <a:rPr lang="en-US" altLang="ja-JP" sz="3600" i="1" dirty="0">
                <a:latin typeface="Times New Roman" panose="02020603050405020304" pitchFamily="18" charset="0"/>
              </a:rPr>
              <a:t> </a:t>
            </a:r>
            <a:r>
              <a:rPr lang="en-US" altLang="ja-JP" sz="3600" i="1" dirty="0" err="1">
                <a:latin typeface="Times New Roman" panose="02020603050405020304" pitchFamily="18" charset="0"/>
              </a:rPr>
              <a:t>X</a:t>
            </a:r>
            <a:r>
              <a:rPr lang="en-US" altLang="ja-JP" sz="3600" i="1" baseline="-25000" dirty="0" err="1">
                <a:latin typeface="Times New Roman" panose="02020603050405020304" pitchFamily="18" charset="0"/>
              </a:rPr>
              <a:t>n</a:t>
            </a:r>
            <a:endParaRPr kumimoji="1" lang="ja-JP" altLang="en-US" sz="3600" i="1"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1834"/>
                                        </p:tgtEl>
                                        <p:attrNameLst>
                                          <p:attrName>style.visibility</p:attrName>
                                        </p:attrNameLst>
                                      </p:cBhvr>
                                      <p:to>
                                        <p:strVal val="visible"/>
                                      </p:to>
                                    </p:set>
                                    <p:animEffect transition="in" filter="checkerboard(across)">
                                      <p:cBhvr>
                                        <p:cTn id="7" dur="500"/>
                                        <p:tgtEl>
                                          <p:spTgt spid="318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1835"/>
                                        </p:tgtEl>
                                        <p:attrNameLst>
                                          <p:attrName>style.visibility</p:attrName>
                                        </p:attrNameLst>
                                      </p:cBhvr>
                                      <p:to>
                                        <p:strVal val="visible"/>
                                      </p:to>
                                    </p:set>
                                    <p:animEffect transition="in" filter="checkerboard(across)">
                                      <p:cBhvr>
                                        <p:cTn id="12" dur="500"/>
                                        <p:tgtEl>
                                          <p:spTgt spid="318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ja-JP" altLang="en-US">
                <a:latin typeface="Times New Roman" panose="02020603050405020304" pitchFamily="18" charset="0"/>
              </a:rPr>
              <a:t>排他的論理和 </a:t>
            </a:r>
            <a:r>
              <a:rPr lang="en-US" altLang="ja-JP">
                <a:latin typeface="Times New Roman" panose="02020603050405020304" pitchFamily="18" charset="0"/>
              </a:rPr>
              <a:t>EXOR</a:t>
            </a:r>
          </a:p>
        </p:txBody>
      </p:sp>
      <p:sp>
        <p:nvSpPr>
          <p:cNvPr id="22531" name="Rectangle 3"/>
          <p:cNvSpPr>
            <a:spLocks noGrp="1" noChangeArrowheads="1"/>
          </p:cNvSpPr>
          <p:nvPr>
            <p:ph type="body" sz="half" idx="1"/>
          </p:nvPr>
        </p:nvSpPr>
        <p:spPr>
          <a:xfrm>
            <a:off x="1066800" y="1981200"/>
            <a:ext cx="7162800" cy="4114800"/>
          </a:xfrm>
        </p:spPr>
        <p:txBody>
          <a:bodyPr/>
          <a:lstStyle/>
          <a:p>
            <a:pPr>
              <a:buFont typeface="Wingdings" panose="05000000000000000000" pitchFamily="2" charset="2"/>
              <a:buChar char="u"/>
            </a:pPr>
            <a:r>
              <a:rPr lang="ja-JP" altLang="en-US" dirty="0">
                <a:latin typeface="Times New Roman" panose="02020603050405020304" pitchFamily="18" charset="0"/>
              </a:rPr>
              <a:t>定義</a:t>
            </a:r>
            <a:r>
              <a:rPr lang="en-US" altLang="ja-JP" dirty="0">
                <a:latin typeface="Times New Roman" panose="02020603050405020304" pitchFamily="18" charset="0"/>
              </a:rPr>
              <a:t> </a:t>
            </a:r>
            <a:r>
              <a:rPr lang="ja-JP" altLang="en-US" dirty="0">
                <a:latin typeface="Times New Roman" panose="02020603050405020304" pitchFamily="18" charset="0"/>
              </a:rPr>
              <a:t>排他的論理和 </a:t>
            </a:r>
            <a:r>
              <a:rPr lang="en-US" altLang="ja-JP" dirty="0">
                <a:latin typeface="Times New Roman" panose="02020603050405020304" pitchFamily="18" charset="0"/>
              </a:rPr>
              <a:t>EXOR</a:t>
            </a:r>
          </a:p>
          <a:p>
            <a:pPr lvl="1"/>
            <a:r>
              <a:rPr lang="ja-JP" altLang="en-US" dirty="0">
                <a:latin typeface="Times New Roman" panose="02020603050405020304" pitchFamily="18" charset="0"/>
              </a:rPr>
              <a:t>入力のうち </a:t>
            </a:r>
            <a:r>
              <a:rPr lang="en-US" altLang="ja-JP" dirty="0">
                <a:latin typeface="Times New Roman" panose="02020603050405020304" pitchFamily="18" charset="0"/>
              </a:rPr>
              <a:t>1 </a:t>
            </a:r>
            <a:r>
              <a:rPr lang="ja-JP" altLang="en-US" dirty="0">
                <a:latin typeface="Times New Roman" panose="02020603050405020304" pitchFamily="18" charset="0"/>
              </a:rPr>
              <a:t>が </a:t>
            </a:r>
            <a:r>
              <a:rPr lang="en-US" altLang="ja-JP" dirty="0">
                <a:latin typeface="Times New Roman" panose="02020603050405020304" pitchFamily="18" charset="0"/>
              </a:rPr>
              <a:t>1 </a:t>
            </a:r>
            <a:r>
              <a:rPr lang="ja-JP" altLang="en-US" dirty="0">
                <a:latin typeface="Times New Roman" panose="02020603050405020304" pitchFamily="18" charset="0"/>
              </a:rPr>
              <a:t>つ</a:t>
            </a:r>
            <a:r>
              <a:rPr lang="en-US" altLang="ja-JP" dirty="0">
                <a:latin typeface="Times New Roman" panose="02020603050405020304" pitchFamily="18" charset="0"/>
              </a:rPr>
              <a:t>(</a:t>
            </a:r>
            <a:r>
              <a:rPr lang="ja-JP" altLang="en-US" dirty="0">
                <a:latin typeface="Times New Roman" panose="02020603050405020304" pitchFamily="18" charset="0"/>
              </a:rPr>
              <a:t>だけ</a:t>
            </a:r>
            <a:r>
              <a:rPr lang="en-US" altLang="ja-JP" dirty="0">
                <a:latin typeface="Times New Roman" panose="02020603050405020304" pitchFamily="18" charset="0"/>
              </a:rPr>
              <a:t>)</a:t>
            </a:r>
            <a:r>
              <a:rPr lang="ja-JP" altLang="en-US" dirty="0">
                <a:latin typeface="Times New Roman" panose="02020603050405020304" pitchFamily="18" charset="0"/>
              </a:rPr>
              <a:t>あるときは </a:t>
            </a:r>
            <a:r>
              <a:rPr lang="en-US" altLang="ja-JP" dirty="0">
                <a:latin typeface="Times New Roman" panose="02020603050405020304" pitchFamily="18" charset="0"/>
              </a:rPr>
              <a:t>1 </a:t>
            </a:r>
            <a:r>
              <a:rPr lang="ja-JP" altLang="en-US" dirty="0" err="1">
                <a:latin typeface="Times New Roman" panose="02020603050405020304" pitchFamily="18" charset="0"/>
              </a:rPr>
              <a:t>、</a:t>
            </a:r>
            <a:endParaRPr lang="ja-JP" altLang="en-US" dirty="0">
              <a:latin typeface="Times New Roman" panose="02020603050405020304" pitchFamily="18" charset="0"/>
            </a:endParaRPr>
          </a:p>
          <a:p>
            <a:pPr lvl="1">
              <a:buFontTx/>
              <a:buNone/>
            </a:pPr>
            <a:r>
              <a:rPr lang="ja-JP" altLang="en-US" dirty="0">
                <a:latin typeface="Times New Roman" panose="02020603050405020304" pitchFamily="18" charset="0"/>
              </a:rPr>
              <a:t>  それ以外は </a:t>
            </a:r>
            <a:r>
              <a:rPr lang="en-US" altLang="ja-JP" dirty="0">
                <a:latin typeface="Times New Roman" panose="02020603050405020304" pitchFamily="18" charset="0"/>
              </a:rPr>
              <a:t>0 </a:t>
            </a:r>
            <a:r>
              <a:rPr lang="ja-JP" altLang="en-US" dirty="0">
                <a:latin typeface="Times New Roman" panose="02020603050405020304" pitchFamily="18" charset="0"/>
              </a:rPr>
              <a:t>を与える演算</a:t>
            </a:r>
          </a:p>
          <a:p>
            <a:pPr lvl="1">
              <a:buFont typeface="Wingdings" panose="05000000000000000000" pitchFamily="2" charset="2"/>
              <a:buNone/>
            </a:pPr>
            <a:r>
              <a:rPr lang="ja-JP" altLang="en-US" dirty="0">
                <a:latin typeface="Times New Roman" panose="02020603050405020304" pitchFamily="18" charset="0"/>
              </a:rPr>
              <a:t>演算記号 </a:t>
            </a:r>
            <a:r>
              <a:rPr lang="en-US" altLang="ja-JP" dirty="0">
                <a:latin typeface="Times New Roman" panose="02020603050405020304" pitchFamily="18" charset="0"/>
              </a:rPr>
              <a:t>:</a:t>
            </a:r>
            <a:endParaRPr lang="en-US" altLang="ja-JP" sz="3200" i="1" dirty="0">
              <a:latin typeface="Times New Roman" panose="02020603050405020304" pitchFamily="18" charset="0"/>
            </a:endParaRPr>
          </a:p>
        </p:txBody>
      </p:sp>
      <p:sp>
        <p:nvSpPr>
          <p:cNvPr id="22532" name="AutoShape 4"/>
          <p:cNvSpPr>
            <a:spLocks noChangeArrowheads="1"/>
          </p:cNvSpPr>
          <p:nvPr/>
        </p:nvSpPr>
        <p:spPr bwMode="auto">
          <a:xfrm>
            <a:off x="3276600" y="3733800"/>
            <a:ext cx="228600" cy="228600"/>
          </a:xfrm>
          <a:prstGeom prst="flowChartOr">
            <a:avLst/>
          </a:prstGeom>
          <a:noFill/>
          <a:ln w="222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mc:AlternateContent xmlns:mc="http://schemas.openxmlformats.org/markup-compatibility/2006" xmlns:a14="http://schemas.microsoft.com/office/drawing/2010/main">
        <mc:Choice Requires="a14">
          <p:graphicFrame>
            <p:nvGraphicFramePr>
              <p:cNvPr id="22560" name="Group 32"/>
              <p:cNvGraphicFramePr>
                <a:graphicFrameLocks noGrp="1"/>
              </p:cNvGraphicFramePr>
              <p:nvPr>
                <p:ph sz="half" idx="2"/>
                <p:extLst>
                  <p:ext uri="{D42A27DB-BD31-4B8C-83A1-F6EECF244321}">
                    <p14:modId xmlns:p14="http://schemas.microsoft.com/office/powerpoint/2010/main" val="3559725053"/>
                  </p:ext>
                </p:extLst>
              </p:nvPr>
            </p:nvGraphicFramePr>
            <p:xfrm>
              <a:off x="5638800" y="3733800"/>
              <a:ext cx="1752600" cy="2601600"/>
            </p:xfrm>
            <a:graphic>
              <a:graphicData uri="http://schemas.openxmlformats.org/drawingml/2006/table">
                <a:tbl>
                  <a:tblPr/>
                  <a:tblGrid>
                    <a:gridCol w="876300">
                      <a:extLst>
                        <a:ext uri="{9D8B030D-6E8A-4147-A177-3AD203B41FA5}">
                          <a16:colId xmlns:a16="http://schemas.microsoft.com/office/drawing/2014/main" val="20000"/>
                        </a:ext>
                      </a:extLst>
                    </a:gridCol>
                    <a:gridCol w="876300">
                      <a:extLst>
                        <a:ext uri="{9D8B030D-6E8A-4147-A177-3AD203B41FA5}">
                          <a16:colId xmlns:a16="http://schemas.microsoft.com/office/drawing/2014/main" val="20001"/>
                        </a:ext>
                      </a:extLst>
                    </a:gridCol>
                  </a:tblGrid>
                  <a:tr h="503238">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1"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X</a:t>
                          </a:r>
                          <a:r>
                            <a:rPr kumimoji="1" lang="en-US" altLang="ja-JP" sz="2800" b="0"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 </a:t>
                          </a:r>
                          <a:r>
                            <a:rPr kumimoji="1" lang="en-US" altLang="ja-JP" sz="2800" b="0" i="1"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Y</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14:m>
                            <m:oMathPara xmlns:m="http://schemas.openxmlformats.org/officeDocument/2006/math">
                              <m:oMathParaPr>
                                <m:jc m:val="centerGroup"/>
                              </m:oMathParaPr>
                              <m:oMath xmlns:m="http://schemas.openxmlformats.org/officeDocument/2006/math">
                                <m:r>
                                  <a:rPr kumimoji="1" lang="en-US" altLang="ja-JP" sz="2800" b="0" i="1" u="none" strike="noStrike" cap="none" normalizeH="0" baseline="0" smtClean="0">
                                    <a:ln>
                                      <a:noFill/>
                                    </a:ln>
                                    <a:solidFill>
                                      <a:schemeClr val="tx1"/>
                                    </a:solidFill>
                                    <a:effectLst>
                                      <a:outerShdw blurRad="38100" dist="38100" dir="2700000" algn="tl">
                                        <a:srgbClr val="000000"/>
                                      </a:outerShdw>
                                    </a:effectLst>
                                    <a:latin typeface="Cambria Math" panose="02040503050406030204" pitchFamily="18" charset="0"/>
                                    <a:ea typeface="ＭＳ Ｐゴシック" panose="020B0600070205080204" pitchFamily="50" charset="-128"/>
                                  </a:rPr>
                                  <m:t>𝑋</m:t>
                                </m:r>
                                <m:r>
                                  <a:rPr kumimoji="1" lang="en-US" altLang="ja-JP" sz="2800" b="0" i="1" u="none" strike="noStrike" cap="none" normalizeH="0" baseline="0" smtClean="0">
                                    <a:ln>
                                      <a:noFill/>
                                    </a:ln>
                                    <a:solidFill>
                                      <a:schemeClr val="tx1"/>
                                    </a:solidFill>
                                    <a:effectLst>
                                      <a:outerShdw blurRad="38100" dist="38100" dir="2700000" algn="tl">
                                        <a:srgbClr val="000000"/>
                                      </a:outerShdw>
                                    </a:effectLst>
                                    <a:latin typeface="Cambria Math" panose="02040503050406030204" pitchFamily="18" charset="0"/>
                                    <a:ea typeface="Cambria Math" panose="02040503050406030204" pitchFamily="18" charset="0"/>
                                  </a:rPr>
                                  <m:t>⨁</m:t>
                                </m:r>
                                <m:r>
                                  <a:rPr kumimoji="1" lang="en-US" altLang="ja-JP" sz="2800" b="0" i="1" u="none" strike="noStrike" cap="none" normalizeH="0" baseline="0" smtClean="0">
                                    <a:ln>
                                      <a:noFill/>
                                    </a:ln>
                                    <a:solidFill>
                                      <a:schemeClr val="tx1"/>
                                    </a:solidFill>
                                    <a:effectLst>
                                      <a:outerShdw blurRad="38100" dist="38100" dir="2700000" algn="tl">
                                        <a:srgbClr val="000000"/>
                                      </a:outerShdw>
                                    </a:effectLst>
                                    <a:latin typeface="Cambria Math" panose="02040503050406030204" pitchFamily="18" charset="0"/>
                                    <a:ea typeface="Cambria Math" panose="02040503050406030204" pitchFamily="18" charset="0"/>
                                  </a:rPr>
                                  <m:t>𝑌</m:t>
                                </m:r>
                              </m:oMath>
                            </m:oMathPara>
                          </a14:m>
                          <a:endParaRPr kumimoji="1" lang="en-US" altLang="ja-JP" sz="2800" b="0" i="1"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503238">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0 0</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0</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01650">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0 1</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03238">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1 0</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03238">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1 1</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0</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mc:Choice>
        <mc:Fallback xmlns="">
          <p:graphicFrame>
            <p:nvGraphicFramePr>
              <p:cNvPr id="22560" name="Group 32"/>
              <p:cNvGraphicFramePr>
                <a:graphicFrameLocks noGrp="1"/>
              </p:cNvGraphicFramePr>
              <p:nvPr>
                <p:ph sz="half" idx="2"/>
                <p:extLst>
                  <p:ext uri="{D42A27DB-BD31-4B8C-83A1-F6EECF244321}">
                    <p14:modId xmlns:p14="http://schemas.microsoft.com/office/powerpoint/2010/main" xmlns="" xmlns:a14="http://schemas.microsoft.com/office/drawing/2010/main" val="3559725053"/>
                  </p:ext>
                </p:extLst>
              </p:nvPr>
            </p:nvGraphicFramePr>
            <p:xfrm>
              <a:off x="5638800" y="3733800"/>
              <a:ext cx="1752600" cy="2601600"/>
            </p:xfrm>
            <a:graphic>
              <a:graphicData uri="http://schemas.openxmlformats.org/drawingml/2006/table">
                <a:tbl>
                  <a:tblPr/>
                  <a:tblGrid>
                    <a:gridCol w="876300"/>
                    <a:gridCol w="876300"/>
                  </a:tblGrid>
                  <a:tr h="520320">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1" u="none" strike="noStrike" cap="none" normalizeH="0" baseline="0" dirty="0" smtClean="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X</a:t>
                          </a:r>
                          <a:r>
                            <a:rPr kumimoji="1" lang="en-US" altLang="ja-JP" sz="2800" b="0" i="0" u="none" strike="noStrike" cap="none" normalizeH="0" baseline="0" dirty="0" smtClean="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 </a:t>
                          </a:r>
                          <a:r>
                            <a:rPr kumimoji="1" lang="en-US" altLang="ja-JP" sz="2800" b="0" i="1" u="none" strike="noStrike" cap="none" normalizeH="0" baseline="0" dirty="0" smtClean="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Y</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endParaRPr lang="ja-JP"/>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0">
                          <a:blip r:embed="rId3"/>
                          <a:stretch>
                            <a:fillRect l="-104167" t="-12791" r="-3472" b="-436047"/>
                          </a:stretch>
                        </a:blipFill>
                      </a:tcPr>
                    </a:tc>
                  </a:tr>
                  <a:tr h="520320">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0 0</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0</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0320">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0 1</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0320">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1 0</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0320">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1 1</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dirty="0" smtClean="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0</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mc:Fallback>
      </mc:AlternateContent>
      <mc:AlternateContent xmlns:mc="http://schemas.openxmlformats.org/markup-compatibility/2006" xmlns:a14="http://schemas.microsoft.com/office/drawing/2010/main">
        <mc:Choice Requires="a14">
          <p:sp>
            <p:nvSpPr>
              <p:cNvPr id="2" name="テキスト ボックス 1"/>
              <p:cNvSpPr txBox="1"/>
              <p:nvPr/>
            </p:nvSpPr>
            <p:spPr>
              <a:xfrm>
                <a:off x="1785049" y="4202864"/>
                <a:ext cx="3844258" cy="1107996"/>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kumimoji="1" lang="en-US" altLang="ja-JP" sz="3600" b="0" i="1" smtClean="0">
                          <a:latin typeface="Cambria Math" panose="02040503050406030204" pitchFamily="18" charset="0"/>
                        </a:rPr>
                        <m:t>𝑍</m:t>
                      </m:r>
                      <m:r>
                        <a:rPr kumimoji="1" lang="en-US" altLang="ja-JP" sz="3600" b="0" i="1" smtClean="0">
                          <a:latin typeface="Cambria Math" panose="02040503050406030204" pitchFamily="18" charset="0"/>
                        </a:rPr>
                        <m:t>=</m:t>
                      </m:r>
                      <m:r>
                        <a:rPr kumimoji="1" lang="en-US" altLang="ja-JP" sz="3600" b="0" i="1" smtClean="0">
                          <a:latin typeface="Cambria Math" panose="02040503050406030204" pitchFamily="18" charset="0"/>
                        </a:rPr>
                        <m:t>𝑋</m:t>
                      </m:r>
                      <m:r>
                        <a:rPr kumimoji="1" lang="en-US" altLang="ja-JP" sz="3600" b="0" i="1" smtClean="0">
                          <a:latin typeface="Cambria Math" panose="02040503050406030204" pitchFamily="18" charset="0"/>
                          <a:ea typeface="Cambria Math" panose="02040503050406030204" pitchFamily="18" charset="0"/>
                        </a:rPr>
                        <m:t>⨁</m:t>
                      </m:r>
                      <m:r>
                        <a:rPr kumimoji="1" lang="en-US" altLang="ja-JP" sz="3600" b="0" i="1" smtClean="0">
                          <a:latin typeface="Cambria Math" panose="02040503050406030204" pitchFamily="18" charset="0"/>
                          <a:ea typeface="Cambria Math" panose="02040503050406030204" pitchFamily="18" charset="0"/>
                        </a:rPr>
                        <m:t>𝑌</m:t>
                      </m:r>
                    </m:oMath>
                  </m:oMathPara>
                </a14:m>
                <a:endParaRPr kumimoji="1" lang="en-US" altLang="ja-JP" sz="3600"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kumimoji="1" lang="en-US" altLang="ja-JP" sz="3600" b="0" i="1" smtClean="0">
                          <a:latin typeface="Cambria Math" panose="02040503050406030204" pitchFamily="18" charset="0"/>
                          <a:ea typeface="Cambria Math" panose="02040503050406030204" pitchFamily="18" charset="0"/>
                        </a:rPr>
                        <m:t>    =</m:t>
                      </m:r>
                      <m:r>
                        <a:rPr kumimoji="1" lang="en-US" altLang="ja-JP" sz="3600" b="0" i="1" smtClean="0">
                          <a:latin typeface="Cambria Math" panose="02040503050406030204" pitchFamily="18" charset="0"/>
                          <a:ea typeface="Cambria Math" panose="02040503050406030204" pitchFamily="18" charset="0"/>
                        </a:rPr>
                        <m:t>𝑋</m:t>
                      </m:r>
                      <m:r>
                        <a:rPr kumimoji="1" lang="en-US" altLang="ja-JP" sz="3600" b="0" i="1" smtClean="0">
                          <a:latin typeface="Cambria Math" panose="02040503050406030204" pitchFamily="18" charset="0"/>
                          <a:ea typeface="Cambria Math" panose="02040503050406030204" pitchFamily="18" charset="0"/>
                        </a:rPr>
                        <m:t>⋅</m:t>
                      </m:r>
                      <m:acc>
                        <m:accPr>
                          <m:chr m:val="̅"/>
                          <m:ctrlPr>
                            <a:rPr kumimoji="1" lang="en-US" altLang="ja-JP" sz="3600" b="0" i="1" smtClean="0">
                              <a:latin typeface="Cambria Math" panose="02040503050406030204" pitchFamily="18" charset="0"/>
                              <a:ea typeface="Cambria Math" panose="02040503050406030204" pitchFamily="18" charset="0"/>
                            </a:rPr>
                          </m:ctrlPr>
                        </m:accPr>
                        <m:e>
                          <m:r>
                            <a:rPr kumimoji="1" lang="en-US" altLang="ja-JP" sz="3600" b="0" i="1" smtClean="0">
                              <a:latin typeface="Cambria Math" panose="02040503050406030204" pitchFamily="18" charset="0"/>
                              <a:ea typeface="Cambria Math" panose="02040503050406030204" pitchFamily="18" charset="0"/>
                            </a:rPr>
                            <m:t> </m:t>
                          </m:r>
                          <m:r>
                            <a:rPr kumimoji="1" lang="en-US" altLang="ja-JP" sz="3600" b="0" i="1" smtClean="0">
                              <a:latin typeface="Cambria Math" panose="02040503050406030204" pitchFamily="18" charset="0"/>
                              <a:ea typeface="Cambria Math" panose="02040503050406030204" pitchFamily="18" charset="0"/>
                            </a:rPr>
                            <m:t>𝑌</m:t>
                          </m:r>
                          <m:r>
                            <a:rPr kumimoji="1" lang="en-US" altLang="ja-JP" sz="3600" b="0" i="1" smtClean="0">
                              <a:latin typeface="Cambria Math" panose="02040503050406030204" pitchFamily="18" charset="0"/>
                              <a:ea typeface="Cambria Math" panose="02040503050406030204" pitchFamily="18" charset="0"/>
                            </a:rPr>
                            <m:t> </m:t>
                          </m:r>
                        </m:e>
                      </m:acc>
                      <m:r>
                        <a:rPr kumimoji="1" lang="en-US" altLang="ja-JP" sz="3600" b="0" i="1" smtClean="0">
                          <a:latin typeface="Cambria Math" panose="02040503050406030204" pitchFamily="18" charset="0"/>
                        </a:rPr>
                        <m:t>+</m:t>
                      </m:r>
                      <m:acc>
                        <m:accPr>
                          <m:chr m:val="̅"/>
                          <m:ctrlPr>
                            <a:rPr kumimoji="1" lang="en-US" altLang="ja-JP" sz="3600" b="0" i="1" smtClean="0">
                              <a:latin typeface="Cambria Math" panose="02040503050406030204" pitchFamily="18" charset="0"/>
                            </a:rPr>
                          </m:ctrlPr>
                        </m:accPr>
                        <m:e>
                          <m:r>
                            <a:rPr kumimoji="1" lang="en-US" altLang="ja-JP" sz="3600" b="0" i="1" smtClean="0">
                              <a:latin typeface="Cambria Math" panose="02040503050406030204" pitchFamily="18" charset="0"/>
                            </a:rPr>
                            <m:t> </m:t>
                          </m:r>
                          <m:r>
                            <a:rPr kumimoji="1" lang="en-US" altLang="ja-JP" sz="3600" b="0" i="1" smtClean="0">
                              <a:latin typeface="Cambria Math" panose="02040503050406030204" pitchFamily="18" charset="0"/>
                            </a:rPr>
                            <m:t>𝑋</m:t>
                          </m:r>
                          <m:r>
                            <a:rPr kumimoji="1" lang="en-US" altLang="ja-JP" sz="3600" b="0" i="1" smtClean="0">
                              <a:latin typeface="Cambria Math" panose="02040503050406030204" pitchFamily="18" charset="0"/>
                            </a:rPr>
                            <m:t> </m:t>
                          </m:r>
                        </m:e>
                      </m:acc>
                      <m:r>
                        <a:rPr kumimoji="1" lang="en-US" altLang="ja-JP" sz="3600" b="0" i="1" smtClean="0">
                          <a:latin typeface="Cambria Math" panose="02040503050406030204" pitchFamily="18" charset="0"/>
                          <a:ea typeface="Cambria Math" panose="02040503050406030204" pitchFamily="18" charset="0"/>
                        </a:rPr>
                        <m:t>⋅</m:t>
                      </m:r>
                      <m:r>
                        <a:rPr kumimoji="1" lang="en-US" altLang="ja-JP" sz="3600" b="0" i="1" smtClean="0">
                          <a:latin typeface="Cambria Math" panose="02040503050406030204" pitchFamily="18" charset="0"/>
                          <a:ea typeface="Cambria Math" panose="02040503050406030204" pitchFamily="18" charset="0"/>
                        </a:rPr>
                        <m:t>𝑌</m:t>
                      </m:r>
                    </m:oMath>
                  </m:oMathPara>
                </a14:m>
                <a:endParaRPr kumimoji="1" lang="en-US" altLang="ja-JP" sz="3600" b="0" dirty="0">
                  <a:ea typeface="Cambria Math" panose="02040503050406030204" pitchFamily="18" charset="0"/>
                </a:endParaRPr>
              </a:p>
            </p:txBody>
          </p:sp>
        </mc:Choice>
        <mc:Fallback xmlns="">
          <p:sp>
            <p:nvSpPr>
              <p:cNvPr id="2" name="テキスト ボックス 1"/>
              <p:cNvSpPr txBox="1">
                <a:spLocks noRot="1" noChangeAspect="1" noMove="1" noResize="1" noEditPoints="1" noAdjustHandles="1" noChangeArrowheads="1" noChangeShapeType="1" noTextEdit="1"/>
              </p:cNvSpPr>
              <p:nvPr/>
            </p:nvSpPr>
            <p:spPr>
              <a:xfrm>
                <a:off x="1785049" y="4202864"/>
                <a:ext cx="3844258" cy="1107996"/>
              </a:xfrm>
              <a:prstGeom prst="rect">
                <a:avLst/>
              </a:prstGeom>
              <a:blipFill rotWithShape="0">
                <a:blip r:embed="rId4" cstate="print"/>
                <a:stretch>
                  <a:fillRect/>
                </a:stretch>
              </a:blipFill>
            </p:spPr>
            <p:txBody>
              <a:bodyPr/>
              <a:lstStyle/>
              <a:p>
                <a:r>
                  <a:rPr lang="ja-JP" altLang="en-US">
                    <a:noFill/>
                  </a:rPr>
                  <a:t> </a:t>
                </a:r>
              </a:p>
            </p:txBody>
          </p:sp>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ja-JP">
                <a:latin typeface="Times New Roman" panose="02020603050405020304" pitchFamily="18" charset="0"/>
              </a:rPr>
              <a:t>EXOR</a:t>
            </a:r>
            <a:r>
              <a:rPr lang="ja-JP" altLang="en-US">
                <a:latin typeface="Times New Roman" panose="02020603050405020304" pitchFamily="18" charset="0"/>
              </a:rPr>
              <a:t>ゲート</a:t>
            </a:r>
          </a:p>
        </p:txBody>
      </p:sp>
      <p:sp>
        <p:nvSpPr>
          <p:cNvPr id="21507" name="Rectangle 3"/>
          <p:cNvSpPr>
            <a:spLocks noGrp="1" noChangeArrowheads="1"/>
          </p:cNvSpPr>
          <p:nvPr>
            <p:ph type="body" idx="1"/>
          </p:nvPr>
        </p:nvSpPr>
        <p:spPr>
          <a:xfrm>
            <a:off x="1066800" y="1676400"/>
            <a:ext cx="7543800" cy="2819400"/>
          </a:xfrm>
        </p:spPr>
        <p:txBody>
          <a:bodyPr/>
          <a:lstStyle/>
          <a:p>
            <a:pPr>
              <a:buFont typeface="Wingdings" panose="05000000000000000000" pitchFamily="2" charset="2"/>
              <a:buChar char="u"/>
            </a:pPr>
            <a:r>
              <a:rPr lang="ja-JP" altLang="en-US" dirty="0">
                <a:latin typeface="Times New Roman" panose="02020603050405020304" pitchFamily="18" charset="0"/>
              </a:rPr>
              <a:t>定義</a:t>
            </a:r>
            <a:r>
              <a:rPr lang="en-US" altLang="ja-JP" dirty="0">
                <a:latin typeface="Times New Roman" panose="02020603050405020304" pitchFamily="18" charset="0"/>
              </a:rPr>
              <a:t> EXOR</a:t>
            </a:r>
            <a:r>
              <a:rPr lang="ja-JP" altLang="en-US" dirty="0">
                <a:latin typeface="Times New Roman" panose="02020603050405020304" pitchFamily="18" charset="0"/>
              </a:rPr>
              <a:t>ゲート</a:t>
            </a:r>
            <a:endParaRPr lang="en-US" altLang="ja-JP" dirty="0">
              <a:latin typeface="Times New Roman" panose="02020603050405020304" pitchFamily="18" charset="0"/>
            </a:endParaRPr>
          </a:p>
          <a:p>
            <a:pPr lvl="1"/>
            <a:r>
              <a:rPr lang="ja-JP" altLang="en-US" dirty="0">
                <a:latin typeface="Times New Roman" panose="02020603050405020304" pitchFamily="18" charset="0"/>
              </a:rPr>
              <a:t>入力信号に </a:t>
            </a:r>
            <a:r>
              <a:rPr lang="en-US" altLang="ja-JP" dirty="0">
                <a:latin typeface="Times New Roman" panose="02020603050405020304" pitchFamily="18" charset="0"/>
              </a:rPr>
              <a:t>1 </a:t>
            </a:r>
            <a:r>
              <a:rPr lang="ja-JP" altLang="en-US" dirty="0">
                <a:latin typeface="Times New Roman" panose="02020603050405020304" pitchFamily="18" charset="0"/>
              </a:rPr>
              <a:t>が </a:t>
            </a:r>
            <a:r>
              <a:rPr lang="en-US" altLang="ja-JP" dirty="0">
                <a:latin typeface="Times New Roman" panose="02020603050405020304" pitchFamily="18" charset="0"/>
              </a:rPr>
              <a:t>1 </a:t>
            </a:r>
            <a:r>
              <a:rPr lang="ja-JP" altLang="en-US" dirty="0">
                <a:latin typeface="Times New Roman" panose="02020603050405020304" pitchFamily="18" charset="0"/>
              </a:rPr>
              <a:t>つ</a:t>
            </a:r>
            <a:r>
              <a:rPr lang="en-US" altLang="ja-JP" dirty="0">
                <a:latin typeface="Times New Roman" panose="02020603050405020304" pitchFamily="18" charset="0"/>
              </a:rPr>
              <a:t>(</a:t>
            </a:r>
            <a:r>
              <a:rPr lang="ja-JP" altLang="en-US" dirty="0">
                <a:latin typeface="Times New Roman" panose="02020603050405020304" pitchFamily="18" charset="0"/>
              </a:rPr>
              <a:t>だけ</a:t>
            </a:r>
            <a:r>
              <a:rPr lang="en-US" altLang="ja-JP" dirty="0">
                <a:latin typeface="Times New Roman" panose="02020603050405020304" pitchFamily="18" charset="0"/>
              </a:rPr>
              <a:t>)</a:t>
            </a:r>
            <a:r>
              <a:rPr lang="ja-JP" altLang="en-US" dirty="0">
                <a:latin typeface="Times New Roman" panose="02020603050405020304" pitchFamily="18" charset="0"/>
              </a:rPr>
              <a:t>あれば</a:t>
            </a:r>
            <a:r>
              <a:rPr lang="en-US" altLang="ja-JP" dirty="0">
                <a:latin typeface="Times New Roman" panose="02020603050405020304" pitchFamily="18" charset="0"/>
              </a:rPr>
              <a:t>1</a:t>
            </a:r>
            <a:r>
              <a:rPr lang="ja-JP" altLang="en-US" dirty="0">
                <a:latin typeface="Times New Roman" panose="02020603050405020304" pitchFamily="18" charset="0"/>
              </a:rPr>
              <a:t>を、</a:t>
            </a:r>
          </a:p>
          <a:p>
            <a:pPr lvl="1">
              <a:buFontTx/>
              <a:buNone/>
            </a:pPr>
            <a:r>
              <a:rPr lang="ja-JP" altLang="en-US" dirty="0">
                <a:latin typeface="Times New Roman" panose="02020603050405020304" pitchFamily="18" charset="0"/>
              </a:rPr>
              <a:t>   それ以外は</a:t>
            </a:r>
            <a:r>
              <a:rPr lang="en-US" altLang="ja-JP" dirty="0">
                <a:latin typeface="Times New Roman" panose="02020603050405020304" pitchFamily="18" charset="0"/>
              </a:rPr>
              <a:t>0</a:t>
            </a:r>
            <a:r>
              <a:rPr lang="ja-JP" altLang="en-US" dirty="0">
                <a:latin typeface="Times New Roman" panose="02020603050405020304" pitchFamily="18" charset="0"/>
              </a:rPr>
              <a:t>を出力する論理ゲート</a:t>
            </a:r>
          </a:p>
          <a:p>
            <a:pPr lvl="1">
              <a:buFontTx/>
              <a:buChar char="•"/>
            </a:pPr>
            <a:r>
              <a:rPr lang="en-US" altLang="ja-JP" dirty="0">
                <a:latin typeface="Times New Roman" panose="02020603050405020304" pitchFamily="18" charset="0"/>
              </a:rPr>
              <a:t>2</a:t>
            </a:r>
            <a:r>
              <a:rPr lang="ja-JP" altLang="en-US" dirty="0">
                <a:latin typeface="Times New Roman" panose="02020603050405020304" pitchFamily="18" charset="0"/>
              </a:rPr>
              <a:t>入力</a:t>
            </a:r>
            <a:r>
              <a:rPr lang="en-US" altLang="ja-JP" dirty="0">
                <a:latin typeface="Times New Roman" panose="02020603050405020304" pitchFamily="18" charset="0"/>
              </a:rPr>
              <a:t>1</a:t>
            </a:r>
            <a:r>
              <a:rPr lang="ja-JP" altLang="en-US" dirty="0">
                <a:latin typeface="Times New Roman" panose="02020603050405020304" pitchFamily="18" charset="0"/>
              </a:rPr>
              <a:t>出力</a:t>
            </a:r>
            <a:endParaRPr lang="ja-JP" altLang="en-US" sz="3600" i="1" dirty="0">
              <a:latin typeface="Times New Roman" panose="02020603050405020304" pitchFamily="18" charset="0"/>
            </a:endParaRPr>
          </a:p>
        </p:txBody>
      </p:sp>
      <p:grpSp>
        <p:nvGrpSpPr>
          <p:cNvPr id="21626" name="Group 122"/>
          <p:cNvGrpSpPr>
            <a:grpSpLocks/>
          </p:cNvGrpSpPr>
          <p:nvPr/>
        </p:nvGrpSpPr>
        <p:grpSpPr bwMode="auto">
          <a:xfrm>
            <a:off x="1752600" y="4506913"/>
            <a:ext cx="2390775" cy="960437"/>
            <a:chOff x="1104" y="2839"/>
            <a:chExt cx="1506" cy="605"/>
          </a:xfrm>
        </p:grpSpPr>
        <p:sp>
          <p:nvSpPr>
            <p:cNvPr id="21531" name="Text Box 27"/>
            <p:cNvSpPr txBox="1">
              <a:spLocks noChangeArrowheads="1"/>
            </p:cNvSpPr>
            <p:nvPr/>
          </p:nvSpPr>
          <p:spPr bwMode="auto">
            <a:xfrm>
              <a:off x="1104" y="2839"/>
              <a:ext cx="27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3200" i="1">
                  <a:latin typeface="Times New Roman" panose="02020603050405020304" pitchFamily="18" charset="0"/>
                </a:rPr>
                <a:t>X</a:t>
              </a:r>
            </a:p>
          </p:txBody>
        </p:sp>
        <p:sp>
          <p:nvSpPr>
            <p:cNvPr id="21532" name="Text Box 28"/>
            <p:cNvSpPr txBox="1">
              <a:spLocks noChangeArrowheads="1"/>
            </p:cNvSpPr>
            <p:nvPr/>
          </p:nvSpPr>
          <p:spPr bwMode="auto">
            <a:xfrm>
              <a:off x="1104" y="3079"/>
              <a:ext cx="25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3200" i="1">
                  <a:latin typeface="Times New Roman" panose="02020603050405020304" pitchFamily="18" charset="0"/>
                </a:rPr>
                <a:t>Y</a:t>
              </a:r>
            </a:p>
          </p:txBody>
        </p:sp>
        <p:sp>
          <p:nvSpPr>
            <p:cNvPr id="21533" name="Text Box 29"/>
            <p:cNvSpPr txBox="1">
              <a:spLocks noChangeArrowheads="1"/>
            </p:cNvSpPr>
            <p:nvPr/>
          </p:nvSpPr>
          <p:spPr bwMode="auto">
            <a:xfrm>
              <a:off x="2352" y="2935"/>
              <a:ext cx="25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3200" i="1" dirty="0">
                  <a:latin typeface="Times New Roman" panose="02020603050405020304" pitchFamily="18" charset="0"/>
                </a:rPr>
                <a:t>Z</a:t>
              </a:r>
            </a:p>
          </p:txBody>
        </p:sp>
        <p:sp>
          <p:nvSpPr>
            <p:cNvPr id="21535" name="Line 31"/>
            <p:cNvSpPr>
              <a:spLocks noChangeShapeType="1"/>
            </p:cNvSpPr>
            <p:nvPr/>
          </p:nvSpPr>
          <p:spPr bwMode="auto">
            <a:xfrm>
              <a:off x="1392" y="3024"/>
              <a:ext cx="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536" name="Line 32"/>
            <p:cNvSpPr>
              <a:spLocks noChangeShapeType="1"/>
            </p:cNvSpPr>
            <p:nvPr/>
          </p:nvSpPr>
          <p:spPr bwMode="auto">
            <a:xfrm>
              <a:off x="1392" y="3264"/>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537" name="Line 33"/>
            <p:cNvSpPr>
              <a:spLocks noChangeShapeType="1"/>
            </p:cNvSpPr>
            <p:nvPr/>
          </p:nvSpPr>
          <p:spPr bwMode="auto">
            <a:xfrm>
              <a:off x="2352" y="3120"/>
              <a:ext cx="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542" name="Line 38"/>
            <p:cNvSpPr>
              <a:spLocks noChangeShapeType="1"/>
            </p:cNvSpPr>
            <p:nvPr/>
          </p:nvSpPr>
          <p:spPr bwMode="auto">
            <a:xfrm>
              <a:off x="1440" y="2928"/>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543" name="Line 39"/>
            <p:cNvSpPr>
              <a:spLocks noChangeShapeType="1"/>
            </p:cNvSpPr>
            <p:nvPr/>
          </p:nvSpPr>
          <p:spPr bwMode="auto">
            <a:xfrm flipH="1">
              <a:off x="1440" y="2928"/>
              <a:ext cx="43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547" name="Line 43"/>
            <p:cNvSpPr>
              <a:spLocks noChangeShapeType="1"/>
            </p:cNvSpPr>
            <p:nvPr/>
          </p:nvSpPr>
          <p:spPr bwMode="auto">
            <a:xfrm flipH="1">
              <a:off x="1440" y="3216"/>
              <a:ext cx="14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548" name="Line 44"/>
            <p:cNvSpPr>
              <a:spLocks noChangeShapeType="1"/>
            </p:cNvSpPr>
            <p:nvPr/>
          </p:nvSpPr>
          <p:spPr bwMode="auto">
            <a:xfrm>
              <a:off x="1488" y="3024"/>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549" name="Line 45"/>
            <p:cNvSpPr>
              <a:spLocks noChangeShapeType="1"/>
            </p:cNvSpPr>
            <p:nvPr/>
          </p:nvSpPr>
          <p:spPr bwMode="auto">
            <a:xfrm flipH="1">
              <a:off x="1488" y="3312"/>
              <a:ext cx="38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550" name="Line 46"/>
            <p:cNvSpPr>
              <a:spLocks noChangeShapeType="1"/>
            </p:cNvSpPr>
            <p:nvPr/>
          </p:nvSpPr>
          <p:spPr bwMode="auto">
            <a:xfrm>
              <a:off x="1488" y="3024"/>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552" name="Line 48"/>
            <p:cNvSpPr>
              <a:spLocks noChangeShapeType="1"/>
            </p:cNvSpPr>
            <p:nvPr/>
          </p:nvSpPr>
          <p:spPr bwMode="auto">
            <a:xfrm flipH="1">
              <a:off x="2112" y="3072"/>
              <a:ext cx="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553" name="Line 49"/>
            <p:cNvSpPr>
              <a:spLocks noChangeShapeType="1"/>
            </p:cNvSpPr>
            <p:nvPr/>
          </p:nvSpPr>
          <p:spPr bwMode="auto">
            <a:xfrm flipH="1">
              <a:off x="2112" y="3168"/>
              <a:ext cx="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554" name="Line 50"/>
            <p:cNvSpPr>
              <a:spLocks noChangeShapeType="1"/>
            </p:cNvSpPr>
            <p:nvPr/>
          </p:nvSpPr>
          <p:spPr bwMode="auto">
            <a:xfrm>
              <a:off x="2112" y="3168"/>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555" name="Line 51"/>
            <p:cNvSpPr>
              <a:spLocks noChangeShapeType="1"/>
            </p:cNvSpPr>
            <p:nvPr/>
          </p:nvSpPr>
          <p:spPr bwMode="auto">
            <a:xfrm>
              <a:off x="2112" y="2976"/>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556" name="Line 52"/>
            <p:cNvSpPr>
              <a:spLocks noChangeShapeType="1"/>
            </p:cNvSpPr>
            <p:nvPr/>
          </p:nvSpPr>
          <p:spPr bwMode="auto">
            <a:xfrm flipH="1">
              <a:off x="2064" y="2976"/>
              <a:ext cx="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557" name="Line 53"/>
            <p:cNvSpPr>
              <a:spLocks noChangeShapeType="1"/>
            </p:cNvSpPr>
            <p:nvPr/>
          </p:nvSpPr>
          <p:spPr bwMode="auto">
            <a:xfrm flipH="1">
              <a:off x="2064" y="3264"/>
              <a:ext cx="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21562" name="Group 58"/>
            <p:cNvGrpSpPr>
              <a:grpSpLocks/>
            </p:cNvGrpSpPr>
            <p:nvPr/>
          </p:nvGrpSpPr>
          <p:grpSpPr bwMode="auto">
            <a:xfrm>
              <a:off x="2160" y="3024"/>
              <a:ext cx="192" cy="192"/>
              <a:chOff x="3264" y="3648"/>
              <a:chExt cx="288" cy="288"/>
            </a:xfrm>
          </p:grpSpPr>
          <p:sp>
            <p:nvSpPr>
              <p:cNvPr id="21563" name="Arc 59"/>
              <p:cNvSpPr>
                <a:spLocks/>
              </p:cNvSpPr>
              <p:nvPr/>
            </p:nvSpPr>
            <p:spPr bwMode="auto">
              <a:xfrm>
                <a:off x="3264" y="3648"/>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1564" name="Arc 60"/>
              <p:cNvSpPr>
                <a:spLocks/>
              </p:cNvSpPr>
              <p:nvPr/>
            </p:nvSpPr>
            <p:spPr bwMode="auto">
              <a:xfrm flipV="1">
                <a:off x="3264" y="3792"/>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1565" name="Arc 61"/>
              <p:cNvSpPr>
                <a:spLocks/>
              </p:cNvSpPr>
              <p:nvPr/>
            </p:nvSpPr>
            <p:spPr bwMode="auto">
              <a:xfrm>
                <a:off x="3264" y="3648"/>
                <a:ext cx="4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1566" name="Arc 62"/>
              <p:cNvSpPr>
                <a:spLocks/>
              </p:cNvSpPr>
              <p:nvPr/>
            </p:nvSpPr>
            <p:spPr bwMode="auto">
              <a:xfrm flipV="1">
                <a:off x="3264" y="3792"/>
                <a:ext cx="4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21567" name="Group 63"/>
            <p:cNvGrpSpPr>
              <a:grpSpLocks/>
            </p:cNvGrpSpPr>
            <p:nvPr/>
          </p:nvGrpSpPr>
          <p:grpSpPr bwMode="auto">
            <a:xfrm>
              <a:off x="1872" y="2880"/>
              <a:ext cx="192" cy="192"/>
              <a:chOff x="3264" y="2544"/>
              <a:chExt cx="288" cy="288"/>
            </a:xfrm>
          </p:grpSpPr>
          <p:sp>
            <p:nvSpPr>
              <p:cNvPr id="21568" name="Arc 64"/>
              <p:cNvSpPr>
                <a:spLocks/>
              </p:cNvSpPr>
              <p:nvPr/>
            </p:nvSpPr>
            <p:spPr bwMode="auto">
              <a:xfrm>
                <a:off x="3264" y="2544"/>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1569" name="Arc 65"/>
              <p:cNvSpPr>
                <a:spLocks/>
              </p:cNvSpPr>
              <p:nvPr/>
            </p:nvSpPr>
            <p:spPr bwMode="auto">
              <a:xfrm flipV="1">
                <a:off x="3264" y="2688"/>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1570" name="Line 66"/>
              <p:cNvSpPr>
                <a:spLocks noChangeShapeType="1"/>
              </p:cNvSpPr>
              <p:nvPr/>
            </p:nvSpPr>
            <p:spPr bwMode="auto">
              <a:xfrm>
                <a:off x="3264" y="2544"/>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21571" name="Group 67"/>
            <p:cNvGrpSpPr>
              <a:grpSpLocks/>
            </p:cNvGrpSpPr>
            <p:nvPr/>
          </p:nvGrpSpPr>
          <p:grpSpPr bwMode="auto">
            <a:xfrm>
              <a:off x="1872" y="3168"/>
              <a:ext cx="192" cy="192"/>
              <a:chOff x="3264" y="2544"/>
              <a:chExt cx="288" cy="288"/>
            </a:xfrm>
          </p:grpSpPr>
          <p:sp>
            <p:nvSpPr>
              <p:cNvPr id="21572" name="Arc 68"/>
              <p:cNvSpPr>
                <a:spLocks/>
              </p:cNvSpPr>
              <p:nvPr/>
            </p:nvSpPr>
            <p:spPr bwMode="auto">
              <a:xfrm>
                <a:off x="3264" y="2544"/>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1573" name="Arc 69"/>
              <p:cNvSpPr>
                <a:spLocks/>
              </p:cNvSpPr>
              <p:nvPr/>
            </p:nvSpPr>
            <p:spPr bwMode="auto">
              <a:xfrm flipV="1">
                <a:off x="3264" y="2688"/>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1574" name="Line 70"/>
              <p:cNvSpPr>
                <a:spLocks noChangeShapeType="1"/>
              </p:cNvSpPr>
              <p:nvPr/>
            </p:nvSpPr>
            <p:spPr bwMode="auto">
              <a:xfrm>
                <a:off x="3264" y="2544"/>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21578" name="Group 74"/>
            <p:cNvGrpSpPr>
              <a:grpSpLocks/>
            </p:cNvGrpSpPr>
            <p:nvPr/>
          </p:nvGrpSpPr>
          <p:grpSpPr bwMode="auto">
            <a:xfrm>
              <a:off x="1584" y="2976"/>
              <a:ext cx="192" cy="128"/>
              <a:chOff x="1392" y="2832"/>
              <a:chExt cx="288" cy="192"/>
            </a:xfrm>
          </p:grpSpPr>
          <p:sp>
            <p:nvSpPr>
              <p:cNvPr id="21576" name="AutoShape 72"/>
              <p:cNvSpPr>
                <a:spLocks noChangeArrowheads="1"/>
              </p:cNvSpPr>
              <p:nvPr/>
            </p:nvSpPr>
            <p:spPr bwMode="auto">
              <a:xfrm rot="5400000">
                <a:off x="1392" y="2832"/>
                <a:ext cx="192" cy="192"/>
              </a:xfrm>
              <a:prstGeom prst="triangle">
                <a:avLst>
                  <a:gd name="adj" fmla="val 50000"/>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1577" name="Oval 73"/>
              <p:cNvSpPr>
                <a:spLocks noChangeArrowheads="1"/>
              </p:cNvSpPr>
              <p:nvPr/>
            </p:nvSpPr>
            <p:spPr bwMode="auto">
              <a:xfrm>
                <a:off x="1584" y="2880"/>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21579" name="Group 75"/>
            <p:cNvGrpSpPr>
              <a:grpSpLocks/>
            </p:cNvGrpSpPr>
            <p:nvPr/>
          </p:nvGrpSpPr>
          <p:grpSpPr bwMode="auto">
            <a:xfrm>
              <a:off x="1584" y="3168"/>
              <a:ext cx="192" cy="128"/>
              <a:chOff x="1392" y="2832"/>
              <a:chExt cx="288" cy="192"/>
            </a:xfrm>
          </p:grpSpPr>
          <p:sp>
            <p:nvSpPr>
              <p:cNvPr id="21580" name="AutoShape 76"/>
              <p:cNvSpPr>
                <a:spLocks noChangeArrowheads="1"/>
              </p:cNvSpPr>
              <p:nvPr/>
            </p:nvSpPr>
            <p:spPr bwMode="auto">
              <a:xfrm rot="5400000">
                <a:off x="1392" y="2832"/>
                <a:ext cx="192" cy="192"/>
              </a:xfrm>
              <a:prstGeom prst="triangle">
                <a:avLst>
                  <a:gd name="adj" fmla="val 50000"/>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1581" name="Oval 77"/>
              <p:cNvSpPr>
                <a:spLocks noChangeArrowheads="1"/>
              </p:cNvSpPr>
              <p:nvPr/>
            </p:nvSpPr>
            <p:spPr bwMode="auto">
              <a:xfrm>
                <a:off x="1584" y="2880"/>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21582" name="Line 78"/>
            <p:cNvSpPr>
              <a:spLocks noChangeShapeType="1"/>
            </p:cNvSpPr>
            <p:nvPr/>
          </p:nvSpPr>
          <p:spPr bwMode="auto">
            <a:xfrm flipH="1">
              <a:off x="1776" y="3024"/>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583" name="Line 79"/>
            <p:cNvSpPr>
              <a:spLocks noChangeShapeType="1"/>
            </p:cNvSpPr>
            <p:nvPr/>
          </p:nvSpPr>
          <p:spPr bwMode="auto">
            <a:xfrm flipH="1">
              <a:off x="1776" y="3216"/>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21620" name="Group 116"/>
          <p:cNvGrpSpPr>
            <a:grpSpLocks/>
          </p:cNvGrpSpPr>
          <p:nvPr/>
        </p:nvGrpSpPr>
        <p:grpSpPr bwMode="auto">
          <a:xfrm>
            <a:off x="1828800" y="5497513"/>
            <a:ext cx="2314575" cy="1216025"/>
            <a:chOff x="1152" y="3463"/>
            <a:chExt cx="1458" cy="766"/>
          </a:xfrm>
        </p:grpSpPr>
        <p:sp>
          <p:nvSpPr>
            <p:cNvPr id="21509" name="Text Box 5"/>
            <p:cNvSpPr txBox="1">
              <a:spLocks noChangeArrowheads="1"/>
            </p:cNvSpPr>
            <p:nvPr/>
          </p:nvSpPr>
          <p:spPr bwMode="auto">
            <a:xfrm>
              <a:off x="1152" y="3463"/>
              <a:ext cx="27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3200" i="1">
                  <a:latin typeface="Times New Roman" panose="02020603050405020304" pitchFamily="18" charset="0"/>
                </a:rPr>
                <a:t>X</a:t>
              </a:r>
            </a:p>
          </p:txBody>
        </p:sp>
        <p:sp>
          <p:nvSpPr>
            <p:cNvPr id="21510" name="Text Box 6"/>
            <p:cNvSpPr txBox="1">
              <a:spLocks noChangeArrowheads="1"/>
            </p:cNvSpPr>
            <p:nvPr/>
          </p:nvSpPr>
          <p:spPr bwMode="auto">
            <a:xfrm>
              <a:off x="1152" y="3703"/>
              <a:ext cx="25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3200" i="1">
                  <a:latin typeface="Times New Roman" panose="02020603050405020304" pitchFamily="18" charset="0"/>
                </a:rPr>
                <a:t>Y</a:t>
              </a:r>
            </a:p>
          </p:txBody>
        </p:sp>
        <p:sp>
          <p:nvSpPr>
            <p:cNvPr id="21511" name="Text Box 7"/>
            <p:cNvSpPr txBox="1">
              <a:spLocks noChangeArrowheads="1"/>
            </p:cNvSpPr>
            <p:nvPr/>
          </p:nvSpPr>
          <p:spPr bwMode="auto">
            <a:xfrm>
              <a:off x="2352" y="3559"/>
              <a:ext cx="25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3200" i="1">
                  <a:latin typeface="Times New Roman" panose="02020603050405020304" pitchFamily="18" charset="0"/>
                </a:rPr>
                <a:t>Z</a:t>
              </a:r>
            </a:p>
          </p:txBody>
        </p:sp>
        <p:sp>
          <p:nvSpPr>
            <p:cNvPr id="21513" name="Line 9"/>
            <p:cNvSpPr>
              <a:spLocks noChangeShapeType="1"/>
            </p:cNvSpPr>
            <p:nvPr/>
          </p:nvSpPr>
          <p:spPr bwMode="auto">
            <a:xfrm>
              <a:off x="1584" y="3696"/>
              <a:ext cx="19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514" name="Line 10"/>
            <p:cNvSpPr>
              <a:spLocks noChangeShapeType="1"/>
            </p:cNvSpPr>
            <p:nvPr/>
          </p:nvSpPr>
          <p:spPr bwMode="auto">
            <a:xfrm>
              <a:off x="1584" y="3792"/>
              <a:ext cx="19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515" name="Line 11"/>
            <p:cNvSpPr>
              <a:spLocks noChangeShapeType="1"/>
            </p:cNvSpPr>
            <p:nvPr/>
          </p:nvSpPr>
          <p:spPr bwMode="auto">
            <a:xfrm>
              <a:off x="2016" y="3744"/>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516" name="Text Box 12"/>
            <p:cNvSpPr txBox="1">
              <a:spLocks noChangeArrowheads="1"/>
            </p:cNvSpPr>
            <p:nvPr/>
          </p:nvSpPr>
          <p:spPr bwMode="auto">
            <a:xfrm>
              <a:off x="1536" y="3941"/>
              <a:ext cx="85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latin typeface="Times New Roman" panose="02020603050405020304" pitchFamily="18" charset="0"/>
                </a:rPr>
                <a:t>MIL</a:t>
              </a:r>
              <a:r>
                <a:rPr lang="ja-JP" altLang="en-US">
                  <a:latin typeface="Times New Roman" panose="02020603050405020304" pitchFamily="18" charset="0"/>
                </a:rPr>
                <a:t>記号</a:t>
              </a:r>
            </a:p>
          </p:txBody>
        </p:sp>
        <p:grpSp>
          <p:nvGrpSpPr>
            <p:cNvPr id="21587" name="Group 83"/>
            <p:cNvGrpSpPr>
              <a:grpSpLocks/>
            </p:cNvGrpSpPr>
            <p:nvPr/>
          </p:nvGrpSpPr>
          <p:grpSpPr bwMode="auto">
            <a:xfrm>
              <a:off x="1680" y="3600"/>
              <a:ext cx="336" cy="288"/>
              <a:chOff x="3984" y="3648"/>
              <a:chExt cx="336" cy="288"/>
            </a:xfrm>
          </p:grpSpPr>
          <p:sp>
            <p:nvSpPr>
              <p:cNvPr id="21588" name="Arc 84"/>
              <p:cNvSpPr>
                <a:spLocks/>
              </p:cNvSpPr>
              <p:nvPr/>
            </p:nvSpPr>
            <p:spPr bwMode="auto">
              <a:xfrm>
                <a:off x="3984" y="3648"/>
                <a:ext cx="4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1589" name="Arc 85"/>
              <p:cNvSpPr>
                <a:spLocks/>
              </p:cNvSpPr>
              <p:nvPr/>
            </p:nvSpPr>
            <p:spPr bwMode="auto">
              <a:xfrm flipV="1">
                <a:off x="3984" y="3792"/>
                <a:ext cx="4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1590" name="Arc 86"/>
              <p:cNvSpPr>
                <a:spLocks/>
              </p:cNvSpPr>
              <p:nvPr/>
            </p:nvSpPr>
            <p:spPr bwMode="auto">
              <a:xfrm>
                <a:off x="4032" y="3648"/>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1591" name="Arc 87"/>
              <p:cNvSpPr>
                <a:spLocks/>
              </p:cNvSpPr>
              <p:nvPr/>
            </p:nvSpPr>
            <p:spPr bwMode="auto">
              <a:xfrm flipV="1">
                <a:off x="4032" y="3792"/>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1592" name="Arc 88"/>
              <p:cNvSpPr>
                <a:spLocks/>
              </p:cNvSpPr>
              <p:nvPr/>
            </p:nvSpPr>
            <p:spPr bwMode="auto">
              <a:xfrm>
                <a:off x="4032" y="3648"/>
                <a:ext cx="4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1593" name="Arc 89"/>
              <p:cNvSpPr>
                <a:spLocks/>
              </p:cNvSpPr>
              <p:nvPr/>
            </p:nvSpPr>
            <p:spPr bwMode="auto">
              <a:xfrm flipV="1">
                <a:off x="4032" y="3792"/>
                <a:ext cx="4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21594" name="Line 90"/>
            <p:cNvSpPr>
              <a:spLocks noChangeShapeType="1"/>
            </p:cNvSpPr>
            <p:nvPr/>
          </p:nvSpPr>
          <p:spPr bwMode="auto">
            <a:xfrm>
              <a:off x="1584" y="3648"/>
              <a:ext cx="0"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595" name="Line 91"/>
            <p:cNvSpPr>
              <a:spLocks noChangeShapeType="1"/>
            </p:cNvSpPr>
            <p:nvPr/>
          </p:nvSpPr>
          <p:spPr bwMode="auto">
            <a:xfrm>
              <a:off x="1584" y="3792"/>
              <a:ext cx="0"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596" name="Line 92"/>
            <p:cNvSpPr>
              <a:spLocks noChangeShapeType="1"/>
            </p:cNvSpPr>
            <p:nvPr/>
          </p:nvSpPr>
          <p:spPr bwMode="auto">
            <a:xfrm>
              <a:off x="1440" y="3648"/>
              <a:ext cx="14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597" name="Line 93"/>
            <p:cNvSpPr>
              <a:spLocks noChangeShapeType="1"/>
            </p:cNvSpPr>
            <p:nvPr/>
          </p:nvSpPr>
          <p:spPr bwMode="auto">
            <a:xfrm>
              <a:off x="1440" y="3840"/>
              <a:ext cx="14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21622" name="Group 118"/>
          <p:cNvGrpSpPr>
            <a:grpSpLocks/>
          </p:cNvGrpSpPr>
          <p:nvPr/>
        </p:nvGrpSpPr>
        <p:grpSpPr bwMode="auto">
          <a:xfrm>
            <a:off x="4953000" y="4430713"/>
            <a:ext cx="2238375" cy="2427287"/>
            <a:chOff x="3120" y="2791"/>
            <a:chExt cx="1410" cy="1529"/>
          </a:xfrm>
        </p:grpSpPr>
        <p:sp>
          <p:nvSpPr>
            <p:cNvPr id="21600" name="Text Box 96"/>
            <p:cNvSpPr txBox="1">
              <a:spLocks noChangeArrowheads="1"/>
            </p:cNvSpPr>
            <p:nvPr/>
          </p:nvSpPr>
          <p:spPr bwMode="auto">
            <a:xfrm>
              <a:off x="3120" y="2791"/>
              <a:ext cx="27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3200" i="1">
                  <a:latin typeface="Times New Roman" panose="02020603050405020304" pitchFamily="18" charset="0"/>
                </a:rPr>
                <a:t>X</a:t>
              </a:r>
            </a:p>
          </p:txBody>
        </p:sp>
        <p:sp>
          <p:nvSpPr>
            <p:cNvPr id="21601" name="Text Box 97"/>
            <p:cNvSpPr txBox="1">
              <a:spLocks noChangeArrowheads="1"/>
            </p:cNvSpPr>
            <p:nvPr/>
          </p:nvSpPr>
          <p:spPr bwMode="auto">
            <a:xfrm>
              <a:off x="3120" y="3031"/>
              <a:ext cx="25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3200" i="1">
                  <a:latin typeface="Times New Roman" panose="02020603050405020304" pitchFamily="18" charset="0"/>
                </a:rPr>
                <a:t>Y</a:t>
              </a:r>
            </a:p>
          </p:txBody>
        </p:sp>
        <p:sp>
          <p:nvSpPr>
            <p:cNvPr id="21602" name="Text Box 98"/>
            <p:cNvSpPr txBox="1">
              <a:spLocks noChangeArrowheads="1"/>
            </p:cNvSpPr>
            <p:nvPr/>
          </p:nvSpPr>
          <p:spPr bwMode="auto">
            <a:xfrm>
              <a:off x="4272" y="2887"/>
              <a:ext cx="25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3200" i="1">
                  <a:latin typeface="Times New Roman" panose="02020603050405020304" pitchFamily="18" charset="0"/>
                </a:rPr>
                <a:t>Z</a:t>
              </a:r>
            </a:p>
          </p:txBody>
        </p:sp>
        <p:sp>
          <p:nvSpPr>
            <p:cNvPr id="21603" name="Line 99"/>
            <p:cNvSpPr>
              <a:spLocks noChangeShapeType="1"/>
            </p:cNvSpPr>
            <p:nvPr/>
          </p:nvSpPr>
          <p:spPr bwMode="auto">
            <a:xfrm>
              <a:off x="3408" y="2976"/>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604" name="Line 100"/>
            <p:cNvSpPr>
              <a:spLocks noChangeShapeType="1"/>
            </p:cNvSpPr>
            <p:nvPr/>
          </p:nvSpPr>
          <p:spPr bwMode="auto">
            <a:xfrm>
              <a:off x="3408" y="3168"/>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605" name="Line 101"/>
            <p:cNvSpPr>
              <a:spLocks noChangeShapeType="1"/>
            </p:cNvSpPr>
            <p:nvPr/>
          </p:nvSpPr>
          <p:spPr bwMode="auto">
            <a:xfrm>
              <a:off x="3984" y="3072"/>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606" name="Rectangle 102"/>
            <p:cNvSpPr>
              <a:spLocks noChangeArrowheads="1"/>
            </p:cNvSpPr>
            <p:nvPr/>
          </p:nvSpPr>
          <p:spPr bwMode="auto">
            <a:xfrm>
              <a:off x="3744" y="2880"/>
              <a:ext cx="240" cy="384"/>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800">
                  <a:latin typeface="Times New Roman" panose="02020603050405020304" pitchFamily="18" charset="0"/>
                </a:rPr>
                <a:t>=1</a:t>
              </a:r>
            </a:p>
          </p:txBody>
        </p:sp>
        <p:sp>
          <p:nvSpPr>
            <p:cNvPr id="21607" name="Text Box 103"/>
            <p:cNvSpPr txBox="1">
              <a:spLocks noChangeArrowheads="1"/>
            </p:cNvSpPr>
            <p:nvPr/>
          </p:nvSpPr>
          <p:spPr bwMode="auto">
            <a:xfrm>
              <a:off x="3552" y="3317"/>
              <a:ext cx="74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latin typeface="Times New Roman" panose="02020603050405020304" pitchFamily="18" charset="0"/>
                </a:rPr>
                <a:t>JIS</a:t>
              </a:r>
              <a:r>
                <a:rPr lang="ja-JP" altLang="en-US">
                  <a:latin typeface="Times New Roman" panose="02020603050405020304" pitchFamily="18" charset="0"/>
                </a:rPr>
                <a:t>記号</a:t>
              </a:r>
            </a:p>
          </p:txBody>
        </p:sp>
        <p:sp>
          <p:nvSpPr>
            <p:cNvPr id="21608" name="Text Box 104"/>
            <p:cNvSpPr txBox="1">
              <a:spLocks noChangeArrowheads="1"/>
            </p:cNvSpPr>
            <p:nvPr/>
          </p:nvSpPr>
          <p:spPr bwMode="auto">
            <a:xfrm>
              <a:off x="3120" y="3511"/>
              <a:ext cx="27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3200" i="1">
                  <a:latin typeface="Times New Roman" panose="02020603050405020304" pitchFamily="18" charset="0"/>
                </a:rPr>
                <a:t>X</a:t>
              </a:r>
            </a:p>
          </p:txBody>
        </p:sp>
        <p:sp>
          <p:nvSpPr>
            <p:cNvPr id="21609" name="Text Box 105"/>
            <p:cNvSpPr txBox="1">
              <a:spLocks noChangeArrowheads="1"/>
            </p:cNvSpPr>
            <p:nvPr/>
          </p:nvSpPr>
          <p:spPr bwMode="auto">
            <a:xfrm>
              <a:off x="3120" y="3751"/>
              <a:ext cx="25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3200" i="1">
                  <a:latin typeface="Times New Roman" panose="02020603050405020304" pitchFamily="18" charset="0"/>
                </a:rPr>
                <a:t>Y</a:t>
              </a:r>
            </a:p>
          </p:txBody>
        </p:sp>
        <p:sp>
          <p:nvSpPr>
            <p:cNvPr id="21610" name="Text Box 106"/>
            <p:cNvSpPr txBox="1">
              <a:spLocks noChangeArrowheads="1"/>
            </p:cNvSpPr>
            <p:nvPr/>
          </p:nvSpPr>
          <p:spPr bwMode="auto">
            <a:xfrm>
              <a:off x="4272" y="3607"/>
              <a:ext cx="25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3200" i="1">
                  <a:latin typeface="Times New Roman" panose="02020603050405020304" pitchFamily="18" charset="0"/>
                </a:rPr>
                <a:t>Z</a:t>
              </a:r>
            </a:p>
          </p:txBody>
        </p:sp>
        <p:sp>
          <p:nvSpPr>
            <p:cNvPr id="21611" name="Line 107"/>
            <p:cNvSpPr>
              <a:spLocks noChangeShapeType="1"/>
            </p:cNvSpPr>
            <p:nvPr/>
          </p:nvSpPr>
          <p:spPr bwMode="auto">
            <a:xfrm>
              <a:off x="3408" y="3696"/>
              <a:ext cx="5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612" name="Line 108"/>
            <p:cNvSpPr>
              <a:spLocks noChangeShapeType="1"/>
            </p:cNvSpPr>
            <p:nvPr/>
          </p:nvSpPr>
          <p:spPr bwMode="auto">
            <a:xfrm>
              <a:off x="3408" y="3888"/>
              <a:ext cx="5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613" name="Line 109"/>
            <p:cNvSpPr>
              <a:spLocks noChangeShapeType="1"/>
            </p:cNvSpPr>
            <p:nvPr/>
          </p:nvSpPr>
          <p:spPr bwMode="auto">
            <a:xfrm>
              <a:off x="3936" y="3792"/>
              <a:ext cx="38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614" name="Text Box 110"/>
            <p:cNvSpPr txBox="1">
              <a:spLocks noChangeArrowheads="1"/>
            </p:cNvSpPr>
            <p:nvPr/>
          </p:nvSpPr>
          <p:spPr bwMode="auto">
            <a:xfrm>
              <a:off x="3552" y="4032"/>
              <a:ext cx="8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latin typeface="Times New Roman" panose="02020603050405020304" pitchFamily="18" charset="0"/>
                </a:rPr>
                <a:t>慣用記号</a:t>
              </a:r>
            </a:p>
          </p:txBody>
        </p:sp>
        <p:sp>
          <p:nvSpPr>
            <p:cNvPr id="21615" name="AutoShape 111"/>
            <p:cNvSpPr>
              <a:spLocks noChangeArrowheads="1"/>
            </p:cNvSpPr>
            <p:nvPr/>
          </p:nvSpPr>
          <p:spPr bwMode="auto">
            <a:xfrm>
              <a:off x="3744" y="3600"/>
              <a:ext cx="192" cy="384"/>
            </a:xfrm>
            <a:prstGeom prst="flowChartDelay">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1616" name="Line 112"/>
            <p:cNvSpPr>
              <a:spLocks noChangeShapeType="1"/>
            </p:cNvSpPr>
            <p:nvPr/>
          </p:nvSpPr>
          <p:spPr bwMode="auto">
            <a:xfrm>
              <a:off x="3696" y="3600"/>
              <a:ext cx="0" cy="38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mc:AlternateContent xmlns:mc="http://schemas.openxmlformats.org/markup-compatibility/2006" xmlns:a14="http://schemas.microsoft.com/office/drawing/2010/main">
        <mc:Choice Requires="a14">
          <p:sp>
            <p:nvSpPr>
              <p:cNvPr id="84" name="テキスト ボックス 83"/>
              <p:cNvSpPr txBox="1"/>
              <p:nvPr/>
            </p:nvSpPr>
            <p:spPr>
              <a:xfrm>
                <a:off x="1804885" y="3772713"/>
                <a:ext cx="5457071" cy="553998"/>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kumimoji="1" lang="en-US" altLang="ja-JP" sz="3600" b="0" i="1" smtClean="0">
                          <a:latin typeface="Cambria Math" panose="02040503050406030204" pitchFamily="18" charset="0"/>
                        </a:rPr>
                        <m:t>𝑍</m:t>
                      </m:r>
                      <m:r>
                        <a:rPr kumimoji="1" lang="en-US" altLang="ja-JP" sz="3600" b="0" i="1" smtClean="0">
                          <a:latin typeface="Cambria Math" panose="02040503050406030204" pitchFamily="18" charset="0"/>
                        </a:rPr>
                        <m:t>=</m:t>
                      </m:r>
                      <m:r>
                        <a:rPr kumimoji="1" lang="en-US" altLang="ja-JP" sz="3600" b="0" i="1" smtClean="0">
                          <a:latin typeface="Cambria Math" panose="02040503050406030204" pitchFamily="18" charset="0"/>
                        </a:rPr>
                        <m:t>𝑋</m:t>
                      </m:r>
                      <m:r>
                        <a:rPr kumimoji="1" lang="en-US" altLang="ja-JP" sz="3600" b="0" i="1" smtClean="0">
                          <a:latin typeface="Cambria Math" panose="02040503050406030204" pitchFamily="18" charset="0"/>
                          <a:ea typeface="Cambria Math" panose="02040503050406030204" pitchFamily="18" charset="0"/>
                        </a:rPr>
                        <m:t>⨁</m:t>
                      </m:r>
                      <m:r>
                        <a:rPr kumimoji="1" lang="en-US" altLang="ja-JP" sz="3600" b="0" i="1" smtClean="0">
                          <a:latin typeface="Cambria Math" panose="02040503050406030204" pitchFamily="18" charset="0"/>
                          <a:ea typeface="Cambria Math" panose="02040503050406030204" pitchFamily="18" charset="0"/>
                        </a:rPr>
                        <m:t>𝑌</m:t>
                      </m:r>
                      <m:r>
                        <a:rPr kumimoji="1" lang="en-US" altLang="ja-JP" sz="3600" b="0" i="1" smtClean="0">
                          <a:latin typeface="Cambria Math" panose="02040503050406030204" pitchFamily="18" charset="0"/>
                          <a:ea typeface="Cambria Math" panose="02040503050406030204" pitchFamily="18" charset="0"/>
                        </a:rPr>
                        <m:t>=</m:t>
                      </m:r>
                      <m:r>
                        <a:rPr kumimoji="1" lang="en-US" altLang="ja-JP" sz="3600" b="0" i="1" smtClean="0">
                          <a:latin typeface="Cambria Math" panose="02040503050406030204" pitchFamily="18" charset="0"/>
                          <a:ea typeface="Cambria Math" panose="02040503050406030204" pitchFamily="18" charset="0"/>
                        </a:rPr>
                        <m:t>𝑋</m:t>
                      </m:r>
                      <m:r>
                        <a:rPr kumimoji="1" lang="en-US" altLang="ja-JP" sz="3600" b="0" i="1" smtClean="0">
                          <a:latin typeface="Cambria Math" panose="02040503050406030204" pitchFamily="18" charset="0"/>
                          <a:ea typeface="Cambria Math" panose="02040503050406030204" pitchFamily="18" charset="0"/>
                        </a:rPr>
                        <m:t>⋅</m:t>
                      </m:r>
                      <m:acc>
                        <m:accPr>
                          <m:chr m:val="̅"/>
                          <m:ctrlPr>
                            <a:rPr kumimoji="1" lang="en-US" altLang="ja-JP" sz="3600" b="0" i="1" smtClean="0">
                              <a:latin typeface="Cambria Math" panose="02040503050406030204" pitchFamily="18" charset="0"/>
                              <a:ea typeface="Cambria Math" panose="02040503050406030204" pitchFamily="18" charset="0"/>
                            </a:rPr>
                          </m:ctrlPr>
                        </m:accPr>
                        <m:e>
                          <m:r>
                            <a:rPr kumimoji="1" lang="en-US" altLang="ja-JP" sz="3600" b="0" i="1" smtClean="0">
                              <a:latin typeface="Cambria Math" panose="02040503050406030204" pitchFamily="18" charset="0"/>
                              <a:ea typeface="Cambria Math" panose="02040503050406030204" pitchFamily="18" charset="0"/>
                            </a:rPr>
                            <m:t> </m:t>
                          </m:r>
                          <m:r>
                            <a:rPr kumimoji="1" lang="en-US" altLang="ja-JP" sz="3600" b="0" i="1" smtClean="0">
                              <a:latin typeface="Cambria Math" panose="02040503050406030204" pitchFamily="18" charset="0"/>
                              <a:ea typeface="Cambria Math" panose="02040503050406030204" pitchFamily="18" charset="0"/>
                            </a:rPr>
                            <m:t>𝑌</m:t>
                          </m:r>
                          <m:r>
                            <a:rPr kumimoji="1" lang="en-US" altLang="ja-JP" sz="3600" b="0" i="1" smtClean="0">
                              <a:latin typeface="Cambria Math" panose="02040503050406030204" pitchFamily="18" charset="0"/>
                              <a:ea typeface="Cambria Math" panose="02040503050406030204" pitchFamily="18" charset="0"/>
                            </a:rPr>
                            <m:t> </m:t>
                          </m:r>
                        </m:e>
                      </m:acc>
                      <m:r>
                        <a:rPr kumimoji="1" lang="en-US" altLang="ja-JP" sz="3600" b="0" i="1" smtClean="0">
                          <a:latin typeface="Cambria Math" panose="02040503050406030204" pitchFamily="18" charset="0"/>
                        </a:rPr>
                        <m:t>+</m:t>
                      </m:r>
                      <m:acc>
                        <m:accPr>
                          <m:chr m:val="̅"/>
                          <m:ctrlPr>
                            <a:rPr kumimoji="1" lang="en-US" altLang="ja-JP" sz="3600" b="0" i="1" smtClean="0">
                              <a:latin typeface="Cambria Math" panose="02040503050406030204" pitchFamily="18" charset="0"/>
                            </a:rPr>
                          </m:ctrlPr>
                        </m:accPr>
                        <m:e>
                          <m:r>
                            <a:rPr kumimoji="1" lang="en-US" altLang="ja-JP" sz="3600" b="0" i="1" smtClean="0">
                              <a:latin typeface="Cambria Math" panose="02040503050406030204" pitchFamily="18" charset="0"/>
                            </a:rPr>
                            <m:t> </m:t>
                          </m:r>
                          <m:r>
                            <a:rPr kumimoji="1" lang="en-US" altLang="ja-JP" sz="3600" b="0" i="1" smtClean="0">
                              <a:latin typeface="Cambria Math" panose="02040503050406030204" pitchFamily="18" charset="0"/>
                            </a:rPr>
                            <m:t>𝑋</m:t>
                          </m:r>
                          <m:r>
                            <a:rPr kumimoji="1" lang="en-US" altLang="ja-JP" sz="3600" b="0" i="1" smtClean="0">
                              <a:latin typeface="Cambria Math" panose="02040503050406030204" pitchFamily="18" charset="0"/>
                            </a:rPr>
                            <m:t> </m:t>
                          </m:r>
                        </m:e>
                      </m:acc>
                      <m:r>
                        <a:rPr kumimoji="1" lang="en-US" altLang="ja-JP" sz="3600" b="0" i="1" smtClean="0">
                          <a:latin typeface="Cambria Math" panose="02040503050406030204" pitchFamily="18" charset="0"/>
                          <a:ea typeface="Cambria Math" panose="02040503050406030204" pitchFamily="18" charset="0"/>
                        </a:rPr>
                        <m:t>⋅</m:t>
                      </m:r>
                      <m:r>
                        <a:rPr kumimoji="1" lang="en-US" altLang="ja-JP" sz="3600" b="0" i="1" smtClean="0">
                          <a:latin typeface="Cambria Math" panose="02040503050406030204" pitchFamily="18" charset="0"/>
                          <a:ea typeface="Cambria Math" panose="02040503050406030204" pitchFamily="18" charset="0"/>
                        </a:rPr>
                        <m:t>𝑌</m:t>
                      </m:r>
                    </m:oMath>
                  </m:oMathPara>
                </a14:m>
                <a:endParaRPr kumimoji="1" lang="en-US" altLang="ja-JP" sz="3600" b="0" dirty="0">
                  <a:ea typeface="Cambria Math" panose="02040503050406030204" pitchFamily="18" charset="0"/>
                </a:endParaRPr>
              </a:p>
            </p:txBody>
          </p:sp>
        </mc:Choice>
        <mc:Fallback xmlns="">
          <p:sp>
            <p:nvSpPr>
              <p:cNvPr id="84" name="テキスト ボックス 83"/>
              <p:cNvSpPr txBox="1">
                <a:spLocks noRot="1" noChangeAspect="1" noMove="1" noResize="1" noEditPoints="1" noAdjustHandles="1" noChangeArrowheads="1" noChangeShapeType="1" noTextEdit="1"/>
              </p:cNvSpPr>
              <p:nvPr/>
            </p:nvSpPr>
            <p:spPr>
              <a:xfrm>
                <a:off x="1804885" y="3772713"/>
                <a:ext cx="5457071" cy="553998"/>
              </a:xfrm>
              <a:prstGeom prst="rect">
                <a:avLst/>
              </a:prstGeom>
              <a:blipFill rotWithShape="0">
                <a:blip r:embed="rId3" cstate="print"/>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670707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1626"/>
                                        </p:tgtEl>
                                        <p:attrNameLst>
                                          <p:attrName>style.visibility</p:attrName>
                                        </p:attrNameLst>
                                      </p:cBhvr>
                                      <p:to>
                                        <p:strVal val="visible"/>
                                      </p:to>
                                    </p:set>
                                    <p:animEffect transition="in" filter="checkerboard(across)">
                                      <p:cBhvr>
                                        <p:cTn id="7" dur="500"/>
                                        <p:tgtEl>
                                          <p:spTgt spid="216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1620"/>
                                        </p:tgtEl>
                                        <p:attrNameLst>
                                          <p:attrName>style.visibility</p:attrName>
                                        </p:attrNameLst>
                                      </p:cBhvr>
                                      <p:to>
                                        <p:strVal val="visible"/>
                                      </p:to>
                                    </p:set>
                                    <p:animEffect transition="in" filter="checkerboard(across)">
                                      <p:cBhvr>
                                        <p:cTn id="12" dur="500"/>
                                        <p:tgtEl>
                                          <p:spTgt spid="2162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21622"/>
                                        </p:tgtEl>
                                        <p:attrNameLst>
                                          <p:attrName>style.visibility</p:attrName>
                                        </p:attrNameLst>
                                      </p:cBhvr>
                                      <p:to>
                                        <p:strVal val="visible"/>
                                      </p:to>
                                    </p:set>
                                    <p:animEffect transition="in" filter="checkerboard(across)">
                                      <p:cBhvr>
                                        <p:cTn id="17" dur="500"/>
                                        <p:tgtEl>
                                          <p:spTgt spid="216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a:buFont typeface="Wingdings" panose="05000000000000000000" pitchFamily="2" charset="2"/>
              <a:buNone/>
            </a:pPr>
            <a:r>
              <a:rPr lang="en-US" altLang="ja-JP" dirty="0">
                <a:latin typeface="Times New Roman" panose="02020603050405020304" pitchFamily="18" charset="0"/>
              </a:rPr>
              <a:t>EXOR</a:t>
            </a:r>
            <a:r>
              <a:rPr lang="ja-JP" altLang="en-US" dirty="0">
                <a:latin typeface="Times New Roman" panose="02020603050405020304" pitchFamily="18" charset="0"/>
              </a:rPr>
              <a:t>と結合則</a:t>
            </a:r>
          </a:p>
        </p:txBody>
      </p:sp>
      <p:sp>
        <p:nvSpPr>
          <p:cNvPr id="51203" name="Rectangle 3"/>
          <p:cNvSpPr>
            <a:spLocks noGrp="1" noChangeArrowheads="1"/>
          </p:cNvSpPr>
          <p:nvPr>
            <p:ph type="body" idx="1"/>
          </p:nvPr>
        </p:nvSpPr>
        <p:spPr>
          <a:xfrm>
            <a:off x="1066800" y="1981200"/>
            <a:ext cx="7543800" cy="1676400"/>
          </a:xfrm>
        </p:spPr>
        <p:txBody>
          <a:bodyPr/>
          <a:lstStyle/>
          <a:p>
            <a:pPr>
              <a:buFont typeface="Wingdings" panose="05000000000000000000" pitchFamily="2" charset="2"/>
              <a:buChar char="u"/>
            </a:pPr>
            <a:r>
              <a:rPr lang="ja-JP" altLang="en-US" dirty="0">
                <a:latin typeface="Times New Roman" panose="02020603050405020304" pitchFamily="18" charset="0"/>
              </a:rPr>
              <a:t>定理</a:t>
            </a:r>
            <a:r>
              <a:rPr lang="en-US" altLang="ja-JP" dirty="0">
                <a:latin typeface="Times New Roman" panose="02020603050405020304" pitchFamily="18" charset="0"/>
              </a:rPr>
              <a:t> EXOR</a:t>
            </a:r>
            <a:r>
              <a:rPr lang="ja-JP" altLang="en-US" dirty="0">
                <a:latin typeface="Times New Roman" panose="02020603050405020304" pitchFamily="18" charset="0"/>
              </a:rPr>
              <a:t>と結合則</a:t>
            </a:r>
            <a:endParaRPr lang="en-US" altLang="ja-JP" dirty="0">
              <a:latin typeface="Times New Roman" panose="02020603050405020304" pitchFamily="18" charset="0"/>
            </a:endParaRPr>
          </a:p>
          <a:p>
            <a:pPr lvl="1"/>
            <a:r>
              <a:rPr lang="en-US" altLang="ja-JP" dirty="0">
                <a:latin typeface="Times New Roman" panose="02020603050405020304" pitchFamily="18" charset="0"/>
              </a:rPr>
              <a:t>EXOR</a:t>
            </a:r>
            <a:r>
              <a:rPr lang="ja-JP" altLang="en-US" dirty="0">
                <a:latin typeface="Times New Roman" panose="02020603050405020304" pitchFamily="18" charset="0"/>
              </a:rPr>
              <a:t>は結合則を満たす</a:t>
            </a:r>
            <a:endParaRPr lang="ja-JP" altLang="en-US" sz="3600" dirty="0">
              <a:latin typeface="Times New Roman" panose="02020603050405020304" pitchFamily="18" charset="0"/>
            </a:endParaRPr>
          </a:p>
        </p:txBody>
      </p:sp>
      <p:sp>
        <p:nvSpPr>
          <p:cNvPr id="51285" name="Text Box 85"/>
          <p:cNvSpPr txBox="1">
            <a:spLocks noChangeArrowheads="1"/>
          </p:cNvSpPr>
          <p:nvPr/>
        </p:nvSpPr>
        <p:spPr bwMode="auto">
          <a:xfrm>
            <a:off x="6553200" y="3962400"/>
            <a:ext cx="2020888"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anose="05000000000000000000" pitchFamily="2" charset="2"/>
              <a:buNone/>
            </a:pPr>
            <a:r>
              <a:rPr lang="ja-JP" altLang="en-US" sz="2800">
                <a:latin typeface="Times New Roman" panose="02020603050405020304" pitchFamily="18" charset="0"/>
              </a:rPr>
              <a:t>入力</a:t>
            </a:r>
          </a:p>
          <a:p>
            <a:r>
              <a:rPr lang="ja-JP" altLang="en-US" sz="2800">
                <a:latin typeface="Times New Roman" panose="02020603050405020304" pitchFamily="18" charset="0"/>
              </a:rPr>
              <a:t>　</a:t>
            </a:r>
            <a:r>
              <a:rPr lang="en-US" altLang="ja-JP" sz="2800">
                <a:latin typeface="Times New Roman" panose="02020603050405020304" pitchFamily="18" charset="0"/>
              </a:rPr>
              <a:t>1</a:t>
            </a:r>
            <a:r>
              <a:rPr lang="ja-JP" altLang="en-US" sz="2800">
                <a:latin typeface="Times New Roman" panose="02020603050405020304" pitchFamily="18" charset="0"/>
              </a:rPr>
              <a:t>が奇数個</a:t>
            </a:r>
          </a:p>
          <a:p>
            <a:r>
              <a:rPr lang="ja-JP" altLang="en-US" sz="2800">
                <a:latin typeface="Times New Roman" panose="02020603050405020304" pitchFamily="18" charset="0"/>
              </a:rPr>
              <a:t>　　⇒出力</a:t>
            </a:r>
            <a:r>
              <a:rPr lang="en-US" altLang="ja-JP" sz="2800">
                <a:latin typeface="Times New Roman" panose="02020603050405020304" pitchFamily="18" charset="0"/>
              </a:rPr>
              <a:t>1</a:t>
            </a:r>
          </a:p>
          <a:p>
            <a:r>
              <a:rPr lang="en-US" altLang="ja-JP" sz="2800">
                <a:latin typeface="Times New Roman" panose="02020603050405020304" pitchFamily="18" charset="0"/>
              </a:rPr>
              <a:t>  1</a:t>
            </a:r>
            <a:r>
              <a:rPr lang="ja-JP" altLang="en-US" sz="2800">
                <a:latin typeface="Times New Roman" panose="02020603050405020304" pitchFamily="18" charset="0"/>
              </a:rPr>
              <a:t>が偶数個</a:t>
            </a:r>
          </a:p>
          <a:p>
            <a:r>
              <a:rPr lang="ja-JP" altLang="en-US" sz="2800">
                <a:latin typeface="Times New Roman" panose="02020603050405020304" pitchFamily="18" charset="0"/>
              </a:rPr>
              <a:t>　　⇒出力</a:t>
            </a:r>
            <a:r>
              <a:rPr lang="en-US" altLang="ja-JP" sz="2800">
                <a:latin typeface="Times New Roman" panose="02020603050405020304" pitchFamily="18" charset="0"/>
              </a:rPr>
              <a:t>0</a:t>
            </a:r>
          </a:p>
        </p:txBody>
      </p:sp>
      <p:grpSp>
        <p:nvGrpSpPr>
          <p:cNvPr id="51336" name="Group 136"/>
          <p:cNvGrpSpPr>
            <a:grpSpLocks/>
          </p:cNvGrpSpPr>
          <p:nvPr/>
        </p:nvGrpSpPr>
        <p:grpSpPr bwMode="auto">
          <a:xfrm>
            <a:off x="304800" y="3810000"/>
            <a:ext cx="5867400" cy="2667000"/>
            <a:chOff x="192" y="2400"/>
            <a:chExt cx="3696" cy="1680"/>
          </a:xfrm>
        </p:grpSpPr>
        <p:sp>
          <p:nvSpPr>
            <p:cNvPr id="51297" name="Rectangle 97"/>
            <p:cNvSpPr>
              <a:spLocks noChangeArrowheads="1"/>
            </p:cNvSpPr>
            <p:nvPr/>
          </p:nvSpPr>
          <p:spPr bwMode="auto">
            <a:xfrm>
              <a:off x="1032" y="3744"/>
              <a:ext cx="984"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a:spcBef>
                  <a:spcPct val="20000"/>
                </a:spcBef>
                <a:buClr>
                  <a:schemeClr val="hlink"/>
                </a:buClr>
                <a:buSzPct val="70000"/>
                <a:buFont typeface="Wingdings" panose="05000000000000000000" pitchFamily="2" charset="2"/>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a:latin typeface="Times New Roman" panose="02020603050405020304" pitchFamily="18" charset="0"/>
                </a:rPr>
                <a:t>0</a:t>
              </a:r>
            </a:p>
          </p:txBody>
        </p:sp>
        <p:sp>
          <p:nvSpPr>
            <p:cNvPr id="51296" name="Rectangle 96"/>
            <p:cNvSpPr>
              <a:spLocks noChangeArrowheads="1"/>
            </p:cNvSpPr>
            <p:nvPr/>
          </p:nvSpPr>
          <p:spPr bwMode="auto">
            <a:xfrm>
              <a:off x="192" y="3744"/>
              <a:ext cx="840"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a:spcBef>
                  <a:spcPct val="20000"/>
                </a:spcBef>
                <a:buClr>
                  <a:schemeClr val="hlink"/>
                </a:buClr>
                <a:buSzPct val="70000"/>
                <a:buFont typeface="Wingdings" panose="05000000000000000000" pitchFamily="2" charset="2"/>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a:latin typeface="Times New Roman" panose="02020603050405020304" pitchFamily="18" charset="0"/>
                </a:rPr>
                <a:t>0 1 1</a:t>
              </a:r>
            </a:p>
          </p:txBody>
        </p:sp>
        <p:sp>
          <p:nvSpPr>
            <p:cNvPr id="51295" name="Rectangle 95"/>
            <p:cNvSpPr>
              <a:spLocks noChangeArrowheads="1"/>
            </p:cNvSpPr>
            <p:nvPr/>
          </p:nvSpPr>
          <p:spPr bwMode="auto">
            <a:xfrm>
              <a:off x="1032" y="3408"/>
              <a:ext cx="984"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a:spcBef>
                  <a:spcPct val="20000"/>
                </a:spcBef>
                <a:buClr>
                  <a:schemeClr val="hlink"/>
                </a:buClr>
                <a:buSzPct val="70000"/>
                <a:buFont typeface="Wingdings" panose="05000000000000000000" pitchFamily="2" charset="2"/>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a:latin typeface="Times New Roman" panose="02020603050405020304" pitchFamily="18" charset="0"/>
                </a:rPr>
                <a:t>1</a:t>
              </a:r>
            </a:p>
          </p:txBody>
        </p:sp>
        <p:sp>
          <p:nvSpPr>
            <p:cNvPr id="51294" name="Rectangle 94"/>
            <p:cNvSpPr>
              <a:spLocks noChangeArrowheads="1"/>
            </p:cNvSpPr>
            <p:nvPr/>
          </p:nvSpPr>
          <p:spPr bwMode="auto">
            <a:xfrm>
              <a:off x="192" y="3408"/>
              <a:ext cx="840"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a:spcBef>
                  <a:spcPct val="20000"/>
                </a:spcBef>
                <a:buClr>
                  <a:schemeClr val="hlink"/>
                </a:buClr>
                <a:buSzPct val="70000"/>
                <a:buFont typeface="Wingdings" panose="05000000000000000000" pitchFamily="2" charset="2"/>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a:latin typeface="Times New Roman" panose="02020603050405020304" pitchFamily="18" charset="0"/>
                </a:rPr>
                <a:t>0 1 0</a:t>
              </a:r>
            </a:p>
          </p:txBody>
        </p:sp>
        <p:sp>
          <p:nvSpPr>
            <p:cNvPr id="51293" name="Rectangle 93"/>
            <p:cNvSpPr>
              <a:spLocks noChangeArrowheads="1"/>
            </p:cNvSpPr>
            <p:nvPr/>
          </p:nvSpPr>
          <p:spPr bwMode="auto">
            <a:xfrm>
              <a:off x="1032" y="3072"/>
              <a:ext cx="984"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a:spcBef>
                  <a:spcPct val="20000"/>
                </a:spcBef>
                <a:buClr>
                  <a:schemeClr val="hlink"/>
                </a:buClr>
                <a:buSzPct val="70000"/>
                <a:buFont typeface="Wingdings" panose="05000000000000000000" pitchFamily="2" charset="2"/>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a:latin typeface="Times New Roman" panose="02020603050405020304" pitchFamily="18" charset="0"/>
                </a:rPr>
                <a:t>1</a:t>
              </a:r>
            </a:p>
          </p:txBody>
        </p:sp>
        <p:sp>
          <p:nvSpPr>
            <p:cNvPr id="51292" name="Rectangle 92"/>
            <p:cNvSpPr>
              <a:spLocks noChangeArrowheads="1"/>
            </p:cNvSpPr>
            <p:nvPr/>
          </p:nvSpPr>
          <p:spPr bwMode="auto">
            <a:xfrm>
              <a:off x="192" y="3072"/>
              <a:ext cx="840"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a:spcBef>
                  <a:spcPct val="20000"/>
                </a:spcBef>
                <a:buClr>
                  <a:schemeClr val="hlink"/>
                </a:buClr>
                <a:buSzPct val="70000"/>
                <a:buFont typeface="Wingdings" panose="05000000000000000000" pitchFamily="2" charset="2"/>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a:latin typeface="Times New Roman" panose="02020603050405020304" pitchFamily="18" charset="0"/>
                </a:rPr>
                <a:t>0 0 1</a:t>
              </a:r>
            </a:p>
          </p:txBody>
        </p:sp>
        <p:sp>
          <p:nvSpPr>
            <p:cNvPr id="51291" name="Rectangle 91"/>
            <p:cNvSpPr>
              <a:spLocks noChangeArrowheads="1"/>
            </p:cNvSpPr>
            <p:nvPr/>
          </p:nvSpPr>
          <p:spPr bwMode="auto">
            <a:xfrm>
              <a:off x="1032" y="2736"/>
              <a:ext cx="984"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a:spcBef>
                  <a:spcPct val="20000"/>
                </a:spcBef>
                <a:buClr>
                  <a:schemeClr val="hlink"/>
                </a:buClr>
                <a:buSzPct val="70000"/>
                <a:buFont typeface="Wingdings" panose="05000000000000000000" pitchFamily="2" charset="2"/>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a:latin typeface="Times New Roman" panose="02020603050405020304" pitchFamily="18" charset="0"/>
                </a:rPr>
                <a:t>0</a:t>
              </a:r>
            </a:p>
          </p:txBody>
        </p:sp>
        <p:sp>
          <p:nvSpPr>
            <p:cNvPr id="51290" name="Rectangle 90"/>
            <p:cNvSpPr>
              <a:spLocks noChangeArrowheads="1"/>
            </p:cNvSpPr>
            <p:nvPr/>
          </p:nvSpPr>
          <p:spPr bwMode="auto">
            <a:xfrm>
              <a:off x="192" y="2736"/>
              <a:ext cx="840"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a:spcBef>
                  <a:spcPct val="20000"/>
                </a:spcBef>
                <a:buClr>
                  <a:schemeClr val="hlink"/>
                </a:buClr>
                <a:buSzPct val="70000"/>
                <a:buFont typeface="Wingdings" panose="05000000000000000000" pitchFamily="2" charset="2"/>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a:latin typeface="Times New Roman" panose="02020603050405020304" pitchFamily="18" charset="0"/>
                </a:rPr>
                <a:t>0 0 0</a:t>
              </a:r>
            </a:p>
          </p:txBody>
        </p:sp>
        <mc:AlternateContent xmlns:mc="http://schemas.openxmlformats.org/markup-compatibility/2006" xmlns:a14="http://schemas.microsoft.com/office/drawing/2010/main">
          <mc:Choice Requires="a14">
            <p:sp>
              <p:nvSpPr>
                <p:cNvPr id="51289" name="Rectangle 89"/>
                <p:cNvSpPr>
                  <a:spLocks noChangeArrowheads="1"/>
                </p:cNvSpPr>
                <p:nvPr/>
              </p:nvSpPr>
              <p:spPr bwMode="auto">
                <a:xfrm>
                  <a:off x="1032" y="2400"/>
                  <a:ext cx="984" cy="336"/>
                </a:xfrm>
                <a:prstGeom prst="rect">
                  <a:avLst/>
                </a:prstGeom>
                <a:solidFill>
                  <a:schemeClr val="bg1"/>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lIns="90000" tIns="46800" rIns="90000" bIns="46800" anchor="ctr"/>
                <a:lstStyle>
                  <a:lvl1pPr>
                    <a:spcBef>
                      <a:spcPct val="20000"/>
                    </a:spcBef>
                    <a:buClr>
                      <a:schemeClr val="hlink"/>
                    </a:buClr>
                    <a:buSzPct val="70000"/>
                    <a:buFont typeface="Wingdings" panose="05000000000000000000" pitchFamily="2" charset="2"/>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14:m>
                    <m:oMathPara xmlns:m="http://schemas.openxmlformats.org/officeDocument/2006/math">
                      <m:oMathParaPr>
                        <m:jc m:val="centerGroup"/>
                      </m:oMathParaPr>
                      <m:oMath xmlns:m="http://schemas.openxmlformats.org/officeDocument/2006/math">
                        <m:r>
                          <a:rPr lang="en-US" altLang="ja-JP" b="0" i="1" smtClean="0">
                            <a:latin typeface="Cambria Math" panose="02040503050406030204" pitchFamily="18" charset="0"/>
                          </a:rPr>
                          <m:t>𝑋</m:t>
                        </m:r>
                        <m:r>
                          <a:rPr lang="en-US" altLang="ja-JP" b="0" i="1" smtClean="0">
                            <a:latin typeface="Cambria Math" panose="02040503050406030204" pitchFamily="18" charset="0"/>
                            <a:ea typeface="Cambria Math" panose="02040503050406030204" pitchFamily="18" charset="0"/>
                          </a:rPr>
                          <m:t>⨁</m:t>
                        </m:r>
                        <m:r>
                          <a:rPr lang="en-US" altLang="ja-JP" b="0" i="1" smtClean="0">
                            <a:latin typeface="Cambria Math" panose="02040503050406030204" pitchFamily="18" charset="0"/>
                            <a:ea typeface="Cambria Math" panose="02040503050406030204" pitchFamily="18" charset="0"/>
                          </a:rPr>
                          <m:t>𝑌</m:t>
                        </m:r>
                        <m:r>
                          <a:rPr lang="en-US" altLang="ja-JP" b="0" i="1" smtClean="0">
                            <a:latin typeface="Cambria Math" panose="02040503050406030204" pitchFamily="18" charset="0"/>
                            <a:ea typeface="Cambria Math" panose="02040503050406030204" pitchFamily="18" charset="0"/>
                          </a:rPr>
                          <m:t>⨁</m:t>
                        </m:r>
                        <m:r>
                          <a:rPr lang="en-US" altLang="ja-JP" b="0" i="1" smtClean="0">
                            <a:latin typeface="Cambria Math" panose="02040503050406030204" pitchFamily="18" charset="0"/>
                            <a:ea typeface="Cambria Math" panose="02040503050406030204" pitchFamily="18" charset="0"/>
                          </a:rPr>
                          <m:t>𝑍</m:t>
                        </m:r>
                      </m:oMath>
                    </m:oMathPara>
                  </a14:m>
                  <a:endParaRPr lang="en-US" altLang="ja-JP" i="1" dirty="0">
                    <a:latin typeface="Times New Roman" panose="02020603050405020304" pitchFamily="18" charset="0"/>
                  </a:endParaRPr>
                </a:p>
              </p:txBody>
            </p:sp>
          </mc:Choice>
          <mc:Fallback xmlns="">
            <p:sp>
              <p:nvSpPr>
                <p:cNvPr id="51289" name="Rectangle 89"/>
                <p:cNvSpPr>
                  <a:spLocks noRot="1" noChangeAspect="1" noMove="1" noResize="1" noEditPoints="1" noAdjustHandles="1" noChangeArrowheads="1" noChangeShapeType="1" noTextEdit="1"/>
                </p:cNvSpPr>
                <p:nvPr/>
              </p:nvSpPr>
              <p:spPr bwMode="auto">
                <a:xfrm>
                  <a:off x="1032" y="2400"/>
                  <a:ext cx="984" cy="336"/>
                </a:xfrm>
                <a:prstGeom prst="rect">
                  <a:avLst/>
                </a:prstGeom>
                <a:blipFill rotWithShape="0">
                  <a:blip r:embed="rId3" cstate="print"/>
                  <a:stretch>
                    <a:fillRect/>
                  </a:stretch>
                </a:blip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ja-JP" altLang="en-US">
                      <a:noFill/>
                    </a:rPr>
                    <a:t> </a:t>
                  </a:r>
                </a:p>
              </p:txBody>
            </p:sp>
          </mc:Fallback>
        </mc:AlternateContent>
        <p:sp>
          <p:nvSpPr>
            <p:cNvPr id="51288" name="Rectangle 88"/>
            <p:cNvSpPr>
              <a:spLocks noChangeArrowheads="1"/>
            </p:cNvSpPr>
            <p:nvPr/>
          </p:nvSpPr>
          <p:spPr bwMode="auto">
            <a:xfrm>
              <a:off x="192" y="2400"/>
              <a:ext cx="840" cy="33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a:spcBef>
                  <a:spcPct val="20000"/>
                </a:spcBef>
                <a:buClr>
                  <a:schemeClr val="hlink"/>
                </a:buClr>
                <a:buSzPct val="70000"/>
                <a:buFont typeface="Wingdings" panose="05000000000000000000" pitchFamily="2" charset="2"/>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i="1">
                  <a:latin typeface="Times New Roman" panose="02020603050405020304" pitchFamily="18" charset="0"/>
                </a:rPr>
                <a:t>X Y Z</a:t>
              </a:r>
            </a:p>
          </p:txBody>
        </p:sp>
        <p:sp>
          <p:nvSpPr>
            <p:cNvPr id="51298" name="Line 98"/>
            <p:cNvSpPr>
              <a:spLocks noChangeShapeType="1"/>
            </p:cNvSpPr>
            <p:nvPr/>
          </p:nvSpPr>
          <p:spPr bwMode="auto">
            <a:xfrm>
              <a:off x="192" y="2400"/>
              <a:ext cx="1824"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299" name="Line 99"/>
            <p:cNvSpPr>
              <a:spLocks noChangeShapeType="1"/>
            </p:cNvSpPr>
            <p:nvPr/>
          </p:nvSpPr>
          <p:spPr bwMode="auto">
            <a:xfrm>
              <a:off x="192" y="2736"/>
              <a:ext cx="182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300" name="Line 100"/>
            <p:cNvSpPr>
              <a:spLocks noChangeShapeType="1"/>
            </p:cNvSpPr>
            <p:nvPr/>
          </p:nvSpPr>
          <p:spPr bwMode="auto">
            <a:xfrm>
              <a:off x="192" y="3072"/>
              <a:ext cx="182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301" name="Line 101"/>
            <p:cNvSpPr>
              <a:spLocks noChangeShapeType="1"/>
            </p:cNvSpPr>
            <p:nvPr/>
          </p:nvSpPr>
          <p:spPr bwMode="auto">
            <a:xfrm>
              <a:off x="192" y="3408"/>
              <a:ext cx="182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302" name="Line 102"/>
            <p:cNvSpPr>
              <a:spLocks noChangeShapeType="1"/>
            </p:cNvSpPr>
            <p:nvPr/>
          </p:nvSpPr>
          <p:spPr bwMode="auto">
            <a:xfrm>
              <a:off x="192" y="3744"/>
              <a:ext cx="182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303" name="Line 103"/>
            <p:cNvSpPr>
              <a:spLocks noChangeShapeType="1"/>
            </p:cNvSpPr>
            <p:nvPr/>
          </p:nvSpPr>
          <p:spPr bwMode="auto">
            <a:xfrm>
              <a:off x="192" y="4080"/>
              <a:ext cx="1824"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304" name="Line 104"/>
            <p:cNvSpPr>
              <a:spLocks noChangeShapeType="1"/>
            </p:cNvSpPr>
            <p:nvPr/>
          </p:nvSpPr>
          <p:spPr bwMode="auto">
            <a:xfrm>
              <a:off x="192" y="2400"/>
              <a:ext cx="0" cy="168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305" name="Line 105"/>
            <p:cNvSpPr>
              <a:spLocks noChangeShapeType="1"/>
            </p:cNvSpPr>
            <p:nvPr/>
          </p:nvSpPr>
          <p:spPr bwMode="auto">
            <a:xfrm>
              <a:off x="1032" y="240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306" name="Line 106"/>
            <p:cNvSpPr>
              <a:spLocks noChangeShapeType="1"/>
            </p:cNvSpPr>
            <p:nvPr/>
          </p:nvSpPr>
          <p:spPr bwMode="auto">
            <a:xfrm>
              <a:off x="2016" y="2400"/>
              <a:ext cx="0" cy="168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315" name="Rectangle 115"/>
            <p:cNvSpPr>
              <a:spLocks noChangeArrowheads="1"/>
            </p:cNvSpPr>
            <p:nvPr/>
          </p:nvSpPr>
          <p:spPr bwMode="auto">
            <a:xfrm>
              <a:off x="2904" y="3744"/>
              <a:ext cx="984"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a:spcBef>
                  <a:spcPct val="20000"/>
                </a:spcBef>
                <a:buClr>
                  <a:schemeClr val="hlink"/>
                </a:buClr>
                <a:buSzPct val="70000"/>
                <a:buFont typeface="Wingdings" panose="05000000000000000000" pitchFamily="2" charset="2"/>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a:latin typeface="Times New Roman" panose="02020603050405020304" pitchFamily="18" charset="0"/>
                </a:rPr>
                <a:t>1</a:t>
              </a:r>
            </a:p>
          </p:txBody>
        </p:sp>
        <p:sp>
          <p:nvSpPr>
            <p:cNvPr id="51316" name="Rectangle 116"/>
            <p:cNvSpPr>
              <a:spLocks noChangeArrowheads="1"/>
            </p:cNvSpPr>
            <p:nvPr/>
          </p:nvSpPr>
          <p:spPr bwMode="auto">
            <a:xfrm>
              <a:off x="2064" y="3744"/>
              <a:ext cx="840"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a:spcBef>
                  <a:spcPct val="20000"/>
                </a:spcBef>
                <a:buClr>
                  <a:schemeClr val="hlink"/>
                </a:buClr>
                <a:buSzPct val="70000"/>
                <a:buFont typeface="Wingdings" panose="05000000000000000000" pitchFamily="2" charset="2"/>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a:latin typeface="Times New Roman" panose="02020603050405020304" pitchFamily="18" charset="0"/>
                </a:rPr>
                <a:t>1 1 1</a:t>
              </a:r>
            </a:p>
          </p:txBody>
        </p:sp>
        <p:sp>
          <p:nvSpPr>
            <p:cNvPr id="51317" name="Rectangle 117"/>
            <p:cNvSpPr>
              <a:spLocks noChangeArrowheads="1"/>
            </p:cNvSpPr>
            <p:nvPr/>
          </p:nvSpPr>
          <p:spPr bwMode="auto">
            <a:xfrm>
              <a:off x="2904" y="3408"/>
              <a:ext cx="984"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a:spcBef>
                  <a:spcPct val="20000"/>
                </a:spcBef>
                <a:buClr>
                  <a:schemeClr val="hlink"/>
                </a:buClr>
                <a:buSzPct val="70000"/>
                <a:buFont typeface="Wingdings" panose="05000000000000000000" pitchFamily="2" charset="2"/>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a:latin typeface="Times New Roman" panose="02020603050405020304" pitchFamily="18" charset="0"/>
                </a:rPr>
                <a:t>0</a:t>
              </a:r>
            </a:p>
          </p:txBody>
        </p:sp>
        <p:sp>
          <p:nvSpPr>
            <p:cNvPr id="51318" name="Rectangle 118"/>
            <p:cNvSpPr>
              <a:spLocks noChangeArrowheads="1"/>
            </p:cNvSpPr>
            <p:nvPr/>
          </p:nvSpPr>
          <p:spPr bwMode="auto">
            <a:xfrm>
              <a:off x="2064" y="3408"/>
              <a:ext cx="840"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a:spcBef>
                  <a:spcPct val="20000"/>
                </a:spcBef>
                <a:buClr>
                  <a:schemeClr val="hlink"/>
                </a:buClr>
                <a:buSzPct val="70000"/>
                <a:buFont typeface="Wingdings" panose="05000000000000000000" pitchFamily="2" charset="2"/>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a:latin typeface="Times New Roman" panose="02020603050405020304" pitchFamily="18" charset="0"/>
                </a:rPr>
                <a:t>1 1 0</a:t>
              </a:r>
            </a:p>
          </p:txBody>
        </p:sp>
        <p:sp>
          <p:nvSpPr>
            <p:cNvPr id="51319" name="Rectangle 119"/>
            <p:cNvSpPr>
              <a:spLocks noChangeArrowheads="1"/>
            </p:cNvSpPr>
            <p:nvPr/>
          </p:nvSpPr>
          <p:spPr bwMode="auto">
            <a:xfrm>
              <a:off x="2904" y="3072"/>
              <a:ext cx="984"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a:spcBef>
                  <a:spcPct val="20000"/>
                </a:spcBef>
                <a:buClr>
                  <a:schemeClr val="hlink"/>
                </a:buClr>
                <a:buSzPct val="70000"/>
                <a:buFont typeface="Wingdings" panose="05000000000000000000" pitchFamily="2" charset="2"/>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a:latin typeface="Times New Roman" panose="02020603050405020304" pitchFamily="18" charset="0"/>
                </a:rPr>
                <a:t>0</a:t>
              </a:r>
            </a:p>
          </p:txBody>
        </p:sp>
        <p:sp>
          <p:nvSpPr>
            <p:cNvPr id="51320" name="Rectangle 120"/>
            <p:cNvSpPr>
              <a:spLocks noChangeArrowheads="1"/>
            </p:cNvSpPr>
            <p:nvPr/>
          </p:nvSpPr>
          <p:spPr bwMode="auto">
            <a:xfrm>
              <a:off x="2064" y="3072"/>
              <a:ext cx="840"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a:spcBef>
                  <a:spcPct val="20000"/>
                </a:spcBef>
                <a:buClr>
                  <a:schemeClr val="hlink"/>
                </a:buClr>
                <a:buSzPct val="70000"/>
                <a:buFont typeface="Wingdings" panose="05000000000000000000" pitchFamily="2" charset="2"/>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a:latin typeface="Times New Roman" panose="02020603050405020304" pitchFamily="18" charset="0"/>
                </a:rPr>
                <a:t>1 0 1</a:t>
              </a:r>
            </a:p>
          </p:txBody>
        </p:sp>
        <p:sp>
          <p:nvSpPr>
            <p:cNvPr id="51321" name="Rectangle 121"/>
            <p:cNvSpPr>
              <a:spLocks noChangeArrowheads="1"/>
            </p:cNvSpPr>
            <p:nvPr/>
          </p:nvSpPr>
          <p:spPr bwMode="auto">
            <a:xfrm>
              <a:off x="2904" y="2736"/>
              <a:ext cx="984"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a:spcBef>
                  <a:spcPct val="20000"/>
                </a:spcBef>
                <a:buClr>
                  <a:schemeClr val="hlink"/>
                </a:buClr>
                <a:buSzPct val="70000"/>
                <a:buFont typeface="Wingdings" panose="05000000000000000000" pitchFamily="2" charset="2"/>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a:latin typeface="Times New Roman" panose="02020603050405020304" pitchFamily="18" charset="0"/>
                </a:rPr>
                <a:t>1</a:t>
              </a:r>
            </a:p>
          </p:txBody>
        </p:sp>
        <p:sp>
          <p:nvSpPr>
            <p:cNvPr id="51322" name="Rectangle 122"/>
            <p:cNvSpPr>
              <a:spLocks noChangeArrowheads="1"/>
            </p:cNvSpPr>
            <p:nvPr/>
          </p:nvSpPr>
          <p:spPr bwMode="auto">
            <a:xfrm>
              <a:off x="2064" y="2736"/>
              <a:ext cx="840"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a:spcBef>
                  <a:spcPct val="20000"/>
                </a:spcBef>
                <a:buClr>
                  <a:schemeClr val="hlink"/>
                </a:buClr>
                <a:buSzPct val="70000"/>
                <a:buFont typeface="Wingdings" panose="05000000000000000000" pitchFamily="2" charset="2"/>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a:latin typeface="Times New Roman" panose="02020603050405020304" pitchFamily="18" charset="0"/>
                </a:rPr>
                <a:t>1 0 0</a:t>
              </a:r>
            </a:p>
          </p:txBody>
        </p:sp>
        <mc:AlternateContent xmlns:mc="http://schemas.openxmlformats.org/markup-compatibility/2006" xmlns:a14="http://schemas.microsoft.com/office/drawing/2010/main">
          <mc:Choice Requires="a14">
            <p:sp>
              <p:nvSpPr>
                <p:cNvPr id="51323" name="Rectangle 123"/>
                <p:cNvSpPr>
                  <a:spLocks noChangeArrowheads="1"/>
                </p:cNvSpPr>
                <p:nvPr/>
              </p:nvSpPr>
              <p:spPr bwMode="auto">
                <a:xfrm>
                  <a:off x="2904" y="2400"/>
                  <a:ext cx="984" cy="336"/>
                </a:xfrm>
                <a:prstGeom prst="rect">
                  <a:avLst/>
                </a:prstGeom>
                <a:solidFill>
                  <a:schemeClr val="bg1"/>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lIns="90000" tIns="46800" rIns="90000" bIns="46800" anchor="ctr"/>
                <a:lstStyle>
                  <a:lvl1pPr>
                    <a:spcBef>
                      <a:spcPct val="20000"/>
                    </a:spcBef>
                    <a:buClr>
                      <a:schemeClr val="hlink"/>
                    </a:buClr>
                    <a:buSzPct val="70000"/>
                    <a:buFont typeface="Wingdings" panose="05000000000000000000" pitchFamily="2" charset="2"/>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14:m>
                    <m:oMathPara xmlns:m="http://schemas.openxmlformats.org/officeDocument/2006/math">
                      <m:oMathParaPr>
                        <m:jc m:val="centerGroup"/>
                      </m:oMathParaPr>
                      <m:oMath xmlns:m="http://schemas.openxmlformats.org/officeDocument/2006/math">
                        <m:r>
                          <a:rPr lang="en-US" altLang="ja-JP" b="0" i="1" smtClean="0">
                            <a:latin typeface="Cambria Math" panose="02040503050406030204" pitchFamily="18" charset="0"/>
                          </a:rPr>
                          <m:t>𝑋</m:t>
                        </m:r>
                        <m:r>
                          <a:rPr lang="en-US" altLang="ja-JP" b="0" i="1" smtClean="0">
                            <a:latin typeface="Cambria Math" panose="02040503050406030204" pitchFamily="18" charset="0"/>
                            <a:ea typeface="Cambria Math" panose="02040503050406030204" pitchFamily="18" charset="0"/>
                          </a:rPr>
                          <m:t>⨁</m:t>
                        </m:r>
                        <m:r>
                          <a:rPr lang="en-US" altLang="ja-JP" b="0" i="1" smtClean="0">
                            <a:latin typeface="Cambria Math" panose="02040503050406030204" pitchFamily="18" charset="0"/>
                            <a:ea typeface="Cambria Math" panose="02040503050406030204" pitchFamily="18" charset="0"/>
                          </a:rPr>
                          <m:t>𝑌</m:t>
                        </m:r>
                        <m:r>
                          <a:rPr lang="en-US" altLang="ja-JP" b="0" i="1" smtClean="0">
                            <a:latin typeface="Cambria Math" panose="02040503050406030204" pitchFamily="18" charset="0"/>
                            <a:ea typeface="Cambria Math" panose="02040503050406030204" pitchFamily="18" charset="0"/>
                          </a:rPr>
                          <m:t>⨁</m:t>
                        </m:r>
                        <m:r>
                          <a:rPr lang="en-US" altLang="ja-JP" b="0" i="1" smtClean="0">
                            <a:latin typeface="Cambria Math" panose="02040503050406030204" pitchFamily="18" charset="0"/>
                            <a:ea typeface="Cambria Math" panose="02040503050406030204" pitchFamily="18" charset="0"/>
                          </a:rPr>
                          <m:t>𝑍</m:t>
                        </m:r>
                      </m:oMath>
                    </m:oMathPara>
                  </a14:m>
                  <a:endParaRPr lang="en-US" altLang="ja-JP" i="1" dirty="0">
                    <a:latin typeface="Times New Roman" panose="02020603050405020304" pitchFamily="18" charset="0"/>
                  </a:endParaRPr>
                </a:p>
              </p:txBody>
            </p:sp>
          </mc:Choice>
          <mc:Fallback xmlns="">
            <p:sp>
              <p:nvSpPr>
                <p:cNvPr id="51323" name="Rectangle 123"/>
                <p:cNvSpPr>
                  <a:spLocks noRot="1" noChangeAspect="1" noMove="1" noResize="1" noEditPoints="1" noAdjustHandles="1" noChangeArrowheads="1" noChangeShapeType="1" noTextEdit="1"/>
                </p:cNvSpPr>
                <p:nvPr/>
              </p:nvSpPr>
              <p:spPr bwMode="auto">
                <a:xfrm>
                  <a:off x="2904" y="2400"/>
                  <a:ext cx="984" cy="336"/>
                </a:xfrm>
                <a:prstGeom prst="rect">
                  <a:avLst/>
                </a:prstGeom>
                <a:blipFill rotWithShape="0">
                  <a:blip r:embed="rId4" cstate="print"/>
                  <a:stretch>
                    <a:fillRect/>
                  </a:stretch>
                </a:blip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ja-JP" altLang="en-US">
                      <a:noFill/>
                    </a:rPr>
                    <a:t> </a:t>
                  </a:r>
                </a:p>
              </p:txBody>
            </p:sp>
          </mc:Fallback>
        </mc:AlternateContent>
        <p:sp>
          <p:nvSpPr>
            <p:cNvPr id="51324" name="Rectangle 124"/>
            <p:cNvSpPr>
              <a:spLocks noChangeArrowheads="1"/>
            </p:cNvSpPr>
            <p:nvPr/>
          </p:nvSpPr>
          <p:spPr bwMode="auto">
            <a:xfrm>
              <a:off x="2064" y="2400"/>
              <a:ext cx="840" cy="33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a:spcBef>
                  <a:spcPct val="20000"/>
                </a:spcBef>
                <a:buClr>
                  <a:schemeClr val="hlink"/>
                </a:buClr>
                <a:buSzPct val="70000"/>
                <a:buFont typeface="Wingdings" panose="05000000000000000000" pitchFamily="2" charset="2"/>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i="1">
                  <a:latin typeface="Times New Roman" panose="02020603050405020304" pitchFamily="18" charset="0"/>
                </a:rPr>
                <a:t>X Y Z</a:t>
              </a:r>
            </a:p>
          </p:txBody>
        </p:sp>
        <p:sp>
          <p:nvSpPr>
            <p:cNvPr id="51325" name="Line 125"/>
            <p:cNvSpPr>
              <a:spLocks noChangeShapeType="1"/>
            </p:cNvSpPr>
            <p:nvPr/>
          </p:nvSpPr>
          <p:spPr bwMode="auto">
            <a:xfrm>
              <a:off x="2064" y="2400"/>
              <a:ext cx="1824"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326" name="Line 126"/>
            <p:cNvSpPr>
              <a:spLocks noChangeShapeType="1"/>
            </p:cNvSpPr>
            <p:nvPr/>
          </p:nvSpPr>
          <p:spPr bwMode="auto">
            <a:xfrm>
              <a:off x="2064" y="2736"/>
              <a:ext cx="182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327" name="Line 127"/>
            <p:cNvSpPr>
              <a:spLocks noChangeShapeType="1"/>
            </p:cNvSpPr>
            <p:nvPr/>
          </p:nvSpPr>
          <p:spPr bwMode="auto">
            <a:xfrm>
              <a:off x="2064" y="3072"/>
              <a:ext cx="182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328" name="Line 128"/>
            <p:cNvSpPr>
              <a:spLocks noChangeShapeType="1"/>
            </p:cNvSpPr>
            <p:nvPr/>
          </p:nvSpPr>
          <p:spPr bwMode="auto">
            <a:xfrm>
              <a:off x="2064" y="3408"/>
              <a:ext cx="182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329" name="Line 129"/>
            <p:cNvSpPr>
              <a:spLocks noChangeShapeType="1"/>
            </p:cNvSpPr>
            <p:nvPr/>
          </p:nvSpPr>
          <p:spPr bwMode="auto">
            <a:xfrm>
              <a:off x="2064" y="3744"/>
              <a:ext cx="182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330" name="Line 130"/>
            <p:cNvSpPr>
              <a:spLocks noChangeShapeType="1"/>
            </p:cNvSpPr>
            <p:nvPr/>
          </p:nvSpPr>
          <p:spPr bwMode="auto">
            <a:xfrm>
              <a:off x="2064" y="4080"/>
              <a:ext cx="1824"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331" name="Line 131"/>
            <p:cNvSpPr>
              <a:spLocks noChangeShapeType="1"/>
            </p:cNvSpPr>
            <p:nvPr/>
          </p:nvSpPr>
          <p:spPr bwMode="auto">
            <a:xfrm>
              <a:off x="2064" y="2400"/>
              <a:ext cx="0" cy="168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332" name="Line 132"/>
            <p:cNvSpPr>
              <a:spLocks noChangeShapeType="1"/>
            </p:cNvSpPr>
            <p:nvPr/>
          </p:nvSpPr>
          <p:spPr bwMode="auto">
            <a:xfrm>
              <a:off x="2904" y="240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333" name="Line 133"/>
            <p:cNvSpPr>
              <a:spLocks noChangeShapeType="1"/>
            </p:cNvSpPr>
            <p:nvPr/>
          </p:nvSpPr>
          <p:spPr bwMode="auto">
            <a:xfrm>
              <a:off x="3888" y="2400"/>
              <a:ext cx="0" cy="168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mc:AlternateContent xmlns:mc="http://schemas.openxmlformats.org/markup-compatibility/2006">
        <mc:Choice xmlns:a14="http://schemas.microsoft.com/office/drawing/2010/main" Requires="a14">
          <p:sp>
            <p:nvSpPr>
              <p:cNvPr id="51" name="テキスト ボックス 50"/>
              <p:cNvSpPr txBox="1"/>
              <p:nvPr/>
            </p:nvSpPr>
            <p:spPr>
              <a:xfrm>
                <a:off x="1262167" y="3065041"/>
                <a:ext cx="4806124" cy="553998"/>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kumimoji="1" lang="en-US" altLang="ja-JP" sz="3600" b="0" i="1" smtClean="0">
                          <a:latin typeface="Cambria Math" panose="02040503050406030204" pitchFamily="18" charset="0"/>
                        </a:rPr>
                        <m:t>(</m:t>
                      </m:r>
                      <m:r>
                        <a:rPr kumimoji="1" lang="en-US" altLang="ja-JP" sz="3600" b="0" i="1" smtClean="0">
                          <a:latin typeface="Cambria Math" panose="02040503050406030204" pitchFamily="18" charset="0"/>
                        </a:rPr>
                        <m:t>𝑋</m:t>
                      </m:r>
                      <m:r>
                        <a:rPr kumimoji="1" lang="en-US" altLang="ja-JP" sz="3600" b="0" i="1" smtClean="0">
                          <a:latin typeface="Cambria Math" panose="02040503050406030204" pitchFamily="18" charset="0"/>
                          <a:ea typeface="Cambria Math" panose="02040503050406030204" pitchFamily="18" charset="0"/>
                        </a:rPr>
                        <m:t>⨁</m:t>
                      </m:r>
                      <m:r>
                        <a:rPr kumimoji="1" lang="en-US" altLang="ja-JP" sz="3600" b="0" i="1" smtClean="0">
                          <a:latin typeface="Cambria Math" panose="02040503050406030204" pitchFamily="18" charset="0"/>
                          <a:ea typeface="Cambria Math" panose="02040503050406030204" pitchFamily="18" charset="0"/>
                        </a:rPr>
                        <m:t>𝑌</m:t>
                      </m:r>
                      <m:r>
                        <a:rPr kumimoji="1" lang="en-US" altLang="ja-JP" sz="3600" b="0" i="1" smtClean="0">
                          <a:latin typeface="Cambria Math" panose="02040503050406030204" pitchFamily="18" charset="0"/>
                          <a:ea typeface="Cambria Math" panose="02040503050406030204" pitchFamily="18" charset="0"/>
                        </a:rPr>
                        <m:t>)⨁</m:t>
                      </m:r>
                      <m:r>
                        <a:rPr kumimoji="1" lang="en-US" altLang="ja-JP" sz="3600" b="0" i="1" smtClean="0">
                          <a:latin typeface="Cambria Math" panose="02040503050406030204" pitchFamily="18" charset="0"/>
                          <a:ea typeface="Cambria Math" panose="02040503050406030204" pitchFamily="18" charset="0"/>
                        </a:rPr>
                        <m:t>𝑍</m:t>
                      </m:r>
                      <m:r>
                        <a:rPr kumimoji="1" lang="en-US" altLang="ja-JP" sz="3600" b="0" i="1" smtClean="0">
                          <a:latin typeface="Cambria Math" panose="02040503050406030204" pitchFamily="18" charset="0"/>
                          <a:ea typeface="Cambria Math" panose="02040503050406030204" pitchFamily="18" charset="0"/>
                        </a:rPr>
                        <m:t>=</m:t>
                      </m:r>
                      <m:r>
                        <a:rPr kumimoji="1" lang="en-US" altLang="ja-JP" sz="3600" b="0" i="1" smtClean="0">
                          <a:latin typeface="Cambria Math" panose="02040503050406030204" pitchFamily="18" charset="0"/>
                          <a:ea typeface="Cambria Math" panose="02040503050406030204" pitchFamily="18" charset="0"/>
                        </a:rPr>
                        <m:t>𝑋</m:t>
                      </m:r>
                      <m:r>
                        <a:rPr kumimoji="1" lang="en-US" altLang="ja-JP" sz="3600" b="0" i="1" smtClean="0">
                          <a:latin typeface="Cambria Math" panose="02040503050406030204" pitchFamily="18" charset="0"/>
                          <a:ea typeface="Cambria Math" panose="02040503050406030204" pitchFamily="18" charset="0"/>
                        </a:rPr>
                        <m:t>⨁(</m:t>
                      </m:r>
                      <m:r>
                        <a:rPr kumimoji="1" lang="en-US" altLang="ja-JP" sz="3600" b="0" i="1" smtClean="0">
                          <a:latin typeface="Cambria Math" panose="02040503050406030204" pitchFamily="18" charset="0"/>
                          <a:ea typeface="Cambria Math" panose="02040503050406030204" pitchFamily="18" charset="0"/>
                        </a:rPr>
                        <m:t>𝑌</m:t>
                      </m:r>
                      <m:r>
                        <a:rPr kumimoji="1" lang="en-US" altLang="ja-JP" sz="3600" b="0" i="1" smtClean="0">
                          <a:latin typeface="Cambria Math" panose="02040503050406030204" pitchFamily="18" charset="0"/>
                          <a:ea typeface="Cambria Math" panose="02040503050406030204" pitchFamily="18" charset="0"/>
                        </a:rPr>
                        <m:t>⨁</m:t>
                      </m:r>
                      <m:r>
                        <a:rPr kumimoji="1" lang="en-US" altLang="ja-JP" sz="3600" b="0" i="1" smtClean="0">
                          <a:latin typeface="Cambria Math" panose="02040503050406030204" pitchFamily="18" charset="0"/>
                          <a:ea typeface="Cambria Math" panose="02040503050406030204" pitchFamily="18" charset="0"/>
                        </a:rPr>
                        <m:t>𝑍</m:t>
                      </m:r>
                      <m:r>
                        <a:rPr kumimoji="1" lang="en-US" altLang="ja-JP" sz="3600" b="0" i="1" smtClean="0">
                          <a:latin typeface="Cambria Math" panose="02040503050406030204" pitchFamily="18" charset="0"/>
                          <a:ea typeface="Cambria Math" panose="02040503050406030204" pitchFamily="18" charset="0"/>
                        </a:rPr>
                        <m:t>)</m:t>
                      </m:r>
                    </m:oMath>
                  </m:oMathPara>
                </a14:m>
                <a:endParaRPr kumimoji="1" lang="en-US" altLang="ja-JP" sz="3600" b="0" i="1" dirty="0">
                  <a:latin typeface="Cambria Math" panose="02040503050406030204" pitchFamily="18" charset="0"/>
                  <a:ea typeface="Cambria Math" panose="02040503050406030204" pitchFamily="18" charset="0"/>
                </a:endParaRPr>
              </a:p>
            </p:txBody>
          </p:sp>
        </mc:Choice>
        <mc:Fallback>
          <p:sp>
            <p:nvSpPr>
              <p:cNvPr id="51" name="テキスト ボックス 50"/>
              <p:cNvSpPr txBox="1">
                <a:spLocks noRot="1" noChangeAspect="1" noMove="1" noResize="1" noEditPoints="1" noAdjustHandles="1" noChangeArrowheads="1" noChangeShapeType="1" noTextEdit="1"/>
              </p:cNvSpPr>
              <p:nvPr/>
            </p:nvSpPr>
            <p:spPr>
              <a:xfrm>
                <a:off x="1262167" y="3065041"/>
                <a:ext cx="4806124" cy="553998"/>
              </a:xfrm>
              <a:prstGeom prst="rect">
                <a:avLst/>
              </a:prstGeom>
              <a:blipFill>
                <a:blip r:embed="rId5"/>
                <a:stretch>
                  <a:fillRect/>
                </a:stretch>
              </a:blipFill>
            </p:spPr>
            <p:txBody>
              <a:bodyPr/>
              <a:lstStyle/>
              <a:p>
                <a:r>
                  <a:rPr lang="ja-JP"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1336"/>
                                        </p:tgtEl>
                                        <p:attrNameLst>
                                          <p:attrName>style.visibility</p:attrName>
                                        </p:attrNameLst>
                                      </p:cBhvr>
                                      <p:to>
                                        <p:strVal val="visible"/>
                                      </p:to>
                                    </p:set>
                                    <p:animEffect transition="in" filter="checkerboard(across)">
                                      <p:cBhvr>
                                        <p:cTn id="7" dur="500"/>
                                        <p:tgtEl>
                                          <p:spTgt spid="513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1285"/>
                                        </p:tgtEl>
                                        <p:attrNameLst>
                                          <p:attrName>style.visibility</p:attrName>
                                        </p:attrNameLst>
                                      </p:cBhvr>
                                      <p:to>
                                        <p:strVal val="visible"/>
                                      </p:to>
                                    </p:set>
                                    <p:anim calcmode="lin" valueType="num">
                                      <p:cBhvr additive="base">
                                        <p:cTn id="12" dur="500" fill="hold"/>
                                        <p:tgtEl>
                                          <p:spTgt spid="51285"/>
                                        </p:tgtEl>
                                        <p:attrNameLst>
                                          <p:attrName>ppt_x</p:attrName>
                                        </p:attrNameLst>
                                      </p:cBhvr>
                                      <p:tavLst>
                                        <p:tav tm="0">
                                          <p:val>
                                            <p:strVal val="#ppt_x"/>
                                          </p:val>
                                        </p:tav>
                                        <p:tav tm="100000">
                                          <p:val>
                                            <p:strVal val="#ppt_x"/>
                                          </p:val>
                                        </p:tav>
                                      </p:tavLst>
                                    </p:anim>
                                    <p:anim calcmode="lin" valueType="num">
                                      <p:cBhvr additive="base">
                                        <p:cTn id="13" dur="500" fill="hold"/>
                                        <p:tgtEl>
                                          <p:spTgt spid="512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85"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r>
              <a:rPr lang="en-US" altLang="ja-JP" i="1">
                <a:latin typeface="Times New Roman" panose="02020603050405020304" pitchFamily="18" charset="0"/>
              </a:rPr>
              <a:t>n</a:t>
            </a:r>
            <a:r>
              <a:rPr lang="ja-JP" altLang="en-US">
                <a:latin typeface="Times New Roman" panose="02020603050405020304" pitchFamily="18" charset="0"/>
              </a:rPr>
              <a:t>入力</a:t>
            </a:r>
            <a:r>
              <a:rPr lang="en-US" altLang="ja-JP">
                <a:latin typeface="Times New Roman" panose="02020603050405020304" pitchFamily="18" charset="0"/>
              </a:rPr>
              <a:t>EXOR</a:t>
            </a:r>
            <a:r>
              <a:rPr lang="ja-JP" altLang="en-US">
                <a:latin typeface="Times New Roman" panose="02020603050405020304" pitchFamily="18" charset="0"/>
              </a:rPr>
              <a:t>ゲート</a:t>
            </a:r>
          </a:p>
        </p:txBody>
      </p:sp>
      <p:sp>
        <p:nvSpPr>
          <p:cNvPr id="135171" name="Rectangle 3"/>
          <p:cNvSpPr>
            <a:spLocks noGrp="1" noChangeArrowheads="1"/>
          </p:cNvSpPr>
          <p:nvPr>
            <p:ph type="body" idx="1"/>
          </p:nvPr>
        </p:nvSpPr>
        <p:spPr>
          <a:xfrm>
            <a:off x="1066800" y="1676400"/>
            <a:ext cx="7543800" cy="2819400"/>
          </a:xfrm>
        </p:spPr>
        <p:txBody>
          <a:bodyPr/>
          <a:lstStyle/>
          <a:p>
            <a:pPr>
              <a:buFont typeface="Wingdings" panose="05000000000000000000" pitchFamily="2" charset="2"/>
              <a:buChar char="u"/>
            </a:pPr>
            <a:r>
              <a:rPr lang="ja-JP" altLang="en-US" dirty="0">
                <a:latin typeface="Times New Roman" panose="02020603050405020304" pitchFamily="18" charset="0"/>
              </a:rPr>
              <a:t>定義</a:t>
            </a:r>
            <a:r>
              <a:rPr lang="en-US" altLang="ja-JP" dirty="0">
                <a:latin typeface="Times New Roman" panose="02020603050405020304" pitchFamily="18" charset="0"/>
              </a:rPr>
              <a:t> </a:t>
            </a:r>
            <a:r>
              <a:rPr lang="en-US" altLang="ja-JP" i="1" dirty="0">
                <a:latin typeface="Times New Roman" panose="02020603050405020304" pitchFamily="18" charset="0"/>
              </a:rPr>
              <a:t>n</a:t>
            </a:r>
            <a:r>
              <a:rPr lang="ja-JP" altLang="en-US" dirty="0">
                <a:latin typeface="Times New Roman" panose="02020603050405020304" pitchFamily="18" charset="0"/>
              </a:rPr>
              <a:t>入力</a:t>
            </a:r>
            <a:r>
              <a:rPr lang="en-US" altLang="ja-JP" dirty="0">
                <a:latin typeface="Times New Roman" panose="02020603050405020304" pitchFamily="18" charset="0"/>
              </a:rPr>
              <a:t>EXOR</a:t>
            </a:r>
            <a:r>
              <a:rPr lang="ja-JP" altLang="en-US" dirty="0">
                <a:latin typeface="Times New Roman" panose="02020603050405020304" pitchFamily="18" charset="0"/>
              </a:rPr>
              <a:t>ゲート</a:t>
            </a:r>
            <a:endParaRPr lang="en-US" altLang="ja-JP" dirty="0">
              <a:latin typeface="Times New Roman" panose="02020603050405020304" pitchFamily="18" charset="0"/>
            </a:endParaRPr>
          </a:p>
          <a:p>
            <a:pPr lvl="1"/>
            <a:r>
              <a:rPr lang="ja-JP" altLang="en-US" dirty="0">
                <a:latin typeface="Times New Roman" panose="02020603050405020304" pitchFamily="18" charset="0"/>
              </a:rPr>
              <a:t>入力信号に </a:t>
            </a:r>
            <a:r>
              <a:rPr lang="en-US" altLang="ja-JP" dirty="0">
                <a:latin typeface="Times New Roman" panose="02020603050405020304" pitchFamily="18" charset="0"/>
              </a:rPr>
              <a:t>1 </a:t>
            </a:r>
            <a:r>
              <a:rPr lang="ja-JP" altLang="en-US" dirty="0">
                <a:latin typeface="Times New Roman" panose="02020603050405020304" pitchFamily="18" charset="0"/>
              </a:rPr>
              <a:t>が奇数個あれば </a:t>
            </a:r>
            <a:r>
              <a:rPr lang="en-US" altLang="ja-JP" dirty="0">
                <a:latin typeface="Times New Roman" panose="02020603050405020304" pitchFamily="18" charset="0"/>
              </a:rPr>
              <a:t>1 </a:t>
            </a:r>
            <a:r>
              <a:rPr lang="ja-JP" altLang="en-US" dirty="0">
                <a:latin typeface="Times New Roman" panose="02020603050405020304" pitchFamily="18" charset="0"/>
              </a:rPr>
              <a:t>を、</a:t>
            </a:r>
          </a:p>
          <a:p>
            <a:pPr lvl="1">
              <a:buFontTx/>
              <a:buNone/>
            </a:pPr>
            <a:r>
              <a:rPr lang="ja-JP" altLang="en-US" dirty="0">
                <a:latin typeface="Times New Roman" panose="02020603050405020304" pitchFamily="18" charset="0"/>
              </a:rPr>
              <a:t>   それ以外は</a:t>
            </a:r>
            <a:r>
              <a:rPr lang="en-US" altLang="ja-JP" dirty="0">
                <a:latin typeface="Times New Roman" panose="02020603050405020304" pitchFamily="18" charset="0"/>
              </a:rPr>
              <a:t>0</a:t>
            </a:r>
            <a:r>
              <a:rPr lang="ja-JP" altLang="en-US" dirty="0">
                <a:latin typeface="Times New Roman" panose="02020603050405020304" pitchFamily="18" charset="0"/>
              </a:rPr>
              <a:t>を出力する論理ゲート</a:t>
            </a:r>
          </a:p>
          <a:p>
            <a:pPr lvl="1">
              <a:buFontTx/>
              <a:buChar char="•"/>
            </a:pPr>
            <a:r>
              <a:rPr lang="en-US" altLang="ja-JP" i="1" dirty="0">
                <a:latin typeface="Times New Roman" panose="02020603050405020304" pitchFamily="18" charset="0"/>
              </a:rPr>
              <a:t>n</a:t>
            </a:r>
            <a:r>
              <a:rPr lang="ja-JP" altLang="en-US" dirty="0">
                <a:latin typeface="Times New Roman" panose="02020603050405020304" pitchFamily="18" charset="0"/>
              </a:rPr>
              <a:t>入力</a:t>
            </a:r>
            <a:r>
              <a:rPr lang="en-US" altLang="ja-JP" dirty="0">
                <a:latin typeface="Times New Roman" panose="02020603050405020304" pitchFamily="18" charset="0"/>
              </a:rPr>
              <a:t>1</a:t>
            </a:r>
            <a:r>
              <a:rPr lang="ja-JP" altLang="en-US" dirty="0">
                <a:latin typeface="Times New Roman" panose="02020603050405020304" pitchFamily="18" charset="0"/>
              </a:rPr>
              <a:t>出力</a:t>
            </a:r>
            <a:endParaRPr lang="ja-JP" altLang="en-US" sz="3600" i="1" dirty="0">
              <a:latin typeface="Times New Roman" panose="02020603050405020304" pitchFamily="18" charset="0"/>
            </a:endParaRPr>
          </a:p>
        </p:txBody>
      </p:sp>
      <p:grpSp>
        <p:nvGrpSpPr>
          <p:cNvPr id="135301" name="Group 133"/>
          <p:cNvGrpSpPr>
            <a:grpSpLocks/>
          </p:cNvGrpSpPr>
          <p:nvPr/>
        </p:nvGrpSpPr>
        <p:grpSpPr bwMode="auto">
          <a:xfrm>
            <a:off x="2362200" y="4605338"/>
            <a:ext cx="2314575" cy="1827212"/>
            <a:chOff x="1488" y="2901"/>
            <a:chExt cx="1458" cy="1151"/>
          </a:xfrm>
        </p:grpSpPr>
        <p:sp>
          <p:nvSpPr>
            <p:cNvPr id="135251" name="Text Box 83"/>
            <p:cNvSpPr txBox="1">
              <a:spLocks noChangeArrowheads="1"/>
            </p:cNvSpPr>
            <p:nvPr/>
          </p:nvSpPr>
          <p:spPr bwMode="auto">
            <a:xfrm>
              <a:off x="1488" y="2901"/>
              <a:ext cx="329"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800" i="1">
                  <a:latin typeface="Times New Roman" panose="02020603050405020304" pitchFamily="18" charset="0"/>
                </a:rPr>
                <a:t>X</a:t>
              </a:r>
              <a:r>
                <a:rPr lang="en-US" altLang="ja-JP" sz="2800" baseline="-25000">
                  <a:latin typeface="Times New Roman" panose="02020603050405020304" pitchFamily="18" charset="0"/>
                </a:rPr>
                <a:t>1</a:t>
              </a:r>
              <a:endParaRPr lang="en-US" altLang="ja-JP" sz="2800" i="1">
                <a:latin typeface="Times New Roman" panose="02020603050405020304" pitchFamily="18" charset="0"/>
              </a:endParaRPr>
            </a:p>
          </p:txBody>
        </p:sp>
        <p:sp>
          <p:nvSpPr>
            <p:cNvPr id="135252" name="Text Box 84"/>
            <p:cNvSpPr txBox="1">
              <a:spLocks noChangeArrowheads="1"/>
            </p:cNvSpPr>
            <p:nvPr/>
          </p:nvSpPr>
          <p:spPr bwMode="auto">
            <a:xfrm>
              <a:off x="2688" y="3319"/>
              <a:ext cx="25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3200" i="1">
                  <a:latin typeface="Times New Roman" panose="02020603050405020304" pitchFamily="18" charset="0"/>
                </a:rPr>
                <a:t>Z</a:t>
              </a:r>
            </a:p>
          </p:txBody>
        </p:sp>
        <p:sp>
          <p:nvSpPr>
            <p:cNvPr id="135253" name="Line 85"/>
            <p:cNvSpPr>
              <a:spLocks noChangeShapeType="1"/>
            </p:cNvSpPr>
            <p:nvPr/>
          </p:nvSpPr>
          <p:spPr bwMode="auto">
            <a:xfrm>
              <a:off x="2400" y="3504"/>
              <a:ext cx="2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5254" name="Line 86"/>
            <p:cNvSpPr>
              <a:spLocks noChangeShapeType="1"/>
            </p:cNvSpPr>
            <p:nvPr/>
          </p:nvSpPr>
          <p:spPr bwMode="auto">
            <a:xfrm flipH="1">
              <a:off x="1920" y="3456"/>
              <a:ext cx="2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5255" name="Line 87"/>
            <p:cNvSpPr>
              <a:spLocks noChangeShapeType="1"/>
            </p:cNvSpPr>
            <p:nvPr/>
          </p:nvSpPr>
          <p:spPr bwMode="auto">
            <a:xfrm flipH="1">
              <a:off x="1968" y="3600"/>
              <a:ext cx="19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5256" name="Line 88"/>
            <p:cNvSpPr>
              <a:spLocks noChangeShapeType="1"/>
            </p:cNvSpPr>
            <p:nvPr/>
          </p:nvSpPr>
          <p:spPr bwMode="auto">
            <a:xfrm>
              <a:off x="1968" y="3600"/>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5257" name="Line 89"/>
            <p:cNvSpPr>
              <a:spLocks noChangeShapeType="1"/>
            </p:cNvSpPr>
            <p:nvPr/>
          </p:nvSpPr>
          <p:spPr bwMode="auto">
            <a:xfrm>
              <a:off x="1920" y="3312"/>
              <a:ext cx="0"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5258" name="Line 90"/>
            <p:cNvSpPr>
              <a:spLocks noChangeShapeType="1"/>
            </p:cNvSpPr>
            <p:nvPr/>
          </p:nvSpPr>
          <p:spPr bwMode="auto">
            <a:xfrm flipH="1">
              <a:off x="1824" y="3312"/>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5259" name="Line 91"/>
            <p:cNvSpPr>
              <a:spLocks noChangeShapeType="1"/>
            </p:cNvSpPr>
            <p:nvPr/>
          </p:nvSpPr>
          <p:spPr bwMode="auto">
            <a:xfrm flipH="1">
              <a:off x="1824" y="3888"/>
              <a:ext cx="14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5260" name="Text Box 92"/>
            <p:cNvSpPr txBox="1">
              <a:spLocks noChangeArrowheads="1"/>
            </p:cNvSpPr>
            <p:nvPr/>
          </p:nvSpPr>
          <p:spPr bwMode="auto">
            <a:xfrm>
              <a:off x="1488" y="3125"/>
              <a:ext cx="329"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800" i="1">
                  <a:latin typeface="Times New Roman" panose="02020603050405020304" pitchFamily="18" charset="0"/>
                </a:rPr>
                <a:t>X</a:t>
              </a:r>
              <a:r>
                <a:rPr lang="en-US" altLang="ja-JP" sz="2800" baseline="-25000">
                  <a:latin typeface="Times New Roman" panose="02020603050405020304" pitchFamily="18" charset="0"/>
                </a:rPr>
                <a:t>2</a:t>
              </a:r>
              <a:endParaRPr lang="en-US" altLang="ja-JP" sz="2800" i="1">
                <a:latin typeface="Times New Roman" panose="02020603050405020304" pitchFamily="18" charset="0"/>
              </a:endParaRPr>
            </a:p>
          </p:txBody>
        </p:sp>
        <p:sp>
          <p:nvSpPr>
            <p:cNvPr id="135261" name="Text Box 93"/>
            <p:cNvSpPr txBox="1">
              <a:spLocks noChangeArrowheads="1"/>
            </p:cNvSpPr>
            <p:nvPr/>
          </p:nvSpPr>
          <p:spPr bwMode="auto">
            <a:xfrm>
              <a:off x="1488" y="3687"/>
              <a:ext cx="35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3200" i="1">
                  <a:latin typeface="Times New Roman" panose="02020603050405020304" pitchFamily="18" charset="0"/>
                </a:rPr>
                <a:t>X</a:t>
              </a:r>
              <a:r>
                <a:rPr lang="en-US" altLang="ja-JP" sz="3200" i="1" baseline="-25000">
                  <a:latin typeface="Times New Roman" panose="02020603050405020304" pitchFamily="18" charset="0"/>
                </a:rPr>
                <a:t>n</a:t>
              </a:r>
              <a:endParaRPr lang="en-US" altLang="ja-JP" sz="3200" i="1">
                <a:latin typeface="Times New Roman" panose="02020603050405020304" pitchFamily="18" charset="0"/>
              </a:endParaRPr>
            </a:p>
          </p:txBody>
        </p:sp>
        <p:sp>
          <p:nvSpPr>
            <p:cNvPr id="135262" name="Line 94"/>
            <p:cNvSpPr>
              <a:spLocks noChangeShapeType="1"/>
            </p:cNvSpPr>
            <p:nvPr/>
          </p:nvSpPr>
          <p:spPr bwMode="auto">
            <a:xfrm>
              <a:off x="1824" y="3120"/>
              <a:ext cx="14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5263" name="Line 95"/>
            <p:cNvSpPr>
              <a:spLocks noChangeShapeType="1"/>
            </p:cNvSpPr>
            <p:nvPr/>
          </p:nvSpPr>
          <p:spPr bwMode="auto">
            <a:xfrm>
              <a:off x="1968" y="3120"/>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5264" name="Line 96"/>
            <p:cNvSpPr>
              <a:spLocks noChangeShapeType="1"/>
            </p:cNvSpPr>
            <p:nvPr/>
          </p:nvSpPr>
          <p:spPr bwMode="auto">
            <a:xfrm>
              <a:off x="1968" y="3408"/>
              <a:ext cx="19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5265" name="Line 97"/>
            <p:cNvSpPr>
              <a:spLocks noChangeShapeType="1"/>
            </p:cNvSpPr>
            <p:nvPr/>
          </p:nvSpPr>
          <p:spPr bwMode="auto">
            <a:xfrm>
              <a:off x="1632" y="3408"/>
              <a:ext cx="0" cy="384"/>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135266" name="Group 98"/>
            <p:cNvGrpSpPr>
              <a:grpSpLocks/>
            </p:cNvGrpSpPr>
            <p:nvPr/>
          </p:nvGrpSpPr>
          <p:grpSpPr bwMode="auto">
            <a:xfrm>
              <a:off x="2112" y="3360"/>
              <a:ext cx="288" cy="288"/>
              <a:chOff x="3264" y="3648"/>
              <a:chExt cx="288" cy="288"/>
            </a:xfrm>
          </p:grpSpPr>
          <p:sp>
            <p:nvSpPr>
              <p:cNvPr id="135267" name="Arc 99"/>
              <p:cNvSpPr>
                <a:spLocks/>
              </p:cNvSpPr>
              <p:nvPr/>
            </p:nvSpPr>
            <p:spPr bwMode="auto">
              <a:xfrm>
                <a:off x="3264" y="3648"/>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5268" name="Arc 100"/>
              <p:cNvSpPr>
                <a:spLocks/>
              </p:cNvSpPr>
              <p:nvPr/>
            </p:nvSpPr>
            <p:spPr bwMode="auto">
              <a:xfrm flipV="1">
                <a:off x="3264" y="3792"/>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5269" name="Arc 101"/>
              <p:cNvSpPr>
                <a:spLocks/>
              </p:cNvSpPr>
              <p:nvPr/>
            </p:nvSpPr>
            <p:spPr bwMode="auto">
              <a:xfrm>
                <a:off x="3264" y="3648"/>
                <a:ext cx="4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5270" name="Arc 102"/>
              <p:cNvSpPr>
                <a:spLocks/>
              </p:cNvSpPr>
              <p:nvPr/>
            </p:nvSpPr>
            <p:spPr bwMode="auto">
              <a:xfrm flipV="1">
                <a:off x="3264" y="3792"/>
                <a:ext cx="4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135293" name="Arc 125"/>
            <p:cNvSpPr>
              <a:spLocks/>
            </p:cNvSpPr>
            <p:nvPr/>
          </p:nvSpPr>
          <p:spPr bwMode="auto">
            <a:xfrm>
              <a:off x="2064" y="3360"/>
              <a:ext cx="4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5294" name="Arc 126"/>
            <p:cNvSpPr>
              <a:spLocks/>
            </p:cNvSpPr>
            <p:nvPr/>
          </p:nvSpPr>
          <p:spPr bwMode="auto">
            <a:xfrm flipV="1">
              <a:off x="2064" y="3504"/>
              <a:ext cx="4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135302" name="Group 134"/>
          <p:cNvGrpSpPr>
            <a:grpSpLocks/>
          </p:cNvGrpSpPr>
          <p:nvPr/>
        </p:nvGrpSpPr>
        <p:grpSpPr bwMode="auto">
          <a:xfrm>
            <a:off x="5638800" y="4605338"/>
            <a:ext cx="2314575" cy="1738312"/>
            <a:chOff x="3552" y="2901"/>
            <a:chExt cx="1458" cy="1095"/>
          </a:xfrm>
        </p:grpSpPr>
        <p:sp>
          <p:nvSpPr>
            <p:cNvPr id="135272" name="Text Box 104"/>
            <p:cNvSpPr txBox="1">
              <a:spLocks noChangeArrowheads="1"/>
            </p:cNvSpPr>
            <p:nvPr/>
          </p:nvSpPr>
          <p:spPr bwMode="auto">
            <a:xfrm>
              <a:off x="3552" y="2901"/>
              <a:ext cx="329"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800" i="1">
                  <a:latin typeface="Times New Roman" panose="02020603050405020304" pitchFamily="18" charset="0"/>
                </a:rPr>
                <a:t>X</a:t>
              </a:r>
              <a:r>
                <a:rPr lang="en-US" altLang="ja-JP" sz="2800" baseline="-25000">
                  <a:latin typeface="Times New Roman" panose="02020603050405020304" pitchFamily="18" charset="0"/>
                </a:rPr>
                <a:t>1</a:t>
              </a:r>
              <a:endParaRPr lang="en-US" altLang="ja-JP" sz="2800" i="1">
                <a:latin typeface="Times New Roman" panose="02020603050405020304" pitchFamily="18" charset="0"/>
              </a:endParaRPr>
            </a:p>
          </p:txBody>
        </p:sp>
        <p:sp>
          <p:nvSpPr>
            <p:cNvPr id="135273" name="Text Box 105"/>
            <p:cNvSpPr txBox="1">
              <a:spLocks noChangeArrowheads="1"/>
            </p:cNvSpPr>
            <p:nvPr/>
          </p:nvSpPr>
          <p:spPr bwMode="auto">
            <a:xfrm>
              <a:off x="4752" y="3319"/>
              <a:ext cx="25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3200" i="1">
                  <a:latin typeface="Times New Roman" panose="02020603050405020304" pitchFamily="18" charset="0"/>
                </a:rPr>
                <a:t>Z</a:t>
              </a:r>
            </a:p>
          </p:txBody>
        </p:sp>
        <p:sp>
          <p:nvSpPr>
            <p:cNvPr id="135274" name="Line 106"/>
            <p:cNvSpPr>
              <a:spLocks noChangeShapeType="1"/>
            </p:cNvSpPr>
            <p:nvPr/>
          </p:nvSpPr>
          <p:spPr bwMode="auto">
            <a:xfrm>
              <a:off x="4464" y="3504"/>
              <a:ext cx="2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5275" name="Line 107"/>
            <p:cNvSpPr>
              <a:spLocks noChangeShapeType="1"/>
            </p:cNvSpPr>
            <p:nvPr/>
          </p:nvSpPr>
          <p:spPr bwMode="auto">
            <a:xfrm flipH="1">
              <a:off x="3888" y="3312"/>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5276" name="Line 108"/>
            <p:cNvSpPr>
              <a:spLocks noChangeShapeType="1"/>
            </p:cNvSpPr>
            <p:nvPr/>
          </p:nvSpPr>
          <p:spPr bwMode="auto">
            <a:xfrm flipH="1">
              <a:off x="3888" y="3888"/>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5277" name="Text Box 109"/>
            <p:cNvSpPr txBox="1">
              <a:spLocks noChangeArrowheads="1"/>
            </p:cNvSpPr>
            <p:nvPr/>
          </p:nvSpPr>
          <p:spPr bwMode="auto">
            <a:xfrm>
              <a:off x="3552" y="3125"/>
              <a:ext cx="329"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800" i="1">
                  <a:latin typeface="Times New Roman" panose="02020603050405020304" pitchFamily="18" charset="0"/>
                </a:rPr>
                <a:t>X</a:t>
              </a:r>
              <a:r>
                <a:rPr lang="en-US" altLang="ja-JP" sz="2800" baseline="-25000">
                  <a:latin typeface="Times New Roman" panose="02020603050405020304" pitchFamily="18" charset="0"/>
                </a:rPr>
                <a:t>2</a:t>
              </a:r>
              <a:endParaRPr lang="en-US" altLang="ja-JP" sz="2800" i="1">
                <a:latin typeface="Times New Roman" panose="02020603050405020304" pitchFamily="18" charset="0"/>
              </a:endParaRPr>
            </a:p>
          </p:txBody>
        </p:sp>
        <p:sp>
          <p:nvSpPr>
            <p:cNvPr id="135278" name="Text Box 110"/>
            <p:cNvSpPr txBox="1">
              <a:spLocks noChangeArrowheads="1"/>
            </p:cNvSpPr>
            <p:nvPr/>
          </p:nvSpPr>
          <p:spPr bwMode="auto">
            <a:xfrm>
              <a:off x="3552" y="3669"/>
              <a:ext cx="329"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800" i="1">
                  <a:latin typeface="Times New Roman" panose="02020603050405020304" pitchFamily="18" charset="0"/>
                </a:rPr>
                <a:t>X</a:t>
              </a:r>
              <a:r>
                <a:rPr lang="en-US" altLang="ja-JP" sz="2800" i="1" baseline="-25000">
                  <a:latin typeface="Times New Roman" panose="02020603050405020304" pitchFamily="18" charset="0"/>
                </a:rPr>
                <a:t>n</a:t>
              </a:r>
              <a:endParaRPr lang="en-US" altLang="ja-JP" sz="2800" i="1">
                <a:latin typeface="Times New Roman" panose="02020603050405020304" pitchFamily="18" charset="0"/>
              </a:endParaRPr>
            </a:p>
          </p:txBody>
        </p:sp>
        <p:sp>
          <p:nvSpPr>
            <p:cNvPr id="135279" name="Line 111"/>
            <p:cNvSpPr>
              <a:spLocks noChangeShapeType="1"/>
            </p:cNvSpPr>
            <p:nvPr/>
          </p:nvSpPr>
          <p:spPr bwMode="auto">
            <a:xfrm>
              <a:off x="3888" y="3120"/>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5280" name="Line 112"/>
            <p:cNvSpPr>
              <a:spLocks noChangeShapeType="1"/>
            </p:cNvSpPr>
            <p:nvPr/>
          </p:nvSpPr>
          <p:spPr bwMode="auto">
            <a:xfrm>
              <a:off x="3696" y="3408"/>
              <a:ext cx="0" cy="336"/>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135281" name="Group 113"/>
            <p:cNvGrpSpPr>
              <a:grpSpLocks/>
            </p:cNvGrpSpPr>
            <p:nvPr/>
          </p:nvGrpSpPr>
          <p:grpSpPr bwMode="auto">
            <a:xfrm>
              <a:off x="4176" y="3360"/>
              <a:ext cx="288" cy="288"/>
              <a:chOff x="3264" y="3648"/>
              <a:chExt cx="288" cy="288"/>
            </a:xfrm>
          </p:grpSpPr>
          <p:sp>
            <p:nvSpPr>
              <p:cNvPr id="135282" name="Arc 114"/>
              <p:cNvSpPr>
                <a:spLocks/>
              </p:cNvSpPr>
              <p:nvPr/>
            </p:nvSpPr>
            <p:spPr bwMode="auto">
              <a:xfrm>
                <a:off x="3264" y="3648"/>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5283" name="Arc 115"/>
              <p:cNvSpPr>
                <a:spLocks/>
              </p:cNvSpPr>
              <p:nvPr/>
            </p:nvSpPr>
            <p:spPr bwMode="auto">
              <a:xfrm flipV="1">
                <a:off x="3264" y="3792"/>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5284" name="Arc 116"/>
              <p:cNvSpPr>
                <a:spLocks/>
              </p:cNvSpPr>
              <p:nvPr/>
            </p:nvSpPr>
            <p:spPr bwMode="auto">
              <a:xfrm>
                <a:off x="3264" y="3648"/>
                <a:ext cx="4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5285" name="Arc 117"/>
              <p:cNvSpPr>
                <a:spLocks/>
              </p:cNvSpPr>
              <p:nvPr/>
            </p:nvSpPr>
            <p:spPr bwMode="auto">
              <a:xfrm flipV="1">
                <a:off x="3264" y="3792"/>
                <a:ext cx="4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135286" name="Arc 118"/>
            <p:cNvSpPr>
              <a:spLocks/>
            </p:cNvSpPr>
            <p:nvPr/>
          </p:nvSpPr>
          <p:spPr bwMode="auto">
            <a:xfrm>
              <a:off x="4176" y="3648"/>
              <a:ext cx="4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5287" name="Arc 119"/>
            <p:cNvSpPr>
              <a:spLocks/>
            </p:cNvSpPr>
            <p:nvPr/>
          </p:nvSpPr>
          <p:spPr bwMode="auto">
            <a:xfrm flipV="1">
              <a:off x="4176" y="3792"/>
              <a:ext cx="4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5288" name="Arc 120"/>
            <p:cNvSpPr>
              <a:spLocks/>
            </p:cNvSpPr>
            <p:nvPr/>
          </p:nvSpPr>
          <p:spPr bwMode="auto">
            <a:xfrm>
              <a:off x="4176" y="3072"/>
              <a:ext cx="4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5289" name="Arc 121"/>
            <p:cNvSpPr>
              <a:spLocks/>
            </p:cNvSpPr>
            <p:nvPr/>
          </p:nvSpPr>
          <p:spPr bwMode="auto">
            <a:xfrm flipV="1">
              <a:off x="4176" y="3216"/>
              <a:ext cx="4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5295" name="Arc 127"/>
            <p:cNvSpPr>
              <a:spLocks/>
            </p:cNvSpPr>
            <p:nvPr/>
          </p:nvSpPr>
          <p:spPr bwMode="auto">
            <a:xfrm>
              <a:off x="4128" y="3072"/>
              <a:ext cx="4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5296" name="Arc 128"/>
            <p:cNvSpPr>
              <a:spLocks/>
            </p:cNvSpPr>
            <p:nvPr/>
          </p:nvSpPr>
          <p:spPr bwMode="auto">
            <a:xfrm flipV="1">
              <a:off x="4128" y="3216"/>
              <a:ext cx="4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5297" name="Arc 129"/>
            <p:cNvSpPr>
              <a:spLocks/>
            </p:cNvSpPr>
            <p:nvPr/>
          </p:nvSpPr>
          <p:spPr bwMode="auto">
            <a:xfrm>
              <a:off x="4128" y="3360"/>
              <a:ext cx="4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5298" name="Arc 130"/>
            <p:cNvSpPr>
              <a:spLocks/>
            </p:cNvSpPr>
            <p:nvPr/>
          </p:nvSpPr>
          <p:spPr bwMode="auto">
            <a:xfrm flipV="1">
              <a:off x="4128" y="3504"/>
              <a:ext cx="4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5299" name="Arc 131"/>
            <p:cNvSpPr>
              <a:spLocks/>
            </p:cNvSpPr>
            <p:nvPr/>
          </p:nvSpPr>
          <p:spPr bwMode="auto">
            <a:xfrm>
              <a:off x="4128" y="3648"/>
              <a:ext cx="4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5300" name="Arc 132"/>
            <p:cNvSpPr>
              <a:spLocks/>
            </p:cNvSpPr>
            <p:nvPr/>
          </p:nvSpPr>
          <p:spPr bwMode="auto">
            <a:xfrm flipV="1">
              <a:off x="4128" y="3792"/>
              <a:ext cx="4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mc:AlternateContent xmlns:mc="http://schemas.openxmlformats.org/markup-compatibility/2006" xmlns:a14="http://schemas.microsoft.com/office/drawing/2010/main">
        <mc:Choice Requires="a14">
          <p:sp>
            <p:nvSpPr>
              <p:cNvPr id="55" name="テキスト ボックス 54"/>
              <p:cNvSpPr txBox="1"/>
              <p:nvPr/>
            </p:nvSpPr>
            <p:spPr>
              <a:xfrm>
                <a:off x="1921250" y="3915589"/>
                <a:ext cx="4207754"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3600" b="0" i="1" smtClean="0">
                          <a:latin typeface="Cambria Math" panose="02040503050406030204" pitchFamily="18" charset="0"/>
                        </a:rPr>
                        <m:t>𝑍</m:t>
                      </m:r>
                      <m:r>
                        <a:rPr kumimoji="1" lang="en-US" altLang="ja-JP" sz="3600" b="0" i="1" smtClean="0">
                          <a:latin typeface="Cambria Math" panose="02040503050406030204" pitchFamily="18" charset="0"/>
                        </a:rPr>
                        <m:t>=</m:t>
                      </m:r>
                      <m:sSub>
                        <m:sSubPr>
                          <m:ctrlPr>
                            <a:rPr kumimoji="1" lang="en-US" altLang="ja-JP" sz="3600" b="0" i="1" smtClean="0">
                              <a:latin typeface="Cambria Math" panose="02040503050406030204" pitchFamily="18" charset="0"/>
                            </a:rPr>
                          </m:ctrlPr>
                        </m:sSubPr>
                        <m:e>
                          <m:r>
                            <a:rPr kumimoji="1" lang="en-US" altLang="ja-JP" sz="3600" b="0" i="1" smtClean="0">
                              <a:latin typeface="Cambria Math" panose="02040503050406030204" pitchFamily="18" charset="0"/>
                            </a:rPr>
                            <m:t>𝑋</m:t>
                          </m:r>
                        </m:e>
                        <m:sub>
                          <m:r>
                            <a:rPr kumimoji="1" lang="en-US" altLang="ja-JP" sz="3600" b="0" i="1" smtClean="0">
                              <a:latin typeface="Cambria Math" panose="02040503050406030204" pitchFamily="18" charset="0"/>
                            </a:rPr>
                            <m:t>1</m:t>
                          </m:r>
                        </m:sub>
                      </m:sSub>
                      <m:r>
                        <a:rPr kumimoji="1" lang="en-US" altLang="ja-JP" sz="3600" b="0" i="1" smtClean="0">
                          <a:latin typeface="Cambria Math" panose="02040503050406030204" pitchFamily="18" charset="0"/>
                          <a:ea typeface="Cambria Math" panose="02040503050406030204" pitchFamily="18" charset="0"/>
                        </a:rPr>
                        <m:t>⨁</m:t>
                      </m:r>
                      <m:sSub>
                        <m:sSubPr>
                          <m:ctrlPr>
                            <a:rPr kumimoji="1" lang="en-US" altLang="ja-JP" sz="3600" b="0" i="1" smtClean="0">
                              <a:latin typeface="Cambria Math" panose="02040503050406030204" pitchFamily="18" charset="0"/>
                              <a:ea typeface="Cambria Math" panose="02040503050406030204" pitchFamily="18" charset="0"/>
                            </a:rPr>
                          </m:ctrlPr>
                        </m:sSubPr>
                        <m:e>
                          <m:r>
                            <a:rPr kumimoji="1" lang="en-US" altLang="ja-JP" sz="3600" b="0" i="1" smtClean="0">
                              <a:latin typeface="Cambria Math" panose="02040503050406030204" pitchFamily="18" charset="0"/>
                              <a:ea typeface="Cambria Math" panose="02040503050406030204" pitchFamily="18" charset="0"/>
                            </a:rPr>
                            <m:t>𝑋</m:t>
                          </m:r>
                        </m:e>
                        <m:sub>
                          <m:r>
                            <a:rPr kumimoji="1" lang="en-US" altLang="ja-JP" sz="3600" b="0" i="1" smtClean="0">
                              <a:latin typeface="Cambria Math" panose="02040503050406030204" pitchFamily="18" charset="0"/>
                              <a:ea typeface="Cambria Math" panose="02040503050406030204" pitchFamily="18" charset="0"/>
                            </a:rPr>
                            <m:t>2</m:t>
                          </m:r>
                        </m:sub>
                      </m:sSub>
                      <m:r>
                        <a:rPr kumimoji="1" lang="en-US" altLang="ja-JP" sz="3600" b="0" i="1" smtClean="0">
                          <a:latin typeface="Cambria Math" panose="02040503050406030204" pitchFamily="18" charset="0"/>
                          <a:ea typeface="Cambria Math" panose="02040503050406030204" pitchFamily="18" charset="0"/>
                        </a:rPr>
                        <m:t>⨁…⨁</m:t>
                      </m:r>
                      <m:sSub>
                        <m:sSubPr>
                          <m:ctrlPr>
                            <a:rPr kumimoji="1" lang="en-US" altLang="ja-JP" sz="3600" b="0" i="1" smtClean="0">
                              <a:latin typeface="Cambria Math" panose="02040503050406030204" pitchFamily="18" charset="0"/>
                              <a:ea typeface="Cambria Math" panose="02040503050406030204" pitchFamily="18" charset="0"/>
                            </a:rPr>
                          </m:ctrlPr>
                        </m:sSubPr>
                        <m:e>
                          <m:r>
                            <a:rPr kumimoji="1" lang="en-US" altLang="ja-JP" sz="3600" b="0" i="1" smtClean="0">
                              <a:latin typeface="Cambria Math" panose="02040503050406030204" pitchFamily="18" charset="0"/>
                              <a:ea typeface="Cambria Math" panose="02040503050406030204" pitchFamily="18" charset="0"/>
                            </a:rPr>
                            <m:t>𝑋</m:t>
                          </m:r>
                        </m:e>
                        <m:sub>
                          <m:r>
                            <a:rPr kumimoji="1" lang="en-US" altLang="ja-JP" sz="3600" b="0" i="1" smtClean="0">
                              <a:latin typeface="Cambria Math" panose="02040503050406030204" pitchFamily="18" charset="0"/>
                              <a:ea typeface="Cambria Math" panose="02040503050406030204" pitchFamily="18" charset="0"/>
                            </a:rPr>
                            <m:t>𝑛</m:t>
                          </m:r>
                        </m:sub>
                      </m:sSub>
                    </m:oMath>
                  </m:oMathPara>
                </a14:m>
                <a:endParaRPr kumimoji="1" lang="ja-JP" altLang="en-US" sz="3600" dirty="0">
                  <a:latin typeface="Times New Roman" panose="02020603050405020304" pitchFamily="18" charset="0"/>
                  <a:cs typeface="Times New Roman" panose="02020603050405020304" pitchFamily="18" charset="0"/>
                </a:endParaRPr>
              </a:p>
            </p:txBody>
          </p:sp>
        </mc:Choice>
        <mc:Fallback xmlns="">
          <p:sp>
            <p:nvSpPr>
              <p:cNvPr id="55" name="テキスト ボックス 54"/>
              <p:cNvSpPr txBox="1">
                <a:spLocks noRot="1" noChangeAspect="1" noMove="1" noResize="1" noEditPoints="1" noAdjustHandles="1" noChangeArrowheads="1" noChangeShapeType="1" noTextEdit="1"/>
              </p:cNvSpPr>
              <p:nvPr/>
            </p:nvSpPr>
            <p:spPr>
              <a:xfrm>
                <a:off x="1921250" y="3915589"/>
                <a:ext cx="4207754" cy="553998"/>
              </a:xfrm>
              <a:prstGeom prst="rect">
                <a:avLst/>
              </a:prstGeom>
              <a:blipFill rotWithShape="0">
                <a:blip r:embed="rId3" cstate="print"/>
                <a:stretch>
                  <a:fillRect/>
                </a:stretch>
              </a:blipFill>
            </p:spPr>
            <p:txBody>
              <a:bodyPr/>
              <a:lstStyle/>
              <a:p>
                <a:r>
                  <a:rPr lang="ja-JP"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35301"/>
                                        </p:tgtEl>
                                        <p:attrNameLst>
                                          <p:attrName>style.visibility</p:attrName>
                                        </p:attrNameLst>
                                      </p:cBhvr>
                                      <p:to>
                                        <p:strVal val="visible"/>
                                      </p:to>
                                    </p:set>
                                    <p:animEffect transition="in" filter="checkerboard(across)">
                                      <p:cBhvr>
                                        <p:cTn id="7" dur="500"/>
                                        <p:tgtEl>
                                          <p:spTgt spid="13530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35302"/>
                                        </p:tgtEl>
                                        <p:attrNameLst>
                                          <p:attrName>style.visibility</p:attrName>
                                        </p:attrNameLst>
                                      </p:cBhvr>
                                      <p:to>
                                        <p:strVal val="visible"/>
                                      </p:to>
                                    </p:set>
                                    <p:animEffect transition="in" filter="checkerboard(across)">
                                      <p:cBhvr>
                                        <p:cTn id="12" dur="500"/>
                                        <p:tgtEl>
                                          <p:spTgt spid="1353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ja-JP" altLang="en-US">
                <a:latin typeface="Times New Roman" panose="02020603050405020304" pitchFamily="18" charset="0"/>
              </a:rPr>
              <a:t>否定論理積 </a:t>
            </a:r>
            <a:r>
              <a:rPr lang="en-US" altLang="ja-JP">
                <a:latin typeface="Times New Roman" panose="02020603050405020304" pitchFamily="18" charset="0"/>
              </a:rPr>
              <a:t>NAND</a:t>
            </a:r>
          </a:p>
        </p:txBody>
      </p:sp>
      <p:sp>
        <p:nvSpPr>
          <p:cNvPr id="53251" name="Rectangle 3"/>
          <p:cNvSpPr>
            <a:spLocks noGrp="1" noChangeArrowheads="1"/>
          </p:cNvSpPr>
          <p:nvPr>
            <p:ph type="body" idx="1"/>
          </p:nvPr>
        </p:nvSpPr>
        <p:spPr/>
        <p:txBody>
          <a:bodyPr/>
          <a:lstStyle/>
          <a:p>
            <a:pPr>
              <a:buFont typeface="Wingdings" panose="05000000000000000000" pitchFamily="2" charset="2"/>
              <a:buChar char="u"/>
            </a:pPr>
            <a:r>
              <a:rPr lang="ja-JP" altLang="en-US" dirty="0">
                <a:latin typeface="Times New Roman" panose="02020603050405020304" pitchFamily="18" charset="0"/>
              </a:rPr>
              <a:t>定義</a:t>
            </a:r>
            <a:r>
              <a:rPr lang="en-US" altLang="ja-JP" dirty="0">
                <a:latin typeface="Times New Roman" panose="02020603050405020304" pitchFamily="18" charset="0"/>
              </a:rPr>
              <a:t> </a:t>
            </a:r>
            <a:r>
              <a:rPr lang="ja-JP" altLang="en-US" dirty="0">
                <a:latin typeface="Times New Roman" panose="02020603050405020304" pitchFamily="18" charset="0"/>
              </a:rPr>
              <a:t>否定論理積 </a:t>
            </a:r>
            <a:r>
              <a:rPr lang="en-US" altLang="ja-JP" dirty="0">
                <a:latin typeface="Times New Roman" panose="02020603050405020304" pitchFamily="18" charset="0"/>
              </a:rPr>
              <a:t>NAND</a:t>
            </a:r>
          </a:p>
          <a:p>
            <a:pPr lvl="1"/>
            <a:r>
              <a:rPr lang="ja-JP" altLang="en-US" dirty="0">
                <a:latin typeface="Times New Roman" panose="02020603050405020304" pitchFamily="18" charset="0"/>
              </a:rPr>
              <a:t>入力の</a:t>
            </a:r>
            <a:r>
              <a:rPr lang="en-US" altLang="ja-JP" dirty="0">
                <a:latin typeface="Times New Roman" panose="02020603050405020304" pitchFamily="18" charset="0"/>
              </a:rPr>
              <a:t>AND</a:t>
            </a:r>
            <a:r>
              <a:rPr lang="ja-JP" altLang="en-US" dirty="0">
                <a:latin typeface="Times New Roman" panose="02020603050405020304" pitchFamily="18" charset="0"/>
              </a:rPr>
              <a:t>を取り、その結果に</a:t>
            </a:r>
            <a:r>
              <a:rPr lang="en-US" altLang="ja-JP" dirty="0">
                <a:latin typeface="Times New Roman" panose="02020603050405020304" pitchFamily="18" charset="0"/>
              </a:rPr>
              <a:t>NOT</a:t>
            </a:r>
            <a:r>
              <a:rPr lang="ja-JP" altLang="en-US" dirty="0">
                <a:latin typeface="Times New Roman" panose="02020603050405020304" pitchFamily="18" charset="0"/>
              </a:rPr>
              <a:t>を施す演算</a:t>
            </a:r>
          </a:p>
          <a:p>
            <a:pPr lvl="1">
              <a:buFontTx/>
              <a:buNone/>
            </a:pPr>
            <a:r>
              <a:rPr lang="ja-JP" altLang="en-US" dirty="0">
                <a:latin typeface="Times New Roman" panose="02020603050405020304" pitchFamily="18" charset="0"/>
              </a:rPr>
              <a:t>演算記号 </a:t>
            </a:r>
            <a:r>
              <a:rPr lang="en-US" altLang="ja-JP" dirty="0">
                <a:latin typeface="Times New Roman" panose="02020603050405020304" pitchFamily="18" charset="0"/>
              </a:rPr>
              <a:t>|</a:t>
            </a:r>
          </a:p>
        </p:txBody>
      </p:sp>
      <p:graphicFrame>
        <p:nvGraphicFramePr>
          <p:cNvPr id="53278" name="Group 30"/>
          <p:cNvGraphicFramePr>
            <a:graphicFrameLocks noGrp="1"/>
          </p:cNvGraphicFramePr>
          <p:nvPr/>
        </p:nvGraphicFramePr>
        <p:xfrm>
          <a:off x="5638800" y="3733800"/>
          <a:ext cx="1752600" cy="2601600"/>
        </p:xfrm>
        <a:graphic>
          <a:graphicData uri="http://schemas.openxmlformats.org/drawingml/2006/table">
            <a:tbl>
              <a:tblPr/>
              <a:tblGrid>
                <a:gridCol w="876300">
                  <a:extLst>
                    <a:ext uri="{9D8B030D-6E8A-4147-A177-3AD203B41FA5}">
                      <a16:colId xmlns:a16="http://schemas.microsoft.com/office/drawing/2014/main" val="20000"/>
                    </a:ext>
                  </a:extLst>
                </a:gridCol>
                <a:gridCol w="876300">
                  <a:extLst>
                    <a:ext uri="{9D8B030D-6E8A-4147-A177-3AD203B41FA5}">
                      <a16:colId xmlns:a16="http://schemas.microsoft.com/office/drawing/2014/main" val="20001"/>
                    </a:ext>
                  </a:extLst>
                </a:gridCol>
              </a:tblGrid>
              <a:tr h="503238">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1"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X</a:t>
                      </a: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 </a:t>
                      </a:r>
                      <a:r>
                        <a:rPr kumimoji="1" lang="en-US" altLang="ja-JP" sz="2800" b="0" i="1"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Y</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1"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X </a:t>
                      </a: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a:t>
                      </a:r>
                      <a:r>
                        <a:rPr kumimoji="1" lang="en-US" altLang="ja-JP" sz="2800" b="0" i="1"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Y</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503238">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0 0</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01650">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0 1</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03238">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1 0</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03238">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1 1</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0</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mc:AlternateContent xmlns:mc="http://schemas.openxmlformats.org/markup-compatibility/2006" xmlns:a14="http://schemas.microsoft.com/office/drawing/2010/main">
        <mc:Choice Requires="a14">
          <p:sp>
            <p:nvSpPr>
              <p:cNvPr id="3" name="テキスト ボックス 2"/>
              <p:cNvSpPr txBox="1"/>
              <p:nvPr/>
            </p:nvSpPr>
            <p:spPr>
              <a:xfrm>
                <a:off x="1676400" y="4038600"/>
                <a:ext cx="3496791"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3600" b="0" i="1" smtClean="0">
                          <a:latin typeface="Cambria Math" panose="02040503050406030204" pitchFamily="18" charset="0"/>
                        </a:rPr>
                        <m:t>𝑍</m:t>
                      </m:r>
                      <m:r>
                        <a:rPr kumimoji="1" lang="en-US" altLang="ja-JP" sz="3600" b="0" i="1" smtClean="0">
                          <a:latin typeface="Cambria Math" panose="02040503050406030204" pitchFamily="18" charset="0"/>
                        </a:rPr>
                        <m:t>=</m:t>
                      </m:r>
                      <m:r>
                        <a:rPr kumimoji="1" lang="en-US" altLang="ja-JP" sz="3600" b="0" i="1" smtClean="0">
                          <a:latin typeface="Cambria Math" panose="02040503050406030204" pitchFamily="18" charset="0"/>
                        </a:rPr>
                        <m:t>𝑋</m:t>
                      </m:r>
                      <m:r>
                        <a:rPr kumimoji="1" lang="en-US" altLang="ja-JP" sz="3600" b="0" i="1" smtClean="0">
                          <a:latin typeface="Cambria Math" panose="02040503050406030204" pitchFamily="18" charset="0"/>
                        </a:rPr>
                        <m:t>|</m:t>
                      </m:r>
                      <m:r>
                        <a:rPr kumimoji="1" lang="en-US" altLang="ja-JP" sz="3600" b="0" i="1" smtClean="0">
                          <a:latin typeface="Cambria Math" panose="02040503050406030204" pitchFamily="18" charset="0"/>
                        </a:rPr>
                        <m:t>𝑌</m:t>
                      </m:r>
                      <m:r>
                        <a:rPr kumimoji="1" lang="en-US" altLang="ja-JP" sz="3600" b="0" i="1" smtClean="0">
                          <a:latin typeface="Cambria Math" panose="02040503050406030204" pitchFamily="18" charset="0"/>
                        </a:rPr>
                        <m:t>=</m:t>
                      </m:r>
                      <m:acc>
                        <m:accPr>
                          <m:chr m:val="̅"/>
                          <m:ctrlPr>
                            <a:rPr kumimoji="1" lang="en-US" altLang="ja-JP" sz="3600" b="0" i="1" smtClean="0">
                              <a:latin typeface="Cambria Math" panose="02040503050406030204" pitchFamily="18" charset="0"/>
                            </a:rPr>
                          </m:ctrlPr>
                        </m:accPr>
                        <m:e>
                          <m:r>
                            <a:rPr kumimoji="1" lang="en-US" altLang="ja-JP" sz="3600" b="0" i="1" smtClean="0">
                              <a:latin typeface="Cambria Math" panose="02040503050406030204" pitchFamily="18" charset="0"/>
                            </a:rPr>
                            <m:t>𝑋</m:t>
                          </m:r>
                          <m:r>
                            <a:rPr kumimoji="1" lang="en-US" altLang="ja-JP" sz="3600" b="0" i="1" smtClean="0">
                              <a:latin typeface="Cambria Math" panose="02040503050406030204" pitchFamily="18" charset="0"/>
                              <a:ea typeface="Cambria Math" panose="02040503050406030204" pitchFamily="18" charset="0"/>
                            </a:rPr>
                            <m:t>⋅</m:t>
                          </m:r>
                          <m:r>
                            <a:rPr kumimoji="1" lang="en-US" altLang="ja-JP" sz="3600" b="0" i="1" smtClean="0">
                              <a:latin typeface="Cambria Math" panose="02040503050406030204" pitchFamily="18" charset="0"/>
                              <a:ea typeface="Cambria Math" panose="02040503050406030204" pitchFamily="18" charset="0"/>
                            </a:rPr>
                            <m:t>𝑌</m:t>
                          </m:r>
                        </m:e>
                      </m:acc>
                    </m:oMath>
                  </m:oMathPara>
                </a14:m>
                <a:endParaRPr kumimoji="1" lang="ja-JP" altLang="en-US" sz="3600" dirty="0"/>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1676400" y="4038600"/>
                <a:ext cx="3496791" cy="646331"/>
              </a:xfrm>
              <a:prstGeom prst="rect">
                <a:avLst/>
              </a:prstGeom>
              <a:blipFill rotWithShape="0">
                <a:blip r:embed="rId3" cstate="print"/>
                <a:stretch>
                  <a:fillRect/>
                </a:stretch>
              </a:blipFill>
            </p:spPr>
            <p:txBody>
              <a:bodyPr/>
              <a:lstStyle/>
              <a:p>
                <a:r>
                  <a:rPr lang="ja-JP" altLang="en-US">
                    <a:noFill/>
                  </a:rPr>
                  <a:t> </a:t>
                </a:r>
              </a:p>
            </p:txBody>
          </p:sp>
        </mc:Fallback>
      </mc:AlternateContent>
      <p:sp>
        <p:nvSpPr>
          <p:cNvPr id="2" name="テキスト ボックス 1"/>
          <p:cNvSpPr txBox="1"/>
          <p:nvPr/>
        </p:nvSpPr>
        <p:spPr>
          <a:xfrm>
            <a:off x="480962" y="5334000"/>
            <a:ext cx="4676280" cy="461665"/>
          </a:xfrm>
          <a:prstGeom prst="rect">
            <a:avLst/>
          </a:prstGeom>
          <a:noFill/>
        </p:spPr>
        <p:txBody>
          <a:bodyPr wrap="none" rtlCol="0">
            <a:spAutoFit/>
          </a:bodyPr>
          <a:lstStyle/>
          <a:p>
            <a:r>
              <a:rPr kumimoji="1" lang="en-US" altLang="ja-JP" dirty="0"/>
              <a:t>※</a:t>
            </a:r>
            <a:r>
              <a:rPr kumimoji="1" lang="ja-JP" altLang="en-US" dirty="0"/>
              <a:t>記号 </a:t>
            </a:r>
            <a:r>
              <a:rPr kumimoji="1" lang="en-US" altLang="ja-JP" dirty="0"/>
              <a:t>| </a:t>
            </a:r>
            <a:r>
              <a:rPr kumimoji="1" lang="ja-JP" altLang="en-US" dirty="0"/>
              <a:t>を使うことはほとんど無い</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ltLang="ja-JP">
                <a:latin typeface="Times New Roman" panose="02020603050405020304" pitchFamily="18" charset="0"/>
              </a:rPr>
              <a:t>NAND</a:t>
            </a:r>
            <a:r>
              <a:rPr lang="ja-JP" altLang="en-US">
                <a:latin typeface="Times New Roman" panose="02020603050405020304" pitchFamily="18" charset="0"/>
              </a:rPr>
              <a:t>と結合則</a:t>
            </a:r>
          </a:p>
        </p:txBody>
      </p:sp>
      <p:sp>
        <p:nvSpPr>
          <p:cNvPr id="56323" name="Rectangle 3"/>
          <p:cNvSpPr>
            <a:spLocks noGrp="1" noChangeArrowheads="1"/>
          </p:cNvSpPr>
          <p:nvPr>
            <p:ph type="body" idx="1"/>
          </p:nvPr>
        </p:nvSpPr>
        <p:spPr>
          <a:xfrm>
            <a:off x="1066800" y="1981200"/>
            <a:ext cx="7543800" cy="1905000"/>
          </a:xfrm>
        </p:spPr>
        <p:txBody>
          <a:bodyPr/>
          <a:lstStyle/>
          <a:p>
            <a:pPr>
              <a:buFont typeface="Wingdings" panose="05000000000000000000" pitchFamily="2" charset="2"/>
              <a:buChar char="u"/>
            </a:pPr>
            <a:r>
              <a:rPr lang="ja-JP" altLang="en-US" dirty="0">
                <a:latin typeface="Times New Roman" panose="02020603050405020304" pitchFamily="18" charset="0"/>
              </a:rPr>
              <a:t>定理</a:t>
            </a:r>
            <a:r>
              <a:rPr lang="en-US" altLang="ja-JP" dirty="0">
                <a:latin typeface="Times New Roman" panose="02020603050405020304" pitchFamily="18" charset="0"/>
              </a:rPr>
              <a:t> NAND</a:t>
            </a:r>
            <a:r>
              <a:rPr lang="ja-JP" altLang="en-US" dirty="0">
                <a:latin typeface="Times New Roman" panose="02020603050405020304" pitchFamily="18" charset="0"/>
              </a:rPr>
              <a:t>と結合則</a:t>
            </a:r>
            <a:endParaRPr lang="en-US" altLang="ja-JP" dirty="0">
              <a:latin typeface="Times New Roman" panose="02020603050405020304" pitchFamily="18" charset="0"/>
            </a:endParaRPr>
          </a:p>
          <a:p>
            <a:pPr lvl="1"/>
            <a:r>
              <a:rPr lang="en-US" altLang="ja-JP" dirty="0">
                <a:latin typeface="Times New Roman" panose="02020603050405020304" pitchFamily="18" charset="0"/>
              </a:rPr>
              <a:t>NAND</a:t>
            </a:r>
            <a:r>
              <a:rPr lang="ja-JP" altLang="en-US" dirty="0">
                <a:latin typeface="Times New Roman" panose="02020603050405020304" pitchFamily="18" charset="0"/>
              </a:rPr>
              <a:t>は結合則を</a:t>
            </a:r>
            <a:r>
              <a:rPr lang="ja-JP" altLang="en-US" dirty="0">
                <a:solidFill>
                  <a:srgbClr val="FFFF66"/>
                </a:solidFill>
                <a:latin typeface="Times New Roman" panose="02020603050405020304" pitchFamily="18" charset="0"/>
              </a:rPr>
              <a:t>満たさない</a:t>
            </a:r>
            <a:endParaRPr lang="ja-JP" altLang="en-US" sz="3200" dirty="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テキスト ボックス 1"/>
              <p:cNvSpPr txBox="1"/>
              <p:nvPr/>
            </p:nvSpPr>
            <p:spPr>
              <a:xfrm>
                <a:off x="1676400" y="3256002"/>
                <a:ext cx="3867084"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kumimoji="1" lang="en-US" altLang="ja-JP" sz="3600" b="0" i="1" smtClean="0">
                              <a:latin typeface="Cambria Math" panose="02040503050406030204" pitchFamily="18" charset="0"/>
                            </a:rPr>
                          </m:ctrlPr>
                        </m:dPr>
                        <m:e>
                          <m:r>
                            <a:rPr kumimoji="1" lang="en-US" altLang="ja-JP" sz="3600" b="0" i="1" smtClean="0">
                              <a:latin typeface="Cambria Math" panose="02040503050406030204" pitchFamily="18" charset="0"/>
                            </a:rPr>
                            <m:t>𝑋</m:t>
                          </m:r>
                        </m:e>
                        <m:e>
                          <m:r>
                            <a:rPr kumimoji="1" lang="en-US" altLang="ja-JP" sz="3600" b="0" i="1" smtClean="0">
                              <a:latin typeface="Cambria Math" panose="02040503050406030204" pitchFamily="18" charset="0"/>
                            </a:rPr>
                            <m:t>𝑌</m:t>
                          </m:r>
                        </m:e>
                      </m:d>
                      <m:r>
                        <a:rPr kumimoji="1" lang="en-US" altLang="ja-JP" sz="3600" b="0" i="1" smtClean="0">
                          <a:latin typeface="Cambria Math" panose="02040503050406030204" pitchFamily="18" charset="0"/>
                        </a:rPr>
                        <m:t>|</m:t>
                      </m:r>
                      <m:r>
                        <a:rPr kumimoji="1" lang="en-US" altLang="ja-JP" sz="3600" b="0" i="1" smtClean="0">
                          <a:latin typeface="Cambria Math" panose="02040503050406030204" pitchFamily="18" charset="0"/>
                        </a:rPr>
                        <m:t>𝑍</m:t>
                      </m:r>
                      <m:r>
                        <a:rPr kumimoji="1" lang="en-US" altLang="ja-JP" sz="3600" b="0" i="1" smtClean="0">
                          <a:latin typeface="Cambria Math" panose="02040503050406030204" pitchFamily="18" charset="0"/>
                          <a:ea typeface="Cambria Math" panose="02040503050406030204" pitchFamily="18" charset="0"/>
                        </a:rPr>
                        <m:t>≠</m:t>
                      </m:r>
                      <m:r>
                        <a:rPr kumimoji="1" lang="en-US" altLang="ja-JP" sz="3600" b="0" i="1" smtClean="0">
                          <a:latin typeface="Cambria Math" panose="02040503050406030204" pitchFamily="18" charset="0"/>
                          <a:ea typeface="Cambria Math" panose="02040503050406030204" pitchFamily="18" charset="0"/>
                        </a:rPr>
                        <m:t>𝑋</m:t>
                      </m:r>
                      <m:r>
                        <a:rPr kumimoji="1" lang="en-US" altLang="ja-JP" sz="3600" b="0" i="1" smtClean="0">
                          <a:latin typeface="Cambria Math" panose="02040503050406030204" pitchFamily="18" charset="0"/>
                          <a:ea typeface="Cambria Math" panose="02040503050406030204" pitchFamily="18" charset="0"/>
                        </a:rPr>
                        <m:t>|(</m:t>
                      </m:r>
                      <m:r>
                        <a:rPr kumimoji="1" lang="en-US" altLang="ja-JP" sz="3600" b="0" i="1" smtClean="0">
                          <a:latin typeface="Cambria Math" panose="02040503050406030204" pitchFamily="18" charset="0"/>
                          <a:ea typeface="Cambria Math" panose="02040503050406030204" pitchFamily="18" charset="0"/>
                        </a:rPr>
                        <m:t>𝑌</m:t>
                      </m:r>
                      <m:r>
                        <a:rPr kumimoji="1" lang="en-US" altLang="ja-JP" sz="3600" b="0" i="1" smtClean="0">
                          <a:latin typeface="Cambria Math" panose="02040503050406030204" pitchFamily="18" charset="0"/>
                          <a:ea typeface="Cambria Math" panose="02040503050406030204" pitchFamily="18" charset="0"/>
                        </a:rPr>
                        <m:t>|</m:t>
                      </m:r>
                      <m:r>
                        <a:rPr kumimoji="1" lang="en-US" altLang="ja-JP" sz="3600" b="0" i="1" smtClean="0">
                          <a:latin typeface="Cambria Math" panose="02040503050406030204" pitchFamily="18" charset="0"/>
                          <a:ea typeface="Cambria Math" panose="02040503050406030204" pitchFamily="18" charset="0"/>
                        </a:rPr>
                        <m:t>𝑍</m:t>
                      </m:r>
                      <m:r>
                        <a:rPr kumimoji="1" lang="en-US" altLang="ja-JP" sz="3600" b="0" i="1" smtClean="0">
                          <a:latin typeface="Cambria Math" panose="02040503050406030204" pitchFamily="18" charset="0"/>
                          <a:ea typeface="Cambria Math" panose="02040503050406030204" pitchFamily="18" charset="0"/>
                        </a:rPr>
                        <m:t>)</m:t>
                      </m:r>
                    </m:oMath>
                  </m:oMathPara>
                </a14:m>
                <a:endParaRPr kumimoji="1" lang="ja-JP" altLang="en-US" sz="3600" dirty="0"/>
              </a:p>
            </p:txBody>
          </p:sp>
        </mc:Choice>
        <mc:Fallback xmlns="">
          <p:sp>
            <p:nvSpPr>
              <p:cNvPr id="2" name="テキスト ボックス 1"/>
              <p:cNvSpPr txBox="1">
                <a:spLocks noRot="1" noChangeAspect="1" noMove="1" noResize="1" noEditPoints="1" noAdjustHandles="1" noChangeArrowheads="1" noChangeShapeType="1" noTextEdit="1"/>
              </p:cNvSpPr>
              <p:nvPr/>
            </p:nvSpPr>
            <p:spPr>
              <a:xfrm>
                <a:off x="1676400" y="3256002"/>
                <a:ext cx="3867084" cy="553998"/>
              </a:xfrm>
              <a:prstGeom prst="rect">
                <a:avLst/>
              </a:prstGeom>
              <a:blipFill rotWithShape="0">
                <a:blip r:embed="rId3" cstate="print"/>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テキスト ボックス 2"/>
              <p:cNvSpPr txBox="1"/>
              <p:nvPr/>
            </p:nvSpPr>
            <p:spPr>
              <a:xfrm>
                <a:off x="1371600" y="4273964"/>
                <a:ext cx="6704912" cy="1774075"/>
              </a:xfrm>
              <a:prstGeom prst="rect">
                <a:avLst/>
              </a:prstGeom>
              <a:noFill/>
            </p:spPr>
            <p:txBody>
              <a:bodyPr wrap="none" rtlCol="0">
                <a:spAutoFit/>
              </a:bodyPr>
              <a:lstStyle/>
              <a:p>
                <a:r>
                  <a:rPr kumimoji="1" lang="en-US" altLang="ja-JP" sz="2800" dirty="0">
                    <a:latin typeface="Times New Roman" panose="02020603050405020304" pitchFamily="18" charset="0"/>
                  </a:rPr>
                  <a:t>(</a:t>
                </a:r>
                <a:r>
                  <a:rPr kumimoji="1" lang="ja-JP" altLang="en-US" sz="2800" dirty="0">
                    <a:latin typeface="Times New Roman" panose="02020603050405020304" pitchFamily="18" charset="0"/>
                  </a:rPr>
                  <a:t>証明</a:t>
                </a:r>
                <a:r>
                  <a:rPr kumimoji="1" lang="en-US" altLang="ja-JP" sz="2800" dirty="0">
                    <a:latin typeface="Times New Roman" panose="02020603050405020304" pitchFamily="18" charset="0"/>
                  </a:rPr>
                  <a:t>)</a:t>
                </a:r>
              </a:p>
              <a:p>
                <a:r>
                  <a:rPr kumimoji="1" lang="ja-JP" altLang="en-US" sz="3600" dirty="0">
                    <a:latin typeface="Times New Roman" panose="02020603050405020304" pitchFamily="18" charset="0"/>
                  </a:rPr>
                  <a:t>  </a:t>
                </a:r>
                <a14:m>
                  <m:oMath xmlns:m="http://schemas.openxmlformats.org/officeDocument/2006/math">
                    <m:d>
                      <m:dPr>
                        <m:ctrlPr>
                          <a:rPr kumimoji="1" lang="en-US" altLang="ja-JP" sz="3600" b="0" i="1" smtClean="0">
                            <a:latin typeface="Cambria Math" panose="02040503050406030204" pitchFamily="18" charset="0"/>
                          </a:rPr>
                        </m:ctrlPr>
                      </m:dPr>
                      <m:e>
                        <m:r>
                          <a:rPr kumimoji="1" lang="en-US" altLang="ja-JP" sz="3600" b="0" i="1" smtClean="0">
                            <a:latin typeface="Cambria Math" panose="02040503050406030204" pitchFamily="18" charset="0"/>
                          </a:rPr>
                          <m:t>𝑋</m:t>
                        </m:r>
                      </m:e>
                      <m:e>
                        <m:r>
                          <a:rPr kumimoji="1" lang="en-US" altLang="ja-JP" sz="3600" b="0" i="1" smtClean="0">
                            <a:latin typeface="Cambria Math" panose="02040503050406030204" pitchFamily="18" charset="0"/>
                          </a:rPr>
                          <m:t>𝑌</m:t>
                        </m:r>
                      </m:e>
                    </m:d>
                    <m:r>
                      <a:rPr kumimoji="1" lang="en-US" altLang="ja-JP" sz="3600" b="0" i="1" smtClean="0">
                        <a:latin typeface="Cambria Math" panose="02040503050406030204" pitchFamily="18" charset="0"/>
                      </a:rPr>
                      <m:t>|</m:t>
                    </m:r>
                    <m:r>
                      <a:rPr kumimoji="1" lang="en-US" altLang="ja-JP" sz="3600" b="0" i="1" smtClean="0">
                        <a:latin typeface="Cambria Math" panose="02040503050406030204" pitchFamily="18" charset="0"/>
                      </a:rPr>
                      <m:t>𝑍</m:t>
                    </m:r>
                    <m:r>
                      <a:rPr kumimoji="1" lang="en-US" altLang="ja-JP" sz="3600" b="0" i="1" smtClean="0">
                        <a:latin typeface="Cambria Math" panose="02040503050406030204" pitchFamily="18" charset="0"/>
                      </a:rPr>
                      <m:t>=</m:t>
                    </m:r>
                    <m:acc>
                      <m:accPr>
                        <m:chr m:val="̅"/>
                        <m:ctrlPr>
                          <a:rPr kumimoji="1" lang="en-US" altLang="ja-JP" sz="3600" b="0" i="1" smtClean="0">
                            <a:latin typeface="Cambria Math" panose="02040503050406030204" pitchFamily="18" charset="0"/>
                          </a:rPr>
                        </m:ctrlPr>
                      </m:accPr>
                      <m:e>
                        <m:acc>
                          <m:accPr>
                            <m:chr m:val="̅"/>
                            <m:ctrlPr>
                              <a:rPr kumimoji="1" lang="en-US" altLang="ja-JP" sz="3600" b="0" i="1" smtClean="0">
                                <a:latin typeface="Cambria Math" panose="02040503050406030204" pitchFamily="18" charset="0"/>
                              </a:rPr>
                            </m:ctrlPr>
                          </m:accPr>
                          <m:e>
                            <m:r>
                              <a:rPr kumimoji="1" lang="en-US" altLang="ja-JP" sz="3600" b="0" i="1" smtClean="0">
                                <a:latin typeface="Cambria Math" panose="02040503050406030204" pitchFamily="18" charset="0"/>
                              </a:rPr>
                              <m:t>𝑋</m:t>
                            </m:r>
                            <m:r>
                              <a:rPr kumimoji="1" lang="en-US" altLang="ja-JP" sz="3600" b="0" i="1" smtClean="0">
                                <a:latin typeface="Cambria Math" panose="02040503050406030204" pitchFamily="18" charset="0"/>
                                <a:ea typeface="Cambria Math" panose="02040503050406030204" pitchFamily="18" charset="0"/>
                              </a:rPr>
                              <m:t>⋅</m:t>
                            </m:r>
                            <m:r>
                              <a:rPr kumimoji="1" lang="en-US" altLang="ja-JP" sz="3600" b="0" i="1" smtClean="0">
                                <a:latin typeface="Cambria Math" panose="02040503050406030204" pitchFamily="18" charset="0"/>
                                <a:ea typeface="Cambria Math" panose="02040503050406030204" pitchFamily="18" charset="0"/>
                              </a:rPr>
                              <m:t>𝑌</m:t>
                            </m:r>
                          </m:e>
                        </m:acc>
                        <m:r>
                          <a:rPr kumimoji="1" lang="en-US" altLang="ja-JP" sz="3600" b="0" i="1" smtClean="0">
                            <a:latin typeface="Cambria Math" panose="02040503050406030204" pitchFamily="18" charset="0"/>
                            <a:ea typeface="Cambria Math" panose="02040503050406030204" pitchFamily="18" charset="0"/>
                          </a:rPr>
                          <m:t>⋅</m:t>
                        </m:r>
                        <m:r>
                          <a:rPr kumimoji="1" lang="en-US" altLang="ja-JP" sz="3600" b="0" i="1" smtClean="0">
                            <a:latin typeface="Cambria Math" panose="02040503050406030204" pitchFamily="18" charset="0"/>
                            <a:ea typeface="Cambria Math" panose="02040503050406030204" pitchFamily="18" charset="0"/>
                          </a:rPr>
                          <m:t>𝑍</m:t>
                        </m:r>
                      </m:e>
                    </m:acc>
                    <m:r>
                      <a:rPr kumimoji="1" lang="en-US" altLang="ja-JP" sz="3600" b="0" i="1" smtClean="0">
                        <a:latin typeface="Cambria Math" panose="02040503050406030204" pitchFamily="18" charset="0"/>
                      </a:rPr>
                      <m:t>=</m:t>
                    </m:r>
                    <m:r>
                      <a:rPr kumimoji="1" lang="en-US" altLang="ja-JP" sz="3600" b="0" i="1" smtClean="0">
                        <a:latin typeface="Cambria Math" panose="02040503050406030204" pitchFamily="18" charset="0"/>
                      </a:rPr>
                      <m:t>𝑋</m:t>
                    </m:r>
                    <m:r>
                      <a:rPr kumimoji="1" lang="en-US" altLang="ja-JP" sz="3600" b="0" i="1" smtClean="0">
                        <a:latin typeface="Cambria Math" panose="02040503050406030204" pitchFamily="18" charset="0"/>
                        <a:ea typeface="Cambria Math" panose="02040503050406030204" pitchFamily="18" charset="0"/>
                      </a:rPr>
                      <m:t>⋅</m:t>
                    </m:r>
                    <m:r>
                      <a:rPr kumimoji="1" lang="en-US" altLang="ja-JP" sz="3600" b="0" i="1" smtClean="0">
                        <a:latin typeface="Cambria Math" panose="02040503050406030204" pitchFamily="18" charset="0"/>
                        <a:ea typeface="Cambria Math" panose="02040503050406030204" pitchFamily="18" charset="0"/>
                      </a:rPr>
                      <m:t>𝑌</m:t>
                    </m:r>
                    <m:r>
                      <a:rPr kumimoji="1" lang="en-US" altLang="ja-JP" sz="3600" b="0" i="1" smtClean="0">
                        <a:latin typeface="Cambria Math" panose="02040503050406030204" pitchFamily="18" charset="0"/>
                        <a:ea typeface="Cambria Math" panose="02040503050406030204" pitchFamily="18" charset="0"/>
                      </a:rPr>
                      <m:t>+</m:t>
                    </m:r>
                    <m:acc>
                      <m:accPr>
                        <m:chr m:val="̅"/>
                        <m:ctrlPr>
                          <a:rPr kumimoji="1" lang="en-US" altLang="ja-JP" sz="3600" b="0" i="1" smtClean="0">
                            <a:latin typeface="Cambria Math" panose="02040503050406030204" pitchFamily="18" charset="0"/>
                            <a:ea typeface="Cambria Math" panose="02040503050406030204" pitchFamily="18" charset="0"/>
                          </a:rPr>
                        </m:ctrlPr>
                      </m:accPr>
                      <m:e>
                        <m:r>
                          <a:rPr kumimoji="1" lang="en-US" altLang="ja-JP" sz="3600" b="0" i="1" smtClean="0">
                            <a:latin typeface="Cambria Math" panose="02040503050406030204" pitchFamily="18" charset="0"/>
                            <a:ea typeface="Cambria Math" panose="02040503050406030204" pitchFamily="18" charset="0"/>
                          </a:rPr>
                          <m:t> </m:t>
                        </m:r>
                        <m:r>
                          <a:rPr kumimoji="1" lang="en-US" altLang="ja-JP" sz="3600" b="0" i="1" smtClean="0">
                            <a:latin typeface="Cambria Math" panose="02040503050406030204" pitchFamily="18" charset="0"/>
                            <a:ea typeface="Cambria Math" panose="02040503050406030204" pitchFamily="18" charset="0"/>
                          </a:rPr>
                          <m:t>𝑍</m:t>
                        </m:r>
                        <m:r>
                          <a:rPr kumimoji="1" lang="en-US" altLang="ja-JP" sz="3600" b="0" i="1" smtClean="0">
                            <a:latin typeface="Cambria Math" panose="02040503050406030204" pitchFamily="18" charset="0"/>
                            <a:ea typeface="Cambria Math" panose="02040503050406030204" pitchFamily="18" charset="0"/>
                          </a:rPr>
                          <m:t> </m:t>
                        </m:r>
                      </m:e>
                    </m:acc>
                  </m:oMath>
                </a14:m>
                <a:endParaRPr kumimoji="1" lang="en-US" altLang="ja-JP" sz="3600" b="0" dirty="0">
                  <a:latin typeface="Times New Roman" panose="02020603050405020304" pitchFamily="18" charset="0"/>
                </a:endParaRPr>
              </a:p>
              <a:p>
                <a:r>
                  <a:rPr kumimoji="1" lang="en-US" altLang="ja-JP" sz="3600" dirty="0">
                    <a:latin typeface="Times New Roman" panose="02020603050405020304" pitchFamily="18" charset="0"/>
                  </a:rPr>
                  <a:t>  </a:t>
                </a:r>
                <a14:m>
                  <m:oMath xmlns:m="http://schemas.openxmlformats.org/officeDocument/2006/math">
                    <m:r>
                      <a:rPr kumimoji="1" lang="en-US" altLang="ja-JP" sz="3600" b="0" i="1" smtClean="0">
                        <a:latin typeface="Cambria Math" panose="02040503050406030204" pitchFamily="18" charset="0"/>
                      </a:rPr>
                      <m:t>𝑋</m:t>
                    </m:r>
                    <m:r>
                      <a:rPr kumimoji="1" lang="en-US" altLang="ja-JP" sz="3600" b="0" i="1" smtClean="0">
                        <a:latin typeface="Cambria Math" panose="02040503050406030204" pitchFamily="18" charset="0"/>
                      </a:rPr>
                      <m:t>|</m:t>
                    </m:r>
                    <m:d>
                      <m:dPr>
                        <m:ctrlPr>
                          <a:rPr kumimoji="1" lang="en-US" altLang="ja-JP" sz="3600" b="0" i="1" smtClean="0">
                            <a:latin typeface="Cambria Math" panose="02040503050406030204" pitchFamily="18" charset="0"/>
                          </a:rPr>
                        </m:ctrlPr>
                      </m:dPr>
                      <m:e>
                        <m:r>
                          <a:rPr kumimoji="1" lang="en-US" altLang="ja-JP" sz="3600" b="0" i="1" smtClean="0">
                            <a:latin typeface="Cambria Math" panose="02040503050406030204" pitchFamily="18" charset="0"/>
                          </a:rPr>
                          <m:t>𝑌</m:t>
                        </m:r>
                      </m:e>
                      <m:e>
                        <m:r>
                          <a:rPr kumimoji="1" lang="en-US" altLang="ja-JP" sz="3600" b="0" i="1" smtClean="0">
                            <a:latin typeface="Cambria Math" panose="02040503050406030204" pitchFamily="18" charset="0"/>
                          </a:rPr>
                          <m:t>𝑍</m:t>
                        </m:r>
                      </m:e>
                    </m:d>
                    <m:r>
                      <a:rPr kumimoji="1" lang="en-US" altLang="ja-JP" sz="3600" b="0" i="1" smtClean="0">
                        <a:latin typeface="Cambria Math" panose="02040503050406030204" pitchFamily="18" charset="0"/>
                      </a:rPr>
                      <m:t>=</m:t>
                    </m:r>
                    <m:acc>
                      <m:accPr>
                        <m:chr m:val="̅"/>
                        <m:ctrlPr>
                          <a:rPr kumimoji="1" lang="en-US" altLang="ja-JP" sz="3600" b="0" i="1" smtClean="0">
                            <a:latin typeface="Cambria Math" panose="02040503050406030204" pitchFamily="18" charset="0"/>
                          </a:rPr>
                        </m:ctrlPr>
                      </m:accPr>
                      <m:e>
                        <m:r>
                          <a:rPr kumimoji="1" lang="en-US" altLang="ja-JP" sz="3600" b="0" i="1" smtClean="0">
                            <a:latin typeface="Cambria Math" panose="02040503050406030204" pitchFamily="18" charset="0"/>
                          </a:rPr>
                          <m:t>𝑋</m:t>
                        </m:r>
                        <m:r>
                          <a:rPr kumimoji="1" lang="en-US" altLang="ja-JP" sz="3600" b="0" i="1" smtClean="0">
                            <a:latin typeface="Cambria Math" panose="02040503050406030204" pitchFamily="18" charset="0"/>
                            <a:ea typeface="Cambria Math" panose="02040503050406030204" pitchFamily="18" charset="0"/>
                          </a:rPr>
                          <m:t>⋅</m:t>
                        </m:r>
                        <m:acc>
                          <m:accPr>
                            <m:chr m:val="̅"/>
                            <m:ctrlPr>
                              <a:rPr kumimoji="1" lang="en-US" altLang="ja-JP" sz="3600" b="0" i="1" smtClean="0">
                                <a:latin typeface="Cambria Math" panose="02040503050406030204" pitchFamily="18" charset="0"/>
                                <a:ea typeface="Cambria Math" panose="02040503050406030204" pitchFamily="18" charset="0"/>
                              </a:rPr>
                            </m:ctrlPr>
                          </m:accPr>
                          <m:e>
                            <m:r>
                              <a:rPr kumimoji="1" lang="en-US" altLang="ja-JP" sz="3600" b="0" i="1" smtClean="0">
                                <a:latin typeface="Cambria Math" panose="02040503050406030204" pitchFamily="18" charset="0"/>
                                <a:ea typeface="Cambria Math" panose="02040503050406030204" pitchFamily="18" charset="0"/>
                              </a:rPr>
                              <m:t>𝑌</m:t>
                            </m:r>
                            <m:r>
                              <a:rPr kumimoji="1" lang="en-US" altLang="ja-JP" sz="3600" b="0" i="1" smtClean="0">
                                <a:latin typeface="Cambria Math" panose="02040503050406030204" pitchFamily="18" charset="0"/>
                                <a:ea typeface="Cambria Math" panose="02040503050406030204" pitchFamily="18" charset="0"/>
                              </a:rPr>
                              <m:t>⋅</m:t>
                            </m:r>
                            <m:r>
                              <a:rPr kumimoji="1" lang="en-US" altLang="ja-JP" sz="3600" b="0" i="1" smtClean="0">
                                <a:latin typeface="Cambria Math" panose="02040503050406030204" pitchFamily="18" charset="0"/>
                                <a:ea typeface="Cambria Math" panose="02040503050406030204" pitchFamily="18" charset="0"/>
                              </a:rPr>
                              <m:t>𝑍</m:t>
                            </m:r>
                          </m:e>
                        </m:acc>
                      </m:e>
                    </m:acc>
                    <m:r>
                      <a:rPr kumimoji="1" lang="en-US" altLang="ja-JP" sz="3600" b="0" i="1" smtClean="0">
                        <a:latin typeface="Cambria Math" panose="02040503050406030204" pitchFamily="18" charset="0"/>
                      </a:rPr>
                      <m:t>=</m:t>
                    </m:r>
                    <m:acc>
                      <m:accPr>
                        <m:chr m:val="̅"/>
                        <m:ctrlPr>
                          <a:rPr kumimoji="1" lang="en-US" altLang="ja-JP" sz="3600" b="0" i="1" smtClean="0">
                            <a:latin typeface="Cambria Math" panose="02040503050406030204" pitchFamily="18" charset="0"/>
                          </a:rPr>
                        </m:ctrlPr>
                      </m:accPr>
                      <m:e>
                        <m:r>
                          <a:rPr kumimoji="1" lang="en-US" altLang="ja-JP" sz="3600" b="0" i="1" smtClean="0">
                            <a:latin typeface="Cambria Math" panose="02040503050406030204" pitchFamily="18" charset="0"/>
                          </a:rPr>
                          <m:t> </m:t>
                        </m:r>
                        <m:r>
                          <a:rPr kumimoji="1" lang="en-US" altLang="ja-JP" sz="3600" b="0" i="1" smtClean="0">
                            <a:latin typeface="Cambria Math" panose="02040503050406030204" pitchFamily="18" charset="0"/>
                          </a:rPr>
                          <m:t>𝑋</m:t>
                        </m:r>
                        <m:r>
                          <a:rPr kumimoji="1" lang="en-US" altLang="ja-JP" sz="3600" b="0" i="1" smtClean="0">
                            <a:latin typeface="Cambria Math" panose="02040503050406030204" pitchFamily="18" charset="0"/>
                          </a:rPr>
                          <m:t> </m:t>
                        </m:r>
                      </m:e>
                    </m:acc>
                    <m:r>
                      <a:rPr kumimoji="1" lang="en-US" altLang="ja-JP" sz="3600" b="0" i="1" smtClean="0">
                        <a:latin typeface="Cambria Math" panose="02040503050406030204" pitchFamily="18" charset="0"/>
                      </a:rPr>
                      <m:t>+</m:t>
                    </m:r>
                    <m:r>
                      <a:rPr kumimoji="1" lang="en-US" altLang="ja-JP" sz="3600" b="0" i="1" smtClean="0">
                        <a:latin typeface="Cambria Math" panose="02040503050406030204" pitchFamily="18" charset="0"/>
                      </a:rPr>
                      <m:t>𝑌</m:t>
                    </m:r>
                    <m:r>
                      <a:rPr kumimoji="1" lang="en-US" altLang="ja-JP" sz="3600" b="0" i="1" smtClean="0">
                        <a:latin typeface="Cambria Math" panose="02040503050406030204" pitchFamily="18" charset="0"/>
                        <a:ea typeface="Cambria Math" panose="02040503050406030204" pitchFamily="18" charset="0"/>
                      </a:rPr>
                      <m:t>⋅</m:t>
                    </m:r>
                    <m:r>
                      <a:rPr kumimoji="1" lang="en-US" altLang="ja-JP" sz="3600" b="0" i="1" smtClean="0">
                        <a:latin typeface="Cambria Math" panose="02040503050406030204" pitchFamily="18" charset="0"/>
                        <a:ea typeface="Cambria Math" panose="02040503050406030204" pitchFamily="18" charset="0"/>
                      </a:rPr>
                      <m:t>𝑍</m:t>
                    </m:r>
                  </m:oMath>
                </a14:m>
                <a:endParaRPr kumimoji="1" lang="ja-JP" altLang="en-US" sz="3600" dirty="0">
                  <a:latin typeface="Times New Roman" panose="02020603050405020304" pitchFamily="18" charset="0"/>
                </a:endParaRPr>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1371600" y="4273964"/>
                <a:ext cx="6704912" cy="1774075"/>
              </a:xfrm>
              <a:prstGeom prst="rect">
                <a:avLst/>
              </a:prstGeom>
              <a:blipFill rotWithShape="0">
                <a:blip r:embed="rId4" cstate="print"/>
                <a:stretch>
                  <a:fillRect l="-1818" t="-4467"/>
                </a:stretch>
              </a:blipFill>
            </p:spPr>
            <p:txBody>
              <a:bodyPr/>
              <a:lstStyle/>
              <a:p>
                <a:r>
                  <a:rPr lang="ja-JP"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992" name="Group 48"/>
          <p:cNvGraphicFramePr>
            <a:graphicFrameLocks noGrp="1"/>
          </p:cNvGraphicFramePr>
          <p:nvPr/>
        </p:nvGraphicFramePr>
        <p:xfrm>
          <a:off x="1066800" y="1143000"/>
          <a:ext cx="7239000" cy="5486400"/>
        </p:xfrm>
        <a:graphic>
          <a:graphicData uri="http://schemas.openxmlformats.org/drawingml/2006/table">
            <a:tbl>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609600">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1"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X</a:t>
                      </a:r>
                      <a:r>
                        <a:rPr kumimoji="1" lang="en-US" altLang="ja-JP" sz="2800" b="0"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  </a:t>
                      </a:r>
                      <a:r>
                        <a:rPr kumimoji="1" lang="en-US" altLang="ja-JP" sz="2800" b="0" i="1"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Y</a:t>
                      </a:r>
                      <a:r>
                        <a:rPr kumimoji="1" lang="en-US" altLang="ja-JP" sz="2800" b="0"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  </a:t>
                      </a:r>
                      <a:r>
                        <a:rPr kumimoji="1" lang="en-US" altLang="ja-JP" sz="2800" b="0" i="1"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Z</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a:t>
                      </a:r>
                      <a:r>
                        <a:rPr kumimoji="1" lang="en-US" altLang="ja-JP" sz="2800" b="0" i="1"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X</a:t>
                      </a:r>
                      <a:r>
                        <a:rPr kumimoji="1" lang="en-US" altLang="ja-JP" sz="2800" b="0"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 |</a:t>
                      </a:r>
                      <a:r>
                        <a:rPr kumimoji="1" lang="en-US" altLang="ja-JP" sz="2800" b="0" i="1"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Y</a:t>
                      </a:r>
                      <a:r>
                        <a:rPr kumimoji="1" lang="en-US" altLang="ja-JP" sz="2800" b="0"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 )|</a:t>
                      </a:r>
                      <a:r>
                        <a:rPr kumimoji="1" lang="en-US" altLang="ja-JP" sz="2800" b="0" i="1"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Z</a:t>
                      </a:r>
                      <a:endParaRPr kumimoji="1" lang="en-US" altLang="ja-JP" sz="2800" b="0"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1"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X</a:t>
                      </a: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 |(</a:t>
                      </a:r>
                      <a:r>
                        <a:rPr kumimoji="1" lang="en-US" altLang="ja-JP" sz="2800" b="0" i="1"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Y</a:t>
                      </a: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 |</a:t>
                      </a:r>
                      <a:r>
                        <a:rPr kumimoji="1" lang="en-US" altLang="ja-JP" sz="2800" b="0" i="1"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Z</a:t>
                      </a: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609600">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0  0  0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1|0 = </a:t>
                      </a:r>
                      <a:r>
                        <a:rPr kumimoji="1" lang="en-US" altLang="ja-JP" sz="32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0|1 = </a:t>
                      </a:r>
                      <a:r>
                        <a:rPr kumimoji="1" lang="en-US" altLang="ja-JP" sz="32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09600">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0  0  1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1|1 = </a:t>
                      </a:r>
                      <a:r>
                        <a:rPr kumimoji="1" lang="en-US" altLang="ja-JP" sz="32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0|1 = </a:t>
                      </a:r>
                      <a:r>
                        <a:rPr kumimoji="1" lang="en-US" altLang="ja-JP" sz="32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09600">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0  1  0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1|0 = </a:t>
                      </a:r>
                      <a:r>
                        <a:rPr kumimoji="1" lang="en-US" altLang="ja-JP" sz="32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0|1 = </a:t>
                      </a:r>
                      <a:r>
                        <a:rPr kumimoji="1" lang="en-US" altLang="ja-JP" sz="32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09600">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0  1  1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1|1 = </a:t>
                      </a:r>
                      <a:r>
                        <a:rPr kumimoji="1" lang="en-US" altLang="ja-JP" sz="32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0|0 = </a:t>
                      </a:r>
                      <a:r>
                        <a:rPr kumimoji="1" lang="en-US" altLang="ja-JP" sz="32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09600">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1  0  0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1|0 = </a:t>
                      </a:r>
                      <a:r>
                        <a:rPr kumimoji="1" lang="en-US" altLang="ja-JP" sz="32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1|1 = </a:t>
                      </a:r>
                      <a:r>
                        <a:rPr kumimoji="1" lang="en-US" altLang="ja-JP" sz="32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09600">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1  0  1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1|1 = </a:t>
                      </a:r>
                      <a:r>
                        <a:rPr kumimoji="1" lang="en-US" altLang="ja-JP" sz="32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1|1 = </a:t>
                      </a:r>
                      <a:r>
                        <a:rPr kumimoji="1" lang="en-US" altLang="ja-JP" sz="32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09600">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1  1  0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0|1 = </a:t>
                      </a:r>
                      <a:r>
                        <a:rPr kumimoji="1" lang="en-US" altLang="ja-JP" sz="32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1|1 = </a:t>
                      </a:r>
                      <a:r>
                        <a:rPr kumimoji="1" lang="en-US" altLang="ja-JP" sz="32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609600">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1  1  1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0|1 = </a:t>
                      </a:r>
                      <a:r>
                        <a:rPr kumimoji="1" lang="en-US" altLang="ja-JP" sz="32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1|0 = </a:t>
                      </a:r>
                      <a:r>
                        <a:rPr kumimoji="1" lang="en-US" altLang="ja-JP" sz="32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82990" name="Text Box 46"/>
          <p:cNvSpPr txBox="1">
            <a:spLocks noChangeArrowheads="1"/>
          </p:cNvSpPr>
          <p:nvPr/>
        </p:nvSpPr>
        <p:spPr bwMode="auto">
          <a:xfrm>
            <a:off x="1279525" y="438150"/>
            <a:ext cx="64928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2800">
                <a:latin typeface="Times New Roman" panose="02020603050405020304" pitchFamily="18" charset="0"/>
              </a:rPr>
              <a:t>(</a:t>
            </a:r>
            <a:r>
              <a:rPr lang="ja-JP" altLang="en-US" sz="2800">
                <a:latin typeface="Times New Roman" panose="02020603050405020304" pitchFamily="18" charset="0"/>
              </a:rPr>
              <a:t>別解</a:t>
            </a:r>
            <a:r>
              <a:rPr lang="en-US" altLang="ja-JP" sz="2800">
                <a:latin typeface="Times New Roman" panose="02020603050405020304" pitchFamily="18" charset="0"/>
              </a:rPr>
              <a:t>) </a:t>
            </a:r>
            <a:r>
              <a:rPr lang="ja-JP" altLang="en-US" sz="2800">
                <a:latin typeface="Times New Roman" panose="02020603050405020304" pitchFamily="18" charset="0"/>
              </a:rPr>
              <a:t>真理値表より題意が示される</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ja-JP">
                <a:latin typeface="Times New Roman" panose="02020603050405020304" pitchFamily="18" charset="0"/>
              </a:rPr>
              <a:t>NAND</a:t>
            </a:r>
            <a:r>
              <a:rPr lang="ja-JP" altLang="en-US">
                <a:latin typeface="Times New Roman" panose="02020603050405020304" pitchFamily="18" charset="0"/>
              </a:rPr>
              <a:t>ゲート</a:t>
            </a:r>
          </a:p>
        </p:txBody>
      </p:sp>
      <p:sp>
        <p:nvSpPr>
          <p:cNvPr id="19459" name="Rectangle 3"/>
          <p:cNvSpPr>
            <a:spLocks noGrp="1" noChangeArrowheads="1"/>
          </p:cNvSpPr>
          <p:nvPr>
            <p:ph type="body" idx="1"/>
          </p:nvPr>
        </p:nvSpPr>
        <p:spPr>
          <a:xfrm>
            <a:off x="1066800" y="1981200"/>
            <a:ext cx="7543800" cy="2590800"/>
          </a:xfrm>
        </p:spPr>
        <p:txBody>
          <a:bodyPr/>
          <a:lstStyle/>
          <a:p>
            <a:pPr>
              <a:buFont typeface="Wingdings" panose="05000000000000000000" pitchFamily="2" charset="2"/>
              <a:buChar char="u"/>
            </a:pPr>
            <a:r>
              <a:rPr lang="ja-JP" altLang="en-US" dirty="0">
                <a:latin typeface="Times New Roman" panose="02020603050405020304" pitchFamily="18" charset="0"/>
              </a:rPr>
              <a:t>定義</a:t>
            </a:r>
            <a:r>
              <a:rPr lang="en-US" altLang="ja-JP" dirty="0">
                <a:latin typeface="Times New Roman" panose="02020603050405020304" pitchFamily="18" charset="0"/>
              </a:rPr>
              <a:t> NAND</a:t>
            </a:r>
            <a:r>
              <a:rPr lang="ja-JP" altLang="en-US" dirty="0">
                <a:latin typeface="Times New Roman" panose="02020603050405020304" pitchFamily="18" charset="0"/>
              </a:rPr>
              <a:t>ゲート</a:t>
            </a:r>
            <a:endParaRPr lang="en-US" altLang="ja-JP" dirty="0">
              <a:latin typeface="Times New Roman" panose="02020603050405020304" pitchFamily="18" charset="0"/>
            </a:endParaRPr>
          </a:p>
          <a:p>
            <a:pPr lvl="1"/>
            <a:r>
              <a:rPr lang="en-US" altLang="ja-JP" dirty="0">
                <a:latin typeface="Times New Roman" panose="02020603050405020304" pitchFamily="18" charset="0"/>
              </a:rPr>
              <a:t>AND,NOT</a:t>
            </a:r>
            <a:r>
              <a:rPr lang="ja-JP" altLang="en-US" dirty="0">
                <a:latin typeface="Times New Roman" panose="02020603050405020304" pitchFamily="18" charset="0"/>
              </a:rPr>
              <a:t>ゲートを直列に繋いだ論理ゲート</a:t>
            </a:r>
          </a:p>
          <a:p>
            <a:pPr lvl="1">
              <a:buFontTx/>
              <a:buChar char="•"/>
            </a:pPr>
            <a:r>
              <a:rPr lang="en-US" altLang="ja-JP" dirty="0">
                <a:latin typeface="Times New Roman" panose="02020603050405020304" pitchFamily="18" charset="0"/>
              </a:rPr>
              <a:t>2</a:t>
            </a:r>
            <a:r>
              <a:rPr lang="ja-JP" altLang="en-US" dirty="0">
                <a:latin typeface="Times New Roman" panose="02020603050405020304" pitchFamily="18" charset="0"/>
              </a:rPr>
              <a:t>入力</a:t>
            </a:r>
            <a:r>
              <a:rPr lang="en-US" altLang="ja-JP" dirty="0">
                <a:latin typeface="Times New Roman" panose="02020603050405020304" pitchFamily="18" charset="0"/>
              </a:rPr>
              <a:t>1</a:t>
            </a:r>
            <a:r>
              <a:rPr lang="ja-JP" altLang="en-US" dirty="0">
                <a:latin typeface="Times New Roman" panose="02020603050405020304" pitchFamily="18" charset="0"/>
              </a:rPr>
              <a:t>出力</a:t>
            </a:r>
            <a:endParaRPr lang="ja-JP" altLang="en-US" sz="3600" i="1" dirty="0">
              <a:latin typeface="Times New Roman" panose="02020603050405020304" pitchFamily="18" charset="0"/>
            </a:endParaRPr>
          </a:p>
        </p:txBody>
      </p:sp>
      <p:grpSp>
        <p:nvGrpSpPr>
          <p:cNvPr id="19620" name="Group 164"/>
          <p:cNvGrpSpPr>
            <a:grpSpLocks/>
          </p:cNvGrpSpPr>
          <p:nvPr/>
        </p:nvGrpSpPr>
        <p:grpSpPr bwMode="auto">
          <a:xfrm>
            <a:off x="1828800" y="5268913"/>
            <a:ext cx="2314575" cy="1216025"/>
            <a:chOff x="1152" y="3463"/>
            <a:chExt cx="1458" cy="766"/>
          </a:xfrm>
        </p:grpSpPr>
        <p:sp>
          <p:nvSpPr>
            <p:cNvPr id="19578" name="Text Box 122"/>
            <p:cNvSpPr txBox="1">
              <a:spLocks noChangeArrowheads="1"/>
            </p:cNvSpPr>
            <p:nvPr/>
          </p:nvSpPr>
          <p:spPr bwMode="auto">
            <a:xfrm>
              <a:off x="1152" y="3463"/>
              <a:ext cx="27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3200" i="1">
                  <a:latin typeface="Times New Roman" panose="02020603050405020304" pitchFamily="18" charset="0"/>
                </a:rPr>
                <a:t>X</a:t>
              </a:r>
            </a:p>
          </p:txBody>
        </p:sp>
        <p:sp>
          <p:nvSpPr>
            <p:cNvPr id="19579" name="Text Box 123"/>
            <p:cNvSpPr txBox="1">
              <a:spLocks noChangeArrowheads="1"/>
            </p:cNvSpPr>
            <p:nvPr/>
          </p:nvSpPr>
          <p:spPr bwMode="auto">
            <a:xfrm>
              <a:off x="1152" y="3703"/>
              <a:ext cx="25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3200" i="1">
                  <a:latin typeface="Times New Roman" panose="02020603050405020304" pitchFamily="18" charset="0"/>
                </a:rPr>
                <a:t>Y</a:t>
              </a:r>
            </a:p>
          </p:txBody>
        </p:sp>
        <p:sp>
          <p:nvSpPr>
            <p:cNvPr id="19580" name="Text Box 124"/>
            <p:cNvSpPr txBox="1">
              <a:spLocks noChangeArrowheads="1"/>
            </p:cNvSpPr>
            <p:nvPr/>
          </p:nvSpPr>
          <p:spPr bwMode="auto">
            <a:xfrm>
              <a:off x="2352" y="3559"/>
              <a:ext cx="25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3200" i="1">
                  <a:latin typeface="Times New Roman" panose="02020603050405020304" pitchFamily="18" charset="0"/>
                </a:rPr>
                <a:t>Z</a:t>
              </a:r>
            </a:p>
          </p:txBody>
        </p:sp>
        <p:sp>
          <p:nvSpPr>
            <p:cNvPr id="19581" name="Text Box 125"/>
            <p:cNvSpPr txBox="1">
              <a:spLocks noChangeArrowheads="1"/>
            </p:cNvSpPr>
            <p:nvPr/>
          </p:nvSpPr>
          <p:spPr bwMode="auto">
            <a:xfrm>
              <a:off x="1536" y="3941"/>
              <a:ext cx="85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latin typeface="Times New Roman" panose="02020603050405020304" pitchFamily="18" charset="0"/>
                </a:rPr>
                <a:t>MIL</a:t>
              </a:r>
              <a:r>
                <a:rPr lang="ja-JP" altLang="en-US">
                  <a:latin typeface="Times New Roman" panose="02020603050405020304" pitchFamily="18" charset="0"/>
                </a:rPr>
                <a:t>記号</a:t>
              </a:r>
            </a:p>
          </p:txBody>
        </p:sp>
        <p:grpSp>
          <p:nvGrpSpPr>
            <p:cNvPr id="19582" name="Group 126"/>
            <p:cNvGrpSpPr>
              <a:grpSpLocks/>
            </p:cNvGrpSpPr>
            <p:nvPr/>
          </p:nvGrpSpPr>
          <p:grpSpPr bwMode="auto">
            <a:xfrm>
              <a:off x="1776" y="3600"/>
              <a:ext cx="288" cy="288"/>
              <a:chOff x="3264" y="2544"/>
              <a:chExt cx="288" cy="288"/>
            </a:xfrm>
          </p:grpSpPr>
          <p:sp>
            <p:nvSpPr>
              <p:cNvPr id="19583" name="Arc 127"/>
              <p:cNvSpPr>
                <a:spLocks/>
              </p:cNvSpPr>
              <p:nvPr/>
            </p:nvSpPr>
            <p:spPr bwMode="auto">
              <a:xfrm>
                <a:off x="3264" y="2544"/>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9584" name="Arc 128"/>
              <p:cNvSpPr>
                <a:spLocks/>
              </p:cNvSpPr>
              <p:nvPr/>
            </p:nvSpPr>
            <p:spPr bwMode="auto">
              <a:xfrm flipV="1">
                <a:off x="3264" y="2688"/>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9585" name="Line 129"/>
              <p:cNvSpPr>
                <a:spLocks noChangeShapeType="1"/>
              </p:cNvSpPr>
              <p:nvPr/>
            </p:nvSpPr>
            <p:spPr bwMode="auto">
              <a:xfrm>
                <a:off x="3264" y="2544"/>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9586" name="Line 130"/>
            <p:cNvSpPr>
              <a:spLocks noChangeShapeType="1"/>
            </p:cNvSpPr>
            <p:nvPr/>
          </p:nvSpPr>
          <p:spPr bwMode="auto">
            <a:xfrm>
              <a:off x="2160" y="3744"/>
              <a:ext cx="19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587" name="Line 131"/>
            <p:cNvSpPr>
              <a:spLocks noChangeShapeType="1"/>
            </p:cNvSpPr>
            <p:nvPr/>
          </p:nvSpPr>
          <p:spPr bwMode="auto">
            <a:xfrm flipH="1">
              <a:off x="1632" y="3696"/>
              <a:ext cx="14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588" name="Line 132"/>
            <p:cNvSpPr>
              <a:spLocks noChangeShapeType="1"/>
            </p:cNvSpPr>
            <p:nvPr/>
          </p:nvSpPr>
          <p:spPr bwMode="auto">
            <a:xfrm flipH="1">
              <a:off x="1632" y="3792"/>
              <a:ext cx="14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589" name="Line 133"/>
            <p:cNvSpPr>
              <a:spLocks noChangeShapeType="1"/>
            </p:cNvSpPr>
            <p:nvPr/>
          </p:nvSpPr>
          <p:spPr bwMode="auto">
            <a:xfrm>
              <a:off x="1632" y="3792"/>
              <a:ext cx="0"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590" name="Line 134"/>
            <p:cNvSpPr>
              <a:spLocks noChangeShapeType="1"/>
            </p:cNvSpPr>
            <p:nvPr/>
          </p:nvSpPr>
          <p:spPr bwMode="auto">
            <a:xfrm>
              <a:off x="1632" y="3648"/>
              <a:ext cx="0"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591" name="Line 135"/>
            <p:cNvSpPr>
              <a:spLocks noChangeShapeType="1"/>
            </p:cNvSpPr>
            <p:nvPr/>
          </p:nvSpPr>
          <p:spPr bwMode="auto">
            <a:xfrm flipH="1">
              <a:off x="1488" y="3648"/>
              <a:ext cx="14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592" name="Line 136"/>
            <p:cNvSpPr>
              <a:spLocks noChangeShapeType="1"/>
            </p:cNvSpPr>
            <p:nvPr/>
          </p:nvSpPr>
          <p:spPr bwMode="auto">
            <a:xfrm flipH="1">
              <a:off x="1488" y="3840"/>
              <a:ext cx="14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593" name="Oval 137"/>
            <p:cNvSpPr>
              <a:spLocks noChangeArrowheads="1"/>
            </p:cNvSpPr>
            <p:nvPr/>
          </p:nvSpPr>
          <p:spPr bwMode="auto">
            <a:xfrm>
              <a:off x="2064" y="3696"/>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19621" name="Group 165"/>
          <p:cNvGrpSpPr>
            <a:grpSpLocks/>
          </p:cNvGrpSpPr>
          <p:nvPr/>
        </p:nvGrpSpPr>
        <p:grpSpPr bwMode="auto">
          <a:xfrm>
            <a:off x="4953000" y="4202113"/>
            <a:ext cx="2238375" cy="2427287"/>
            <a:chOff x="3120" y="2791"/>
            <a:chExt cx="1410" cy="1529"/>
          </a:xfrm>
        </p:grpSpPr>
        <p:sp>
          <p:nvSpPr>
            <p:cNvPr id="19600" name="Text Box 144"/>
            <p:cNvSpPr txBox="1">
              <a:spLocks noChangeArrowheads="1"/>
            </p:cNvSpPr>
            <p:nvPr/>
          </p:nvSpPr>
          <p:spPr bwMode="auto">
            <a:xfrm>
              <a:off x="3120" y="2791"/>
              <a:ext cx="27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3200" i="1">
                  <a:latin typeface="Times New Roman" panose="02020603050405020304" pitchFamily="18" charset="0"/>
                </a:rPr>
                <a:t>X</a:t>
              </a:r>
            </a:p>
          </p:txBody>
        </p:sp>
        <p:sp>
          <p:nvSpPr>
            <p:cNvPr id="19601" name="Text Box 145"/>
            <p:cNvSpPr txBox="1">
              <a:spLocks noChangeArrowheads="1"/>
            </p:cNvSpPr>
            <p:nvPr/>
          </p:nvSpPr>
          <p:spPr bwMode="auto">
            <a:xfrm>
              <a:off x="3120" y="3031"/>
              <a:ext cx="25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3200" i="1">
                  <a:latin typeface="Times New Roman" panose="02020603050405020304" pitchFamily="18" charset="0"/>
                </a:rPr>
                <a:t>Y</a:t>
              </a:r>
            </a:p>
          </p:txBody>
        </p:sp>
        <p:sp>
          <p:nvSpPr>
            <p:cNvPr id="19602" name="Text Box 146"/>
            <p:cNvSpPr txBox="1">
              <a:spLocks noChangeArrowheads="1"/>
            </p:cNvSpPr>
            <p:nvPr/>
          </p:nvSpPr>
          <p:spPr bwMode="auto">
            <a:xfrm>
              <a:off x="4272" y="2887"/>
              <a:ext cx="25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3200" i="1">
                  <a:latin typeface="Times New Roman" panose="02020603050405020304" pitchFamily="18" charset="0"/>
                </a:rPr>
                <a:t>Z</a:t>
              </a:r>
            </a:p>
          </p:txBody>
        </p:sp>
        <p:sp>
          <p:nvSpPr>
            <p:cNvPr id="19603" name="Line 147"/>
            <p:cNvSpPr>
              <a:spLocks noChangeShapeType="1"/>
            </p:cNvSpPr>
            <p:nvPr/>
          </p:nvSpPr>
          <p:spPr bwMode="auto">
            <a:xfrm>
              <a:off x="3408" y="2976"/>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604" name="Line 148"/>
            <p:cNvSpPr>
              <a:spLocks noChangeShapeType="1"/>
            </p:cNvSpPr>
            <p:nvPr/>
          </p:nvSpPr>
          <p:spPr bwMode="auto">
            <a:xfrm>
              <a:off x="3408" y="3168"/>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605" name="Line 149"/>
            <p:cNvSpPr>
              <a:spLocks noChangeShapeType="1"/>
            </p:cNvSpPr>
            <p:nvPr/>
          </p:nvSpPr>
          <p:spPr bwMode="auto">
            <a:xfrm>
              <a:off x="4080" y="3072"/>
              <a:ext cx="2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606" name="Rectangle 150"/>
            <p:cNvSpPr>
              <a:spLocks noChangeArrowheads="1"/>
            </p:cNvSpPr>
            <p:nvPr/>
          </p:nvSpPr>
          <p:spPr bwMode="auto">
            <a:xfrm>
              <a:off x="3744" y="2880"/>
              <a:ext cx="240" cy="384"/>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800">
                  <a:latin typeface="Times New Roman" panose="02020603050405020304" pitchFamily="18" charset="0"/>
                </a:rPr>
                <a:t>&amp;</a:t>
              </a:r>
            </a:p>
          </p:txBody>
        </p:sp>
        <p:sp>
          <p:nvSpPr>
            <p:cNvPr id="19607" name="Text Box 151"/>
            <p:cNvSpPr txBox="1">
              <a:spLocks noChangeArrowheads="1"/>
            </p:cNvSpPr>
            <p:nvPr/>
          </p:nvSpPr>
          <p:spPr bwMode="auto">
            <a:xfrm>
              <a:off x="3504" y="3317"/>
              <a:ext cx="74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latin typeface="Times New Roman" panose="02020603050405020304" pitchFamily="18" charset="0"/>
                </a:rPr>
                <a:t>JIS</a:t>
              </a:r>
              <a:r>
                <a:rPr lang="ja-JP" altLang="en-US">
                  <a:latin typeface="Times New Roman" panose="02020603050405020304" pitchFamily="18" charset="0"/>
                </a:rPr>
                <a:t>記号</a:t>
              </a:r>
            </a:p>
          </p:txBody>
        </p:sp>
        <p:sp>
          <p:nvSpPr>
            <p:cNvPr id="19608" name="Text Box 152"/>
            <p:cNvSpPr txBox="1">
              <a:spLocks noChangeArrowheads="1"/>
            </p:cNvSpPr>
            <p:nvPr/>
          </p:nvSpPr>
          <p:spPr bwMode="auto">
            <a:xfrm>
              <a:off x="3120" y="3511"/>
              <a:ext cx="27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3200" i="1">
                  <a:latin typeface="Times New Roman" panose="02020603050405020304" pitchFamily="18" charset="0"/>
                </a:rPr>
                <a:t>X</a:t>
              </a:r>
            </a:p>
          </p:txBody>
        </p:sp>
        <p:sp>
          <p:nvSpPr>
            <p:cNvPr id="19609" name="Text Box 153"/>
            <p:cNvSpPr txBox="1">
              <a:spLocks noChangeArrowheads="1"/>
            </p:cNvSpPr>
            <p:nvPr/>
          </p:nvSpPr>
          <p:spPr bwMode="auto">
            <a:xfrm>
              <a:off x="3120" y="3751"/>
              <a:ext cx="25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3200" i="1">
                  <a:latin typeface="Times New Roman" panose="02020603050405020304" pitchFamily="18" charset="0"/>
                </a:rPr>
                <a:t>Y</a:t>
              </a:r>
            </a:p>
          </p:txBody>
        </p:sp>
        <p:sp>
          <p:nvSpPr>
            <p:cNvPr id="19610" name="Text Box 154"/>
            <p:cNvSpPr txBox="1">
              <a:spLocks noChangeArrowheads="1"/>
            </p:cNvSpPr>
            <p:nvPr/>
          </p:nvSpPr>
          <p:spPr bwMode="auto">
            <a:xfrm>
              <a:off x="4272" y="3607"/>
              <a:ext cx="25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3200" i="1">
                  <a:latin typeface="Times New Roman" panose="02020603050405020304" pitchFamily="18" charset="0"/>
                </a:rPr>
                <a:t>Z</a:t>
              </a:r>
            </a:p>
          </p:txBody>
        </p:sp>
        <p:sp>
          <p:nvSpPr>
            <p:cNvPr id="19611" name="Line 155"/>
            <p:cNvSpPr>
              <a:spLocks noChangeShapeType="1"/>
            </p:cNvSpPr>
            <p:nvPr/>
          </p:nvSpPr>
          <p:spPr bwMode="auto">
            <a:xfrm>
              <a:off x="3408" y="3696"/>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612" name="Line 156"/>
            <p:cNvSpPr>
              <a:spLocks noChangeShapeType="1"/>
            </p:cNvSpPr>
            <p:nvPr/>
          </p:nvSpPr>
          <p:spPr bwMode="auto">
            <a:xfrm>
              <a:off x="3408" y="3888"/>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613" name="Line 157"/>
            <p:cNvSpPr>
              <a:spLocks noChangeShapeType="1"/>
            </p:cNvSpPr>
            <p:nvPr/>
          </p:nvSpPr>
          <p:spPr bwMode="auto">
            <a:xfrm>
              <a:off x="4032" y="3792"/>
              <a:ext cx="2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614" name="Text Box 158"/>
            <p:cNvSpPr txBox="1">
              <a:spLocks noChangeArrowheads="1"/>
            </p:cNvSpPr>
            <p:nvPr/>
          </p:nvSpPr>
          <p:spPr bwMode="auto">
            <a:xfrm>
              <a:off x="3504" y="4032"/>
              <a:ext cx="8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latin typeface="Times New Roman" panose="02020603050405020304" pitchFamily="18" charset="0"/>
                </a:rPr>
                <a:t>慣用記号</a:t>
              </a:r>
            </a:p>
          </p:txBody>
        </p:sp>
        <p:sp>
          <p:nvSpPr>
            <p:cNvPr id="19615" name="AutoShape 159"/>
            <p:cNvSpPr>
              <a:spLocks noChangeArrowheads="1"/>
            </p:cNvSpPr>
            <p:nvPr/>
          </p:nvSpPr>
          <p:spPr bwMode="auto">
            <a:xfrm>
              <a:off x="3744" y="3600"/>
              <a:ext cx="192" cy="384"/>
            </a:xfrm>
            <a:prstGeom prst="flowChartDelay">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9616" name="Oval 160"/>
            <p:cNvSpPr>
              <a:spLocks noChangeArrowheads="1"/>
            </p:cNvSpPr>
            <p:nvPr/>
          </p:nvSpPr>
          <p:spPr bwMode="auto">
            <a:xfrm>
              <a:off x="3984" y="3024"/>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9617" name="Oval 161"/>
            <p:cNvSpPr>
              <a:spLocks noChangeArrowheads="1"/>
            </p:cNvSpPr>
            <p:nvPr/>
          </p:nvSpPr>
          <p:spPr bwMode="auto">
            <a:xfrm>
              <a:off x="3936" y="3744"/>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19625" name="Group 169"/>
          <p:cNvGrpSpPr>
            <a:grpSpLocks/>
          </p:cNvGrpSpPr>
          <p:nvPr/>
        </p:nvGrpSpPr>
        <p:grpSpPr bwMode="auto">
          <a:xfrm>
            <a:off x="1828800" y="4278313"/>
            <a:ext cx="2314575" cy="960437"/>
            <a:chOff x="1152" y="2839"/>
            <a:chExt cx="1458" cy="605"/>
          </a:xfrm>
        </p:grpSpPr>
        <p:sp>
          <p:nvSpPr>
            <p:cNvPr id="19540" name="Text Box 84"/>
            <p:cNvSpPr txBox="1">
              <a:spLocks noChangeArrowheads="1"/>
            </p:cNvSpPr>
            <p:nvPr/>
          </p:nvSpPr>
          <p:spPr bwMode="auto">
            <a:xfrm>
              <a:off x="1152" y="2839"/>
              <a:ext cx="27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3200" i="1">
                  <a:latin typeface="Times New Roman" panose="02020603050405020304" pitchFamily="18" charset="0"/>
                </a:rPr>
                <a:t>X</a:t>
              </a:r>
            </a:p>
          </p:txBody>
        </p:sp>
        <p:sp>
          <p:nvSpPr>
            <p:cNvPr id="19541" name="Text Box 85"/>
            <p:cNvSpPr txBox="1">
              <a:spLocks noChangeArrowheads="1"/>
            </p:cNvSpPr>
            <p:nvPr/>
          </p:nvSpPr>
          <p:spPr bwMode="auto">
            <a:xfrm>
              <a:off x="1152" y="3079"/>
              <a:ext cx="25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3200" i="1">
                  <a:latin typeface="Times New Roman" panose="02020603050405020304" pitchFamily="18" charset="0"/>
                </a:rPr>
                <a:t>Y</a:t>
              </a:r>
            </a:p>
          </p:txBody>
        </p:sp>
        <p:sp>
          <p:nvSpPr>
            <p:cNvPr id="19542" name="Text Box 86"/>
            <p:cNvSpPr txBox="1">
              <a:spLocks noChangeArrowheads="1"/>
            </p:cNvSpPr>
            <p:nvPr/>
          </p:nvSpPr>
          <p:spPr bwMode="auto">
            <a:xfrm>
              <a:off x="2352" y="2935"/>
              <a:ext cx="25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3200" i="1">
                  <a:latin typeface="Times New Roman" panose="02020603050405020304" pitchFamily="18" charset="0"/>
                </a:rPr>
                <a:t>Z</a:t>
              </a:r>
            </a:p>
          </p:txBody>
        </p:sp>
        <p:grpSp>
          <p:nvGrpSpPr>
            <p:cNvPr id="19544" name="Group 88"/>
            <p:cNvGrpSpPr>
              <a:grpSpLocks/>
            </p:cNvGrpSpPr>
            <p:nvPr/>
          </p:nvGrpSpPr>
          <p:grpSpPr bwMode="auto">
            <a:xfrm>
              <a:off x="1632" y="2976"/>
              <a:ext cx="288" cy="288"/>
              <a:chOff x="3264" y="2544"/>
              <a:chExt cx="288" cy="288"/>
            </a:xfrm>
          </p:grpSpPr>
          <p:sp>
            <p:nvSpPr>
              <p:cNvPr id="19545" name="Arc 89"/>
              <p:cNvSpPr>
                <a:spLocks/>
              </p:cNvSpPr>
              <p:nvPr/>
            </p:nvSpPr>
            <p:spPr bwMode="auto">
              <a:xfrm>
                <a:off x="3264" y="2544"/>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9546" name="Arc 90"/>
              <p:cNvSpPr>
                <a:spLocks/>
              </p:cNvSpPr>
              <p:nvPr/>
            </p:nvSpPr>
            <p:spPr bwMode="auto">
              <a:xfrm flipV="1">
                <a:off x="3264" y="2688"/>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9547" name="Line 91"/>
              <p:cNvSpPr>
                <a:spLocks noChangeShapeType="1"/>
              </p:cNvSpPr>
              <p:nvPr/>
            </p:nvSpPr>
            <p:spPr bwMode="auto">
              <a:xfrm>
                <a:off x="3264" y="2544"/>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9549" name="Line 93"/>
            <p:cNvSpPr>
              <a:spLocks noChangeShapeType="1"/>
            </p:cNvSpPr>
            <p:nvPr/>
          </p:nvSpPr>
          <p:spPr bwMode="auto">
            <a:xfrm flipH="1">
              <a:off x="1536" y="3072"/>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550" name="Line 94"/>
            <p:cNvSpPr>
              <a:spLocks noChangeShapeType="1"/>
            </p:cNvSpPr>
            <p:nvPr/>
          </p:nvSpPr>
          <p:spPr bwMode="auto">
            <a:xfrm flipH="1">
              <a:off x="1536" y="3168"/>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551" name="Line 95"/>
            <p:cNvSpPr>
              <a:spLocks noChangeShapeType="1"/>
            </p:cNvSpPr>
            <p:nvPr/>
          </p:nvSpPr>
          <p:spPr bwMode="auto">
            <a:xfrm flipH="1">
              <a:off x="1536" y="3168"/>
              <a:ext cx="0"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552" name="Line 96"/>
            <p:cNvSpPr>
              <a:spLocks noChangeShapeType="1"/>
            </p:cNvSpPr>
            <p:nvPr/>
          </p:nvSpPr>
          <p:spPr bwMode="auto">
            <a:xfrm>
              <a:off x="1536" y="3024"/>
              <a:ext cx="0"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553" name="Line 97"/>
            <p:cNvSpPr>
              <a:spLocks noChangeShapeType="1"/>
            </p:cNvSpPr>
            <p:nvPr/>
          </p:nvSpPr>
          <p:spPr bwMode="auto">
            <a:xfrm flipH="1">
              <a:off x="1440" y="3024"/>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554" name="Line 98"/>
            <p:cNvSpPr>
              <a:spLocks noChangeShapeType="1"/>
            </p:cNvSpPr>
            <p:nvPr/>
          </p:nvSpPr>
          <p:spPr bwMode="auto">
            <a:xfrm flipH="1">
              <a:off x="1440" y="3216"/>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575" name="Line 119"/>
            <p:cNvSpPr>
              <a:spLocks noChangeShapeType="1"/>
            </p:cNvSpPr>
            <p:nvPr/>
          </p:nvSpPr>
          <p:spPr bwMode="auto">
            <a:xfrm>
              <a:off x="1920" y="3120"/>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576" name="Line 120"/>
            <p:cNvSpPr>
              <a:spLocks noChangeShapeType="1"/>
            </p:cNvSpPr>
            <p:nvPr/>
          </p:nvSpPr>
          <p:spPr bwMode="auto">
            <a:xfrm>
              <a:off x="2304" y="3120"/>
              <a:ext cx="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19622" name="Group 166"/>
            <p:cNvGrpSpPr>
              <a:grpSpLocks/>
            </p:cNvGrpSpPr>
            <p:nvPr/>
          </p:nvGrpSpPr>
          <p:grpSpPr bwMode="auto">
            <a:xfrm>
              <a:off x="2016" y="3024"/>
              <a:ext cx="288" cy="192"/>
              <a:chOff x="2640" y="1968"/>
              <a:chExt cx="288" cy="192"/>
            </a:xfrm>
          </p:grpSpPr>
          <p:sp>
            <p:nvSpPr>
              <p:cNvPr id="19623" name="AutoShape 167"/>
              <p:cNvSpPr>
                <a:spLocks noChangeArrowheads="1"/>
              </p:cNvSpPr>
              <p:nvPr/>
            </p:nvSpPr>
            <p:spPr bwMode="auto">
              <a:xfrm rot="5400000">
                <a:off x="2640" y="1968"/>
                <a:ext cx="192" cy="192"/>
              </a:xfrm>
              <a:prstGeom prst="triangle">
                <a:avLst>
                  <a:gd name="adj" fmla="val 50000"/>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9624" name="Oval 168"/>
              <p:cNvSpPr>
                <a:spLocks noChangeArrowheads="1"/>
              </p:cNvSpPr>
              <p:nvPr/>
            </p:nvSpPr>
            <p:spPr bwMode="auto">
              <a:xfrm>
                <a:off x="2832" y="2016"/>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mc:AlternateContent xmlns:mc="http://schemas.openxmlformats.org/markup-compatibility/2006" xmlns:a14="http://schemas.microsoft.com/office/drawing/2010/main">
        <mc:Choice Requires="a14">
          <p:sp>
            <p:nvSpPr>
              <p:cNvPr id="62" name="テキスト ボックス 61"/>
              <p:cNvSpPr txBox="1"/>
              <p:nvPr/>
            </p:nvSpPr>
            <p:spPr>
              <a:xfrm>
                <a:off x="1772937" y="3571914"/>
                <a:ext cx="3312125"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3600" b="0" i="1" smtClean="0">
                          <a:latin typeface="Cambria Math" panose="02040503050406030204" pitchFamily="18" charset="0"/>
                        </a:rPr>
                        <m:t>𝑍</m:t>
                      </m:r>
                      <m:r>
                        <a:rPr kumimoji="1" lang="en-US" altLang="ja-JP" sz="3600" b="0" i="1" smtClean="0">
                          <a:latin typeface="Cambria Math" panose="02040503050406030204" pitchFamily="18" charset="0"/>
                        </a:rPr>
                        <m:t>=</m:t>
                      </m:r>
                      <m:r>
                        <a:rPr kumimoji="1" lang="en-US" altLang="ja-JP" sz="3600" b="0" i="1" smtClean="0">
                          <a:latin typeface="Cambria Math" panose="02040503050406030204" pitchFamily="18" charset="0"/>
                        </a:rPr>
                        <m:t>𝑋</m:t>
                      </m:r>
                      <m:r>
                        <a:rPr kumimoji="1" lang="en-US" altLang="ja-JP" sz="3600" b="0" i="1" smtClean="0">
                          <a:latin typeface="Cambria Math" panose="02040503050406030204" pitchFamily="18" charset="0"/>
                        </a:rPr>
                        <m:t>|</m:t>
                      </m:r>
                      <m:r>
                        <a:rPr kumimoji="1" lang="en-US" altLang="ja-JP" sz="3600" b="0" i="1" smtClean="0">
                          <a:latin typeface="Cambria Math" panose="02040503050406030204" pitchFamily="18" charset="0"/>
                        </a:rPr>
                        <m:t>𝑌</m:t>
                      </m:r>
                      <m:r>
                        <a:rPr kumimoji="1" lang="en-US" altLang="ja-JP" sz="3600" b="0" i="1" smtClean="0">
                          <a:latin typeface="Cambria Math" panose="02040503050406030204" pitchFamily="18" charset="0"/>
                        </a:rPr>
                        <m:t>=</m:t>
                      </m:r>
                      <m:acc>
                        <m:accPr>
                          <m:chr m:val="̅"/>
                          <m:ctrlPr>
                            <a:rPr kumimoji="1" lang="en-US" altLang="ja-JP" sz="3600" b="0" i="1" smtClean="0">
                              <a:latin typeface="Cambria Math" panose="02040503050406030204" pitchFamily="18" charset="0"/>
                            </a:rPr>
                          </m:ctrlPr>
                        </m:accPr>
                        <m:e>
                          <m:r>
                            <a:rPr kumimoji="1" lang="en-US" altLang="ja-JP" sz="3600" b="0" i="1" smtClean="0">
                              <a:latin typeface="Cambria Math" panose="02040503050406030204" pitchFamily="18" charset="0"/>
                            </a:rPr>
                            <m:t>𝑋</m:t>
                          </m:r>
                          <m:r>
                            <a:rPr kumimoji="1" lang="en-US" altLang="ja-JP" sz="3600" b="0" i="1" smtClean="0">
                              <a:latin typeface="Cambria Math" panose="02040503050406030204" pitchFamily="18" charset="0"/>
                              <a:ea typeface="Cambria Math" panose="02040503050406030204" pitchFamily="18" charset="0"/>
                            </a:rPr>
                            <m:t>⋅</m:t>
                          </m:r>
                          <m:r>
                            <a:rPr kumimoji="1" lang="en-US" altLang="ja-JP" sz="3600" b="0" i="1" smtClean="0">
                              <a:latin typeface="Cambria Math" panose="02040503050406030204" pitchFamily="18" charset="0"/>
                              <a:ea typeface="Cambria Math" panose="02040503050406030204" pitchFamily="18" charset="0"/>
                            </a:rPr>
                            <m:t>𝑌</m:t>
                          </m:r>
                        </m:e>
                      </m:acc>
                    </m:oMath>
                  </m:oMathPara>
                </a14:m>
                <a:endParaRPr kumimoji="1" lang="ja-JP" altLang="en-US" sz="3600" dirty="0"/>
              </a:p>
            </p:txBody>
          </p:sp>
        </mc:Choice>
        <mc:Fallback xmlns="">
          <p:sp>
            <p:nvSpPr>
              <p:cNvPr id="62" name="テキスト ボックス 61"/>
              <p:cNvSpPr txBox="1">
                <a:spLocks noRot="1" noChangeAspect="1" noMove="1" noResize="1" noEditPoints="1" noAdjustHandles="1" noChangeArrowheads="1" noChangeShapeType="1" noTextEdit="1"/>
              </p:cNvSpPr>
              <p:nvPr/>
            </p:nvSpPr>
            <p:spPr>
              <a:xfrm>
                <a:off x="1772937" y="3571914"/>
                <a:ext cx="3312125" cy="553998"/>
              </a:xfrm>
              <a:prstGeom prst="rect">
                <a:avLst/>
              </a:prstGeom>
              <a:blipFill rotWithShape="0">
                <a:blip r:embed="rId3" cstate="print"/>
                <a:stretch>
                  <a:fillRect/>
                </a:stretch>
              </a:blipFill>
            </p:spPr>
            <p:txBody>
              <a:bodyPr/>
              <a:lstStyle/>
              <a:p>
                <a:r>
                  <a:rPr lang="ja-JP"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9625"/>
                                        </p:tgtEl>
                                        <p:attrNameLst>
                                          <p:attrName>style.visibility</p:attrName>
                                        </p:attrNameLst>
                                      </p:cBhvr>
                                      <p:to>
                                        <p:strVal val="visible"/>
                                      </p:to>
                                    </p:set>
                                    <p:animEffect transition="in" filter="checkerboard(across)">
                                      <p:cBhvr>
                                        <p:cTn id="7" dur="500"/>
                                        <p:tgtEl>
                                          <p:spTgt spid="196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9620"/>
                                        </p:tgtEl>
                                        <p:attrNameLst>
                                          <p:attrName>style.visibility</p:attrName>
                                        </p:attrNameLst>
                                      </p:cBhvr>
                                      <p:to>
                                        <p:strVal val="visible"/>
                                      </p:to>
                                    </p:set>
                                    <p:animEffect transition="in" filter="checkerboard(across)">
                                      <p:cBhvr>
                                        <p:cTn id="12" dur="500"/>
                                        <p:tgtEl>
                                          <p:spTgt spid="1962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19621"/>
                                        </p:tgtEl>
                                        <p:attrNameLst>
                                          <p:attrName>style.visibility</p:attrName>
                                        </p:attrNameLst>
                                      </p:cBhvr>
                                      <p:to>
                                        <p:strVal val="visible"/>
                                      </p:to>
                                    </p:set>
                                    <p:animEffect transition="in" filter="checkerboard(across)">
                                      <p:cBhvr>
                                        <p:cTn id="17" dur="500"/>
                                        <p:tgtEl>
                                          <p:spTgt spid="196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グラフィカル ユーザー インターフェイス, アプリケーション&#10;&#10;自動的に生成された説明">
            <a:extLst>
              <a:ext uri="{FF2B5EF4-FFF2-40B4-BE49-F238E27FC236}">
                <a16:creationId xmlns:a16="http://schemas.microsoft.com/office/drawing/2014/main" id="{7B663D62-D05B-47A6-B4AE-8C077A4556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09" y="0"/>
            <a:ext cx="8936182" cy="6858000"/>
          </a:xfrm>
          <a:prstGeom prst="rect">
            <a:avLst/>
          </a:prstGeom>
        </p:spPr>
      </p:pic>
      <p:sp>
        <p:nvSpPr>
          <p:cNvPr id="4" name="四角形: 角を丸くする 3">
            <a:extLst>
              <a:ext uri="{FF2B5EF4-FFF2-40B4-BE49-F238E27FC236}">
                <a16:creationId xmlns:a16="http://schemas.microsoft.com/office/drawing/2014/main" id="{BF779629-AD78-4EFF-8429-54BA37D27C58}"/>
              </a:ext>
            </a:extLst>
          </p:cNvPr>
          <p:cNvSpPr/>
          <p:nvPr/>
        </p:nvSpPr>
        <p:spPr bwMode="auto">
          <a:xfrm>
            <a:off x="3810000" y="5791200"/>
            <a:ext cx="2743200" cy="533400"/>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200" b="0" i="1"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a typeface="ＭＳ Ｐゴシック" pitchFamily="50" charset="-128"/>
            </a:endParaRPr>
          </a:p>
        </p:txBody>
      </p:sp>
    </p:spTree>
    <p:custDataLst>
      <p:tags r:id="rId1"/>
    </p:custDataLst>
    <p:extLst>
      <p:ext uri="{BB962C8B-B14F-4D97-AF65-F5344CB8AC3E}">
        <p14:creationId xmlns:p14="http://schemas.microsoft.com/office/powerpoint/2010/main" val="4056811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r>
              <a:rPr lang="en-US" altLang="ja-JP" i="1" dirty="0">
                <a:latin typeface="Times New Roman" panose="02020603050405020304" pitchFamily="18" charset="0"/>
              </a:rPr>
              <a:t>n</a:t>
            </a:r>
            <a:r>
              <a:rPr lang="ja-JP" altLang="en-US" dirty="0">
                <a:latin typeface="Times New Roman" panose="02020603050405020304" pitchFamily="18" charset="0"/>
              </a:rPr>
              <a:t>入力</a:t>
            </a:r>
            <a:r>
              <a:rPr lang="en-US" altLang="ja-JP" dirty="0">
                <a:latin typeface="Times New Roman" panose="02020603050405020304" pitchFamily="18" charset="0"/>
              </a:rPr>
              <a:t>NAND</a:t>
            </a:r>
            <a:r>
              <a:rPr lang="ja-JP" altLang="en-US" dirty="0">
                <a:latin typeface="Times New Roman" panose="02020603050405020304" pitchFamily="18" charset="0"/>
              </a:rPr>
              <a:t>ゲート</a:t>
            </a:r>
          </a:p>
        </p:txBody>
      </p:sp>
      <p:sp>
        <p:nvSpPr>
          <p:cNvPr id="136195" name="Rectangle 3"/>
          <p:cNvSpPr>
            <a:spLocks noGrp="1" noChangeArrowheads="1"/>
          </p:cNvSpPr>
          <p:nvPr>
            <p:ph type="body" idx="1"/>
          </p:nvPr>
        </p:nvSpPr>
        <p:spPr>
          <a:xfrm>
            <a:off x="1066800" y="1600200"/>
            <a:ext cx="7543800" cy="3505200"/>
          </a:xfrm>
        </p:spPr>
        <p:txBody>
          <a:bodyPr/>
          <a:lstStyle/>
          <a:p>
            <a:pPr>
              <a:buFont typeface="Wingdings" panose="05000000000000000000" pitchFamily="2" charset="2"/>
              <a:buChar char="u"/>
            </a:pPr>
            <a:r>
              <a:rPr lang="ja-JP" altLang="en-US" dirty="0">
                <a:latin typeface="Times New Roman" panose="02020603050405020304" pitchFamily="18" charset="0"/>
              </a:rPr>
              <a:t>定義</a:t>
            </a:r>
            <a:r>
              <a:rPr lang="en-US" altLang="ja-JP" dirty="0">
                <a:latin typeface="Times New Roman" panose="02020603050405020304" pitchFamily="18" charset="0"/>
              </a:rPr>
              <a:t> </a:t>
            </a:r>
            <a:r>
              <a:rPr lang="en-US" altLang="ja-JP" i="1" dirty="0">
                <a:latin typeface="Times New Roman" panose="02020603050405020304" pitchFamily="18" charset="0"/>
              </a:rPr>
              <a:t>n</a:t>
            </a:r>
            <a:r>
              <a:rPr lang="ja-JP" altLang="en-US" dirty="0">
                <a:latin typeface="Times New Roman" panose="02020603050405020304" pitchFamily="18" charset="0"/>
              </a:rPr>
              <a:t>入力</a:t>
            </a:r>
            <a:r>
              <a:rPr lang="en-US" altLang="ja-JP" dirty="0">
                <a:latin typeface="Times New Roman" panose="02020603050405020304" pitchFamily="18" charset="0"/>
              </a:rPr>
              <a:t>NAND</a:t>
            </a:r>
            <a:r>
              <a:rPr lang="ja-JP" altLang="en-US" dirty="0">
                <a:latin typeface="Times New Roman" panose="02020603050405020304" pitchFamily="18" charset="0"/>
              </a:rPr>
              <a:t>ゲート</a:t>
            </a:r>
            <a:endParaRPr lang="en-US" altLang="ja-JP" dirty="0">
              <a:latin typeface="Times New Roman" panose="02020603050405020304" pitchFamily="18" charset="0"/>
            </a:endParaRPr>
          </a:p>
          <a:p>
            <a:pPr lvl="1"/>
            <a:r>
              <a:rPr lang="ja-JP" altLang="en-US" dirty="0">
                <a:latin typeface="Times New Roman" panose="02020603050405020304" pitchFamily="18" charset="0"/>
              </a:rPr>
              <a:t>入力信号が全て </a:t>
            </a:r>
            <a:r>
              <a:rPr lang="en-US" altLang="ja-JP" dirty="0">
                <a:latin typeface="Times New Roman" panose="02020603050405020304" pitchFamily="18" charset="0"/>
              </a:rPr>
              <a:t>1 </a:t>
            </a:r>
            <a:r>
              <a:rPr lang="ja-JP" altLang="en-US" dirty="0">
                <a:latin typeface="Times New Roman" panose="02020603050405020304" pitchFamily="18" charset="0"/>
              </a:rPr>
              <a:t>のときは </a:t>
            </a:r>
            <a:r>
              <a:rPr lang="en-US" altLang="ja-JP" dirty="0">
                <a:latin typeface="Times New Roman" panose="02020603050405020304" pitchFamily="18" charset="0"/>
              </a:rPr>
              <a:t>0 </a:t>
            </a:r>
            <a:r>
              <a:rPr lang="ja-JP" altLang="en-US" dirty="0">
                <a:latin typeface="Times New Roman" panose="02020603050405020304" pitchFamily="18" charset="0"/>
              </a:rPr>
              <a:t>を、</a:t>
            </a:r>
          </a:p>
          <a:p>
            <a:pPr lvl="1">
              <a:buFontTx/>
              <a:buNone/>
            </a:pPr>
            <a:r>
              <a:rPr lang="ja-JP" altLang="en-US" dirty="0">
                <a:latin typeface="Times New Roman" panose="02020603050405020304" pitchFamily="18" charset="0"/>
              </a:rPr>
              <a:t>   それ以外は </a:t>
            </a:r>
            <a:r>
              <a:rPr lang="en-US" altLang="ja-JP" dirty="0">
                <a:latin typeface="Times New Roman" panose="02020603050405020304" pitchFamily="18" charset="0"/>
              </a:rPr>
              <a:t>1 </a:t>
            </a:r>
            <a:r>
              <a:rPr lang="ja-JP" altLang="en-US" dirty="0">
                <a:latin typeface="Times New Roman" panose="02020603050405020304" pitchFamily="18" charset="0"/>
              </a:rPr>
              <a:t>を出力する論理ゲート</a:t>
            </a:r>
          </a:p>
          <a:p>
            <a:pPr lvl="1">
              <a:buFontTx/>
              <a:buChar char="•"/>
            </a:pPr>
            <a:r>
              <a:rPr lang="en-US" altLang="ja-JP" i="1" dirty="0">
                <a:latin typeface="Times New Roman" panose="02020603050405020304" pitchFamily="18" charset="0"/>
              </a:rPr>
              <a:t>n</a:t>
            </a:r>
            <a:r>
              <a:rPr lang="ja-JP" altLang="en-US" dirty="0">
                <a:latin typeface="Times New Roman" panose="02020603050405020304" pitchFamily="18" charset="0"/>
              </a:rPr>
              <a:t>入力</a:t>
            </a:r>
            <a:r>
              <a:rPr lang="en-US" altLang="ja-JP" dirty="0">
                <a:latin typeface="Times New Roman" panose="02020603050405020304" pitchFamily="18" charset="0"/>
              </a:rPr>
              <a:t>1</a:t>
            </a:r>
            <a:r>
              <a:rPr lang="ja-JP" altLang="en-US" dirty="0">
                <a:latin typeface="Times New Roman" panose="02020603050405020304" pitchFamily="18" charset="0"/>
              </a:rPr>
              <a:t>出力</a:t>
            </a:r>
            <a:endParaRPr lang="ja-JP" altLang="en-US" sz="3600" i="1" baseline="-25000" dirty="0">
              <a:latin typeface="Times New Roman" panose="02020603050405020304" pitchFamily="18" charset="0"/>
            </a:endParaRPr>
          </a:p>
        </p:txBody>
      </p:sp>
      <p:grpSp>
        <p:nvGrpSpPr>
          <p:cNvPr id="136234" name="Group 42"/>
          <p:cNvGrpSpPr>
            <a:grpSpLocks/>
          </p:cNvGrpSpPr>
          <p:nvPr/>
        </p:nvGrpSpPr>
        <p:grpSpPr bwMode="auto">
          <a:xfrm>
            <a:off x="2362200" y="4597400"/>
            <a:ext cx="2314575" cy="1814513"/>
            <a:chOff x="1488" y="2896"/>
            <a:chExt cx="1458" cy="1143"/>
          </a:xfrm>
        </p:grpSpPr>
        <p:sp>
          <p:nvSpPr>
            <p:cNvPr id="136197" name="Text Box 5"/>
            <p:cNvSpPr txBox="1">
              <a:spLocks noChangeArrowheads="1"/>
            </p:cNvSpPr>
            <p:nvPr/>
          </p:nvSpPr>
          <p:spPr bwMode="auto">
            <a:xfrm>
              <a:off x="1488" y="2896"/>
              <a:ext cx="329"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800" i="1" dirty="0">
                  <a:latin typeface="Times New Roman" panose="02020603050405020304" pitchFamily="18" charset="0"/>
                </a:rPr>
                <a:t>X</a:t>
              </a:r>
              <a:r>
                <a:rPr lang="en-US" altLang="ja-JP" sz="2800" baseline="-25000" dirty="0">
                  <a:latin typeface="Times New Roman" panose="02020603050405020304" pitchFamily="18" charset="0"/>
                </a:rPr>
                <a:t>1</a:t>
              </a:r>
              <a:endParaRPr lang="en-US" altLang="ja-JP" sz="2800" i="1" dirty="0">
                <a:latin typeface="Times New Roman" panose="02020603050405020304" pitchFamily="18" charset="0"/>
              </a:endParaRPr>
            </a:p>
          </p:txBody>
        </p:sp>
        <p:sp>
          <p:nvSpPr>
            <p:cNvPr id="136198" name="Text Box 6"/>
            <p:cNvSpPr txBox="1">
              <a:spLocks noChangeArrowheads="1"/>
            </p:cNvSpPr>
            <p:nvPr/>
          </p:nvSpPr>
          <p:spPr bwMode="auto">
            <a:xfrm>
              <a:off x="2688" y="3314"/>
              <a:ext cx="25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3200" i="1">
                  <a:latin typeface="Times New Roman" panose="02020603050405020304" pitchFamily="18" charset="0"/>
                </a:rPr>
                <a:t>Z</a:t>
              </a:r>
            </a:p>
          </p:txBody>
        </p:sp>
        <p:grpSp>
          <p:nvGrpSpPr>
            <p:cNvPr id="136199" name="Group 7"/>
            <p:cNvGrpSpPr>
              <a:grpSpLocks/>
            </p:cNvGrpSpPr>
            <p:nvPr/>
          </p:nvGrpSpPr>
          <p:grpSpPr bwMode="auto">
            <a:xfrm>
              <a:off x="2112" y="3355"/>
              <a:ext cx="288" cy="288"/>
              <a:chOff x="3264" y="2544"/>
              <a:chExt cx="288" cy="288"/>
            </a:xfrm>
          </p:grpSpPr>
          <p:sp>
            <p:nvSpPr>
              <p:cNvPr id="136200" name="Arc 8"/>
              <p:cNvSpPr>
                <a:spLocks/>
              </p:cNvSpPr>
              <p:nvPr/>
            </p:nvSpPr>
            <p:spPr bwMode="auto">
              <a:xfrm>
                <a:off x="3264" y="2544"/>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6201" name="Arc 9"/>
              <p:cNvSpPr>
                <a:spLocks/>
              </p:cNvSpPr>
              <p:nvPr/>
            </p:nvSpPr>
            <p:spPr bwMode="auto">
              <a:xfrm flipV="1">
                <a:off x="3264" y="2688"/>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6202" name="Line 10"/>
              <p:cNvSpPr>
                <a:spLocks noChangeShapeType="1"/>
              </p:cNvSpPr>
              <p:nvPr/>
            </p:nvSpPr>
            <p:spPr bwMode="auto">
              <a:xfrm>
                <a:off x="3264" y="2544"/>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36203" name="Line 11"/>
            <p:cNvSpPr>
              <a:spLocks noChangeShapeType="1"/>
            </p:cNvSpPr>
            <p:nvPr/>
          </p:nvSpPr>
          <p:spPr bwMode="auto">
            <a:xfrm flipV="1">
              <a:off x="2496" y="3499"/>
              <a:ext cx="192" cy="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6204" name="Line 12"/>
            <p:cNvSpPr>
              <a:spLocks noChangeShapeType="1"/>
            </p:cNvSpPr>
            <p:nvPr/>
          </p:nvSpPr>
          <p:spPr bwMode="auto">
            <a:xfrm flipH="1">
              <a:off x="1920" y="3451"/>
              <a:ext cx="19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6205" name="Line 13"/>
            <p:cNvSpPr>
              <a:spLocks noChangeShapeType="1"/>
            </p:cNvSpPr>
            <p:nvPr/>
          </p:nvSpPr>
          <p:spPr bwMode="auto">
            <a:xfrm flipH="1">
              <a:off x="1968" y="3595"/>
              <a:ext cx="14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6206" name="Line 14"/>
            <p:cNvSpPr>
              <a:spLocks noChangeShapeType="1"/>
            </p:cNvSpPr>
            <p:nvPr/>
          </p:nvSpPr>
          <p:spPr bwMode="auto">
            <a:xfrm>
              <a:off x="1968" y="3595"/>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6207" name="Line 15"/>
            <p:cNvSpPr>
              <a:spLocks noChangeShapeType="1"/>
            </p:cNvSpPr>
            <p:nvPr/>
          </p:nvSpPr>
          <p:spPr bwMode="auto">
            <a:xfrm>
              <a:off x="1920" y="3307"/>
              <a:ext cx="0"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6208" name="Line 16"/>
            <p:cNvSpPr>
              <a:spLocks noChangeShapeType="1"/>
            </p:cNvSpPr>
            <p:nvPr/>
          </p:nvSpPr>
          <p:spPr bwMode="auto">
            <a:xfrm flipH="1">
              <a:off x="1824" y="3307"/>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6209" name="Line 17"/>
            <p:cNvSpPr>
              <a:spLocks noChangeShapeType="1"/>
            </p:cNvSpPr>
            <p:nvPr/>
          </p:nvSpPr>
          <p:spPr bwMode="auto">
            <a:xfrm flipH="1">
              <a:off x="1824" y="3883"/>
              <a:ext cx="14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6210" name="Text Box 18"/>
            <p:cNvSpPr txBox="1">
              <a:spLocks noChangeArrowheads="1"/>
            </p:cNvSpPr>
            <p:nvPr/>
          </p:nvSpPr>
          <p:spPr bwMode="auto">
            <a:xfrm>
              <a:off x="1488" y="3120"/>
              <a:ext cx="329"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800" i="1">
                  <a:latin typeface="Times New Roman" panose="02020603050405020304" pitchFamily="18" charset="0"/>
                </a:rPr>
                <a:t>X</a:t>
              </a:r>
              <a:r>
                <a:rPr lang="en-US" altLang="ja-JP" sz="2800" baseline="-25000">
                  <a:latin typeface="Times New Roman" panose="02020603050405020304" pitchFamily="18" charset="0"/>
                </a:rPr>
                <a:t>2</a:t>
              </a:r>
              <a:endParaRPr lang="en-US" altLang="ja-JP" sz="2800" i="1">
                <a:latin typeface="Times New Roman" panose="02020603050405020304" pitchFamily="18" charset="0"/>
              </a:endParaRPr>
            </a:p>
          </p:txBody>
        </p:sp>
        <p:sp>
          <p:nvSpPr>
            <p:cNvPr id="136211" name="Text Box 19"/>
            <p:cNvSpPr txBox="1">
              <a:spLocks noChangeArrowheads="1"/>
            </p:cNvSpPr>
            <p:nvPr/>
          </p:nvSpPr>
          <p:spPr bwMode="auto">
            <a:xfrm>
              <a:off x="1488" y="3712"/>
              <a:ext cx="329"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800" i="1">
                  <a:latin typeface="Times New Roman" panose="02020603050405020304" pitchFamily="18" charset="0"/>
                </a:rPr>
                <a:t>X</a:t>
              </a:r>
              <a:r>
                <a:rPr lang="en-US" altLang="ja-JP" sz="2800" i="1" baseline="-25000">
                  <a:latin typeface="Times New Roman" panose="02020603050405020304" pitchFamily="18" charset="0"/>
                </a:rPr>
                <a:t>n</a:t>
              </a:r>
              <a:endParaRPr lang="en-US" altLang="ja-JP" sz="2800" i="1">
                <a:latin typeface="Times New Roman" panose="02020603050405020304" pitchFamily="18" charset="0"/>
              </a:endParaRPr>
            </a:p>
          </p:txBody>
        </p:sp>
        <p:sp>
          <p:nvSpPr>
            <p:cNvPr id="136212" name="Line 20"/>
            <p:cNvSpPr>
              <a:spLocks noChangeShapeType="1"/>
            </p:cNvSpPr>
            <p:nvPr/>
          </p:nvSpPr>
          <p:spPr bwMode="auto">
            <a:xfrm>
              <a:off x="1824" y="3115"/>
              <a:ext cx="14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6213" name="Line 21"/>
            <p:cNvSpPr>
              <a:spLocks noChangeShapeType="1"/>
            </p:cNvSpPr>
            <p:nvPr/>
          </p:nvSpPr>
          <p:spPr bwMode="auto">
            <a:xfrm>
              <a:off x="1968" y="3115"/>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6214" name="Line 22"/>
            <p:cNvSpPr>
              <a:spLocks noChangeShapeType="1"/>
            </p:cNvSpPr>
            <p:nvPr/>
          </p:nvSpPr>
          <p:spPr bwMode="auto">
            <a:xfrm>
              <a:off x="1968" y="3403"/>
              <a:ext cx="14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6215" name="Line 23"/>
            <p:cNvSpPr>
              <a:spLocks noChangeShapeType="1"/>
            </p:cNvSpPr>
            <p:nvPr/>
          </p:nvSpPr>
          <p:spPr bwMode="auto">
            <a:xfrm>
              <a:off x="1632" y="3403"/>
              <a:ext cx="0" cy="384"/>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6232" name="Oval 40"/>
            <p:cNvSpPr>
              <a:spLocks noChangeArrowheads="1"/>
            </p:cNvSpPr>
            <p:nvPr/>
          </p:nvSpPr>
          <p:spPr bwMode="auto">
            <a:xfrm>
              <a:off x="2400" y="3456"/>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136235" name="Group 43"/>
          <p:cNvGrpSpPr>
            <a:grpSpLocks/>
          </p:cNvGrpSpPr>
          <p:nvPr/>
        </p:nvGrpSpPr>
        <p:grpSpPr bwMode="auto">
          <a:xfrm>
            <a:off x="5638800" y="4597400"/>
            <a:ext cx="2314575" cy="1738313"/>
            <a:chOff x="3552" y="2896"/>
            <a:chExt cx="1458" cy="1095"/>
          </a:xfrm>
        </p:grpSpPr>
        <p:sp>
          <p:nvSpPr>
            <p:cNvPr id="136217" name="Text Box 25"/>
            <p:cNvSpPr txBox="1">
              <a:spLocks noChangeArrowheads="1"/>
            </p:cNvSpPr>
            <p:nvPr/>
          </p:nvSpPr>
          <p:spPr bwMode="auto">
            <a:xfrm>
              <a:off x="3552" y="2896"/>
              <a:ext cx="329"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800" i="1">
                  <a:latin typeface="Times New Roman" panose="02020603050405020304" pitchFamily="18" charset="0"/>
                </a:rPr>
                <a:t>X</a:t>
              </a:r>
              <a:r>
                <a:rPr lang="en-US" altLang="ja-JP" sz="2800" baseline="-25000">
                  <a:latin typeface="Times New Roman" panose="02020603050405020304" pitchFamily="18" charset="0"/>
                </a:rPr>
                <a:t>1</a:t>
              </a:r>
              <a:endParaRPr lang="en-US" altLang="ja-JP" sz="2800" i="1">
                <a:latin typeface="Times New Roman" panose="02020603050405020304" pitchFamily="18" charset="0"/>
              </a:endParaRPr>
            </a:p>
          </p:txBody>
        </p:sp>
        <p:sp>
          <p:nvSpPr>
            <p:cNvPr id="136218" name="Text Box 26"/>
            <p:cNvSpPr txBox="1">
              <a:spLocks noChangeArrowheads="1"/>
            </p:cNvSpPr>
            <p:nvPr/>
          </p:nvSpPr>
          <p:spPr bwMode="auto">
            <a:xfrm>
              <a:off x="4752" y="3314"/>
              <a:ext cx="25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3200" i="1">
                  <a:latin typeface="Times New Roman" panose="02020603050405020304" pitchFamily="18" charset="0"/>
                </a:rPr>
                <a:t>Z</a:t>
              </a:r>
            </a:p>
          </p:txBody>
        </p:sp>
        <p:grpSp>
          <p:nvGrpSpPr>
            <p:cNvPr id="136219" name="Group 27"/>
            <p:cNvGrpSpPr>
              <a:grpSpLocks/>
            </p:cNvGrpSpPr>
            <p:nvPr/>
          </p:nvGrpSpPr>
          <p:grpSpPr bwMode="auto">
            <a:xfrm>
              <a:off x="4176" y="3355"/>
              <a:ext cx="288" cy="288"/>
              <a:chOff x="3264" y="2544"/>
              <a:chExt cx="288" cy="288"/>
            </a:xfrm>
          </p:grpSpPr>
          <p:sp>
            <p:nvSpPr>
              <p:cNvPr id="136220" name="Arc 28"/>
              <p:cNvSpPr>
                <a:spLocks/>
              </p:cNvSpPr>
              <p:nvPr/>
            </p:nvSpPr>
            <p:spPr bwMode="auto">
              <a:xfrm>
                <a:off x="3264" y="2544"/>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6221" name="Arc 29"/>
              <p:cNvSpPr>
                <a:spLocks/>
              </p:cNvSpPr>
              <p:nvPr/>
            </p:nvSpPr>
            <p:spPr bwMode="auto">
              <a:xfrm flipV="1">
                <a:off x="3264" y="2688"/>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6222" name="Line 30"/>
              <p:cNvSpPr>
                <a:spLocks noChangeShapeType="1"/>
              </p:cNvSpPr>
              <p:nvPr/>
            </p:nvSpPr>
            <p:spPr bwMode="auto">
              <a:xfrm>
                <a:off x="3264" y="2544"/>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36223" name="Line 31"/>
            <p:cNvSpPr>
              <a:spLocks noChangeShapeType="1"/>
            </p:cNvSpPr>
            <p:nvPr/>
          </p:nvSpPr>
          <p:spPr bwMode="auto">
            <a:xfrm flipV="1">
              <a:off x="4560" y="3499"/>
              <a:ext cx="192" cy="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6224" name="Line 32"/>
            <p:cNvSpPr>
              <a:spLocks noChangeShapeType="1"/>
            </p:cNvSpPr>
            <p:nvPr/>
          </p:nvSpPr>
          <p:spPr bwMode="auto">
            <a:xfrm flipH="1">
              <a:off x="3888" y="3307"/>
              <a:ext cx="2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6225" name="Line 33"/>
            <p:cNvSpPr>
              <a:spLocks noChangeShapeType="1"/>
            </p:cNvSpPr>
            <p:nvPr/>
          </p:nvSpPr>
          <p:spPr bwMode="auto">
            <a:xfrm flipH="1">
              <a:off x="3888" y="3883"/>
              <a:ext cx="2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6226" name="Text Box 34"/>
            <p:cNvSpPr txBox="1">
              <a:spLocks noChangeArrowheads="1"/>
            </p:cNvSpPr>
            <p:nvPr/>
          </p:nvSpPr>
          <p:spPr bwMode="auto">
            <a:xfrm>
              <a:off x="3552" y="3120"/>
              <a:ext cx="329"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800" i="1" dirty="0">
                  <a:latin typeface="Times New Roman" panose="02020603050405020304" pitchFamily="18" charset="0"/>
                </a:rPr>
                <a:t>X</a:t>
              </a:r>
              <a:r>
                <a:rPr lang="en-US" altLang="ja-JP" sz="2800" baseline="-25000" dirty="0">
                  <a:latin typeface="Times New Roman" panose="02020603050405020304" pitchFamily="18" charset="0"/>
                </a:rPr>
                <a:t>2</a:t>
              </a:r>
              <a:endParaRPr lang="en-US" altLang="ja-JP" sz="2800" i="1" dirty="0">
                <a:latin typeface="Times New Roman" panose="02020603050405020304" pitchFamily="18" charset="0"/>
              </a:endParaRPr>
            </a:p>
          </p:txBody>
        </p:sp>
        <p:sp>
          <p:nvSpPr>
            <p:cNvPr id="136227" name="Text Box 35"/>
            <p:cNvSpPr txBox="1">
              <a:spLocks noChangeArrowheads="1"/>
            </p:cNvSpPr>
            <p:nvPr/>
          </p:nvSpPr>
          <p:spPr bwMode="auto">
            <a:xfrm>
              <a:off x="3552" y="3664"/>
              <a:ext cx="329"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800" i="1">
                  <a:latin typeface="Times New Roman" panose="02020603050405020304" pitchFamily="18" charset="0"/>
                </a:rPr>
                <a:t>X</a:t>
              </a:r>
              <a:r>
                <a:rPr lang="en-US" altLang="ja-JP" sz="2800" i="1" baseline="-25000">
                  <a:latin typeface="Times New Roman" panose="02020603050405020304" pitchFamily="18" charset="0"/>
                </a:rPr>
                <a:t>n</a:t>
              </a:r>
              <a:endParaRPr lang="en-US" altLang="ja-JP" sz="2800" i="1">
                <a:latin typeface="Times New Roman" panose="02020603050405020304" pitchFamily="18" charset="0"/>
              </a:endParaRPr>
            </a:p>
          </p:txBody>
        </p:sp>
        <p:sp>
          <p:nvSpPr>
            <p:cNvPr id="136228" name="Line 36"/>
            <p:cNvSpPr>
              <a:spLocks noChangeShapeType="1"/>
            </p:cNvSpPr>
            <p:nvPr/>
          </p:nvSpPr>
          <p:spPr bwMode="auto">
            <a:xfrm>
              <a:off x="3888" y="3115"/>
              <a:ext cx="2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6229" name="Line 37"/>
            <p:cNvSpPr>
              <a:spLocks noChangeShapeType="1"/>
            </p:cNvSpPr>
            <p:nvPr/>
          </p:nvSpPr>
          <p:spPr bwMode="auto">
            <a:xfrm>
              <a:off x="3696" y="3403"/>
              <a:ext cx="0" cy="336"/>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6230" name="Line 38"/>
            <p:cNvSpPr>
              <a:spLocks noChangeShapeType="1"/>
            </p:cNvSpPr>
            <p:nvPr/>
          </p:nvSpPr>
          <p:spPr bwMode="auto">
            <a:xfrm>
              <a:off x="4176" y="3067"/>
              <a:ext cx="0" cy="86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6233" name="Oval 41"/>
            <p:cNvSpPr>
              <a:spLocks noChangeArrowheads="1"/>
            </p:cNvSpPr>
            <p:nvPr/>
          </p:nvSpPr>
          <p:spPr bwMode="auto">
            <a:xfrm>
              <a:off x="4464" y="3456"/>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43" name="テキスト ボックス 42"/>
          <p:cNvSpPr txBox="1"/>
          <p:nvPr/>
        </p:nvSpPr>
        <p:spPr>
          <a:xfrm>
            <a:off x="1711337" y="3821579"/>
            <a:ext cx="3740126" cy="646331"/>
          </a:xfrm>
          <a:prstGeom prst="rect">
            <a:avLst/>
          </a:prstGeom>
          <a:noFill/>
        </p:spPr>
        <p:txBody>
          <a:bodyPr wrap="none" rtlCol="0">
            <a:spAutoFit/>
          </a:bodyPr>
          <a:lstStyle/>
          <a:p>
            <a:r>
              <a:rPr kumimoji="1" lang="en-US" altLang="ja-JP" sz="3600" i="1" dirty="0">
                <a:latin typeface="Times New Roman" panose="02020603050405020304" pitchFamily="18" charset="0"/>
              </a:rPr>
              <a:t>Z</a:t>
            </a:r>
            <a:r>
              <a:rPr kumimoji="1" lang="en-US" altLang="ja-JP" sz="3600" dirty="0">
                <a:latin typeface="Times New Roman" panose="02020603050405020304" pitchFamily="18" charset="0"/>
              </a:rPr>
              <a:t> = </a:t>
            </a:r>
            <a:r>
              <a:rPr kumimoji="1" lang="en-US" altLang="ja-JP" sz="3600" i="1" dirty="0">
                <a:latin typeface="Times New Roman" panose="02020603050405020304" pitchFamily="18" charset="0"/>
              </a:rPr>
              <a:t>X</a:t>
            </a:r>
            <a:r>
              <a:rPr kumimoji="1" lang="en-US" altLang="ja-JP" sz="3600" baseline="-25000" dirty="0">
                <a:latin typeface="Times New Roman" panose="02020603050405020304" pitchFamily="18" charset="0"/>
              </a:rPr>
              <a:t>1</a:t>
            </a:r>
            <a:r>
              <a:rPr kumimoji="1" lang="en-US" altLang="ja-JP" sz="3600" dirty="0">
                <a:latin typeface="Times New Roman" panose="02020603050405020304" pitchFamily="18" charset="0"/>
              </a:rPr>
              <a:t> </a:t>
            </a:r>
            <a:r>
              <a:rPr kumimoji="1" lang="ja-JP" altLang="en-US" sz="3600" dirty="0">
                <a:latin typeface="Times New Roman" panose="02020603050405020304" pitchFamily="18" charset="0"/>
              </a:rPr>
              <a:t>・ </a:t>
            </a:r>
            <a:r>
              <a:rPr lang="en-US" altLang="ja-JP" sz="3600" i="1" dirty="0">
                <a:latin typeface="Times New Roman" panose="02020603050405020304" pitchFamily="18" charset="0"/>
              </a:rPr>
              <a:t>X</a:t>
            </a:r>
            <a:r>
              <a:rPr lang="en-US" altLang="ja-JP" sz="3600" baseline="-25000" dirty="0">
                <a:latin typeface="Times New Roman" panose="02020603050405020304" pitchFamily="18" charset="0"/>
              </a:rPr>
              <a:t>2</a:t>
            </a:r>
            <a:r>
              <a:rPr lang="en-US" altLang="ja-JP" sz="3600" dirty="0">
                <a:latin typeface="Times New Roman" panose="02020603050405020304" pitchFamily="18" charset="0"/>
              </a:rPr>
              <a:t> </a:t>
            </a:r>
            <a:r>
              <a:rPr lang="ja-JP" altLang="en-US" sz="3600" dirty="0">
                <a:latin typeface="Times New Roman" panose="02020603050405020304" pitchFamily="18" charset="0"/>
              </a:rPr>
              <a:t>・</a:t>
            </a:r>
            <a:r>
              <a:rPr lang="en-US" altLang="ja-JP" sz="3600" dirty="0">
                <a:latin typeface="Times New Roman" panose="02020603050405020304" pitchFamily="18" charset="0"/>
              </a:rPr>
              <a:t>...</a:t>
            </a:r>
            <a:r>
              <a:rPr lang="ja-JP" altLang="en-US" sz="3600" dirty="0">
                <a:latin typeface="Times New Roman" panose="02020603050405020304" pitchFamily="18" charset="0"/>
              </a:rPr>
              <a:t>・</a:t>
            </a:r>
            <a:r>
              <a:rPr lang="en-US" altLang="ja-JP" sz="3600" i="1" dirty="0">
                <a:latin typeface="Times New Roman" panose="02020603050405020304" pitchFamily="18" charset="0"/>
              </a:rPr>
              <a:t> </a:t>
            </a:r>
            <a:r>
              <a:rPr lang="en-US" altLang="ja-JP" sz="3600" i="1" dirty="0" err="1">
                <a:latin typeface="Times New Roman" panose="02020603050405020304" pitchFamily="18" charset="0"/>
              </a:rPr>
              <a:t>X</a:t>
            </a:r>
            <a:r>
              <a:rPr lang="en-US" altLang="ja-JP" sz="3600" i="1" baseline="-25000" dirty="0" err="1">
                <a:latin typeface="Times New Roman" panose="02020603050405020304" pitchFamily="18" charset="0"/>
              </a:rPr>
              <a:t>n</a:t>
            </a:r>
            <a:endParaRPr kumimoji="1" lang="ja-JP" altLang="en-US" sz="3600" i="1" dirty="0">
              <a:latin typeface="Times New Roman" panose="02020603050405020304" pitchFamily="18" charset="0"/>
            </a:endParaRPr>
          </a:p>
        </p:txBody>
      </p:sp>
      <p:cxnSp>
        <p:nvCxnSpPr>
          <p:cNvPr id="5" name="直線コネクタ 4"/>
          <p:cNvCxnSpPr/>
          <p:nvPr/>
        </p:nvCxnSpPr>
        <p:spPr bwMode="auto">
          <a:xfrm>
            <a:off x="2438400" y="3838139"/>
            <a:ext cx="3048000"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5662357" y="3817034"/>
            <a:ext cx="2948243" cy="646331"/>
          </a:xfrm>
          <a:prstGeom prst="rect">
            <a:avLst/>
          </a:prstGeom>
          <a:noFill/>
        </p:spPr>
        <p:txBody>
          <a:bodyPr wrap="none" rtlCol="0">
            <a:spAutoFit/>
          </a:bodyPr>
          <a:lstStyle/>
          <a:p>
            <a:r>
              <a:rPr lang="ja-JP" altLang="en-US" sz="3600" dirty="0">
                <a:latin typeface="Times New Roman" panose="02020603050405020304" pitchFamily="18" charset="0"/>
              </a:rPr>
              <a:t>≠ </a:t>
            </a:r>
            <a:r>
              <a:rPr lang="en-US" altLang="ja-JP" sz="3600" i="1" dirty="0">
                <a:latin typeface="Times New Roman" panose="02020603050405020304" pitchFamily="18" charset="0"/>
              </a:rPr>
              <a:t>X</a:t>
            </a:r>
            <a:r>
              <a:rPr lang="en-US" altLang="ja-JP" sz="3600" baseline="-25000" dirty="0">
                <a:latin typeface="Times New Roman" panose="02020603050405020304" pitchFamily="18" charset="0"/>
              </a:rPr>
              <a:t>1</a:t>
            </a:r>
            <a:r>
              <a:rPr lang="en-US" altLang="ja-JP" sz="3600" dirty="0">
                <a:latin typeface="Times New Roman" panose="02020603050405020304" pitchFamily="18" charset="0"/>
              </a:rPr>
              <a:t> |</a:t>
            </a:r>
            <a:r>
              <a:rPr lang="ja-JP" altLang="en-US" sz="3600" dirty="0">
                <a:latin typeface="Times New Roman" panose="02020603050405020304" pitchFamily="18" charset="0"/>
              </a:rPr>
              <a:t> </a:t>
            </a:r>
            <a:r>
              <a:rPr lang="en-US" altLang="ja-JP" sz="3600" i="1" dirty="0">
                <a:latin typeface="Times New Roman" panose="02020603050405020304" pitchFamily="18" charset="0"/>
              </a:rPr>
              <a:t>X</a:t>
            </a:r>
            <a:r>
              <a:rPr lang="en-US" altLang="ja-JP" sz="3600" baseline="-25000" dirty="0">
                <a:latin typeface="Times New Roman" panose="02020603050405020304" pitchFamily="18" charset="0"/>
              </a:rPr>
              <a:t>2</a:t>
            </a:r>
            <a:r>
              <a:rPr lang="en-US" altLang="ja-JP" sz="3600" dirty="0">
                <a:latin typeface="Times New Roman" panose="02020603050405020304" pitchFamily="18" charset="0"/>
              </a:rPr>
              <a:t> |...|</a:t>
            </a:r>
            <a:r>
              <a:rPr lang="en-US" altLang="ja-JP" sz="3600" i="1" dirty="0">
                <a:latin typeface="Times New Roman" panose="02020603050405020304" pitchFamily="18" charset="0"/>
              </a:rPr>
              <a:t> </a:t>
            </a:r>
            <a:r>
              <a:rPr lang="en-US" altLang="ja-JP" sz="3600" i="1" dirty="0" err="1">
                <a:latin typeface="Times New Roman" panose="02020603050405020304" pitchFamily="18" charset="0"/>
              </a:rPr>
              <a:t>X</a:t>
            </a:r>
            <a:r>
              <a:rPr lang="en-US" altLang="ja-JP" sz="3600" i="1" baseline="-25000" dirty="0" err="1">
                <a:latin typeface="Times New Roman" panose="02020603050405020304" pitchFamily="18" charset="0"/>
              </a:rPr>
              <a:t>n</a:t>
            </a:r>
            <a:endParaRPr kumimoji="1" lang="ja-JP" altLang="en-US" sz="3600"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36234"/>
                                        </p:tgtEl>
                                        <p:attrNameLst>
                                          <p:attrName>style.visibility</p:attrName>
                                        </p:attrNameLst>
                                      </p:cBhvr>
                                      <p:to>
                                        <p:strVal val="visible"/>
                                      </p:to>
                                    </p:set>
                                    <p:animEffect transition="in" filter="checkerboard(across)">
                                      <p:cBhvr>
                                        <p:cTn id="12" dur="500"/>
                                        <p:tgtEl>
                                          <p:spTgt spid="13623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36235"/>
                                        </p:tgtEl>
                                        <p:attrNameLst>
                                          <p:attrName>style.visibility</p:attrName>
                                        </p:attrNameLst>
                                      </p:cBhvr>
                                      <p:to>
                                        <p:strVal val="visible"/>
                                      </p:to>
                                    </p:set>
                                    <p:animEffect transition="in" filter="checkerboard(across)">
                                      <p:cBhvr>
                                        <p:cTn id="17" dur="500"/>
                                        <p:tgtEl>
                                          <p:spTgt spid="136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ja-JP" altLang="en-US">
                <a:latin typeface="Times New Roman" panose="02020603050405020304" pitchFamily="18" charset="0"/>
              </a:rPr>
              <a:t>否定論理和 </a:t>
            </a:r>
            <a:r>
              <a:rPr lang="en-US" altLang="ja-JP">
                <a:latin typeface="Times New Roman" panose="02020603050405020304" pitchFamily="18" charset="0"/>
              </a:rPr>
              <a:t>NOR</a:t>
            </a:r>
          </a:p>
        </p:txBody>
      </p:sp>
      <p:sp>
        <p:nvSpPr>
          <p:cNvPr id="54275" name="Rectangle 3"/>
          <p:cNvSpPr>
            <a:spLocks noGrp="1" noChangeArrowheads="1"/>
          </p:cNvSpPr>
          <p:nvPr>
            <p:ph type="body" idx="1"/>
          </p:nvPr>
        </p:nvSpPr>
        <p:spPr>
          <a:xfrm>
            <a:off x="1066800" y="1981200"/>
            <a:ext cx="7239000" cy="4114800"/>
          </a:xfrm>
        </p:spPr>
        <p:txBody>
          <a:bodyPr/>
          <a:lstStyle/>
          <a:p>
            <a:pPr>
              <a:buFont typeface="Wingdings" panose="05000000000000000000" pitchFamily="2" charset="2"/>
              <a:buChar char="u"/>
            </a:pPr>
            <a:r>
              <a:rPr lang="ja-JP" altLang="en-US" dirty="0">
                <a:latin typeface="Times New Roman" panose="02020603050405020304" pitchFamily="18" charset="0"/>
              </a:rPr>
              <a:t>定義</a:t>
            </a:r>
            <a:r>
              <a:rPr lang="en-US" altLang="ja-JP" dirty="0">
                <a:latin typeface="Times New Roman" panose="02020603050405020304" pitchFamily="18" charset="0"/>
              </a:rPr>
              <a:t> </a:t>
            </a:r>
            <a:r>
              <a:rPr lang="ja-JP" altLang="en-US" dirty="0">
                <a:latin typeface="Times New Roman" panose="02020603050405020304" pitchFamily="18" charset="0"/>
              </a:rPr>
              <a:t>否定論理積 </a:t>
            </a:r>
            <a:r>
              <a:rPr lang="en-US" altLang="ja-JP" dirty="0">
                <a:latin typeface="Times New Roman" panose="02020603050405020304" pitchFamily="18" charset="0"/>
              </a:rPr>
              <a:t>NOR</a:t>
            </a:r>
          </a:p>
          <a:p>
            <a:pPr lvl="1"/>
            <a:r>
              <a:rPr lang="ja-JP" altLang="en-US" dirty="0">
                <a:latin typeface="Times New Roman" panose="02020603050405020304" pitchFamily="18" charset="0"/>
              </a:rPr>
              <a:t>入力の</a:t>
            </a:r>
            <a:r>
              <a:rPr lang="en-US" altLang="ja-JP" dirty="0">
                <a:latin typeface="Times New Roman" panose="02020603050405020304" pitchFamily="18" charset="0"/>
              </a:rPr>
              <a:t>OR</a:t>
            </a:r>
            <a:r>
              <a:rPr lang="ja-JP" altLang="en-US" dirty="0">
                <a:latin typeface="Times New Roman" panose="02020603050405020304" pitchFamily="18" charset="0"/>
              </a:rPr>
              <a:t>を取り、その結果に</a:t>
            </a:r>
            <a:r>
              <a:rPr lang="en-US" altLang="ja-JP" dirty="0">
                <a:latin typeface="Times New Roman" panose="02020603050405020304" pitchFamily="18" charset="0"/>
              </a:rPr>
              <a:t>NOT</a:t>
            </a:r>
            <a:r>
              <a:rPr lang="ja-JP" altLang="en-US" dirty="0">
                <a:latin typeface="Times New Roman" panose="02020603050405020304" pitchFamily="18" charset="0"/>
              </a:rPr>
              <a:t>を施す演算</a:t>
            </a:r>
          </a:p>
          <a:p>
            <a:pPr lvl="1">
              <a:buFontTx/>
              <a:buNone/>
            </a:pPr>
            <a:r>
              <a:rPr lang="ja-JP" altLang="en-US" dirty="0">
                <a:latin typeface="Times New Roman" panose="02020603050405020304" pitchFamily="18" charset="0"/>
              </a:rPr>
              <a:t>演算記号 ↓</a:t>
            </a:r>
          </a:p>
        </p:txBody>
      </p:sp>
      <p:graphicFrame>
        <p:nvGraphicFramePr>
          <p:cNvPr id="54311" name="Group 39"/>
          <p:cNvGraphicFramePr>
            <a:graphicFrameLocks noGrp="1"/>
          </p:cNvGraphicFramePr>
          <p:nvPr/>
        </p:nvGraphicFramePr>
        <p:xfrm>
          <a:off x="5638800" y="3733800"/>
          <a:ext cx="1752600" cy="2514602"/>
        </p:xfrm>
        <a:graphic>
          <a:graphicData uri="http://schemas.openxmlformats.org/drawingml/2006/table">
            <a:tbl>
              <a:tblPr/>
              <a:tblGrid>
                <a:gridCol w="876300">
                  <a:extLst>
                    <a:ext uri="{9D8B030D-6E8A-4147-A177-3AD203B41FA5}">
                      <a16:colId xmlns:a16="http://schemas.microsoft.com/office/drawing/2014/main" val="20000"/>
                    </a:ext>
                  </a:extLst>
                </a:gridCol>
                <a:gridCol w="876300">
                  <a:extLst>
                    <a:ext uri="{9D8B030D-6E8A-4147-A177-3AD203B41FA5}">
                      <a16:colId xmlns:a16="http://schemas.microsoft.com/office/drawing/2014/main" val="20001"/>
                    </a:ext>
                  </a:extLst>
                </a:gridCol>
              </a:tblGrid>
              <a:tr h="503238">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1"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X</a:t>
                      </a: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 </a:t>
                      </a:r>
                      <a:r>
                        <a:rPr kumimoji="1" lang="en-US" altLang="ja-JP" sz="2800" b="0" i="1"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Y</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1"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X</a:t>
                      </a:r>
                      <a:r>
                        <a:rPr kumimoji="1" lang="en-US" altLang="ja-JP" sz="2000" b="0" i="1"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 </a:t>
                      </a:r>
                      <a:r>
                        <a:rPr kumimoji="1" lang="en-US" altLang="ja-JP" sz="20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a:t>
                      </a:r>
                      <a:r>
                        <a:rPr kumimoji="1" lang="en-US" altLang="ja-JP" sz="2400" b="0" i="1"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Y</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503238">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0 0</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01650">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0 1</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0</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03238">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1 0</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0</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03238">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1 1</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0</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mc:AlternateContent xmlns:mc="http://schemas.openxmlformats.org/markup-compatibility/2006" xmlns:a14="http://schemas.microsoft.com/office/drawing/2010/main">
        <mc:Choice Requires="a14">
          <p:sp>
            <p:nvSpPr>
              <p:cNvPr id="28" name="テキスト ボックス 27"/>
              <p:cNvSpPr txBox="1"/>
              <p:nvPr/>
            </p:nvSpPr>
            <p:spPr>
              <a:xfrm>
                <a:off x="1676400" y="4038600"/>
                <a:ext cx="4038606"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3600" b="0" i="1" smtClean="0">
                          <a:latin typeface="Cambria Math" panose="02040503050406030204" pitchFamily="18" charset="0"/>
                        </a:rPr>
                        <m:t>𝑍</m:t>
                      </m:r>
                      <m:r>
                        <a:rPr kumimoji="1" lang="en-US" altLang="ja-JP" sz="3600" b="0" i="1" smtClean="0">
                          <a:latin typeface="Cambria Math" panose="02040503050406030204" pitchFamily="18" charset="0"/>
                        </a:rPr>
                        <m:t>=</m:t>
                      </m:r>
                      <m:r>
                        <a:rPr kumimoji="1" lang="en-US" altLang="ja-JP" sz="3600" b="0" i="1" smtClean="0">
                          <a:latin typeface="Cambria Math" panose="02040503050406030204" pitchFamily="18" charset="0"/>
                        </a:rPr>
                        <m:t>𝑋</m:t>
                      </m:r>
                      <m:r>
                        <a:rPr kumimoji="1" lang="en-US" altLang="ja-JP" sz="3600" b="0" i="1" smtClean="0">
                          <a:latin typeface="Cambria Math" panose="02040503050406030204" pitchFamily="18" charset="0"/>
                          <a:ea typeface="Cambria Math" panose="02040503050406030204" pitchFamily="18" charset="0"/>
                        </a:rPr>
                        <m:t>↓</m:t>
                      </m:r>
                      <m:r>
                        <a:rPr kumimoji="1" lang="en-US" altLang="ja-JP" sz="3600" b="0" i="1" smtClean="0">
                          <a:latin typeface="Cambria Math" panose="02040503050406030204" pitchFamily="18" charset="0"/>
                        </a:rPr>
                        <m:t>𝑌</m:t>
                      </m:r>
                      <m:r>
                        <a:rPr kumimoji="1" lang="en-US" altLang="ja-JP" sz="3600" b="0" i="1" smtClean="0">
                          <a:latin typeface="Cambria Math" panose="02040503050406030204" pitchFamily="18" charset="0"/>
                        </a:rPr>
                        <m:t>=</m:t>
                      </m:r>
                      <m:acc>
                        <m:accPr>
                          <m:chr m:val="̅"/>
                          <m:ctrlPr>
                            <a:rPr kumimoji="1" lang="en-US" altLang="ja-JP" sz="3600" b="0" i="1" smtClean="0">
                              <a:latin typeface="Cambria Math" panose="02040503050406030204" pitchFamily="18" charset="0"/>
                            </a:rPr>
                          </m:ctrlPr>
                        </m:accPr>
                        <m:e>
                          <m:r>
                            <a:rPr kumimoji="1" lang="en-US" altLang="ja-JP" sz="3600" b="0" i="1" smtClean="0">
                              <a:latin typeface="Cambria Math" panose="02040503050406030204" pitchFamily="18" charset="0"/>
                            </a:rPr>
                            <m:t>𝑋</m:t>
                          </m:r>
                          <m:r>
                            <a:rPr kumimoji="1" lang="en-US" altLang="ja-JP" sz="3600" b="0" i="1" smtClean="0">
                              <a:latin typeface="Cambria Math" panose="02040503050406030204" pitchFamily="18" charset="0"/>
                            </a:rPr>
                            <m:t>+</m:t>
                          </m:r>
                          <m:r>
                            <a:rPr kumimoji="1" lang="en-US" altLang="ja-JP" sz="3600" b="0" i="1" smtClean="0">
                              <a:latin typeface="Cambria Math" panose="02040503050406030204" pitchFamily="18" charset="0"/>
                              <a:ea typeface="Cambria Math" panose="02040503050406030204" pitchFamily="18" charset="0"/>
                            </a:rPr>
                            <m:t>𝑌</m:t>
                          </m:r>
                        </m:e>
                      </m:acc>
                    </m:oMath>
                  </m:oMathPara>
                </a14:m>
                <a:endParaRPr kumimoji="1" lang="ja-JP" altLang="en-US" sz="3600" dirty="0"/>
              </a:p>
            </p:txBody>
          </p:sp>
        </mc:Choice>
        <mc:Fallback xmlns="">
          <p:sp>
            <p:nvSpPr>
              <p:cNvPr id="28" name="テキスト ボックス 27"/>
              <p:cNvSpPr txBox="1">
                <a:spLocks noRot="1" noChangeAspect="1" noMove="1" noResize="1" noEditPoints="1" noAdjustHandles="1" noChangeArrowheads="1" noChangeShapeType="1" noTextEdit="1"/>
              </p:cNvSpPr>
              <p:nvPr/>
            </p:nvSpPr>
            <p:spPr>
              <a:xfrm>
                <a:off x="1676400" y="4038600"/>
                <a:ext cx="4038606" cy="646331"/>
              </a:xfrm>
              <a:prstGeom prst="rect">
                <a:avLst/>
              </a:prstGeom>
              <a:blipFill rotWithShape="0">
                <a:blip r:embed="rId3" cstate="print"/>
                <a:stretch>
                  <a:fillRect/>
                </a:stretch>
              </a:blipFill>
            </p:spPr>
            <p:txBody>
              <a:bodyPr/>
              <a:lstStyle/>
              <a:p>
                <a:r>
                  <a:rPr lang="ja-JP" altLang="en-US">
                    <a:noFill/>
                  </a:rPr>
                  <a:t> </a:t>
                </a:r>
              </a:p>
            </p:txBody>
          </p:sp>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ltLang="ja-JP">
                <a:latin typeface="Times New Roman" panose="02020603050405020304" pitchFamily="18" charset="0"/>
              </a:rPr>
              <a:t>NOR</a:t>
            </a:r>
            <a:r>
              <a:rPr lang="ja-JP" altLang="en-US">
                <a:latin typeface="Times New Roman" panose="02020603050405020304" pitchFamily="18" charset="0"/>
              </a:rPr>
              <a:t>と結合則</a:t>
            </a:r>
          </a:p>
        </p:txBody>
      </p:sp>
      <p:sp>
        <p:nvSpPr>
          <p:cNvPr id="57347" name="Rectangle 3"/>
          <p:cNvSpPr>
            <a:spLocks noGrp="1" noChangeArrowheads="1"/>
          </p:cNvSpPr>
          <p:nvPr>
            <p:ph type="body" idx="1"/>
          </p:nvPr>
        </p:nvSpPr>
        <p:spPr>
          <a:xfrm>
            <a:off x="1066800" y="1981200"/>
            <a:ext cx="7543800" cy="4343400"/>
          </a:xfrm>
        </p:spPr>
        <p:txBody>
          <a:bodyPr/>
          <a:lstStyle/>
          <a:p>
            <a:pPr>
              <a:buFont typeface="Wingdings" panose="05000000000000000000" pitchFamily="2" charset="2"/>
              <a:buChar char="u"/>
            </a:pPr>
            <a:r>
              <a:rPr lang="ja-JP" altLang="en-US" dirty="0">
                <a:latin typeface="Times New Roman" panose="02020603050405020304" pitchFamily="18" charset="0"/>
              </a:rPr>
              <a:t>定理</a:t>
            </a:r>
            <a:r>
              <a:rPr lang="en-US" altLang="ja-JP" dirty="0">
                <a:latin typeface="Times New Roman" panose="02020603050405020304" pitchFamily="18" charset="0"/>
              </a:rPr>
              <a:t> NOR</a:t>
            </a:r>
            <a:r>
              <a:rPr lang="ja-JP" altLang="en-US" dirty="0">
                <a:latin typeface="Times New Roman" panose="02020603050405020304" pitchFamily="18" charset="0"/>
              </a:rPr>
              <a:t>と結合則</a:t>
            </a:r>
            <a:endParaRPr lang="en-US" altLang="ja-JP" dirty="0">
              <a:latin typeface="Times New Roman" panose="02020603050405020304" pitchFamily="18" charset="0"/>
            </a:endParaRPr>
          </a:p>
          <a:p>
            <a:pPr lvl="1"/>
            <a:r>
              <a:rPr lang="en-US" altLang="ja-JP" dirty="0">
                <a:latin typeface="Times New Roman" panose="02020603050405020304" pitchFamily="18" charset="0"/>
              </a:rPr>
              <a:t>NOR</a:t>
            </a:r>
            <a:r>
              <a:rPr lang="ja-JP" altLang="en-US" dirty="0">
                <a:latin typeface="Times New Roman" panose="02020603050405020304" pitchFamily="18" charset="0"/>
              </a:rPr>
              <a:t>は結合則を</a:t>
            </a:r>
            <a:r>
              <a:rPr lang="ja-JP" altLang="en-US" dirty="0">
                <a:solidFill>
                  <a:srgbClr val="FFFF66"/>
                </a:solidFill>
                <a:latin typeface="Times New Roman" panose="02020603050405020304" pitchFamily="18" charset="0"/>
              </a:rPr>
              <a:t>満たさない</a:t>
            </a:r>
            <a:endParaRPr lang="ja-JP" altLang="en-US" sz="3200" dirty="0">
              <a:latin typeface="Times New Roman" panose="02020603050405020304" pitchFamily="18" charset="0"/>
            </a:endParaRPr>
          </a:p>
        </p:txBody>
      </p:sp>
      <p:sp>
        <p:nvSpPr>
          <p:cNvPr id="57406" name="Text Box 62"/>
          <p:cNvSpPr txBox="1">
            <a:spLocks noChangeArrowheads="1"/>
          </p:cNvSpPr>
          <p:nvPr/>
        </p:nvSpPr>
        <p:spPr bwMode="auto">
          <a:xfrm>
            <a:off x="1295400" y="3657600"/>
            <a:ext cx="5715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2800">
                <a:latin typeface="Times New Roman" panose="02020603050405020304" pitchFamily="18" charset="0"/>
              </a:rPr>
              <a:t>(</a:t>
            </a:r>
            <a:r>
              <a:rPr lang="ja-JP" altLang="en-US" sz="2800">
                <a:latin typeface="Times New Roman" panose="02020603050405020304" pitchFamily="18" charset="0"/>
              </a:rPr>
              <a:t>証明</a:t>
            </a:r>
            <a:r>
              <a:rPr lang="en-US" altLang="ja-JP" sz="2800">
                <a:latin typeface="Times New Roman" panose="02020603050405020304" pitchFamily="18" charset="0"/>
              </a:rPr>
              <a:t>) NAND</a:t>
            </a:r>
            <a:r>
              <a:rPr lang="ja-JP" altLang="en-US" sz="2800">
                <a:latin typeface="Times New Roman" panose="02020603050405020304" pitchFamily="18" charset="0"/>
              </a:rPr>
              <a:t>と結合則の証明と同様</a:t>
            </a:r>
          </a:p>
        </p:txBody>
      </p:sp>
      <mc:AlternateContent xmlns:mc="http://schemas.openxmlformats.org/markup-compatibility/2006" xmlns:a14="http://schemas.microsoft.com/office/drawing/2010/main">
        <mc:Choice Requires="a14">
          <p:sp>
            <p:nvSpPr>
              <p:cNvPr id="8" name="テキスト ボックス 7"/>
              <p:cNvSpPr txBox="1"/>
              <p:nvPr/>
            </p:nvSpPr>
            <p:spPr>
              <a:xfrm>
                <a:off x="1833918" y="2971800"/>
                <a:ext cx="5176482"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3600" b="0" i="1" smtClean="0">
                          <a:latin typeface="Cambria Math" panose="02040503050406030204" pitchFamily="18" charset="0"/>
                        </a:rPr>
                        <m:t>(</m:t>
                      </m:r>
                      <m:r>
                        <a:rPr kumimoji="1" lang="en-US" altLang="ja-JP" sz="3600" b="0" i="1" smtClean="0">
                          <a:latin typeface="Cambria Math" panose="02040503050406030204" pitchFamily="18" charset="0"/>
                        </a:rPr>
                        <m:t>𝑋</m:t>
                      </m:r>
                      <m:r>
                        <a:rPr kumimoji="1" lang="en-US" altLang="ja-JP" sz="3600" b="0" i="1" smtClean="0">
                          <a:latin typeface="Cambria Math" panose="02040503050406030204" pitchFamily="18" charset="0"/>
                          <a:ea typeface="Cambria Math" panose="02040503050406030204" pitchFamily="18" charset="0"/>
                        </a:rPr>
                        <m:t>↓</m:t>
                      </m:r>
                      <m:r>
                        <a:rPr kumimoji="1" lang="en-US" altLang="ja-JP" sz="3600" b="0" i="1" smtClean="0">
                          <a:latin typeface="Cambria Math" panose="02040503050406030204" pitchFamily="18" charset="0"/>
                          <a:ea typeface="Cambria Math" panose="02040503050406030204" pitchFamily="18" charset="0"/>
                        </a:rPr>
                        <m:t>𝑌</m:t>
                      </m:r>
                      <m:r>
                        <a:rPr kumimoji="1" lang="en-US" altLang="ja-JP" sz="3600" b="0" i="1" smtClean="0">
                          <a:latin typeface="Cambria Math" panose="02040503050406030204" pitchFamily="18" charset="0"/>
                          <a:ea typeface="Cambria Math" panose="02040503050406030204" pitchFamily="18" charset="0"/>
                        </a:rPr>
                        <m:t>)↓</m:t>
                      </m:r>
                      <m:r>
                        <a:rPr kumimoji="1" lang="en-US" altLang="ja-JP" sz="3600" b="0" i="1" smtClean="0">
                          <a:latin typeface="Cambria Math" panose="02040503050406030204" pitchFamily="18" charset="0"/>
                        </a:rPr>
                        <m:t>𝑍</m:t>
                      </m:r>
                      <m:r>
                        <a:rPr kumimoji="1" lang="en-US" altLang="ja-JP" sz="3600" b="0" i="1" smtClean="0">
                          <a:latin typeface="Cambria Math" panose="02040503050406030204" pitchFamily="18" charset="0"/>
                          <a:ea typeface="Cambria Math" panose="02040503050406030204" pitchFamily="18" charset="0"/>
                        </a:rPr>
                        <m:t>≠</m:t>
                      </m:r>
                      <m:r>
                        <a:rPr kumimoji="1" lang="en-US" altLang="ja-JP" sz="3600" b="0" i="1" smtClean="0">
                          <a:latin typeface="Cambria Math" panose="02040503050406030204" pitchFamily="18" charset="0"/>
                          <a:ea typeface="Cambria Math" panose="02040503050406030204" pitchFamily="18" charset="0"/>
                        </a:rPr>
                        <m:t>𝑋</m:t>
                      </m:r>
                      <m:r>
                        <a:rPr kumimoji="1" lang="en-US" altLang="ja-JP" sz="3600" b="0" i="1" smtClean="0">
                          <a:latin typeface="Cambria Math" panose="02040503050406030204" pitchFamily="18" charset="0"/>
                          <a:ea typeface="Cambria Math" panose="02040503050406030204" pitchFamily="18" charset="0"/>
                        </a:rPr>
                        <m:t>↓(</m:t>
                      </m:r>
                      <m:r>
                        <a:rPr kumimoji="1" lang="en-US" altLang="ja-JP" sz="3600" b="0" i="1" smtClean="0">
                          <a:latin typeface="Cambria Math" panose="02040503050406030204" pitchFamily="18" charset="0"/>
                          <a:ea typeface="Cambria Math" panose="02040503050406030204" pitchFamily="18" charset="0"/>
                        </a:rPr>
                        <m:t>𝑌</m:t>
                      </m:r>
                      <m:r>
                        <a:rPr kumimoji="1" lang="en-US" altLang="ja-JP" sz="3600" b="0" i="1" smtClean="0">
                          <a:latin typeface="Cambria Math" panose="02040503050406030204" pitchFamily="18" charset="0"/>
                          <a:ea typeface="Cambria Math" panose="02040503050406030204" pitchFamily="18" charset="0"/>
                        </a:rPr>
                        <m:t>↓</m:t>
                      </m:r>
                      <m:r>
                        <a:rPr kumimoji="1" lang="en-US" altLang="ja-JP" sz="3600" b="0" i="1" smtClean="0">
                          <a:latin typeface="Cambria Math" panose="02040503050406030204" pitchFamily="18" charset="0"/>
                          <a:ea typeface="Cambria Math" panose="02040503050406030204" pitchFamily="18" charset="0"/>
                        </a:rPr>
                        <m:t>𝑍</m:t>
                      </m:r>
                      <m:r>
                        <a:rPr kumimoji="1" lang="en-US" altLang="ja-JP" sz="3600" b="0" i="1" smtClean="0">
                          <a:latin typeface="Cambria Math" panose="02040503050406030204" pitchFamily="18" charset="0"/>
                          <a:ea typeface="Cambria Math" panose="02040503050406030204" pitchFamily="18" charset="0"/>
                        </a:rPr>
                        <m:t>)</m:t>
                      </m:r>
                    </m:oMath>
                  </m:oMathPara>
                </a14:m>
                <a:endParaRPr kumimoji="1" lang="ja-JP" altLang="en-US" sz="3600" dirty="0"/>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1833918" y="2971800"/>
                <a:ext cx="5176482" cy="553998"/>
              </a:xfrm>
              <a:prstGeom prst="rect">
                <a:avLst/>
              </a:prstGeom>
              <a:blipFill rotWithShape="0">
                <a:blip r:embed="rId3" cstate="print"/>
                <a:stretch>
                  <a:fillRect b="-1111"/>
                </a:stretch>
              </a:blipFill>
            </p:spPr>
            <p:txBody>
              <a:bodyPr/>
              <a:lstStyle/>
              <a:p>
                <a:r>
                  <a:rPr lang="ja-JP"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7406"/>
                                        </p:tgtEl>
                                        <p:attrNameLst>
                                          <p:attrName>style.visibility</p:attrName>
                                        </p:attrNameLst>
                                      </p:cBhvr>
                                      <p:to>
                                        <p:strVal val="visible"/>
                                      </p:to>
                                    </p:set>
                                    <p:anim calcmode="lin" valueType="num">
                                      <p:cBhvr additive="base">
                                        <p:cTn id="7" dur="500" fill="hold"/>
                                        <p:tgtEl>
                                          <p:spTgt spid="57406"/>
                                        </p:tgtEl>
                                        <p:attrNameLst>
                                          <p:attrName>ppt_x</p:attrName>
                                        </p:attrNameLst>
                                      </p:cBhvr>
                                      <p:tavLst>
                                        <p:tav tm="0">
                                          <p:val>
                                            <p:strVal val="#ppt_x"/>
                                          </p:val>
                                        </p:tav>
                                        <p:tav tm="100000">
                                          <p:val>
                                            <p:strVal val="#ppt_x"/>
                                          </p:val>
                                        </p:tav>
                                      </p:tavLst>
                                    </p:anim>
                                    <p:anim calcmode="lin" valueType="num">
                                      <p:cBhvr additive="base">
                                        <p:cTn id="8" dur="500" fill="hold"/>
                                        <p:tgtEl>
                                          <p:spTgt spid="574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406"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ltLang="ja-JP">
                <a:latin typeface="Times New Roman" panose="02020603050405020304" pitchFamily="18" charset="0"/>
              </a:rPr>
              <a:t>NOR</a:t>
            </a:r>
            <a:r>
              <a:rPr lang="ja-JP" altLang="en-US">
                <a:latin typeface="Times New Roman" panose="02020603050405020304" pitchFamily="18" charset="0"/>
              </a:rPr>
              <a:t>ゲート</a:t>
            </a:r>
          </a:p>
        </p:txBody>
      </p:sp>
      <p:sp>
        <p:nvSpPr>
          <p:cNvPr id="55299" name="Rectangle 3"/>
          <p:cNvSpPr>
            <a:spLocks noGrp="1" noChangeArrowheads="1"/>
          </p:cNvSpPr>
          <p:nvPr>
            <p:ph type="body" idx="1"/>
          </p:nvPr>
        </p:nvSpPr>
        <p:spPr>
          <a:xfrm>
            <a:off x="1066800" y="1981200"/>
            <a:ext cx="7543800" cy="2590800"/>
          </a:xfrm>
        </p:spPr>
        <p:txBody>
          <a:bodyPr/>
          <a:lstStyle/>
          <a:p>
            <a:pPr>
              <a:buFont typeface="Wingdings" panose="05000000000000000000" pitchFamily="2" charset="2"/>
              <a:buChar char="u"/>
            </a:pPr>
            <a:r>
              <a:rPr lang="ja-JP" altLang="en-US" dirty="0">
                <a:latin typeface="Times New Roman" panose="02020603050405020304" pitchFamily="18" charset="0"/>
              </a:rPr>
              <a:t>定義</a:t>
            </a:r>
            <a:r>
              <a:rPr lang="en-US" altLang="ja-JP" dirty="0">
                <a:latin typeface="Times New Roman" panose="02020603050405020304" pitchFamily="18" charset="0"/>
              </a:rPr>
              <a:t> NOR</a:t>
            </a:r>
            <a:r>
              <a:rPr lang="ja-JP" altLang="en-US" dirty="0">
                <a:latin typeface="Times New Roman" panose="02020603050405020304" pitchFamily="18" charset="0"/>
              </a:rPr>
              <a:t>ゲート</a:t>
            </a:r>
            <a:endParaRPr lang="en-US" altLang="ja-JP" dirty="0">
              <a:latin typeface="Times New Roman" panose="02020603050405020304" pitchFamily="18" charset="0"/>
            </a:endParaRPr>
          </a:p>
          <a:p>
            <a:pPr lvl="1"/>
            <a:r>
              <a:rPr lang="en-US" altLang="ja-JP" dirty="0">
                <a:latin typeface="Times New Roman" panose="02020603050405020304" pitchFamily="18" charset="0"/>
              </a:rPr>
              <a:t>OR,NOT</a:t>
            </a:r>
            <a:r>
              <a:rPr lang="ja-JP" altLang="en-US" dirty="0">
                <a:latin typeface="Times New Roman" panose="02020603050405020304" pitchFamily="18" charset="0"/>
              </a:rPr>
              <a:t>ゲートを直列に繋いだ論理ゲート</a:t>
            </a:r>
          </a:p>
          <a:p>
            <a:pPr lvl="1">
              <a:buFontTx/>
              <a:buChar char="•"/>
            </a:pPr>
            <a:r>
              <a:rPr lang="en-US" altLang="ja-JP" dirty="0">
                <a:latin typeface="Times New Roman" panose="02020603050405020304" pitchFamily="18" charset="0"/>
              </a:rPr>
              <a:t>2</a:t>
            </a:r>
            <a:r>
              <a:rPr lang="ja-JP" altLang="en-US" dirty="0">
                <a:latin typeface="Times New Roman" panose="02020603050405020304" pitchFamily="18" charset="0"/>
              </a:rPr>
              <a:t>入力</a:t>
            </a:r>
            <a:r>
              <a:rPr lang="en-US" altLang="ja-JP" dirty="0">
                <a:latin typeface="Times New Roman" panose="02020603050405020304" pitchFamily="18" charset="0"/>
              </a:rPr>
              <a:t>1</a:t>
            </a:r>
            <a:r>
              <a:rPr lang="ja-JP" altLang="en-US" dirty="0">
                <a:latin typeface="Times New Roman" panose="02020603050405020304" pitchFamily="18" charset="0"/>
              </a:rPr>
              <a:t>出力</a:t>
            </a:r>
            <a:endParaRPr lang="ja-JP" altLang="en-US" sz="3600" i="1" dirty="0">
              <a:latin typeface="Times New Roman" panose="02020603050405020304" pitchFamily="18" charset="0"/>
            </a:endParaRPr>
          </a:p>
        </p:txBody>
      </p:sp>
      <p:grpSp>
        <p:nvGrpSpPr>
          <p:cNvPr id="55368" name="Group 72"/>
          <p:cNvGrpSpPr>
            <a:grpSpLocks/>
          </p:cNvGrpSpPr>
          <p:nvPr/>
        </p:nvGrpSpPr>
        <p:grpSpPr bwMode="auto">
          <a:xfrm>
            <a:off x="4953000" y="4202113"/>
            <a:ext cx="2238375" cy="2427287"/>
            <a:chOff x="3120" y="2791"/>
            <a:chExt cx="1410" cy="1529"/>
          </a:xfrm>
        </p:grpSpPr>
        <p:sp>
          <p:nvSpPr>
            <p:cNvPr id="55338" name="Text Box 42"/>
            <p:cNvSpPr txBox="1">
              <a:spLocks noChangeArrowheads="1"/>
            </p:cNvSpPr>
            <p:nvPr/>
          </p:nvSpPr>
          <p:spPr bwMode="auto">
            <a:xfrm>
              <a:off x="3120" y="2791"/>
              <a:ext cx="27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3200" i="1">
                  <a:latin typeface="Times New Roman" panose="02020603050405020304" pitchFamily="18" charset="0"/>
                </a:rPr>
                <a:t>X</a:t>
              </a:r>
            </a:p>
          </p:txBody>
        </p:sp>
        <p:sp>
          <p:nvSpPr>
            <p:cNvPr id="55339" name="Text Box 43"/>
            <p:cNvSpPr txBox="1">
              <a:spLocks noChangeArrowheads="1"/>
            </p:cNvSpPr>
            <p:nvPr/>
          </p:nvSpPr>
          <p:spPr bwMode="auto">
            <a:xfrm>
              <a:off x="3120" y="3031"/>
              <a:ext cx="25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3200" i="1">
                  <a:latin typeface="Times New Roman" panose="02020603050405020304" pitchFamily="18" charset="0"/>
                </a:rPr>
                <a:t>Y</a:t>
              </a:r>
            </a:p>
          </p:txBody>
        </p:sp>
        <p:sp>
          <p:nvSpPr>
            <p:cNvPr id="55340" name="Text Box 44"/>
            <p:cNvSpPr txBox="1">
              <a:spLocks noChangeArrowheads="1"/>
            </p:cNvSpPr>
            <p:nvPr/>
          </p:nvSpPr>
          <p:spPr bwMode="auto">
            <a:xfrm>
              <a:off x="4272" y="2887"/>
              <a:ext cx="25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3200" i="1">
                  <a:latin typeface="Times New Roman" panose="02020603050405020304" pitchFamily="18" charset="0"/>
                </a:rPr>
                <a:t>Z</a:t>
              </a:r>
            </a:p>
          </p:txBody>
        </p:sp>
        <p:sp>
          <p:nvSpPr>
            <p:cNvPr id="55341" name="Line 45"/>
            <p:cNvSpPr>
              <a:spLocks noChangeShapeType="1"/>
            </p:cNvSpPr>
            <p:nvPr/>
          </p:nvSpPr>
          <p:spPr bwMode="auto">
            <a:xfrm>
              <a:off x="3408" y="2976"/>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342" name="Line 46"/>
            <p:cNvSpPr>
              <a:spLocks noChangeShapeType="1"/>
            </p:cNvSpPr>
            <p:nvPr/>
          </p:nvSpPr>
          <p:spPr bwMode="auto">
            <a:xfrm>
              <a:off x="3408" y="3168"/>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343" name="Line 47"/>
            <p:cNvSpPr>
              <a:spLocks noChangeShapeType="1"/>
            </p:cNvSpPr>
            <p:nvPr/>
          </p:nvSpPr>
          <p:spPr bwMode="auto">
            <a:xfrm>
              <a:off x="4080" y="3072"/>
              <a:ext cx="2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344" name="Rectangle 48"/>
            <p:cNvSpPr>
              <a:spLocks noChangeArrowheads="1"/>
            </p:cNvSpPr>
            <p:nvPr/>
          </p:nvSpPr>
          <p:spPr bwMode="auto">
            <a:xfrm>
              <a:off x="3744" y="2880"/>
              <a:ext cx="240" cy="384"/>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800">
                  <a:latin typeface="Times New Roman" panose="02020603050405020304" pitchFamily="18" charset="0"/>
                </a:rPr>
                <a:t>≧1</a:t>
              </a:r>
            </a:p>
          </p:txBody>
        </p:sp>
        <p:sp>
          <p:nvSpPr>
            <p:cNvPr id="55345" name="Text Box 49"/>
            <p:cNvSpPr txBox="1">
              <a:spLocks noChangeArrowheads="1"/>
            </p:cNvSpPr>
            <p:nvPr/>
          </p:nvSpPr>
          <p:spPr bwMode="auto">
            <a:xfrm>
              <a:off x="3504" y="3317"/>
              <a:ext cx="74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latin typeface="Times New Roman" panose="02020603050405020304" pitchFamily="18" charset="0"/>
                </a:rPr>
                <a:t>JIS</a:t>
              </a:r>
              <a:r>
                <a:rPr lang="ja-JP" altLang="en-US">
                  <a:latin typeface="Times New Roman" panose="02020603050405020304" pitchFamily="18" charset="0"/>
                </a:rPr>
                <a:t>記号</a:t>
              </a:r>
            </a:p>
          </p:txBody>
        </p:sp>
        <p:sp>
          <p:nvSpPr>
            <p:cNvPr id="55346" name="Text Box 50"/>
            <p:cNvSpPr txBox="1">
              <a:spLocks noChangeArrowheads="1"/>
            </p:cNvSpPr>
            <p:nvPr/>
          </p:nvSpPr>
          <p:spPr bwMode="auto">
            <a:xfrm>
              <a:off x="3120" y="3511"/>
              <a:ext cx="27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3200" i="1">
                  <a:latin typeface="Times New Roman" panose="02020603050405020304" pitchFamily="18" charset="0"/>
                </a:rPr>
                <a:t>X</a:t>
              </a:r>
            </a:p>
          </p:txBody>
        </p:sp>
        <p:sp>
          <p:nvSpPr>
            <p:cNvPr id="55347" name="Text Box 51"/>
            <p:cNvSpPr txBox="1">
              <a:spLocks noChangeArrowheads="1"/>
            </p:cNvSpPr>
            <p:nvPr/>
          </p:nvSpPr>
          <p:spPr bwMode="auto">
            <a:xfrm>
              <a:off x="3120" y="3751"/>
              <a:ext cx="25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3200" i="1">
                  <a:latin typeface="Times New Roman" panose="02020603050405020304" pitchFamily="18" charset="0"/>
                </a:rPr>
                <a:t>Y</a:t>
              </a:r>
            </a:p>
          </p:txBody>
        </p:sp>
        <p:sp>
          <p:nvSpPr>
            <p:cNvPr id="55348" name="Text Box 52"/>
            <p:cNvSpPr txBox="1">
              <a:spLocks noChangeArrowheads="1"/>
            </p:cNvSpPr>
            <p:nvPr/>
          </p:nvSpPr>
          <p:spPr bwMode="auto">
            <a:xfrm>
              <a:off x="4272" y="3607"/>
              <a:ext cx="25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3200" i="1">
                  <a:latin typeface="Times New Roman" panose="02020603050405020304" pitchFamily="18" charset="0"/>
                </a:rPr>
                <a:t>Z</a:t>
              </a:r>
            </a:p>
          </p:txBody>
        </p:sp>
        <p:sp>
          <p:nvSpPr>
            <p:cNvPr id="55349" name="Line 53"/>
            <p:cNvSpPr>
              <a:spLocks noChangeShapeType="1"/>
            </p:cNvSpPr>
            <p:nvPr/>
          </p:nvSpPr>
          <p:spPr bwMode="auto">
            <a:xfrm>
              <a:off x="3408" y="3696"/>
              <a:ext cx="5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350" name="Line 54"/>
            <p:cNvSpPr>
              <a:spLocks noChangeShapeType="1"/>
            </p:cNvSpPr>
            <p:nvPr/>
          </p:nvSpPr>
          <p:spPr bwMode="auto">
            <a:xfrm>
              <a:off x="3408" y="3888"/>
              <a:ext cx="5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351" name="Line 55"/>
            <p:cNvSpPr>
              <a:spLocks noChangeShapeType="1"/>
            </p:cNvSpPr>
            <p:nvPr/>
          </p:nvSpPr>
          <p:spPr bwMode="auto">
            <a:xfrm>
              <a:off x="4032" y="3792"/>
              <a:ext cx="2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352" name="Text Box 56"/>
            <p:cNvSpPr txBox="1">
              <a:spLocks noChangeArrowheads="1"/>
            </p:cNvSpPr>
            <p:nvPr/>
          </p:nvSpPr>
          <p:spPr bwMode="auto">
            <a:xfrm>
              <a:off x="3504" y="4032"/>
              <a:ext cx="8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latin typeface="Times New Roman" panose="02020603050405020304" pitchFamily="18" charset="0"/>
                </a:rPr>
                <a:t>慣用記号</a:t>
              </a:r>
            </a:p>
          </p:txBody>
        </p:sp>
        <p:sp>
          <p:nvSpPr>
            <p:cNvPr id="55353" name="AutoShape 57"/>
            <p:cNvSpPr>
              <a:spLocks noChangeArrowheads="1"/>
            </p:cNvSpPr>
            <p:nvPr/>
          </p:nvSpPr>
          <p:spPr bwMode="auto">
            <a:xfrm>
              <a:off x="3744" y="3600"/>
              <a:ext cx="192" cy="384"/>
            </a:xfrm>
            <a:prstGeom prst="flowChartDelay">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5354" name="Oval 58"/>
            <p:cNvSpPr>
              <a:spLocks noChangeArrowheads="1"/>
            </p:cNvSpPr>
            <p:nvPr/>
          </p:nvSpPr>
          <p:spPr bwMode="auto">
            <a:xfrm>
              <a:off x="3984" y="3024"/>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5355" name="Oval 59"/>
            <p:cNvSpPr>
              <a:spLocks noChangeArrowheads="1"/>
            </p:cNvSpPr>
            <p:nvPr/>
          </p:nvSpPr>
          <p:spPr bwMode="auto">
            <a:xfrm>
              <a:off x="3936" y="3744"/>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55367" name="Group 71"/>
          <p:cNvGrpSpPr>
            <a:grpSpLocks/>
          </p:cNvGrpSpPr>
          <p:nvPr/>
        </p:nvGrpSpPr>
        <p:grpSpPr bwMode="auto">
          <a:xfrm>
            <a:off x="1828800" y="5268913"/>
            <a:ext cx="2314575" cy="1216025"/>
            <a:chOff x="1152" y="3463"/>
            <a:chExt cx="1458" cy="766"/>
          </a:xfrm>
        </p:grpSpPr>
        <p:sp>
          <p:nvSpPr>
            <p:cNvPr id="55321" name="Text Box 25"/>
            <p:cNvSpPr txBox="1">
              <a:spLocks noChangeArrowheads="1"/>
            </p:cNvSpPr>
            <p:nvPr/>
          </p:nvSpPr>
          <p:spPr bwMode="auto">
            <a:xfrm>
              <a:off x="1152" y="3463"/>
              <a:ext cx="27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3200" i="1">
                  <a:latin typeface="Times New Roman" panose="02020603050405020304" pitchFamily="18" charset="0"/>
                </a:rPr>
                <a:t>X</a:t>
              </a:r>
            </a:p>
          </p:txBody>
        </p:sp>
        <p:sp>
          <p:nvSpPr>
            <p:cNvPr id="55322" name="Text Box 26"/>
            <p:cNvSpPr txBox="1">
              <a:spLocks noChangeArrowheads="1"/>
            </p:cNvSpPr>
            <p:nvPr/>
          </p:nvSpPr>
          <p:spPr bwMode="auto">
            <a:xfrm>
              <a:off x="1152" y="3703"/>
              <a:ext cx="25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3200" i="1">
                  <a:latin typeface="Times New Roman" panose="02020603050405020304" pitchFamily="18" charset="0"/>
                </a:rPr>
                <a:t>Y</a:t>
              </a:r>
            </a:p>
          </p:txBody>
        </p:sp>
        <p:sp>
          <p:nvSpPr>
            <p:cNvPr id="55323" name="Text Box 27"/>
            <p:cNvSpPr txBox="1">
              <a:spLocks noChangeArrowheads="1"/>
            </p:cNvSpPr>
            <p:nvPr/>
          </p:nvSpPr>
          <p:spPr bwMode="auto">
            <a:xfrm>
              <a:off x="2352" y="3559"/>
              <a:ext cx="25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3200" i="1">
                  <a:latin typeface="Times New Roman" panose="02020603050405020304" pitchFamily="18" charset="0"/>
                </a:rPr>
                <a:t>Z</a:t>
              </a:r>
            </a:p>
          </p:txBody>
        </p:sp>
        <p:sp>
          <p:nvSpPr>
            <p:cNvPr id="55324" name="Text Box 28"/>
            <p:cNvSpPr txBox="1">
              <a:spLocks noChangeArrowheads="1"/>
            </p:cNvSpPr>
            <p:nvPr/>
          </p:nvSpPr>
          <p:spPr bwMode="auto">
            <a:xfrm>
              <a:off x="1536" y="3941"/>
              <a:ext cx="85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latin typeface="Times New Roman" panose="02020603050405020304" pitchFamily="18" charset="0"/>
                </a:rPr>
                <a:t>MIL</a:t>
              </a:r>
              <a:r>
                <a:rPr lang="ja-JP" altLang="en-US">
                  <a:latin typeface="Times New Roman" panose="02020603050405020304" pitchFamily="18" charset="0"/>
                </a:rPr>
                <a:t>記号</a:t>
              </a:r>
            </a:p>
          </p:txBody>
        </p:sp>
        <p:sp>
          <p:nvSpPr>
            <p:cNvPr id="55329" name="Line 33"/>
            <p:cNvSpPr>
              <a:spLocks noChangeShapeType="1"/>
            </p:cNvSpPr>
            <p:nvPr/>
          </p:nvSpPr>
          <p:spPr bwMode="auto">
            <a:xfrm>
              <a:off x="2160" y="3744"/>
              <a:ext cx="19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330" name="Line 34"/>
            <p:cNvSpPr>
              <a:spLocks noChangeShapeType="1"/>
            </p:cNvSpPr>
            <p:nvPr/>
          </p:nvSpPr>
          <p:spPr bwMode="auto">
            <a:xfrm flipH="1">
              <a:off x="1632" y="3696"/>
              <a:ext cx="19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331" name="Line 35"/>
            <p:cNvSpPr>
              <a:spLocks noChangeShapeType="1"/>
            </p:cNvSpPr>
            <p:nvPr/>
          </p:nvSpPr>
          <p:spPr bwMode="auto">
            <a:xfrm flipH="1">
              <a:off x="1632" y="3792"/>
              <a:ext cx="19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332" name="Line 36"/>
            <p:cNvSpPr>
              <a:spLocks noChangeShapeType="1"/>
            </p:cNvSpPr>
            <p:nvPr/>
          </p:nvSpPr>
          <p:spPr bwMode="auto">
            <a:xfrm>
              <a:off x="1632" y="3792"/>
              <a:ext cx="0"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333" name="Line 37"/>
            <p:cNvSpPr>
              <a:spLocks noChangeShapeType="1"/>
            </p:cNvSpPr>
            <p:nvPr/>
          </p:nvSpPr>
          <p:spPr bwMode="auto">
            <a:xfrm>
              <a:off x="1632" y="3648"/>
              <a:ext cx="0"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334" name="Line 38"/>
            <p:cNvSpPr>
              <a:spLocks noChangeShapeType="1"/>
            </p:cNvSpPr>
            <p:nvPr/>
          </p:nvSpPr>
          <p:spPr bwMode="auto">
            <a:xfrm flipH="1">
              <a:off x="1488" y="3648"/>
              <a:ext cx="14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335" name="Line 39"/>
            <p:cNvSpPr>
              <a:spLocks noChangeShapeType="1"/>
            </p:cNvSpPr>
            <p:nvPr/>
          </p:nvSpPr>
          <p:spPr bwMode="auto">
            <a:xfrm flipH="1">
              <a:off x="1488" y="3840"/>
              <a:ext cx="14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336" name="Oval 40"/>
            <p:cNvSpPr>
              <a:spLocks noChangeArrowheads="1"/>
            </p:cNvSpPr>
            <p:nvPr/>
          </p:nvSpPr>
          <p:spPr bwMode="auto">
            <a:xfrm>
              <a:off x="2064" y="3696"/>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55361" name="Group 65"/>
            <p:cNvGrpSpPr>
              <a:grpSpLocks/>
            </p:cNvGrpSpPr>
            <p:nvPr/>
          </p:nvGrpSpPr>
          <p:grpSpPr bwMode="auto">
            <a:xfrm>
              <a:off x="1776" y="3600"/>
              <a:ext cx="288" cy="288"/>
              <a:chOff x="3264" y="3648"/>
              <a:chExt cx="288" cy="288"/>
            </a:xfrm>
          </p:grpSpPr>
          <p:sp>
            <p:nvSpPr>
              <p:cNvPr id="55362" name="Arc 66"/>
              <p:cNvSpPr>
                <a:spLocks/>
              </p:cNvSpPr>
              <p:nvPr/>
            </p:nvSpPr>
            <p:spPr bwMode="auto">
              <a:xfrm>
                <a:off x="3264" y="3648"/>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5363" name="Arc 67"/>
              <p:cNvSpPr>
                <a:spLocks/>
              </p:cNvSpPr>
              <p:nvPr/>
            </p:nvSpPr>
            <p:spPr bwMode="auto">
              <a:xfrm flipV="1">
                <a:off x="3264" y="3792"/>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5364" name="Arc 68"/>
              <p:cNvSpPr>
                <a:spLocks/>
              </p:cNvSpPr>
              <p:nvPr/>
            </p:nvSpPr>
            <p:spPr bwMode="auto">
              <a:xfrm>
                <a:off x="3264" y="3648"/>
                <a:ext cx="4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5365" name="Arc 69"/>
              <p:cNvSpPr>
                <a:spLocks/>
              </p:cNvSpPr>
              <p:nvPr/>
            </p:nvSpPr>
            <p:spPr bwMode="auto">
              <a:xfrm flipV="1">
                <a:off x="3264" y="3792"/>
                <a:ext cx="4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grpSp>
        <p:nvGrpSpPr>
          <p:cNvPr id="55372" name="Group 76"/>
          <p:cNvGrpSpPr>
            <a:grpSpLocks/>
          </p:cNvGrpSpPr>
          <p:nvPr/>
        </p:nvGrpSpPr>
        <p:grpSpPr bwMode="auto">
          <a:xfrm>
            <a:off x="1828800" y="4278313"/>
            <a:ext cx="2314575" cy="960437"/>
            <a:chOff x="1152" y="2839"/>
            <a:chExt cx="1458" cy="605"/>
          </a:xfrm>
        </p:grpSpPr>
        <p:sp>
          <p:nvSpPr>
            <p:cNvPr id="55302" name="Text Box 6"/>
            <p:cNvSpPr txBox="1">
              <a:spLocks noChangeArrowheads="1"/>
            </p:cNvSpPr>
            <p:nvPr/>
          </p:nvSpPr>
          <p:spPr bwMode="auto">
            <a:xfrm>
              <a:off x="1152" y="2839"/>
              <a:ext cx="272" cy="365"/>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3200" i="1">
                  <a:latin typeface="Times New Roman" panose="02020603050405020304" pitchFamily="18" charset="0"/>
                </a:rPr>
                <a:t>X</a:t>
              </a:r>
            </a:p>
          </p:txBody>
        </p:sp>
        <p:sp>
          <p:nvSpPr>
            <p:cNvPr id="55303" name="Text Box 7"/>
            <p:cNvSpPr txBox="1">
              <a:spLocks noChangeArrowheads="1"/>
            </p:cNvSpPr>
            <p:nvPr/>
          </p:nvSpPr>
          <p:spPr bwMode="auto">
            <a:xfrm>
              <a:off x="1152" y="3079"/>
              <a:ext cx="258" cy="365"/>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3200" i="1">
                  <a:latin typeface="Times New Roman" panose="02020603050405020304" pitchFamily="18" charset="0"/>
                </a:rPr>
                <a:t>Y</a:t>
              </a:r>
            </a:p>
          </p:txBody>
        </p:sp>
        <p:sp>
          <p:nvSpPr>
            <p:cNvPr id="55304" name="Text Box 8"/>
            <p:cNvSpPr txBox="1">
              <a:spLocks noChangeArrowheads="1"/>
            </p:cNvSpPr>
            <p:nvPr/>
          </p:nvSpPr>
          <p:spPr bwMode="auto">
            <a:xfrm>
              <a:off x="2352" y="2935"/>
              <a:ext cx="258" cy="365"/>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3200" i="1">
                  <a:latin typeface="Times New Roman" panose="02020603050405020304" pitchFamily="18" charset="0"/>
                </a:rPr>
                <a:t>Z</a:t>
              </a:r>
            </a:p>
          </p:txBody>
        </p:sp>
        <p:sp>
          <p:nvSpPr>
            <p:cNvPr id="55309" name="Line 13"/>
            <p:cNvSpPr>
              <a:spLocks noChangeShapeType="1"/>
            </p:cNvSpPr>
            <p:nvPr/>
          </p:nvSpPr>
          <p:spPr bwMode="auto">
            <a:xfrm flipH="1">
              <a:off x="1536" y="3072"/>
              <a:ext cx="14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310" name="Line 14"/>
            <p:cNvSpPr>
              <a:spLocks noChangeShapeType="1"/>
            </p:cNvSpPr>
            <p:nvPr/>
          </p:nvSpPr>
          <p:spPr bwMode="auto">
            <a:xfrm flipH="1">
              <a:off x="1536" y="3168"/>
              <a:ext cx="14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311" name="Line 15"/>
            <p:cNvSpPr>
              <a:spLocks noChangeShapeType="1"/>
            </p:cNvSpPr>
            <p:nvPr/>
          </p:nvSpPr>
          <p:spPr bwMode="auto">
            <a:xfrm flipH="1">
              <a:off x="1536" y="3168"/>
              <a:ext cx="0"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312" name="Line 16"/>
            <p:cNvSpPr>
              <a:spLocks noChangeShapeType="1"/>
            </p:cNvSpPr>
            <p:nvPr/>
          </p:nvSpPr>
          <p:spPr bwMode="auto">
            <a:xfrm>
              <a:off x="1536" y="3024"/>
              <a:ext cx="0"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313" name="Line 17"/>
            <p:cNvSpPr>
              <a:spLocks noChangeShapeType="1"/>
            </p:cNvSpPr>
            <p:nvPr/>
          </p:nvSpPr>
          <p:spPr bwMode="auto">
            <a:xfrm flipH="1">
              <a:off x="1440" y="3024"/>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314" name="Line 18"/>
            <p:cNvSpPr>
              <a:spLocks noChangeShapeType="1"/>
            </p:cNvSpPr>
            <p:nvPr/>
          </p:nvSpPr>
          <p:spPr bwMode="auto">
            <a:xfrm flipH="1">
              <a:off x="1440" y="3216"/>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318" name="Line 22"/>
            <p:cNvSpPr>
              <a:spLocks noChangeShapeType="1"/>
            </p:cNvSpPr>
            <p:nvPr/>
          </p:nvSpPr>
          <p:spPr bwMode="auto">
            <a:xfrm>
              <a:off x="1920" y="3120"/>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319" name="Line 23"/>
            <p:cNvSpPr>
              <a:spLocks noChangeShapeType="1"/>
            </p:cNvSpPr>
            <p:nvPr/>
          </p:nvSpPr>
          <p:spPr bwMode="auto">
            <a:xfrm>
              <a:off x="2304" y="3120"/>
              <a:ext cx="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55356" name="Group 60"/>
            <p:cNvGrpSpPr>
              <a:grpSpLocks/>
            </p:cNvGrpSpPr>
            <p:nvPr/>
          </p:nvGrpSpPr>
          <p:grpSpPr bwMode="auto">
            <a:xfrm>
              <a:off x="1632" y="2976"/>
              <a:ext cx="288" cy="288"/>
              <a:chOff x="3264" y="3648"/>
              <a:chExt cx="288" cy="288"/>
            </a:xfrm>
          </p:grpSpPr>
          <p:sp>
            <p:nvSpPr>
              <p:cNvPr id="55357" name="Arc 61"/>
              <p:cNvSpPr>
                <a:spLocks/>
              </p:cNvSpPr>
              <p:nvPr/>
            </p:nvSpPr>
            <p:spPr bwMode="auto">
              <a:xfrm>
                <a:off x="3264" y="3648"/>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5358" name="Arc 62"/>
              <p:cNvSpPr>
                <a:spLocks/>
              </p:cNvSpPr>
              <p:nvPr/>
            </p:nvSpPr>
            <p:spPr bwMode="auto">
              <a:xfrm flipV="1">
                <a:off x="3264" y="3792"/>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5359" name="Arc 63"/>
              <p:cNvSpPr>
                <a:spLocks/>
              </p:cNvSpPr>
              <p:nvPr/>
            </p:nvSpPr>
            <p:spPr bwMode="auto">
              <a:xfrm>
                <a:off x="3264" y="3648"/>
                <a:ext cx="4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5360" name="Arc 64"/>
              <p:cNvSpPr>
                <a:spLocks/>
              </p:cNvSpPr>
              <p:nvPr/>
            </p:nvSpPr>
            <p:spPr bwMode="auto">
              <a:xfrm flipV="1">
                <a:off x="3264" y="3792"/>
                <a:ext cx="4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55369" name="Group 73"/>
            <p:cNvGrpSpPr>
              <a:grpSpLocks/>
            </p:cNvGrpSpPr>
            <p:nvPr/>
          </p:nvGrpSpPr>
          <p:grpSpPr bwMode="auto">
            <a:xfrm>
              <a:off x="2016" y="3024"/>
              <a:ext cx="288" cy="192"/>
              <a:chOff x="2640" y="1968"/>
              <a:chExt cx="288" cy="192"/>
            </a:xfrm>
          </p:grpSpPr>
          <p:sp>
            <p:nvSpPr>
              <p:cNvPr id="55370" name="AutoShape 74"/>
              <p:cNvSpPr>
                <a:spLocks noChangeArrowheads="1"/>
              </p:cNvSpPr>
              <p:nvPr/>
            </p:nvSpPr>
            <p:spPr bwMode="auto">
              <a:xfrm rot="5400000">
                <a:off x="2640" y="1968"/>
                <a:ext cx="192" cy="192"/>
              </a:xfrm>
              <a:prstGeom prst="triangle">
                <a:avLst>
                  <a:gd name="adj" fmla="val 50000"/>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5371" name="Oval 75"/>
              <p:cNvSpPr>
                <a:spLocks noChangeArrowheads="1"/>
              </p:cNvSpPr>
              <p:nvPr/>
            </p:nvSpPr>
            <p:spPr bwMode="auto">
              <a:xfrm>
                <a:off x="2832" y="2016"/>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mc:AlternateContent xmlns:mc="http://schemas.openxmlformats.org/markup-compatibility/2006" xmlns:a14="http://schemas.microsoft.com/office/drawing/2010/main">
        <mc:Choice Requires="a14">
          <p:sp>
            <p:nvSpPr>
              <p:cNvPr id="64" name="テキスト ボックス 63"/>
              <p:cNvSpPr txBox="1"/>
              <p:nvPr/>
            </p:nvSpPr>
            <p:spPr>
              <a:xfrm>
                <a:off x="1676397" y="3589913"/>
                <a:ext cx="4038606"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3600" b="0" i="1" smtClean="0">
                          <a:latin typeface="Cambria Math" panose="02040503050406030204" pitchFamily="18" charset="0"/>
                        </a:rPr>
                        <m:t>𝑍</m:t>
                      </m:r>
                      <m:r>
                        <a:rPr kumimoji="1" lang="en-US" altLang="ja-JP" sz="3600" b="0" i="1" smtClean="0">
                          <a:latin typeface="Cambria Math" panose="02040503050406030204" pitchFamily="18" charset="0"/>
                        </a:rPr>
                        <m:t>=</m:t>
                      </m:r>
                      <m:r>
                        <a:rPr kumimoji="1" lang="en-US" altLang="ja-JP" sz="3600" b="0" i="1" smtClean="0">
                          <a:latin typeface="Cambria Math" panose="02040503050406030204" pitchFamily="18" charset="0"/>
                        </a:rPr>
                        <m:t>𝑋</m:t>
                      </m:r>
                      <m:r>
                        <a:rPr kumimoji="1" lang="en-US" altLang="ja-JP" sz="3600" b="0" i="1" smtClean="0">
                          <a:latin typeface="Cambria Math" panose="02040503050406030204" pitchFamily="18" charset="0"/>
                          <a:ea typeface="Cambria Math" panose="02040503050406030204" pitchFamily="18" charset="0"/>
                        </a:rPr>
                        <m:t>↓</m:t>
                      </m:r>
                      <m:r>
                        <a:rPr kumimoji="1" lang="en-US" altLang="ja-JP" sz="3600" b="0" i="1" smtClean="0">
                          <a:latin typeface="Cambria Math" panose="02040503050406030204" pitchFamily="18" charset="0"/>
                        </a:rPr>
                        <m:t>𝑌</m:t>
                      </m:r>
                      <m:r>
                        <a:rPr kumimoji="1" lang="en-US" altLang="ja-JP" sz="3600" b="0" i="1" smtClean="0">
                          <a:latin typeface="Cambria Math" panose="02040503050406030204" pitchFamily="18" charset="0"/>
                        </a:rPr>
                        <m:t>=</m:t>
                      </m:r>
                      <m:acc>
                        <m:accPr>
                          <m:chr m:val="̅"/>
                          <m:ctrlPr>
                            <a:rPr kumimoji="1" lang="en-US" altLang="ja-JP" sz="3600" b="0" i="1" smtClean="0">
                              <a:latin typeface="Cambria Math" panose="02040503050406030204" pitchFamily="18" charset="0"/>
                            </a:rPr>
                          </m:ctrlPr>
                        </m:accPr>
                        <m:e>
                          <m:r>
                            <a:rPr kumimoji="1" lang="en-US" altLang="ja-JP" sz="3600" b="0" i="1" smtClean="0">
                              <a:latin typeface="Cambria Math" panose="02040503050406030204" pitchFamily="18" charset="0"/>
                            </a:rPr>
                            <m:t>𝑋</m:t>
                          </m:r>
                          <m:r>
                            <a:rPr kumimoji="1" lang="en-US" altLang="ja-JP" sz="3600" b="0" i="1" smtClean="0">
                              <a:latin typeface="Cambria Math" panose="02040503050406030204" pitchFamily="18" charset="0"/>
                            </a:rPr>
                            <m:t>+</m:t>
                          </m:r>
                          <m:r>
                            <a:rPr kumimoji="1" lang="en-US" altLang="ja-JP" sz="3600" b="0" i="1" smtClean="0">
                              <a:latin typeface="Cambria Math" panose="02040503050406030204" pitchFamily="18" charset="0"/>
                              <a:ea typeface="Cambria Math" panose="02040503050406030204" pitchFamily="18" charset="0"/>
                            </a:rPr>
                            <m:t>𝑌</m:t>
                          </m:r>
                        </m:e>
                      </m:acc>
                    </m:oMath>
                  </m:oMathPara>
                </a14:m>
                <a:endParaRPr kumimoji="1" lang="ja-JP" altLang="en-US" sz="3600" dirty="0"/>
              </a:p>
            </p:txBody>
          </p:sp>
        </mc:Choice>
        <mc:Fallback xmlns="">
          <p:sp>
            <p:nvSpPr>
              <p:cNvPr id="64" name="テキスト ボックス 63"/>
              <p:cNvSpPr txBox="1">
                <a:spLocks noRot="1" noChangeAspect="1" noMove="1" noResize="1" noEditPoints="1" noAdjustHandles="1" noChangeArrowheads="1" noChangeShapeType="1" noTextEdit="1"/>
              </p:cNvSpPr>
              <p:nvPr/>
            </p:nvSpPr>
            <p:spPr>
              <a:xfrm>
                <a:off x="1676397" y="3589913"/>
                <a:ext cx="4038606" cy="646331"/>
              </a:xfrm>
              <a:prstGeom prst="rect">
                <a:avLst/>
              </a:prstGeom>
              <a:blipFill rotWithShape="0">
                <a:blip r:embed="rId3" cstate="print"/>
                <a:stretch>
                  <a:fillRect/>
                </a:stretch>
              </a:blipFill>
            </p:spPr>
            <p:txBody>
              <a:bodyPr/>
              <a:lstStyle/>
              <a:p>
                <a:r>
                  <a:rPr lang="ja-JP"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5372"/>
                                        </p:tgtEl>
                                        <p:attrNameLst>
                                          <p:attrName>style.visibility</p:attrName>
                                        </p:attrNameLst>
                                      </p:cBhvr>
                                      <p:to>
                                        <p:strVal val="visible"/>
                                      </p:to>
                                    </p:set>
                                    <p:animEffect transition="in" filter="checkerboard(across)">
                                      <p:cBhvr>
                                        <p:cTn id="7" dur="500"/>
                                        <p:tgtEl>
                                          <p:spTgt spid="553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55367"/>
                                        </p:tgtEl>
                                        <p:attrNameLst>
                                          <p:attrName>style.visibility</p:attrName>
                                        </p:attrNameLst>
                                      </p:cBhvr>
                                      <p:to>
                                        <p:strVal val="visible"/>
                                      </p:to>
                                    </p:set>
                                    <p:animEffect transition="in" filter="checkerboard(across)">
                                      <p:cBhvr>
                                        <p:cTn id="12" dur="500"/>
                                        <p:tgtEl>
                                          <p:spTgt spid="5536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55368"/>
                                        </p:tgtEl>
                                        <p:attrNameLst>
                                          <p:attrName>style.visibility</p:attrName>
                                        </p:attrNameLst>
                                      </p:cBhvr>
                                      <p:to>
                                        <p:strVal val="visible"/>
                                      </p:to>
                                    </p:set>
                                    <p:animEffect transition="in" filter="checkerboard(across)">
                                      <p:cBhvr>
                                        <p:cTn id="17" dur="500"/>
                                        <p:tgtEl>
                                          <p:spTgt spid="55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r>
              <a:rPr lang="en-US" altLang="ja-JP" i="1">
                <a:latin typeface="Times New Roman" panose="02020603050405020304" pitchFamily="18" charset="0"/>
              </a:rPr>
              <a:t>n</a:t>
            </a:r>
            <a:r>
              <a:rPr lang="ja-JP" altLang="en-US">
                <a:latin typeface="Times New Roman" panose="02020603050405020304" pitchFamily="18" charset="0"/>
              </a:rPr>
              <a:t>入力</a:t>
            </a:r>
            <a:r>
              <a:rPr lang="en-US" altLang="ja-JP">
                <a:latin typeface="Times New Roman" panose="02020603050405020304" pitchFamily="18" charset="0"/>
              </a:rPr>
              <a:t>NOR</a:t>
            </a:r>
            <a:r>
              <a:rPr lang="ja-JP" altLang="en-US">
                <a:latin typeface="Times New Roman" panose="02020603050405020304" pitchFamily="18" charset="0"/>
              </a:rPr>
              <a:t>ゲート</a:t>
            </a:r>
          </a:p>
        </p:txBody>
      </p:sp>
      <p:sp>
        <p:nvSpPr>
          <p:cNvPr id="137219" name="Rectangle 3"/>
          <p:cNvSpPr>
            <a:spLocks noGrp="1" noChangeArrowheads="1"/>
          </p:cNvSpPr>
          <p:nvPr>
            <p:ph type="body" idx="1"/>
          </p:nvPr>
        </p:nvSpPr>
        <p:spPr>
          <a:xfrm>
            <a:off x="1066800" y="1736725"/>
            <a:ext cx="7543800" cy="3063875"/>
          </a:xfrm>
        </p:spPr>
        <p:txBody>
          <a:bodyPr/>
          <a:lstStyle/>
          <a:p>
            <a:pPr>
              <a:buFont typeface="Wingdings" panose="05000000000000000000" pitchFamily="2" charset="2"/>
              <a:buChar char="u"/>
            </a:pPr>
            <a:r>
              <a:rPr lang="ja-JP" altLang="en-US" dirty="0">
                <a:latin typeface="Times New Roman" panose="02020603050405020304" pitchFamily="18" charset="0"/>
              </a:rPr>
              <a:t>定義</a:t>
            </a:r>
            <a:r>
              <a:rPr lang="en-US" altLang="ja-JP" dirty="0">
                <a:latin typeface="Times New Roman" panose="02020603050405020304" pitchFamily="18" charset="0"/>
              </a:rPr>
              <a:t> </a:t>
            </a:r>
            <a:r>
              <a:rPr lang="en-US" altLang="ja-JP" i="1" dirty="0">
                <a:latin typeface="Times New Roman" panose="02020603050405020304" pitchFamily="18" charset="0"/>
              </a:rPr>
              <a:t>n</a:t>
            </a:r>
            <a:r>
              <a:rPr lang="ja-JP" altLang="en-US" dirty="0">
                <a:latin typeface="Times New Roman" panose="02020603050405020304" pitchFamily="18" charset="0"/>
              </a:rPr>
              <a:t>入力</a:t>
            </a:r>
            <a:r>
              <a:rPr lang="en-US" altLang="ja-JP" dirty="0">
                <a:latin typeface="Times New Roman" panose="02020603050405020304" pitchFamily="18" charset="0"/>
              </a:rPr>
              <a:t>NOR</a:t>
            </a:r>
            <a:r>
              <a:rPr lang="ja-JP" altLang="en-US" dirty="0">
                <a:latin typeface="Times New Roman" panose="02020603050405020304" pitchFamily="18" charset="0"/>
              </a:rPr>
              <a:t>ゲート</a:t>
            </a:r>
            <a:endParaRPr lang="en-US" altLang="ja-JP" dirty="0">
              <a:latin typeface="Times New Roman" panose="02020603050405020304" pitchFamily="18" charset="0"/>
            </a:endParaRPr>
          </a:p>
          <a:p>
            <a:pPr lvl="1"/>
            <a:r>
              <a:rPr lang="ja-JP" altLang="en-US" dirty="0">
                <a:latin typeface="Times New Roman" panose="02020603050405020304" pitchFamily="18" charset="0"/>
              </a:rPr>
              <a:t>入力信号に </a:t>
            </a:r>
            <a:r>
              <a:rPr lang="en-US" altLang="ja-JP" dirty="0">
                <a:latin typeface="Times New Roman" panose="02020603050405020304" pitchFamily="18" charset="0"/>
              </a:rPr>
              <a:t>1 </a:t>
            </a:r>
            <a:r>
              <a:rPr lang="ja-JP" altLang="en-US" dirty="0">
                <a:latin typeface="Times New Roman" panose="02020603050405020304" pitchFamily="18" charset="0"/>
              </a:rPr>
              <a:t>つでも </a:t>
            </a:r>
            <a:r>
              <a:rPr lang="en-US" altLang="ja-JP" dirty="0">
                <a:latin typeface="Times New Roman" panose="02020603050405020304" pitchFamily="18" charset="0"/>
              </a:rPr>
              <a:t>1 </a:t>
            </a:r>
            <a:r>
              <a:rPr lang="ja-JP" altLang="en-US" dirty="0">
                <a:latin typeface="Times New Roman" panose="02020603050405020304" pitchFamily="18" charset="0"/>
              </a:rPr>
              <a:t>があれば </a:t>
            </a:r>
            <a:r>
              <a:rPr lang="en-US" altLang="ja-JP" dirty="0">
                <a:latin typeface="Times New Roman" panose="02020603050405020304" pitchFamily="18" charset="0"/>
              </a:rPr>
              <a:t>0 </a:t>
            </a:r>
            <a:r>
              <a:rPr lang="ja-JP" altLang="en-US" dirty="0">
                <a:latin typeface="Times New Roman" panose="02020603050405020304" pitchFamily="18" charset="0"/>
              </a:rPr>
              <a:t>を、</a:t>
            </a:r>
          </a:p>
          <a:p>
            <a:pPr lvl="1">
              <a:buFontTx/>
              <a:buNone/>
            </a:pPr>
            <a:r>
              <a:rPr lang="ja-JP" altLang="en-US" dirty="0">
                <a:latin typeface="Times New Roman" panose="02020603050405020304" pitchFamily="18" charset="0"/>
              </a:rPr>
              <a:t>   それ以外は </a:t>
            </a:r>
            <a:r>
              <a:rPr lang="en-US" altLang="ja-JP" dirty="0">
                <a:latin typeface="Times New Roman" panose="02020603050405020304" pitchFamily="18" charset="0"/>
              </a:rPr>
              <a:t>1 </a:t>
            </a:r>
            <a:r>
              <a:rPr lang="ja-JP" altLang="en-US" dirty="0">
                <a:latin typeface="Times New Roman" panose="02020603050405020304" pitchFamily="18" charset="0"/>
              </a:rPr>
              <a:t>を出力する論理ゲート</a:t>
            </a:r>
          </a:p>
          <a:p>
            <a:pPr lvl="1">
              <a:buFontTx/>
              <a:buChar char="•"/>
            </a:pPr>
            <a:r>
              <a:rPr lang="en-US" altLang="ja-JP" i="1" dirty="0">
                <a:latin typeface="Times New Roman" panose="02020603050405020304" pitchFamily="18" charset="0"/>
              </a:rPr>
              <a:t>n</a:t>
            </a:r>
            <a:r>
              <a:rPr lang="ja-JP" altLang="en-US" dirty="0">
                <a:latin typeface="Times New Roman" panose="02020603050405020304" pitchFamily="18" charset="0"/>
              </a:rPr>
              <a:t>入力</a:t>
            </a:r>
            <a:r>
              <a:rPr lang="en-US" altLang="ja-JP" dirty="0">
                <a:latin typeface="Times New Roman" panose="02020603050405020304" pitchFamily="18" charset="0"/>
              </a:rPr>
              <a:t>1</a:t>
            </a:r>
            <a:r>
              <a:rPr lang="ja-JP" altLang="en-US" dirty="0">
                <a:latin typeface="Times New Roman" panose="02020603050405020304" pitchFamily="18" charset="0"/>
              </a:rPr>
              <a:t>出力</a:t>
            </a:r>
            <a:endParaRPr lang="ja-JP" altLang="en-US" sz="3600" i="1" dirty="0">
              <a:latin typeface="Times New Roman" panose="02020603050405020304" pitchFamily="18" charset="0"/>
            </a:endParaRPr>
          </a:p>
        </p:txBody>
      </p:sp>
      <p:grpSp>
        <p:nvGrpSpPr>
          <p:cNvPr id="137263" name="Group 47"/>
          <p:cNvGrpSpPr>
            <a:grpSpLocks/>
          </p:cNvGrpSpPr>
          <p:nvPr/>
        </p:nvGrpSpPr>
        <p:grpSpPr bwMode="auto">
          <a:xfrm>
            <a:off x="2362200" y="4605338"/>
            <a:ext cx="2314575" cy="1827212"/>
            <a:chOff x="1488" y="2901"/>
            <a:chExt cx="1458" cy="1151"/>
          </a:xfrm>
        </p:grpSpPr>
        <p:sp>
          <p:nvSpPr>
            <p:cNvPr id="137221" name="Text Box 5"/>
            <p:cNvSpPr txBox="1">
              <a:spLocks noChangeArrowheads="1"/>
            </p:cNvSpPr>
            <p:nvPr/>
          </p:nvSpPr>
          <p:spPr bwMode="auto">
            <a:xfrm>
              <a:off x="1488" y="2901"/>
              <a:ext cx="329"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800" i="1">
                  <a:latin typeface="Times New Roman" panose="02020603050405020304" pitchFamily="18" charset="0"/>
                </a:rPr>
                <a:t>X</a:t>
              </a:r>
              <a:r>
                <a:rPr lang="en-US" altLang="ja-JP" sz="2800" baseline="-25000">
                  <a:latin typeface="Times New Roman" panose="02020603050405020304" pitchFamily="18" charset="0"/>
                </a:rPr>
                <a:t>1</a:t>
              </a:r>
              <a:endParaRPr lang="en-US" altLang="ja-JP" sz="2800" i="1">
                <a:latin typeface="Times New Roman" panose="02020603050405020304" pitchFamily="18" charset="0"/>
              </a:endParaRPr>
            </a:p>
          </p:txBody>
        </p:sp>
        <p:sp>
          <p:nvSpPr>
            <p:cNvPr id="137222" name="Text Box 6"/>
            <p:cNvSpPr txBox="1">
              <a:spLocks noChangeArrowheads="1"/>
            </p:cNvSpPr>
            <p:nvPr/>
          </p:nvSpPr>
          <p:spPr bwMode="auto">
            <a:xfrm>
              <a:off x="2688" y="3319"/>
              <a:ext cx="25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3200" i="1">
                  <a:latin typeface="Times New Roman" panose="02020603050405020304" pitchFamily="18" charset="0"/>
                </a:rPr>
                <a:t>Z</a:t>
              </a:r>
            </a:p>
          </p:txBody>
        </p:sp>
        <p:sp>
          <p:nvSpPr>
            <p:cNvPr id="137223" name="Line 7"/>
            <p:cNvSpPr>
              <a:spLocks noChangeShapeType="1"/>
            </p:cNvSpPr>
            <p:nvPr/>
          </p:nvSpPr>
          <p:spPr bwMode="auto">
            <a:xfrm>
              <a:off x="2496" y="3504"/>
              <a:ext cx="19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7224" name="Line 8"/>
            <p:cNvSpPr>
              <a:spLocks noChangeShapeType="1"/>
            </p:cNvSpPr>
            <p:nvPr/>
          </p:nvSpPr>
          <p:spPr bwMode="auto">
            <a:xfrm flipH="1">
              <a:off x="1920" y="3456"/>
              <a:ext cx="2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7225" name="Line 9"/>
            <p:cNvSpPr>
              <a:spLocks noChangeShapeType="1"/>
            </p:cNvSpPr>
            <p:nvPr/>
          </p:nvSpPr>
          <p:spPr bwMode="auto">
            <a:xfrm flipH="1">
              <a:off x="1968" y="3600"/>
              <a:ext cx="19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7226" name="Line 10"/>
            <p:cNvSpPr>
              <a:spLocks noChangeShapeType="1"/>
            </p:cNvSpPr>
            <p:nvPr/>
          </p:nvSpPr>
          <p:spPr bwMode="auto">
            <a:xfrm>
              <a:off x="1968" y="3600"/>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7227" name="Line 11"/>
            <p:cNvSpPr>
              <a:spLocks noChangeShapeType="1"/>
            </p:cNvSpPr>
            <p:nvPr/>
          </p:nvSpPr>
          <p:spPr bwMode="auto">
            <a:xfrm>
              <a:off x="1920" y="3312"/>
              <a:ext cx="0"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7228" name="Line 12"/>
            <p:cNvSpPr>
              <a:spLocks noChangeShapeType="1"/>
            </p:cNvSpPr>
            <p:nvPr/>
          </p:nvSpPr>
          <p:spPr bwMode="auto">
            <a:xfrm flipH="1">
              <a:off x="1824" y="3312"/>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7229" name="Line 13"/>
            <p:cNvSpPr>
              <a:spLocks noChangeShapeType="1"/>
            </p:cNvSpPr>
            <p:nvPr/>
          </p:nvSpPr>
          <p:spPr bwMode="auto">
            <a:xfrm flipH="1">
              <a:off x="1824" y="3888"/>
              <a:ext cx="14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7230" name="Text Box 14"/>
            <p:cNvSpPr txBox="1">
              <a:spLocks noChangeArrowheads="1"/>
            </p:cNvSpPr>
            <p:nvPr/>
          </p:nvSpPr>
          <p:spPr bwMode="auto">
            <a:xfrm>
              <a:off x="1488" y="3125"/>
              <a:ext cx="329"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800" i="1">
                  <a:latin typeface="Times New Roman" panose="02020603050405020304" pitchFamily="18" charset="0"/>
                </a:rPr>
                <a:t>X</a:t>
              </a:r>
              <a:r>
                <a:rPr lang="en-US" altLang="ja-JP" sz="2800" baseline="-25000">
                  <a:latin typeface="Times New Roman" panose="02020603050405020304" pitchFamily="18" charset="0"/>
                </a:rPr>
                <a:t>2</a:t>
              </a:r>
              <a:endParaRPr lang="en-US" altLang="ja-JP" sz="2800" i="1">
                <a:latin typeface="Times New Roman" panose="02020603050405020304" pitchFamily="18" charset="0"/>
              </a:endParaRPr>
            </a:p>
          </p:txBody>
        </p:sp>
        <p:sp>
          <p:nvSpPr>
            <p:cNvPr id="137231" name="Text Box 15"/>
            <p:cNvSpPr txBox="1">
              <a:spLocks noChangeArrowheads="1"/>
            </p:cNvSpPr>
            <p:nvPr/>
          </p:nvSpPr>
          <p:spPr bwMode="auto">
            <a:xfrm>
              <a:off x="1488" y="3687"/>
              <a:ext cx="35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3200" i="1">
                  <a:latin typeface="Times New Roman" panose="02020603050405020304" pitchFamily="18" charset="0"/>
                </a:rPr>
                <a:t>X</a:t>
              </a:r>
              <a:r>
                <a:rPr lang="en-US" altLang="ja-JP" sz="3200" i="1" baseline="-25000">
                  <a:latin typeface="Times New Roman" panose="02020603050405020304" pitchFamily="18" charset="0"/>
                </a:rPr>
                <a:t>n</a:t>
              </a:r>
              <a:endParaRPr lang="en-US" altLang="ja-JP" sz="3200" i="1">
                <a:latin typeface="Times New Roman" panose="02020603050405020304" pitchFamily="18" charset="0"/>
              </a:endParaRPr>
            </a:p>
          </p:txBody>
        </p:sp>
        <p:sp>
          <p:nvSpPr>
            <p:cNvPr id="137232" name="Line 16"/>
            <p:cNvSpPr>
              <a:spLocks noChangeShapeType="1"/>
            </p:cNvSpPr>
            <p:nvPr/>
          </p:nvSpPr>
          <p:spPr bwMode="auto">
            <a:xfrm>
              <a:off x="1824" y="3120"/>
              <a:ext cx="14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7233" name="Line 17"/>
            <p:cNvSpPr>
              <a:spLocks noChangeShapeType="1"/>
            </p:cNvSpPr>
            <p:nvPr/>
          </p:nvSpPr>
          <p:spPr bwMode="auto">
            <a:xfrm>
              <a:off x="1968" y="3120"/>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7234" name="Line 18"/>
            <p:cNvSpPr>
              <a:spLocks noChangeShapeType="1"/>
            </p:cNvSpPr>
            <p:nvPr/>
          </p:nvSpPr>
          <p:spPr bwMode="auto">
            <a:xfrm>
              <a:off x="1968" y="3408"/>
              <a:ext cx="19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7235" name="Line 19"/>
            <p:cNvSpPr>
              <a:spLocks noChangeShapeType="1"/>
            </p:cNvSpPr>
            <p:nvPr/>
          </p:nvSpPr>
          <p:spPr bwMode="auto">
            <a:xfrm>
              <a:off x="1632" y="3408"/>
              <a:ext cx="0" cy="384"/>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137236" name="Group 20"/>
            <p:cNvGrpSpPr>
              <a:grpSpLocks/>
            </p:cNvGrpSpPr>
            <p:nvPr/>
          </p:nvGrpSpPr>
          <p:grpSpPr bwMode="auto">
            <a:xfrm>
              <a:off x="2112" y="3360"/>
              <a:ext cx="288" cy="288"/>
              <a:chOff x="3264" y="3648"/>
              <a:chExt cx="288" cy="288"/>
            </a:xfrm>
          </p:grpSpPr>
          <p:sp>
            <p:nvSpPr>
              <p:cNvPr id="137237" name="Arc 21"/>
              <p:cNvSpPr>
                <a:spLocks/>
              </p:cNvSpPr>
              <p:nvPr/>
            </p:nvSpPr>
            <p:spPr bwMode="auto">
              <a:xfrm>
                <a:off x="3264" y="3648"/>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7238" name="Arc 22"/>
              <p:cNvSpPr>
                <a:spLocks/>
              </p:cNvSpPr>
              <p:nvPr/>
            </p:nvSpPr>
            <p:spPr bwMode="auto">
              <a:xfrm flipV="1">
                <a:off x="3264" y="3792"/>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7239" name="Arc 23"/>
              <p:cNvSpPr>
                <a:spLocks/>
              </p:cNvSpPr>
              <p:nvPr/>
            </p:nvSpPr>
            <p:spPr bwMode="auto">
              <a:xfrm>
                <a:off x="3264" y="3648"/>
                <a:ext cx="4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7240" name="Arc 24"/>
              <p:cNvSpPr>
                <a:spLocks/>
              </p:cNvSpPr>
              <p:nvPr/>
            </p:nvSpPr>
            <p:spPr bwMode="auto">
              <a:xfrm flipV="1">
                <a:off x="3264" y="3792"/>
                <a:ext cx="4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137261" name="Oval 45"/>
            <p:cNvSpPr>
              <a:spLocks noChangeArrowheads="1"/>
            </p:cNvSpPr>
            <p:nvPr/>
          </p:nvSpPr>
          <p:spPr bwMode="auto">
            <a:xfrm>
              <a:off x="2400" y="3456"/>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137264" name="Group 48"/>
          <p:cNvGrpSpPr>
            <a:grpSpLocks/>
          </p:cNvGrpSpPr>
          <p:nvPr/>
        </p:nvGrpSpPr>
        <p:grpSpPr bwMode="auto">
          <a:xfrm>
            <a:off x="5638800" y="4605338"/>
            <a:ext cx="2314575" cy="1738312"/>
            <a:chOff x="3552" y="2901"/>
            <a:chExt cx="1458" cy="1095"/>
          </a:xfrm>
        </p:grpSpPr>
        <p:sp>
          <p:nvSpPr>
            <p:cNvPr id="137242" name="Text Box 26"/>
            <p:cNvSpPr txBox="1">
              <a:spLocks noChangeArrowheads="1"/>
            </p:cNvSpPr>
            <p:nvPr/>
          </p:nvSpPr>
          <p:spPr bwMode="auto">
            <a:xfrm>
              <a:off x="3552" y="2901"/>
              <a:ext cx="329"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800" i="1">
                  <a:latin typeface="Times New Roman" panose="02020603050405020304" pitchFamily="18" charset="0"/>
                </a:rPr>
                <a:t>X</a:t>
              </a:r>
              <a:r>
                <a:rPr lang="en-US" altLang="ja-JP" sz="2800" baseline="-25000">
                  <a:latin typeface="Times New Roman" panose="02020603050405020304" pitchFamily="18" charset="0"/>
                </a:rPr>
                <a:t>1</a:t>
              </a:r>
              <a:endParaRPr lang="en-US" altLang="ja-JP" sz="2800" i="1">
                <a:latin typeface="Times New Roman" panose="02020603050405020304" pitchFamily="18" charset="0"/>
              </a:endParaRPr>
            </a:p>
          </p:txBody>
        </p:sp>
        <p:sp>
          <p:nvSpPr>
            <p:cNvPr id="137243" name="Text Box 27"/>
            <p:cNvSpPr txBox="1">
              <a:spLocks noChangeArrowheads="1"/>
            </p:cNvSpPr>
            <p:nvPr/>
          </p:nvSpPr>
          <p:spPr bwMode="auto">
            <a:xfrm>
              <a:off x="4752" y="3319"/>
              <a:ext cx="25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3200" i="1">
                  <a:latin typeface="Times New Roman" panose="02020603050405020304" pitchFamily="18" charset="0"/>
                </a:rPr>
                <a:t>Z</a:t>
              </a:r>
            </a:p>
          </p:txBody>
        </p:sp>
        <p:sp>
          <p:nvSpPr>
            <p:cNvPr id="137244" name="Line 28"/>
            <p:cNvSpPr>
              <a:spLocks noChangeShapeType="1"/>
            </p:cNvSpPr>
            <p:nvPr/>
          </p:nvSpPr>
          <p:spPr bwMode="auto">
            <a:xfrm>
              <a:off x="4560" y="3504"/>
              <a:ext cx="19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7245" name="Line 29"/>
            <p:cNvSpPr>
              <a:spLocks noChangeShapeType="1"/>
            </p:cNvSpPr>
            <p:nvPr/>
          </p:nvSpPr>
          <p:spPr bwMode="auto">
            <a:xfrm flipH="1">
              <a:off x="3888" y="3312"/>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7246" name="Line 30"/>
            <p:cNvSpPr>
              <a:spLocks noChangeShapeType="1"/>
            </p:cNvSpPr>
            <p:nvPr/>
          </p:nvSpPr>
          <p:spPr bwMode="auto">
            <a:xfrm flipH="1">
              <a:off x="3888" y="3888"/>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7247" name="Text Box 31"/>
            <p:cNvSpPr txBox="1">
              <a:spLocks noChangeArrowheads="1"/>
            </p:cNvSpPr>
            <p:nvPr/>
          </p:nvSpPr>
          <p:spPr bwMode="auto">
            <a:xfrm>
              <a:off x="3552" y="3125"/>
              <a:ext cx="329"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800" i="1">
                  <a:latin typeface="Times New Roman" panose="02020603050405020304" pitchFamily="18" charset="0"/>
                </a:rPr>
                <a:t>X</a:t>
              </a:r>
              <a:r>
                <a:rPr lang="en-US" altLang="ja-JP" sz="2800" baseline="-25000">
                  <a:latin typeface="Times New Roman" panose="02020603050405020304" pitchFamily="18" charset="0"/>
                </a:rPr>
                <a:t>2</a:t>
              </a:r>
              <a:endParaRPr lang="en-US" altLang="ja-JP" sz="2800" i="1">
                <a:latin typeface="Times New Roman" panose="02020603050405020304" pitchFamily="18" charset="0"/>
              </a:endParaRPr>
            </a:p>
          </p:txBody>
        </p:sp>
        <p:sp>
          <p:nvSpPr>
            <p:cNvPr id="137248" name="Text Box 32"/>
            <p:cNvSpPr txBox="1">
              <a:spLocks noChangeArrowheads="1"/>
            </p:cNvSpPr>
            <p:nvPr/>
          </p:nvSpPr>
          <p:spPr bwMode="auto">
            <a:xfrm>
              <a:off x="3552" y="3669"/>
              <a:ext cx="329"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800" i="1">
                  <a:latin typeface="Times New Roman" panose="02020603050405020304" pitchFamily="18" charset="0"/>
                </a:rPr>
                <a:t>X</a:t>
              </a:r>
              <a:r>
                <a:rPr lang="en-US" altLang="ja-JP" sz="2800" i="1" baseline="-25000">
                  <a:latin typeface="Times New Roman" panose="02020603050405020304" pitchFamily="18" charset="0"/>
                </a:rPr>
                <a:t>n</a:t>
              </a:r>
              <a:endParaRPr lang="en-US" altLang="ja-JP" sz="2800" i="1">
                <a:latin typeface="Times New Roman" panose="02020603050405020304" pitchFamily="18" charset="0"/>
              </a:endParaRPr>
            </a:p>
          </p:txBody>
        </p:sp>
        <p:sp>
          <p:nvSpPr>
            <p:cNvPr id="137249" name="Line 33"/>
            <p:cNvSpPr>
              <a:spLocks noChangeShapeType="1"/>
            </p:cNvSpPr>
            <p:nvPr/>
          </p:nvSpPr>
          <p:spPr bwMode="auto">
            <a:xfrm>
              <a:off x="3888" y="3120"/>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7250" name="Line 34"/>
            <p:cNvSpPr>
              <a:spLocks noChangeShapeType="1"/>
            </p:cNvSpPr>
            <p:nvPr/>
          </p:nvSpPr>
          <p:spPr bwMode="auto">
            <a:xfrm>
              <a:off x="3696" y="3408"/>
              <a:ext cx="0" cy="336"/>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137251" name="Group 35"/>
            <p:cNvGrpSpPr>
              <a:grpSpLocks/>
            </p:cNvGrpSpPr>
            <p:nvPr/>
          </p:nvGrpSpPr>
          <p:grpSpPr bwMode="auto">
            <a:xfrm>
              <a:off x="4176" y="3360"/>
              <a:ext cx="288" cy="288"/>
              <a:chOff x="3264" y="3648"/>
              <a:chExt cx="288" cy="288"/>
            </a:xfrm>
          </p:grpSpPr>
          <p:sp>
            <p:nvSpPr>
              <p:cNvPr id="137252" name="Arc 36"/>
              <p:cNvSpPr>
                <a:spLocks/>
              </p:cNvSpPr>
              <p:nvPr/>
            </p:nvSpPr>
            <p:spPr bwMode="auto">
              <a:xfrm>
                <a:off x="3264" y="3648"/>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7253" name="Arc 37"/>
              <p:cNvSpPr>
                <a:spLocks/>
              </p:cNvSpPr>
              <p:nvPr/>
            </p:nvSpPr>
            <p:spPr bwMode="auto">
              <a:xfrm flipV="1">
                <a:off x="3264" y="3792"/>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37254" name="Arc 38"/>
              <p:cNvSpPr>
                <a:spLocks/>
              </p:cNvSpPr>
              <p:nvPr/>
            </p:nvSpPr>
            <p:spPr bwMode="auto">
              <a:xfrm>
                <a:off x="3264" y="3648"/>
                <a:ext cx="4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7255" name="Arc 39"/>
              <p:cNvSpPr>
                <a:spLocks/>
              </p:cNvSpPr>
              <p:nvPr/>
            </p:nvSpPr>
            <p:spPr bwMode="auto">
              <a:xfrm flipV="1">
                <a:off x="3264" y="3792"/>
                <a:ext cx="4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137256" name="Arc 40"/>
            <p:cNvSpPr>
              <a:spLocks/>
            </p:cNvSpPr>
            <p:nvPr/>
          </p:nvSpPr>
          <p:spPr bwMode="auto">
            <a:xfrm>
              <a:off x="4176" y="3648"/>
              <a:ext cx="4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7257" name="Arc 41"/>
            <p:cNvSpPr>
              <a:spLocks/>
            </p:cNvSpPr>
            <p:nvPr/>
          </p:nvSpPr>
          <p:spPr bwMode="auto">
            <a:xfrm flipV="1">
              <a:off x="4176" y="3792"/>
              <a:ext cx="4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7258" name="Arc 42"/>
            <p:cNvSpPr>
              <a:spLocks/>
            </p:cNvSpPr>
            <p:nvPr/>
          </p:nvSpPr>
          <p:spPr bwMode="auto">
            <a:xfrm>
              <a:off x="4176" y="3072"/>
              <a:ext cx="4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7259" name="Arc 43"/>
            <p:cNvSpPr>
              <a:spLocks/>
            </p:cNvSpPr>
            <p:nvPr/>
          </p:nvSpPr>
          <p:spPr bwMode="auto">
            <a:xfrm flipV="1">
              <a:off x="4176" y="3216"/>
              <a:ext cx="4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7262" name="Oval 46"/>
            <p:cNvSpPr>
              <a:spLocks noChangeArrowheads="1"/>
            </p:cNvSpPr>
            <p:nvPr/>
          </p:nvSpPr>
          <p:spPr bwMode="auto">
            <a:xfrm>
              <a:off x="4464" y="3456"/>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48" name="テキスト ボックス 47"/>
          <p:cNvSpPr txBox="1"/>
          <p:nvPr/>
        </p:nvSpPr>
        <p:spPr>
          <a:xfrm>
            <a:off x="1711337" y="3821579"/>
            <a:ext cx="3826689" cy="646331"/>
          </a:xfrm>
          <a:prstGeom prst="rect">
            <a:avLst/>
          </a:prstGeom>
          <a:noFill/>
        </p:spPr>
        <p:txBody>
          <a:bodyPr wrap="none" rtlCol="0">
            <a:spAutoFit/>
          </a:bodyPr>
          <a:lstStyle/>
          <a:p>
            <a:r>
              <a:rPr kumimoji="1" lang="en-US" altLang="ja-JP" sz="3600" i="1" dirty="0">
                <a:latin typeface="Times New Roman" panose="02020603050405020304" pitchFamily="18" charset="0"/>
              </a:rPr>
              <a:t>Z</a:t>
            </a:r>
            <a:r>
              <a:rPr kumimoji="1" lang="en-US" altLang="ja-JP" sz="3600" dirty="0">
                <a:latin typeface="Times New Roman" panose="02020603050405020304" pitchFamily="18" charset="0"/>
              </a:rPr>
              <a:t> = </a:t>
            </a:r>
            <a:r>
              <a:rPr kumimoji="1" lang="en-US" altLang="ja-JP" sz="3600" i="1" dirty="0">
                <a:latin typeface="Times New Roman" panose="02020603050405020304" pitchFamily="18" charset="0"/>
              </a:rPr>
              <a:t>X</a:t>
            </a:r>
            <a:r>
              <a:rPr kumimoji="1" lang="en-US" altLang="ja-JP" sz="3600" baseline="-25000" dirty="0">
                <a:latin typeface="Times New Roman" panose="02020603050405020304" pitchFamily="18" charset="0"/>
              </a:rPr>
              <a:t>1</a:t>
            </a:r>
            <a:r>
              <a:rPr kumimoji="1" lang="en-US" altLang="ja-JP" sz="3600" dirty="0">
                <a:latin typeface="Times New Roman" panose="02020603050405020304" pitchFamily="18" charset="0"/>
              </a:rPr>
              <a:t> </a:t>
            </a:r>
            <a:r>
              <a:rPr lang="en-US" altLang="ja-JP" sz="3600" dirty="0">
                <a:latin typeface="Times New Roman" panose="02020603050405020304" pitchFamily="18" charset="0"/>
              </a:rPr>
              <a:t>+</a:t>
            </a:r>
            <a:r>
              <a:rPr kumimoji="1" lang="ja-JP" altLang="en-US" sz="3600" dirty="0">
                <a:latin typeface="Times New Roman" panose="02020603050405020304" pitchFamily="18" charset="0"/>
              </a:rPr>
              <a:t> </a:t>
            </a:r>
            <a:r>
              <a:rPr lang="en-US" altLang="ja-JP" sz="3600" i="1" dirty="0">
                <a:latin typeface="Times New Roman" panose="02020603050405020304" pitchFamily="18" charset="0"/>
              </a:rPr>
              <a:t>X</a:t>
            </a:r>
            <a:r>
              <a:rPr lang="en-US" altLang="ja-JP" sz="3600" baseline="-25000" dirty="0">
                <a:latin typeface="Times New Roman" panose="02020603050405020304" pitchFamily="18" charset="0"/>
              </a:rPr>
              <a:t>2</a:t>
            </a:r>
            <a:r>
              <a:rPr lang="en-US" altLang="ja-JP" sz="3600" dirty="0">
                <a:latin typeface="Times New Roman" panose="02020603050405020304" pitchFamily="18" charset="0"/>
              </a:rPr>
              <a:t> +...+</a:t>
            </a:r>
            <a:r>
              <a:rPr lang="en-US" altLang="ja-JP" sz="3600" i="1" dirty="0">
                <a:latin typeface="Times New Roman" panose="02020603050405020304" pitchFamily="18" charset="0"/>
              </a:rPr>
              <a:t> </a:t>
            </a:r>
            <a:r>
              <a:rPr lang="en-US" altLang="ja-JP" sz="3600" i="1" dirty="0" err="1">
                <a:latin typeface="Times New Roman" panose="02020603050405020304" pitchFamily="18" charset="0"/>
              </a:rPr>
              <a:t>X</a:t>
            </a:r>
            <a:r>
              <a:rPr lang="en-US" altLang="ja-JP" sz="3600" i="1" baseline="-25000" dirty="0" err="1">
                <a:latin typeface="Times New Roman" panose="02020603050405020304" pitchFamily="18" charset="0"/>
              </a:rPr>
              <a:t>n</a:t>
            </a:r>
            <a:endParaRPr kumimoji="1" lang="ja-JP" altLang="en-US" sz="3600" i="1" dirty="0">
              <a:latin typeface="Times New Roman" panose="02020603050405020304" pitchFamily="18" charset="0"/>
            </a:endParaRPr>
          </a:p>
        </p:txBody>
      </p:sp>
      <p:cxnSp>
        <p:nvCxnSpPr>
          <p:cNvPr id="51" name="直線コネクタ 50"/>
          <p:cNvCxnSpPr/>
          <p:nvPr/>
        </p:nvCxnSpPr>
        <p:spPr bwMode="auto">
          <a:xfrm>
            <a:off x="2438400" y="3838139"/>
            <a:ext cx="3048000"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 name="テキスト ボックス 51"/>
          <p:cNvSpPr txBox="1"/>
          <p:nvPr/>
        </p:nvSpPr>
        <p:spPr>
          <a:xfrm>
            <a:off x="5662357" y="3817034"/>
            <a:ext cx="3477234" cy="646331"/>
          </a:xfrm>
          <a:prstGeom prst="rect">
            <a:avLst/>
          </a:prstGeom>
          <a:noFill/>
        </p:spPr>
        <p:txBody>
          <a:bodyPr wrap="none" rtlCol="0">
            <a:spAutoFit/>
          </a:bodyPr>
          <a:lstStyle/>
          <a:p>
            <a:r>
              <a:rPr lang="ja-JP" altLang="en-US" sz="3600" dirty="0">
                <a:latin typeface="Times New Roman" panose="02020603050405020304" pitchFamily="18" charset="0"/>
              </a:rPr>
              <a:t>≠ </a:t>
            </a:r>
            <a:r>
              <a:rPr lang="en-US" altLang="ja-JP" sz="3600" i="1" dirty="0">
                <a:latin typeface="Times New Roman" panose="02020603050405020304" pitchFamily="18" charset="0"/>
              </a:rPr>
              <a:t>X</a:t>
            </a:r>
            <a:r>
              <a:rPr lang="en-US" altLang="ja-JP" sz="3600" baseline="-25000" dirty="0">
                <a:latin typeface="Times New Roman" panose="02020603050405020304" pitchFamily="18" charset="0"/>
              </a:rPr>
              <a:t>1</a:t>
            </a:r>
            <a:r>
              <a:rPr lang="en-US" altLang="ja-JP" sz="3600" dirty="0">
                <a:latin typeface="Times New Roman" panose="02020603050405020304" pitchFamily="18" charset="0"/>
              </a:rPr>
              <a:t> </a:t>
            </a:r>
            <a:r>
              <a:rPr lang="ja-JP" altLang="en-US" sz="3600" dirty="0">
                <a:latin typeface="Times New Roman" panose="02020603050405020304" pitchFamily="18" charset="0"/>
              </a:rPr>
              <a:t>↓ </a:t>
            </a:r>
            <a:r>
              <a:rPr lang="en-US" altLang="ja-JP" sz="3600" i="1" dirty="0">
                <a:latin typeface="Times New Roman" panose="02020603050405020304" pitchFamily="18" charset="0"/>
              </a:rPr>
              <a:t>X</a:t>
            </a:r>
            <a:r>
              <a:rPr lang="en-US" altLang="ja-JP" sz="3600" baseline="-25000" dirty="0">
                <a:latin typeface="Times New Roman" panose="02020603050405020304" pitchFamily="18" charset="0"/>
              </a:rPr>
              <a:t>2</a:t>
            </a:r>
            <a:r>
              <a:rPr lang="en-US" altLang="ja-JP" sz="3600" dirty="0">
                <a:latin typeface="Times New Roman" panose="02020603050405020304" pitchFamily="18" charset="0"/>
              </a:rPr>
              <a:t> </a:t>
            </a:r>
            <a:r>
              <a:rPr lang="ja-JP" altLang="en-US" sz="3600" dirty="0">
                <a:latin typeface="Times New Roman" panose="02020603050405020304" pitchFamily="18" charset="0"/>
              </a:rPr>
              <a:t>↓</a:t>
            </a:r>
            <a:r>
              <a:rPr lang="en-US" altLang="ja-JP" sz="3600" dirty="0">
                <a:latin typeface="Times New Roman" panose="02020603050405020304" pitchFamily="18" charset="0"/>
              </a:rPr>
              <a:t>...</a:t>
            </a:r>
            <a:r>
              <a:rPr lang="ja-JP" altLang="en-US" sz="3600" dirty="0">
                <a:latin typeface="Times New Roman" panose="02020603050405020304" pitchFamily="18" charset="0"/>
              </a:rPr>
              <a:t> ↓</a:t>
            </a:r>
            <a:r>
              <a:rPr lang="en-US" altLang="ja-JP" sz="3600" i="1" dirty="0">
                <a:latin typeface="Times New Roman" panose="02020603050405020304" pitchFamily="18" charset="0"/>
              </a:rPr>
              <a:t> </a:t>
            </a:r>
            <a:r>
              <a:rPr lang="en-US" altLang="ja-JP" sz="3600" i="1" dirty="0" err="1">
                <a:latin typeface="Times New Roman" panose="02020603050405020304" pitchFamily="18" charset="0"/>
              </a:rPr>
              <a:t>X</a:t>
            </a:r>
            <a:r>
              <a:rPr lang="en-US" altLang="ja-JP" sz="3600" i="1" baseline="-25000" dirty="0" err="1">
                <a:latin typeface="Times New Roman" panose="02020603050405020304" pitchFamily="18" charset="0"/>
              </a:rPr>
              <a:t>n</a:t>
            </a:r>
            <a:endParaRPr kumimoji="1" lang="ja-JP" altLang="en-US" sz="3600"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checkerboard(across)">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37263"/>
                                        </p:tgtEl>
                                        <p:attrNameLst>
                                          <p:attrName>style.visibility</p:attrName>
                                        </p:attrNameLst>
                                      </p:cBhvr>
                                      <p:to>
                                        <p:strVal val="visible"/>
                                      </p:to>
                                    </p:set>
                                    <p:animEffect transition="in" filter="checkerboard(across)">
                                      <p:cBhvr>
                                        <p:cTn id="12" dur="500"/>
                                        <p:tgtEl>
                                          <p:spTgt spid="13726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37264"/>
                                        </p:tgtEl>
                                        <p:attrNameLst>
                                          <p:attrName>style.visibility</p:attrName>
                                        </p:attrNameLst>
                                      </p:cBhvr>
                                      <p:to>
                                        <p:strVal val="visible"/>
                                      </p:to>
                                    </p:set>
                                    <p:animEffect transition="in" filter="checkerboard(across)">
                                      <p:cBhvr>
                                        <p:cTn id="17" dur="500"/>
                                        <p:tgtEl>
                                          <p:spTgt spid="1372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9033"/>
            <a:ext cx="7620000" cy="838200"/>
          </a:xfrm>
        </p:spPr>
        <p:txBody>
          <a:bodyPr/>
          <a:lstStyle/>
          <a:p>
            <a:r>
              <a:rPr kumimoji="1" lang="ja-JP" altLang="en-US" dirty="0"/>
              <a:t>論理関数</a:t>
            </a:r>
          </a:p>
        </p:txBody>
      </p:sp>
      <p:sp>
        <p:nvSpPr>
          <p:cNvPr id="3" name="テキスト ボックス 2"/>
          <p:cNvSpPr txBox="1"/>
          <p:nvPr/>
        </p:nvSpPr>
        <p:spPr>
          <a:xfrm>
            <a:off x="488581" y="1113528"/>
            <a:ext cx="923651" cy="523220"/>
          </a:xfrm>
          <a:prstGeom prst="rect">
            <a:avLst/>
          </a:prstGeom>
          <a:noFill/>
        </p:spPr>
        <p:txBody>
          <a:bodyPr wrap="none" rtlCol="0">
            <a:spAutoFit/>
          </a:bodyPr>
          <a:lstStyle/>
          <a:p>
            <a:r>
              <a:rPr lang="en-US" altLang="ja-JP" sz="2800" dirty="0">
                <a:latin typeface="Times New Roman" panose="02020603050405020304" pitchFamily="18" charset="0"/>
              </a:rPr>
              <a:t>NOT</a:t>
            </a:r>
            <a:endParaRPr kumimoji="1" lang="ja-JP" altLang="en-US" sz="2800" dirty="0">
              <a:latin typeface="Times New Roman" panose="02020603050405020304" pitchFamily="18" charset="0"/>
            </a:endParaRPr>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2507398358"/>
              </p:ext>
            </p:extLst>
          </p:nvPr>
        </p:nvGraphicFramePr>
        <p:xfrm>
          <a:off x="637607" y="1519411"/>
          <a:ext cx="532440" cy="609120"/>
        </p:xfrm>
        <a:graphic>
          <a:graphicData uri="http://schemas.openxmlformats.org/presentationml/2006/ole">
            <mc:AlternateContent xmlns:mc="http://schemas.openxmlformats.org/markup-compatibility/2006">
              <mc:Choice xmlns:v="urn:schemas-microsoft-com:vml" Requires="v">
                <p:oleObj spid="_x0000_s1224" name="数式" r:id="rId4" imgW="177480" imgH="203040" progId="Equation.3">
                  <p:embed/>
                </p:oleObj>
              </mc:Choice>
              <mc:Fallback>
                <p:oleObj name="数式" r:id="rId4" imgW="177480" imgH="203040" progId="Equation.3">
                  <p:embed/>
                  <p:pic>
                    <p:nvPicPr>
                      <p:cNvPr id="0" name="Picture 461"/>
                      <p:cNvPicPr>
                        <a:picLocks noChangeAspect="1" noChangeArrowheads="1"/>
                      </p:cNvPicPr>
                      <p:nvPr/>
                    </p:nvPicPr>
                    <p:blipFill>
                      <a:blip r:embed="rId5">
                        <a:lum bright="100000"/>
                        <a:extLst>
                          <a:ext uri="{28A0092B-C50C-407E-A947-70E740481C1C}">
                            <a14:useLocalDpi xmlns:a14="http://schemas.microsoft.com/office/drawing/2010/main" val="0"/>
                          </a:ext>
                        </a:extLst>
                      </a:blip>
                      <a:srcRect/>
                      <a:stretch>
                        <a:fillRect/>
                      </a:stretch>
                    </p:blipFill>
                    <p:spPr bwMode="auto">
                      <a:xfrm>
                        <a:off x="637607" y="1519411"/>
                        <a:ext cx="532440" cy="6091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表 4"/>
          <p:cNvGraphicFramePr>
            <a:graphicFrameLocks noGrp="1"/>
          </p:cNvGraphicFramePr>
          <p:nvPr>
            <p:extLst>
              <p:ext uri="{D42A27DB-BD31-4B8C-83A1-F6EECF244321}">
                <p14:modId xmlns:p14="http://schemas.microsoft.com/office/powerpoint/2010/main" val="2514087421"/>
              </p:ext>
            </p:extLst>
          </p:nvPr>
        </p:nvGraphicFramePr>
        <p:xfrm>
          <a:off x="1737225" y="1039408"/>
          <a:ext cx="1981200" cy="1251373"/>
        </p:xfrm>
        <a:graphic>
          <a:graphicData uri="http://schemas.openxmlformats.org/drawingml/2006/table">
            <a:tbl>
              <a:tblPr firstRow="1" bandRow="1">
                <a:tableStyleId>{5C22544A-7EE6-4342-B048-85BDC9FD1C3A}</a:tableStyleId>
              </a:tblPr>
              <a:tblGrid>
                <a:gridCol w="9906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tblGrid>
              <a:tr h="397933">
                <a:tc>
                  <a:txBody>
                    <a:bodyPr/>
                    <a:lstStyle/>
                    <a:p>
                      <a:pPr algn="ctr"/>
                      <a:endParaRPr kumimoji="1" lang="ja-JP" altLang="en-US" baseline="0" dirty="0">
                        <a:latin typeface="Times New Roman" panose="02020603050405020304" pitchFamily="18" charset="0"/>
                      </a:endParaRPr>
                    </a:p>
                  </a:txBody>
                  <a:tcPr/>
                </a:tc>
                <a:tc>
                  <a:txBody>
                    <a:bodyPr/>
                    <a:lstStyle/>
                    <a:p>
                      <a:pPr algn="ctr"/>
                      <a:endParaRPr kumimoji="1" lang="ja-JP" altLang="en-US" baseline="0">
                        <a:latin typeface="Times New Roman" panose="02020603050405020304" pitchFamily="18" charset="0"/>
                      </a:endParaRPr>
                    </a:p>
                  </a:txBody>
                  <a:tcPr/>
                </a:tc>
                <a:extLst>
                  <a:ext uri="{0D108BD9-81ED-4DB2-BD59-A6C34878D82A}">
                    <a16:rowId xmlns:a16="http://schemas.microsoft.com/office/drawing/2014/main" val="10000"/>
                  </a:ext>
                </a:extLst>
              </a:tr>
              <a:tr h="397933">
                <a:tc>
                  <a:txBody>
                    <a:bodyPr/>
                    <a:lstStyle/>
                    <a:p>
                      <a:pPr algn="ctr"/>
                      <a:r>
                        <a:rPr kumimoji="1" lang="en-US" altLang="ja-JP" sz="2200" baseline="0" dirty="0">
                          <a:latin typeface="Times New Roman" panose="02020603050405020304" pitchFamily="18" charset="0"/>
                        </a:rPr>
                        <a:t>0</a:t>
                      </a:r>
                      <a:endParaRPr kumimoji="1" lang="ja-JP" altLang="en-US" sz="2200" baseline="0" dirty="0">
                        <a:latin typeface="Times New Roman" panose="02020603050405020304" pitchFamily="18" charset="0"/>
                      </a:endParaRPr>
                    </a:p>
                  </a:txBody>
                  <a:tcPr/>
                </a:tc>
                <a:tc>
                  <a:txBody>
                    <a:bodyPr/>
                    <a:lstStyle/>
                    <a:p>
                      <a:pPr algn="ctr"/>
                      <a:r>
                        <a:rPr kumimoji="1" lang="en-US" altLang="ja-JP" sz="2200" baseline="0" dirty="0">
                          <a:latin typeface="Times New Roman" panose="02020603050405020304" pitchFamily="18" charset="0"/>
                        </a:rPr>
                        <a:t>1</a:t>
                      </a:r>
                      <a:endParaRPr kumimoji="1" lang="ja-JP" altLang="en-US" sz="2200" baseline="0" dirty="0">
                        <a:latin typeface="Times New Roman" panose="02020603050405020304" pitchFamily="18" charset="0"/>
                      </a:endParaRPr>
                    </a:p>
                  </a:txBody>
                  <a:tcPr/>
                </a:tc>
                <a:extLst>
                  <a:ext uri="{0D108BD9-81ED-4DB2-BD59-A6C34878D82A}">
                    <a16:rowId xmlns:a16="http://schemas.microsoft.com/office/drawing/2014/main" val="10001"/>
                  </a:ext>
                </a:extLst>
              </a:tr>
              <a:tr h="397933">
                <a:tc>
                  <a:txBody>
                    <a:bodyPr/>
                    <a:lstStyle/>
                    <a:p>
                      <a:pPr algn="ctr"/>
                      <a:r>
                        <a:rPr kumimoji="1" lang="en-US" altLang="ja-JP" sz="2200" baseline="0" dirty="0">
                          <a:latin typeface="Times New Roman" panose="02020603050405020304" pitchFamily="18" charset="0"/>
                        </a:rPr>
                        <a:t>1</a:t>
                      </a:r>
                      <a:endParaRPr kumimoji="1" lang="ja-JP" altLang="en-US" sz="2200" baseline="0" dirty="0">
                        <a:latin typeface="Times New Roman" panose="02020603050405020304" pitchFamily="18" charset="0"/>
                      </a:endParaRPr>
                    </a:p>
                  </a:txBody>
                  <a:tcPr/>
                </a:tc>
                <a:tc>
                  <a:txBody>
                    <a:bodyPr/>
                    <a:lstStyle/>
                    <a:p>
                      <a:pPr algn="ctr"/>
                      <a:r>
                        <a:rPr kumimoji="1" lang="en-US" altLang="ja-JP" sz="2200" baseline="0" dirty="0">
                          <a:latin typeface="Times New Roman" panose="02020603050405020304" pitchFamily="18" charset="0"/>
                        </a:rPr>
                        <a:t>0</a:t>
                      </a:r>
                      <a:endParaRPr kumimoji="1" lang="ja-JP" altLang="en-US" sz="2200" baseline="0" dirty="0">
                        <a:latin typeface="Times New Roman" panose="02020603050405020304" pitchFamily="18" charset="0"/>
                      </a:endParaRPr>
                    </a:p>
                  </a:txBody>
                  <a:tcPr/>
                </a:tc>
                <a:extLst>
                  <a:ext uri="{0D108BD9-81ED-4DB2-BD59-A6C34878D82A}">
                    <a16:rowId xmlns:a16="http://schemas.microsoft.com/office/drawing/2014/main" val="10002"/>
                  </a:ext>
                </a:extLst>
              </a:tr>
            </a:tbl>
          </a:graphicData>
        </a:graphic>
      </p:graphicFrame>
      <p:graphicFrame>
        <p:nvGraphicFramePr>
          <p:cNvPr id="6" name="オブジェクト 5"/>
          <p:cNvGraphicFramePr>
            <a:graphicFrameLocks noChangeAspect="1"/>
          </p:cNvGraphicFramePr>
          <p:nvPr>
            <p:extLst>
              <p:ext uri="{D42A27DB-BD31-4B8C-83A1-F6EECF244321}">
                <p14:modId xmlns:p14="http://schemas.microsoft.com/office/powerpoint/2010/main" val="1883215034"/>
              </p:ext>
            </p:extLst>
          </p:nvPr>
        </p:nvGraphicFramePr>
        <p:xfrm>
          <a:off x="2030798" y="1039408"/>
          <a:ext cx="354960" cy="329760"/>
        </p:xfrm>
        <a:graphic>
          <a:graphicData uri="http://schemas.openxmlformats.org/presentationml/2006/ole">
            <mc:AlternateContent xmlns:mc="http://schemas.openxmlformats.org/markup-compatibility/2006">
              <mc:Choice xmlns:v="urn:schemas-microsoft-com:vml" Requires="v">
                <p:oleObj spid="_x0000_s1225" name="数式" r:id="rId6" imgW="177480" imgH="164880" progId="Equation.3">
                  <p:embed/>
                </p:oleObj>
              </mc:Choice>
              <mc:Fallback>
                <p:oleObj name="数式" r:id="rId6" imgW="177480" imgH="164880" progId="Equation.3">
                  <p:embed/>
                  <p:pic>
                    <p:nvPicPr>
                      <p:cNvPr id="0" name="Picture 46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30798" y="1039408"/>
                        <a:ext cx="354960" cy="3297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オブジェクト 6"/>
          <p:cNvGraphicFramePr>
            <a:graphicFrameLocks noChangeAspect="1"/>
          </p:cNvGraphicFramePr>
          <p:nvPr>
            <p:extLst>
              <p:ext uri="{D42A27DB-BD31-4B8C-83A1-F6EECF244321}">
                <p14:modId xmlns:p14="http://schemas.microsoft.com/office/powerpoint/2010/main" val="4022100582"/>
              </p:ext>
            </p:extLst>
          </p:nvPr>
        </p:nvGraphicFramePr>
        <p:xfrm>
          <a:off x="2982618" y="999076"/>
          <a:ext cx="354013" cy="406400"/>
        </p:xfrm>
        <a:graphic>
          <a:graphicData uri="http://schemas.openxmlformats.org/presentationml/2006/ole">
            <mc:AlternateContent xmlns:mc="http://schemas.openxmlformats.org/markup-compatibility/2006">
              <mc:Choice xmlns:v="urn:schemas-microsoft-com:vml" Requires="v">
                <p:oleObj spid="_x0000_s1226" name="数式" r:id="rId8" imgW="177480" imgH="203040" progId="Equation.3">
                  <p:embed/>
                </p:oleObj>
              </mc:Choice>
              <mc:Fallback>
                <p:oleObj name="数式" r:id="rId8" imgW="177480" imgH="203040" progId="Equation.3">
                  <p:embed/>
                  <p:pic>
                    <p:nvPicPr>
                      <p:cNvPr id="0" name="Picture 46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82618" y="999076"/>
                        <a:ext cx="354013"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テキスト ボックス 7"/>
          <p:cNvSpPr txBox="1"/>
          <p:nvPr/>
        </p:nvSpPr>
        <p:spPr>
          <a:xfrm>
            <a:off x="371578" y="2579467"/>
            <a:ext cx="963725" cy="523220"/>
          </a:xfrm>
          <a:prstGeom prst="rect">
            <a:avLst/>
          </a:prstGeom>
          <a:noFill/>
        </p:spPr>
        <p:txBody>
          <a:bodyPr wrap="none" rtlCol="0">
            <a:spAutoFit/>
          </a:bodyPr>
          <a:lstStyle/>
          <a:p>
            <a:r>
              <a:rPr lang="en-US" altLang="ja-JP" sz="2800" dirty="0">
                <a:latin typeface="Times New Roman" panose="02020603050405020304" pitchFamily="18" charset="0"/>
              </a:rPr>
              <a:t>AND</a:t>
            </a:r>
            <a:endParaRPr kumimoji="1" lang="ja-JP" altLang="en-US" sz="2800" dirty="0">
              <a:latin typeface="Times New Roman" panose="02020603050405020304" pitchFamily="18" charset="0"/>
            </a:endParaRPr>
          </a:p>
        </p:txBody>
      </p:sp>
      <p:graphicFrame>
        <p:nvGraphicFramePr>
          <p:cNvPr id="9" name="オブジェクト 8"/>
          <p:cNvGraphicFramePr>
            <a:graphicFrameLocks noChangeAspect="1"/>
          </p:cNvGraphicFramePr>
          <p:nvPr>
            <p:extLst>
              <p:ext uri="{D42A27DB-BD31-4B8C-83A1-F6EECF244321}">
                <p14:modId xmlns:p14="http://schemas.microsoft.com/office/powerpoint/2010/main" val="2195152067"/>
              </p:ext>
            </p:extLst>
          </p:nvPr>
        </p:nvGraphicFramePr>
        <p:xfrm>
          <a:off x="425553" y="3041132"/>
          <a:ext cx="1025525" cy="495300"/>
        </p:xfrm>
        <a:graphic>
          <a:graphicData uri="http://schemas.openxmlformats.org/presentationml/2006/ole">
            <mc:AlternateContent xmlns:mc="http://schemas.openxmlformats.org/markup-compatibility/2006">
              <mc:Choice xmlns:v="urn:schemas-microsoft-com:vml" Requires="v">
                <p:oleObj spid="_x0000_s1227" name="数式" r:id="rId10" imgW="342720" imgH="164880" progId="Equation.3">
                  <p:embed/>
                </p:oleObj>
              </mc:Choice>
              <mc:Fallback>
                <p:oleObj name="数式" r:id="rId10" imgW="342720" imgH="164880" progId="Equation.3">
                  <p:embed/>
                  <p:pic>
                    <p:nvPicPr>
                      <p:cNvPr id="0" name="Picture 464"/>
                      <p:cNvPicPr>
                        <a:picLocks noChangeAspect="1" noChangeArrowheads="1"/>
                      </p:cNvPicPr>
                      <p:nvPr/>
                    </p:nvPicPr>
                    <p:blipFill>
                      <a:blip r:embed="rId11">
                        <a:lum bright="100000"/>
                        <a:extLst>
                          <a:ext uri="{28A0092B-C50C-407E-A947-70E740481C1C}">
                            <a14:useLocalDpi xmlns:a14="http://schemas.microsoft.com/office/drawing/2010/main" val="0"/>
                          </a:ext>
                        </a:extLst>
                      </a:blip>
                      <a:srcRect/>
                      <a:stretch>
                        <a:fillRect/>
                      </a:stretch>
                    </p:blipFill>
                    <p:spPr bwMode="auto">
                      <a:xfrm>
                        <a:off x="425553" y="3041132"/>
                        <a:ext cx="1025525"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表 9"/>
          <p:cNvGraphicFramePr>
            <a:graphicFrameLocks noGrp="1"/>
          </p:cNvGraphicFramePr>
          <p:nvPr>
            <p:extLst>
              <p:ext uri="{D42A27DB-BD31-4B8C-83A1-F6EECF244321}">
                <p14:modId xmlns:p14="http://schemas.microsoft.com/office/powerpoint/2010/main" val="1453887594"/>
              </p:ext>
            </p:extLst>
          </p:nvPr>
        </p:nvGraphicFramePr>
        <p:xfrm>
          <a:off x="1737225" y="2407743"/>
          <a:ext cx="1981200" cy="2104813"/>
        </p:xfrm>
        <a:graphic>
          <a:graphicData uri="http://schemas.openxmlformats.org/drawingml/2006/table">
            <a:tbl>
              <a:tblPr firstRow="1" bandRow="1">
                <a:tableStyleId>{5C22544A-7EE6-4342-B048-85BDC9FD1C3A}</a:tableStyleId>
              </a:tblPr>
              <a:tblGrid>
                <a:gridCol w="9906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tblGrid>
              <a:tr h="397933">
                <a:tc>
                  <a:txBody>
                    <a:bodyPr/>
                    <a:lstStyle/>
                    <a:p>
                      <a:pPr algn="ctr"/>
                      <a:endParaRPr kumimoji="1" lang="ja-JP" altLang="en-US" baseline="0" dirty="0">
                        <a:latin typeface="Times New Roman" panose="02020603050405020304" pitchFamily="18" charset="0"/>
                      </a:endParaRPr>
                    </a:p>
                  </a:txBody>
                  <a:tcPr/>
                </a:tc>
                <a:tc>
                  <a:txBody>
                    <a:bodyPr/>
                    <a:lstStyle/>
                    <a:p>
                      <a:pPr algn="ctr"/>
                      <a:endParaRPr kumimoji="1" lang="ja-JP" altLang="en-US" baseline="0" dirty="0">
                        <a:latin typeface="Times New Roman" panose="02020603050405020304" pitchFamily="18" charset="0"/>
                      </a:endParaRPr>
                    </a:p>
                  </a:txBody>
                  <a:tcPr/>
                </a:tc>
                <a:extLst>
                  <a:ext uri="{0D108BD9-81ED-4DB2-BD59-A6C34878D82A}">
                    <a16:rowId xmlns:a16="http://schemas.microsoft.com/office/drawing/2014/main" val="10000"/>
                  </a:ext>
                </a:extLst>
              </a:tr>
              <a:tr h="397933">
                <a:tc>
                  <a:txBody>
                    <a:bodyPr/>
                    <a:lstStyle/>
                    <a:p>
                      <a:pPr algn="ctr"/>
                      <a:r>
                        <a:rPr kumimoji="1" lang="en-US" altLang="ja-JP" sz="2200" baseline="0" dirty="0">
                          <a:latin typeface="Times New Roman" panose="02020603050405020304" pitchFamily="18" charset="0"/>
                        </a:rPr>
                        <a:t>0   0</a:t>
                      </a:r>
                      <a:endParaRPr kumimoji="1" lang="ja-JP" altLang="en-US" sz="2200" baseline="0" dirty="0">
                        <a:latin typeface="Times New Roman" panose="02020603050405020304" pitchFamily="18" charset="0"/>
                      </a:endParaRPr>
                    </a:p>
                  </a:txBody>
                  <a:tcPr/>
                </a:tc>
                <a:tc>
                  <a:txBody>
                    <a:bodyPr/>
                    <a:lstStyle/>
                    <a:p>
                      <a:pPr algn="ctr"/>
                      <a:r>
                        <a:rPr kumimoji="1" lang="en-US" altLang="ja-JP" sz="2200" baseline="0" dirty="0">
                          <a:latin typeface="Times New Roman" panose="02020603050405020304" pitchFamily="18" charset="0"/>
                        </a:rPr>
                        <a:t>0</a:t>
                      </a:r>
                      <a:endParaRPr kumimoji="1" lang="ja-JP" altLang="en-US" sz="2200" baseline="0" dirty="0">
                        <a:latin typeface="Times New Roman" panose="02020603050405020304" pitchFamily="18" charset="0"/>
                      </a:endParaRPr>
                    </a:p>
                  </a:txBody>
                  <a:tcPr/>
                </a:tc>
                <a:extLst>
                  <a:ext uri="{0D108BD9-81ED-4DB2-BD59-A6C34878D82A}">
                    <a16:rowId xmlns:a16="http://schemas.microsoft.com/office/drawing/2014/main" val="10001"/>
                  </a:ext>
                </a:extLst>
              </a:tr>
              <a:tr h="397933">
                <a:tc>
                  <a:txBody>
                    <a:bodyPr/>
                    <a:lstStyle/>
                    <a:p>
                      <a:pPr algn="ctr"/>
                      <a:r>
                        <a:rPr kumimoji="1" lang="en-US" altLang="ja-JP" sz="2200" baseline="0" dirty="0">
                          <a:latin typeface="Times New Roman" panose="02020603050405020304" pitchFamily="18" charset="0"/>
                        </a:rPr>
                        <a:t>0   1</a:t>
                      </a:r>
                      <a:endParaRPr kumimoji="1" lang="ja-JP" altLang="en-US" sz="2200" baseline="0" dirty="0">
                        <a:latin typeface="Times New Roman" panose="02020603050405020304" pitchFamily="18" charset="0"/>
                      </a:endParaRPr>
                    </a:p>
                  </a:txBody>
                  <a:tcPr/>
                </a:tc>
                <a:tc>
                  <a:txBody>
                    <a:bodyPr/>
                    <a:lstStyle/>
                    <a:p>
                      <a:pPr algn="ctr"/>
                      <a:r>
                        <a:rPr kumimoji="1" lang="en-US" altLang="ja-JP" sz="2200" baseline="0" dirty="0">
                          <a:latin typeface="Times New Roman" panose="02020603050405020304" pitchFamily="18" charset="0"/>
                        </a:rPr>
                        <a:t>0</a:t>
                      </a:r>
                      <a:endParaRPr kumimoji="1" lang="ja-JP" altLang="en-US" sz="2200" baseline="0" dirty="0">
                        <a:latin typeface="Times New Roman" panose="02020603050405020304" pitchFamily="18" charset="0"/>
                      </a:endParaRPr>
                    </a:p>
                  </a:txBody>
                  <a:tcPr/>
                </a:tc>
                <a:extLst>
                  <a:ext uri="{0D108BD9-81ED-4DB2-BD59-A6C34878D82A}">
                    <a16:rowId xmlns:a16="http://schemas.microsoft.com/office/drawing/2014/main" val="10002"/>
                  </a:ext>
                </a:extLst>
              </a:tr>
              <a:tr h="397933">
                <a:tc>
                  <a:txBody>
                    <a:bodyPr/>
                    <a:lstStyle/>
                    <a:p>
                      <a:pPr marL="0" indent="0" algn="ctr">
                        <a:buNone/>
                      </a:pPr>
                      <a:r>
                        <a:rPr kumimoji="1" lang="en-US" altLang="ja-JP" sz="2200" baseline="0" dirty="0">
                          <a:latin typeface="Times New Roman" panose="02020603050405020304" pitchFamily="18" charset="0"/>
                        </a:rPr>
                        <a:t>1   0</a:t>
                      </a:r>
                      <a:endParaRPr kumimoji="1" lang="ja-JP" altLang="en-US" sz="2200" baseline="0" dirty="0">
                        <a:latin typeface="Times New Roman" panose="02020603050405020304" pitchFamily="18" charset="0"/>
                      </a:endParaRPr>
                    </a:p>
                  </a:txBody>
                  <a:tcPr/>
                </a:tc>
                <a:tc>
                  <a:txBody>
                    <a:bodyPr/>
                    <a:lstStyle/>
                    <a:p>
                      <a:pPr algn="ctr"/>
                      <a:r>
                        <a:rPr kumimoji="1" lang="en-US" altLang="ja-JP" sz="2200" baseline="0" dirty="0">
                          <a:latin typeface="Times New Roman" panose="02020603050405020304" pitchFamily="18" charset="0"/>
                        </a:rPr>
                        <a:t>0</a:t>
                      </a:r>
                      <a:endParaRPr kumimoji="1" lang="ja-JP" altLang="en-US" sz="2200" baseline="0" dirty="0">
                        <a:latin typeface="Times New Roman" panose="02020603050405020304" pitchFamily="18" charset="0"/>
                      </a:endParaRPr>
                    </a:p>
                  </a:txBody>
                  <a:tcPr/>
                </a:tc>
                <a:extLst>
                  <a:ext uri="{0D108BD9-81ED-4DB2-BD59-A6C34878D82A}">
                    <a16:rowId xmlns:a16="http://schemas.microsoft.com/office/drawing/2014/main" val="10003"/>
                  </a:ext>
                </a:extLst>
              </a:tr>
              <a:tr h="397933">
                <a:tc>
                  <a:txBody>
                    <a:bodyPr/>
                    <a:lstStyle/>
                    <a:p>
                      <a:pPr marL="0" indent="0" algn="ctr">
                        <a:buNone/>
                      </a:pPr>
                      <a:r>
                        <a:rPr kumimoji="1" lang="en-US" altLang="ja-JP" sz="2200" baseline="0" dirty="0">
                          <a:latin typeface="Times New Roman" panose="02020603050405020304" pitchFamily="18" charset="0"/>
                        </a:rPr>
                        <a:t>1   1</a:t>
                      </a:r>
                      <a:endParaRPr kumimoji="1" lang="ja-JP" altLang="en-US" sz="2200" baseline="0" dirty="0">
                        <a:latin typeface="Times New Roman" panose="02020603050405020304" pitchFamily="18" charset="0"/>
                      </a:endParaRPr>
                    </a:p>
                  </a:txBody>
                  <a:tcPr/>
                </a:tc>
                <a:tc>
                  <a:txBody>
                    <a:bodyPr/>
                    <a:lstStyle/>
                    <a:p>
                      <a:pPr algn="ctr"/>
                      <a:r>
                        <a:rPr kumimoji="1" lang="en-US" altLang="ja-JP" sz="2200" baseline="0" dirty="0">
                          <a:latin typeface="Times New Roman" panose="02020603050405020304" pitchFamily="18" charset="0"/>
                        </a:rPr>
                        <a:t>1</a:t>
                      </a:r>
                      <a:endParaRPr kumimoji="1" lang="ja-JP" altLang="en-US" sz="2200" baseline="0" dirty="0">
                        <a:latin typeface="Times New Roman" panose="02020603050405020304" pitchFamily="18" charset="0"/>
                      </a:endParaRPr>
                    </a:p>
                  </a:txBody>
                  <a:tcPr/>
                </a:tc>
                <a:extLst>
                  <a:ext uri="{0D108BD9-81ED-4DB2-BD59-A6C34878D82A}">
                    <a16:rowId xmlns:a16="http://schemas.microsoft.com/office/drawing/2014/main" val="10004"/>
                  </a:ext>
                </a:extLst>
              </a:tr>
            </a:tbl>
          </a:graphicData>
        </a:graphic>
      </p:graphicFrame>
      <p:graphicFrame>
        <p:nvGraphicFramePr>
          <p:cNvPr id="11" name="オブジェクト 10"/>
          <p:cNvGraphicFramePr>
            <a:graphicFrameLocks noChangeAspect="1"/>
          </p:cNvGraphicFramePr>
          <p:nvPr>
            <p:extLst>
              <p:ext uri="{D42A27DB-BD31-4B8C-83A1-F6EECF244321}">
                <p14:modId xmlns:p14="http://schemas.microsoft.com/office/powerpoint/2010/main" val="2983438871"/>
              </p:ext>
            </p:extLst>
          </p:nvPr>
        </p:nvGraphicFramePr>
        <p:xfrm>
          <a:off x="1865053" y="2372022"/>
          <a:ext cx="835025" cy="431800"/>
        </p:xfrm>
        <a:graphic>
          <a:graphicData uri="http://schemas.openxmlformats.org/presentationml/2006/ole">
            <mc:AlternateContent xmlns:mc="http://schemas.openxmlformats.org/markup-compatibility/2006">
              <mc:Choice xmlns:v="urn:schemas-microsoft-com:vml" Requires="v">
                <p:oleObj spid="_x0000_s1228" name="数式" r:id="rId12" imgW="419040" imgH="215640" progId="Equation.3">
                  <p:embed/>
                </p:oleObj>
              </mc:Choice>
              <mc:Fallback>
                <p:oleObj name="数式" r:id="rId12" imgW="419040" imgH="215640" progId="Equation.3">
                  <p:embed/>
                  <p:pic>
                    <p:nvPicPr>
                      <p:cNvPr id="0" name="Picture 46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65053" y="2372022"/>
                        <a:ext cx="835025"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オブジェクト 11"/>
          <p:cNvGraphicFramePr>
            <a:graphicFrameLocks noChangeAspect="1"/>
          </p:cNvGraphicFramePr>
          <p:nvPr>
            <p:extLst>
              <p:ext uri="{D42A27DB-BD31-4B8C-83A1-F6EECF244321}">
                <p14:modId xmlns:p14="http://schemas.microsoft.com/office/powerpoint/2010/main" val="3745617460"/>
              </p:ext>
            </p:extLst>
          </p:nvPr>
        </p:nvGraphicFramePr>
        <p:xfrm>
          <a:off x="2818313" y="2404745"/>
          <a:ext cx="682625" cy="330200"/>
        </p:xfrm>
        <a:graphic>
          <a:graphicData uri="http://schemas.openxmlformats.org/presentationml/2006/ole">
            <mc:AlternateContent xmlns:mc="http://schemas.openxmlformats.org/markup-compatibility/2006">
              <mc:Choice xmlns:v="urn:schemas-microsoft-com:vml" Requires="v">
                <p:oleObj spid="_x0000_s1229" name="数式" r:id="rId14" imgW="342720" imgH="164880" progId="Equation.3">
                  <p:embed/>
                </p:oleObj>
              </mc:Choice>
              <mc:Fallback>
                <p:oleObj name="数式" r:id="rId14" imgW="342720" imgH="164880" progId="Equation.3">
                  <p:embed/>
                  <p:pic>
                    <p:nvPicPr>
                      <p:cNvPr id="0" name="Picture 46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18313" y="2404745"/>
                        <a:ext cx="682625"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テキスト ボックス 12"/>
          <p:cNvSpPr txBox="1"/>
          <p:nvPr/>
        </p:nvSpPr>
        <p:spPr>
          <a:xfrm>
            <a:off x="361945" y="4748250"/>
            <a:ext cx="683200" cy="523220"/>
          </a:xfrm>
          <a:prstGeom prst="rect">
            <a:avLst/>
          </a:prstGeom>
          <a:noFill/>
        </p:spPr>
        <p:txBody>
          <a:bodyPr wrap="none" rtlCol="0">
            <a:spAutoFit/>
          </a:bodyPr>
          <a:lstStyle/>
          <a:p>
            <a:r>
              <a:rPr lang="en-US" altLang="ja-JP" sz="2800" dirty="0">
                <a:latin typeface="Times New Roman" panose="02020603050405020304" pitchFamily="18" charset="0"/>
              </a:rPr>
              <a:t>OR</a:t>
            </a:r>
            <a:endParaRPr kumimoji="1" lang="ja-JP" altLang="en-US" sz="2800" dirty="0">
              <a:latin typeface="Times New Roman" panose="02020603050405020304" pitchFamily="18" charset="0"/>
            </a:endParaRPr>
          </a:p>
        </p:txBody>
      </p:sp>
      <p:graphicFrame>
        <p:nvGraphicFramePr>
          <p:cNvPr id="14" name="オブジェクト 13"/>
          <p:cNvGraphicFramePr>
            <a:graphicFrameLocks noChangeAspect="1"/>
          </p:cNvGraphicFramePr>
          <p:nvPr>
            <p:extLst>
              <p:ext uri="{D42A27DB-BD31-4B8C-83A1-F6EECF244321}">
                <p14:modId xmlns:p14="http://schemas.microsoft.com/office/powerpoint/2010/main" val="3712557580"/>
              </p:ext>
            </p:extLst>
          </p:nvPr>
        </p:nvGraphicFramePr>
        <p:xfrm>
          <a:off x="322258" y="5209234"/>
          <a:ext cx="1214437" cy="495300"/>
        </p:xfrm>
        <a:graphic>
          <a:graphicData uri="http://schemas.openxmlformats.org/presentationml/2006/ole">
            <mc:AlternateContent xmlns:mc="http://schemas.openxmlformats.org/markup-compatibility/2006">
              <mc:Choice xmlns:v="urn:schemas-microsoft-com:vml" Requires="v">
                <p:oleObj spid="_x0000_s1230" name="数式" r:id="rId16" imgW="406080" imgH="164880" progId="Equation.3">
                  <p:embed/>
                </p:oleObj>
              </mc:Choice>
              <mc:Fallback>
                <p:oleObj name="数式" r:id="rId16" imgW="406080" imgH="164880" progId="Equation.3">
                  <p:embed/>
                  <p:pic>
                    <p:nvPicPr>
                      <p:cNvPr id="0" name="Picture 467"/>
                      <p:cNvPicPr>
                        <a:picLocks noChangeAspect="1" noChangeArrowheads="1"/>
                      </p:cNvPicPr>
                      <p:nvPr/>
                    </p:nvPicPr>
                    <p:blipFill>
                      <a:blip r:embed="rId17">
                        <a:lum bright="100000"/>
                        <a:extLst>
                          <a:ext uri="{28A0092B-C50C-407E-A947-70E740481C1C}">
                            <a14:useLocalDpi xmlns:a14="http://schemas.microsoft.com/office/drawing/2010/main" val="0"/>
                          </a:ext>
                        </a:extLst>
                      </a:blip>
                      <a:srcRect/>
                      <a:stretch>
                        <a:fillRect/>
                      </a:stretch>
                    </p:blipFill>
                    <p:spPr bwMode="auto">
                      <a:xfrm>
                        <a:off x="322258" y="5209234"/>
                        <a:ext cx="1214437"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表 14"/>
          <p:cNvGraphicFramePr>
            <a:graphicFrameLocks noGrp="1"/>
          </p:cNvGraphicFramePr>
          <p:nvPr>
            <p:extLst>
              <p:ext uri="{D42A27DB-BD31-4B8C-83A1-F6EECF244321}">
                <p14:modId xmlns:p14="http://schemas.microsoft.com/office/powerpoint/2010/main" val="3376187548"/>
              </p:ext>
            </p:extLst>
          </p:nvPr>
        </p:nvGraphicFramePr>
        <p:xfrm>
          <a:off x="1737225" y="4596995"/>
          <a:ext cx="1981200" cy="2104813"/>
        </p:xfrm>
        <a:graphic>
          <a:graphicData uri="http://schemas.openxmlformats.org/drawingml/2006/table">
            <a:tbl>
              <a:tblPr firstRow="1" bandRow="1">
                <a:tableStyleId>{5C22544A-7EE6-4342-B048-85BDC9FD1C3A}</a:tableStyleId>
              </a:tblPr>
              <a:tblGrid>
                <a:gridCol w="9906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tblGrid>
              <a:tr h="397933">
                <a:tc>
                  <a:txBody>
                    <a:bodyPr/>
                    <a:lstStyle/>
                    <a:p>
                      <a:pPr algn="ctr"/>
                      <a:endParaRPr kumimoji="1" lang="ja-JP" altLang="en-US" baseline="0" dirty="0">
                        <a:latin typeface="Times New Roman" panose="02020603050405020304" pitchFamily="18" charset="0"/>
                      </a:endParaRPr>
                    </a:p>
                  </a:txBody>
                  <a:tcPr/>
                </a:tc>
                <a:tc>
                  <a:txBody>
                    <a:bodyPr/>
                    <a:lstStyle/>
                    <a:p>
                      <a:pPr algn="ctr"/>
                      <a:endParaRPr kumimoji="1" lang="ja-JP" altLang="en-US" baseline="0" dirty="0">
                        <a:latin typeface="Times New Roman" panose="02020603050405020304" pitchFamily="18" charset="0"/>
                      </a:endParaRPr>
                    </a:p>
                  </a:txBody>
                  <a:tcPr/>
                </a:tc>
                <a:extLst>
                  <a:ext uri="{0D108BD9-81ED-4DB2-BD59-A6C34878D82A}">
                    <a16:rowId xmlns:a16="http://schemas.microsoft.com/office/drawing/2014/main" val="10000"/>
                  </a:ext>
                </a:extLst>
              </a:tr>
              <a:tr h="397933">
                <a:tc>
                  <a:txBody>
                    <a:bodyPr/>
                    <a:lstStyle/>
                    <a:p>
                      <a:pPr algn="ctr"/>
                      <a:r>
                        <a:rPr kumimoji="1" lang="en-US" altLang="ja-JP" sz="2200" baseline="0" dirty="0">
                          <a:latin typeface="Times New Roman" panose="02020603050405020304" pitchFamily="18" charset="0"/>
                        </a:rPr>
                        <a:t>0   0</a:t>
                      </a:r>
                      <a:endParaRPr kumimoji="1" lang="ja-JP" altLang="en-US" sz="2200" baseline="0" dirty="0">
                        <a:latin typeface="Times New Roman" panose="02020603050405020304" pitchFamily="18" charset="0"/>
                      </a:endParaRPr>
                    </a:p>
                  </a:txBody>
                  <a:tcPr/>
                </a:tc>
                <a:tc>
                  <a:txBody>
                    <a:bodyPr/>
                    <a:lstStyle/>
                    <a:p>
                      <a:pPr algn="ctr"/>
                      <a:r>
                        <a:rPr kumimoji="1" lang="en-US" altLang="ja-JP" sz="2200" baseline="0" dirty="0">
                          <a:latin typeface="Times New Roman" panose="02020603050405020304" pitchFamily="18" charset="0"/>
                        </a:rPr>
                        <a:t>0</a:t>
                      </a:r>
                      <a:endParaRPr kumimoji="1" lang="ja-JP" altLang="en-US" sz="2200" baseline="0" dirty="0">
                        <a:latin typeface="Times New Roman" panose="02020603050405020304" pitchFamily="18" charset="0"/>
                      </a:endParaRPr>
                    </a:p>
                  </a:txBody>
                  <a:tcPr/>
                </a:tc>
                <a:extLst>
                  <a:ext uri="{0D108BD9-81ED-4DB2-BD59-A6C34878D82A}">
                    <a16:rowId xmlns:a16="http://schemas.microsoft.com/office/drawing/2014/main" val="10001"/>
                  </a:ext>
                </a:extLst>
              </a:tr>
              <a:tr h="397933">
                <a:tc>
                  <a:txBody>
                    <a:bodyPr/>
                    <a:lstStyle/>
                    <a:p>
                      <a:pPr algn="ctr"/>
                      <a:r>
                        <a:rPr kumimoji="1" lang="en-US" altLang="ja-JP" sz="2200" baseline="0" dirty="0">
                          <a:latin typeface="Times New Roman" panose="02020603050405020304" pitchFamily="18" charset="0"/>
                        </a:rPr>
                        <a:t>0   1</a:t>
                      </a:r>
                      <a:endParaRPr kumimoji="1" lang="ja-JP" altLang="en-US" sz="2200" baseline="0" dirty="0">
                        <a:latin typeface="Times New Roman" panose="02020603050405020304" pitchFamily="18" charset="0"/>
                      </a:endParaRPr>
                    </a:p>
                  </a:txBody>
                  <a:tcPr/>
                </a:tc>
                <a:tc>
                  <a:txBody>
                    <a:bodyPr/>
                    <a:lstStyle/>
                    <a:p>
                      <a:pPr algn="ctr"/>
                      <a:r>
                        <a:rPr kumimoji="1" lang="en-US" altLang="ja-JP" sz="2200" baseline="0" dirty="0">
                          <a:latin typeface="Times New Roman" panose="02020603050405020304" pitchFamily="18" charset="0"/>
                        </a:rPr>
                        <a:t>1</a:t>
                      </a:r>
                      <a:endParaRPr kumimoji="1" lang="ja-JP" altLang="en-US" sz="2200" baseline="0" dirty="0">
                        <a:latin typeface="Times New Roman" panose="02020603050405020304" pitchFamily="18" charset="0"/>
                      </a:endParaRPr>
                    </a:p>
                  </a:txBody>
                  <a:tcPr/>
                </a:tc>
                <a:extLst>
                  <a:ext uri="{0D108BD9-81ED-4DB2-BD59-A6C34878D82A}">
                    <a16:rowId xmlns:a16="http://schemas.microsoft.com/office/drawing/2014/main" val="10002"/>
                  </a:ext>
                </a:extLst>
              </a:tr>
              <a:tr h="397933">
                <a:tc>
                  <a:txBody>
                    <a:bodyPr/>
                    <a:lstStyle/>
                    <a:p>
                      <a:pPr marL="0" indent="0" algn="ctr">
                        <a:buNone/>
                      </a:pPr>
                      <a:r>
                        <a:rPr kumimoji="1" lang="en-US" altLang="ja-JP" sz="2200" baseline="0" dirty="0">
                          <a:latin typeface="Times New Roman" panose="02020603050405020304" pitchFamily="18" charset="0"/>
                        </a:rPr>
                        <a:t>1   0</a:t>
                      </a:r>
                      <a:endParaRPr kumimoji="1" lang="ja-JP" altLang="en-US" sz="2200" baseline="0" dirty="0">
                        <a:latin typeface="Times New Roman" panose="02020603050405020304" pitchFamily="18" charset="0"/>
                      </a:endParaRPr>
                    </a:p>
                  </a:txBody>
                  <a:tcPr/>
                </a:tc>
                <a:tc>
                  <a:txBody>
                    <a:bodyPr/>
                    <a:lstStyle/>
                    <a:p>
                      <a:pPr algn="ctr"/>
                      <a:r>
                        <a:rPr kumimoji="1" lang="en-US" altLang="ja-JP" sz="2200" baseline="0" dirty="0">
                          <a:latin typeface="Times New Roman" panose="02020603050405020304" pitchFamily="18" charset="0"/>
                        </a:rPr>
                        <a:t>1</a:t>
                      </a:r>
                      <a:endParaRPr kumimoji="1" lang="ja-JP" altLang="en-US" sz="2200" baseline="0" dirty="0">
                        <a:latin typeface="Times New Roman" panose="02020603050405020304" pitchFamily="18" charset="0"/>
                      </a:endParaRPr>
                    </a:p>
                  </a:txBody>
                  <a:tcPr/>
                </a:tc>
                <a:extLst>
                  <a:ext uri="{0D108BD9-81ED-4DB2-BD59-A6C34878D82A}">
                    <a16:rowId xmlns:a16="http://schemas.microsoft.com/office/drawing/2014/main" val="10003"/>
                  </a:ext>
                </a:extLst>
              </a:tr>
              <a:tr h="397933">
                <a:tc>
                  <a:txBody>
                    <a:bodyPr/>
                    <a:lstStyle/>
                    <a:p>
                      <a:pPr marL="0" indent="0" algn="ctr">
                        <a:buNone/>
                      </a:pPr>
                      <a:r>
                        <a:rPr kumimoji="1" lang="en-US" altLang="ja-JP" sz="2200" baseline="0" dirty="0">
                          <a:latin typeface="Times New Roman" panose="02020603050405020304" pitchFamily="18" charset="0"/>
                        </a:rPr>
                        <a:t>1   1</a:t>
                      </a:r>
                      <a:endParaRPr kumimoji="1" lang="ja-JP" altLang="en-US" sz="2200" baseline="0" dirty="0">
                        <a:latin typeface="Times New Roman" panose="02020603050405020304" pitchFamily="18" charset="0"/>
                      </a:endParaRPr>
                    </a:p>
                  </a:txBody>
                  <a:tcPr/>
                </a:tc>
                <a:tc>
                  <a:txBody>
                    <a:bodyPr/>
                    <a:lstStyle/>
                    <a:p>
                      <a:pPr algn="ctr"/>
                      <a:r>
                        <a:rPr kumimoji="1" lang="en-US" altLang="ja-JP" sz="2200" baseline="0" dirty="0">
                          <a:latin typeface="Times New Roman" panose="02020603050405020304" pitchFamily="18" charset="0"/>
                        </a:rPr>
                        <a:t>1</a:t>
                      </a:r>
                      <a:endParaRPr kumimoji="1" lang="ja-JP" altLang="en-US" sz="2200" baseline="0" dirty="0">
                        <a:latin typeface="Times New Roman" panose="02020603050405020304" pitchFamily="18" charset="0"/>
                      </a:endParaRPr>
                    </a:p>
                  </a:txBody>
                  <a:tcPr/>
                </a:tc>
                <a:extLst>
                  <a:ext uri="{0D108BD9-81ED-4DB2-BD59-A6C34878D82A}">
                    <a16:rowId xmlns:a16="http://schemas.microsoft.com/office/drawing/2014/main" val="10004"/>
                  </a:ext>
                </a:extLst>
              </a:tr>
            </a:tbl>
          </a:graphicData>
        </a:graphic>
      </p:graphicFrame>
      <p:graphicFrame>
        <p:nvGraphicFramePr>
          <p:cNvPr id="16" name="オブジェクト 15"/>
          <p:cNvGraphicFramePr>
            <a:graphicFrameLocks noChangeAspect="1"/>
          </p:cNvGraphicFramePr>
          <p:nvPr>
            <p:extLst>
              <p:ext uri="{D42A27DB-BD31-4B8C-83A1-F6EECF244321}">
                <p14:modId xmlns:p14="http://schemas.microsoft.com/office/powerpoint/2010/main" val="459921165"/>
              </p:ext>
            </p:extLst>
          </p:nvPr>
        </p:nvGraphicFramePr>
        <p:xfrm>
          <a:off x="1865052" y="4557490"/>
          <a:ext cx="835025" cy="431800"/>
        </p:xfrm>
        <a:graphic>
          <a:graphicData uri="http://schemas.openxmlformats.org/presentationml/2006/ole">
            <mc:AlternateContent xmlns:mc="http://schemas.openxmlformats.org/markup-compatibility/2006">
              <mc:Choice xmlns:v="urn:schemas-microsoft-com:vml" Requires="v">
                <p:oleObj spid="_x0000_s1231" name="数式" r:id="rId18" imgW="419040" imgH="215640" progId="Equation.3">
                  <p:embed/>
                </p:oleObj>
              </mc:Choice>
              <mc:Fallback>
                <p:oleObj name="数式" r:id="rId18" imgW="419040" imgH="215640" progId="Equation.3">
                  <p:embed/>
                  <p:pic>
                    <p:nvPicPr>
                      <p:cNvPr id="0" name="Picture 46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865052" y="4557490"/>
                        <a:ext cx="835025"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オブジェクト 16"/>
          <p:cNvGraphicFramePr>
            <a:graphicFrameLocks noChangeAspect="1"/>
          </p:cNvGraphicFramePr>
          <p:nvPr>
            <p:extLst>
              <p:ext uri="{D42A27DB-BD31-4B8C-83A1-F6EECF244321}">
                <p14:modId xmlns:p14="http://schemas.microsoft.com/office/powerpoint/2010/main" val="2274145996"/>
              </p:ext>
            </p:extLst>
          </p:nvPr>
        </p:nvGraphicFramePr>
        <p:xfrm>
          <a:off x="2756400" y="4593785"/>
          <a:ext cx="808038" cy="330200"/>
        </p:xfrm>
        <a:graphic>
          <a:graphicData uri="http://schemas.openxmlformats.org/presentationml/2006/ole">
            <mc:AlternateContent xmlns:mc="http://schemas.openxmlformats.org/markup-compatibility/2006">
              <mc:Choice xmlns:v="urn:schemas-microsoft-com:vml" Requires="v">
                <p:oleObj spid="_x0000_s1232" name="数式" r:id="rId20" imgW="406080" imgH="164880" progId="Equation.3">
                  <p:embed/>
                </p:oleObj>
              </mc:Choice>
              <mc:Fallback>
                <p:oleObj name="数式" r:id="rId20" imgW="406080" imgH="164880" progId="Equation.3">
                  <p:embed/>
                  <p:pic>
                    <p:nvPicPr>
                      <p:cNvPr id="0" name="Picture 469"/>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756400" y="4593785"/>
                        <a:ext cx="808038"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テキスト ボックス 17"/>
          <p:cNvSpPr txBox="1"/>
          <p:nvPr/>
        </p:nvSpPr>
        <p:spPr>
          <a:xfrm>
            <a:off x="4160147" y="2542212"/>
            <a:ext cx="1223412" cy="523220"/>
          </a:xfrm>
          <a:prstGeom prst="rect">
            <a:avLst/>
          </a:prstGeom>
          <a:noFill/>
        </p:spPr>
        <p:txBody>
          <a:bodyPr wrap="none" rtlCol="0">
            <a:spAutoFit/>
          </a:bodyPr>
          <a:lstStyle/>
          <a:p>
            <a:r>
              <a:rPr lang="en-US" altLang="ja-JP" sz="2800" dirty="0">
                <a:latin typeface="Times New Roman" panose="02020603050405020304" pitchFamily="18" charset="0"/>
              </a:rPr>
              <a:t>NAND</a:t>
            </a:r>
            <a:endParaRPr kumimoji="1" lang="ja-JP" altLang="en-US" sz="2800" dirty="0">
              <a:latin typeface="Times New Roman" panose="02020603050405020304" pitchFamily="18" charset="0"/>
            </a:endParaRPr>
          </a:p>
        </p:txBody>
      </p:sp>
      <p:graphicFrame>
        <p:nvGraphicFramePr>
          <p:cNvPr id="19" name="オブジェクト 18"/>
          <p:cNvGraphicFramePr>
            <a:graphicFrameLocks noChangeAspect="1"/>
          </p:cNvGraphicFramePr>
          <p:nvPr>
            <p:extLst>
              <p:ext uri="{D42A27DB-BD31-4B8C-83A1-F6EECF244321}">
                <p14:modId xmlns:p14="http://schemas.microsoft.com/office/powerpoint/2010/main" val="1301930829"/>
              </p:ext>
            </p:extLst>
          </p:nvPr>
        </p:nvGraphicFramePr>
        <p:xfrm>
          <a:off x="4425261" y="2966866"/>
          <a:ext cx="1404937" cy="1295400"/>
        </p:xfrm>
        <a:graphic>
          <a:graphicData uri="http://schemas.openxmlformats.org/presentationml/2006/ole">
            <mc:AlternateContent xmlns:mc="http://schemas.openxmlformats.org/markup-compatibility/2006">
              <mc:Choice xmlns:v="urn:schemas-microsoft-com:vml" Requires="v">
                <p:oleObj spid="_x0000_s1233" name="数式" r:id="rId22" imgW="469800" imgH="431640" progId="Equation.3">
                  <p:embed/>
                </p:oleObj>
              </mc:Choice>
              <mc:Fallback>
                <p:oleObj name="数式" r:id="rId22" imgW="469800" imgH="431640" progId="Equation.3">
                  <p:embed/>
                  <p:pic>
                    <p:nvPicPr>
                      <p:cNvPr id="0" name="Picture 470"/>
                      <p:cNvPicPr>
                        <a:picLocks noChangeAspect="1" noChangeArrowheads="1"/>
                      </p:cNvPicPr>
                      <p:nvPr/>
                    </p:nvPicPr>
                    <p:blipFill>
                      <a:blip r:embed="rId23">
                        <a:lum bright="100000"/>
                        <a:extLst>
                          <a:ext uri="{28A0092B-C50C-407E-A947-70E740481C1C}">
                            <a14:useLocalDpi xmlns:a14="http://schemas.microsoft.com/office/drawing/2010/main" val="0"/>
                          </a:ext>
                        </a:extLst>
                      </a:blip>
                      <a:srcRect/>
                      <a:stretch>
                        <a:fillRect/>
                      </a:stretch>
                    </p:blipFill>
                    <p:spPr bwMode="auto">
                      <a:xfrm>
                        <a:off x="4425261" y="2966866"/>
                        <a:ext cx="1404937" cy="1295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表 19"/>
          <p:cNvGraphicFramePr>
            <a:graphicFrameLocks noGrp="1"/>
          </p:cNvGraphicFramePr>
          <p:nvPr>
            <p:extLst>
              <p:ext uri="{D42A27DB-BD31-4B8C-83A1-F6EECF244321}">
                <p14:modId xmlns:p14="http://schemas.microsoft.com/office/powerpoint/2010/main" val="2573011566"/>
              </p:ext>
            </p:extLst>
          </p:nvPr>
        </p:nvGraphicFramePr>
        <p:xfrm>
          <a:off x="6705600" y="2421920"/>
          <a:ext cx="1981200" cy="2104813"/>
        </p:xfrm>
        <a:graphic>
          <a:graphicData uri="http://schemas.openxmlformats.org/drawingml/2006/table">
            <a:tbl>
              <a:tblPr firstRow="1" bandRow="1">
                <a:tableStyleId>{5C22544A-7EE6-4342-B048-85BDC9FD1C3A}</a:tableStyleId>
              </a:tblPr>
              <a:tblGrid>
                <a:gridCol w="9906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tblGrid>
              <a:tr h="397933">
                <a:tc>
                  <a:txBody>
                    <a:bodyPr/>
                    <a:lstStyle/>
                    <a:p>
                      <a:pPr algn="ctr"/>
                      <a:endParaRPr kumimoji="1" lang="ja-JP" altLang="en-US" baseline="0" dirty="0">
                        <a:latin typeface="Times New Roman" panose="02020603050405020304" pitchFamily="18" charset="0"/>
                      </a:endParaRPr>
                    </a:p>
                  </a:txBody>
                  <a:tcPr/>
                </a:tc>
                <a:tc>
                  <a:txBody>
                    <a:bodyPr/>
                    <a:lstStyle/>
                    <a:p>
                      <a:pPr algn="ctr"/>
                      <a:endParaRPr kumimoji="1" lang="ja-JP" altLang="en-US" baseline="0" dirty="0">
                        <a:latin typeface="Times New Roman" panose="02020603050405020304" pitchFamily="18" charset="0"/>
                      </a:endParaRPr>
                    </a:p>
                  </a:txBody>
                  <a:tcPr/>
                </a:tc>
                <a:extLst>
                  <a:ext uri="{0D108BD9-81ED-4DB2-BD59-A6C34878D82A}">
                    <a16:rowId xmlns:a16="http://schemas.microsoft.com/office/drawing/2014/main" val="10000"/>
                  </a:ext>
                </a:extLst>
              </a:tr>
              <a:tr h="397933">
                <a:tc>
                  <a:txBody>
                    <a:bodyPr/>
                    <a:lstStyle/>
                    <a:p>
                      <a:pPr algn="ctr"/>
                      <a:r>
                        <a:rPr kumimoji="1" lang="en-US" altLang="ja-JP" sz="2200" baseline="0" dirty="0">
                          <a:latin typeface="Times New Roman" panose="02020603050405020304" pitchFamily="18" charset="0"/>
                        </a:rPr>
                        <a:t>0   0</a:t>
                      </a:r>
                      <a:endParaRPr kumimoji="1" lang="ja-JP" altLang="en-US" sz="2200" baseline="0" dirty="0">
                        <a:latin typeface="Times New Roman" panose="02020603050405020304" pitchFamily="18" charset="0"/>
                      </a:endParaRPr>
                    </a:p>
                  </a:txBody>
                  <a:tcPr/>
                </a:tc>
                <a:tc>
                  <a:txBody>
                    <a:bodyPr/>
                    <a:lstStyle/>
                    <a:p>
                      <a:pPr algn="ctr"/>
                      <a:r>
                        <a:rPr kumimoji="1" lang="en-US" altLang="ja-JP" sz="2200" baseline="0" dirty="0">
                          <a:latin typeface="Times New Roman" panose="02020603050405020304" pitchFamily="18" charset="0"/>
                        </a:rPr>
                        <a:t>1</a:t>
                      </a:r>
                      <a:endParaRPr kumimoji="1" lang="ja-JP" altLang="en-US" sz="2200" baseline="0" dirty="0">
                        <a:latin typeface="Times New Roman" panose="02020603050405020304" pitchFamily="18" charset="0"/>
                      </a:endParaRPr>
                    </a:p>
                  </a:txBody>
                  <a:tcPr/>
                </a:tc>
                <a:extLst>
                  <a:ext uri="{0D108BD9-81ED-4DB2-BD59-A6C34878D82A}">
                    <a16:rowId xmlns:a16="http://schemas.microsoft.com/office/drawing/2014/main" val="10001"/>
                  </a:ext>
                </a:extLst>
              </a:tr>
              <a:tr h="397933">
                <a:tc>
                  <a:txBody>
                    <a:bodyPr/>
                    <a:lstStyle/>
                    <a:p>
                      <a:pPr algn="ctr"/>
                      <a:r>
                        <a:rPr kumimoji="1" lang="en-US" altLang="ja-JP" sz="2200" baseline="0" dirty="0">
                          <a:latin typeface="Times New Roman" panose="02020603050405020304" pitchFamily="18" charset="0"/>
                        </a:rPr>
                        <a:t>0   1</a:t>
                      </a:r>
                      <a:endParaRPr kumimoji="1" lang="ja-JP" altLang="en-US" sz="2200" baseline="0" dirty="0">
                        <a:latin typeface="Times New Roman" panose="02020603050405020304" pitchFamily="18" charset="0"/>
                      </a:endParaRPr>
                    </a:p>
                  </a:txBody>
                  <a:tcPr/>
                </a:tc>
                <a:tc>
                  <a:txBody>
                    <a:bodyPr/>
                    <a:lstStyle/>
                    <a:p>
                      <a:pPr algn="ctr"/>
                      <a:r>
                        <a:rPr kumimoji="1" lang="en-US" altLang="ja-JP" sz="2200" baseline="0" dirty="0">
                          <a:latin typeface="Times New Roman" panose="02020603050405020304" pitchFamily="18" charset="0"/>
                        </a:rPr>
                        <a:t>1</a:t>
                      </a:r>
                      <a:endParaRPr kumimoji="1" lang="ja-JP" altLang="en-US" sz="2200" baseline="0" dirty="0">
                        <a:latin typeface="Times New Roman" panose="02020603050405020304" pitchFamily="18" charset="0"/>
                      </a:endParaRPr>
                    </a:p>
                  </a:txBody>
                  <a:tcPr/>
                </a:tc>
                <a:extLst>
                  <a:ext uri="{0D108BD9-81ED-4DB2-BD59-A6C34878D82A}">
                    <a16:rowId xmlns:a16="http://schemas.microsoft.com/office/drawing/2014/main" val="10002"/>
                  </a:ext>
                </a:extLst>
              </a:tr>
              <a:tr h="397933">
                <a:tc>
                  <a:txBody>
                    <a:bodyPr/>
                    <a:lstStyle/>
                    <a:p>
                      <a:pPr marL="0" indent="0" algn="ctr">
                        <a:buNone/>
                      </a:pPr>
                      <a:r>
                        <a:rPr kumimoji="1" lang="en-US" altLang="ja-JP" sz="2200" baseline="0" dirty="0">
                          <a:latin typeface="Times New Roman" panose="02020603050405020304" pitchFamily="18" charset="0"/>
                        </a:rPr>
                        <a:t>1   0</a:t>
                      </a:r>
                      <a:endParaRPr kumimoji="1" lang="ja-JP" altLang="en-US" sz="2200" baseline="0" dirty="0">
                        <a:latin typeface="Times New Roman" panose="02020603050405020304" pitchFamily="18" charset="0"/>
                      </a:endParaRPr>
                    </a:p>
                  </a:txBody>
                  <a:tcPr/>
                </a:tc>
                <a:tc>
                  <a:txBody>
                    <a:bodyPr/>
                    <a:lstStyle/>
                    <a:p>
                      <a:pPr algn="ctr"/>
                      <a:r>
                        <a:rPr kumimoji="1" lang="en-US" altLang="ja-JP" sz="2200" baseline="0" dirty="0">
                          <a:latin typeface="Times New Roman" panose="02020603050405020304" pitchFamily="18" charset="0"/>
                        </a:rPr>
                        <a:t>1</a:t>
                      </a:r>
                      <a:endParaRPr kumimoji="1" lang="ja-JP" altLang="en-US" sz="2200" baseline="0" dirty="0">
                        <a:latin typeface="Times New Roman" panose="02020603050405020304" pitchFamily="18" charset="0"/>
                      </a:endParaRPr>
                    </a:p>
                  </a:txBody>
                  <a:tcPr/>
                </a:tc>
                <a:extLst>
                  <a:ext uri="{0D108BD9-81ED-4DB2-BD59-A6C34878D82A}">
                    <a16:rowId xmlns:a16="http://schemas.microsoft.com/office/drawing/2014/main" val="10003"/>
                  </a:ext>
                </a:extLst>
              </a:tr>
              <a:tr h="397933">
                <a:tc>
                  <a:txBody>
                    <a:bodyPr/>
                    <a:lstStyle/>
                    <a:p>
                      <a:pPr marL="0" indent="0" algn="ctr">
                        <a:buNone/>
                      </a:pPr>
                      <a:r>
                        <a:rPr kumimoji="1" lang="en-US" altLang="ja-JP" sz="2200" baseline="0" dirty="0">
                          <a:latin typeface="Times New Roman" panose="02020603050405020304" pitchFamily="18" charset="0"/>
                        </a:rPr>
                        <a:t>1   1</a:t>
                      </a:r>
                      <a:endParaRPr kumimoji="1" lang="ja-JP" altLang="en-US" sz="2200" baseline="0" dirty="0">
                        <a:latin typeface="Times New Roman" panose="02020603050405020304" pitchFamily="18" charset="0"/>
                      </a:endParaRPr>
                    </a:p>
                  </a:txBody>
                  <a:tcPr/>
                </a:tc>
                <a:tc>
                  <a:txBody>
                    <a:bodyPr/>
                    <a:lstStyle/>
                    <a:p>
                      <a:pPr algn="ctr"/>
                      <a:r>
                        <a:rPr kumimoji="1" lang="en-US" altLang="ja-JP" sz="2200" baseline="0" dirty="0">
                          <a:latin typeface="Times New Roman" panose="02020603050405020304" pitchFamily="18" charset="0"/>
                        </a:rPr>
                        <a:t>0</a:t>
                      </a:r>
                      <a:endParaRPr kumimoji="1" lang="ja-JP" altLang="en-US" sz="2200" baseline="0" dirty="0">
                        <a:latin typeface="Times New Roman" panose="02020603050405020304" pitchFamily="18" charset="0"/>
                      </a:endParaRPr>
                    </a:p>
                  </a:txBody>
                  <a:tcPr/>
                </a:tc>
                <a:extLst>
                  <a:ext uri="{0D108BD9-81ED-4DB2-BD59-A6C34878D82A}">
                    <a16:rowId xmlns:a16="http://schemas.microsoft.com/office/drawing/2014/main" val="10004"/>
                  </a:ext>
                </a:extLst>
              </a:tr>
            </a:tbl>
          </a:graphicData>
        </a:graphic>
      </p:graphicFrame>
      <p:graphicFrame>
        <p:nvGraphicFramePr>
          <p:cNvPr id="21" name="オブジェクト 20"/>
          <p:cNvGraphicFramePr>
            <a:graphicFrameLocks noChangeAspect="1"/>
          </p:cNvGraphicFramePr>
          <p:nvPr>
            <p:extLst>
              <p:ext uri="{D42A27DB-BD31-4B8C-83A1-F6EECF244321}">
                <p14:modId xmlns:p14="http://schemas.microsoft.com/office/powerpoint/2010/main" val="1150193864"/>
              </p:ext>
            </p:extLst>
          </p:nvPr>
        </p:nvGraphicFramePr>
        <p:xfrm>
          <a:off x="6833428" y="2386199"/>
          <a:ext cx="835025" cy="431800"/>
        </p:xfrm>
        <a:graphic>
          <a:graphicData uri="http://schemas.openxmlformats.org/presentationml/2006/ole">
            <mc:AlternateContent xmlns:mc="http://schemas.openxmlformats.org/markup-compatibility/2006">
              <mc:Choice xmlns:v="urn:schemas-microsoft-com:vml" Requires="v">
                <p:oleObj spid="_x0000_s1234" name="数式" r:id="rId24" imgW="419040" imgH="215640" progId="Equation.3">
                  <p:embed/>
                </p:oleObj>
              </mc:Choice>
              <mc:Fallback>
                <p:oleObj name="数式" r:id="rId24" imgW="419040" imgH="215640" progId="Equation.3">
                  <p:embed/>
                  <p:pic>
                    <p:nvPicPr>
                      <p:cNvPr id="0" name="Picture 47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833428" y="2386199"/>
                        <a:ext cx="835025"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オブジェクト 21"/>
          <p:cNvGraphicFramePr>
            <a:graphicFrameLocks noChangeAspect="1"/>
          </p:cNvGraphicFramePr>
          <p:nvPr>
            <p:extLst>
              <p:ext uri="{D42A27DB-BD31-4B8C-83A1-F6EECF244321}">
                <p14:modId xmlns:p14="http://schemas.microsoft.com/office/powerpoint/2010/main" val="2641983894"/>
              </p:ext>
            </p:extLst>
          </p:nvPr>
        </p:nvGraphicFramePr>
        <p:xfrm>
          <a:off x="7786791" y="2380522"/>
          <a:ext cx="682625" cy="406400"/>
        </p:xfrm>
        <a:graphic>
          <a:graphicData uri="http://schemas.openxmlformats.org/presentationml/2006/ole">
            <mc:AlternateContent xmlns:mc="http://schemas.openxmlformats.org/markup-compatibility/2006">
              <mc:Choice xmlns:v="urn:schemas-microsoft-com:vml" Requires="v">
                <p:oleObj spid="_x0000_s1235" name="数式" r:id="rId26" imgW="342720" imgH="203040" progId="Equation.3">
                  <p:embed/>
                </p:oleObj>
              </mc:Choice>
              <mc:Fallback>
                <p:oleObj name="数式" r:id="rId26" imgW="342720" imgH="203040" progId="Equation.3">
                  <p:embed/>
                  <p:pic>
                    <p:nvPicPr>
                      <p:cNvPr id="0" name="Picture 472"/>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7786791" y="2380522"/>
                        <a:ext cx="682625"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テキスト ボックス 22"/>
          <p:cNvSpPr txBox="1"/>
          <p:nvPr/>
        </p:nvSpPr>
        <p:spPr>
          <a:xfrm>
            <a:off x="4150514" y="4710995"/>
            <a:ext cx="942887" cy="523220"/>
          </a:xfrm>
          <a:prstGeom prst="rect">
            <a:avLst/>
          </a:prstGeom>
          <a:noFill/>
        </p:spPr>
        <p:txBody>
          <a:bodyPr wrap="none" rtlCol="0">
            <a:spAutoFit/>
          </a:bodyPr>
          <a:lstStyle/>
          <a:p>
            <a:r>
              <a:rPr lang="en-US" altLang="ja-JP" sz="2800" dirty="0">
                <a:latin typeface="Times New Roman" panose="02020603050405020304" pitchFamily="18" charset="0"/>
              </a:rPr>
              <a:t>NOR</a:t>
            </a:r>
            <a:endParaRPr kumimoji="1" lang="ja-JP" altLang="en-US" sz="2800" dirty="0">
              <a:latin typeface="Times New Roman" panose="02020603050405020304" pitchFamily="18" charset="0"/>
            </a:endParaRPr>
          </a:p>
        </p:txBody>
      </p:sp>
      <p:graphicFrame>
        <p:nvGraphicFramePr>
          <p:cNvPr id="24" name="オブジェクト 23"/>
          <p:cNvGraphicFramePr>
            <a:graphicFrameLocks noChangeAspect="1"/>
          </p:cNvGraphicFramePr>
          <p:nvPr>
            <p:extLst>
              <p:ext uri="{D42A27DB-BD31-4B8C-83A1-F6EECF244321}">
                <p14:modId xmlns:p14="http://schemas.microsoft.com/office/powerpoint/2010/main" val="1526360810"/>
              </p:ext>
            </p:extLst>
          </p:nvPr>
        </p:nvGraphicFramePr>
        <p:xfrm>
          <a:off x="4413487" y="5134560"/>
          <a:ext cx="1593850" cy="1371600"/>
        </p:xfrm>
        <a:graphic>
          <a:graphicData uri="http://schemas.openxmlformats.org/presentationml/2006/ole">
            <mc:AlternateContent xmlns:mc="http://schemas.openxmlformats.org/markup-compatibility/2006">
              <mc:Choice xmlns:v="urn:schemas-microsoft-com:vml" Requires="v">
                <p:oleObj spid="_x0000_s1236" name="数式" r:id="rId28" imgW="533160" imgH="457200" progId="Equation.3">
                  <p:embed/>
                </p:oleObj>
              </mc:Choice>
              <mc:Fallback>
                <p:oleObj name="数式" r:id="rId28" imgW="533160" imgH="457200" progId="Equation.3">
                  <p:embed/>
                  <p:pic>
                    <p:nvPicPr>
                      <p:cNvPr id="0" name="Picture 473"/>
                      <p:cNvPicPr>
                        <a:picLocks noChangeAspect="1" noChangeArrowheads="1"/>
                      </p:cNvPicPr>
                      <p:nvPr/>
                    </p:nvPicPr>
                    <p:blipFill>
                      <a:blip r:embed="rId29">
                        <a:lum bright="100000"/>
                        <a:extLst>
                          <a:ext uri="{28A0092B-C50C-407E-A947-70E740481C1C}">
                            <a14:useLocalDpi xmlns:a14="http://schemas.microsoft.com/office/drawing/2010/main" val="0"/>
                          </a:ext>
                        </a:extLst>
                      </a:blip>
                      <a:srcRect/>
                      <a:stretch>
                        <a:fillRect/>
                      </a:stretch>
                    </p:blipFill>
                    <p:spPr bwMode="auto">
                      <a:xfrm>
                        <a:off x="4413487" y="5134560"/>
                        <a:ext cx="1593850" cy="137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 name="表 24"/>
          <p:cNvGraphicFramePr>
            <a:graphicFrameLocks noGrp="1"/>
          </p:cNvGraphicFramePr>
          <p:nvPr>
            <p:extLst>
              <p:ext uri="{D42A27DB-BD31-4B8C-83A1-F6EECF244321}">
                <p14:modId xmlns:p14="http://schemas.microsoft.com/office/powerpoint/2010/main" val="2216171830"/>
              </p:ext>
            </p:extLst>
          </p:nvPr>
        </p:nvGraphicFramePr>
        <p:xfrm>
          <a:off x="6705600" y="4611172"/>
          <a:ext cx="1981200" cy="2104813"/>
        </p:xfrm>
        <a:graphic>
          <a:graphicData uri="http://schemas.openxmlformats.org/drawingml/2006/table">
            <a:tbl>
              <a:tblPr firstRow="1" bandRow="1">
                <a:tableStyleId>{5C22544A-7EE6-4342-B048-85BDC9FD1C3A}</a:tableStyleId>
              </a:tblPr>
              <a:tblGrid>
                <a:gridCol w="9906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tblGrid>
              <a:tr h="397933">
                <a:tc>
                  <a:txBody>
                    <a:bodyPr/>
                    <a:lstStyle/>
                    <a:p>
                      <a:pPr algn="ctr"/>
                      <a:endParaRPr kumimoji="1" lang="ja-JP" altLang="en-US" baseline="0" dirty="0">
                        <a:latin typeface="Times New Roman" panose="02020603050405020304" pitchFamily="18" charset="0"/>
                      </a:endParaRPr>
                    </a:p>
                  </a:txBody>
                  <a:tcPr/>
                </a:tc>
                <a:tc>
                  <a:txBody>
                    <a:bodyPr/>
                    <a:lstStyle/>
                    <a:p>
                      <a:pPr algn="ctr"/>
                      <a:endParaRPr kumimoji="1" lang="ja-JP" altLang="en-US" baseline="0" dirty="0">
                        <a:latin typeface="Times New Roman" panose="02020603050405020304" pitchFamily="18" charset="0"/>
                      </a:endParaRPr>
                    </a:p>
                  </a:txBody>
                  <a:tcPr/>
                </a:tc>
                <a:extLst>
                  <a:ext uri="{0D108BD9-81ED-4DB2-BD59-A6C34878D82A}">
                    <a16:rowId xmlns:a16="http://schemas.microsoft.com/office/drawing/2014/main" val="10000"/>
                  </a:ext>
                </a:extLst>
              </a:tr>
              <a:tr h="397933">
                <a:tc>
                  <a:txBody>
                    <a:bodyPr/>
                    <a:lstStyle/>
                    <a:p>
                      <a:pPr algn="ctr"/>
                      <a:r>
                        <a:rPr kumimoji="1" lang="en-US" altLang="ja-JP" sz="2200" baseline="0" dirty="0">
                          <a:latin typeface="Times New Roman" panose="02020603050405020304" pitchFamily="18" charset="0"/>
                        </a:rPr>
                        <a:t>0   0</a:t>
                      </a:r>
                      <a:endParaRPr kumimoji="1" lang="ja-JP" altLang="en-US" sz="2200" baseline="0" dirty="0">
                        <a:latin typeface="Times New Roman" panose="02020603050405020304" pitchFamily="18" charset="0"/>
                      </a:endParaRPr>
                    </a:p>
                  </a:txBody>
                  <a:tcPr/>
                </a:tc>
                <a:tc>
                  <a:txBody>
                    <a:bodyPr/>
                    <a:lstStyle/>
                    <a:p>
                      <a:pPr algn="ctr"/>
                      <a:r>
                        <a:rPr kumimoji="1" lang="en-US" altLang="ja-JP" sz="2200" baseline="0" dirty="0">
                          <a:latin typeface="Times New Roman" panose="02020603050405020304" pitchFamily="18" charset="0"/>
                        </a:rPr>
                        <a:t>1</a:t>
                      </a:r>
                      <a:endParaRPr kumimoji="1" lang="ja-JP" altLang="en-US" sz="2200" baseline="0" dirty="0">
                        <a:latin typeface="Times New Roman" panose="02020603050405020304" pitchFamily="18" charset="0"/>
                      </a:endParaRPr>
                    </a:p>
                  </a:txBody>
                  <a:tcPr/>
                </a:tc>
                <a:extLst>
                  <a:ext uri="{0D108BD9-81ED-4DB2-BD59-A6C34878D82A}">
                    <a16:rowId xmlns:a16="http://schemas.microsoft.com/office/drawing/2014/main" val="10001"/>
                  </a:ext>
                </a:extLst>
              </a:tr>
              <a:tr h="397933">
                <a:tc>
                  <a:txBody>
                    <a:bodyPr/>
                    <a:lstStyle/>
                    <a:p>
                      <a:pPr algn="ctr"/>
                      <a:r>
                        <a:rPr kumimoji="1" lang="en-US" altLang="ja-JP" sz="2200" baseline="0" dirty="0">
                          <a:latin typeface="Times New Roman" panose="02020603050405020304" pitchFamily="18" charset="0"/>
                        </a:rPr>
                        <a:t>0   1</a:t>
                      </a:r>
                      <a:endParaRPr kumimoji="1" lang="ja-JP" altLang="en-US" sz="2200" baseline="0" dirty="0">
                        <a:latin typeface="Times New Roman" panose="02020603050405020304" pitchFamily="18" charset="0"/>
                      </a:endParaRPr>
                    </a:p>
                  </a:txBody>
                  <a:tcPr/>
                </a:tc>
                <a:tc>
                  <a:txBody>
                    <a:bodyPr/>
                    <a:lstStyle/>
                    <a:p>
                      <a:pPr algn="ctr"/>
                      <a:r>
                        <a:rPr kumimoji="1" lang="en-US" altLang="ja-JP" sz="2200" baseline="0" dirty="0">
                          <a:latin typeface="Times New Roman" panose="02020603050405020304" pitchFamily="18" charset="0"/>
                        </a:rPr>
                        <a:t>0</a:t>
                      </a:r>
                      <a:endParaRPr kumimoji="1" lang="ja-JP" altLang="en-US" sz="2200" baseline="0" dirty="0">
                        <a:latin typeface="Times New Roman" panose="02020603050405020304" pitchFamily="18" charset="0"/>
                      </a:endParaRPr>
                    </a:p>
                  </a:txBody>
                  <a:tcPr/>
                </a:tc>
                <a:extLst>
                  <a:ext uri="{0D108BD9-81ED-4DB2-BD59-A6C34878D82A}">
                    <a16:rowId xmlns:a16="http://schemas.microsoft.com/office/drawing/2014/main" val="10002"/>
                  </a:ext>
                </a:extLst>
              </a:tr>
              <a:tr h="397933">
                <a:tc>
                  <a:txBody>
                    <a:bodyPr/>
                    <a:lstStyle/>
                    <a:p>
                      <a:pPr marL="0" indent="0" algn="ctr">
                        <a:buNone/>
                      </a:pPr>
                      <a:r>
                        <a:rPr kumimoji="1" lang="en-US" altLang="ja-JP" sz="2200" baseline="0" dirty="0">
                          <a:latin typeface="Times New Roman" panose="02020603050405020304" pitchFamily="18" charset="0"/>
                        </a:rPr>
                        <a:t>1   0</a:t>
                      </a:r>
                      <a:endParaRPr kumimoji="1" lang="ja-JP" altLang="en-US" sz="2200" baseline="0" dirty="0">
                        <a:latin typeface="Times New Roman" panose="02020603050405020304" pitchFamily="18" charset="0"/>
                      </a:endParaRPr>
                    </a:p>
                  </a:txBody>
                  <a:tcPr/>
                </a:tc>
                <a:tc>
                  <a:txBody>
                    <a:bodyPr/>
                    <a:lstStyle/>
                    <a:p>
                      <a:pPr algn="ctr"/>
                      <a:r>
                        <a:rPr kumimoji="1" lang="en-US" altLang="ja-JP" sz="2200" baseline="0" dirty="0">
                          <a:latin typeface="Times New Roman" panose="02020603050405020304" pitchFamily="18" charset="0"/>
                        </a:rPr>
                        <a:t>0</a:t>
                      </a:r>
                      <a:endParaRPr kumimoji="1" lang="ja-JP" altLang="en-US" sz="2200" baseline="0" dirty="0">
                        <a:latin typeface="Times New Roman" panose="02020603050405020304" pitchFamily="18" charset="0"/>
                      </a:endParaRPr>
                    </a:p>
                  </a:txBody>
                  <a:tcPr/>
                </a:tc>
                <a:extLst>
                  <a:ext uri="{0D108BD9-81ED-4DB2-BD59-A6C34878D82A}">
                    <a16:rowId xmlns:a16="http://schemas.microsoft.com/office/drawing/2014/main" val="10003"/>
                  </a:ext>
                </a:extLst>
              </a:tr>
              <a:tr h="397933">
                <a:tc>
                  <a:txBody>
                    <a:bodyPr/>
                    <a:lstStyle/>
                    <a:p>
                      <a:pPr marL="0" indent="0" algn="ctr">
                        <a:buNone/>
                      </a:pPr>
                      <a:r>
                        <a:rPr kumimoji="1" lang="en-US" altLang="ja-JP" sz="2200" baseline="0" dirty="0">
                          <a:latin typeface="Times New Roman" panose="02020603050405020304" pitchFamily="18" charset="0"/>
                        </a:rPr>
                        <a:t>1   1</a:t>
                      </a:r>
                      <a:endParaRPr kumimoji="1" lang="ja-JP" altLang="en-US" sz="2200" baseline="0" dirty="0">
                        <a:latin typeface="Times New Roman" panose="02020603050405020304" pitchFamily="18" charset="0"/>
                      </a:endParaRPr>
                    </a:p>
                  </a:txBody>
                  <a:tcPr/>
                </a:tc>
                <a:tc>
                  <a:txBody>
                    <a:bodyPr/>
                    <a:lstStyle/>
                    <a:p>
                      <a:pPr algn="ctr"/>
                      <a:r>
                        <a:rPr kumimoji="1" lang="en-US" altLang="ja-JP" sz="2200" baseline="0" dirty="0">
                          <a:latin typeface="Times New Roman" panose="02020603050405020304" pitchFamily="18" charset="0"/>
                        </a:rPr>
                        <a:t>0</a:t>
                      </a:r>
                      <a:endParaRPr kumimoji="1" lang="ja-JP" altLang="en-US" sz="2200" baseline="0" dirty="0">
                        <a:latin typeface="Times New Roman" panose="02020603050405020304" pitchFamily="18" charset="0"/>
                      </a:endParaRPr>
                    </a:p>
                  </a:txBody>
                  <a:tcPr/>
                </a:tc>
                <a:extLst>
                  <a:ext uri="{0D108BD9-81ED-4DB2-BD59-A6C34878D82A}">
                    <a16:rowId xmlns:a16="http://schemas.microsoft.com/office/drawing/2014/main" val="10004"/>
                  </a:ext>
                </a:extLst>
              </a:tr>
            </a:tbl>
          </a:graphicData>
        </a:graphic>
      </p:graphicFrame>
      <p:graphicFrame>
        <p:nvGraphicFramePr>
          <p:cNvPr id="26" name="オブジェクト 25"/>
          <p:cNvGraphicFramePr>
            <a:graphicFrameLocks noChangeAspect="1"/>
          </p:cNvGraphicFramePr>
          <p:nvPr>
            <p:extLst>
              <p:ext uri="{D42A27DB-BD31-4B8C-83A1-F6EECF244321}">
                <p14:modId xmlns:p14="http://schemas.microsoft.com/office/powerpoint/2010/main" val="3978092133"/>
              </p:ext>
            </p:extLst>
          </p:nvPr>
        </p:nvGraphicFramePr>
        <p:xfrm>
          <a:off x="6833427" y="4571667"/>
          <a:ext cx="835025" cy="431800"/>
        </p:xfrm>
        <a:graphic>
          <a:graphicData uri="http://schemas.openxmlformats.org/presentationml/2006/ole">
            <mc:AlternateContent xmlns:mc="http://schemas.openxmlformats.org/markup-compatibility/2006">
              <mc:Choice xmlns:v="urn:schemas-microsoft-com:vml" Requires="v">
                <p:oleObj spid="_x0000_s1237" name="数式" r:id="rId30" imgW="419040" imgH="215640" progId="Equation.3">
                  <p:embed/>
                </p:oleObj>
              </mc:Choice>
              <mc:Fallback>
                <p:oleObj name="数式" r:id="rId30" imgW="419040" imgH="215640" progId="Equation.3">
                  <p:embed/>
                  <p:pic>
                    <p:nvPicPr>
                      <p:cNvPr id="0" name="Picture 474"/>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6833427" y="4571667"/>
                        <a:ext cx="835025"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オブジェクト 26"/>
          <p:cNvGraphicFramePr>
            <a:graphicFrameLocks noChangeAspect="1"/>
          </p:cNvGraphicFramePr>
          <p:nvPr>
            <p:extLst>
              <p:ext uri="{D42A27DB-BD31-4B8C-83A1-F6EECF244321}">
                <p14:modId xmlns:p14="http://schemas.microsoft.com/office/powerpoint/2010/main" val="3450205234"/>
              </p:ext>
            </p:extLst>
          </p:nvPr>
        </p:nvGraphicFramePr>
        <p:xfrm>
          <a:off x="7724878" y="4569685"/>
          <a:ext cx="808038" cy="406400"/>
        </p:xfrm>
        <a:graphic>
          <a:graphicData uri="http://schemas.openxmlformats.org/presentationml/2006/ole">
            <mc:AlternateContent xmlns:mc="http://schemas.openxmlformats.org/markup-compatibility/2006">
              <mc:Choice xmlns:v="urn:schemas-microsoft-com:vml" Requires="v">
                <p:oleObj spid="_x0000_s1238" name="数式" r:id="rId32" imgW="406080" imgH="203040" progId="Equation.3">
                  <p:embed/>
                </p:oleObj>
              </mc:Choice>
              <mc:Fallback>
                <p:oleObj name="数式" r:id="rId32" imgW="406080" imgH="203040" progId="Equation.3">
                  <p:embed/>
                  <p:pic>
                    <p:nvPicPr>
                      <p:cNvPr id="0" name="Picture 475"/>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7724878" y="4569685"/>
                        <a:ext cx="808038"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 name="テキスト ボックス 27"/>
          <p:cNvSpPr txBox="1"/>
          <p:nvPr/>
        </p:nvSpPr>
        <p:spPr>
          <a:xfrm>
            <a:off x="4187388" y="489200"/>
            <a:ext cx="1162498" cy="523220"/>
          </a:xfrm>
          <a:prstGeom prst="rect">
            <a:avLst/>
          </a:prstGeom>
          <a:noFill/>
        </p:spPr>
        <p:txBody>
          <a:bodyPr wrap="none" rtlCol="0">
            <a:spAutoFit/>
          </a:bodyPr>
          <a:lstStyle/>
          <a:p>
            <a:r>
              <a:rPr lang="en-US" altLang="ja-JP" sz="2800" dirty="0">
                <a:latin typeface="Times New Roman" panose="02020603050405020304" pitchFamily="18" charset="0"/>
              </a:rPr>
              <a:t>EXOR</a:t>
            </a:r>
            <a:endParaRPr kumimoji="1" lang="ja-JP" altLang="en-US" sz="2800" dirty="0">
              <a:latin typeface="Times New Roman" panose="02020603050405020304" pitchFamily="18" charset="0"/>
            </a:endParaRPr>
          </a:p>
        </p:txBody>
      </p:sp>
      <p:graphicFrame>
        <p:nvGraphicFramePr>
          <p:cNvPr id="29" name="オブジェクト 28"/>
          <p:cNvGraphicFramePr>
            <a:graphicFrameLocks noChangeAspect="1"/>
          </p:cNvGraphicFramePr>
          <p:nvPr>
            <p:extLst>
              <p:ext uri="{D42A27DB-BD31-4B8C-83A1-F6EECF244321}">
                <p14:modId xmlns:p14="http://schemas.microsoft.com/office/powerpoint/2010/main" val="412358479"/>
              </p:ext>
            </p:extLst>
          </p:nvPr>
        </p:nvGraphicFramePr>
        <p:xfrm>
          <a:off x="3933491" y="939815"/>
          <a:ext cx="2695575" cy="1295400"/>
        </p:xfrm>
        <a:graphic>
          <a:graphicData uri="http://schemas.openxmlformats.org/presentationml/2006/ole">
            <mc:AlternateContent xmlns:mc="http://schemas.openxmlformats.org/markup-compatibility/2006">
              <mc:Choice xmlns:v="urn:schemas-microsoft-com:vml" Requires="v">
                <p:oleObj spid="_x0000_s1239" name="数式" r:id="rId34" imgW="901440" imgH="431640" progId="Equation.3">
                  <p:embed/>
                </p:oleObj>
              </mc:Choice>
              <mc:Fallback>
                <p:oleObj name="数式" r:id="rId34" imgW="901440" imgH="431640" progId="Equation.3">
                  <p:embed/>
                  <p:pic>
                    <p:nvPicPr>
                      <p:cNvPr id="0" name="Picture 476"/>
                      <p:cNvPicPr>
                        <a:picLocks noChangeAspect="1" noChangeArrowheads="1"/>
                      </p:cNvPicPr>
                      <p:nvPr/>
                    </p:nvPicPr>
                    <p:blipFill>
                      <a:blip r:embed="rId35">
                        <a:lum bright="100000"/>
                        <a:extLst>
                          <a:ext uri="{28A0092B-C50C-407E-A947-70E740481C1C}">
                            <a14:useLocalDpi xmlns:a14="http://schemas.microsoft.com/office/drawing/2010/main" val="0"/>
                          </a:ext>
                        </a:extLst>
                      </a:blip>
                      <a:srcRect/>
                      <a:stretch>
                        <a:fillRect/>
                      </a:stretch>
                    </p:blipFill>
                    <p:spPr bwMode="auto">
                      <a:xfrm>
                        <a:off x="3933491" y="939815"/>
                        <a:ext cx="2695575" cy="1295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 name="表 29"/>
          <p:cNvGraphicFramePr>
            <a:graphicFrameLocks noGrp="1"/>
          </p:cNvGraphicFramePr>
          <p:nvPr>
            <p:extLst>
              <p:ext uri="{D42A27DB-BD31-4B8C-83A1-F6EECF244321}">
                <p14:modId xmlns:p14="http://schemas.microsoft.com/office/powerpoint/2010/main" val="98283770"/>
              </p:ext>
            </p:extLst>
          </p:nvPr>
        </p:nvGraphicFramePr>
        <p:xfrm>
          <a:off x="6716304" y="231767"/>
          <a:ext cx="1981200" cy="2104813"/>
        </p:xfrm>
        <a:graphic>
          <a:graphicData uri="http://schemas.openxmlformats.org/drawingml/2006/table">
            <a:tbl>
              <a:tblPr firstRow="1" bandRow="1">
                <a:tableStyleId>{5C22544A-7EE6-4342-B048-85BDC9FD1C3A}</a:tableStyleId>
              </a:tblPr>
              <a:tblGrid>
                <a:gridCol w="9906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tblGrid>
              <a:tr h="397933">
                <a:tc>
                  <a:txBody>
                    <a:bodyPr/>
                    <a:lstStyle/>
                    <a:p>
                      <a:pPr algn="ctr"/>
                      <a:endParaRPr kumimoji="1" lang="ja-JP" altLang="en-US" baseline="0" dirty="0">
                        <a:latin typeface="Times New Roman" panose="02020603050405020304" pitchFamily="18" charset="0"/>
                      </a:endParaRPr>
                    </a:p>
                  </a:txBody>
                  <a:tcPr/>
                </a:tc>
                <a:tc>
                  <a:txBody>
                    <a:bodyPr/>
                    <a:lstStyle/>
                    <a:p>
                      <a:pPr algn="ctr"/>
                      <a:endParaRPr kumimoji="1" lang="ja-JP" altLang="en-US" baseline="0" dirty="0">
                        <a:latin typeface="Times New Roman" panose="02020603050405020304" pitchFamily="18" charset="0"/>
                      </a:endParaRPr>
                    </a:p>
                  </a:txBody>
                  <a:tcPr/>
                </a:tc>
                <a:extLst>
                  <a:ext uri="{0D108BD9-81ED-4DB2-BD59-A6C34878D82A}">
                    <a16:rowId xmlns:a16="http://schemas.microsoft.com/office/drawing/2014/main" val="10000"/>
                  </a:ext>
                </a:extLst>
              </a:tr>
              <a:tr h="397933">
                <a:tc>
                  <a:txBody>
                    <a:bodyPr/>
                    <a:lstStyle/>
                    <a:p>
                      <a:pPr algn="ctr"/>
                      <a:r>
                        <a:rPr kumimoji="1" lang="en-US" altLang="ja-JP" sz="2200" baseline="0" dirty="0">
                          <a:latin typeface="Times New Roman" panose="02020603050405020304" pitchFamily="18" charset="0"/>
                        </a:rPr>
                        <a:t>0   0</a:t>
                      </a:r>
                      <a:endParaRPr kumimoji="1" lang="ja-JP" altLang="en-US" sz="2200" baseline="0" dirty="0">
                        <a:latin typeface="Times New Roman" panose="02020603050405020304" pitchFamily="18" charset="0"/>
                      </a:endParaRPr>
                    </a:p>
                  </a:txBody>
                  <a:tcPr/>
                </a:tc>
                <a:tc>
                  <a:txBody>
                    <a:bodyPr/>
                    <a:lstStyle/>
                    <a:p>
                      <a:pPr algn="ctr"/>
                      <a:r>
                        <a:rPr kumimoji="1" lang="en-US" altLang="ja-JP" sz="2200" baseline="0" dirty="0">
                          <a:latin typeface="Times New Roman" panose="02020603050405020304" pitchFamily="18" charset="0"/>
                        </a:rPr>
                        <a:t>0</a:t>
                      </a:r>
                      <a:endParaRPr kumimoji="1" lang="ja-JP" altLang="en-US" sz="2200" baseline="0" dirty="0">
                        <a:latin typeface="Times New Roman" panose="02020603050405020304" pitchFamily="18" charset="0"/>
                      </a:endParaRPr>
                    </a:p>
                  </a:txBody>
                  <a:tcPr/>
                </a:tc>
                <a:extLst>
                  <a:ext uri="{0D108BD9-81ED-4DB2-BD59-A6C34878D82A}">
                    <a16:rowId xmlns:a16="http://schemas.microsoft.com/office/drawing/2014/main" val="10001"/>
                  </a:ext>
                </a:extLst>
              </a:tr>
              <a:tr h="397933">
                <a:tc>
                  <a:txBody>
                    <a:bodyPr/>
                    <a:lstStyle/>
                    <a:p>
                      <a:pPr algn="ctr"/>
                      <a:r>
                        <a:rPr kumimoji="1" lang="en-US" altLang="ja-JP" sz="2200" baseline="0" dirty="0">
                          <a:latin typeface="Times New Roman" panose="02020603050405020304" pitchFamily="18" charset="0"/>
                        </a:rPr>
                        <a:t>0   1</a:t>
                      </a:r>
                      <a:endParaRPr kumimoji="1" lang="ja-JP" altLang="en-US" sz="2200" baseline="0" dirty="0">
                        <a:latin typeface="Times New Roman" panose="02020603050405020304" pitchFamily="18" charset="0"/>
                      </a:endParaRPr>
                    </a:p>
                  </a:txBody>
                  <a:tcPr/>
                </a:tc>
                <a:tc>
                  <a:txBody>
                    <a:bodyPr/>
                    <a:lstStyle/>
                    <a:p>
                      <a:pPr algn="ctr"/>
                      <a:r>
                        <a:rPr kumimoji="1" lang="en-US" altLang="ja-JP" sz="2200" baseline="0" dirty="0">
                          <a:latin typeface="Times New Roman" panose="02020603050405020304" pitchFamily="18" charset="0"/>
                        </a:rPr>
                        <a:t>1</a:t>
                      </a:r>
                      <a:endParaRPr kumimoji="1" lang="ja-JP" altLang="en-US" sz="2200" baseline="0" dirty="0">
                        <a:latin typeface="Times New Roman" panose="02020603050405020304" pitchFamily="18" charset="0"/>
                      </a:endParaRPr>
                    </a:p>
                  </a:txBody>
                  <a:tcPr/>
                </a:tc>
                <a:extLst>
                  <a:ext uri="{0D108BD9-81ED-4DB2-BD59-A6C34878D82A}">
                    <a16:rowId xmlns:a16="http://schemas.microsoft.com/office/drawing/2014/main" val="10002"/>
                  </a:ext>
                </a:extLst>
              </a:tr>
              <a:tr h="397933">
                <a:tc>
                  <a:txBody>
                    <a:bodyPr/>
                    <a:lstStyle/>
                    <a:p>
                      <a:pPr marL="0" indent="0" algn="ctr">
                        <a:buNone/>
                      </a:pPr>
                      <a:r>
                        <a:rPr kumimoji="1" lang="en-US" altLang="ja-JP" sz="2200" baseline="0" dirty="0">
                          <a:latin typeface="Times New Roman" panose="02020603050405020304" pitchFamily="18" charset="0"/>
                        </a:rPr>
                        <a:t>1   0</a:t>
                      </a:r>
                      <a:endParaRPr kumimoji="1" lang="ja-JP" altLang="en-US" sz="2200" baseline="0" dirty="0">
                        <a:latin typeface="Times New Roman" panose="02020603050405020304" pitchFamily="18" charset="0"/>
                      </a:endParaRPr>
                    </a:p>
                  </a:txBody>
                  <a:tcPr/>
                </a:tc>
                <a:tc>
                  <a:txBody>
                    <a:bodyPr/>
                    <a:lstStyle/>
                    <a:p>
                      <a:pPr algn="ctr"/>
                      <a:r>
                        <a:rPr kumimoji="1" lang="en-US" altLang="ja-JP" sz="2200" baseline="0" dirty="0">
                          <a:latin typeface="Times New Roman" panose="02020603050405020304" pitchFamily="18" charset="0"/>
                        </a:rPr>
                        <a:t>1</a:t>
                      </a:r>
                      <a:endParaRPr kumimoji="1" lang="ja-JP" altLang="en-US" sz="2200" baseline="0" dirty="0">
                        <a:latin typeface="Times New Roman" panose="02020603050405020304" pitchFamily="18" charset="0"/>
                      </a:endParaRPr>
                    </a:p>
                  </a:txBody>
                  <a:tcPr/>
                </a:tc>
                <a:extLst>
                  <a:ext uri="{0D108BD9-81ED-4DB2-BD59-A6C34878D82A}">
                    <a16:rowId xmlns:a16="http://schemas.microsoft.com/office/drawing/2014/main" val="10003"/>
                  </a:ext>
                </a:extLst>
              </a:tr>
              <a:tr h="397933">
                <a:tc>
                  <a:txBody>
                    <a:bodyPr/>
                    <a:lstStyle/>
                    <a:p>
                      <a:pPr marL="0" indent="0" algn="ctr">
                        <a:buNone/>
                      </a:pPr>
                      <a:r>
                        <a:rPr kumimoji="1" lang="en-US" altLang="ja-JP" sz="2200" baseline="0" dirty="0">
                          <a:latin typeface="Times New Roman" panose="02020603050405020304" pitchFamily="18" charset="0"/>
                        </a:rPr>
                        <a:t>1   1</a:t>
                      </a:r>
                      <a:endParaRPr kumimoji="1" lang="ja-JP" altLang="en-US" sz="2200" baseline="0" dirty="0">
                        <a:latin typeface="Times New Roman" panose="02020603050405020304" pitchFamily="18" charset="0"/>
                      </a:endParaRPr>
                    </a:p>
                  </a:txBody>
                  <a:tcPr/>
                </a:tc>
                <a:tc>
                  <a:txBody>
                    <a:bodyPr/>
                    <a:lstStyle/>
                    <a:p>
                      <a:pPr algn="ctr"/>
                      <a:r>
                        <a:rPr kumimoji="1" lang="en-US" altLang="ja-JP" sz="2200" baseline="0" dirty="0">
                          <a:latin typeface="Times New Roman" panose="02020603050405020304" pitchFamily="18" charset="0"/>
                        </a:rPr>
                        <a:t>0</a:t>
                      </a:r>
                      <a:endParaRPr kumimoji="1" lang="ja-JP" altLang="en-US" sz="2200" baseline="0" dirty="0">
                        <a:latin typeface="Times New Roman" panose="02020603050405020304" pitchFamily="18" charset="0"/>
                      </a:endParaRPr>
                    </a:p>
                  </a:txBody>
                  <a:tcPr/>
                </a:tc>
                <a:extLst>
                  <a:ext uri="{0D108BD9-81ED-4DB2-BD59-A6C34878D82A}">
                    <a16:rowId xmlns:a16="http://schemas.microsoft.com/office/drawing/2014/main" val="10004"/>
                  </a:ext>
                </a:extLst>
              </a:tr>
            </a:tbl>
          </a:graphicData>
        </a:graphic>
      </p:graphicFrame>
      <p:graphicFrame>
        <p:nvGraphicFramePr>
          <p:cNvPr id="31" name="オブジェクト 30"/>
          <p:cNvGraphicFramePr>
            <a:graphicFrameLocks noChangeAspect="1"/>
          </p:cNvGraphicFramePr>
          <p:nvPr>
            <p:extLst>
              <p:ext uri="{D42A27DB-BD31-4B8C-83A1-F6EECF244321}">
                <p14:modId xmlns:p14="http://schemas.microsoft.com/office/powerpoint/2010/main" val="3448271979"/>
              </p:ext>
            </p:extLst>
          </p:nvPr>
        </p:nvGraphicFramePr>
        <p:xfrm>
          <a:off x="6844132" y="196046"/>
          <a:ext cx="835025" cy="431800"/>
        </p:xfrm>
        <a:graphic>
          <a:graphicData uri="http://schemas.openxmlformats.org/presentationml/2006/ole">
            <mc:AlternateContent xmlns:mc="http://schemas.openxmlformats.org/markup-compatibility/2006">
              <mc:Choice xmlns:v="urn:schemas-microsoft-com:vml" Requires="v">
                <p:oleObj spid="_x0000_s1240" name="数式" r:id="rId36" imgW="419040" imgH="215640" progId="Equation.3">
                  <p:embed/>
                </p:oleObj>
              </mc:Choice>
              <mc:Fallback>
                <p:oleObj name="数式" r:id="rId36" imgW="419040" imgH="215640" progId="Equation.3">
                  <p:embed/>
                  <p:pic>
                    <p:nvPicPr>
                      <p:cNvPr id="0" name="Picture 477"/>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844132" y="196046"/>
                        <a:ext cx="835025"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 name="オブジェクト 31"/>
          <p:cNvGraphicFramePr>
            <a:graphicFrameLocks noChangeAspect="1"/>
          </p:cNvGraphicFramePr>
          <p:nvPr>
            <p:extLst>
              <p:ext uri="{D42A27DB-BD31-4B8C-83A1-F6EECF244321}">
                <p14:modId xmlns:p14="http://schemas.microsoft.com/office/powerpoint/2010/main" val="2346122636"/>
              </p:ext>
            </p:extLst>
          </p:nvPr>
        </p:nvGraphicFramePr>
        <p:xfrm>
          <a:off x="7708595" y="215200"/>
          <a:ext cx="860425" cy="355600"/>
        </p:xfrm>
        <a:graphic>
          <a:graphicData uri="http://schemas.openxmlformats.org/presentationml/2006/ole">
            <mc:AlternateContent xmlns:mc="http://schemas.openxmlformats.org/markup-compatibility/2006">
              <mc:Choice xmlns:v="urn:schemas-microsoft-com:vml" Requires="v">
                <p:oleObj spid="_x0000_s1241" name="数式" r:id="rId37" imgW="431640" imgH="177480" progId="Equation.3">
                  <p:embed/>
                </p:oleObj>
              </mc:Choice>
              <mc:Fallback>
                <p:oleObj name="数式" r:id="rId37" imgW="431640" imgH="177480" progId="Equation.3">
                  <p:embed/>
                  <p:pic>
                    <p:nvPicPr>
                      <p:cNvPr id="0" name="Picture 478"/>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7708595" y="215200"/>
                        <a:ext cx="860425"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9947807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66800" y="155173"/>
            <a:ext cx="7543800" cy="609600"/>
          </a:xfrm>
        </p:spPr>
        <p:txBody>
          <a:bodyPr/>
          <a:lstStyle/>
          <a:p>
            <a:r>
              <a:rPr lang="ja-JP" altLang="en-US" dirty="0"/>
              <a:t>論理</a:t>
            </a:r>
            <a:r>
              <a:rPr kumimoji="1" lang="ja-JP" altLang="en-US" dirty="0"/>
              <a:t>ゲート</a:t>
            </a:r>
          </a:p>
        </p:txBody>
      </p:sp>
      <p:graphicFrame>
        <p:nvGraphicFramePr>
          <p:cNvPr id="3" name="表 2"/>
          <p:cNvGraphicFramePr>
            <a:graphicFrameLocks noGrp="1"/>
          </p:cNvGraphicFramePr>
          <p:nvPr>
            <p:extLst>
              <p:ext uri="{D42A27DB-BD31-4B8C-83A1-F6EECF244321}">
                <p14:modId xmlns:p14="http://schemas.microsoft.com/office/powerpoint/2010/main" val="898949991"/>
              </p:ext>
            </p:extLst>
          </p:nvPr>
        </p:nvGraphicFramePr>
        <p:xfrm>
          <a:off x="381000" y="990600"/>
          <a:ext cx="8610600" cy="5638801"/>
        </p:xfrm>
        <a:graphic>
          <a:graphicData uri="http://schemas.openxmlformats.org/drawingml/2006/table">
            <a:tbl>
              <a:tblPr firstRow="1" bandRow="1">
                <a:tableStyleId>{5C22544A-7EE6-4342-B048-85BDC9FD1C3A}</a:tableStyleId>
              </a:tblPr>
              <a:tblGrid>
                <a:gridCol w="2152650">
                  <a:extLst>
                    <a:ext uri="{9D8B030D-6E8A-4147-A177-3AD203B41FA5}">
                      <a16:colId xmlns:a16="http://schemas.microsoft.com/office/drawing/2014/main" val="20000"/>
                    </a:ext>
                  </a:extLst>
                </a:gridCol>
                <a:gridCol w="2152650">
                  <a:extLst>
                    <a:ext uri="{9D8B030D-6E8A-4147-A177-3AD203B41FA5}">
                      <a16:colId xmlns:a16="http://schemas.microsoft.com/office/drawing/2014/main" val="20001"/>
                    </a:ext>
                  </a:extLst>
                </a:gridCol>
                <a:gridCol w="2152650">
                  <a:extLst>
                    <a:ext uri="{9D8B030D-6E8A-4147-A177-3AD203B41FA5}">
                      <a16:colId xmlns:a16="http://schemas.microsoft.com/office/drawing/2014/main" val="20002"/>
                    </a:ext>
                  </a:extLst>
                </a:gridCol>
                <a:gridCol w="2152650">
                  <a:extLst>
                    <a:ext uri="{9D8B030D-6E8A-4147-A177-3AD203B41FA5}">
                      <a16:colId xmlns:a16="http://schemas.microsoft.com/office/drawing/2014/main" val="20003"/>
                    </a:ext>
                  </a:extLst>
                </a:gridCol>
              </a:tblGrid>
              <a:tr h="805543">
                <a:tc>
                  <a:txBody>
                    <a:bodyPr/>
                    <a:lstStyle/>
                    <a:p>
                      <a:pPr algn="ctr"/>
                      <a:endParaRPr kumimoji="1" lang="ja-JP" altLang="en-US" sz="2800" baseline="0" dirty="0">
                        <a:solidFill>
                          <a:schemeClr val="tx1"/>
                        </a:solidFill>
                        <a:latin typeface="Times New Roman" panose="02020603050405020304" pitchFamily="18" charset="0"/>
                        <a:ea typeface="ＭＳ Ｐゴシック" panose="020B0600070205080204" pitchFamily="50" charset="-128"/>
                      </a:endParaRPr>
                    </a:p>
                  </a:txBody>
                  <a:tcPr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noFill/>
                  </a:tcPr>
                </a:tc>
                <a:tc>
                  <a:txBody>
                    <a:bodyPr/>
                    <a:lstStyle/>
                    <a:p>
                      <a:pPr algn="ctr"/>
                      <a:r>
                        <a:rPr kumimoji="1" lang="en-US" altLang="ja-JP" sz="2800" baseline="0" dirty="0">
                          <a:solidFill>
                            <a:schemeClr val="tx1"/>
                          </a:solidFill>
                          <a:latin typeface="Times New Roman" panose="02020603050405020304" pitchFamily="18" charset="0"/>
                          <a:ea typeface="ＭＳ Ｐゴシック" panose="020B0600070205080204" pitchFamily="50" charset="-128"/>
                        </a:rPr>
                        <a:t>MIL</a:t>
                      </a:r>
                      <a:r>
                        <a:rPr kumimoji="1" lang="ja-JP" altLang="en-US" sz="2800" baseline="0" dirty="0">
                          <a:solidFill>
                            <a:schemeClr val="tx1"/>
                          </a:solidFill>
                          <a:latin typeface="Times New Roman" panose="02020603050405020304" pitchFamily="18" charset="0"/>
                          <a:ea typeface="ＭＳ Ｐゴシック" panose="020B0600070205080204" pitchFamily="50" charset="-128"/>
                        </a:rPr>
                        <a:t>記号</a:t>
                      </a: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noFill/>
                  </a:tcPr>
                </a:tc>
                <a:tc>
                  <a:txBody>
                    <a:bodyPr/>
                    <a:lstStyle/>
                    <a:p>
                      <a:pPr algn="ctr"/>
                      <a:r>
                        <a:rPr kumimoji="1" lang="en-US" altLang="ja-JP" sz="2800" baseline="0" dirty="0">
                          <a:solidFill>
                            <a:schemeClr val="tx1"/>
                          </a:solidFill>
                          <a:latin typeface="Times New Roman" panose="02020603050405020304" pitchFamily="18" charset="0"/>
                          <a:ea typeface="ＭＳ Ｐゴシック" panose="020B0600070205080204" pitchFamily="50" charset="-128"/>
                        </a:rPr>
                        <a:t>JIS</a:t>
                      </a:r>
                      <a:r>
                        <a:rPr kumimoji="1" lang="ja-JP" altLang="en-US" sz="2800" baseline="0" dirty="0">
                          <a:solidFill>
                            <a:schemeClr val="tx1"/>
                          </a:solidFill>
                          <a:latin typeface="Times New Roman" panose="02020603050405020304" pitchFamily="18" charset="0"/>
                          <a:ea typeface="ＭＳ Ｐゴシック" panose="020B0600070205080204" pitchFamily="50" charset="-128"/>
                        </a:rPr>
                        <a:t>記号</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2800" baseline="0" dirty="0">
                          <a:solidFill>
                            <a:schemeClr val="tx1"/>
                          </a:solidFill>
                          <a:latin typeface="Times New Roman" panose="02020603050405020304" pitchFamily="18" charset="0"/>
                          <a:ea typeface="ＭＳ Ｐゴシック" panose="020B0600070205080204" pitchFamily="50" charset="-128"/>
                        </a:rPr>
                        <a:t>慣用記号</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0"/>
                  </a:ext>
                </a:extLst>
              </a:tr>
              <a:tr h="805543">
                <a:tc>
                  <a:txBody>
                    <a:bodyPr/>
                    <a:lstStyle/>
                    <a:p>
                      <a:pPr algn="ctr"/>
                      <a:r>
                        <a:rPr kumimoji="1" lang="en-US" altLang="ja-JP" sz="2800" baseline="0" dirty="0">
                          <a:solidFill>
                            <a:schemeClr val="tx1"/>
                          </a:solidFill>
                          <a:latin typeface="Times New Roman" panose="02020603050405020304" pitchFamily="18" charset="0"/>
                          <a:ea typeface="ＭＳ Ｐゴシック" panose="020B0600070205080204" pitchFamily="50" charset="-128"/>
                        </a:rPr>
                        <a:t>NOT</a:t>
                      </a:r>
                      <a:endParaRPr kumimoji="1" lang="ja-JP" altLang="en-US" sz="2800" baseline="0" dirty="0">
                        <a:solidFill>
                          <a:schemeClr val="tx1"/>
                        </a:solidFill>
                        <a:latin typeface="Times New Roman" panose="02020603050405020304" pitchFamily="18" charset="0"/>
                        <a:ea typeface="ＭＳ Ｐゴシック" panose="020B0600070205080204" pitchFamily="50" charset="-128"/>
                      </a:endParaRPr>
                    </a:p>
                  </a:txBody>
                  <a:tcPr anchor="ctr">
                    <a:lnL w="28575" cap="flat" cmpd="sng" algn="ctr">
                      <a:solidFill>
                        <a:schemeClr val="tx1"/>
                      </a:solidFill>
                      <a:prstDash val="solid"/>
                      <a:round/>
                      <a:headEnd type="none" w="med" len="med"/>
                      <a:tailEnd type="none" w="med" len="med"/>
                    </a:lnL>
                    <a:noFill/>
                  </a:tcPr>
                </a:tc>
                <a:tc>
                  <a:txBody>
                    <a:bodyPr/>
                    <a:lstStyle/>
                    <a:p>
                      <a:pPr algn="ctr"/>
                      <a:endParaRPr kumimoji="1" lang="ja-JP" altLang="en-US" sz="2800" baseline="0" dirty="0">
                        <a:solidFill>
                          <a:schemeClr val="tx1"/>
                        </a:solidFill>
                        <a:latin typeface="Times New Roman" panose="02020603050405020304" pitchFamily="18" charset="0"/>
                        <a:ea typeface="ＭＳ Ｐゴシック" panose="020B0600070205080204" pitchFamily="50" charset="-128"/>
                      </a:endParaRPr>
                    </a:p>
                  </a:txBody>
                  <a:tcPr anchor="ctr">
                    <a:noFill/>
                  </a:tcPr>
                </a:tc>
                <a:tc>
                  <a:txBody>
                    <a:bodyPr/>
                    <a:lstStyle/>
                    <a:p>
                      <a:pPr algn="ctr"/>
                      <a:endParaRPr kumimoji="1" lang="ja-JP" altLang="en-US" sz="2800" baseline="0" dirty="0">
                        <a:solidFill>
                          <a:schemeClr val="tx1"/>
                        </a:solidFill>
                        <a:latin typeface="Times New Roman" panose="02020603050405020304" pitchFamily="18" charset="0"/>
                        <a:ea typeface="ＭＳ Ｐゴシック" panose="020B0600070205080204" pitchFamily="50" charset="-128"/>
                      </a:endParaRPr>
                    </a:p>
                  </a:txBody>
                  <a:tcPr anchor="ctr">
                    <a:lnT w="28575" cap="flat" cmpd="sng" algn="ctr">
                      <a:solidFill>
                        <a:schemeClr val="tx1"/>
                      </a:solidFill>
                      <a:prstDash val="solid"/>
                      <a:round/>
                      <a:headEnd type="none" w="med" len="med"/>
                      <a:tailEnd type="none" w="med" len="med"/>
                    </a:lnT>
                    <a:noFill/>
                  </a:tcPr>
                </a:tc>
                <a:tc>
                  <a:txBody>
                    <a:bodyPr/>
                    <a:lstStyle/>
                    <a:p>
                      <a:pPr algn="ctr"/>
                      <a:endParaRPr kumimoji="1" lang="ja-JP" altLang="en-US" sz="2800" baseline="0" dirty="0">
                        <a:solidFill>
                          <a:schemeClr val="tx1"/>
                        </a:solidFill>
                        <a:latin typeface="Times New Roman" panose="02020603050405020304" pitchFamily="18" charset="0"/>
                        <a:ea typeface="ＭＳ Ｐゴシック" panose="020B0600070205080204" pitchFamily="50" charset="-128"/>
                      </a:endParaRPr>
                    </a:p>
                  </a:txBody>
                  <a:tcPr anchor="ctr">
                    <a:lnR w="28575"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01"/>
                  </a:ext>
                </a:extLst>
              </a:tr>
              <a:tr h="805543">
                <a:tc>
                  <a:txBody>
                    <a:bodyPr/>
                    <a:lstStyle/>
                    <a:p>
                      <a:pPr algn="ctr"/>
                      <a:r>
                        <a:rPr kumimoji="1" lang="en-US" altLang="ja-JP" sz="2800" baseline="0" dirty="0">
                          <a:solidFill>
                            <a:schemeClr val="tx1"/>
                          </a:solidFill>
                          <a:latin typeface="Times New Roman" panose="02020603050405020304" pitchFamily="18" charset="0"/>
                          <a:ea typeface="ＭＳ Ｐゴシック" panose="020B0600070205080204" pitchFamily="50" charset="-128"/>
                        </a:rPr>
                        <a:t>AND</a:t>
                      </a:r>
                      <a:endParaRPr kumimoji="1" lang="ja-JP" altLang="en-US" sz="2800" baseline="0" dirty="0">
                        <a:solidFill>
                          <a:schemeClr val="tx1"/>
                        </a:solidFill>
                        <a:latin typeface="Times New Roman" panose="02020603050405020304" pitchFamily="18" charset="0"/>
                        <a:ea typeface="ＭＳ Ｐゴシック" panose="020B0600070205080204" pitchFamily="50" charset="-128"/>
                      </a:endParaRPr>
                    </a:p>
                  </a:txBody>
                  <a:tcPr anchor="ctr">
                    <a:lnL w="28575" cap="flat" cmpd="sng" algn="ctr">
                      <a:solidFill>
                        <a:schemeClr val="tx1"/>
                      </a:solidFill>
                      <a:prstDash val="solid"/>
                      <a:round/>
                      <a:headEnd type="none" w="med" len="med"/>
                      <a:tailEnd type="none" w="med" len="med"/>
                    </a:lnL>
                    <a:noFill/>
                  </a:tcPr>
                </a:tc>
                <a:tc>
                  <a:txBody>
                    <a:bodyPr/>
                    <a:lstStyle/>
                    <a:p>
                      <a:pPr algn="ctr"/>
                      <a:endParaRPr kumimoji="1" lang="ja-JP" altLang="en-US" sz="2800" baseline="0" dirty="0">
                        <a:solidFill>
                          <a:schemeClr val="tx1"/>
                        </a:solidFill>
                        <a:latin typeface="Times New Roman" panose="02020603050405020304" pitchFamily="18" charset="0"/>
                        <a:ea typeface="ＭＳ Ｐゴシック" panose="020B0600070205080204" pitchFamily="50" charset="-128"/>
                      </a:endParaRPr>
                    </a:p>
                  </a:txBody>
                  <a:tcPr anchor="ctr">
                    <a:noFill/>
                  </a:tcPr>
                </a:tc>
                <a:tc>
                  <a:txBody>
                    <a:bodyPr/>
                    <a:lstStyle/>
                    <a:p>
                      <a:pPr algn="ctr"/>
                      <a:endParaRPr kumimoji="1" lang="ja-JP" altLang="en-US" sz="2800" baseline="0" dirty="0">
                        <a:solidFill>
                          <a:schemeClr val="tx1"/>
                        </a:solidFill>
                        <a:latin typeface="Times New Roman" panose="02020603050405020304" pitchFamily="18" charset="0"/>
                        <a:ea typeface="ＭＳ Ｐゴシック" panose="020B0600070205080204" pitchFamily="50" charset="-128"/>
                      </a:endParaRPr>
                    </a:p>
                  </a:txBody>
                  <a:tcPr anchor="ctr">
                    <a:noFill/>
                  </a:tcPr>
                </a:tc>
                <a:tc>
                  <a:txBody>
                    <a:bodyPr/>
                    <a:lstStyle/>
                    <a:p>
                      <a:pPr algn="ctr"/>
                      <a:endParaRPr kumimoji="1" lang="ja-JP" altLang="en-US" sz="2800" baseline="0">
                        <a:solidFill>
                          <a:schemeClr val="tx1"/>
                        </a:solidFill>
                        <a:latin typeface="Times New Roman" panose="02020603050405020304" pitchFamily="18" charset="0"/>
                        <a:ea typeface="ＭＳ Ｐゴシック" panose="020B0600070205080204" pitchFamily="50" charset="-128"/>
                      </a:endParaRPr>
                    </a:p>
                  </a:txBody>
                  <a:tcPr anchor="ctr">
                    <a:lnR w="28575"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02"/>
                  </a:ext>
                </a:extLst>
              </a:tr>
              <a:tr h="805543">
                <a:tc>
                  <a:txBody>
                    <a:bodyPr/>
                    <a:lstStyle/>
                    <a:p>
                      <a:pPr algn="ctr"/>
                      <a:r>
                        <a:rPr kumimoji="1" lang="en-US" altLang="ja-JP" sz="2800" baseline="0" dirty="0">
                          <a:solidFill>
                            <a:schemeClr val="tx1"/>
                          </a:solidFill>
                          <a:latin typeface="Times New Roman" panose="02020603050405020304" pitchFamily="18" charset="0"/>
                          <a:ea typeface="ＭＳ Ｐゴシック" panose="020B0600070205080204" pitchFamily="50" charset="-128"/>
                        </a:rPr>
                        <a:t>OR</a:t>
                      </a:r>
                      <a:endParaRPr kumimoji="1" lang="ja-JP" altLang="en-US" sz="2800" baseline="0" dirty="0">
                        <a:solidFill>
                          <a:schemeClr val="tx1"/>
                        </a:solidFill>
                        <a:latin typeface="Times New Roman" panose="02020603050405020304" pitchFamily="18" charset="0"/>
                        <a:ea typeface="ＭＳ Ｐゴシック" panose="020B0600070205080204" pitchFamily="50" charset="-128"/>
                      </a:endParaRPr>
                    </a:p>
                  </a:txBody>
                  <a:tcPr anchor="ctr">
                    <a:lnL w="28575" cap="flat" cmpd="sng" algn="ctr">
                      <a:solidFill>
                        <a:schemeClr val="tx1"/>
                      </a:solidFill>
                      <a:prstDash val="solid"/>
                      <a:round/>
                      <a:headEnd type="none" w="med" len="med"/>
                      <a:tailEnd type="none" w="med" len="med"/>
                    </a:lnL>
                    <a:noFill/>
                  </a:tcPr>
                </a:tc>
                <a:tc>
                  <a:txBody>
                    <a:bodyPr/>
                    <a:lstStyle/>
                    <a:p>
                      <a:pPr algn="ctr"/>
                      <a:endParaRPr kumimoji="1" lang="ja-JP" altLang="en-US" sz="2800" baseline="0">
                        <a:solidFill>
                          <a:schemeClr val="tx1"/>
                        </a:solidFill>
                        <a:latin typeface="Times New Roman" panose="02020603050405020304" pitchFamily="18" charset="0"/>
                        <a:ea typeface="ＭＳ Ｐゴシック" panose="020B0600070205080204" pitchFamily="50" charset="-128"/>
                      </a:endParaRPr>
                    </a:p>
                  </a:txBody>
                  <a:tcPr anchor="ctr">
                    <a:noFill/>
                  </a:tcPr>
                </a:tc>
                <a:tc>
                  <a:txBody>
                    <a:bodyPr/>
                    <a:lstStyle/>
                    <a:p>
                      <a:pPr algn="ctr"/>
                      <a:endParaRPr kumimoji="1" lang="ja-JP" altLang="en-US" sz="2800" baseline="0" dirty="0">
                        <a:solidFill>
                          <a:schemeClr val="tx1"/>
                        </a:solidFill>
                        <a:latin typeface="Times New Roman" panose="02020603050405020304" pitchFamily="18" charset="0"/>
                        <a:ea typeface="ＭＳ Ｐゴシック" panose="020B0600070205080204" pitchFamily="50" charset="-128"/>
                      </a:endParaRPr>
                    </a:p>
                  </a:txBody>
                  <a:tcPr anchor="ctr">
                    <a:noFill/>
                  </a:tcPr>
                </a:tc>
                <a:tc>
                  <a:txBody>
                    <a:bodyPr/>
                    <a:lstStyle/>
                    <a:p>
                      <a:pPr algn="ctr"/>
                      <a:endParaRPr kumimoji="1" lang="ja-JP" altLang="en-US" sz="2800" baseline="0">
                        <a:solidFill>
                          <a:schemeClr val="tx1"/>
                        </a:solidFill>
                        <a:latin typeface="Times New Roman" panose="02020603050405020304" pitchFamily="18" charset="0"/>
                        <a:ea typeface="ＭＳ Ｐゴシック" panose="020B0600070205080204" pitchFamily="50" charset="-128"/>
                      </a:endParaRPr>
                    </a:p>
                  </a:txBody>
                  <a:tcPr anchor="ctr">
                    <a:lnR w="28575"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03"/>
                  </a:ext>
                </a:extLst>
              </a:tr>
              <a:tr h="805543">
                <a:tc>
                  <a:txBody>
                    <a:bodyPr/>
                    <a:lstStyle/>
                    <a:p>
                      <a:pPr algn="ctr"/>
                      <a:r>
                        <a:rPr kumimoji="1" lang="en-US" altLang="ja-JP" sz="2800" baseline="0" dirty="0">
                          <a:solidFill>
                            <a:schemeClr val="tx1"/>
                          </a:solidFill>
                          <a:latin typeface="Times New Roman" panose="02020603050405020304" pitchFamily="18" charset="0"/>
                          <a:ea typeface="ＭＳ Ｐゴシック" panose="020B0600070205080204" pitchFamily="50" charset="-128"/>
                        </a:rPr>
                        <a:t>EXOR</a:t>
                      </a:r>
                      <a:endParaRPr kumimoji="1" lang="ja-JP" altLang="en-US" sz="2800" baseline="0" dirty="0">
                        <a:solidFill>
                          <a:schemeClr val="tx1"/>
                        </a:solidFill>
                        <a:latin typeface="Times New Roman" panose="02020603050405020304" pitchFamily="18" charset="0"/>
                        <a:ea typeface="ＭＳ Ｐゴシック" panose="020B0600070205080204" pitchFamily="50" charset="-128"/>
                      </a:endParaRPr>
                    </a:p>
                  </a:txBody>
                  <a:tcPr anchor="ctr">
                    <a:lnL w="28575" cap="flat" cmpd="sng" algn="ctr">
                      <a:solidFill>
                        <a:schemeClr val="tx1"/>
                      </a:solidFill>
                      <a:prstDash val="solid"/>
                      <a:round/>
                      <a:headEnd type="none" w="med" len="med"/>
                      <a:tailEnd type="none" w="med" len="med"/>
                    </a:lnL>
                    <a:noFill/>
                  </a:tcPr>
                </a:tc>
                <a:tc>
                  <a:txBody>
                    <a:bodyPr/>
                    <a:lstStyle/>
                    <a:p>
                      <a:pPr algn="ctr"/>
                      <a:endParaRPr kumimoji="1" lang="ja-JP" altLang="en-US" sz="2800" baseline="0">
                        <a:solidFill>
                          <a:schemeClr val="tx1"/>
                        </a:solidFill>
                        <a:latin typeface="Times New Roman" panose="02020603050405020304" pitchFamily="18" charset="0"/>
                        <a:ea typeface="ＭＳ Ｐゴシック" panose="020B0600070205080204" pitchFamily="50" charset="-128"/>
                      </a:endParaRPr>
                    </a:p>
                  </a:txBody>
                  <a:tcPr anchor="ctr">
                    <a:noFill/>
                  </a:tcPr>
                </a:tc>
                <a:tc>
                  <a:txBody>
                    <a:bodyPr/>
                    <a:lstStyle/>
                    <a:p>
                      <a:pPr algn="ctr"/>
                      <a:endParaRPr kumimoji="1" lang="ja-JP" altLang="en-US" sz="2800" baseline="0" dirty="0">
                        <a:solidFill>
                          <a:schemeClr val="tx1"/>
                        </a:solidFill>
                        <a:latin typeface="Times New Roman" panose="02020603050405020304" pitchFamily="18" charset="0"/>
                        <a:ea typeface="ＭＳ Ｐゴシック" panose="020B0600070205080204" pitchFamily="50" charset="-128"/>
                      </a:endParaRPr>
                    </a:p>
                  </a:txBody>
                  <a:tcPr anchor="ctr">
                    <a:noFill/>
                  </a:tcPr>
                </a:tc>
                <a:tc>
                  <a:txBody>
                    <a:bodyPr/>
                    <a:lstStyle/>
                    <a:p>
                      <a:pPr algn="ctr"/>
                      <a:endParaRPr kumimoji="1" lang="ja-JP" altLang="en-US" sz="2800" baseline="0" dirty="0">
                        <a:solidFill>
                          <a:schemeClr val="tx1"/>
                        </a:solidFill>
                        <a:latin typeface="Times New Roman" panose="02020603050405020304" pitchFamily="18" charset="0"/>
                        <a:ea typeface="ＭＳ Ｐゴシック" panose="020B0600070205080204" pitchFamily="50" charset="-128"/>
                      </a:endParaRPr>
                    </a:p>
                  </a:txBody>
                  <a:tcPr anchor="ctr">
                    <a:lnR w="28575"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04"/>
                  </a:ext>
                </a:extLst>
              </a:tr>
              <a:tr h="805543">
                <a:tc>
                  <a:txBody>
                    <a:bodyPr/>
                    <a:lstStyle/>
                    <a:p>
                      <a:pPr algn="ctr"/>
                      <a:r>
                        <a:rPr kumimoji="1" lang="en-US" altLang="ja-JP" sz="2800" baseline="0" dirty="0">
                          <a:solidFill>
                            <a:schemeClr val="tx1"/>
                          </a:solidFill>
                          <a:latin typeface="Times New Roman" panose="02020603050405020304" pitchFamily="18" charset="0"/>
                          <a:ea typeface="ＭＳ Ｐゴシック" panose="020B0600070205080204" pitchFamily="50" charset="-128"/>
                        </a:rPr>
                        <a:t>NAND</a:t>
                      </a:r>
                      <a:endParaRPr kumimoji="1" lang="ja-JP" altLang="en-US" sz="2800" baseline="0" dirty="0">
                        <a:solidFill>
                          <a:schemeClr val="tx1"/>
                        </a:solidFill>
                        <a:latin typeface="Times New Roman" panose="02020603050405020304" pitchFamily="18" charset="0"/>
                        <a:ea typeface="ＭＳ Ｐゴシック" panose="020B0600070205080204" pitchFamily="50" charset="-128"/>
                      </a:endParaRPr>
                    </a:p>
                  </a:txBody>
                  <a:tcPr anchor="ctr">
                    <a:lnL w="28575" cap="flat" cmpd="sng" algn="ctr">
                      <a:solidFill>
                        <a:schemeClr val="tx1"/>
                      </a:solidFill>
                      <a:prstDash val="solid"/>
                      <a:round/>
                      <a:headEnd type="none" w="med" len="med"/>
                      <a:tailEnd type="none" w="med" len="med"/>
                    </a:lnL>
                    <a:noFill/>
                  </a:tcPr>
                </a:tc>
                <a:tc>
                  <a:txBody>
                    <a:bodyPr/>
                    <a:lstStyle/>
                    <a:p>
                      <a:pPr algn="ctr"/>
                      <a:endParaRPr kumimoji="1" lang="ja-JP" altLang="en-US" sz="2800" baseline="0">
                        <a:solidFill>
                          <a:schemeClr val="tx1"/>
                        </a:solidFill>
                        <a:latin typeface="Times New Roman" panose="02020603050405020304" pitchFamily="18" charset="0"/>
                        <a:ea typeface="ＭＳ Ｐゴシック" panose="020B0600070205080204" pitchFamily="50" charset="-128"/>
                      </a:endParaRPr>
                    </a:p>
                  </a:txBody>
                  <a:tcPr anchor="ctr">
                    <a:noFill/>
                  </a:tcPr>
                </a:tc>
                <a:tc>
                  <a:txBody>
                    <a:bodyPr/>
                    <a:lstStyle/>
                    <a:p>
                      <a:pPr algn="ctr"/>
                      <a:endParaRPr kumimoji="1" lang="ja-JP" altLang="en-US" sz="2800" baseline="0">
                        <a:solidFill>
                          <a:schemeClr val="tx1"/>
                        </a:solidFill>
                        <a:latin typeface="Times New Roman" panose="02020603050405020304" pitchFamily="18" charset="0"/>
                        <a:ea typeface="ＭＳ Ｐゴシック" panose="020B0600070205080204" pitchFamily="50" charset="-128"/>
                      </a:endParaRPr>
                    </a:p>
                  </a:txBody>
                  <a:tcPr anchor="ctr">
                    <a:noFill/>
                  </a:tcPr>
                </a:tc>
                <a:tc>
                  <a:txBody>
                    <a:bodyPr/>
                    <a:lstStyle/>
                    <a:p>
                      <a:pPr algn="ctr"/>
                      <a:endParaRPr kumimoji="1" lang="ja-JP" altLang="en-US" sz="2800" baseline="0" dirty="0">
                        <a:solidFill>
                          <a:schemeClr val="tx1"/>
                        </a:solidFill>
                        <a:latin typeface="Times New Roman" panose="02020603050405020304" pitchFamily="18" charset="0"/>
                        <a:ea typeface="ＭＳ Ｐゴシック" panose="020B0600070205080204" pitchFamily="50" charset="-128"/>
                      </a:endParaRPr>
                    </a:p>
                  </a:txBody>
                  <a:tcPr anchor="ctr">
                    <a:lnR w="28575"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05"/>
                  </a:ext>
                </a:extLst>
              </a:tr>
              <a:tr h="805543">
                <a:tc>
                  <a:txBody>
                    <a:bodyPr/>
                    <a:lstStyle/>
                    <a:p>
                      <a:pPr algn="ctr"/>
                      <a:r>
                        <a:rPr kumimoji="1" lang="en-US" altLang="ja-JP" sz="2800" baseline="0" dirty="0">
                          <a:solidFill>
                            <a:schemeClr val="tx1"/>
                          </a:solidFill>
                          <a:latin typeface="Times New Roman" panose="02020603050405020304" pitchFamily="18" charset="0"/>
                          <a:ea typeface="ＭＳ Ｐゴシック" panose="020B0600070205080204" pitchFamily="50" charset="-128"/>
                        </a:rPr>
                        <a:t>NOR</a:t>
                      </a:r>
                      <a:endParaRPr kumimoji="1" lang="ja-JP" altLang="en-US" sz="2800" baseline="0" dirty="0">
                        <a:solidFill>
                          <a:schemeClr val="tx1"/>
                        </a:solidFill>
                        <a:latin typeface="Times New Roman" panose="02020603050405020304" pitchFamily="18" charset="0"/>
                        <a:ea typeface="ＭＳ Ｐゴシック" panose="020B0600070205080204" pitchFamily="50" charset="-128"/>
                      </a:endParaRPr>
                    </a:p>
                  </a:txBody>
                  <a:tcPr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noFill/>
                  </a:tcPr>
                </a:tc>
                <a:tc>
                  <a:txBody>
                    <a:bodyPr/>
                    <a:lstStyle/>
                    <a:p>
                      <a:pPr algn="ctr"/>
                      <a:endParaRPr kumimoji="1" lang="ja-JP" altLang="en-US" sz="2800" baseline="0">
                        <a:solidFill>
                          <a:schemeClr val="tx1"/>
                        </a:solidFill>
                        <a:latin typeface="Times New Roman" panose="02020603050405020304" pitchFamily="18" charset="0"/>
                        <a:ea typeface="ＭＳ Ｐゴシック" panose="020B0600070205080204" pitchFamily="50" charset="-128"/>
                      </a:endParaRPr>
                    </a:p>
                  </a:txBody>
                  <a:tcPr anchor="ctr">
                    <a:lnB w="28575" cap="flat" cmpd="sng" algn="ctr">
                      <a:solidFill>
                        <a:schemeClr val="tx1"/>
                      </a:solidFill>
                      <a:prstDash val="solid"/>
                      <a:round/>
                      <a:headEnd type="none" w="med" len="med"/>
                      <a:tailEnd type="none" w="med" len="med"/>
                    </a:lnB>
                    <a:noFill/>
                  </a:tcPr>
                </a:tc>
                <a:tc>
                  <a:txBody>
                    <a:bodyPr/>
                    <a:lstStyle/>
                    <a:p>
                      <a:pPr algn="ctr"/>
                      <a:endParaRPr kumimoji="1" lang="ja-JP" altLang="en-US" sz="2800" baseline="0">
                        <a:solidFill>
                          <a:schemeClr val="tx1"/>
                        </a:solidFill>
                        <a:latin typeface="Times New Roman" panose="02020603050405020304" pitchFamily="18" charset="0"/>
                        <a:ea typeface="ＭＳ Ｐゴシック" panose="020B0600070205080204" pitchFamily="50" charset="-128"/>
                      </a:endParaRPr>
                    </a:p>
                  </a:txBody>
                  <a:tcPr anchor="ctr">
                    <a:lnB w="28575" cap="flat" cmpd="sng" algn="ctr">
                      <a:solidFill>
                        <a:schemeClr val="tx1"/>
                      </a:solidFill>
                      <a:prstDash val="solid"/>
                      <a:round/>
                      <a:headEnd type="none" w="med" len="med"/>
                      <a:tailEnd type="none" w="med" len="med"/>
                    </a:lnB>
                    <a:noFill/>
                  </a:tcPr>
                </a:tc>
                <a:tc>
                  <a:txBody>
                    <a:bodyPr/>
                    <a:lstStyle/>
                    <a:p>
                      <a:pPr algn="ctr"/>
                      <a:endParaRPr kumimoji="1" lang="ja-JP" altLang="en-US" sz="2800" baseline="0" dirty="0">
                        <a:solidFill>
                          <a:schemeClr val="tx1"/>
                        </a:solidFill>
                        <a:latin typeface="Times New Roman" panose="02020603050405020304" pitchFamily="18" charset="0"/>
                        <a:ea typeface="ＭＳ Ｐゴシック" panose="020B0600070205080204" pitchFamily="50" charset="-128"/>
                      </a:endParaRPr>
                    </a:p>
                  </a:txBody>
                  <a:tcPr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grpSp>
        <p:nvGrpSpPr>
          <p:cNvPr id="13" name="グループ化 12"/>
          <p:cNvGrpSpPr/>
          <p:nvPr/>
        </p:nvGrpSpPr>
        <p:grpSpPr>
          <a:xfrm>
            <a:off x="2840286" y="2046288"/>
            <a:ext cx="1447800" cy="304800"/>
            <a:chOff x="2819400" y="2122488"/>
            <a:chExt cx="1447800" cy="304800"/>
          </a:xfrm>
        </p:grpSpPr>
        <p:sp>
          <p:nvSpPr>
            <p:cNvPr id="5" name="Line 8"/>
            <p:cNvSpPr>
              <a:spLocks noChangeShapeType="1"/>
            </p:cNvSpPr>
            <p:nvPr/>
          </p:nvSpPr>
          <p:spPr bwMode="auto">
            <a:xfrm>
              <a:off x="2819400" y="2274888"/>
              <a:ext cx="5334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 name="Line 9"/>
            <p:cNvSpPr>
              <a:spLocks noChangeShapeType="1"/>
            </p:cNvSpPr>
            <p:nvPr/>
          </p:nvSpPr>
          <p:spPr bwMode="auto">
            <a:xfrm>
              <a:off x="3810000" y="2274888"/>
              <a:ext cx="4572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10" name="Group 29"/>
            <p:cNvGrpSpPr>
              <a:grpSpLocks/>
            </p:cNvGrpSpPr>
            <p:nvPr/>
          </p:nvGrpSpPr>
          <p:grpSpPr bwMode="auto">
            <a:xfrm>
              <a:off x="3352800" y="2122488"/>
              <a:ext cx="457200" cy="304800"/>
              <a:chOff x="2640" y="1968"/>
              <a:chExt cx="288" cy="192"/>
            </a:xfrm>
          </p:grpSpPr>
          <p:sp>
            <p:nvSpPr>
              <p:cNvPr id="11" name="AutoShape 30"/>
              <p:cNvSpPr>
                <a:spLocks noChangeArrowheads="1"/>
              </p:cNvSpPr>
              <p:nvPr/>
            </p:nvSpPr>
            <p:spPr bwMode="auto">
              <a:xfrm rot="5400000">
                <a:off x="2640" y="1968"/>
                <a:ext cx="192" cy="192"/>
              </a:xfrm>
              <a:prstGeom prst="triangle">
                <a:avLst>
                  <a:gd name="adj" fmla="val 50000"/>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 name="Oval 31"/>
              <p:cNvSpPr>
                <a:spLocks noChangeArrowheads="1"/>
              </p:cNvSpPr>
              <p:nvPr/>
            </p:nvSpPr>
            <p:spPr bwMode="auto">
              <a:xfrm>
                <a:off x="2832" y="2016"/>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grpSp>
        <p:nvGrpSpPr>
          <p:cNvPr id="14" name="グループ化 13"/>
          <p:cNvGrpSpPr/>
          <p:nvPr/>
        </p:nvGrpSpPr>
        <p:grpSpPr>
          <a:xfrm>
            <a:off x="5067300" y="1893888"/>
            <a:ext cx="1447800" cy="609600"/>
            <a:chOff x="5410200" y="3962400"/>
            <a:chExt cx="1447800" cy="609600"/>
          </a:xfrm>
        </p:grpSpPr>
        <p:sp>
          <p:nvSpPr>
            <p:cNvPr id="15" name="Oval 15"/>
            <p:cNvSpPr>
              <a:spLocks noChangeArrowheads="1"/>
            </p:cNvSpPr>
            <p:nvPr/>
          </p:nvSpPr>
          <p:spPr bwMode="auto">
            <a:xfrm>
              <a:off x="6248400" y="4191000"/>
              <a:ext cx="152400" cy="1524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6" name="Line 16"/>
            <p:cNvSpPr>
              <a:spLocks noChangeShapeType="1"/>
            </p:cNvSpPr>
            <p:nvPr/>
          </p:nvSpPr>
          <p:spPr bwMode="auto">
            <a:xfrm>
              <a:off x="5410200" y="4267200"/>
              <a:ext cx="5334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 name="Line 17"/>
            <p:cNvSpPr>
              <a:spLocks noChangeShapeType="1"/>
            </p:cNvSpPr>
            <p:nvPr/>
          </p:nvSpPr>
          <p:spPr bwMode="auto">
            <a:xfrm>
              <a:off x="6400800" y="4267200"/>
              <a:ext cx="4572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 name="Rectangle 21"/>
            <p:cNvSpPr>
              <a:spLocks noChangeArrowheads="1"/>
            </p:cNvSpPr>
            <p:nvPr/>
          </p:nvSpPr>
          <p:spPr bwMode="auto">
            <a:xfrm>
              <a:off x="5943600" y="3962400"/>
              <a:ext cx="304800" cy="6096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2800">
                  <a:latin typeface="Times New Roman" panose="02020603050405020304" pitchFamily="18" charset="0"/>
                </a:rPr>
                <a:t>1</a:t>
              </a:r>
            </a:p>
          </p:txBody>
        </p:sp>
      </p:grpSp>
      <p:grpSp>
        <p:nvGrpSpPr>
          <p:cNvPr id="19" name="グループ化 18"/>
          <p:cNvGrpSpPr/>
          <p:nvPr/>
        </p:nvGrpSpPr>
        <p:grpSpPr>
          <a:xfrm>
            <a:off x="7219950" y="1893888"/>
            <a:ext cx="1447800" cy="609600"/>
            <a:chOff x="5410200" y="5410200"/>
            <a:chExt cx="1447800" cy="609600"/>
          </a:xfrm>
        </p:grpSpPr>
        <p:sp>
          <p:nvSpPr>
            <p:cNvPr id="20" name="Oval 34"/>
            <p:cNvSpPr>
              <a:spLocks noChangeArrowheads="1"/>
            </p:cNvSpPr>
            <p:nvPr/>
          </p:nvSpPr>
          <p:spPr bwMode="auto">
            <a:xfrm>
              <a:off x="6248400" y="5638800"/>
              <a:ext cx="152400" cy="1524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1" name="Line 35"/>
            <p:cNvSpPr>
              <a:spLocks noChangeShapeType="1"/>
            </p:cNvSpPr>
            <p:nvPr/>
          </p:nvSpPr>
          <p:spPr bwMode="auto">
            <a:xfrm>
              <a:off x="5410200" y="5715000"/>
              <a:ext cx="5334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 name="Line 36"/>
            <p:cNvSpPr>
              <a:spLocks noChangeShapeType="1"/>
            </p:cNvSpPr>
            <p:nvPr/>
          </p:nvSpPr>
          <p:spPr bwMode="auto">
            <a:xfrm>
              <a:off x="6400800" y="5715000"/>
              <a:ext cx="4572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 name="AutoShape 43"/>
            <p:cNvSpPr>
              <a:spLocks noChangeArrowheads="1"/>
            </p:cNvSpPr>
            <p:nvPr/>
          </p:nvSpPr>
          <p:spPr bwMode="auto">
            <a:xfrm>
              <a:off x="5943600" y="5410200"/>
              <a:ext cx="304800" cy="609600"/>
            </a:xfrm>
            <a:prstGeom prst="flowChartDelay">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24" name="グループ化 23"/>
          <p:cNvGrpSpPr/>
          <p:nvPr/>
        </p:nvGrpSpPr>
        <p:grpSpPr>
          <a:xfrm>
            <a:off x="2847975" y="2792824"/>
            <a:ext cx="1371600" cy="457200"/>
            <a:chOff x="2362200" y="4941888"/>
            <a:chExt cx="1371600" cy="457200"/>
          </a:xfrm>
        </p:grpSpPr>
        <p:grpSp>
          <p:nvGrpSpPr>
            <p:cNvPr id="25" name="Group 42"/>
            <p:cNvGrpSpPr>
              <a:grpSpLocks/>
            </p:cNvGrpSpPr>
            <p:nvPr/>
          </p:nvGrpSpPr>
          <p:grpSpPr bwMode="auto">
            <a:xfrm>
              <a:off x="2819400" y="4941888"/>
              <a:ext cx="457200" cy="457200"/>
              <a:chOff x="3264" y="2544"/>
              <a:chExt cx="288" cy="288"/>
            </a:xfrm>
          </p:grpSpPr>
          <p:sp>
            <p:nvSpPr>
              <p:cNvPr id="33" name="Arc 43"/>
              <p:cNvSpPr>
                <a:spLocks/>
              </p:cNvSpPr>
              <p:nvPr/>
            </p:nvSpPr>
            <p:spPr bwMode="auto">
              <a:xfrm>
                <a:off x="3264" y="2544"/>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4" name="Arc 44"/>
              <p:cNvSpPr>
                <a:spLocks/>
              </p:cNvSpPr>
              <p:nvPr/>
            </p:nvSpPr>
            <p:spPr bwMode="auto">
              <a:xfrm flipV="1">
                <a:off x="3264" y="2688"/>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5" name="Line 45"/>
              <p:cNvSpPr>
                <a:spLocks noChangeShapeType="1"/>
              </p:cNvSpPr>
              <p:nvPr/>
            </p:nvSpPr>
            <p:spPr bwMode="auto">
              <a:xfrm>
                <a:off x="3264" y="2544"/>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26" name="Line 46"/>
            <p:cNvSpPr>
              <a:spLocks noChangeShapeType="1"/>
            </p:cNvSpPr>
            <p:nvPr/>
          </p:nvSpPr>
          <p:spPr bwMode="auto">
            <a:xfrm>
              <a:off x="3276600" y="5170488"/>
              <a:ext cx="4572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 name="Line 47"/>
            <p:cNvSpPr>
              <a:spLocks noChangeShapeType="1"/>
            </p:cNvSpPr>
            <p:nvPr/>
          </p:nvSpPr>
          <p:spPr bwMode="auto">
            <a:xfrm flipH="1">
              <a:off x="2590800" y="5094288"/>
              <a:ext cx="2286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 name="Line 48"/>
            <p:cNvSpPr>
              <a:spLocks noChangeShapeType="1"/>
            </p:cNvSpPr>
            <p:nvPr/>
          </p:nvSpPr>
          <p:spPr bwMode="auto">
            <a:xfrm flipH="1">
              <a:off x="2590800" y="5246688"/>
              <a:ext cx="2286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 name="Line 49"/>
            <p:cNvSpPr>
              <a:spLocks noChangeShapeType="1"/>
            </p:cNvSpPr>
            <p:nvPr/>
          </p:nvSpPr>
          <p:spPr bwMode="auto">
            <a:xfrm>
              <a:off x="2590800" y="5246688"/>
              <a:ext cx="0" cy="76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 name="Line 50"/>
            <p:cNvSpPr>
              <a:spLocks noChangeShapeType="1"/>
            </p:cNvSpPr>
            <p:nvPr/>
          </p:nvSpPr>
          <p:spPr bwMode="auto">
            <a:xfrm>
              <a:off x="2590800" y="5018088"/>
              <a:ext cx="0" cy="76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 name="Line 51"/>
            <p:cNvSpPr>
              <a:spLocks noChangeShapeType="1"/>
            </p:cNvSpPr>
            <p:nvPr/>
          </p:nvSpPr>
          <p:spPr bwMode="auto">
            <a:xfrm flipH="1">
              <a:off x="2362200" y="5018088"/>
              <a:ext cx="2286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2" name="Line 52"/>
            <p:cNvSpPr>
              <a:spLocks noChangeShapeType="1"/>
            </p:cNvSpPr>
            <p:nvPr/>
          </p:nvSpPr>
          <p:spPr bwMode="auto">
            <a:xfrm flipH="1">
              <a:off x="2362200" y="5322888"/>
              <a:ext cx="2286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36" name="グループ化 35"/>
          <p:cNvGrpSpPr/>
          <p:nvPr/>
        </p:nvGrpSpPr>
        <p:grpSpPr>
          <a:xfrm>
            <a:off x="5067300" y="2684951"/>
            <a:ext cx="1447800" cy="609600"/>
            <a:chOff x="5410200" y="3962400"/>
            <a:chExt cx="1447800" cy="609600"/>
          </a:xfrm>
        </p:grpSpPr>
        <p:sp>
          <p:nvSpPr>
            <p:cNvPr id="37" name="Line 24"/>
            <p:cNvSpPr>
              <a:spLocks noChangeShapeType="1"/>
            </p:cNvSpPr>
            <p:nvPr/>
          </p:nvSpPr>
          <p:spPr bwMode="auto">
            <a:xfrm>
              <a:off x="5410200" y="4114800"/>
              <a:ext cx="5334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8" name="Line 25"/>
            <p:cNvSpPr>
              <a:spLocks noChangeShapeType="1"/>
            </p:cNvSpPr>
            <p:nvPr/>
          </p:nvSpPr>
          <p:spPr bwMode="auto">
            <a:xfrm>
              <a:off x="5410200" y="4419600"/>
              <a:ext cx="5334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9" name="Line 26"/>
            <p:cNvSpPr>
              <a:spLocks noChangeShapeType="1"/>
            </p:cNvSpPr>
            <p:nvPr/>
          </p:nvSpPr>
          <p:spPr bwMode="auto">
            <a:xfrm>
              <a:off x="6324600" y="4267200"/>
              <a:ext cx="5334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 name="Rectangle 30"/>
            <p:cNvSpPr>
              <a:spLocks noChangeArrowheads="1"/>
            </p:cNvSpPr>
            <p:nvPr/>
          </p:nvSpPr>
          <p:spPr bwMode="auto">
            <a:xfrm>
              <a:off x="5943600" y="3962400"/>
              <a:ext cx="381000" cy="6096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800">
                  <a:latin typeface="Times New Roman" panose="02020603050405020304" pitchFamily="18" charset="0"/>
                </a:rPr>
                <a:t>&amp;</a:t>
              </a:r>
            </a:p>
          </p:txBody>
        </p:sp>
      </p:grpSp>
      <p:grpSp>
        <p:nvGrpSpPr>
          <p:cNvPr id="41" name="グループ化 40"/>
          <p:cNvGrpSpPr/>
          <p:nvPr/>
        </p:nvGrpSpPr>
        <p:grpSpPr>
          <a:xfrm>
            <a:off x="7219950" y="2716624"/>
            <a:ext cx="1447800" cy="609600"/>
            <a:chOff x="5410200" y="5410200"/>
            <a:chExt cx="1447800" cy="609600"/>
          </a:xfrm>
        </p:grpSpPr>
        <p:sp>
          <p:nvSpPr>
            <p:cNvPr id="42" name="Line 57"/>
            <p:cNvSpPr>
              <a:spLocks noChangeShapeType="1"/>
            </p:cNvSpPr>
            <p:nvPr/>
          </p:nvSpPr>
          <p:spPr bwMode="auto">
            <a:xfrm>
              <a:off x="5410200" y="5562600"/>
              <a:ext cx="5334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3" name="Line 58"/>
            <p:cNvSpPr>
              <a:spLocks noChangeShapeType="1"/>
            </p:cNvSpPr>
            <p:nvPr/>
          </p:nvSpPr>
          <p:spPr bwMode="auto">
            <a:xfrm>
              <a:off x="5410200" y="5867400"/>
              <a:ext cx="5334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4" name="Line 59"/>
            <p:cNvSpPr>
              <a:spLocks noChangeShapeType="1"/>
            </p:cNvSpPr>
            <p:nvPr/>
          </p:nvSpPr>
          <p:spPr bwMode="auto">
            <a:xfrm>
              <a:off x="6248400" y="5715000"/>
              <a:ext cx="6096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5" name="AutoShape 64"/>
            <p:cNvSpPr>
              <a:spLocks noChangeArrowheads="1"/>
            </p:cNvSpPr>
            <p:nvPr/>
          </p:nvSpPr>
          <p:spPr bwMode="auto">
            <a:xfrm>
              <a:off x="5943600" y="5410200"/>
              <a:ext cx="304800" cy="609600"/>
            </a:xfrm>
            <a:prstGeom prst="flowChartDelay">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46" name="グループ化 45"/>
          <p:cNvGrpSpPr/>
          <p:nvPr/>
        </p:nvGrpSpPr>
        <p:grpSpPr>
          <a:xfrm>
            <a:off x="2850615" y="3581400"/>
            <a:ext cx="1371600" cy="457200"/>
            <a:chOff x="2362200" y="4941888"/>
            <a:chExt cx="1371600" cy="457200"/>
          </a:xfrm>
        </p:grpSpPr>
        <p:sp>
          <p:nvSpPr>
            <p:cNvPr id="47" name="Line 13"/>
            <p:cNvSpPr>
              <a:spLocks noChangeShapeType="1"/>
            </p:cNvSpPr>
            <p:nvPr/>
          </p:nvSpPr>
          <p:spPr bwMode="auto">
            <a:xfrm>
              <a:off x="3276600" y="5170488"/>
              <a:ext cx="4572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8" name="Line 14"/>
            <p:cNvSpPr>
              <a:spLocks noChangeShapeType="1"/>
            </p:cNvSpPr>
            <p:nvPr/>
          </p:nvSpPr>
          <p:spPr bwMode="auto">
            <a:xfrm flipH="1">
              <a:off x="2590800" y="5094288"/>
              <a:ext cx="3048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9" name="Line 15"/>
            <p:cNvSpPr>
              <a:spLocks noChangeShapeType="1"/>
            </p:cNvSpPr>
            <p:nvPr/>
          </p:nvSpPr>
          <p:spPr bwMode="auto">
            <a:xfrm flipH="1">
              <a:off x="2590800" y="5246688"/>
              <a:ext cx="3048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 name="Line 16"/>
            <p:cNvSpPr>
              <a:spLocks noChangeShapeType="1"/>
            </p:cNvSpPr>
            <p:nvPr/>
          </p:nvSpPr>
          <p:spPr bwMode="auto">
            <a:xfrm>
              <a:off x="2590800" y="5246688"/>
              <a:ext cx="0" cy="76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 name="Line 17"/>
            <p:cNvSpPr>
              <a:spLocks noChangeShapeType="1"/>
            </p:cNvSpPr>
            <p:nvPr/>
          </p:nvSpPr>
          <p:spPr bwMode="auto">
            <a:xfrm>
              <a:off x="2590800" y="5018088"/>
              <a:ext cx="0" cy="76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2" name="Line 18"/>
            <p:cNvSpPr>
              <a:spLocks noChangeShapeType="1"/>
            </p:cNvSpPr>
            <p:nvPr/>
          </p:nvSpPr>
          <p:spPr bwMode="auto">
            <a:xfrm flipH="1">
              <a:off x="2362200" y="5018088"/>
              <a:ext cx="2286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 name="Line 19"/>
            <p:cNvSpPr>
              <a:spLocks noChangeShapeType="1"/>
            </p:cNvSpPr>
            <p:nvPr/>
          </p:nvSpPr>
          <p:spPr bwMode="auto">
            <a:xfrm flipH="1">
              <a:off x="2362200" y="5322888"/>
              <a:ext cx="2286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54" name="Group 37"/>
            <p:cNvGrpSpPr>
              <a:grpSpLocks/>
            </p:cNvGrpSpPr>
            <p:nvPr/>
          </p:nvGrpSpPr>
          <p:grpSpPr bwMode="auto">
            <a:xfrm>
              <a:off x="2819400" y="4941888"/>
              <a:ext cx="457200" cy="457200"/>
              <a:chOff x="3264" y="3648"/>
              <a:chExt cx="288" cy="288"/>
            </a:xfrm>
          </p:grpSpPr>
          <p:sp>
            <p:nvSpPr>
              <p:cNvPr id="55" name="Arc 38"/>
              <p:cNvSpPr>
                <a:spLocks/>
              </p:cNvSpPr>
              <p:nvPr/>
            </p:nvSpPr>
            <p:spPr bwMode="auto">
              <a:xfrm>
                <a:off x="3264" y="3648"/>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6" name="Arc 39"/>
              <p:cNvSpPr>
                <a:spLocks/>
              </p:cNvSpPr>
              <p:nvPr/>
            </p:nvSpPr>
            <p:spPr bwMode="auto">
              <a:xfrm flipV="1">
                <a:off x="3264" y="3792"/>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7" name="Arc 40"/>
              <p:cNvSpPr>
                <a:spLocks/>
              </p:cNvSpPr>
              <p:nvPr/>
            </p:nvSpPr>
            <p:spPr bwMode="auto">
              <a:xfrm>
                <a:off x="3264" y="3648"/>
                <a:ext cx="4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8" name="Arc 41"/>
              <p:cNvSpPr>
                <a:spLocks/>
              </p:cNvSpPr>
              <p:nvPr/>
            </p:nvSpPr>
            <p:spPr bwMode="auto">
              <a:xfrm flipV="1">
                <a:off x="3264" y="3792"/>
                <a:ext cx="4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grpSp>
        <p:nvGrpSpPr>
          <p:cNvPr id="59" name="グループ化 58"/>
          <p:cNvGrpSpPr/>
          <p:nvPr/>
        </p:nvGrpSpPr>
        <p:grpSpPr>
          <a:xfrm>
            <a:off x="5046184" y="3505200"/>
            <a:ext cx="1447800" cy="609600"/>
            <a:chOff x="5410200" y="3962400"/>
            <a:chExt cx="1447800" cy="609600"/>
          </a:xfrm>
        </p:grpSpPr>
        <p:sp>
          <p:nvSpPr>
            <p:cNvPr id="60" name="Line 49"/>
            <p:cNvSpPr>
              <a:spLocks noChangeShapeType="1"/>
            </p:cNvSpPr>
            <p:nvPr/>
          </p:nvSpPr>
          <p:spPr bwMode="auto">
            <a:xfrm>
              <a:off x="5410200" y="4114800"/>
              <a:ext cx="5334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 name="Line 50"/>
            <p:cNvSpPr>
              <a:spLocks noChangeShapeType="1"/>
            </p:cNvSpPr>
            <p:nvPr/>
          </p:nvSpPr>
          <p:spPr bwMode="auto">
            <a:xfrm>
              <a:off x="5410200" y="4419600"/>
              <a:ext cx="5334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2" name="Line 51"/>
            <p:cNvSpPr>
              <a:spLocks noChangeShapeType="1"/>
            </p:cNvSpPr>
            <p:nvPr/>
          </p:nvSpPr>
          <p:spPr bwMode="auto">
            <a:xfrm>
              <a:off x="6324600" y="4267200"/>
              <a:ext cx="5334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3" name="Rectangle 52"/>
            <p:cNvSpPr>
              <a:spLocks noChangeArrowheads="1"/>
            </p:cNvSpPr>
            <p:nvPr/>
          </p:nvSpPr>
          <p:spPr bwMode="auto">
            <a:xfrm>
              <a:off x="5943600" y="3962400"/>
              <a:ext cx="381000" cy="6096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800">
                  <a:latin typeface="Times New Roman" panose="02020603050405020304" pitchFamily="18" charset="0"/>
                </a:rPr>
                <a:t>≧1</a:t>
              </a:r>
            </a:p>
          </p:txBody>
        </p:sp>
      </p:grpSp>
      <p:grpSp>
        <p:nvGrpSpPr>
          <p:cNvPr id="64" name="グループ化 63"/>
          <p:cNvGrpSpPr/>
          <p:nvPr/>
        </p:nvGrpSpPr>
        <p:grpSpPr>
          <a:xfrm>
            <a:off x="7219950" y="3507036"/>
            <a:ext cx="1447800" cy="609600"/>
            <a:chOff x="5410200" y="5410200"/>
            <a:chExt cx="1447800" cy="609600"/>
          </a:xfrm>
        </p:grpSpPr>
        <p:sp>
          <p:nvSpPr>
            <p:cNvPr id="65" name="Line 57"/>
            <p:cNvSpPr>
              <a:spLocks noChangeShapeType="1"/>
            </p:cNvSpPr>
            <p:nvPr/>
          </p:nvSpPr>
          <p:spPr bwMode="auto">
            <a:xfrm>
              <a:off x="5410200" y="5562600"/>
              <a:ext cx="8382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6" name="Line 58"/>
            <p:cNvSpPr>
              <a:spLocks noChangeShapeType="1"/>
            </p:cNvSpPr>
            <p:nvPr/>
          </p:nvSpPr>
          <p:spPr bwMode="auto">
            <a:xfrm>
              <a:off x="5410200" y="5867400"/>
              <a:ext cx="8382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7" name="Line 59"/>
            <p:cNvSpPr>
              <a:spLocks noChangeShapeType="1"/>
            </p:cNvSpPr>
            <p:nvPr/>
          </p:nvSpPr>
          <p:spPr bwMode="auto">
            <a:xfrm>
              <a:off x="6248400" y="5715000"/>
              <a:ext cx="6096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8" name="AutoShape 61"/>
            <p:cNvSpPr>
              <a:spLocks noChangeArrowheads="1"/>
            </p:cNvSpPr>
            <p:nvPr/>
          </p:nvSpPr>
          <p:spPr bwMode="auto">
            <a:xfrm>
              <a:off x="5943600" y="5410200"/>
              <a:ext cx="304800" cy="609600"/>
            </a:xfrm>
            <a:prstGeom prst="flowChartDelay">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9" name="グループ化 68"/>
          <p:cNvGrpSpPr/>
          <p:nvPr/>
        </p:nvGrpSpPr>
        <p:grpSpPr>
          <a:xfrm>
            <a:off x="2847975" y="4374412"/>
            <a:ext cx="1447800" cy="457200"/>
            <a:chOff x="2286000" y="5715001"/>
            <a:chExt cx="1447800" cy="457200"/>
          </a:xfrm>
        </p:grpSpPr>
        <p:sp>
          <p:nvSpPr>
            <p:cNvPr id="70" name="Line 9"/>
            <p:cNvSpPr>
              <a:spLocks noChangeShapeType="1"/>
            </p:cNvSpPr>
            <p:nvPr/>
          </p:nvSpPr>
          <p:spPr bwMode="auto">
            <a:xfrm>
              <a:off x="2514600" y="5867401"/>
              <a:ext cx="3048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 name="Line 10"/>
            <p:cNvSpPr>
              <a:spLocks noChangeShapeType="1"/>
            </p:cNvSpPr>
            <p:nvPr/>
          </p:nvSpPr>
          <p:spPr bwMode="auto">
            <a:xfrm>
              <a:off x="2514600" y="6019801"/>
              <a:ext cx="3048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 name="Line 11"/>
            <p:cNvSpPr>
              <a:spLocks noChangeShapeType="1"/>
            </p:cNvSpPr>
            <p:nvPr/>
          </p:nvSpPr>
          <p:spPr bwMode="auto">
            <a:xfrm>
              <a:off x="3200400" y="5943601"/>
              <a:ext cx="5334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73" name="Group 83"/>
            <p:cNvGrpSpPr>
              <a:grpSpLocks/>
            </p:cNvGrpSpPr>
            <p:nvPr/>
          </p:nvGrpSpPr>
          <p:grpSpPr bwMode="auto">
            <a:xfrm>
              <a:off x="2667000" y="5715001"/>
              <a:ext cx="533400" cy="457200"/>
              <a:chOff x="3984" y="3648"/>
              <a:chExt cx="336" cy="288"/>
            </a:xfrm>
          </p:grpSpPr>
          <p:sp>
            <p:nvSpPr>
              <p:cNvPr id="78" name="Arc 84"/>
              <p:cNvSpPr>
                <a:spLocks/>
              </p:cNvSpPr>
              <p:nvPr/>
            </p:nvSpPr>
            <p:spPr bwMode="auto">
              <a:xfrm>
                <a:off x="3984" y="3648"/>
                <a:ext cx="4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9" name="Arc 85"/>
              <p:cNvSpPr>
                <a:spLocks/>
              </p:cNvSpPr>
              <p:nvPr/>
            </p:nvSpPr>
            <p:spPr bwMode="auto">
              <a:xfrm flipV="1">
                <a:off x="3984" y="3792"/>
                <a:ext cx="4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0" name="Arc 86"/>
              <p:cNvSpPr>
                <a:spLocks/>
              </p:cNvSpPr>
              <p:nvPr/>
            </p:nvSpPr>
            <p:spPr bwMode="auto">
              <a:xfrm>
                <a:off x="4032" y="3648"/>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1" name="Arc 87"/>
              <p:cNvSpPr>
                <a:spLocks/>
              </p:cNvSpPr>
              <p:nvPr/>
            </p:nvSpPr>
            <p:spPr bwMode="auto">
              <a:xfrm flipV="1">
                <a:off x="4032" y="3792"/>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2" name="Arc 88"/>
              <p:cNvSpPr>
                <a:spLocks/>
              </p:cNvSpPr>
              <p:nvPr/>
            </p:nvSpPr>
            <p:spPr bwMode="auto">
              <a:xfrm>
                <a:off x="4032" y="3648"/>
                <a:ext cx="4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3" name="Arc 89"/>
              <p:cNvSpPr>
                <a:spLocks/>
              </p:cNvSpPr>
              <p:nvPr/>
            </p:nvSpPr>
            <p:spPr bwMode="auto">
              <a:xfrm flipV="1">
                <a:off x="4032" y="3792"/>
                <a:ext cx="4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74" name="Line 90"/>
            <p:cNvSpPr>
              <a:spLocks noChangeShapeType="1"/>
            </p:cNvSpPr>
            <p:nvPr/>
          </p:nvSpPr>
          <p:spPr bwMode="auto">
            <a:xfrm>
              <a:off x="2514600" y="5791201"/>
              <a:ext cx="0" cy="76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5" name="Line 91"/>
            <p:cNvSpPr>
              <a:spLocks noChangeShapeType="1"/>
            </p:cNvSpPr>
            <p:nvPr/>
          </p:nvSpPr>
          <p:spPr bwMode="auto">
            <a:xfrm>
              <a:off x="2514600" y="6019801"/>
              <a:ext cx="0" cy="76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6" name="Line 92"/>
            <p:cNvSpPr>
              <a:spLocks noChangeShapeType="1"/>
            </p:cNvSpPr>
            <p:nvPr/>
          </p:nvSpPr>
          <p:spPr bwMode="auto">
            <a:xfrm>
              <a:off x="2286000" y="5791201"/>
              <a:ext cx="2286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7" name="Line 93"/>
            <p:cNvSpPr>
              <a:spLocks noChangeShapeType="1"/>
            </p:cNvSpPr>
            <p:nvPr/>
          </p:nvSpPr>
          <p:spPr bwMode="auto">
            <a:xfrm>
              <a:off x="2286000" y="6096001"/>
              <a:ext cx="2286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84" name="グループ化 83"/>
          <p:cNvGrpSpPr/>
          <p:nvPr/>
        </p:nvGrpSpPr>
        <p:grpSpPr>
          <a:xfrm>
            <a:off x="5046184" y="4296263"/>
            <a:ext cx="1447800" cy="609600"/>
            <a:chOff x="5410200" y="4572000"/>
            <a:chExt cx="1447800" cy="609600"/>
          </a:xfrm>
        </p:grpSpPr>
        <p:sp>
          <p:nvSpPr>
            <p:cNvPr id="85" name="Line 99"/>
            <p:cNvSpPr>
              <a:spLocks noChangeShapeType="1"/>
            </p:cNvSpPr>
            <p:nvPr/>
          </p:nvSpPr>
          <p:spPr bwMode="auto">
            <a:xfrm>
              <a:off x="5410200" y="4724400"/>
              <a:ext cx="5334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 name="Line 100"/>
            <p:cNvSpPr>
              <a:spLocks noChangeShapeType="1"/>
            </p:cNvSpPr>
            <p:nvPr/>
          </p:nvSpPr>
          <p:spPr bwMode="auto">
            <a:xfrm>
              <a:off x="5410200" y="5029200"/>
              <a:ext cx="5334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 name="Line 101"/>
            <p:cNvSpPr>
              <a:spLocks noChangeShapeType="1"/>
            </p:cNvSpPr>
            <p:nvPr/>
          </p:nvSpPr>
          <p:spPr bwMode="auto">
            <a:xfrm>
              <a:off x="6324600" y="4876800"/>
              <a:ext cx="5334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8" name="Rectangle 102"/>
            <p:cNvSpPr>
              <a:spLocks noChangeArrowheads="1"/>
            </p:cNvSpPr>
            <p:nvPr/>
          </p:nvSpPr>
          <p:spPr bwMode="auto">
            <a:xfrm>
              <a:off x="5943600" y="4572000"/>
              <a:ext cx="381000" cy="6096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800">
                  <a:latin typeface="Times New Roman" panose="02020603050405020304" pitchFamily="18" charset="0"/>
                </a:rPr>
                <a:t>=1</a:t>
              </a:r>
            </a:p>
          </p:txBody>
        </p:sp>
      </p:grpSp>
      <p:grpSp>
        <p:nvGrpSpPr>
          <p:cNvPr id="89" name="グループ化 88"/>
          <p:cNvGrpSpPr/>
          <p:nvPr/>
        </p:nvGrpSpPr>
        <p:grpSpPr>
          <a:xfrm>
            <a:off x="7244393" y="4296263"/>
            <a:ext cx="1447800" cy="609600"/>
            <a:chOff x="5410200" y="5715000"/>
            <a:chExt cx="1447800" cy="609600"/>
          </a:xfrm>
        </p:grpSpPr>
        <p:sp>
          <p:nvSpPr>
            <p:cNvPr id="90" name="Line 107"/>
            <p:cNvSpPr>
              <a:spLocks noChangeShapeType="1"/>
            </p:cNvSpPr>
            <p:nvPr/>
          </p:nvSpPr>
          <p:spPr bwMode="auto">
            <a:xfrm>
              <a:off x="5410200" y="5867400"/>
              <a:ext cx="8382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 name="Line 108"/>
            <p:cNvSpPr>
              <a:spLocks noChangeShapeType="1"/>
            </p:cNvSpPr>
            <p:nvPr/>
          </p:nvSpPr>
          <p:spPr bwMode="auto">
            <a:xfrm>
              <a:off x="5410200" y="6172200"/>
              <a:ext cx="8382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 name="Line 109"/>
            <p:cNvSpPr>
              <a:spLocks noChangeShapeType="1"/>
            </p:cNvSpPr>
            <p:nvPr/>
          </p:nvSpPr>
          <p:spPr bwMode="auto">
            <a:xfrm>
              <a:off x="6248400" y="6019800"/>
              <a:ext cx="6096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3" name="AutoShape 111"/>
            <p:cNvSpPr>
              <a:spLocks noChangeArrowheads="1"/>
            </p:cNvSpPr>
            <p:nvPr/>
          </p:nvSpPr>
          <p:spPr bwMode="auto">
            <a:xfrm>
              <a:off x="5943600" y="5715000"/>
              <a:ext cx="304800" cy="609600"/>
            </a:xfrm>
            <a:prstGeom prst="flowChartDelay">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 name="Line 112"/>
            <p:cNvSpPr>
              <a:spLocks noChangeShapeType="1"/>
            </p:cNvSpPr>
            <p:nvPr/>
          </p:nvSpPr>
          <p:spPr bwMode="auto">
            <a:xfrm>
              <a:off x="5867400" y="5715000"/>
              <a:ext cx="0" cy="609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96" name="グループ化 95"/>
          <p:cNvGrpSpPr/>
          <p:nvPr/>
        </p:nvGrpSpPr>
        <p:grpSpPr>
          <a:xfrm>
            <a:off x="5040719" y="5116512"/>
            <a:ext cx="1447800" cy="609600"/>
            <a:chOff x="5410200" y="4343400"/>
            <a:chExt cx="1447800" cy="609600"/>
          </a:xfrm>
        </p:grpSpPr>
        <p:sp>
          <p:nvSpPr>
            <p:cNvPr id="97" name="Line 147"/>
            <p:cNvSpPr>
              <a:spLocks noChangeShapeType="1"/>
            </p:cNvSpPr>
            <p:nvPr/>
          </p:nvSpPr>
          <p:spPr bwMode="auto">
            <a:xfrm>
              <a:off x="5410200" y="4495800"/>
              <a:ext cx="5334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 name="Line 148"/>
            <p:cNvSpPr>
              <a:spLocks noChangeShapeType="1"/>
            </p:cNvSpPr>
            <p:nvPr/>
          </p:nvSpPr>
          <p:spPr bwMode="auto">
            <a:xfrm>
              <a:off x="5410200" y="4800600"/>
              <a:ext cx="5334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9" name="Line 149"/>
            <p:cNvSpPr>
              <a:spLocks noChangeShapeType="1"/>
            </p:cNvSpPr>
            <p:nvPr/>
          </p:nvSpPr>
          <p:spPr bwMode="auto">
            <a:xfrm>
              <a:off x="6477000" y="4648200"/>
              <a:ext cx="3810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0" name="Rectangle 150"/>
            <p:cNvSpPr>
              <a:spLocks noChangeArrowheads="1"/>
            </p:cNvSpPr>
            <p:nvPr/>
          </p:nvSpPr>
          <p:spPr bwMode="auto">
            <a:xfrm>
              <a:off x="5943600" y="4343400"/>
              <a:ext cx="381000" cy="6096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800">
                  <a:latin typeface="Times New Roman" panose="02020603050405020304" pitchFamily="18" charset="0"/>
                </a:rPr>
                <a:t>&amp;</a:t>
              </a:r>
            </a:p>
          </p:txBody>
        </p:sp>
        <p:sp>
          <p:nvSpPr>
            <p:cNvPr id="101" name="Oval 160"/>
            <p:cNvSpPr>
              <a:spLocks noChangeArrowheads="1"/>
            </p:cNvSpPr>
            <p:nvPr/>
          </p:nvSpPr>
          <p:spPr bwMode="auto">
            <a:xfrm>
              <a:off x="6324600" y="4572000"/>
              <a:ext cx="152400" cy="1524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102" name="グループ化 101"/>
          <p:cNvGrpSpPr/>
          <p:nvPr/>
        </p:nvGrpSpPr>
        <p:grpSpPr>
          <a:xfrm>
            <a:off x="7219496" y="5123070"/>
            <a:ext cx="1447800" cy="609600"/>
            <a:chOff x="5410200" y="5486400"/>
            <a:chExt cx="1447800" cy="609600"/>
          </a:xfrm>
        </p:grpSpPr>
        <p:sp>
          <p:nvSpPr>
            <p:cNvPr id="103" name="Line 155"/>
            <p:cNvSpPr>
              <a:spLocks noChangeShapeType="1"/>
            </p:cNvSpPr>
            <p:nvPr/>
          </p:nvSpPr>
          <p:spPr bwMode="auto">
            <a:xfrm>
              <a:off x="5410200" y="5638800"/>
              <a:ext cx="5334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4" name="Line 156"/>
            <p:cNvSpPr>
              <a:spLocks noChangeShapeType="1"/>
            </p:cNvSpPr>
            <p:nvPr/>
          </p:nvSpPr>
          <p:spPr bwMode="auto">
            <a:xfrm>
              <a:off x="5410200" y="5943600"/>
              <a:ext cx="5334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5" name="Line 157"/>
            <p:cNvSpPr>
              <a:spLocks noChangeShapeType="1"/>
            </p:cNvSpPr>
            <p:nvPr/>
          </p:nvSpPr>
          <p:spPr bwMode="auto">
            <a:xfrm>
              <a:off x="6400800" y="5791200"/>
              <a:ext cx="4572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6" name="AutoShape 159"/>
            <p:cNvSpPr>
              <a:spLocks noChangeArrowheads="1"/>
            </p:cNvSpPr>
            <p:nvPr/>
          </p:nvSpPr>
          <p:spPr bwMode="auto">
            <a:xfrm>
              <a:off x="5943600" y="5486400"/>
              <a:ext cx="304800" cy="609600"/>
            </a:xfrm>
            <a:prstGeom prst="flowChartDelay">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7" name="Oval 161"/>
            <p:cNvSpPr>
              <a:spLocks noChangeArrowheads="1"/>
            </p:cNvSpPr>
            <p:nvPr/>
          </p:nvSpPr>
          <p:spPr bwMode="auto">
            <a:xfrm>
              <a:off x="6248400" y="5715000"/>
              <a:ext cx="152400" cy="1524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108" name="グループ化 107"/>
          <p:cNvGrpSpPr/>
          <p:nvPr/>
        </p:nvGrpSpPr>
        <p:grpSpPr>
          <a:xfrm>
            <a:off x="2860723" y="6001471"/>
            <a:ext cx="1371600" cy="457200"/>
            <a:chOff x="2362200" y="5486401"/>
            <a:chExt cx="1371600" cy="457200"/>
          </a:xfrm>
        </p:grpSpPr>
        <p:sp>
          <p:nvSpPr>
            <p:cNvPr id="109" name="Line 33"/>
            <p:cNvSpPr>
              <a:spLocks noChangeShapeType="1"/>
            </p:cNvSpPr>
            <p:nvPr/>
          </p:nvSpPr>
          <p:spPr bwMode="auto">
            <a:xfrm>
              <a:off x="3429000" y="5715001"/>
              <a:ext cx="3048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0" name="Line 34"/>
            <p:cNvSpPr>
              <a:spLocks noChangeShapeType="1"/>
            </p:cNvSpPr>
            <p:nvPr/>
          </p:nvSpPr>
          <p:spPr bwMode="auto">
            <a:xfrm flipH="1">
              <a:off x="2590800" y="5638801"/>
              <a:ext cx="3048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1" name="Line 35"/>
            <p:cNvSpPr>
              <a:spLocks noChangeShapeType="1"/>
            </p:cNvSpPr>
            <p:nvPr/>
          </p:nvSpPr>
          <p:spPr bwMode="auto">
            <a:xfrm flipH="1">
              <a:off x="2590800" y="5791201"/>
              <a:ext cx="3048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 name="Line 36"/>
            <p:cNvSpPr>
              <a:spLocks noChangeShapeType="1"/>
            </p:cNvSpPr>
            <p:nvPr/>
          </p:nvSpPr>
          <p:spPr bwMode="auto">
            <a:xfrm>
              <a:off x="2590800" y="5791201"/>
              <a:ext cx="0" cy="76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3" name="Line 37"/>
            <p:cNvSpPr>
              <a:spLocks noChangeShapeType="1"/>
            </p:cNvSpPr>
            <p:nvPr/>
          </p:nvSpPr>
          <p:spPr bwMode="auto">
            <a:xfrm>
              <a:off x="2590800" y="5562601"/>
              <a:ext cx="0" cy="76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4" name="Line 38"/>
            <p:cNvSpPr>
              <a:spLocks noChangeShapeType="1"/>
            </p:cNvSpPr>
            <p:nvPr/>
          </p:nvSpPr>
          <p:spPr bwMode="auto">
            <a:xfrm flipH="1">
              <a:off x="2362200" y="5562601"/>
              <a:ext cx="2286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5" name="Line 39"/>
            <p:cNvSpPr>
              <a:spLocks noChangeShapeType="1"/>
            </p:cNvSpPr>
            <p:nvPr/>
          </p:nvSpPr>
          <p:spPr bwMode="auto">
            <a:xfrm flipH="1">
              <a:off x="2362200" y="5867401"/>
              <a:ext cx="2286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6" name="Oval 40"/>
            <p:cNvSpPr>
              <a:spLocks noChangeArrowheads="1"/>
            </p:cNvSpPr>
            <p:nvPr/>
          </p:nvSpPr>
          <p:spPr bwMode="auto">
            <a:xfrm>
              <a:off x="3276600" y="5638801"/>
              <a:ext cx="152400" cy="1524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117" name="Group 65"/>
            <p:cNvGrpSpPr>
              <a:grpSpLocks/>
            </p:cNvGrpSpPr>
            <p:nvPr/>
          </p:nvGrpSpPr>
          <p:grpSpPr bwMode="auto">
            <a:xfrm>
              <a:off x="2819400" y="5486401"/>
              <a:ext cx="457200" cy="457200"/>
              <a:chOff x="3264" y="3648"/>
              <a:chExt cx="288" cy="288"/>
            </a:xfrm>
          </p:grpSpPr>
          <p:sp>
            <p:nvSpPr>
              <p:cNvPr id="118" name="Arc 66"/>
              <p:cNvSpPr>
                <a:spLocks/>
              </p:cNvSpPr>
              <p:nvPr/>
            </p:nvSpPr>
            <p:spPr bwMode="auto">
              <a:xfrm>
                <a:off x="3264" y="3648"/>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19" name="Arc 67"/>
              <p:cNvSpPr>
                <a:spLocks/>
              </p:cNvSpPr>
              <p:nvPr/>
            </p:nvSpPr>
            <p:spPr bwMode="auto">
              <a:xfrm flipV="1">
                <a:off x="3264" y="3792"/>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0" name="Arc 68"/>
              <p:cNvSpPr>
                <a:spLocks/>
              </p:cNvSpPr>
              <p:nvPr/>
            </p:nvSpPr>
            <p:spPr bwMode="auto">
              <a:xfrm>
                <a:off x="3264" y="3648"/>
                <a:ext cx="4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1" name="Arc 69"/>
              <p:cNvSpPr>
                <a:spLocks/>
              </p:cNvSpPr>
              <p:nvPr/>
            </p:nvSpPr>
            <p:spPr bwMode="auto">
              <a:xfrm flipV="1">
                <a:off x="3264" y="3792"/>
                <a:ext cx="4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grpSp>
        <p:nvGrpSpPr>
          <p:cNvPr id="122" name="グループ化 121"/>
          <p:cNvGrpSpPr/>
          <p:nvPr/>
        </p:nvGrpSpPr>
        <p:grpSpPr>
          <a:xfrm>
            <a:off x="5035684" y="5925271"/>
            <a:ext cx="1447800" cy="609600"/>
            <a:chOff x="5410200" y="4343400"/>
            <a:chExt cx="1447800" cy="609600"/>
          </a:xfrm>
        </p:grpSpPr>
        <p:sp>
          <p:nvSpPr>
            <p:cNvPr id="123" name="Line 45"/>
            <p:cNvSpPr>
              <a:spLocks noChangeShapeType="1"/>
            </p:cNvSpPr>
            <p:nvPr/>
          </p:nvSpPr>
          <p:spPr bwMode="auto">
            <a:xfrm>
              <a:off x="5410200" y="4495800"/>
              <a:ext cx="5334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4" name="Line 46"/>
            <p:cNvSpPr>
              <a:spLocks noChangeShapeType="1"/>
            </p:cNvSpPr>
            <p:nvPr/>
          </p:nvSpPr>
          <p:spPr bwMode="auto">
            <a:xfrm>
              <a:off x="5410200" y="4800600"/>
              <a:ext cx="5334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5" name="Line 47"/>
            <p:cNvSpPr>
              <a:spLocks noChangeShapeType="1"/>
            </p:cNvSpPr>
            <p:nvPr/>
          </p:nvSpPr>
          <p:spPr bwMode="auto">
            <a:xfrm>
              <a:off x="6477000" y="4648200"/>
              <a:ext cx="3810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6" name="Rectangle 48"/>
            <p:cNvSpPr>
              <a:spLocks noChangeArrowheads="1"/>
            </p:cNvSpPr>
            <p:nvPr/>
          </p:nvSpPr>
          <p:spPr bwMode="auto">
            <a:xfrm>
              <a:off x="5943600" y="4343400"/>
              <a:ext cx="381000" cy="6096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800">
                  <a:latin typeface="Times New Roman" panose="02020603050405020304" pitchFamily="18" charset="0"/>
                </a:rPr>
                <a:t>≧1</a:t>
              </a:r>
            </a:p>
          </p:txBody>
        </p:sp>
        <p:sp>
          <p:nvSpPr>
            <p:cNvPr id="127" name="Oval 58"/>
            <p:cNvSpPr>
              <a:spLocks noChangeArrowheads="1"/>
            </p:cNvSpPr>
            <p:nvPr/>
          </p:nvSpPr>
          <p:spPr bwMode="auto">
            <a:xfrm>
              <a:off x="6324600" y="4572000"/>
              <a:ext cx="152400" cy="1524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128" name="グループ化 127"/>
          <p:cNvGrpSpPr/>
          <p:nvPr/>
        </p:nvGrpSpPr>
        <p:grpSpPr>
          <a:xfrm>
            <a:off x="7218619" y="5921637"/>
            <a:ext cx="1447800" cy="609600"/>
            <a:chOff x="5410200" y="5486400"/>
            <a:chExt cx="1447800" cy="609600"/>
          </a:xfrm>
        </p:grpSpPr>
        <p:sp>
          <p:nvSpPr>
            <p:cNvPr id="129" name="Line 53"/>
            <p:cNvSpPr>
              <a:spLocks noChangeShapeType="1"/>
            </p:cNvSpPr>
            <p:nvPr/>
          </p:nvSpPr>
          <p:spPr bwMode="auto">
            <a:xfrm>
              <a:off x="5410200" y="5638800"/>
              <a:ext cx="8382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0" name="Line 54"/>
            <p:cNvSpPr>
              <a:spLocks noChangeShapeType="1"/>
            </p:cNvSpPr>
            <p:nvPr/>
          </p:nvSpPr>
          <p:spPr bwMode="auto">
            <a:xfrm>
              <a:off x="5410200" y="5943600"/>
              <a:ext cx="8382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1" name="Line 55"/>
            <p:cNvSpPr>
              <a:spLocks noChangeShapeType="1"/>
            </p:cNvSpPr>
            <p:nvPr/>
          </p:nvSpPr>
          <p:spPr bwMode="auto">
            <a:xfrm>
              <a:off x="6400800" y="5791200"/>
              <a:ext cx="4572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2" name="AutoShape 57"/>
            <p:cNvSpPr>
              <a:spLocks noChangeArrowheads="1"/>
            </p:cNvSpPr>
            <p:nvPr/>
          </p:nvSpPr>
          <p:spPr bwMode="auto">
            <a:xfrm>
              <a:off x="5943600" y="5486400"/>
              <a:ext cx="304800" cy="609600"/>
            </a:xfrm>
            <a:prstGeom prst="flowChartDelay">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3" name="Oval 59"/>
            <p:cNvSpPr>
              <a:spLocks noChangeArrowheads="1"/>
            </p:cNvSpPr>
            <p:nvPr/>
          </p:nvSpPr>
          <p:spPr bwMode="auto">
            <a:xfrm>
              <a:off x="6248400" y="5715000"/>
              <a:ext cx="152400" cy="1524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151" name="グループ化 150"/>
          <p:cNvGrpSpPr/>
          <p:nvPr/>
        </p:nvGrpSpPr>
        <p:grpSpPr>
          <a:xfrm>
            <a:off x="2840286" y="5187941"/>
            <a:ext cx="1371600" cy="457200"/>
            <a:chOff x="4829175" y="351513"/>
            <a:chExt cx="1371600" cy="457200"/>
          </a:xfrm>
        </p:grpSpPr>
        <p:grpSp>
          <p:nvGrpSpPr>
            <p:cNvPr id="139" name="Group 126"/>
            <p:cNvGrpSpPr>
              <a:grpSpLocks/>
            </p:cNvGrpSpPr>
            <p:nvPr/>
          </p:nvGrpSpPr>
          <p:grpSpPr bwMode="auto">
            <a:xfrm>
              <a:off x="5286375" y="351513"/>
              <a:ext cx="457200" cy="457200"/>
              <a:chOff x="3264" y="2544"/>
              <a:chExt cx="288" cy="288"/>
            </a:xfrm>
          </p:grpSpPr>
          <p:sp>
            <p:nvSpPr>
              <p:cNvPr id="148" name="Arc 127"/>
              <p:cNvSpPr>
                <a:spLocks/>
              </p:cNvSpPr>
              <p:nvPr/>
            </p:nvSpPr>
            <p:spPr bwMode="auto">
              <a:xfrm>
                <a:off x="3264" y="2544"/>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49" name="Arc 128"/>
              <p:cNvSpPr>
                <a:spLocks/>
              </p:cNvSpPr>
              <p:nvPr/>
            </p:nvSpPr>
            <p:spPr bwMode="auto">
              <a:xfrm flipV="1">
                <a:off x="3264" y="2688"/>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50" name="Line 129"/>
              <p:cNvSpPr>
                <a:spLocks noChangeShapeType="1"/>
              </p:cNvSpPr>
              <p:nvPr/>
            </p:nvSpPr>
            <p:spPr bwMode="auto">
              <a:xfrm>
                <a:off x="3264" y="2544"/>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40" name="Line 130"/>
            <p:cNvSpPr>
              <a:spLocks noChangeShapeType="1"/>
            </p:cNvSpPr>
            <p:nvPr/>
          </p:nvSpPr>
          <p:spPr bwMode="auto">
            <a:xfrm>
              <a:off x="5895975" y="580113"/>
              <a:ext cx="3048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1" name="Line 131"/>
            <p:cNvSpPr>
              <a:spLocks noChangeShapeType="1"/>
            </p:cNvSpPr>
            <p:nvPr/>
          </p:nvSpPr>
          <p:spPr bwMode="auto">
            <a:xfrm flipH="1">
              <a:off x="5057775" y="503913"/>
              <a:ext cx="2286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2" name="Line 132"/>
            <p:cNvSpPr>
              <a:spLocks noChangeShapeType="1"/>
            </p:cNvSpPr>
            <p:nvPr/>
          </p:nvSpPr>
          <p:spPr bwMode="auto">
            <a:xfrm flipH="1">
              <a:off x="5057775" y="656313"/>
              <a:ext cx="2286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3" name="Line 133"/>
            <p:cNvSpPr>
              <a:spLocks noChangeShapeType="1"/>
            </p:cNvSpPr>
            <p:nvPr/>
          </p:nvSpPr>
          <p:spPr bwMode="auto">
            <a:xfrm>
              <a:off x="5057775" y="656313"/>
              <a:ext cx="0" cy="76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4" name="Line 134"/>
            <p:cNvSpPr>
              <a:spLocks noChangeShapeType="1"/>
            </p:cNvSpPr>
            <p:nvPr/>
          </p:nvSpPr>
          <p:spPr bwMode="auto">
            <a:xfrm>
              <a:off x="5057775" y="427713"/>
              <a:ext cx="0" cy="76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5" name="Line 135"/>
            <p:cNvSpPr>
              <a:spLocks noChangeShapeType="1"/>
            </p:cNvSpPr>
            <p:nvPr/>
          </p:nvSpPr>
          <p:spPr bwMode="auto">
            <a:xfrm flipH="1">
              <a:off x="4829175" y="427713"/>
              <a:ext cx="2286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6" name="Line 136"/>
            <p:cNvSpPr>
              <a:spLocks noChangeShapeType="1"/>
            </p:cNvSpPr>
            <p:nvPr/>
          </p:nvSpPr>
          <p:spPr bwMode="auto">
            <a:xfrm flipH="1">
              <a:off x="4829175" y="732513"/>
              <a:ext cx="2286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7" name="Oval 137"/>
            <p:cNvSpPr>
              <a:spLocks noChangeArrowheads="1"/>
            </p:cNvSpPr>
            <p:nvPr/>
          </p:nvSpPr>
          <p:spPr bwMode="auto">
            <a:xfrm>
              <a:off x="5743575" y="503913"/>
              <a:ext cx="152400" cy="1524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Tree>
    <p:extLst>
      <p:ext uri="{BB962C8B-B14F-4D97-AF65-F5344CB8AC3E}">
        <p14:creationId xmlns:p14="http://schemas.microsoft.com/office/powerpoint/2010/main" val="35751651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ja-JP" altLang="en-US" dirty="0">
                <a:latin typeface="Times New Roman" panose="02020603050405020304" pitchFamily="18" charset="0"/>
              </a:rPr>
              <a:t>双対回路</a:t>
            </a:r>
          </a:p>
        </p:txBody>
      </p:sp>
      <p:sp>
        <p:nvSpPr>
          <p:cNvPr id="58371" name="Rectangle 3"/>
          <p:cNvSpPr>
            <a:spLocks noGrp="1" noChangeArrowheads="1"/>
          </p:cNvSpPr>
          <p:nvPr>
            <p:ph type="body" idx="1"/>
          </p:nvPr>
        </p:nvSpPr>
        <p:spPr>
          <a:xfrm>
            <a:off x="1066800" y="1981200"/>
            <a:ext cx="7543800" cy="2057400"/>
          </a:xfrm>
        </p:spPr>
        <p:txBody>
          <a:bodyPr/>
          <a:lstStyle/>
          <a:p>
            <a:pPr>
              <a:buFont typeface="Wingdings" panose="05000000000000000000" pitchFamily="2" charset="2"/>
              <a:buChar char="u"/>
            </a:pPr>
            <a:r>
              <a:rPr lang="ja-JP" altLang="en-US" dirty="0">
                <a:latin typeface="Times New Roman" panose="02020603050405020304" pitchFamily="18" charset="0"/>
              </a:rPr>
              <a:t>定義</a:t>
            </a:r>
            <a:r>
              <a:rPr lang="en-US" altLang="ja-JP" dirty="0">
                <a:latin typeface="Times New Roman" panose="02020603050405020304" pitchFamily="18" charset="0"/>
              </a:rPr>
              <a:t> </a:t>
            </a:r>
            <a:r>
              <a:rPr lang="ja-JP" altLang="en-US" dirty="0">
                <a:latin typeface="Times New Roman" panose="02020603050405020304" pitchFamily="18" charset="0"/>
              </a:rPr>
              <a:t>双対回路</a:t>
            </a:r>
            <a:endParaRPr lang="en-US" altLang="ja-JP" dirty="0">
              <a:latin typeface="Times New Roman" panose="02020603050405020304" pitchFamily="18" charset="0"/>
            </a:endParaRPr>
          </a:p>
          <a:p>
            <a:pPr lvl="1"/>
            <a:r>
              <a:rPr lang="ja-JP" altLang="en-US" dirty="0">
                <a:latin typeface="Times New Roman" panose="02020603050405020304" pitchFamily="18" charset="0"/>
              </a:rPr>
              <a:t>論理関数 </a:t>
            </a:r>
            <a:r>
              <a:rPr lang="en-US" altLang="ja-JP" i="1" dirty="0">
                <a:latin typeface="Times New Roman" panose="02020603050405020304" pitchFamily="18" charset="0"/>
              </a:rPr>
              <a:t>f </a:t>
            </a:r>
            <a:r>
              <a:rPr lang="ja-JP" altLang="en-US" dirty="0">
                <a:latin typeface="Times New Roman" panose="02020603050405020304" pitchFamily="18" charset="0"/>
              </a:rPr>
              <a:t>に対応する論理回路を</a:t>
            </a:r>
            <a:r>
              <a:rPr lang="en-US" altLang="ja-JP" i="1" dirty="0">
                <a:latin typeface="Times New Roman" panose="02020603050405020304" pitchFamily="18" charset="0"/>
              </a:rPr>
              <a:t>F </a:t>
            </a:r>
            <a:r>
              <a:rPr lang="ja-JP" altLang="en-US" dirty="0">
                <a:latin typeface="Times New Roman" panose="02020603050405020304" pitchFamily="18" charset="0"/>
              </a:rPr>
              <a:t>とする　このとき、</a:t>
            </a:r>
            <a:r>
              <a:rPr lang="en-US" altLang="ja-JP" i="1" dirty="0">
                <a:latin typeface="Times New Roman" panose="02020603050405020304" pitchFamily="18" charset="0"/>
              </a:rPr>
              <a:t>f </a:t>
            </a:r>
            <a:r>
              <a:rPr lang="ja-JP" altLang="en-US" dirty="0">
                <a:latin typeface="Times New Roman" panose="02020603050405020304" pitchFamily="18" charset="0"/>
              </a:rPr>
              <a:t>の双対関数 </a:t>
            </a:r>
            <a:r>
              <a:rPr lang="en-US" altLang="ja-JP" i="1" dirty="0">
                <a:latin typeface="Times New Roman" panose="02020603050405020304" pitchFamily="18" charset="0"/>
              </a:rPr>
              <a:t>f</a:t>
            </a:r>
            <a:r>
              <a:rPr lang="en-US" altLang="ja-JP" dirty="0">
                <a:latin typeface="Times New Roman" panose="02020603050405020304" pitchFamily="18" charset="0"/>
              </a:rPr>
              <a:t> </a:t>
            </a:r>
            <a:r>
              <a:rPr lang="en-US" altLang="ja-JP" i="1" baseline="30000" dirty="0">
                <a:latin typeface="Times New Roman" panose="02020603050405020304" pitchFamily="18" charset="0"/>
              </a:rPr>
              <a:t>d</a:t>
            </a:r>
            <a:r>
              <a:rPr lang="en-US" altLang="ja-JP" dirty="0">
                <a:latin typeface="Times New Roman" panose="02020603050405020304" pitchFamily="18" charset="0"/>
              </a:rPr>
              <a:t> </a:t>
            </a:r>
            <a:r>
              <a:rPr lang="ja-JP" altLang="en-US" dirty="0">
                <a:latin typeface="Times New Roman" panose="02020603050405020304" pitchFamily="18" charset="0"/>
              </a:rPr>
              <a:t>に対応する論理回路 </a:t>
            </a:r>
            <a:r>
              <a:rPr lang="en-US" altLang="ja-JP" i="1" dirty="0">
                <a:latin typeface="Times New Roman" panose="02020603050405020304" pitchFamily="18" charset="0"/>
              </a:rPr>
              <a:t>F</a:t>
            </a:r>
            <a:r>
              <a:rPr lang="en-US" altLang="ja-JP" dirty="0">
                <a:latin typeface="Times New Roman" panose="02020603050405020304" pitchFamily="18" charset="0"/>
              </a:rPr>
              <a:t> </a:t>
            </a:r>
            <a:r>
              <a:rPr lang="en-US" altLang="ja-JP" i="1" baseline="30000" dirty="0">
                <a:latin typeface="Times New Roman" panose="02020603050405020304" pitchFamily="18" charset="0"/>
              </a:rPr>
              <a:t>d</a:t>
            </a:r>
            <a:r>
              <a:rPr lang="en-US" altLang="ja-JP" dirty="0">
                <a:latin typeface="Times New Roman" panose="02020603050405020304" pitchFamily="18" charset="0"/>
              </a:rPr>
              <a:t> </a:t>
            </a:r>
            <a:r>
              <a:rPr lang="ja-JP" altLang="en-US" dirty="0">
                <a:latin typeface="Times New Roman" panose="02020603050405020304" pitchFamily="18" charset="0"/>
              </a:rPr>
              <a:t>を </a:t>
            </a:r>
            <a:r>
              <a:rPr lang="en-US" altLang="ja-JP" i="1" dirty="0">
                <a:latin typeface="Times New Roman" panose="02020603050405020304" pitchFamily="18" charset="0"/>
              </a:rPr>
              <a:t>F</a:t>
            </a:r>
            <a:r>
              <a:rPr lang="en-US" altLang="ja-JP" dirty="0">
                <a:latin typeface="Times New Roman" panose="02020603050405020304" pitchFamily="18" charset="0"/>
              </a:rPr>
              <a:t> </a:t>
            </a:r>
            <a:r>
              <a:rPr lang="ja-JP" altLang="en-US" dirty="0">
                <a:latin typeface="Times New Roman" panose="02020603050405020304" pitchFamily="18" charset="0"/>
              </a:rPr>
              <a:t>の双対な論理回路と言う</a:t>
            </a:r>
            <a:endParaRPr lang="ja-JP" altLang="en-US" i="1" baseline="30000" dirty="0">
              <a:latin typeface="Times New Roman" panose="02020603050405020304" pitchFamily="18" charset="0"/>
            </a:endParaRPr>
          </a:p>
        </p:txBody>
      </p:sp>
      <p:grpSp>
        <p:nvGrpSpPr>
          <p:cNvPr id="58471" name="Group 103"/>
          <p:cNvGrpSpPr>
            <a:grpSpLocks/>
          </p:cNvGrpSpPr>
          <p:nvPr/>
        </p:nvGrpSpPr>
        <p:grpSpPr bwMode="auto">
          <a:xfrm>
            <a:off x="1447800" y="4572000"/>
            <a:ext cx="3124200" cy="1981200"/>
            <a:chOff x="912" y="2880"/>
            <a:chExt cx="1968" cy="1248"/>
          </a:xfrm>
        </p:grpSpPr>
        <p:grpSp>
          <p:nvGrpSpPr>
            <p:cNvPr id="58376" name="Group 8"/>
            <p:cNvGrpSpPr>
              <a:grpSpLocks/>
            </p:cNvGrpSpPr>
            <p:nvPr/>
          </p:nvGrpSpPr>
          <p:grpSpPr bwMode="auto">
            <a:xfrm>
              <a:off x="1872" y="3216"/>
              <a:ext cx="288" cy="288"/>
              <a:chOff x="3264" y="2544"/>
              <a:chExt cx="288" cy="288"/>
            </a:xfrm>
          </p:grpSpPr>
          <p:sp>
            <p:nvSpPr>
              <p:cNvPr id="58377" name="Arc 9"/>
              <p:cNvSpPr>
                <a:spLocks/>
              </p:cNvSpPr>
              <p:nvPr/>
            </p:nvSpPr>
            <p:spPr bwMode="auto">
              <a:xfrm>
                <a:off x="3264" y="2544"/>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8378" name="Arc 10"/>
              <p:cNvSpPr>
                <a:spLocks/>
              </p:cNvSpPr>
              <p:nvPr/>
            </p:nvSpPr>
            <p:spPr bwMode="auto">
              <a:xfrm flipV="1">
                <a:off x="3264" y="2688"/>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8379" name="Line 11"/>
              <p:cNvSpPr>
                <a:spLocks noChangeShapeType="1"/>
              </p:cNvSpPr>
              <p:nvPr/>
            </p:nvSpPr>
            <p:spPr bwMode="auto">
              <a:xfrm>
                <a:off x="3264" y="2544"/>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58380" name="Group 12"/>
            <p:cNvGrpSpPr>
              <a:grpSpLocks/>
            </p:cNvGrpSpPr>
            <p:nvPr/>
          </p:nvGrpSpPr>
          <p:grpSpPr bwMode="auto">
            <a:xfrm>
              <a:off x="1872" y="3696"/>
              <a:ext cx="288" cy="288"/>
              <a:chOff x="3264" y="2544"/>
              <a:chExt cx="288" cy="288"/>
            </a:xfrm>
          </p:grpSpPr>
          <p:sp>
            <p:nvSpPr>
              <p:cNvPr id="58381" name="Arc 13"/>
              <p:cNvSpPr>
                <a:spLocks/>
              </p:cNvSpPr>
              <p:nvPr/>
            </p:nvSpPr>
            <p:spPr bwMode="auto">
              <a:xfrm>
                <a:off x="3264" y="2544"/>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8382" name="Arc 14"/>
              <p:cNvSpPr>
                <a:spLocks/>
              </p:cNvSpPr>
              <p:nvPr/>
            </p:nvSpPr>
            <p:spPr bwMode="auto">
              <a:xfrm flipV="1">
                <a:off x="3264" y="2688"/>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8383" name="Line 15"/>
              <p:cNvSpPr>
                <a:spLocks noChangeShapeType="1"/>
              </p:cNvSpPr>
              <p:nvPr/>
            </p:nvSpPr>
            <p:spPr bwMode="auto">
              <a:xfrm>
                <a:off x="3264" y="2544"/>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58388" name="Group 20"/>
            <p:cNvGrpSpPr>
              <a:grpSpLocks/>
            </p:cNvGrpSpPr>
            <p:nvPr/>
          </p:nvGrpSpPr>
          <p:grpSpPr bwMode="auto">
            <a:xfrm>
              <a:off x="1488" y="3696"/>
              <a:ext cx="288" cy="192"/>
              <a:chOff x="2640" y="1968"/>
              <a:chExt cx="288" cy="192"/>
            </a:xfrm>
          </p:grpSpPr>
          <p:sp>
            <p:nvSpPr>
              <p:cNvPr id="58389" name="AutoShape 21"/>
              <p:cNvSpPr>
                <a:spLocks noChangeArrowheads="1"/>
              </p:cNvSpPr>
              <p:nvPr/>
            </p:nvSpPr>
            <p:spPr bwMode="auto">
              <a:xfrm rot="5400000">
                <a:off x="2640" y="1968"/>
                <a:ext cx="192" cy="192"/>
              </a:xfrm>
              <a:prstGeom prst="triangle">
                <a:avLst>
                  <a:gd name="adj" fmla="val 50000"/>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8390" name="Oval 22"/>
              <p:cNvSpPr>
                <a:spLocks noChangeArrowheads="1"/>
              </p:cNvSpPr>
              <p:nvPr/>
            </p:nvSpPr>
            <p:spPr bwMode="auto">
              <a:xfrm>
                <a:off x="2832" y="2016"/>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58404" name="Group 36"/>
            <p:cNvGrpSpPr>
              <a:grpSpLocks/>
            </p:cNvGrpSpPr>
            <p:nvPr/>
          </p:nvGrpSpPr>
          <p:grpSpPr bwMode="auto">
            <a:xfrm>
              <a:off x="2448" y="3456"/>
              <a:ext cx="288" cy="288"/>
              <a:chOff x="3264" y="3648"/>
              <a:chExt cx="288" cy="288"/>
            </a:xfrm>
          </p:grpSpPr>
          <p:sp>
            <p:nvSpPr>
              <p:cNvPr id="58405" name="Arc 37"/>
              <p:cNvSpPr>
                <a:spLocks/>
              </p:cNvSpPr>
              <p:nvPr/>
            </p:nvSpPr>
            <p:spPr bwMode="auto">
              <a:xfrm>
                <a:off x="3264" y="3648"/>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8406" name="Arc 38"/>
              <p:cNvSpPr>
                <a:spLocks/>
              </p:cNvSpPr>
              <p:nvPr/>
            </p:nvSpPr>
            <p:spPr bwMode="auto">
              <a:xfrm flipV="1">
                <a:off x="3264" y="3792"/>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8407" name="Arc 39"/>
              <p:cNvSpPr>
                <a:spLocks/>
              </p:cNvSpPr>
              <p:nvPr/>
            </p:nvSpPr>
            <p:spPr bwMode="auto">
              <a:xfrm>
                <a:off x="3264" y="3648"/>
                <a:ext cx="4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8408" name="Arc 40"/>
              <p:cNvSpPr>
                <a:spLocks/>
              </p:cNvSpPr>
              <p:nvPr/>
            </p:nvSpPr>
            <p:spPr bwMode="auto">
              <a:xfrm flipV="1">
                <a:off x="3264" y="3792"/>
                <a:ext cx="4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58409" name="Line 41"/>
            <p:cNvSpPr>
              <a:spLocks noChangeShapeType="1"/>
            </p:cNvSpPr>
            <p:nvPr/>
          </p:nvSpPr>
          <p:spPr bwMode="auto">
            <a:xfrm>
              <a:off x="1776" y="3792"/>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8410" name="Line 42"/>
            <p:cNvSpPr>
              <a:spLocks noChangeShapeType="1"/>
            </p:cNvSpPr>
            <p:nvPr/>
          </p:nvSpPr>
          <p:spPr bwMode="auto">
            <a:xfrm flipH="1">
              <a:off x="1392" y="3792"/>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8411" name="Line 43"/>
            <p:cNvSpPr>
              <a:spLocks noChangeShapeType="1"/>
            </p:cNvSpPr>
            <p:nvPr/>
          </p:nvSpPr>
          <p:spPr bwMode="auto">
            <a:xfrm flipH="1">
              <a:off x="1152" y="3312"/>
              <a:ext cx="72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8412" name="Line 44"/>
            <p:cNvSpPr>
              <a:spLocks noChangeShapeType="1"/>
            </p:cNvSpPr>
            <p:nvPr/>
          </p:nvSpPr>
          <p:spPr bwMode="auto">
            <a:xfrm>
              <a:off x="1392" y="3312"/>
              <a:ext cx="0" cy="48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8413" name="Line 45"/>
            <p:cNvSpPr>
              <a:spLocks noChangeShapeType="1"/>
            </p:cNvSpPr>
            <p:nvPr/>
          </p:nvSpPr>
          <p:spPr bwMode="auto">
            <a:xfrm>
              <a:off x="1152" y="3600"/>
              <a:ext cx="62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8414" name="Line 46"/>
            <p:cNvSpPr>
              <a:spLocks noChangeShapeType="1"/>
            </p:cNvSpPr>
            <p:nvPr/>
          </p:nvSpPr>
          <p:spPr bwMode="auto">
            <a:xfrm>
              <a:off x="1776" y="3408"/>
              <a:ext cx="0"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8415" name="Line 47"/>
            <p:cNvSpPr>
              <a:spLocks noChangeShapeType="1"/>
            </p:cNvSpPr>
            <p:nvPr/>
          </p:nvSpPr>
          <p:spPr bwMode="auto">
            <a:xfrm>
              <a:off x="1776" y="3408"/>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8416" name="Line 48"/>
            <p:cNvSpPr>
              <a:spLocks noChangeShapeType="1"/>
            </p:cNvSpPr>
            <p:nvPr/>
          </p:nvSpPr>
          <p:spPr bwMode="auto">
            <a:xfrm>
              <a:off x="1152" y="3888"/>
              <a:ext cx="72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8417" name="Line 49"/>
            <p:cNvSpPr>
              <a:spLocks noChangeShapeType="1"/>
            </p:cNvSpPr>
            <p:nvPr/>
          </p:nvSpPr>
          <p:spPr bwMode="auto">
            <a:xfrm>
              <a:off x="2160" y="3360"/>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8418" name="Line 50"/>
            <p:cNvSpPr>
              <a:spLocks noChangeShapeType="1"/>
            </p:cNvSpPr>
            <p:nvPr/>
          </p:nvSpPr>
          <p:spPr bwMode="auto">
            <a:xfrm>
              <a:off x="2160" y="3840"/>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8419" name="Line 51"/>
            <p:cNvSpPr>
              <a:spLocks noChangeShapeType="1"/>
            </p:cNvSpPr>
            <p:nvPr/>
          </p:nvSpPr>
          <p:spPr bwMode="auto">
            <a:xfrm>
              <a:off x="2256" y="3360"/>
              <a:ext cx="0"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8420" name="Line 52"/>
            <p:cNvSpPr>
              <a:spLocks noChangeShapeType="1"/>
            </p:cNvSpPr>
            <p:nvPr/>
          </p:nvSpPr>
          <p:spPr bwMode="auto">
            <a:xfrm>
              <a:off x="2256" y="3648"/>
              <a:ext cx="0"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8421" name="Line 53"/>
            <p:cNvSpPr>
              <a:spLocks noChangeShapeType="1"/>
            </p:cNvSpPr>
            <p:nvPr/>
          </p:nvSpPr>
          <p:spPr bwMode="auto">
            <a:xfrm>
              <a:off x="2256" y="3552"/>
              <a:ext cx="2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8422" name="Line 54"/>
            <p:cNvSpPr>
              <a:spLocks noChangeShapeType="1"/>
            </p:cNvSpPr>
            <p:nvPr/>
          </p:nvSpPr>
          <p:spPr bwMode="auto">
            <a:xfrm>
              <a:off x="2256" y="3648"/>
              <a:ext cx="2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8423" name="Text Box 55"/>
            <p:cNvSpPr txBox="1">
              <a:spLocks noChangeArrowheads="1"/>
            </p:cNvSpPr>
            <p:nvPr/>
          </p:nvSpPr>
          <p:spPr bwMode="auto">
            <a:xfrm>
              <a:off x="912" y="3173"/>
              <a:ext cx="233" cy="288"/>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i="1">
                  <a:latin typeface="Times New Roman" panose="02020603050405020304" pitchFamily="18" charset="0"/>
                </a:rPr>
                <a:t>X</a:t>
              </a:r>
            </a:p>
          </p:txBody>
        </p:sp>
        <p:sp>
          <p:nvSpPr>
            <p:cNvPr id="58424" name="Text Box 56"/>
            <p:cNvSpPr txBox="1">
              <a:spLocks noChangeArrowheads="1"/>
            </p:cNvSpPr>
            <p:nvPr/>
          </p:nvSpPr>
          <p:spPr bwMode="auto">
            <a:xfrm>
              <a:off x="912" y="3461"/>
              <a:ext cx="223" cy="288"/>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i="1">
                  <a:latin typeface="Times New Roman" panose="02020603050405020304" pitchFamily="18" charset="0"/>
                </a:rPr>
                <a:t>Y</a:t>
              </a:r>
            </a:p>
          </p:txBody>
        </p:sp>
        <p:sp>
          <p:nvSpPr>
            <p:cNvPr id="58425" name="Text Box 57"/>
            <p:cNvSpPr txBox="1">
              <a:spLocks noChangeArrowheads="1"/>
            </p:cNvSpPr>
            <p:nvPr/>
          </p:nvSpPr>
          <p:spPr bwMode="auto">
            <a:xfrm>
              <a:off x="912" y="3749"/>
              <a:ext cx="223" cy="288"/>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i="1">
                  <a:latin typeface="Times New Roman" panose="02020603050405020304" pitchFamily="18" charset="0"/>
                </a:rPr>
                <a:t>Z</a:t>
              </a:r>
            </a:p>
          </p:txBody>
        </p:sp>
        <p:sp>
          <p:nvSpPr>
            <p:cNvPr id="58426" name="Line 58"/>
            <p:cNvSpPr>
              <a:spLocks noChangeShapeType="1"/>
            </p:cNvSpPr>
            <p:nvPr/>
          </p:nvSpPr>
          <p:spPr bwMode="auto">
            <a:xfrm>
              <a:off x="2736" y="3600"/>
              <a:ext cx="14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8467" name="Rectangle 99"/>
            <p:cNvSpPr>
              <a:spLocks noChangeArrowheads="1"/>
            </p:cNvSpPr>
            <p:nvPr/>
          </p:nvSpPr>
          <p:spPr bwMode="auto">
            <a:xfrm>
              <a:off x="1248" y="3072"/>
              <a:ext cx="1536" cy="1056"/>
            </a:xfrm>
            <a:prstGeom prst="rect">
              <a:avLst/>
            </a:prstGeom>
            <a:noFill/>
            <a:ln w="19050">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useBgFill="1">
          <p:nvSpPr>
            <p:cNvPr id="58427" name="Text Box 59"/>
            <p:cNvSpPr txBox="1">
              <a:spLocks noChangeArrowheads="1"/>
            </p:cNvSpPr>
            <p:nvPr/>
          </p:nvSpPr>
          <p:spPr bwMode="auto">
            <a:xfrm>
              <a:off x="1392" y="2880"/>
              <a:ext cx="233" cy="327"/>
            </a:xfrm>
            <a:prstGeom prst="rect">
              <a:avLst/>
            </a:prstGeom>
            <a:ln w="1905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2800" i="1">
                  <a:latin typeface="Times New Roman" panose="02020603050405020304" pitchFamily="18" charset="0"/>
                </a:rPr>
                <a:t>F</a:t>
              </a:r>
            </a:p>
          </p:txBody>
        </p:sp>
      </p:grpSp>
      <p:grpSp>
        <p:nvGrpSpPr>
          <p:cNvPr id="58472" name="Group 104"/>
          <p:cNvGrpSpPr>
            <a:grpSpLocks/>
          </p:cNvGrpSpPr>
          <p:nvPr/>
        </p:nvGrpSpPr>
        <p:grpSpPr bwMode="auto">
          <a:xfrm>
            <a:off x="4572000" y="4572000"/>
            <a:ext cx="3124200" cy="1981200"/>
            <a:chOff x="2880" y="2880"/>
            <a:chExt cx="1968" cy="1248"/>
          </a:xfrm>
        </p:grpSpPr>
        <p:grpSp>
          <p:nvGrpSpPr>
            <p:cNvPr id="58394" name="Group 26"/>
            <p:cNvGrpSpPr>
              <a:grpSpLocks/>
            </p:cNvGrpSpPr>
            <p:nvPr/>
          </p:nvGrpSpPr>
          <p:grpSpPr bwMode="auto">
            <a:xfrm>
              <a:off x="3840" y="3696"/>
              <a:ext cx="288" cy="288"/>
              <a:chOff x="3264" y="3648"/>
              <a:chExt cx="288" cy="288"/>
            </a:xfrm>
          </p:grpSpPr>
          <p:sp>
            <p:nvSpPr>
              <p:cNvPr id="58395" name="Arc 27"/>
              <p:cNvSpPr>
                <a:spLocks/>
              </p:cNvSpPr>
              <p:nvPr/>
            </p:nvSpPr>
            <p:spPr bwMode="auto">
              <a:xfrm>
                <a:off x="3264" y="3648"/>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8396" name="Arc 28"/>
              <p:cNvSpPr>
                <a:spLocks/>
              </p:cNvSpPr>
              <p:nvPr/>
            </p:nvSpPr>
            <p:spPr bwMode="auto">
              <a:xfrm flipV="1">
                <a:off x="3264" y="3792"/>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8397" name="Arc 29"/>
              <p:cNvSpPr>
                <a:spLocks/>
              </p:cNvSpPr>
              <p:nvPr/>
            </p:nvSpPr>
            <p:spPr bwMode="auto">
              <a:xfrm>
                <a:off x="3264" y="3648"/>
                <a:ext cx="4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8398" name="Arc 30"/>
              <p:cNvSpPr>
                <a:spLocks/>
              </p:cNvSpPr>
              <p:nvPr/>
            </p:nvSpPr>
            <p:spPr bwMode="auto">
              <a:xfrm flipV="1">
                <a:off x="3264" y="3792"/>
                <a:ext cx="4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58432" name="Group 64"/>
            <p:cNvGrpSpPr>
              <a:grpSpLocks/>
            </p:cNvGrpSpPr>
            <p:nvPr/>
          </p:nvGrpSpPr>
          <p:grpSpPr bwMode="auto">
            <a:xfrm>
              <a:off x="4416" y="3456"/>
              <a:ext cx="288" cy="288"/>
              <a:chOff x="3264" y="2544"/>
              <a:chExt cx="288" cy="288"/>
            </a:xfrm>
          </p:grpSpPr>
          <p:sp>
            <p:nvSpPr>
              <p:cNvPr id="58433" name="Arc 65"/>
              <p:cNvSpPr>
                <a:spLocks/>
              </p:cNvSpPr>
              <p:nvPr/>
            </p:nvSpPr>
            <p:spPr bwMode="auto">
              <a:xfrm>
                <a:off x="3264" y="2544"/>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8434" name="Arc 66"/>
              <p:cNvSpPr>
                <a:spLocks/>
              </p:cNvSpPr>
              <p:nvPr/>
            </p:nvSpPr>
            <p:spPr bwMode="auto">
              <a:xfrm flipV="1">
                <a:off x="3264" y="2688"/>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8435" name="Line 67"/>
              <p:cNvSpPr>
                <a:spLocks noChangeShapeType="1"/>
              </p:cNvSpPr>
              <p:nvPr/>
            </p:nvSpPr>
            <p:spPr bwMode="auto">
              <a:xfrm>
                <a:off x="3264" y="2544"/>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58436" name="Group 68"/>
            <p:cNvGrpSpPr>
              <a:grpSpLocks/>
            </p:cNvGrpSpPr>
            <p:nvPr/>
          </p:nvGrpSpPr>
          <p:grpSpPr bwMode="auto">
            <a:xfrm>
              <a:off x="3456" y="3696"/>
              <a:ext cx="288" cy="192"/>
              <a:chOff x="2640" y="1968"/>
              <a:chExt cx="288" cy="192"/>
            </a:xfrm>
          </p:grpSpPr>
          <p:sp>
            <p:nvSpPr>
              <p:cNvPr id="58437" name="AutoShape 69"/>
              <p:cNvSpPr>
                <a:spLocks noChangeArrowheads="1"/>
              </p:cNvSpPr>
              <p:nvPr/>
            </p:nvSpPr>
            <p:spPr bwMode="auto">
              <a:xfrm rot="5400000">
                <a:off x="2640" y="1968"/>
                <a:ext cx="192" cy="192"/>
              </a:xfrm>
              <a:prstGeom prst="triangle">
                <a:avLst>
                  <a:gd name="adj" fmla="val 50000"/>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8438" name="Oval 70"/>
              <p:cNvSpPr>
                <a:spLocks noChangeArrowheads="1"/>
              </p:cNvSpPr>
              <p:nvPr/>
            </p:nvSpPr>
            <p:spPr bwMode="auto">
              <a:xfrm>
                <a:off x="2832" y="2016"/>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58439" name="Group 71"/>
            <p:cNvGrpSpPr>
              <a:grpSpLocks/>
            </p:cNvGrpSpPr>
            <p:nvPr/>
          </p:nvGrpSpPr>
          <p:grpSpPr bwMode="auto">
            <a:xfrm>
              <a:off x="3840" y="3216"/>
              <a:ext cx="288" cy="288"/>
              <a:chOff x="3264" y="3648"/>
              <a:chExt cx="288" cy="288"/>
            </a:xfrm>
          </p:grpSpPr>
          <p:sp>
            <p:nvSpPr>
              <p:cNvPr id="58440" name="Arc 72"/>
              <p:cNvSpPr>
                <a:spLocks/>
              </p:cNvSpPr>
              <p:nvPr/>
            </p:nvSpPr>
            <p:spPr bwMode="auto">
              <a:xfrm>
                <a:off x="3264" y="3648"/>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8441" name="Arc 73"/>
              <p:cNvSpPr>
                <a:spLocks/>
              </p:cNvSpPr>
              <p:nvPr/>
            </p:nvSpPr>
            <p:spPr bwMode="auto">
              <a:xfrm flipV="1">
                <a:off x="3264" y="3792"/>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8442" name="Arc 74"/>
              <p:cNvSpPr>
                <a:spLocks/>
              </p:cNvSpPr>
              <p:nvPr/>
            </p:nvSpPr>
            <p:spPr bwMode="auto">
              <a:xfrm>
                <a:off x="3264" y="3648"/>
                <a:ext cx="4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8443" name="Arc 75"/>
              <p:cNvSpPr>
                <a:spLocks/>
              </p:cNvSpPr>
              <p:nvPr/>
            </p:nvSpPr>
            <p:spPr bwMode="auto">
              <a:xfrm flipV="1">
                <a:off x="3264" y="3792"/>
                <a:ext cx="4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58444" name="Line 76"/>
            <p:cNvSpPr>
              <a:spLocks noChangeShapeType="1"/>
            </p:cNvSpPr>
            <p:nvPr/>
          </p:nvSpPr>
          <p:spPr bwMode="auto">
            <a:xfrm>
              <a:off x="3744" y="3792"/>
              <a:ext cx="14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8445" name="Line 77"/>
            <p:cNvSpPr>
              <a:spLocks noChangeShapeType="1"/>
            </p:cNvSpPr>
            <p:nvPr/>
          </p:nvSpPr>
          <p:spPr bwMode="auto">
            <a:xfrm flipH="1">
              <a:off x="3360" y="3792"/>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8446" name="Line 78"/>
            <p:cNvSpPr>
              <a:spLocks noChangeShapeType="1"/>
            </p:cNvSpPr>
            <p:nvPr/>
          </p:nvSpPr>
          <p:spPr bwMode="auto">
            <a:xfrm flipH="1">
              <a:off x="3120" y="3312"/>
              <a:ext cx="76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8447" name="Line 79"/>
            <p:cNvSpPr>
              <a:spLocks noChangeShapeType="1"/>
            </p:cNvSpPr>
            <p:nvPr/>
          </p:nvSpPr>
          <p:spPr bwMode="auto">
            <a:xfrm>
              <a:off x="3360" y="3312"/>
              <a:ext cx="0" cy="48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8448" name="Line 80"/>
            <p:cNvSpPr>
              <a:spLocks noChangeShapeType="1"/>
            </p:cNvSpPr>
            <p:nvPr/>
          </p:nvSpPr>
          <p:spPr bwMode="auto">
            <a:xfrm>
              <a:off x="3120" y="3600"/>
              <a:ext cx="62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8449" name="Line 81"/>
            <p:cNvSpPr>
              <a:spLocks noChangeShapeType="1"/>
            </p:cNvSpPr>
            <p:nvPr/>
          </p:nvSpPr>
          <p:spPr bwMode="auto">
            <a:xfrm>
              <a:off x="3744" y="3408"/>
              <a:ext cx="0"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8450" name="Line 82"/>
            <p:cNvSpPr>
              <a:spLocks noChangeShapeType="1"/>
            </p:cNvSpPr>
            <p:nvPr/>
          </p:nvSpPr>
          <p:spPr bwMode="auto">
            <a:xfrm>
              <a:off x="3744" y="3408"/>
              <a:ext cx="14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8451" name="Line 83"/>
            <p:cNvSpPr>
              <a:spLocks noChangeShapeType="1"/>
            </p:cNvSpPr>
            <p:nvPr/>
          </p:nvSpPr>
          <p:spPr bwMode="auto">
            <a:xfrm>
              <a:off x="3120" y="3888"/>
              <a:ext cx="76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8452" name="Line 84"/>
            <p:cNvSpPr>
              <a:spLocks noChangeShapeType="1"/>
            </p:cNvSpPr>
            <p:nvPr/>
          </p:nvSpPr>
          <p:spPr bwMode="auto">
            <a:xfrm>
              <a:off x="4128" y="3360"/>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8453" name="Line 85"/>
            <p:cNvSpPr>
              <a:spLocks noChangeShapeType="1"/>
            </p:cNvSpPr>
            <p:nvPr/>
          </p:nvSpPr>
          <p:spPr bwMode="auto">
            <a:xfrm>
              <a:off x="4128" y="3840"/>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8454" name="Line 86"/>
            <p:cNvSpPr>
              <a:spLocks noChangeShapeType="1"/>
            </p:cNvSpPr>
            <p:nvPr/>
          </p:nvSpPr>
          <p:spPr bwMode="auto">
            <a:xfrm>
              <a:off x="4224" y="3360"/>
              <a:ext cx="0"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8455" name="Line 87"/>
            <p:cNvSpPr>
              <a:spLocks noChangeShapeType="1"/>
            </p:cNvSpPr>
            <p:nvPr/>
          </p:nvSpPr>
          <p:spPr bwMode="auto">
            <a:xfrm>
              <a:off x="4224" y="3648"/>
              <a:ext cx="0"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8456" name="Line 88"/>
            <p:cNvSpPr>
              <a:spLocks noChangeShapeType="1"/>
            </p:cNvSpPr>
            <p:nvPr/>
          </p:nvSpPr>
          <p:spPr bwMode="auto">
            <a:xfrm>
              <a:off x="4224" y="3552"/>
              <a:ext cx="19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8457" name="Line 89"/>
            <p:cNvSpPr>
              <a:spLocks noChangeShapeType="1"/>
            </p:cNvSpPr>
            <p:nvPr/>
          </p:nvSpPr>
          <p:spPr bwMode="auto">
            <a:xfrm>
              <a:off x="4224" y="3648"/>
              <a:ext cx="19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8458" name="Text Box 90"/>
            <p:cNvSpPr txBox="1">
              <a:spLocks noChangeArrowheads="1"/>
            </p:cNvSpPr>
            <p:nvPr/>
          </p:nvSpPr>
          <p:spPr bwMode="auto">
            <a:xfrm>
              <a:off x="2880" y="3173"/>
              <a:ext cx="233" cy="288"/>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i="1">
                  <a:latin typeface="Times New Roman" panose="02020603050405020304" pitchFamily="18" charset="0"/>
                </a:rPr>
                <a:t>X</a:t>
              </a:r>
            </a:p>
          </p:txBody>
        </p:sp>
        <p:sp>
          <p:nvSpPr>
            <p:cNvPr id="58459" name="Text Box 91"/>
            <p:cNvSpPr txBox="1">
              <a:spLocks noChangeArrowheads="1"/>
            </p:cNvSpPr>
            <p:nvPr/>
          </p:nvSpPr>
          <p:spPr bwMode="auto">
            <a:xfrm>
              <a:off x="2880" y="3461"/>
              <a:ext cx="223" cy="288"/>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i="1">
                  <a:latin typeface="Times New Roman" panose="02020603050405020304" pitchFamily="18" charset="0"/>
                </a:rPr>
                <a:t>Y</a:t>
              </a:r>
            </a:p>
          </p:txBody>
        </p:sp>
        <p:sp>
          <p:nvSpPr>
            <p:cNvPr id="58460" name="Text Box 92"/>
            <p:cNvSpPr txBox="1">
              <a:spLocks noChangeArrowheads="1"/>
            </p:cNvSpPr>
            <p:nvPr/>
          </p:nvSpPr>
          <p:spPr bwMode="auto">
            <a:xfrm>
              <a:off x="2880" y="3749"/>
              <a:ext cx="223" cy="288"/>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i="1">
                  <a:latin typeface="Times New Roman" panose="02020603050405020304" pitchFamily="18" charset="0"/>
                </a:rPr>
                <a:t>Z</a:t>
              </a:r>
            </a:p>
          </p:txBody>
        </p:sp>
        <p:sp>
          <p:nvSpPr>
            <p:cNvPr id="58461" name="Line 93"/>
            <p:cNvSpPr>
              <a:spLocks noChangeShapeType="1"/>
            </p:cNvSpPr>
            <p:nvPr/>
          </p:nvSpPr>
          <p:spPr bwMode="auto">
            <a:xfrm>
              <a:off x="4704" y="3600"/>
              <a:ext cx="14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8469" name="Rectangle 101"/>
            <p:cNvSpPr>
              <a:spLocks noChangeArrowheads="1"/>
            </p:cNvSpPr>
            <p:nvPr/>
          </p:nvSpPr>
          <p:spPr bwMode="auto">
            <a:xfrm>
              <a:off x="3216" y="3072"/>
              <a:ext cx="1536" cy="1056"/>
            </a:xfrm>
            <a:prstGeom prst="rect">
              <a:avLst/>
            </a:prstGeom>
            <a:noFill/>
            <a:ln w="19050">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8462" name="Text Box 94"/>
            <p:cNvSpPr txBox="1">
              <a:spLocks noChangeArrowheads="1"/>
            </p:cNvSpPr>
            <p:nvPr/>
          </p:nvSpPr>
          <p:spPr bwMode="auto">
            <a:xfrm>
              <a:off x="3360" y="2880"/>
              <a:ext cx="432" cy="327"/>
            </a:xfrm>
            <a:prstGeom prst="rect">
              <a:avLst/>
            </a:prstGeom>
            <a:solidFill>
              <a:srgbClr val="000080"/>
            </a:solidFill>
            <a:ln w="1905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2800" i="1">
                  <a:latin typeface="Times New Roman" panose="02020603050405020304" pitchFamily="18" charset="0"/>
                </a:rPr>
                <a:t>F</a:t>
              </a:r>
              <a:r>
                <a:rPr lang="en-US" altLang="ja-JP" sz="2800">
                  <a:latin typeface="Times New Roman" panose="02020603050405020304" pitchFamily="18" charset="0"/>
                </a:rPr>
                <a:t> </a:t>
              </a:r>
              <a:r>
                <a:rPr lang="en-US" altLang="ja-JP" sz="2800" i="1" baseline="30000">
                  <a:latin typeface="Times New Roman" panose="02020603050405020304" pitchFamily="18" charset="0"/>
                </a:rPr>
                <a:t>d</a:t>
              </a:r>
              <a:endParaRPr lang="en-US" altLang="ja-JP" sz="2800" i="1">
                <a:latin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2" name="テキスト ボックス 1"/>
              <p:cNvSpPr txBox="1"/>
              <p:nvPr/>
            </p:nvSpPr>
            <p:spPr>
              <a:xfrm>
                <a:off x="519608" y="3932288"/>
                <a:ext cx="8308172" cy="593624"/>
              </a:xfrm>
              <a:prstGeom prst="rect">
                <a:avLst/>
              </a:prstGeom>
              <a:noFill/>
            </p:spPr>
            <p:txBody>
              <a:bodyPr wrap="none" rtlCol="0">
                <a:spAutoFit/>
              </a:bodyPr>
              <a:lstStyle/>
              <a:p>
                <a:r>
                  <a:rPr lang="ja-JP" altLang="en-US" sz="3200" dirty="0">
                    <a:latin typeface="Times New Roman" panose="02020603050405020304" pitchFamily="18" charset="0"/>
                  </a:rPr>
                  <a:t>例</a:t>
                </a:r>
                <a:r>
                  <a:rPr lang="en-US" altLang="ja-JP" sz="3200" dirty="0">
                    <a:latin typeface="Times New Roman" panose="02020603050405020304" pitchFamily="18" charset="0"/>
                  </a:rPr>
                  <a:t>: </a:t>
                </a:r>
                <a14:m>
                  <m:oMath xmlns:m="http://schemas.openxmlformats.org/officeDocument/2006/math">
                    <m:r>
                      <a:rPr lang="en-US" altLang="ja-JP" sz="3200" b="0" i="1" smtClean="0">
                        <a:latin typeface="Cambria Math" panose="02040503050406030204" pitchFamily="18" charset="0"/>
                      </a:rPr>
                      <m:t>𝑓</m:t>
                    </m:r>
                    <m:r>
                      <a:rPr lang="en-US" altLang="ja-JP" sz="3200" b="0" i="1" smtClean="0">
                        <a:latin typeface="Cambria Math" panose="02040503050406030204" pitchFamily="18" charset="0"/>
                      </a:rPr>
                      <m:t>=</m:t>
                    </m:r>
                    <m:r>
                      <a:rPr lang="en-US" altLang="ja-JP" sz="3200" b="0" i="1" smtClean="0">
                        <a:latin typeface="Cambria Math" panose="02040503050406030204" pitchFamily="18" charset="0"/>
                      </a:rPr>
                      <m:t>𝑋</m:t>
                    </m:r>
                    <m:r>
                      <a:rPr lang="en-US" altLang="ja-JP" sz="3200" b="0" i="1" smtClean="0">
                        <a:latin typeface="Cambria Math" panose="02040503050406030204" pitchFamily="18" charset="0"/>
                        <a:ea typeface="Cambria Math" panose="02040503050406030204" pitchFamily="18" charset="0"/>
                      </a:rPr>
                      <m:t>⋅</m:t>
                    </m:r>
                    <m:r>
                      <a:rPr lang="en-US" altLang="ja-JP" sz="3200" b="0" i="1" smtClean="0">
                        <a:latin typeface="Cambria Math" panose="02040503050406030204" pitchFamily="18" charset="0"/>
                        <a:ea typeface="Cambria Math" panose="02040503050406030204" pitchFamily="18" charset="0"/>
                      </a:rPr>
                      <m:t>𝑌</m:t>
                    </m:r>
                    <m:r>
                      <a:rPr lang="en-US" altLang="ja-JP" sz="3200" b="0" i="1" smtClean="0">
                        <a:latin typeface="Cambria Math" panose="02040503050406030204" pitchFamily="18" charset="0"/>
                        <a:ea typeface="Cambria Math" panose="02040503050406030204" pitchFamily="18" charset="0"/>
                      </a:rPr>
                      <m:t>+</m:t>
                    </m:r>
                    <m:acc>
                      <m:accPr>
                        <m:chr m:val="̅"/>
                        <m:ctrlPr>
                          <a:rPr lang="en-US" altLang="ja-JP" sz="3200" b="0" i="1" smtClean="0">
                            <a:latin typeface="Cambria Math" panose="02040503050406030204" pitchFamily="18" charset="0"/>
                            <a:ea typeface="Cambria Math" panose="02040503050406030204" pitchFamily="18" charset="0"/>
                          </a:rPr>
                        </m:ctrlPr>
                      </m:accPr>
                      <m:e>
                        <m:r>
                          <a:rPr lang="en-US" altLang="ja-JP" sz="3200" b="0" i="1" smtClean="0">
                            <a:latin typeface="Cambria Math" panose="02040503050406030204" pitchFamily="18" charset="0"/>
                            <a:ea typeface="Cambria Math" panose="02040503050406030204" pitchFamily="18" charset="0"/>
                          </a:rPr>
                          <m:t> </m:t>
                        </m:r>
                        <m:r>
                          <a:rPr lang="en-US" altLang="ja-JP" sz="3200" b="0" i="1" smtClean="0">
                            <a:latin typeface="Cambria Math" panose="02040503050406030204" pitchFamily="18" charset="0"/>
                            <a:ea typeface="Cambria Math" panose="02040503050406030204" pitchFamily="18" charset="0"/>
                          </a:rPr>
                          <m:t>𝑋</m:t>
                        </m:r>
                        <m:r>
                          <a:rPr lang="en-US" altLang="ja-JP" sz="3200" b="0" i="1" smtClean="0">
                            <a:latin typeface="Cambria Math" panose="02040503050406030204" pitchFamily="18" charset="0"/>
                            <a:ea typeface="Cambria Math" panose="02040503050406030204" pitchFamily="18" charset="0"/>
                          </a:rPr>
                          <m:t> </m:t>
                        </m:r>
                      </m:e>
                    </m:acc>
                    <m:r>
                      <a:rPr lang="en-US" altLang="ja-JP" sz="3200" b="0" i="1" smtClean="0">
                        <a:latin typeface="Cambria Math" panose="02040503050406030204" pitchFamily="18" charset="0"/>
                        <a:ea typeface="Cambria Math" panose="02040503050406030204" pitchFamily="18" charset="0"/>
                      </a:rPr>
                      <m:t>⋅</m:t>
                    </m:r>
                    <m:r>
                      <a:rPr lang="en-US" altLang="ja-JP" sz="3200" b="0" i="1" smtClean="0">
                        <a:latin typeface="Cambria Math" panose="02040503050406030204" pitchFamily="18" charset="0"/>
                        <a:ea typeface="Cambria Math" panose="02040503050406030204" pitchFamily="18" charset="0"/>
                      </a:rPr>
                      <m:t>𝑍</m:t>
                    </m:r>
                  </m:oMath>
                </a14:m>
                <a:r>
                  <a:rPr kumimoji="1" lang="en-US" altLang="ja-JP" sz="3200" dirty="0">
                    <a:latin typeface="Times New Roman" panose="02020603050405020304" pitchFamily="18" charset="0"/>
                  </a:rPr>
                  <a:t>, </a:t>
                </a:r>
                <a14:m>
                  <m:oMath xmlns:m="http://schemas.openxmlformats.org/officeDocument/2006/math">
                    <m:sSup>
                      <m:sSupPr>
                        <m:ctrlPr>
                          <a:rPr kumimoji="1" lang="en-US" altLang="ja-JP" sz="3200" i="1" smtClean="0">
                            <a:latin typeface="Cambria Math" panose="02040503050406030204" pitchFamily="18" charset="0"/>
                          </a:rPr>
                        </m:ctrlPr>
                      </m:sSupPr>
                      <m:e>
                        <m:r>
                          <a:rPr kumimoji="1" lang="en-US" altLang="ja-JP" sz="3200" b="0" i="1" smtClean="0">
                            <a:latin typeface="Cambria Math" panose="02040503050406030204" pitchFamily="18" charset="0"/>
                          </a:rPr>
                          <m:t>𝑓</m:t>
                        </m:r>
                      </m:e>
                      <m:sup>
                        <m:r>
                          <a:rPr kumimoji="1" lang="en-US" altLang="ja-JP" sz="3200" b="0" i="1" smtClean="0">
                            <a:latin typeface="Cambria Math" panose="02040503050406030204" pitchFamily="18" charset="0"/>
                          </a:rPr>
                          <m:t>𝑑</m:t>
                        </m:r>
                      </m:sup>
                    </m:sSup>
                    <m:r>
                      <a:rPr kumimoji="1" lang="en-US" altLang="ja-JP" sz="3200" b="0" i="1" smtClean="0">
                        <a:latin typeface="Cambria Math" panose="02040503050406030204" pitchFamily="18" charset="0"/>
                      </a:rPr>
                      <m:t>=(</m:t>
                    </m:r>
                    <m:r>
                      <a:rPr kumimoji="1" lang="en-US" altLang="ja-JP" sz="3200" b="0" i="1" smtClean="0">
                        <a:latin typeface="Cambria Math" panose="02040503050406030204" pitchFamily="18" charset="0"/>
                      </a:rPr>
                      <m:t>𝑋</m:t>
                    </m:r>
                    <m:r>
                      <a:rPr kumimoji="1" lang="en-US" altLang="ja-JP" sz="3200" b="0" i="1" smtClean="0">
                        <a:latin typeface="Cambria Math" panose="02040503050406030204" pitchFamily="18" charset="0"/>
                      </a:rPr>
                      <m:t>+</m:t>
                    </m:r>
                    <m:r>
                      <a:rPr kumimoji="1" lang="en-US" altLang="ja-JP" sz="3200" b="0" i="1" smtClean="0">
                        <a:latin typeface="Cambria Math" panose="02040503050406030204" pitchFamily="18" charset="0"/>
                      </a:rPr>
                      <m:t>𝑌</m:t>
                    </m:r>
                    <m:r>
                      <a:rPr kumimoji="1" lang="en-US" altLang="ja-JP" sz="3200" b="0" i="1" smtClean="0">
                        <a:latin typeface="Cambria Math" panose="02040503050406030204" pitchFamily="18" charset="0"/>
                      </a:rPr>
                      <m:t>)⋅(</m:t>
                    </m:r>
                    <m:acc>
                      <m:accPr>
                        <m:chr m:val="̅"/>
                        <m:ctrlPr>
                          <a:rPr kumimoji="1" lang="en-US" altLang="ja-JP" sz="3200" b="0" i="1" smtClean="0">
                            <a:latin typeface="Cambria Math" panose="02040503050406030204" pitchFamily="18" charset="0"/>
                            <a:ea typeface="Cambria Math" panose="02040503050406030204" pitchFamily="18" charset="0"/>
                          </a:rPr>
                        </m:ctrlPr>
                      </m:accPr>
                      <m:e>
                        <m:r>
                          <a:rPr kumimoji="1" lang="en-US" altLang="ja-JP" sz="3200" b="0" i="1" smtClean="0">
                            <a:latin typeface="Cambria Math" panose="02040503050406030204" pitchFamily="18" charset="0"/>
                            <a:ea typeface="Cambria Math" panose="02040503050406030204" pitchFamily="18" charset="0"/>
                          </a:rPr>
                          <m:t> </m:t>
                        </m:r>
                        <m:r>
                          <a:rPr kumimoji="1" lang="en-US" altLang="ja-JP" sz="3200" b="0" i="1" smtClean="0">
                            <a:latin typeface="Cambria Math" panose="02040503050406030204" pitchFamily="18" charset="0"/>
                            <a:ea typeface="Cambria Math" panose="02040503050406030204" pitchFamily="18" charset="0"/>
                          </a:rPr>
                          <m:t>𝑋</m:t>
                        </m:r>
                        <m:r>
                          <a:rPr kumimoji="1" lang="en-US" altLang="ja-JP" sz="3200" b="0" i="1" smtClean="0">
                            <a:latin typeface="Cambria Math" panose="02040503050406030204" pitchFamily="18" charset="0"/>
                            <a:ea typeface="Cambria Math" panose="02040503050406030204" pitchFamily="18" charset="0"/>
                          </a:rPr>
                          <m:t> </m:t>
                        </m:r>
                      </m:e>
                    </m:acc>
                    <m:r>
                      <a:rPr kumimoji="1" lang="en-US" altLang="ja-JP" sz="3200" b="0" i="1" smtClean="0">
                        <a:latin typeface="Cambria Math" panose="02040503050406030204" pitchFamily="18" charset="0"/>
                      </a:rPr>
                      <m:t>+</m:t>
                    </m:r>
                    <m:r>
                      <a:rPr kumimoji="1" lang="en-US" altLang="ja-JP" sz="3200" b="0" i="1" smtClean="0">
                        <a:latin typeface="Cambria Math" panose="02040503050406030204" pitchFamily="18" charset="0"/>
                      </a:rPr>
                      <m:t>𝑍</m:t>
                    </m:r>
                    <m:r>
                      <a:rPr kumimoji="1" lang="en-US" altLang="ja-JP" sz="3200" b="0" i="1" smtClean="0">
                        <a:latin typeface="Cambria Math" panose="02040503050406030204" pitchFamily="18" charset="0"/>
                      </a:rPr>
                      <m:t>)</m:t>
                    </m:r>
                  </m:oMath>
                </a14:m>
                <a:endParaRPr kumimoji="1" lang="ja-JP" altLang="en-US" sz="3200" dirty="0">
                  <a:latin typeface="Times New Roman" panose="02020603050405020304" pitchFamily="18" charset="0"/>
                </a:endParaRPr>
              </a:p>
            </p:txBody>
          </p:sp>
        </mc:Choice>
        <mc:Fallback xmlns="">
          <p:sp>
            <p:nvSpPr>
              <p:cNvPr id="2" name="テキスト ボックス 1"/>
              <p:cNvSpPr txBox="1">
                <a:spLocks noRot="1" noChangeAspect="1" noMove="1" noResize="1" noEditPoints="1" noAdjustHandles="1" noChangeArrowheads="1" noChangeShapeType="1" noTextEdit="1"/>
              </p:cNvSpPr>
              <p:nvPr/>
            </p:nvSpPr>
            <p:spPr>
              <a:xfrm>
                <a:off x="519608" y="3932288"/>
                <a:ext cx="8308172" cy="593624"/>
              </a:xfrm>
              <a:prstGeom prst="rect">
                <a:avLst/>
              </a:prstGeom>
              <a:blipFill rotWithShape="0">
                <a:blip r:embed="rId3" cstate="print"/>
                <a:stretch>
                  <a:fillRect l="-1834" t="-16495" b="-32990"/>
                </a:stretch>
              </a:blipFill>
            </p:spPr>
            <p:txBody>
              <a:bodyPr/>
              <a:lstStyle/>
              <a:p>
                <a:r>
                  <a:rPr lang="ja-JP"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8471"/>
                                        </p:tgtEl>
                                        <p:attrNameLst>
                                          <p:attrName>style.visibility</p:attrName>
                                        </p:attrNameLst>
                                      </p:cBhvr>
                                      <p:to>
                                        <p:strVal val="visible"/>
                                      </p:to>
                                    </p:set>
                                    <p:animEffect transition="in" filter="checkerboard(across)">
                                      <p:cBhvr>
                                        <p:cTn id="7" dur="500"/>
                                        <p:tgtEl>
                                          <p:spTgt spid="584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58472"/>
                                        </p:tgtEl>
                                        <p:attrNameLst>
                                          <p:attrName>style.visibility</p:attrName>
                                        </p:attrNameLst>
                                      </p:cBhvr>
                                      <p:to>
                                        <p:strVal val="visible"/>
                                      </p:to>
                                    </p:set>
                                    <p:animEffect transition="in" filter="checkerboard(across)">
                                      <p:cBhvr>
                                        <p:cTn id="12" dur="500"/>
                                        <p:tgtEl>
                                          <p:spTgt spid="584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ja-JP" altLang="en-US">
                <a:latin typeface="Times New Roman" panose="02020603050405020304" pitchFamily="18" charset="0"/>
              </a:rPr>
              <a:t>万能論理関数集合</a:t>
            </a:r>
          </a:p>
        </p:txBody>
      </p:sp>
      <p:sp>
        <p:nvSpPr>
          <p:cNvPr id="61443" name="Rectangle 3"/>
          <p:cNvSpPr>
            <a:spLocks noGrp="1" noChangeArrowheads="1"/>
          </p:cNvSpPr>
          <p:nvPr>
            <p:ph type="body" idx="1"/>
          </p:nvPr>
        </p:nvSpPr>
        <p:spPr>
          <a:xfrm>
            <a:off x="762000" y="1981200"/>
            <a:ext cx="8001000" cy="1524000"/>
          </a:xfrm>
        </p:spPr>
        <p:txBody>
          <a:bodyPr/>
          <a:lstStyle/>
          <a:p>
            <a:pPr>
              <a:buFont typeface="Wingdings" panose="05000000000000000000" pitchFamily="2" charset="2"/>
              <a:buChar char="u"/>
            </a:pPr>
            <a:r>
              <a:rPr lang="ja-JP" altLang="en-US" dirty="0">
                <a:latin typeface="Times New Roman" panose="02020603050405020304" pitchFamily="18" charset="0"/>
              </a:rPr>
              <a:t>定義</a:t>
            </a:r>
            <a:r>
              <a:rPr lang="en-US" altLang="ja-JP" dirty="0">
                <a:latin typeface="Times New Roman" panose="02020603050405020304" pitchFamily="18" charset="0"/>
              </a:rPr>
              <a:t> </a:t>
            </a:r>
            <a:r>
              <a:rPr lang="ja-JP" altLang="en-US" dirty="0">
                <a:latin typeface="Times New Roman" panose="02020603050405020304" pitchFamily="18" charset="0"/>
              </a:rPr>
              <a:t>万能論理関数集合</a:t>
            </a:r>
          </a:p>
          <a:p>
            <a:pPr lvl="1"/>
            <a:r>
              <a:rPr lang="ja-JP" altLang="en-US" dirty="0">
                <a:latin typeface="Times New Roman" panose="02020603050405020304" pitchFamily="18" charset="0"/>
              </a:rPr>
              <a:t>任意の論理関数が表現できる論理関数の集合 </a:t>
            </a:r>
            <a:endParaRPr lang="ja-JP" altLang="en-US" i="1" dirty="0">
              <a:latin typeface="Times New Roman" panose="02020603050405020304" pitchFamily="18" charset="0"/>
            </a:endParaRPr>
          </a:p>
        </p:txBody>
      </p:sp>
      <p:sp>
        <p:nvSpPr>
          <p:cNvPr id="61444" name="Text Box 4"/>
          <p:cNvSpPr txBox="1">
            <a:spLocks noChangeArrowheads="1"/>
          </p:cNvSpPr>
          <p:nvPr/>
        </p:nvSpPr>
        <p:spPr bwMode="auto">
          <a:xfrm>
            <a:off x="1143000" y="3352800"/>
            <a:ext cx="6934200" cy="229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hlink"/>
              </a:buClr>
              <a:buSzPct val="70000"/>
              <a:buFont typeface="Wingdings" panose="05000000000000000000" pitchFamily="2" charset="2"/>
              <a:buChar char="Ø"/>
            </a:pPr>
            <a:r>
              <a:rPr lang="ja-JP" altLang="en-US" sz="2800">
                <a:effectLst>
                  <a:outerShdw blurRad="38100" dist="38100" dir="2700000" algn="tl">
                    <a:srgbClr val="000000"/>
                  </a:outerShdw>
                </a:effectLst>
                <a:latin typeface="Times New Roman" panose="02020603050405020304" pitchFamily="18" charset="0"/>
              </a:rPr>
              <a:t>あらゆる論理関数は、</a:t>
            </a:r>
            <a:r>
              <a:rPr lang="en-US" altLang="ja-JP" sz="2800">
                <a:effectLst>
                  <a:outerShdw blurRad="38100" dist="38100" dir="2700000" algn="tl">
                    <a:srgbClr val="000000"/>
                  </a:outerShdw>
                </a:effectLst>
                <a:latin typeface="Times New Roman" panose="02020603050405020304" pitchFamily="18" charset="0"/>
              </a:rPr>
              <a:t>AND,OR,NOT</a:t>
            </a:r>
            <a:r>
              <a:rPr lang="ja-JP" altLang="en-US" sz="2800">
                <a:effectLst>
                  <a:outerShdw blurRad="38100" dist="38100" dir="2700000" algn="tl">
                    <a:srgbClr val="000000"/>
                  </a:outerShdw>
                </a:effectLst>
                <a:latin typeface="Times New Roman" panose="02020603050405020304" pitchFamily="18" charset="0"/>
              </a:rPr>
              <a:t>の組み合わせで表現可能</a:t>
            </a:r>
          </a:p>
          <a:p>
            <a:pPr lvl="1">
              <a:spcBef>
                <a:spcPct val="20000"/>
              </a:spcBef>
              <a:buClr>
                <a:schemeClr val="hlink"/>
              </a:buClr>
              <a:buSzPct val="70000"/>
              <a:buFont typeface="Wingdings" panose="05000000000000000000" pitchFamily="2" charset="2"/>
              <a:buChar char=""/>
            </a:pPr>
            <a:r>
              <a:rPr lang="en-US" altLang="ja-JP" sz="3200" i="1">
                <a:effectLst>
                  <a:outerShdw blurRad="38100" dist="38100" dir="2700000" algn="tl">
                    <a:srgbClr val="000000"/>
                  </a:outerShdw>
                </a:effectLst>
                <a:latin typeface="Times New Roman" panose="02020603050405020304" pitchFamily="18" charset="0"/>
              </a:rPr>
              <a:t>U</a:t>
            </a:r>
            <a:r>
              <a:rPr lang="en-US" altLang="ja-JP" sz="3200" baseline="-25000">
                <a:effectLst>
                  <a:outerShdw blurRad="38100" dist="38100" dir="2700000" algn="tl">
                    <a:srgbClr val="000000"/>
                  </a:outerShdw>
                </a:effectLst>
                <a:latin typeface="Times New Roman" panose="02020603050405020304" pitchFamily="18" charset="0"/>
              </a:rPr>
              <a:t>0</a:t>
            </a:r>
            <a:r>
              <a:rPr lang="en-US" altLang="ja-JP" sz="3200">
                <a:effectLst>
                  <a:outerShdw blurRad="38100" dist="38100" dir="2700000" algn="tl">
                    <a:srgbClr val="000000"/>
                  </a:outerShdw>
                </a:effectLst>
                <a:latin typeface="Times New Roman" panose="02020603050405020304" pitchFamily="18" charset="0"/>
              </a:rPr>
              <a:t> = {AND,OR,NOT}</a:t>
            </a:r>
            <a:r>
              <a:rPr lang="ja-JP" altLang="en-US" sz="3200">
                <a:effectLst>
                  <a:outerShdw blurRad="38100" dist="38100" dir="2700000" algn="tl">
                    <a:srgbClr val="000000"/>
                  </a:outerShdw>
                </a:effectLst>
                <a:latin typeface="Times New Roman" panose="02020603050405020304" pitchFamily="18" charset="0"/>
              </a:rPr>
              <a:t>は万能論理関数集合</a:t>
            </a:r>
          </a:p>
          <a:p>
            <a:endParaRPr lang="en-US" altLang="ja-JP" sz="180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44"/>
                                        </p:tgtEl>
                                        <p:attrNameLst>
                                          <p:attrName>style.visibility</p:attrName>
                                        </p:attrNameLst>
                                      </p:cBhvr>
                                      <p:to>
                                        <p:strVal val="visible"/>
                                      </p:to>
                                    </p:set>
                                    <p:anim calcmode="lin" valueType="num">
                                      <p:cBhvr additive="base">
                                        <p:cTn id="7" dur="500" fill="hold"/>
                                        <p:tgtEl>
                                          <p:spTgt spid="61444"/>
                                        </p:tgtEl>
                                        <p:attrNameLst>
                                          <p:attrName>ppt_x</p:attrName>
                                        </p:attrNameLst>
                                      </p:cBhvr>
                                      <p:tavLst>
                                        <p:tav tm="0">
                                          <p:val>
                                            <p:strVal val="#ppt_x"/>
                                          </p:val>
                                        </p:tav>
                                        <p:tav tm="100000">
                                          <p:val>
                                            <p:strVal val="#ppt_x"/>
                                          </p:val>
                                        </p:tav>
                                      </p:tavLst>
                                    </p:anim>
                                    <p:anim calcmode="lin" valueType="num">
                                      <p:cBhvr additive="base">
                                        <p:cTn id="8" dur="500" fill="hold"/>
                                        <p:tgtEl>
                                          <p:spTgt spid="614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4"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066800" y="304800"/>
            <a:ext cx="7772400" cy="1431925"/>
          </a:xfrm>
        </p:spPr>
        <p:txBody>
          <a:bodyPr/>
          <a:lstStyle/>
          <a:p>
            <a:r>
              <a:rPr lang="en-US" altLang="ja-JP">
                <a:latin typeface="Times New Roman" panose="02020603050405020304" pitchFamily="18" charset="0"/>
              </a:rPr>
              <a:t>AND/OR</a:t>
            </a:r>
            <a:r>
              <a:rPr lang="ja-JP" altLang="en-US">
                <a:latin typeface="Times New Roman" panose="02020603050405020304" pitchFamily="18" charset="0"/>
              </a:rPr>
              <a:t>形式</a:t>
            </a:r>
            <a:r>
              <a:rPr lang="en-US" altLang="ja-JP">
                <a:latin typeface="Times New Roman" panose="02020603050405020304" pitchFamily="18" charset="0"/>
              </a:rPr>
              <a:t>, AND/OR</a:t>
            </a:r>
            <a:r>
              <a:rPr lang="ja-JP" altLang="en-US">
                <a:latin typeface="Times New Roman" panose="02020603050405020304" pitchFamily="18" charset="0"/>
              </a:rPr>
              <a:t>回路</a:t>
            </a:r>
          </a:p>
        </p:txBody>
      </p:sp>
      <p:sp>
        <p:nvSpPr>
          <p:cNvPr id="62467" name="Rectangle 3"/>
          <p:cNvSpPr>
            <a:spLocks noGrp="1" noChangeArrowheads="1"/>
          </p:cNvSpPr>
          <p:nvPr>
            <p:ph type="body" idx="1"/>
          </p:nvPr>
        </p:nvSpPr>
        <p:spPr>
          <a:xfrm>
            <a:off x="990600" y="1600200"/>
            <a:ext cx="7696200" cy="3200400"/>
          </a:xfrm>
        </p:spPr>
        <p:txBody>
          <a:bodyPr/>
          <a:lstStyle/>
          <a:p>
            <a:pPr>
              <a:buFont typeface="Wingdings" panose="05000000000000000000" pitchFamily="2" charset="2"/>
              <a:buChar char="u"/>
            </a:pPr>
            <a:r>
              <a:rPr lang="ja-JP" altLang="en-US" dirty="0">
                <a:latin typeface="Times New Roman" panose="02020603050405020304" pitchFamily="18" charset="0"/>
              </a:rPr>
              <a:t>定義</a:t>
            </a:r>
            <a:r>
              <a:rPr lang="en-US" altLang="ja-JP" dirty="0">
                <a:latin typeface="Times New Roman" panose="02020603050405020304" pitchFamily="18" charset="0"/>
              </a:rPr>
              <a:t> AND/OR</a:t>
            </a:r>
            <a:r>
              <a:rPr lang="ja-JP" altLang="en-US" dirty="0">
                <a:latin typeface="Times New Roman" panose="02020603050405020304" pitchFamily="18" charset="0"/>
              </a:rPr>
              <a:t>形式</a:t>
            </a:r>
            <a:endParaRPr lang="en-US" altLang="ja-JP" dirty="0">
              <a:latin typeface="Times New Roman" panose="02020603050405020304" pitchFamily="18" charset="0"/>
            </a:endParaRPr>
          </a:p>
          <a:p>
            <a:pPr lvl="1"/>
            <a:r>
              <a:rPr lang="en-US" altLang="ja-JP" i="1" dirty="0">
                <a:latin typeface="Times New Roman" panose="02020603050405020304" pitchFamily="18" charset="0"/>
              </a:rPr>
              <a:t>U</a:t>
            </a:r>
            <a:r>
              <a:rPr lang="en-US" altLang="ja-JP" baseline="-25000" dirty="0">
                <a:latin typeface="Times New Roman" panose="02020603050405020304" pitchFamily="18" charset="0"/>
              </a:rPr>
              <a:t>0</a:t>
            </a:r>
            <a:r>
              <a:rPr lang="en-US" altLang="ja-JP" dirty="0">
                <a:latin typeface="Times New Roman" panose="02020603050405020304" pitchFamily="18" charset="0"/>
              </a:rPr>
              <a:t>={AND,OR,NOT}</a:t>
            </a:r>
            <a:r>
              <a:rPr lang="ja-JP" altLang="en-US" dirty="0">
                <a:latin typeface="Times New Roman" panose="02020603050405020304" pitchFamily="18" charset="0"/>
              </a:rPr>
              <a:t>によって表された論理式</a:t>
            </a:r>
          </a:p>
          <a:p>
            <a:pPr>
              <a:buFont typeface="Wingdings" panose="05000000000000000000" pitchFamily="2" charset="2"/>
              <a:buChar char="u"/>
            </a:pPr>
            <a:r>
              <a:rPr lang="ja-JP" altLang="en-US" dirty="0">
                <a:latin typeface="Times New Roman" panose="02020603050405020304" pitchFamily="18" charset="0"/>
              </a:rPr>
              <a:t>定義</a:t>
            </a:r>
            <a:r>
              <a:rPr lang="en-US" altLang="ja-JP" dirty="0">
                <a:latin typeface="Times New Roman" panose="02020603050405020304" pitchFamily="18" charset="0"/>
              </a:rPr>
              <a:t> AND/OR</a:t>
            </a:r>
            <a:r>
              <a:rPr lang="ja-JP" altLang="en-US" dirty="0">
                <a:latin typeface="Times New Roman" panose="02020603050405020304" pitchFamily="18" charset="0"/>
              </a:rPr>
              <a:t>回路</a:t>
            </a:r>
            <a:endParaRPr lang="en-US" altLang="ja-JP" dirty="0">
              <a:latin typeface="Times New Roman" panose="02020603050405020304" pitchFamily="18" charset="0"/>
            </a:endParaRPr>
          </a:p>
          <a:p>
            <a:pPr lvl="1"/>
            <a:r>
              <a:rPr lang="en-US" altLang="ja-JP" dirty="0">
                <a:latin typeface="Times New Roman" panose="02020603050405020304" pitchFamily="18" charset="0"/>
              </a:rPr>
              <a:t>AND,OR,NOT</a:t>
            </a:r>
            <a:r>
              <a:rPr lang="ja-JP" altLang="en-US" dirty="0">
                <a:latin typeface="Times New Roman" panose="02020603050405020304" pitchFamily="18" charset="0"/>
              </a:rPr>
              <a:t>の</a:t>
            </a:r>
            <a:r>
              <a:rPr lang="en-US" altLang="ja-JP" dirty="0">
                <a:latin typeface="Times New Roman" panose="02020603050405020304" pitchFamily="18" charset="0"/>
              </a:rPr>
              <a:t>3</a:t>
            </a:r>
            <a:r>
              <a:rPr lang="ja-JP" altLang="en-US" dirty="0">
                <a:latin typeface="Times New Roman" panose="02020603050405020304" pitchFamily="18" charset="0"/>
              </a:rPr>
              <a:t>種類のゲートだけで構成する論理回路</a:t>
            </a:r>
          </a:p>
        </p:txBody>
      </p:sp>
      <p:sp>
        <p:nvSpPr>
          <p:cNvPr id="62469" name="Text Box 5"/>
          <p:cNvSpPr txBox="1">
            <a:spLocks noChangeArrowheads="1"/>
          </p:cNvSpPr>
          <p:nvPr/>
        </p:nvSpPr>
        <p:spPr bwMode="auto">
          <a:xfrm>
            <a:off x="1752600" y="5954713"/>
            <a:ext cx="60944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3200">
                <a:latin typeface="Times New Roman" panose="02020603050405020304" pitchFamily="18" charset="0"/>
              </a:rPr>
              <a:t>疑問</a:t>
            </a:r>
            <a:r>
              <a:rPr lang="en-US" altLang="ja-JP" sz="3200">
                <a:latin typeface="Times New Roman" panose="02020603050405020304" pitchFamily="18" charset="0"/>
              </a:rPr>
              <a:t>: AND,OR,NOT</a:t>
            </a:r>
            <a:r>
              <a:rPr lang="ja-JP" altLang="en-US" sz="3200">
                <a:latin typeface="Times New Roman" panose="02020603050405020304" pitchFamily="18" charset="0"/>
              </a:rPr>
              <a:t>全て必要か？</a:t>
            </a:r>
          </a:p>
        </p:txBody>
      </p:sp>
      <p:grpSp>
        <p:nvGrpSpPr>
          <p:cNvPr id="62502" name="Group 38"/>
          <p:cNvGrpSpPr>
            <a:grpSpLocks/>
          </p:cNvGrpSpPr>
          <p:nvPr/>
        </p:nvGrpSpPr>
        <p:grpSpPr bwMode="auto">
          <a:xfrm>
            <a:off x="5334000" y="4191000"/>
            <a:ext cx="1828800" cy="1524000"/>
            <a:chOff x="3312" y="2640"/>
            <a:chExt cx="1152" cy="960"/>
          </a:xfrm>
        </p:grpSpPr>
        <p:sp>
          <p:nvSpPr>
            <p:cNvPr id="62471" name="Line 7"/>
            <p:cNvSpPr>
              <a:spLocks noChangeShapeType="1"/>
            </p:cNvSpPr>
            <p:nvPr/>
          </p:nvSpPr>
          <p:spPr bwMode="auto">
            <a:xfrm>
              <a:off x="3552" y="3024"/>
              <a:ext cx="14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62472" name="Group 8"/>
            <p:cNvGrpSpPr>
              <a:grpSpLocks/>
            </p:cNvGrpSpPr>
            <p:nvPr/>
          </p:nvGrpSpPr>
          <p:grpSpPr bwMode="auto">
            <a:xfrm>
              <a:off x="4080" y="3072"/>
              <a:ext cx="288" cy="288"/>
              <a:chOff x="3264" y="3648"/>
              <a:chExt cx="288" cy="288"/>
            </a:xfrm>
          </p:grpSpPr>
          <p:sp>
            <p:nvSpPr>
              <p:cNvPr id="62473" name="Arc 9"/>
              <p:cNvSpPr>
                <a:spLocks/>
              </p:cNvSpPr>
              <p:nvPr/>
            </p:nvSpPr>
            <p:spPr bwMode="auto">
              <a:xfrm>
                <a:off x="3264" y="3648"/>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2474" name="Arc 10"/>
              <p:cNvSpPr>
                <a:spLocks/>
              </p:cNvSpPr>
              <p:nvPr/>
            </p:nvSpPr>
            <p:spPr bwMode="auto">
              <a:xfrm flipV="1">
                <a:off x="3264" y="3792"/>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2475" name="Arc 11"/>
              <p:cNvSpPr>
                <a:spLocks/>
              </p:cNvSpPr>
              <p:nvPr/>
            </p:nvSpPr>
            <p:spPr bwMode="auto">
              <a:xfrm>
                <a:off x="3264" y="3648"/>
                <a:ext cx="4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2476" name="Arc 12"/>
              <p:cNvSpPr>
                <a:spLocks/>
              </p:cNvSpPr>
              <p:nvPr/>
            </p:nvSpPr>
            <p:spPr bwMode="auto">
              <a:xfrm flipV="1">
                <a:off x="3264" y="3792"/>
                <a:ext cx="4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2477" name="Group 13"/>
            <p:cNvGrpSpPr>
              <a:grpSpLocks/>
            </p:cNvGrpSpPr>
            <p:nvPr/>
          </p:nvGrpSpPr>
          <p:grpSpPr bwMode="auto">
            <a:xfrm>
              <a:off x="3696" y="3216"/>
              <a:ext cx="288" cy="288"/>
              <a:chOff x="3264" y="2544"/>
              <a:chExt cx="288" cy="288"/>
            </a:xfrm>
          </p:grpSpPr>
          <p:sp>
            <p:nvSpPr>
              <p:cNvPr id="62478" name="Arc 14"/>
              <p:cNvSpPr>
                <a:spLocks/>
              </p:cNvSpPr>
              <p:nvPr/>
            </p:nvSpPr>
            <p:spPr bwMode="auto">
              <a:xfrm>
                <a:off x="3264" y="2544"/>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2479" name="Arc 15"/>
              <p:cNvSpPr>
                <a:spLocks/>
              </p:cNvSpPr>
              <p:nvPr/>
            </p:nvSpPr>
            <p:spPr bwMode="auto">
              <a:xfrm flipV="1">
                <a:off x="3264" y="2688"/>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2480" name="Line 16"/>
              <p:cNvSpPr>
                <a:spLocks noChangeShapeType="1"/>
              </p:cNvSpPr>
              <p:nvPr/>
            </p:nvSpPr>
            <p:spPr bwMode="auto">
              <a:xfrm>
                <a:off x="3264" y="2544"/>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62481" name="Group 17"/>
            <p:cNvGrpSpPr>
              <a:grpSpLocks/>
            </p:cNvGrpSpPr>
            <p:nvPr/>
          </p:nvGrpSpPr>
          <p:grpSpPr bwMode="auto">
            <a:xfrm>
              <a:off x="3696" y="2928"/>
              <a:ext cx="288" cy="192"/>
              <a:chOff x="2640" y="1968"/>
              <a:chExt cx="288" cy="192"/>
            </a:xfrm>
          </p:grpSpPr>
          <p:sp>
            <p:nvSpPr>
              <p:cNvPr id="62482" name="AutoShape 18"/>
              <p:cNvSpPr>
                <a:spLocks noChangeArrowheads="1"/>
              </p:cNvSpPr>
              <p:nvPr/>
            </p:nvSpPr>
            <p:spPr bwMode="auto">
              <a:xfrm rot="5400000">
                <a:off x="2640" y="1968"/>
                <a:ext cx="192" cy="192"/>
              </a:xfrm>
              <a:prstGeom prst="triangle">
                <a:avLst>
                  <a:gd name="adj" fmla="val 50000"/>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2483" name="Oval 19"/>
              <p:cNvSpPr>
                <a:spLocks noChangeArrowheads="1"/>
              </p:cNvSpPr>
              <p:nvPr/>
            </p:nvSpPr>
            <p:spPr bwMode="auto">
              <a:xfrm>
                <a:off x="2832" y="2016"/>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62484" name="Line 20"/>
            <p:cNvSpPr>
              <a:spLocks noChangeShapeType="1"/>
            </p:cNvSpPr>
            <p:nvPr/>
          </p:nvSpPr>
          <p:spPr bwMode="auto">
            <a:xfrm>
              <a:off x="3552" y="3408"/>
              <a:ext cx="14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2485" name="Line 21"/>
            <p:cNvSpPr>
              <a:spLocks noChangeShapeType="1"/>
            </p:cNvSpPr>
            <p:nvPr/>
          </p:nvSpPr>
          <p:spPr bwMode="auto">
            <a:xfrm>
              <a:off x="3648" y="3024"/>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2486" name="Line 22"/>
            <p:cNvSpPr>
              <a:spLocks noChangeShapeType="1"/>
            </p:cNvSpPr>
            <p:nvPr/>
          </p:nvSpPr>
          <p:spPr bwMode="auto">
            <a:xfrm>
              <a:off x="3648" y="3312"/>
              <a:ext cx="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2487" name="Line 23"/>
            <p:cNvSpPr>
              <a:spLocks noChangeShapeType="1"/>
            </p:cNvSpPr>
            <p:nvPr/>
          </p:nvSpPr>
          <p:spPr bwMode="auto">
            <a:xfrm>
              <a:off x="3984" y="3360"/>
              <a:ext cx="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2488" name="Line 24"/>
            <p:cNvSpPr>
              <a:spLocks noChangeShapeType="1"/>
            </p:cNvSpPr>
            <p:nvPr/>
          </p:nvSpPr>
          <p:spPr bwMode="auto">
            <a:xfrm>
              <a:off x="3984" y="3024"/>
              <a:ext cx="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2489" name="Line 25"/>
            <p:cNvSpPr>
              <a:spLocks noChangeShapeType="1"/>
            </p:cNvSpPr>
            <p:nvPr/>
          </p:nvSpPr>
          <p:spPr bwMode="auto">
            <a:xfrm>
              <a:off x="4032" y="3024"/>
              <a:ext cx="0"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2490" name="Line 26"/>
            <p:cNvSpPr>
              <a:spLocks noChangeShapeType="1"/>
            </p:cNvSpPr>
            <p:nvPr/>
          </p:nvSpPr>
          <p:spPr bwMode="auto">
            <a:xfrm>
              <a:off x="4032" y="3264"/>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2491" name="Line 27"/>
            <p:cNvSpPr>
              <a:spLocks noChangeShapeType="1"/>
            </p:cNvSpPr>
            <p:nvPr/>
          </p:nvSpPr>
          <p:spPr bwMode="auto">
            <a:xfrm>
              <a:off x="4032" y="3168"/>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2492" name="Line 28"/>
            <p:cNvSpPr>
              <a:spLocks noChangeShapeType="1"/>
            </p:cNvSpPr>
            <p:nvPr/>
          </p:nvSpPr>
          <p:spPr bwMode="auto">
            <a:xfrm>
              <a:off x="4032" y="3264"/>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2493" name="Line 29"/>
            <p:cNvSpPr>
              <a:spLocks noChangeShapeType="1"/>
            </p:cNvSpPr>
            <p:nvPr/>
          </p:nvSpPr>
          <p:spPr bwMode="auto">
            <a:xfrm>
              <a:off x="4368" y="3216"/>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2494" name="Rectangle 30"/>
            <p:cNvSpPr>
              <a:spLocks noChangeArrowheads="1"/>
            </p:cNvSpPr>
            <p:nvPr/>
          </p:nvSpPr>
          <p:spPr bwMode="auto">
            <a:xfrm>
              <a:off x="3600" y="2784"/>
              <a:ext cx="816" cy="816"/>
            </a:xfrm>
            <a:prstGeom prst="rect">
              <a:avLst/>
            </a:prstGeom>
            <a:noFill/>
            <a:ln w="19050">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2496" name="Text Box 32"/>
            <p:cNvSpPr txBox="1">
              <a:spLocks noChangeArrowheads="1"/>
            </p:cNvSpPr>
            <p:nvPr/>
          </p:nvSpPr>
          <p:spPr bwMode="auto">
            <a:xfrm>
              <a:off x="3648" y="2640"/>
              <a:ext cx="336" cy="288"/>
            </a:xfrm>
            <a:prstGeom prst="rect">
              <a:avLst/>
            </a:prstGeom>
            <a:solidFill>
              <a:srgbClr val="00009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i="1">
                  <a:latin typeface="Times New Roman" panose="02020603050405020304" pitchFamily="18" charset="0"/>
                </a:rPr>
                <a:t>F</a:t>
              </a:r>
            </a:p>
          </p:txBody>
        </p:sp>
        <p:sp>
          <p:nvSpPr>
            <p:cNvPr id="62499" name="Text Box 35"/>
            <p:cNvSpPr txBox="1">
              <a:spLocks noChangeArrowheads="1"/>
            </p:cNvSpPr>
            <p:nvPr/>
          </p:nvSpPr>
          <p:spPr bwMode="auto">
            <a:xfrm>
              <a:off x="3312" y="2880"/>
              <a:ext cx="29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2800" i="1">
                  <a:latin typeface="Times New Roman" panose="02020603050405020304" pitchFamily="18" charset="0"/>
                </a:rPr>
                <a:t>X</a:t>
              </a:r>
            </a:p>
          </p:txBody>
        </p:sp>
        <p:sp>
          <p:nvSpPr>
            <p:cNvPr id="62500" name="Text Box 36"/>
            <p:cNvSpPr txBox="1">
              <a:spLocks noChangeArrowheads="1"/>
            </p:cNvSpPr>
            <p:nvPr/>
          </p:nvSpPr>
          <p:spPr bwMode="auto">
            <a:xfrm>
              <a:off x="3312" y="3264"/>
              <a:ext cx="29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2800" i="1">
                  <a:latin typeface="Times New Roman" panose="02020603050405020304" pitchFamily="18" charset="0"/>
                </a:rPr>
                <a:t>Y</a:t>
              </a:r>
            </a:p>
          </p:txBody>
        </p:sp>
      </p:grpSp>
      <mc:AlternateContent xmlns:mc="http://schemas.openxmlformats.org/markup-compatibility/2006" xmlns:a14="http://schemas.microsoft.com/office/drawing/2010/main">
        <mc:Choice Requires="a14">
          <p:sp>
            <p:nvSpPr>
              <p:cNvPr id="2" name="テキスト ボックス 1"/>
              <p:cNvSpPr txBox="1"/>
              <p:nvPr/>
            </p:nvSpPr>
            <p:spPr>
              <a:xfrm>
                <a:off x="1260138" y="4658955"/>
                <a:ext cx="4162485"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3600" b="0" i="1" smtClean="0">
                          <a:latin typeface="Cambria Math" panose="02040503050406030204" pitchFamily="18" charset="0"/>
                        </a:rPr>
                        <m:t>𝑓</m:t>
                      </m:r>
                      <m:d>
                        <m:dPr>
                          <m:ctrlPr>
                            <a:rPr kumimoji="1" lang="en-US" altLang="ja-JP" sz="3600" b="0" i="1" smtClean="0">
                              <a:latin typeface="Cambria Math" panose="02040503050406030204" pitchFamily="18" charset="0"/>
                            </a:rPr>
                          </m:ctrlPr>
                        </m:dPr>
                        <m:e>
                          <m:r>
                            <a:rPr kumimoji="1" lang="en-US" altLang="ja-JP" sz="3600" b="0" i="1" smtClean="0">
                              <a:latin typeface="Cambria Math" panose="02040503050406030204" pitchFamily="18" charset="0"/>
                            </a:rPr>
                            <m:t>𝑋</m:t>
                          </m:r>
                          <m:r>
                            <a:rPr kumimoji="1" lang="en-US" altLang="ja-JP" sz="3600" b="0" i="1" smtClean="0">
                              <a:latin typeface="Cambria Math" panose="02040503050406030204" pitchFamily="18" charset="0"/>
                            </a:rPr>
                            <m:t>,</m:t>
                          </m:r>
                          <m:r>
                            <a:rPr kumimoji="1" lang="en-US" altLang="ja-JP" sz="3600" b="0" i="1" smtClean="0">
                              <a:latin typeface="Cambria Math" panose="02040503050406030204" pitchFamily="18" charset="0"/>
                            </a:rPr>
                            <m:t>𝑌</m:t>
                          </m:r>
                        </m:e>
                      </m:d>
                      <m:r>
                        <a:rPr kumimoji="1" lang="en-US" altLang="ja-JP" sz="3600" b="0" i="1" smtClean="0">
                          <a:latin typeface="Cambria Math" panose="02040503050406030204" pitchFamily="18" charset="0"/>
                        </a:rPr>
                        <m:t>=</m:t>
                      </m:r>
                      <m:r>
                        <a:rPr kumimoji="1" lang="en-US" altLang="ja-JP" sz="3600" b="0" i="1" smtClean="0">
                          <a:latin typeface="Cambria Math" panose="02040503050406030204" pitchFamily="18" charset="0"/>
                        </a:rPr>
                        <m:t>𝑋</m:t>
                      </m:r>
                      <m:r>
                        <a:rPr kumimoji="1" lang="en-US" altLang="ja-JP" sz="3600" b="0" i="1" smtClean="0">
                          <a:latin typeface="Cambria Math" panose="02040503050406030204" pitchFamily="18" charset="0"/>
                          <a:ea typeface="Cambria Math" panose="02040503050406030204" pitchFamily="18" charset="0"/>
                        </a:rPr>
                        <m:t>⋅</m:t>
                      </m:r>
                      <m:r>
                        <a:rPr kumimoji="1" lang="en-US" altLang="ja-JP" sz="3600" b="0" i="1" smtClean="0">
                          <a:latin typeface="Cambria Math" panose="02040503050406030204" pitchFamily="18" charset="0"/>
                          <a:ea typeface="Cambria Math" panose="02040503050406030204" pitchFamily="18" charset="0"/>
                        </a:rPr>
                        <m:t>𝑌</m:t>
                      </m:r>
                      <m:r>
                        <a:rPr kumimoji="1" lang="en-US" altLang="ja-JP" sz="3600" b="0" i="1" smtClean="0">
                          <a:latin typeface="Cambria Math" panose="02040503050406030204" pitchFamily="18" charset="0"/>
                          <a:ea typeface="Cambria Math" panose="02040503050406030204" pitchFamily="18" charset="0"/>
                        </a:rPr>
                        <m:t>+</m:t>
                      </m:r>
                      <m:acc>
                        <m:accPr>
                          <m:chr m:val="̅"/>
                          <m:ctrlPr>
                            <a:rPr kumimoji="1" lang="en-US" altLang="ja-JP" sz="3600" b="0" i="1" smtClean="0">
                              <a:latin typeface="Cambria Math" panose="02040503050406030204" pitchFamily="18" charset="0"/>
                              <a:ea typeface="Cambria Math" panose="02040503050406030204" pitchFamily="18" charset="0"/>
                            </a:rPr>
                          </m:ctrlPr>
                        </m:accPr>
                        <m:e>
                          <m:r>
                            <a:rPr kumimoji="1" lang="en-US" altLang="ja-JP" sz="3600" b="0" i="1" smtClean="0">
                              <a:latin typeface="Cambria Math" panose="02040503050406030204" pitchFamily="18" charset="0"/>
                              <a:ea typeface="Cambria Math" panose="02040503050406030204" pitchFamily="18" charset="0"/>
                            </a:rPr>
                            <m:t> </m:t>
                          </m:r>
                          <m:r>
                            <a:rPr kumimoji="1" lang="en-US" altLang="ja-JP" sz="3600" b="0" i="1" smtClean="0">
                              <a:latin typeface="Cambria Math" panose="02040503050406030204" pitchFamily="18" charset="0"/>
                              <a:ea typeface="Cambria Math" panose="02040503050406030204" pitchFamily="18" charset="0"/>
                            </a:rPr>
                            <m:t>𝑋</m:t>
                          </m:r>
                          <m:r>
                            <a:rPr kumimoji="1" lang="en-US" altLang="ja-JP" sz="3600" b="0" i="1" smtClean="0">
                              <a:latin typeface="Cambria Math" panose="02040503050406030204" pitchFamily="18" charset="0"/>
                              <a:ea typeface="Cambria Math" panose="02040503050406030204" pitchFamily="18" charset="0"/>
                            </a:rPr>
                            <m:t> </m:t>
                          </m:r>
                        </m:e>
                      </m:acc>
                    </m:oMath>
                  </m:oMathPara>
                </a14:m>
                <a:endParaRPr kumimoji="1" lang="ja-JP" altLang="en-US" sz="3600" dirty="0"/>
              </a:p>
            </p:txBody>
          </p:sp>
        </mc:Choice>
        <mc:Fallback xmlns="">
          <p:sp>
            <p:nvSpPr>
              <p:cNvPr id="2" name="テキスト ボックス 1"/>
              <p:cNvSpPr txBox="1">
                <a:spLocks noRot="1" noChangeAspect="1" noMove="1" noResize="1" noEditPoints="1" noAdjustHandles="1" noChangeArrowheads="1" noChangeShapeType="1" noTextEdit="1"/>
              </p:cNvSpPr>
              <p:nvPr/>
            </p:nvSpPr>
            <p:spPr>
              <a:xfrm>
                <a:off x="1260138" y="4658955"/>
                <a:ext cx="4162485" cy="553998"/>
              </a:xfrm>
              <a:prstGeom prst="rect">
                <a:avLst/>
              </a:prstGeom>
              <a:blipFill rotWithShape="0">
                <a:blip r:embed="rId3" cstate="print"/>
                <a:stretch>
                  <a:fillRect/>
                </a:stretch>
              </a:blipFill>
            </p:spPr>
            <p:txBody>
              <a:bodyPr/>
              <a:lstStyle/>
              <a:p>
                <a:r>
                  <a:rPr lang="ja-JP"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2502"/>
                                        </p:tgtEl>
                                        <p:attrNameLst>
                                          <p:attrName>style.visibility</p:attrName>
                                        </p:attrNameLst>
                                      </p:cBhvr>
                                      <p:to>
                                        <p:strVal val="visible"/>
                                      </p:to>
                                    </p:set>
                                    <p:animEffect transition="in" filter="checkerboard(across)">
                                      <p:cBhvr>
                                        <p:cTn id="12" dur="500"/>
                                        <p:tgtEl>
                                          <p:spTgt spid="6250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2469"/>
                                        </p:tgtEl>
                                        <p:attrNameLst>
                                          <p:attrName>style.visibility</p:attrName>
                                        </p:attrNameLst>
                                      </p:cBhvr>
                                      <p:to>
                                        <p:strVal val="visible"/>
                                      </p:to>
                                    </p:set>
                                    <p:anim calcmode="lin" valueType="num">
                                      <p:cBhvr additive="base">
                                        <p:cTn id="17" dur="500" fill="hold"/>
                                        <p:tgtEl>
                                          <p:spTgt spid="62469"/>
                                        </p:tgtEl>
                                        <p:attrNameLst>
                                          <p:attrName>ppt_x</p:attrName>
                                        </p:attrNameLst>
                                      </p:cBhvr>
                                      <p:tavLst>
                                        <p:tav tm="0">
                                          <p:val>
                                            <p:strVal val="#ppt_x"/>
                                          </p:val>
                                        </p:tav>
                                        <p:tav tm="100000">
                                          <p:val>
                                            <p:strVal val="#ppt_x"/>
                                          </p:val>
                                        </p:tav>
                                      </p:tavLst>
                                    </p:anim>
                                    <p:anim calcmode="lin" valueType="num">
                                      <p:cBhvr additive="base">
                                        <p:cTn id="18" dur="500" fill="hold"/>
                                        <p:tgtEl>
                                          <p:spTgt spid="624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9" grpId="0" autoUpdateAnimBg="0"/>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 アプリケーション, Teams&#10;&#10;自動的に生成された説明">
            <a:extLst>
              <a:ext uri="{FF2B5EF4-FFF2-40B4-BE49-F238E27FC236}">
                <a16:creationId xmlns:a16="http://schemas.microsoft.com/office/drawing/2014/main" id="{CF5AB62C-FB34-44A2-BE84-DB571155A7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09" y="0"/>
            <a:ext cx="8936182" cy="6858000"/>
          </a:xfrm>
          <a:prstGeom prst="rect">
            <a:avLst/>
          </a:prstGeom>
        </p:spPr>
      </p:pic>
    </p:spTree>
    <p:extLst>
      <p:ext uri="{BB962C8B-B14F-4D97-AF65-F5344CB8AC3E}">
        <p14:creationId xmlns:p14="http://schemas.microsoft.com/office/powerpoint/2010/main" val="27996075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altLang="ja-JP" dirty="0">
                <a:latin typeface="Times New Roman" panose="02020603050405020304" pitchFamily="18" charset="0"/>
              </a:rPr>
              <a:t>AND⇔OR</a:t>
            </a:r>
            <a:r>
              <a:rPr lang="ja-JP" altLang="en-US" dirty="0">
                <a:latin typeface="Times New Roman" panose="02020603050405020304" pitchFamily="18" charset="0"/>
              </a:rPr>
              <a:t>変換</a:t>
            </a:r>
          </a:p>
        </p:txBody>
      </p:sp>
      <mc:AlternateContent xmlns:mc="http://schemas.openxmlformats.org/markup-compatibility/2006" xmlns:a14="http://schemas.microsoft.com/office/drawing/2010/main">
        <mc:Choice Requires="a14">
          <p:sp>
            <p:nvSpPr>
              <p:cNvPr id="71683" name="Rectangle 3"/>
              <p:cNvSpPr>
                <a:spLocks noGrp="1" noChangeArrowheads="1"/>
              </p:cNvSpPr>
              <p:nvPr>
                <p:ph type="body" idx="1"/>
              </p:nvPr>
            </p:nvSpPr>
            <p:spPr>
              <a:xfrm>
                <a:off x="1046544" y="1516857"/>
                <a:ext cx="7543800" cy="4114800"/>
              </a:xfrm>
            </p:spPr>
            <p:txBody>
              <a:bodyPr/>
              <a:lstStyle/>
              <a:p>
                <a:pPr>
                  <a:buFont typeface="Wingdings" panose="05000000000000000000" pitchFamily="2" charset="2"/>
                  <a:buChar char="Ø"/>
                </a:pPr>
                <a:r>
                  <a:rPr lang="en-US" altLang="ja-JP" i="1" dirty="0">
                    <a:latin typeface="Times New Roman" panose="02020603050405020304" pitchFamily="18" charset="0"/>
                  </a:rPr>
                  <a:t> </a:t>
                </a:r>
                <a14:m>
                  <m:oMath xmlns:m="http://schemas.openxmlformats.org/officeDocument/2006/math">
                    <m:r>
                      <a:rPr lang="en-US" altLang="ja-JP" sz="3600" b="0" i="1" smtClean="0">
                        <a:latin typeface="Cambria Math" panose="02040503050406030204" pitchFamily="18" charset="0"/>
                      </a:rPr>
                      <m:t>𝑋</m:t>
                    </m:r>
                    <m:r>
                      <a:rPr lang="en-US" altLang="ja-JP" sz="3600" b="0" i="1" smtClean="0">
                        <a:latin typeface="Cambria Math" panose="02040503050406030204" pitchFamily="18" charset="0"/>
                      </a:rPr>
                      <m:t>+</m:t>
                    </m:r>
                    <m:r>
                      <a:rPr lang="en-US" altLang="ja-JP" sz="3600" b="0" i="1" smtClean="0">
                        <a:latin typeface="Cambria Math" panose="02040503050406030204" pitchFamily="18" charset="0"/>
                      </a:rPr>
                      <m:t>𝑌</m:t>
                    </m:r>
                    <m:r>
                      <a:rPr lang="en-US" altLang="ja-JP" sz="3600" b="0" i="1" smtClean="0">
                        <a:latin typeface="Cambria Math" panose="02040503050406030204" pitchFamily="18" charset="0"/>
                      </a:rPr>
                      <m:t>=</m:t>
                    </m:r>
                    <m:acc>
                      <m:accPr>
                        <m:chr m:val="̅"/>
                        <m:ctrlPr>
                          <a:rPr lang="en-US" altLang="ja-JP" sz="3600" b="0" i="1" smtClean="0">
                            <a:latin typeface="Cambria Math" panose="02040503050406030204" pitchFamily="18" charset="0"/>
                          </a:rPr>
                        </m:ctrlPr>
                      </m:accPr>
                      <m:e>
                        <m:acc>
                          <m:accPr>
                            <m:chr m:val="̅"/>
                            <m:ctrlPr>
                              <a:rPr lang="en-US" altLang="ja-JP" sz="3600" b="0" i="1" smtClean="0">
                                <a:latin typeface="Cambria Math" panose="02040503050406030204" pitchFamily="18" charset="0"/>
                              </a:rPr>
                            </m:ctrlPr>
                          </m:accPr>
                          <m:e>
                            <m:r>
                              <a:rPr lang="en-US" altLang="ja-JP" sz="3600" b="0" i="1" smtClean="0">
                                <a:latin typeface="Cambria Math" panose="02040503050406030204" pitchFamily="18" charset="0"/>
                              </a:rPr>
                              <m:t> </m:t>
                            </m:r>
                            <m:r>
                              <a:rPr lang="en-US" altLang="ja-JP" sz="3600" b="0" i="1" smtClean="0">
                                <a:latin typeface="Cambria Math" panose="02040503050406030204" pitchFamily="18" charset="0"/>
                              </a:rPr>
                              <m:t>𝑋</m:t>
                            </m:r>
                            <m:r>
                              <a:rPr lang="en-US" altLang="ja-JP" sz="3600" b="0" i="1" smtClean="0">
                                <a:latin typeface="Cambria Math" panose="02040503050406030204" pitchFamily="18" charset="0"/>
                              </a:rPr>
                              <m:t> </m:t>
                            </m:r>
                          </m:e>
                        </m:acc>
                        <m:r>
                          <a:rPr lang="en-US" altLang="ja-JP" sz="3600" b="0" i="1" smtClean="0">
                            <a:latin typeface="Cambria Math" panose="02040503050406030204" pitchFamily="18" charset="0"/>
                            <a:ea typeface="Cambria Math" panose="02040503050406030204" pitchFamily="18" charset="0"/>
                          </a:rPr>
                          <m:t>⋅</m:t>
                        </m:r>
                        <m:acc>
                          <m:accPr>
                            <m:chr m:val="̅"/>
                            <m:ctrlPr>
                              <a:rPr lang="en-US" altLang="ja-JP" sz="3600" b="0" i="1" smtClean="0">
                                <a:latin typeface="Cambria Math" panose="02040503050406030204" pitchFamily="18" charset="0"/>
                                <a:ea typeface="Cambria Math" panose="02040503050406030204" pitchFamily="18" charset="0"/>
                              </a:rPr>
                            </m:ctrlPr>
                          </m:accPr>
                          <m:e>
                            <m:r>
                              <a:rPr lang="en-US" altLang="ja-JP" sz="3600" b="0" i="1" smtClean="0">
                                <a:latin typeface="Cambria Math" panose="02040503050406030204" pitchFamily="18" charset="0"/>
                                <a:ea typeface="Cambria Math" panose="02040503050406030204" pitchFamily="18" charset="0"/>
                              </a:rPr>
                              <m:t> </m:t>
                            </m:r>
                            <m:r>
                              <a:rPr lang="en-US" altLang="ja-JP" sz="3600" b="0" i="1" smtClean="0">
                                <a:latin typeface="Cambria Math" panose="02040503050406030204" pitchFamily="18" charset="0"/>
                                <a:ea typeface="Cambria Math" panose="02040503050406030204" pitchFamily="18" charset="0"/>
                              </a:rPr>
                              <m:t>𝑌</m:t>
                            </m:r>
                            <m:r>
                              <a:rPr lang="en-US" altLang="ja-JP" sz="3600" b="0" i="1" smtClean="0">
                                <a:latin typeface="Cambria Math" panose="02040503050406030204" pitchFamily="18" charset="0"/>
                                <a:ea typeface="Cambria Math" panose="02040503050406030204" pitchFamily="18" charset="0"/>
                              </a:rPr>
                              <m:t> </m:t>
                            </m:r>
                          </m:e>
                        </m:acc>
                      </m:e>
                    </m:acc>
                  </m:oMath>
                </a14:m>
                <a:r>
                  <a:rPr lang="en-US" altLang="ja-JP" i="1" dirty="0">
                    <a:latin typeface="Times New Roman" panose="02020603050405020304" pitchFamily="18" charset="0"/>
                  </a:rPr>
                  <a:t>          </a:t>
                </a:r>
                <a:r>
                  <a:rPr lang="en-US" altLang="ja-JP" sz="2400" dirty="0">
                    <a:latin typeface="Times New Roman" panose="02020603050405020304" pitchFamily="18" charset="0"/>
                  </a:rPr>
                  <a:t>(</a:t>
                </a:r>
                <a:r>
                  <a:rPr lang="ja-JP" altLang="en-US" sz="2400" dirty="0">
                    <a:latin typeface="Times New Roman" panose="02020603050405020304" pitchFamily="18" charset="0"/>
                  </a:rPr>
                  <a:t>ド・モルガン則</a:t>
                </a:r>
                <a:r>
                  <a:rPr lang="en-US" altLang="ja-JP" sz="2400" dirty="0">
                    <a:latin typeface="Times New Roman" panose="02020603050405020304" pitchFamily="18" charset="0"/>
                  </a:rPr>
                  <a:t>)</a:t>
                </a:r>
              </a:p>
              <a:p>
                <a:pPr lvl="1">
                  <a:buFontTx/>
                  <a:buNone/>
                </a:pPr>
                <a:r>
                  <a:rPr lang="en-US" altLang="ja-JP" dirty="0">
                    <a:latin typeface="Times New Roman" panose="02020603050405020304" pitchFamily="18" charset="0"/>
                  </a:rPr>
                  <a:t>⇒</a:t>
                </a:r>
                <a:r>
                  <a:rPr lang="ja-JP" altLang="en-US" dirty="0">
                    <a:latin typeface="Times New Roman" panose="02020603050405020304" pitchFamily="18" charset="0"/>
                  </a:rPr>
                  <a:t>論理関数は</a:t>
                </a:r>
                <a:r>
                  <a:rPr lang="en-US" altLang="ja-JP" dirty="0">
                    <a:latin typeface="Times New Roman" panose="02020603050405020304" pitchFamily="18" charset="0"/>
                  </a:rPr>
                  <a:t>AND</a:t>
                </a:r>
                <a:r>
                  <a:rPr lang="ja-JP" altLang="en-US" dirty="0">
                    <a:latin typeface="Times New Roman" panose="02020603050405020304" pitchFamily="18" charset="0"/>
                  </a:rPr>
                  <a:t>と</a:t>
                </a:r>
                <a:r>
                  <a:rPr lang="en-US" altLang="ja-JP" dirty="0">
                    <a:latin typeface="Times New Roman" panose="02020603050405020304" pitchFamily="18" charset="0"/>
                  </a:rPr>
                  <a:t>NOT</a:t>
                </a:r>
                <a:r>
                  <a:rPr lang="ja-JP" altLang="en-US" dirty="0">
                    <a:latin typeface="Times New Roman" panose="02020603050405020304" pitchFamily="18" charset="0"/>
                  </a:rPr>
                  <a:t>のみで表現可能</a:t>
                </a:r>
              </a:p>
              <a:p>
                <a:pPr lvl="1">
                  <a:buFontTx/>
                  <a:buChar char="•"/>
                </a:pPr>
                <a:r>
                  <a:rPr lang="en-US" altLang="ja-JP" i="1" dirty="0">
                    <a:latin typeface="Times New Roman" panose="02020603050405020304" pitchFamily="18" charset="0"/>
                  </a:rPr>
                  <a:t>U</a:t>
                </a:r>
                <a:r>
                  <a:rPr lang="en-US" altLang="ja-JP" baseline="-25000" dirty="0">
                    <a:latin typeface="Times New Roman" panose="02020603050405020304" pitchFamily="18" charset="0"/>
                  </a:rPr>
                  <a:t>1</a:t>
                </a:r>
                <a:r>
                  <a:rPr lang="en-US" altLang="ja-JP" dirty="0">
                    <a:latin typeface="Times New Roman" panose="02020603050405020304" pitchFamily="18" charset="0"/>
                  </a:rPr>
                  <a:t> = {AND,NOT}</a:t>
                </a:r>
                <a:r>
                  <a:rPr lang="ja-JP" altLang="en-US" dirty="0">
                    <a:latin typeface="Times New Roman" panose="02020603050405020304" pitchFamily="18" charset="0"/>
                  </a:rPr>
                  <a:t>は万能論理関数集合</a:t>
                </a:r>
              </a:p>
              <a:p>
                <a:pPr>
                  <a:buFont typeface="Wingdings" panose="05000000000000000000" pitchFamily="2" charset="2"/>
                  <a:buChar char="Ø"/>
                </a:pPr>
                <a14:m>
                  <m:oMath xmlns:m="http://schemas.openxmlformats.org/officeDocument/2006/math">
                    <m:r>
                      <a:rPr lang="en-US" altLang="ja-JP" sz="3600" b="0" i="1" smtClean="0">
                        <a:latin typeface="Cambria Math" panose="02040503050406030204" pitchFamily="18" charset="0"/>
                      </a:rPr>
                      <m:t> </m:t>
                    </m:r>
                    <m:r>
                      <a:rPr lang="en-US" altLang="ja-JP" sz="3600" b="0" i="1" smtClean="0">
                        <a:latin typeface="Cambria Math" panose="02040503050406030204" pitchFamily="18" charset="0"/>
                      </a:rPr>
                      <m:t>𝑋</m:t>
                    </m:r>
                    <m:r>
                      <a:rPr lang="en-US" altLang="ja-JP" sz="3600" b="0" i="1" smtClean="0">
                        <a:latin typeface="Cambria Math" panose="02040503050406030204" pitchFamily="18" charset="0"/>
                        <a:ea typeface="Cambria Math" panose="02040503050406030204" pitchFamily="18" charset="0"/>
                      </a:rPr>
                      <m:t>⋅</m:t>
                    </m:r>
                    <m:r>
                      <a:rPr lang="en-US" altLang="ja-JP" sz="3600" b="0" i="1" smtClean="0">
                        <a:latin typeface="Cambria Math" panose="02040503050406030204" pitchFamily="18" charset="0"/>
                        <a:ea typeface="Cambria Math" panose="02040503050406030204" pitchFamily="18" charset="0"/>
                      </a:rPr>
                      <m:t>𝑌</m:t>
                    </m:r>
                    <m:r>
                      <a:rPr lang="en-US" altLang="ja-JP" sz="3600" b="0" i="1" smtClean="0">
                        <a:latin typeface="Cambria Math" panose="02040503050406030204" pitchFamily="18" charset="0"/>
                        <a:ea typeface="Cambria Math" panose="02040503050406030204" pitchFamily="18" charset="0"/>
                      </a:rPr>
                      <m:t>=</m:t>
                    </m:r>
                    <m:acc>
                      <m:accPr>
                        <m:chr m:val="̅"/>
                        <m:ctrlPr>
                          <a:rPr lang="en-US" altLang="ja-JP" sz="3600" b="0" i="1" smtClean="0">
                            <a:latin typeface="Cambria Math" panose="02040503050406030204" pitchFamily="18" charset="0"/>
                            <a:ea typeface="Cambria Math" panose="02040503050406030204" pitchFamily="18" charset="0"/>
                          </a:rPr>
                        </m:ctrlPr>
                      </m:accPr>
                      <m:e>
                        <m:acc>
                          <m:accPr>
                            <m:chr m:val="̅"/>
                            <m:ctrlPr>
                              <a:rPr lang="en-US" altLang="ja-JP" sz="3600" b="0" i="1" smtClean="0">
                                <a:latin typeface="Cambria Math" panose="02040503050406030204" pitchFamily="18" charset="0"/>
                                <a:ea typeface="Cambria Math" panose="02040503050406030204" pitchFamily="18" charset="0"/>
                              </a:rPr>
                            </m:ctrlPr>
                          </m:accPr>
                          <m:e>
                            <m:r>
                              <a:rPr lang="en-US" altLang="ja-JP" sz="3600" b="0" i="1" smtClean="0">
                                <a:latin typeface="Cambria Math" panose="02040503050406030204" pitchFamily="18" charset="0"/>
                                <a:ea typeface="Cambria Math" panose="02040503050406030204" pitchFamily="18" charset="0"/>
                              </a:rPr>
                              <m:t> </m:t>
                            </m:r>
                            <m:r>
                              <a:rPr lang="en-US" altLang="ja-JP" sz="3600" b="0" i="1" smtClean="0">
                                <a:latin typeface="Cambria Math" panose="02040503050406030204" pitchFamily="18" charset="0"/>
                                <a:ea typeface="Cambria Math" panose="02040503050406030204" pitchFamily="18" charset="0"/>
                              </a:rPr>
                              <m:t>𝑋</m:t>
                            </m:r>
                            <m:r>
                              <a:rPr lang="en-US" altLang="ja-JP" sz="3600" b="0" i="1" smtClean="0">
                                <a:latin typeface="Cambria Math" panose="02040503050406030204" pitchFamily="18" charset="0"/>
                                <a:ea typeface="Cambria Math" panose="02040503050406030204" pitchFamily="18" charset="0"/>
                              </a:rPr>
                              <m:t> </m:t>
                            </m:r>
                          </m:e>
                        </m:acc>
                        <m:r>
                          <a:rPr lang="en-US" altLang="ja-JP" sz="3600" b="0" i="1" smtClean="0">
                            <a:latin typeface="Cambria Math" panose="02040503050406030204" pitchFamily="18" charset="0"/>
                          </a:rPr>
                          <m:t>+</m:t>
                        </m:r>
                        <m:acc>
                          <m:accPr>
                            <m:chr m:val="̅"/>
                            <m:ctrlPr>
                              <a:rPr lang="en-US" altLang="ja-JP" sz="3600" b="0" i="1" smtClean="0">
                                <a:latin typeface="Cambria Math" panose="02040503050406030204" pitchFamily="18" charset="0"/>
                              </a:rPr>
                            </m:ctrlPr>
                          </m:accPr>
                          <m:e>
                            <m:r>
                              <a:rPr lang="en-US" altLang="ja-JP" sz="3600" b="0" i="1" smtClean="0">
                                <a:latin typeface="Cambria Math" panose="02040503050406030204" pitchFamily="18" charset="0"/>
                              </a:rPr>
                              <m:t> </m:t>
                            </m:r>
                            <m:r>
                              <a:rPr lang="en-US" altLang="ja-JP" sz="3600" b="0" i="1" smtClean="0">
                                <a:latin typeface="Cambria Math" panose="02040503050406030204" pitchFamily="18" charset="0"/>
                              </a:rPr>
                              <m:t>𝑌</m:t>
                            </m:r>
                            <m:r>
                              <a:rPr lang="en-US" altLang="ja-JP" sz="3600" b="0" i="1" smtClean="0">
                                <a:latin typeface="Cambria Math" panose="02040503050406030204" pitchFamily="18" charset="0"/>
                              </a:rPr>
                              <m:t> </m:t>
                            </m:r>
                          </m:e>
                        </m:acc>
                      </m:e>
                    </m:acc>
                  </m:oMath>
                </a14:m>
                <a:r>
                  <a:rPr lang="ja-JP" altLang="en-US" sz="3600" i="1" dirty="0">
                    <a:latin typeface="Times New Roman" panose="02020603050405020304" pitchFamily="18" charset="0"/>
                  </a:rPr>
                  <a:t> </a:t>
                </a:r>
                <a:r>
                  <a:rPr lang="ja-JP" altLang="en-US" sz="3600" dirty="0">
                    <a:latin typeface="Times New Roman" panose="02020603050405020304" pitchFamily="18" charset="0"/>
                  </a:rPr>
                  <a:t> </a:t>
                </a:r>
              </a:p>
              <a:p>
                <a:pPr lvl="1">
                  <a:buFontTx/>
                  <a:buNone/>
                </a:pPr>
                <a:r>
                  <a:rPr lang="ja-JP" altLang="en-US" dirty="0">
                    <a:latin typeface="Times New Roman" panose="02020603050405020304" pitchFamily="18" charset="0"/>
                  </a:rPr>
                  <a:t>⇒論理関数は</a:t>
                </a:r>
                <a:r>
                  <a:rPr lang="en-US" altLang="ja-JP" dirty="0">
                    <a:latin typeface="Times New Roman" panose="02020603050405020304" pitchFamily="18" charset="0"/>
                  </a:rPr>
                  <a:t>OR</a:t>
                </a:r>
                <a:r>
                  <a:rPr lang="ja-JP" altLang="en-US" dirty="0">
                    <a:latin typeface="Times New Roman" panose="02020603050405020304" pitchFamily="18" charset="0"/>
                  </a:rPr>
                  <a:t>と</a:t>
                </a:r>
                <a:r>
                  <a:rPr lang="en-US" altLang="ja-JP" dirty="0">
                    <a:latin typeface="Times New Roman" panose="02020603050405020304" pitchFamily="18" charset="0"/>
                  </a:rPr>
                  <a:t>NOT</a:t>
                </a:r>
                <a:r>
                  <a:rPr lang="ja-JP" altLang="en-US" dirty="0">
                    <a:latin typeface="Times New Roman" panose="02020603050405020304" pitchFamily="18" charset="0"/>
                  </a:rPr>
                  <a:t>のみで表現可能</a:t>
                </a:r>
              </a:p>
              <a:p>
                <a:pPr lvl="1">
                  <a:buFontTx/>
                  <a:buChar char="•"/>
                </a:pPr>
                <a:r>
                  <a:rPr lang="en-US" altLang="ja-JP" i="1" dirty="0">
                    <a:latin typeface="Times New Roman" panose="02020603050405020304" pitchFamily="18" charset="0"/>
                  </a:rPr>
                  <a:t>U</a:t>
                </a:r>
                <a:r>
                  <a:rPr lang="en-US" altLang="ja-JP" baseline="-25000" dirty="0">
                    <a:latin typeface="Times New Roman" panose="02020603050405020304" pitchFamily="18" charset="0"/>
                  </a:rPr>
                  <a:t>2</a:t>
                </a:r>
                <a:r>
                  <a:rPr lang="en-US" altLang="ja-JP" dirty="0">
                    <a:latin typeface="Times New Roman" panose="02020603050405020304" pitchFamily="18" charset="0"/>
                  </a:rPr>
                  <a:t> = {OR,NOT}</a:t>
                </a:r>
                <a:r>
                  <a:rPr lang="ja-JP" altLang="en-US" dirty="0">
                    <a:latin typeface="Times New Roman" panose="02020603050405020304" pitchFamily="18" charset="0"/>
                  </a:rPr>
                  <a:t>は万能論理関数集合</a:t>
                </a:r>
              </a:p>
            </p:txBody>
          </p:sp>
        </mc:Choice>
        <mc:Fallback xmlns="">
          <p:sp>
            <p:nvSpPr>
              <p:cNvPr id="71683" name="Rectangle 3"/>
              <p:cNvSpPr>
                <a:spLocks noGrp="1" noRot="1" noChangeAspect="1" noMove="1" noResize="1" noEditPoints="1" noAdjustHandles="1" noChangeArrowheads="1" noChangeShapeType="1" noTextEdit="1"/>
              </p:cNvSpPr>
              <p:nvPr>
                <p:ph type="body" idx="1"/>
              </p:nvPr>
            </p:nvSpPr>
            <p:spPr>
              <a:xfrm>
                <a:off x="1046544" y="1516857"/>
                <a:ext cx="7543800" cy="4114800"/>
              </a:xfrm>
              <a:blipFill rotWithShape="0">
                <a:blip r:embed="rId3" cstate="print"/>
                <a:stretch>
                  <a:fillRect l="-1051"/>
                </a:stretch>
              </a:blipFill>
            </p:spPr>
            <p:txBody>
              <a:bodyPr/>
              <a:lstStyle/>
              <a:p>
                <a:r>
                  <a:rPr lang="ja-JP" altLang="en-US">
                    <a:noFill/>
                  </a:rPr>
                  <a:t> </a:t>
                </a:r>
              </a:p>
            </p:txBody>
          </p:sp>
        </mc:Fallback>
      </mc:AlternateContent>
      <p:grpSp>
        <p:nvGrpSpPr>
          <p:cNvPr id="71781" name="Group 101"/>
          <p:cNvGrpSpPr>
            <a:grpSpLocks/>
          </p:cNvGrpSpPr>
          <p:nvPr/>
        </p:nvGrpSpPr>
        <p:grpSpPr bwMode="auto">
          <a:xfrm>
            <a:off x="1752600" y="5181600"/>
            <a:ext cx="2438400" cy="1524000"/>
            <a:chOff x="1104" y="3264"/>
            <a:chExt cx="1536" cy="960"/>
          </a:xfrm>
        </p:grpSpPr>
        <p:sp>
          <p:nvSpPr>
            <p:cNvPr id="71718" name="Line 38"/>
            <p:cNvSpPr>
              <a:spLocks noChangeShapeType="1"/>
            </p:cNvSpPr>
            <p:nvPr/>
          </p:nvSpPr>
          <p:spPr bwMode="auto">
            <a:xfrm>
              <a:off x="1344" y="3648"/>
              <a:ext cx="14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71724" name="Group 44"/>
            <p:cNvGrpSpPr>
              <a:grpSpLocks/>
            </p:cNvGrpSpPr>
            <p:nvPr/>
          </p:nvGrpSpPr>
          <p:grpSpPr bwMode="auto">
            <a:xfrm>
              <a:off x="1872" y="3696"/>
              <a:ext cx="288" cy="288"/>
              <a:chOff x="3264" y="2544"/>
              <a:chExt cx="288" cy="288"/>
            </a:xfrm>
          </p:grpSpPr>
          <p:sp>
            <p:nvSpPr>
              <p:cNvPr id="71725" name="Arc 45"/>
              <p:cNvSpPr>
                <a:spLocks/>
              </p:cNvSpPr>
              <p:nvPr/>
            </p:nvSpPr>
            <p:spPr bwMode="auto">
              <a:xfrm>
                <a:off x="3264" y="2544"/>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1726" name="Arc 46"/>
              <p:cNvSpPr>
                <a:spLocks/>
              </p:cNvSpPr>
              <p:nvPr/>
            </p:nvSpPr>
            <p:spPr bwMode="auto">
              <a:xfrm flipV="1">
                <a:off x="3264" y="2688"/>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1727" name="Line 47"/>
              <p:cNvSpPr>
                <a:spLocks noChangeShapeType="1"/>
              </p:cNvSpPr>
              <p:nvPr/>
            </p:nvSpPr>
            <p:spPr bwMode="auto">
              <a:xfrm>
                <a:off x="3264" y="2544"/>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71728" name="Group 48"/>
            <p:cNvGrpSpPr>
              <a:grpSpLocks/>
            </p:cNvGrpSpPr>
            <p:nvPr/>
          </p:nvGrpSpPr>
          <p:grpSpPr bwMode="auto">
            <a:xfrm>
              <a:off x="2256" y="3744"/>
              <a:ext cx="288" cy="192"/>
              <a:chOff x="2640" y="1968"/>
              <a:chExt cx="288" cy="192"/>
            </a:xfrm>
          </p:grpSpPr>
          <p:sp>
            <p:nvSpPr>
              <p:cNvPr id="71729" name="AutoShape 49"/>
              <p:cNvSpPr>
                <a:spLocks noChangeArrowheads="1"/>
              </p:cNvSpPr>
              <p:nvPr/>
            </p:nvSpPr>
            <p:spPr bwMode="auto">
              <a:xfrm rot="5400000">
                <a:off x="2640" y="1968"/>
                <a:ext cx="192" cy="192"/>
              </a:xfrm>
              <a:prstGeom prst="triangle">
                <a:avLst>
                  <a:gd name="adj" fmla="val 50000"/>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1730" name="Oval 50"/>
              <p:cNvSpPr>
                <a:spLocks noChangeArrowheads="1"/>
              </p:cNvSpPr>
              <p:nvPr/>
            </p:nvSpPr>
            <p:spPr bwMode="auto">
              <a:xfrm>
                <a:off x="2832" y="2016"/>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71731" name="Line 51"/>
            <p:cNvSpPr>
              <a:spLocks noChangeShapeType="1"/>
            </p:cNvSpPr>
            <p:nvPr/>
          </p:nvSpPr>
          <p:spPr bwMode="auto">
            <a:xfrm>
              <a:off x="1344" y="4032"/>
              <a:ext cx="14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734" name="Line 54"/>
            <p:cNvSpPr>
              <a:spLocks noChangeShapeType="1"/>
            </p:cNvSpPr>
            <p:nvPr/>
          </p:nvSpPr>
          <p:spPr bwMode="auto">
            <a:xfrm>
              <a:off x="1776" y="4032"/>
              <a:ext cx="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735" name="Line 55"/>
            <p:cNvSpPr>
              <a:spLocks noChangeShapeType="1"/>
            </p:cNvSpPr>
            <p:nvPr/>
          </p:nvSpPr>
          <p:spPr bwMode="auto">
            <a:xfrm>
              <a:off x="1776" y="3648"/>
              <a:ext cx="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736" name="Line 56"/>
            <p:cNvSpPr>
              <a:spLocks noChangeShapeType="1"/>
            </p:cNvSpPr>
            <p:nvPr/>
          </p:nvSpPr>
          <p:spPr bwMode="auto">
            <a:xfrm>
              <a:off x="1824" y="3648"/>
              <a:ext cx="0"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737" name="Line 57"/>
            <p:cNvSpPr>
              <a:spLocks noChangeShapeType="1"/>
            </p:cNvSpPr>
            <p:nvPr/>
          </p:nvSpPr>
          <p:spPr bwMode="auto">
            <a:xfrm>
              <a:off x="1824" y="3888"/>
              <a:ext cx="0"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738" name="Line 58"/>
            <p:cNvSpPr>
              <a:spLocks noChangeShapeType="1"/>
            </p:cNvSpPr>
            <p:nvPr/>
          </p:nvSpPr>
          <p:spPr bwMode="auto">
            <a:xfrm>
              <a:off x="1824" y="3792"/>
              <a:ext cx="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739" name="Line 59"/>
            <p:cNvSpPr>
              <a:spLocks noChangeShapeType="1"/>
            </p:cNvSpPr>
            <p:nvPr/>
          </p:nvSpPr>
          <p:spPr bwMode="auto">
            <a:xfrm>
              <a:off x="1824" y="3888"/>
              <a:ext cx="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740" name="Line 60"/>
            <p:cNvSpPr>
              <a:spLocks noChangeShapeType="1"/>
            </p:cNvSpPr>
            <p:nvPr/>
          </p:nvSpPr>
          <p:spPr bwMode="auto">
            <a:xfrm>
              <a:off x="2160" y="3840"/>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741" name="Rectangle 61"/>
            <p:cNvSpPr>
              <a:spLocks noChangeArrowheads="1"/>
            </p:cNvSpPr>
            <p:nvPr/>
          </p:nvSpPr>
          <p:spPr bwMode="auto">
            <a:xfrm>
              <a:off x="1392" y="3408"/>
              <a:ext cx="1200" cy="816"/>
            </a:xfrm>
            <a:prstGeom prst="rect">
              <a:avLst/>
            </a:prstGeom>
            <a:noFill/>
            <a:ln w="19050">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useBgFill="1">
          <p:nvSpPr>
            <p:cNvPr id="71742" name="Text Box 62"/>
            <p:cNvSpPr txBox="1">
              <a:spLocks noChangeArrowheads="1"/>
            </p:cNvSpPr>
            <p:nvPr/>
          </p:nvSpPr>
          <p:spPr bwMode="auto">
            <a:xfrm>
              <a:off x="1440" y="3264"/>
              <a:ext cx="336" cy="231"/>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1800">
                  <a:latin typeface="Times New Roman" panose="02020603050405020304" pitchFamily="18" charset="0"/>
                </a:rPr>
                <a:t>OR</a:t>
              </a:r>
            </a:p>
          </p:txBody>
        </p:sp>
        <p:sp>
          <p:nvSpPr>
            <p:cNvPr id="71743" name="Text Box 63"/>
            <p:cNvSpPr txBox="1">
              <a:spLocks noChangeArrowheads="1"/>
            </p:cNvSpPr>
            <p:nvPr/>
          </p:nvSpPr>
          <p:spPr bwMode="auto">
            <a:xfrm>
              <a:off x="1104" y="3504"/>
              <a:ext cx="29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i="1">
                  <a:latin typeface="Times New Roman" panose="02020603050405020304" pitchFamily="18" charset="0"/>
                </a:rPr>
                <a:t>X</a:t>
              </a:r>
            </a:p>
          </p:txBody>
        </p:sp>
        <p:sp>
          <p:nvSpPr>
            <p:cNvPr id="71744" name="Text Box 64"/>
            <p:cNvSpPr txBox="1">
              <a:spLocks noChangeArrowheads="1"/>
            </p:cNvSpPr>
            <p:nvPr/>
          </p:nvSpPr>
          <p:spPr bwMode="auto">
            <a:xfrm>
              <a:off x="1104" y="3888"/>
              <a:ext cx="29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i="1">
                  <a:latin typeface="Times New Roman" panose="02020603050405020304" pitchFamily="18" charset="0"/>
                </a:rPr>
                <a:t>Y</a:t>
              </a:r>
            </a:p>
          </p:txBody>
        </p:sp>
        <p:grpSp>
          <p:nvGrpSpPr>
            <p:cNvPr id="71745" name="Group 65"/>
            <p:cNvGrpSpPr>
              <a:grpSpLocks/>
            </p:cNvGrpSpPr>
            <p:nvPr/>
          </p:nvGrpSpPr>
          <p:grpSpPr bwMode="auto">
            <a:xfrm>
              <a:off x="1488" y="3552"/>
              <a:ext cx="288" cy="192"/>
              <a:chOff x="2640" y="1968"/>
              <a:chExt cx="288" cy="192"/>
            </a:xfrm>
          </p:grpSpPr>
          <p:sp>
            <p:nvSpPr>
              <p:cNvPr id="71746" name="AutoShape 66"/>
              <p:cNvSpPr>
                <a:spLocks noChangeArrowheads="1"/>
              </p:cNvSpPr>
              <p:nvPr/>
            </p:nvSpPr>
            <p:spPr bwMode="auto">
              <a:xfrm rot="5400000">
                <a:off x="2640" y="1968"/>
                <a:ext cx="192" cy="192"/>
              </a:xfrm>
              <a:prstGeom prst="triangle">
                <a:avLst>
                  <a:gd name="adj" fmla="val 50000"/>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1747" name="Oval 67"/>
              <p:cNvSpPr>
                <a:spLocks noChangeArrowheads="1"/>
              </p:cNvSpPr>
              <p:nvPr/>
            </p:nvSpPr>
            <p:spPr bwMode="auto">
              <a:xfrm>
                <a:off x="2832" y="2016"/>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71748" name="Group 68"/>
            <p:cNvGrpSpPr>
              <a:grpSpLocks/>
            </p:cNvGrpSpPr>
            <p:nvPr/>
          </p:nvGrpSpPr>
          <p:grpSpPr bwMode="auto">
            <a:xfrm>
              <a:off x="1488" y="3936"/>
              <a:ext cx="288" cy="192"/>
              <a:chOff x="2640" y="1968"/>
              <a:chExt cx="288" cy="192"/>
            </a:xfrm>
          </p:grpSpPr>
          <p:sp>
            <p:nvSpPr>
              <p:cNvPr id="71749" name="AutoShape 69"/>
              <p:cNvSpPr>
                <a:spLocks noChangeArrowheads="1"/>
              </p:cNvSpPr>
              <p:nvPr/>
            </p:nvSpPr>
            <p:spPr bwMode="auto">
              <a:xfrm rot="5400000">
                <a:off x="2640" y="1968"/>
                <a:ext cx="192" cy="192"/>
              </a:xfrm>
              <a:prstGeom prst="triangle">
                <a:avLst>
                  <a:gd name="adj" fmla="val 50000"/>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1750" name="Oval 70"/>
              <p:cNvSpPr>
                <a:spLocks noChangeArrowheads="1"/>
              </p:cNvSpPr>
              <p:nvPr/>
            </p:nvSpPr>
            <p:spPr bwMode="auto">
              <a:xfrm>
                <a:off x="2832" y="2016"/>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71751" name="Line 71"/>
            <p:cNvSpPr>
              <a:spLocks noChangeShapeType="1"/>
            </p:cNvSpPr>
            <p:nvPr/>
          </p:nvSpPr>
          <p:spPr bwMode="auto">
            <a:xfrm>
              <a:off x="2544" y="3840"/>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71782" name="Group 102"/>
          <p:cNvGrpSpPr>
            <a:grpSpLocks/>
          </p:cNvGrpSpPr>
          <p:nvPr/>
        </p:nvGrpSpPr>
        <p:grpSpPr bwMode="auto">
          <a:xfrm>
            <a:off x="4648200" y="5181600"/>
            <a:ext cx="2438400" cy="1524000"/>
            <a:chOff x="2928" y="3264"/>
            <a:chExt cx="1536" cy="960"/>
          </a:xfrm>
        </p:grpSpPr>
        <p:grpSp>
          <p:nvGrpSpPr>
            <p:cNvPr id="71719" name="Group 39"/>
            <p:cNvGrpSpPr>
              <a:grpSpLocks/>
            </p:cNvGrpSpPr>
            <p:nvPr/>
          </p:nvGrpSpPr>
          <p:grpSpPr bwMode="auto">
            <a:xfrm>
              <a:off x="3696" y="3696"/>
              <a:ext cx="288" cy="288"/>
              <a:chOff x="3264" y="3648"/>
              <a:chExt cx="288" cy="288"/>
            </a:xfrm>
          </p:grpSpPr>
          <p:sp>
            <p:nvSpPr>
              <p:cNvPr id="71720" name="Arc 40"/>
              <p:cNvSpPr>
                <a:spLocks/>
              </p:cNvSpPr>
              <p:nvPr/>
            </p:nvSpPr>
            <p:spPr bwMode="auto">
              <a:xfrm>
                <a:off x="3264" y="3648"/>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1721" name="Arc 41"/>
              <p:cNvSpPr>
                <a:spLocks/>
              </p:cNvSpPr>
              <p:nvPr/>
            </p:nvSpPr>
            <p:spPr bwMode="auto">
              <a:xfrm flipV="1">
                <a:off x="3264" y="3792"/>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1722" name="Arc 42"/>
              <p:cNvSpPr>
                <a:spLocks/>
              </p:cNvSpPr>
              <p:nvPr/>
            </p:nvSpPr>
            <p:spPr bwMode="auto">
              <a:xfrm>
                <a:off x="3264" y="3648"/>
                <a:ext cx="4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1723" name="Arc 43"/>
              <p:cNvSpPr>
                <a:spLocks/>
              </p:cNvSpPr>
              <p:nvPr/>
            </p:nvSpPr>
            <p:spPr bwMode="auto">
              <a:xfrm flipV="1">
                <a:off x="3264" y="3792"/>
                <a:ext cx="4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71752" name="Line 72"/>
            <p:cNvSpPr>
              <a:spLocks noChangeShapeType="1"/>
            </p:cNvSpPr>
            <p:nvPr/>
          </p:nvSpPr>
          <p:spPr bwMode="auto">
            <a:xfrm>
              <a:off x="3168" y="3648"/>
              <a:ext cx="14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71757" name="Group 77"/>
            <p:cNvGrpSpPr>
              <a:grpSpLocks/>
            </p:cNvGrpSpPr>
            <p:nvPr/>
          </p:nvGrpSpPr>
          <p:grpSpPr bwMode="auto">
            <a:xfrm>
              <a:off x="4080" y="3744"/>
              <a:ext cx="288" cy="192"/>
              <a:chOff x="2640" y="1968"/>
              <a:chExt cx="288" cy="192"/>
            </a:xfrm>
          </p:grpSpPr>
          <p:sp>
            <p:nvSpPr>
              <p:cNvPr id="71758" name="AutoShape 78"/>
              <p:cNvSpPr>
                <a:spLocks noChangeArrowheads="1"/>
              </p:cNvSpPr>
              <p:nvPr/>
            </p:nvSpPr>
            <p:spPr bwMode="auto">
              <a:xfrm rot="5400000">
                <a:off x="2640" y="1968"/>
                <a:ext cx="192" cy="192"/>
              </a:xfrm>
              <a:prstGeom prst="triangle">
                <a:avLst>
                  <a:gd name="adj" fmla="val 50000"/>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1759" name="Oval 79"/>
              <p:cNvSpPr>
                <a:spLocks noChangeArrowheads="1"/>
              </p:cNvSpPr>
              <p:nvPr/>
            </p:nvSpPr>
            <p:spPr bwMode="auto">
              <a:xfrm>
                <a:off x="2832" y="2016"/>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71760" name="Line 80"/>
            <p:cNvSpPr>
              <a:spLocks noChangeShapeType="1"/>
            </p:cNvSpPr>
            <p:nvPr/>
          </p:nvSpPr>
          <p:spPr bwMode="auto">
            <a:xfrm>
              <a:off x="3168" y="4032"/>
              <a:ext cx="14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761" name="Line 81"/>
            <p:cNvSpPr>
              <a:spLocks noChangeShapeType="1"/>
            </p:cNvSpPr>
            <p:nvPr/>
          </p:nvSpPr>
          <p:spPr bwMode="auto">
            <a:xfrm>
              <a:off x="3600" y="4032"/>
              <a:ext cx="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762" name="Line 82"/>
            <p:cNvSpPr>
              <a:spLocks noChangeShapeType="1"/>
            </p:cNvSpPr>
            <p:nvPr/>
          </p:nvSpPr>
          <p:spPr bwMode="auto">
            <a:xfrm>
              <a:off x="3600" y="3648"/>
              <a:ext cx="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763" name="Line 83"/>
            <p:cNvSpPr>
              <a:spLocks noChangeShapeType="1"/>
            </p:cNvSpPr>
            <p:nvPr/>
          </p:nvSpPr>
          <p:spPr bwMode="auto">
            <a:xfrm>
              <a:off x="3648" y="3648"/>
              <a:ext cx="0"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764" name="Line 84"/>
            <p:cNvSpPr>
              <a:spLocks noChangeShapeType="1"/>
            </p:cNvSpPr>
            <p:nvPr/>
          </p:nvSpPr>
          <p:spPr bwMode="auto">
            <a:xfrm>
              <a:off x="3648" y="3888"/>
              <a:ext cx="0"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765" name="Line 85"/>
            <p:cNvSpPr>
              <a:spLocks noChangeShapeType="1"/>
            </p:cNvSpPr>
            <p:nvPr/>
          </p:nvSpPr>
          <p:spPr bwMode="auto">
            <a:xfrm>
              <a:off x="3648" y="3792"/>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766" name="Line 86"/>
            <p:cNvSpPr>
              <a:spLocks noChangeShapeType="1"/>
            </p:cNvSpPr>
            <p:nvPr/>
          </p:nvSpPr>
          <p:spPr bwMode="auto">
            <a:xfrm>
              <a:off x="3648" y="3888"/>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767" name="Line 87"/>
            <p:cNvSpPr>
              <a:spLocks noChangeShapeType="1"/>
            </p:cNvSpPr>
            <p:nvPr/>
          </p:nvSpPr>
          <p:spPr bwMode="auto">
            <a:xfrm>
              <a:off x="3984" y="3840"/>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768" name="Rectangle 88"/>
            <p:cNvSpPr>
              <a:spLocks noChangeArrowheads="1"/>
            </p:cNvSpPr>
            <p:nvPr/>
          </p:nvSpPr>
          <p:spPr bwMode="auto">
            <a:xfrm>
              <a:off x="3216" y="3408"/>
              <a:ext cx="1200" cy="816"/>
            </a:xfrm>
            <a:prstGeom prst="rect">
              <a:avLst/>
            </a:prstGeom>
            <a:noFill/>
            <a:ln w="19050">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1769" name="Text Box 89"/>
            <p:cNvSpPr txBox="1">
              <a:spLocks noChangeArrowheads="1"/>
            </p:cNvSpPr>
            <p:nvPr/>
          </p:nvSpPr>
          <p:spPr bwMode="auto">
            <a:xfrm>
              <a:off x="3264" y="3264"/>
              <a:ext cx="432" cy="231"/>
            </a:xfrm>
            <a:prstGeom prst="rect">
              <a:avLst/>
            </a:prstGeom>
            <a:solidFill>
              <a:srgbClr val="00009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1800">
                  <a:latin typeface="Times New Roman" panose="02020603050405020304" pitchFamily="18" charset="0"/>
                </a:rPr>
                <a:t>AND</a:t>
              </a:r>
            </a:p>
          </p:txBody>
        </p:sp>
        <p:sp>
          <p:nvSpPr>
            <p:cNvPr id="71770" name="Text Box 90"/>
            <p:cNvSpPr txBox="1">
              <a:spLocks noChangeArrowheads="1"/>
            </p:cNvSpPr>
            <p:nvPr/>
          </p:nvSpPr>
          <p:spPr bwMode="auto">
            <a:xfrm>
              <a:off x="2928" y="3504"/>
              <a:ext cx="29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i="1">
                  <a:latin typeface="Times New Roman" panose="02020603050405020304" pitchFamily="18" charset="0"/>
                </a:rPr>
                <a:t>X</a:t>
              </a:r>
            </a:p>
          </p:txBody>
        </p:sp>
        <p:sp>
          <p:nvSpPr>
            <p:cNvPr id="71771" name="Text Box 91"/>
            <p:cNvSpPr txBox="1">
              <a:spLocks noChangeArrowheads="1"/>
            </p:cNvSpPr>
            <p:nvPr/>
          </p:nvSpPr>
          <p:spPr bwMode="auto">
            <a:xfrm>
              <a:off x="2928" y="3888"/>
              <a:ext cx="29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i="1">
                  <a:latin typeface="Times New Roman" panose="02020603050405020304" pitchFamily="18" charset="0"/>
                </a:rPr>
                <a:t>Y</a:t>
              </a:r>
            </a:p>
          </p:txBody>
        </p:sp>
        <p:grpSp>
          <p:nvGrpSpPr>
            <p:cNvPr id="71772" name="Group 92"/>
            <p:cNvGrpSpPr>
              <a:grpSpLocks/>
            </p:cNvGrpSpPr>
            <p:nvPr/>
          </p:nvGrpSpPr>
          <p:grpSpPr bwMode="auto">
            <a:xfrm>
              <a:off x="3312" y="3552"/>
              <a:ext cx="288" cy="192"/>
              <a:chOff x="2640" y="1968"/>
              <a:chExt cx="288" cy="192"/>
            </a:xfrm>
          </p:grpSpPr>
          <p:sp>
            <p:nvSpPr>
              <p:cNvPr id="71773" name="AutoShape 93"/>
              <p:cNvSpPr>
                <a:spLocks noChangeArrowheads="1"/>
              </p:cNvSpPr>
              <p:nvPr/>
            </p:nvSpPr>
            <p:spPr bwMode="auto">
              <a:xfrm rot="5400000">
                <a:off x="2640" y="1968"/>
                <a:ext cx="192" cy="192"/>
              </a:xfrm>
              <a:prstGeom prst="triangle">
                <a:avLst>
                  <a:gd name="adj" fmla="val 50000"/>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1774" name="Oval 94"/>
              <p:cNvSpPr>
                <a:spLocks noChangeArrowheads="1"/>
              </p:cNvSpPr>
              <p:nvPr/>
            </p:nvSpPr>
            <p:spPr bwMode="auto">
              <a:xfrm>
                <a:off x="2832" y="2016"/>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71775" name="Group 95"/>
            <p:cNvGrpSpPr>
              <a:grpSpLocks/>
            </p:cNvGrpSpPr>
            <p:nvPr/>
          </p:nvGrpSpPr>
          <p:grpSpPr bwMode="auto">
            <a:xfrm>
              <a:off x="3312" y="3936"/>
              <a:ext cx="288" cy="192"/>
              <a:chOff x="2640" y="1968"/>
              <a:chExt cx="288" cy="192"/>
            </a:xfrm>
          </p:grpSpPr>
          <p:sp>
            <p:nvSpPr>
              <p:cNvPr id="71776" name="AutoShape 96"/>
              <p:cNvSpPr>
                <a:spLocks noChangeArrowheads="1"/>
              </p:cNvSpPr>
              <p:nvPr/>
            </p:nvSpPr>
            <p:spPr bwMode="auto">
              <a:xfrm rot="5400000">
                <a:off x="2640" y="1968"/>
                <a:ext cx="192" cy="192"/>
              </a:xfrm>
              <a:prstGeom prst="triangle">
                <a:avLst>
                  <a:gd name="adj" fmla="val 50000"/>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1777" name="Oval 97"/>
              <p:cNvSpPr>
                <a:spLocks noChangeArrowheads="1"/>
              </p:cNvSpPr>
              <p:nvPr/>
            </p:nvSpPr>
            <p:spPr bwMode="auto">
              <a:xfrm>
                <a:off x="2832" y="2016"/>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71778" name="Line 98"/>
            <p:cNvSpPr>
              <a:spLocks noChangeShapeType="1"/>
            </p:cNvSpPr>
            <p:nvPr/>
          </p:nvSpPr>
          <p:spPr bwMode="auto">
            <a:xfrm>
              <a:off x="4368" y="3840"/>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71781"/>
                                        </p:tgtEl>
                                        <p:attrNameLst>
                                          <p:attrName>style.visibility</p:attrName>
                                        </p:attrNameLst>
                                      </p:cBhvr>
                                      <p:to>
                                        <p:strVal val="visible"/>
                                      </p:to>
                                    </p:set>
                                    <p:animEffect transition="in" filter="checkerboard(across)">
                                      <p:cBhvr>
                                        <p:cTn id="7" dur="500"/>
                                        <p:tgtEl>
                                          <p:spTgt spid="7178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71782"/>
                                        </p:tgtEl>
                                        <p:attrNameLst>
                                          <p:attrName>style.visibility</p:attrName>
                                        </p:attrNameLst>
                                      </p:cBhvr>
                                      <p:to>
                                        <p:strVal val="visible"/>
                                      </p:to>
                                    </p:set>
                                    <p:animEffect transition="in" filter="checkerboard(across)">
                                      <p:cBhvr>
                                        <p:cTn id="12" dur="500"/>
                                        <p:tgtEl>
                                          <p:spTgt spid="717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ltLang="ja-JP">
                <a:latin typeface="Times New Roman" panose="02020603050405020304" pitchFamily="18" charset="0"/>
              </a:rPr>
              <a:t>NOT-AND</a:t>
            </a:r>
            <a:r>
              <a:rPr lang="ja-JP" altLang="en-US">
                <a:latin typeface="Times New Roman" panose="02020603050405020304" pitchFamily="18" charset="0"/>
              </a:rPr>
              <a:t>形式</a:t>
            </a:r>
            <a:r>
              <a:rPr lang="en-US" altLang="ja-JP">
                <a:latin typeface="Times New Roman" panose="02020603050405020304" pitchFamily="18" charset="0"/>
              </a:rPr>
              <a:t>, AND</a:t>
            </a:r>
            <a:r>
              <a:rPr lang="ja-JP" altLang="en-US">
                <a:latin typeface="Times New Roman" panose="02020603050405020304" pitchFamily="18" charset="0"/>
              </a:rPr>
              <a:t>回路</a:t>
            </a:r>
          </a:p>
        </p:txBody>
      </p:sp>
      <p:sp>
        <p:nvSpPr>
          <p:cNvPr id="63491" name="Rectangle 3"/>
          <p:cNvSpPr>
            <a:spLocks noGrp="1" noChangeArrowheads="1"/>
          </p:cNvSpPr>
          <p:nvPr>
            <p:ph type="body" idx="1"/>
          </p:nvPr>
        </p:nvSpPr>
        <p:spPr>
          <a:xfrm>
            <a:off x="990600" y="1600200"/>
            <a:ext cx="7543800" cy="3657600"/>
          </a:xfrm>
        </p:spPr>
        <p:txBody>
          <a:bodyPr/>
          <a:lstStyle/>
          <a:p>
            <a:pPr>
              <a:buFont typeface="Wingdings" panose="05000000000000000000" pitchFamily="2" charset="2"/>
              <a:buChar char="u"/>
            </a:pPr>
            <a:r>
              <a:rPr lang="ja-JP" altLang="en-US" dirty="0">
                <a:latin typeface="Times New Roman" panose="02020603050405020304" pitchFamily="18" charset="0"/>
              </a:rPr>
              <a:t>定義</a:t>
            </a:r>
            <a:r>
              <a:rPr lang="en-US" altLang="ja-JP" dirty="0">
                <a:latin typeface="Times New Roman" panose="02020603050405020304" pitchFamily="18" charset="0"/>
              </a:rPr>
              <a:t> NOT-AND</a:t>
            </a:r>
            <a:r>
              <a:rPr lang="ja-JP" altLang="en-US" dirty="0">
                <a:latin typeface="Times New Roman" panose="02020603050405020304" pitchFamily="18" charset="0"/>
              </a:rPr>
              <a:t>形式</a:t>
            </a:r>
            <a:r>
              <a:rPr lang="en-US" altLang="ja-JP" dirty="0">
                <a:latin typeface="Times New Roman" panose="02020603050405020304" pitchFamily="18" charset="0"/>
              </a:rPr>
              <a:t>,AND</a:t>
            </a:r>
            <a:r>
              <a:rPr lang="ja-JP" altLang="en-US" dirty="0">
                <a:latin typeface="Times New Roman" panose="02020603050405020304" pitchFamily="18" charset="0"/>
              </a:rPr>
              <a:t>形式</a:t>
            </a:r>
            <a:endParaRPr lang="en-US" altLang="ja-JP" dirty="0">
              <a:latin typeface="Times New Roman" panose="02020603050405020304" pitchFamily="18" charset="0"/>
            </a:endParaRPr>
          </a:p>
          <a:p>
            <a:pPr lvl="1"/>
            <a:r>
              <a:rPr lang="en-US" altLang="ja-JP" i="1" dirty="0">
                <a:latin typeface="Times New Roman" panose="02020603050405020304" pitchFamily="18" charset="0"/>
              </a:rPr>
              <a:t>U</a:t>
            </a:r>
            <a:r>
              <a:rPr lang="en-US" altLang="ja-JP" baseline="-25000" dirty="0">
                <a:latin typeface="Times New Roman" panose="02020603050405020304" pitchFamily="18" charset="0"/>
              </a:rPr>
              <a:t>1</a:t>
            </a:r>
            <a:r>
              <a:rPr lang="en-US" altLang="ja-JP" dirty="0">
                <a:latin typeface="Times New Roman" panose="02020603050405020304" pitchFamily="18" charset="0"/>
              </a:rPr>
              <a:t> = {AND,NOT}</a:t>
            </a:r>
            <a:r>
              <a:rPr lang="ja-JP" altLang="en-US" dirty="0">
                <a:latin typeface="Times New Roman" panose="02020603050405020304" pitchFamily="18" charset="0"/>
              </a:rPr>
              <a:t>によって表された論理式</a:t>
            </a:r>
          </a:p>
          <a:p>
            <a:pPr>
              <a:buFont typeface="Wingdings" panose="05000000000000000000" pitchFamily="2" charset="2"/>
              <a:buChar char="u"/>
            </a:pPr>
            <a:r>
              <a:rPr lang="ja-JP" altLang="en-US" dirty="0">
                <a:latin typeface="Times New Roman" panose="02020603050405020304" pitchFamily="18" charset="0"/>
              </a:rPr>
              <a:t>定義</a:t>
            </a:r>
            <a:r>
              <a:rPr lang="en-US" altLang="ja-JP" dirty="0">
                <a:latin typeface="Times New Roman" panose="02020603050405020304" pitchFamily="18" charset="0"/>
              </a:rPr>
              <a:t> NOT-AND</a:t>
            </a:r>
            <a:r>
              <a:rPr lang="ja-JP" altLang="en-US" dirty="0">
                <a:latin typeface="Times New Roman" panose="02020603050405020304" pitchFamily="18" charset="0"/>
              </a:rPr>
              <a:t>回路</a:t>
            </a:r>
            <a:r>
              <a:rPr lang="en-US" altLang="ja-JP" dirty="0">
                <a:latin typeface="Times New Roman" panose="02020603050405020304" pitchFamily="18" charset="0"/>
              </a:rPr>
              <a:t>, AND</a:t>
            </a:r>
            <a:r>
              <a:rPr lang="ja-JP" altLang="en-US" dirty="0">
                <a:latin typeface="Times New Roman" panose="02020603050405020304" pitchFamily="18" charset="0"/>
              </a:rPr>
              <a:t>回路</a:t>
            </a:r>
            <a:endParaRPr lang="en-US" altLang="ja-JP" dirty="0">
              <a:latin typeface="Times New Roman" panose="02020603050405020304" pitchFamily="18" charset="0"/>
            </a:endParaRPr>
          </a:p>
          <a:p>
            <a:pPr lvl="1"/>
            <a:r>
              <a:rPr lang="en-US" altLang="ja-JP" dirty="0">
                <a:latin typeface="Times New Roman" panose="02020603050405020304" pitchFamily="18" charset="0"/>
              </a:rPr>
              <a:t>AND,NOT </a:t>
            </a:r>
            <a:r>
              <a:rPr lang="ja-JP" altLang="en-US" dirty="0">
                <a:latin typeface="Times New Roman" panose="02020603050405020304" pitchFamily="18" charset="0"/>
              </a:rPr>
              <a:t>の</a:t>
            </a:r>
            <a:r>
              <a:rPr lang="en-US" altLang="ja-JP" dirty="0">
                <a:latin typeface="Times New Roman" panose="02020603050405020304" pitchFamily="18" charset="0"/>
              </a:rPr>
              <a:t>2</a:t>
            </a:r>
            <a:r>
              <a:rPr lang="ja-JP" altLang="en-US" dirty="0">
                <a:latin typeface="Times New Roman" panose="02020603050405020304" pitchFamily="18" charset="0"/>
              </a:rPr>
              <a:t>種類のゲートだけで構成する論理回路</a:t>
            </a:r>
          </a:p>
        </p:txBody>
      </p:sp>
      <p:grpSp>
        <p:nvGrpSpPr>
          <p:cNvPr id="63546" name="Group 58"/>
          <p:cNvGrpSpPr>
            <a:grpSpLocks/>
          </p:cNvGrpSpPr>
          <p:nvPr/>
        </p:nvGrpSpPr>
        <p:grpSpPr bwMode="auto">
          <a:xfrm>
            <a:off x="5257800" y="4129089"/>
            <a:ext cx="2362200" cy="1585913"/>
            <a:chOff x="3360" y="2601"/>
            <a:chExt cx="1488" cy="999"/>
          </a:xfrm>
        </p:grpSpPr>
        <p:sp>
          <p:nvSpPr>
            <p:cNvPr id="63510" name="Line 22"/>
            <p:cNvSpPr>
              <a:spLocks noChangeShapeType="1"/>
            </p:cNvSpPr>
            <p:nvPr/>
          </p:nvSpPr>
          <p:spPr bwMode="auto">
            <a:xfrm>
              <a:off x="3600" y="3024"/>
              <a:ext cx="81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63516" name="Group 28"/>
            <p:cNvGrpSpPr>
              <a:grpSpLocks/>
            </p:cNvGrpSpPr>
            <p:nvPr/>
          </p:nvGrpSpPr>
          <p:grpSpPr bwMode="auto">
            <a:xfrm>
              <a:off x="3744" y="3216"/>
              <a:ext cx="288" cy="288"/>
              <a:chOff x="3264" y="2544"/>
              <a:chExt cx="288" cy="288"/>
            </a:xfrm>
          </p:grpSpPr>
          <p:sp>
            <p:nvSpPr>
              <p:cNvPr id="63517" name="Arc 29"/>
              <p:cNvSpPr>
                <a:spLocks/>
              </p:cNvSpPr>
              <p:nvPr/>
            </p:nvSpPr>
            <p:spPr bwMode="auto">
              <a:xfrm>
                <a:off x="3264" y="2544"/>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518" name="Arc 30"/>
              <p:cNvSpPr>
                <a:spLocks/>
              </p:cNvSpPr>
              <p:nvPr/>
            </p:nvSpPr>
            <p:spPr bwMode="auto">
              <a:xfrm flipV="1">
                <a:off x="3264" y="2688"/>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519" name="Line 31"/>
              <p:cNvSpPr>
                <a:spLocks noChangeShapeType="1"/>
              </p:cNvSpPr>
              <p:nvPr/>
            </p:nvSpPr>
            <p:spPr bwMode="auto">
              <a:xfrm>
                <a:off x="3264" y="2544"/>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63523" name="Line 35"/>
            <p:cNvSpPr>
              <a:spLocks noChangeShapeType="1"/>
            </p:cNvSpPr>
            <p:nvPr/>
          </p:nvSpPr>
          <p:spPr bwMode="auto">
            <a:xfrm>
              <a:off x="3600" y="3408"/>
              <a:ext cx="14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3524" name="Line 36"/>
            <p:cNvSpPr>
              <a:spLocks noChangeShapeType="1"/>
            </p:cNvSpPr>
            <p:nvPr/>
          </p:nvSpPr>
          <p:spPr bwMode="auto">
            <a:xfrm>
              <a:off x="3696" y="3024"/>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3525" name="Line 37"/>
            <p:cNvSpPr>
              <a:spLocks noChangeShapeType="1"/>
            </p:cNvSpPr>
            <p:nvPr/>
          </p:nvSpPr>
          <p:spPr bwMode="auto">
            <a:xfrm>
              <a:off x="3696" y="3312"/>
              <a:ext cx="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3526" name="Line 38"/>
            <p:cNvSpPr>
              <a:spLocks noChangeShapeType="1"/>
            </p:cNvSpPr>
            <p:nvPr/>
          </p:nvSpPr>
          <p:spPr bwMode="auto">
            <a:xfrm>
              <a:off x="4032" y="3360"/>
              <a:ext cx="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3528" name="Line 40"/>
            <p:cNvSpPr>
              <a:spLocks noChangeShapeType="1"/>
            </p:cNvSpPr>
            <p:nvPr/>
          </p:nvSpPr>
          <p:spPr bwMode="auto">
            <a:xfrm>
              <a:off x="4416" y="3024"/>
              <a:ext cx="0"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3529" name="Line 41"/>
            <p:cNvSpPr>
              <a:spLocks noChangeShapeType="1"/>
            </p:cNvSpPr>
            <p:nvPr/>
          </p:nvSpPr>
          <p:spPr bwMode="auto">
            <a:xfrm>
              <a:off x="4416" y="3264"/>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3530" name="Line 42"/>
            <p:cNvSpPr>
              <a:spLocks noChangeShapeType="1"/>
            </p:cNvSpPr>
            <p:nvPr/>
          </p:nvSpPr>
          <p:spPr bwMode="auto">
            <a:xfrm>
              <a:off x="4416" y="3168"/>
              <a:ext cx="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3531" name="Line 43"/>
            <p:cNvSpPr>
              <a:spLocks noChangeShapeType="1"/>
            </p:cNvSpPr>
            <p:nvPr/>
          </p:nvSpPr>
          <p:spPr bwMode="auto">
            <a:xfrm>
              <a:off x="4416" y="3264"/>
              <a:ext cx="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3532" name="Line 44"/>
            <p:cNvSpPr>
              <a:spLocks noChangeShapeType="1"/>
            </p:cNvSpPr>
            <p:nvPr/>
          </p:nvSpPr>
          <p:spPr bwMode="auto">
            <a:xfrm>
              <a:off x="4752" y="3216"/>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3533" name="Rectangle 45"/>
            <p:cNvSpPr>
              <a:spLocks noChangeArrowheads="1"/>
            </p:cNvSpPr>
            <p:nvPr/>
          </p:nvSpPr>
          <p:spPr bwMode="auto">
            <a:xfrm>
              <a:off x="3648" y="2784"/>
              <a:ext cx="1152" cy="816"/>
            </a:xfrm>
            <a:prstGeom prst="rect">
              <a:avLst/>
            </a:prstGeom>
            <a:noFill/>
            <a:ln w="19050">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534" name="Text Box 46"/>
            <p:cNvSpPr txBox="1">
              <a:spLocks noChangeArrowheads="1"/>
            </p:cNvSpPr>
            <p:nvPr/>
          </p:nvSpPr>
          <p:spPr bwMode="auto">
            <a:xfrm>
              <a:off x="3725" y="2601"/>
              <a:ext cx="336" cy="288"/>
            </a:xfrm>
            <a:prstGeom prst="rect">
              <a:avLst/>
            </a:prstGeom>
            <a:solidFill>
              <a:srgbClr val="00009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i="1" dirty="0">
                  <a:latin typeface="Times New Roman" panose="02020603050405020304" pitchFamily="18" charset="0"/>
                </a:rPr>
                <a:t>F</a:t>
              </a:r>
            </a:p>
          </p:txBody>
        </p:sp>
        <p:sp>
          <p:nvSpPr>
            <p:cNvPr id="63535" name="Text Box 47"/>
            <p:cNvSpPr txBox="1">
              <a:spLocks noChangeArrowheads="1"/>
            </p:cNvSpPr>
            <p:nvPr/>
          </p:nvSpPr>
          <p:spPr bwMode="auto">
            <a:xfrm>
              <a:off x="3360" y="2880"/>
              <a:ext cx="29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2800" i="1">
                  <a:latin typeface="Times New Roman" panose="02020603050405020304" pitchFamily="18" charset="0"/>
                </a:rPr>
                <a:t>X</a:t>
              </a:r>
            </a:p>
          </p:txBody>
        </p:sp>
        <p:sp>
          <p:nvSpPr>
            <p:cNvPr id="63536" name="Text Box 48"/>
            <p:cNvSpPr txBox="1">
              <a:spLocks noChangeArrowheads="1"/>
            </p:cNvSpPr>
            <p:nvPr/>
          </p:nvSpPr>
          <p:spPr bwMode="auto">
            <a:xfrm>
              <a:off x="3360" y="3264"/>
              <a:ext cx="29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2800" i="1">
                  <a:latin typeface="Times New Roman" panose="02020603050405020304" pitchFamily="18" charset="0"/>
                </a:rPr>
                <a:t>Y</a:t>
              </a:r>
            </a:p>
          </p:txBody>
        </p:sp>
        <p:grpSp>
          <p:nvGrpSpPr>
            <p:cNvPr id="63537" name="Group 49"/>
            <p:cNvGrpSpPr>
              <a:grpSpLocks/>
            </p:cNvGrpSpPr>
            <p:nvPr/>
          </p:nvGrpSpPr>
          <p:grpSpPr bwMode="auto">
            <a:xfrm>
              <a:off x="4080" y="3264"/>
              <a:ext cx="288" cy="192"/>
              <a:chOff x="2640" y="1968"/>
              <a:chExt cx="288" cy="192"/>
            </a:xfrm>
          </p:grpSpPr>
          <p:sp>
            <p:nvSpPr>
              <p:cNvPr id="63538" name="AutoShape 50"/>
              <p:cNvSpPr>
                <a:spLocks noChangeArrowheads="1"/>
              </p:cNvSpPr>
              <p:nvPr/>
            </p:nvSpPr>
            <p:spPr bwMode="auto">
              <a:xfrm rot="5400000">
                <a:off x="2640" y="1968"/>
                <a:ext cx="192" cy="192"/>
              </a:xfrm>
              <a:prstGeom prst="triangle">
                <a:avLst>
                  <a:gd name="adj" fmla="val 50000"/>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539" name="Oval 51"/>
              <p:cNvSpPr>
                <a:spLocks noChangeArrowheads="1"/>
              </p:cNvSpPr>
              <p:nvPr/>
            </p:nvSpPr>
            <p:spPr bwMode="auto">
              <a:xfrm>
                <a:off x="2832" y="2016"/>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63540" name="Line 52"/>
            <p:cNvSpPr>
              <a:spLocks noChangeShapeType="1"/>
            </p:cNvSpPr>
            <p:nvPr/>
          </p:nvSpPr>
          <p:spPr bwMode="auto">
            <a:xfrm>
              <a:off x="4368" y="3360"/>
              <a:ext cx="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63542" name="Group 54"/>
            <p:cNvGrpSpPr>
              <a:grpSpLocks/>
            </p:cNvGrpSpPr>
            <p:nvPr/>
          </p:nvGrpSpPr>
          <p:grpSpPr bwMode="auto">
            <a:xfrm>
              <a:off x="4464" y="3072"/>
              <a:ext cx="288" cy="288"/>
              <a:chOff x="3264" y="2544"/>
              <a:chExt cx="288" cy="288"/>
            </a:xfrm>
          </p:grpSpPr>
          <p:sp>
            <p:nvSpPr>
              <p:cNvPr id="63543" name="Arc 55"/>
              <p:cNvSpPr>
                <a:spLocks/>
              </p:cNvSpPr>
              <p:nvPr/>
            </p:nvSpPr>
            <p:spPr bwMode="auto">
              <a:xfrm>
                <a:off x="3264" y="2544"/>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544" name="Arc 56"/>
              <p:cNvSpPr>
                <a:spLocks/>
              </p:cNvSpPr>
              <p:nvPr/>
            </p:nvSpPr>
            <p:spPr bwMode="auto">
              <a:xfrm flipV="1">
                <a:off x="3264" y="2688"/>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545" name="Line 57"/>
              <p:cNvSpPr>
                <a:spLocks noChangeShapeType="1"/>
              </p:cNvSpPr>
              <p:nvPr/>
            </p:nvSpPr>
            <p:spPr bwMode="auto">
              <a:xfrm>
                <a:off x="3264" y="2544"/>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mc:AlternateContent xmlns:mc="http://schemas.openxmlformats.org/markup-compatibility/2006" xmlns:a14="http://schemas.microsoft.com/office/drawing/2010/main">
        <mc:Choice Requires="a14">
          <p:sp>
            <p:nvSpPr>
              <p:cNvPr id="2" name="テキスト ボックス 1"/>
              <p:cNvSpPr txBox="1"/>
              <p:nvPr/>
            </p:nvSpPr>
            <p:spPr>
              <a:xfrm>
                <a:off x="852861" y="4656779"/>
                <a:ext cx="4130426" cy="5697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3600" b="0" i="1" smtClean="0">
                          <a:latin typeface="Cambria Math" panose="02040503050406030204" pitchFamily="18" charset="0"/>
                        </a:rPr>
                        <m:t>𝑓</m:t>
                      </m:r>
                      <m:d>
                        <m:dPr>
                          <m:ctrlPr>
                            <a:rPr kumimoji="1" lang="en-US" altLang="ja-JP" sz="3600" b="0" i="1" smtClean="0">
                              <a:latin typeface="Cambria Math" panose="02040503050406030204" pitchFamily="18" charset="0"/>
                            </a:rPr>
                          </m:ctrlPr>
                        </m:dPr>
                        <m:e>
                          <m:r>
                            <a:rPr kumimoji="1" lang="en-US" altLang="ja-JP" sz="3600" b="0" i="1" smtClean="0">
                              <a:latin typeface="Cambria Math" panose="02040503050406030204" pitchFamily="18" charset="0"/>
                            </a:rPr>
                            <m:t>𝑋</m:t>
                          </m:r>
                          <m:r>
                            <a:rPr kumimoji="1" lang="en-US" altLang="ja-JP" sz="3600" b="0" i="1" smtClean="0">
                              <a:latin typeface="Cambria Math" panose="02040503050406030204" pitchFamily="18" charset="0"/>
                            </a:rPr>
                            <m:t>,</m:t>
                          </m:r>
                          <m:r>
                            <a:rPr kumimoji="1" lang="en-US" altLang="ja-JP" sz="3600" b="0" i="1" smtClean="0">
                              <a:latin typeface="Cambria Math" panose="02040503050406030204" pitchFamily="18" charset="0"/>
                            </a:rPr>
                            <m:t>𝑌</m:t>
                          </m:r>
                        </m:e>
                      </m:d>
                      <m:r>
                        <a:rPr kumimoji="1" lang="en-US" altLang="ja-JP" sz="3600" b="0" i="1" smtClean="0">
                          <a:latin typeface="Cambria Math" panose="02040503050406030204" pitchFamily="18" charset="0"/>
                        </a:rPr>
                        <m:t>=</m:t>
                      </m:r>
                      <m:acc>
                        <m:accPr>
                          <m:chr m:val="̅"/>
                          <m:ctrlPr>
                            <a:rPr kumimoji="1" lang="en-US" altLang="ja-JP" sz="3600" b="0" i="1" smtClean="0">
                              <a:latin typeface="Cambria Math" panose="02040503050406030204" pitchFamily="18" charset="0"/>
                            </a:rPr>
                          </m:ctrlPr>
                        </m:accPr>
                        <m:e>
                          <m:r>
                            <a:rPr kumimoji="1" lang="en-US" altLang="ja-JP" sz="3600" b="0" i="1" smtClean="0">
                              <a:latin typeface="Cambria Math" panose="02040503050406030204" pitchFamily="18" charset="0"/>
                            </a:rPr>
                            <m:t>(</m:t>
                          </m:r>
                          <m:r>
                            <a:rPr kumimoji="1" lang="en-US" altLang="ja-JP" sz="3600" b="0" i="1" smtClean="0">
                              <a:latin typeface="Cambria Math" panose="02040503050406030204" pitchFamily="18" charset="0"/>
                            </a:rPr>
                            <m:t>𝑋</m:t>
                          </m:r>
                          <m:r>
                            <a:rPr kumimoji="1" lang="en-US" altLang="ja-JP" sz="3600" b="0" i="1" smtClean="0">
                              <a:latin typeface="Cambria Math" panose="02040503050406030204" pitchFamily="18" charset="0"/>
                              <a:ea typeface="Cambria Math" panose="02040503050406030204" pitchFamily="18" charset="0"/>
                            </a:rPr>
                            <m:t>⋅</m:t>
                          </m:r>
                          <m:r>
                            <a:rPr kumimoji="1" lang="en-US" altLang="ja-JP" sz="3600" b="0" i="1" smtClean="0">
                              <a:latin typeface="Cambria Math" panose="02040503050406030204" pitchFamily="18" charset="0"/>
                              <a:ea typeface="Cambria Math" panose="02040503050406030204" pitchFamily="18" charset="0"/>
                            </a:rPr>
                            <m:t>𝑌</m:t>
                          </m:r>
                          <m:r>
                            <a:rPr kumimoji="1" lang="en-US" altLang="ja-JP" sz="3600" b="0" i="1" smtClean="0">
                              <a:latin typeface="Cambria Math" panose="02040503050406030204" pitchFamily="18" charset="0"/>
                              <a:ea typeface="Cambria Math" panose="02040503050406030204" pitchFamily="18" charset="0"/>
                            </a:rPr>
                            <m:t>)</m:t>
                          </m:r>
                        </m:e>
                      </m:acc>
                      <m:r>
                        <a:rPr kumimoji="1" lang="en-US" altLang="ja-JP" sz="3600" b="0" i="1" smtClean="0">
                          <a:latin typeface="Cambria Math" panose="02040503050406030204" pitchFamily="18" charset="0"/>
                          <a:ea typeface="Cambria Math" panose="02040503050406030204" pitchFamily="18" charset="0"/>
                        </a:rPr>
                        <m:t>⋅</m:t>
                      </m:r>
                      <m:r>
                        <a:rPr kumimoji="1" lang="en-US" altLang="ja-JP" sz="3600" b="0" i="1" smtClean="0">
                          <a:latin typeface="Cambria Math" panose="02040503050406030204" pitchFamily="18" charset="0"/>
                          <a:ea typeface="Cambria Math" panose="02040503050406030204" pitchFamily="18" charset="0"/>
                        </a:rPr>
                        <m:t>𝑋</m:t>
                      </m:r>
                    </m:oMath>
                  </m:oMathPara>
                </a14:m>
                <a:endParaRPr kumimoji="1" lang="ja-JP" altLang="en-US" sz="3600" dirty="0"/>
              </a:p>
            </p:txBody>
          </p:sp>
        </mc:Choice>
        <mc:Fallback xmlns="">
          <p:sp>
            <p:nvSpPr>
              <p:cNvPr id="2" name="テキスト ボックス 1"/>
              <p:cNvSpPr txBox="1">
                <a:spLocks noRot="1" noChangeAspect="1" noMove="1" noResize="1" noEditPoints="1" noAdjustHandles="1" noChangeArrowheads="1" noChangeShapeType="1" noTextEdit="1"/>
              </p:cNvSpPr>
              <p:nvPr/>
            </p:nvSpPr>
            <p:spPr>
              <a:xfrm>
                <a:off x="852861" y="4656779"/>
                <a:ext cx="4130426" cy="569708"/>
              </a:xfrm>
              <a:prstGeom prst="rect">
                <a:avLst/>
              </a:prstGeom>
              <a:blipFill rotWithShape="0">
                <a:blip r:embed="rId3" cstate="print"/>
                <a:stretch>
                  <a:fillRect/>
                </a:stretch>
              </a:blipFill>
            </p:spPr>
            <p:txBody>
              <a:bodyPr/>
              <a:lstStyle/>
              <a:p>
                <a:r>
                  <a:rPr lang="ja-JP"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3546"/>
                                        </p:tgtEl>
                                        <p:attrNameLst>
                                          <p:attrName>style.visibility</p:attrName>
                                        </p:attrNameLst>
                                      </p:cBhvr>
                                      <p:to>
                                        <p:strVal val="visible"/>
                                      </p:to>
                                    </p:set>
                                    <p:animEffect transition="in" filter="checkerboard(across)">
                                      <p:cBhvr>
                                        <p:cTn id="12" dur="500"/>
                                        <p:tgtEl>
                                          <p:spTgt spid="635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altLang="ja-JP">
                <a:latin typeface="Times New Roman" panose="02020603050405020304" pitchFamily="18" charset="0"/>
              </a:rPr>
              <a:t>NOT-OR</a:t>
            </a:r>
            <a:r>
              <a:rPr lang="ja-JP" altLang="en-US">
                <a:latin typeface="Times New Roman" panose="02020603050405020304" pitchFamily="18" charset="0"/>
              </a:rPr>
              <a:t>形式</a:t>
            </a:r>
            <a:r>
              <a:rPr lang="en-US" altLang="ja-JP">
                <a:latin typeface="Times New Roman" panose="02020603050405020304" pitchFamily="18" charset="0"/>
              </a:rPr>
              <a:t>, OR</a:t>
            </a:r>
            <a:r>
              <a:rPr lang="ja-JP" altLang="en-US">
                <a:latin typeface="Times New Roman" panose="02020603050405020304" pitchFamily="18" charset="0"/>
              </a:rPr>
              <a:t>回路</a:t>
            </a:r>
          </a:p>
        </p:txBody>
      </p:sp>
      <p:sp>
        <p:nvSpPr>
          <p:cNvPr id="72707" name="Rectangle 3"/>
          <p:cNvSpPr>
            <a:spLocks noGrp="1" noChangeArrowheads="1"/>
          </p:cNvSpPr>
          <p:nvPr>
            <p:ph type="body" idx="1"/>
          </p:nvPr>
        </p:nvSpPr>
        <p:spPr>
          <a:xfrm>
            <a:off x="990600" y="1600200"/>
            <a:ext cx="7543800" cy="3657600"/>
          </a:xfrm>
        </p:spPr>
        <p:txBody>
          <a:bodyPr/>
          <a:lstStyle/>
          <a:p>
            <a:pPr>
              <a:buFont typeface="Wingdings" panose="05000000000000000000" pitchFamily="2" charset="2"/>
              <a:buChar char="u"/>
            </a:pPr>
            <a:r>
              <a:rPr lang="ja-JP" altLang="en-US" dirty="0">
                <a:latin typeface="Times New Roman" panose="02020603050405020304" pitchFamily="18" charset="0"/>
              </a:rPr>
              <a:t>定義</a:t>
            </a:r>
            <a:r>
              <a:rPr lang="en-US" altLang="ja-JP" dirty="0">
                <a:latin typeface="Times New Roman" panose="02020603050405020304" pitchFamily="18" charset="0"/>
              </a:rPr>
              <a:t> NOT-OR</a:t>
            </a:r>
            <a:r>
              <a:rPr lang="ja-JP" altLang="en-US" dirty="0">
                <a:latin typeface="Times New Roman" panose="02020603050405020304" pitchFamily="18" charset="0"/>
              </a:rPr>
              <a:t>形式</a:t>
            </a:r>
            <a:r>
              <a:rPr lang="en-US" altLang="ja-JP" dirty="0">
                <a:latin typeface="Times New Roman" panose="02020603050405020304" pitchFamily="18" charset="0"/>
              </a:rPr>
              <a:t>,OR</a:t>
            </a:r>
            <a:r>
              <a:rPr lang="ja-JP" altLang="en-US" dirty="0">
                <a:latin typeface="Times New Roman" panose="02020603050405020304" pitchFamily="18" charset="0"/>
              </a:rPr>
              <a:t>形式</a:t>
            </a:r>
            <a:endParaRPr lang="en-US" altLang="ja-JP" dirty="0">
              <a:latin typeface="Times New Roman" panose="02020603050405020304" pitchFamily="18" charset="0"/>
            </a:endParaRPr>
          </a:p>
          <a:p>
            <a:pPr lvl="1"/>
            <a:r>
              <a:rPr lang="en-US" altLang="ja-JP" i="1" dirty="0">
                <a:latin typeface="Times New Roman" panose="02020603050405020304" pitchFamily="18" charset="0"/>
              </a:rPr>
              <a:t>U</a:t>
            </a:r>
            <a:r>
              <a:rPr lang="en-US" altLang="ja-JP" baseline="-25000" dirty="0">
                <a:latin typeface="Times New Roman" panose="02020603050405020304" pitchFamily="18" charset="0"/>
              </a:rPr>
              <a:t>2</a:t>
            </a:r>
            <a:r>
              <a:rPr lang="en-US" altLang="ja-JP" dirty="0">
                <a:latin typeface="Times New Roman" panose="02020603050405020304" pitchFamily="18" charset="0"/>
              </a:rPr>
              <a:t> = {OR,NOT}</a:t>
            </a:r>
            <a:r>
              <a:rPr lang="ja-JP" altLang="en-US" dirty="0">
                <a:latin typeface="Times New Roman" panose="02020603050405020304" pitchFamily="18" charset="0"/>
              </a:rPr>
              <a:t>によって表された論理式</a:t>
            </a:r>
          </a:p>
          <a:p>
            <a:pPr>
              <a:buFont typeface="Wingdings" panose="05000000000000000000" pitchFamily="2" charset="2"/>
              <a:buChar char="u"/>
            </a:pPr>
            <a:r>
              <a:rPr lang="ja-JP" altLang="en-US" dirty="0">
                <a:latin typeface="Times New Roman" panose="02020603050405020304" pitchFamily="18" charset="0"/>
              </a:rPr>
              <a:t>定義</a:t>
            </a:r>
            <a:r>
              <a:rPr lang="en-US" altLang="ja-JP" dirty="0">
                <a:latin typeface="Times New Roman" panose="02020603050405020304" pitchFamily="18" charset="0"/>
              </a:rPr>
              <a:t> NOT-OR</a:t>
            </a:r>
            <a:r>
              <a:rPr lang="ja-JP" altLang="en-US" dirty="0">
                <a:latin typeface="Times New Roman" panose="02020603050405020304" pitchFamily="18" charset="0"/>
              </a:rPr>
              <a:t>回路</a:t>
            </a:r>
            <a:r>
              <a:rPr lang="en-US" altLang="ja-JP" dirty="0">
                <a:latin typeface="Times New Roman" panose="02020603050405020304" pitchFamily="18" charset="0"/>
              </a:rPr>
              <a:t>, OR</a:t>
            </a:r>
            <a:r>
              <a:rPr lang="ja-JP" altLang="en-US" dirty="0">
                <a:latin typeface="Times New Roman" panose="02020603050405020304" pitchFamily="18" charset="0"/>
              </a:rPr>
              <a:t>回路</a:t>
            </a:r>
            <a:endParaRPr lang="en-US" altLang="ja-JP" dirty="0">
              <a:latin typeface="Times New Roman" panose="02020603050405020304" pitchFamily="18" charset="0"/>
            </a:endParaRPr>
          </a:p>
          <a:p>
            <a:pPr lvl="1"/>
            <a:r>
              <a:rPr lang="en-US" altLang="ja-JP" dirty="0">
                <a:latin typeface="Times New Roman" panose="02020603050405020304" pitchFamily="18" charset="0"/>
              </a:rPr>
              <a:t>OR,NOT </a:t>
            </a:r>
            <a:r>
              <a:rPr lang="ja-JP" altLang="en-US" dirty="0">
                <a:latin typeface="Times New Roman" panose="02020603050405020304" pitchFamily="18" charset="0"/>
              </a:rPr>
              <a:t>の</a:t>
            </a:r>
            <a:r>
              <a:rPr lang="en-US" altLang="ja-JP" dirty="0">
                <a:latin typeface="Times New Roman" panose="02020603050405020304" pitchFamily="18" charset="0"/>
              </a:rPr>
              <a:t>2</a:t>
            </a:r>
            <a:r>
              <a:rPr lang="ja-JP" altLang="en-US" dirty="0">
                <a:latin typeface="Times New Roman" panose="02020603050405020304" pitchFamily="18" charset="0"/>
              </a:rPr>
              <a:t>種類のゲートだけで構成する論理回路</a:t>
            </a:r>
          </a:p>
        </p:txBody>
      </p:sp>
      <p:grpSp>
        <p:nvGrpSpPr>
          <p:cNvPr id="72754" name="Group 50"/>
          <p:cNvGrpSpPr>
            <a:grpSpLocks/>
          </p:cNvGrpSpPr>
          <p:nvPr/>
        </p:nvGrpSpPr>
        <p:grpSpPr bwMode="auto">
          <a:xfrm>
            <a:off x="5715000" y="4191001"/>
            <a:ext cx="2362200" cy="1509713"/>
            <a:chOff x="3072" y="2640"/>
            <a:chExt cx="1488" cy="951"/>
          </a:xfrm>
        </p:grpSpPr>
        <p:sp>
          <p:nvSpPr>
            <p:cNvPr id="72712" name="Line 8"/>
            <p:cNvSpPr>
              <a:spLocks noChangeShapeType="1"/>
            </p:cNvSpPr>
            <p:nvPr/>
          </p:nvSpPr>
          <p:spPr bwMode="auto">
            <a:xfrm>
              <a:off x="3312" y="3024"/>
              <a:ext cx="48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717" name="Line 13"/>
            <p:cNvSpPr>
              <a:spLocks noChangeShapeType="1"/>
            </p:cNvSpPr>
            <p:nvPr/>
          </p:nvSpPr>
          <p:spPr bwMode="auto">
            <a:xfrm>
              <a:off x="3312" y="3408"/>
              <a:ext cx="14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718" name="Line 14"/>
            <p:cNvSpPr>
              <a:spLocks noChangeShapeType="1"/>
            </p:cNvSpPr>
            <p:nvPr/>
          </p:nvSpPr>
          <p:spPr bwMode="auto">
            <a:xfrm>
              <a:off x="3744" y="3024"/>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719" name="Line 15"/>
            <p:cNvSpPr>
              <a:spLocks noChangeShapeType="1"/>
            </p:cNvSpPr>
            <p:nvPr/>
          </p:nvSpPr>
          <p:spPr bwMode="auto">
            <a:xfrm>
              <a:off x="3744" y="3312"/>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720" name="Line 16"/>
            <p:cNvSpPr>
              <a:spLocks noChangeShapeType="1"/>
            </p:cNvSpPr>
            <p:nvPr/>
          </p:nvSpPr>
          <p:spPr bwMode="auto">
            <a:xfrm>
              <a:off x="3744" y="3408"/>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721" name="Line 17"/>
            <p:cNvSpPr>
              <a:spLocks noChangeShapeType="1"/>
            </p:cNvSpPr>
            <p:nvPr/>
          </p:nvSpPr>
          <p:spPr bwMode="auto">
            <a:xfrm>
              <a:off x="4128" y="3024"/>
              <a:ext cx="0"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722" name="Line 18"/>
            <p:cNvSpPr>
              <a:spLocks noChangeShapeType="1"/>
            </p:cNvSpPr>
            <p:nvPr/>
          </p:nvSpPr>
          <p:spPr bwMode="auto">
            <a:xfrm>
              <a:off x="4128" y="3264"/>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723" name="Line 19"/>
            <p:cNvSpPr>
              <a:spLocks noChangeShapeType="1"/>
            </p:cNvSpPr>
            <p:nvPr/>
          </p:nvSpPr>
          <p:spPr bwMode="auto">
            <a:xfrm>
              <a:off x="4128" y="3168"/>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724" name="Line 20"/>
            <p:cNvSpPr>
              <a:spLocks noChangeShapeType="1"/>
            </p:cNvSpPr>
            <p:nvPr/>
          </p:nvSpPr>
          <p:spPr bwMode="auto">
            <a:xfrm>
              <a:off x="4128" y="3264"/>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725" name="Line 21"/>
            <p:cNvSpPr>
              <a:spLocks noChangeShapeType="1"/>
            </p:cNvSpPr>
            <p:nvPr/>
          </p:nvSpPr>
          <p:spPr bwMode="auto">
            <a:xfrm>
              <a:off x="4464" y="3216"/>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726" name="Rectangle 22"/>
            <p:cNvSpPr>
              <a:spLocks noChangeArrowheads="1"/>
            </p:cNvSpPr>
            <p:nvPr/>
          </p:nvSpPr>
          <p:spPr bwMode="auto">
            <a:xfrm>
              <a:off x="3370" y="2712"/>
              <a:ext cx="1152" cy="816"/>
            </a:xfrm>
            <a:prstGeom prst="rect">
              <a:avLst/>
            </a:prstGeom>
            <a:noFill/>
            <a:ln w="19050">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727" name="Text Box 23"/>
            <p:cNvSpPr txBox="1">
              <a:spLocks noChangeArrowheads="1"/>
            </p:cNvSpPr>
            <p:nvPr/>
          </p:nvSpPr>
          <p:spPr bwMode="auto">
            <a:xfrm>
              <a:off x="3408" y="2640"/>
              <a:ext cx="336" cy="288"/>
            </a:xfrm>
            <a:prstGeom prst="rect">
              <a:avLst/>
            </a:prstGeom>
            <a:solidFill>
              <a:srgbClr val="00009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i="1" dirty="0">
                  <a:latin typeface="Times New Roman" panose="02020603050405020304" pitchFamily="18" charset="0"/>
                </a:rPr>
                <a:t>F</a:t>
              </a:r>
            </a:p>
          </p:txBody>
        </p:sp>
        <p:sp>
          <p:nvSpPr>
            <p:cNvPr id="72728" name="Text Box 24"/>
            <p:cNvSpPr txBox="1">
              <a:spLocks noChangeArrowheads="1"/>
            </p:cNvSpPr>
            <p:nvPr/>
          </p:nvSpPr>
          <p:spPr bwMode="auto">
            <a:xfrm>
              <a:off x="3072" y="2880"/>
              <a:ext cx="29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2800" i="1">
                  <a:latin typeface="Times New Roman" panose="02020603050405020304" pitchFamily="18" charset="0"/>
                </a:rPr>
                <a:t>X</a:t>
              </a:r>
            </a:p>
          </p:txBody>
        </p:sp>
        <p:sp>
          <p:nvSpPr>
            <p:cNvPr id="72729" name="Text Box 25"/>
            <p:cNvSpPr txBox="1">
              <a:spLocks noChangeArrowheads="1"/>
            </p:cNvSpPr>
            <p:nvPr/>
          </p:nvSpPr>
          <p:spPr bwMode="auto">
            <a:xfrm>
              <a:off x="3072" y="3264"/>
              <a:ext cx="29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2800" i="1">
                  <a:latin typeface="Times New Roman" panose="02020603050405020304" pitchFamily="18" charset="0"/>
                </a:rPr>
                <a:t>Y</a:t>
              </a:r>
            </a:p>
          </p:txBody>
        </p:sp>
        <p:grpSp>
          <p:nvGrpSpPr>
            <p:cNvPr id="72730" name="Group 26"/>
            <p:cNvGrpSpPr>
              <a:grpSpLocks/>
            </p:cNvGrpSpPr>
            <p:nvPr/>
          </p:nvGrpSpPr>
          <p:grpSpPr bwMode="auto">
            <a:xfrm>
              <a:off x="3792" y="2928"/>
              <a:ext cx="288" cy="192"/>
              <a:chOff x="2640" y="1968"/>
              <a:chExt cx="288" cy="192"/>
            </a:xfrm>
          </p:grpSpPr>
          <p:sp>
            <p:nvSpPr>
              <p:cNvPr id="72731" name="AutoShape 27"/>
              <p:cNvSpPr>
                <a:spLocks noChangeArrowheads="1"/>
              </p:cNvSpPr>
              <p:nvPr/>
            </p:nvSpPr>
            <p:spPr bwMode="auto">
              <a:xfrm rot="5400000">
                <a:off x="2640" y="1968"/>
                <a:ext cx="192" cy="192"/>
              </a:xfrm>
              <a:prstGeom prst="triangle">
                <a:avLst>
                  <a:gd name="adj" fmla="val 50000"/>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732" name="Oval 28"/>
              <p:cNvSpPr>
                <a:spLocks noChangeArrowheads="1"/>
              </p:cNvSpPr>
              <p:nvPr/>
            </p:nvSpPr>
            <p:spPr bwMode="auto">
              <a:xfrm>
                <a:off x="2832" y="2016"/>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72733" name="Line 29"/>
            <p:cNvSpPr>
              <a:spLocks noChangeShapeType="1"/>
            </p:cNvSpPr>
            <p:nvPr/>
          </p:nvSpPr>
          <p:spPr bwMode="auto">
            <a:xfrm>
              <a:off x="4080" y="3360"/>
              <a:ext cx="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72740" name="Group 36"/>
            <p:cNvGrpSpPr>
              <a:grpSpLocks/>
            </p:cNvGrpSpPr>
            <p:nvPr/>
          </p:nvGrpSpPr>
          <p:grpSpPr bwMode="auto">
            <a:xfrm>
              <a:off x="3456" y="3312"/>
              <a:ext cx="288" cy="192"/>
              <a:chOff x="2640" y="1968"/>
              <a:chExt cx="288" cy="192"/>
            </a:xfrm>
          </p:grpSpPr>
          <p:sp>
            <p:nvSpPr>
              <p:cNvPr id="72741" name="AutoShape 37"/>
              <p:cNvSpPr>
                <a:spLocks noChangeArrowheads="1"/>
              </p:cNvSpPr>
              <p:nvPr/>
            </p:nvSpPr>
            <p:spPr bwMode="auto">
              <a:xfrm rot="5400000">
                <a:off x="2640" y="1968"/>
                <a:ext cx="192" cy="192"/>
              </a:xfrm>
              <a:prstGeom prst="triangle">
                <a:avLst>
                  <a:gd name="adj" fmla="val 50000"/>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742" name="Oval 38"/>
              <p:cNvSpPr>
                <a:spLocks noChangeArrowheads="1"/>
              </p:cNvSpPr>
              <p:nvPr/>
            </p:nvSpPr>
            <p:spPr bwMode="auto">
              <a:xfrm>
                <a:off x="2832" y="2016"/>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72743" name="Group 39"/>
            <p:cNvGrpSpPr>
              <a:grpSpLocks/>
            </p:cNvGrpSpPr>
            <p:nvPr/>
          </p:nvGrpSpPr>
          <p:grpSpPr bwMode="auto">
            <a:xfrm>
              <a:off x="4176" y="3072"/>
              <a:ext cx="288" cy="288"/>
              <a:chOff x="3264" y="3648"/>
              <a:chExt cx="288" cy="288"/>
            </a:xfrm>
          </p:grpSpPr>
          <p:sp>
            <p:nvSpPr>
              <p:cNvPr id="72744" name="Arc 40"/>
              <p:cNvSpPr>
                <a:spLocks/>
              </p:cNvSpPr>
              <p:nvPr/>
            </p:nvSpPr>
            <p:spPr bwMode="auto">
              <a:xfrm>
                <a:off x="3264" y="3648"/>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745" name="Arc 41"/>
              <p:cNvSpPr>
                <a:spLocks/>
              </p:cNvSpPr>
              <p:nvPr/>
            </p:nvSpPr>
            <p:spPr bwMode="auto">
              <a:xfrm flipV="1">
                <a:off x="3264" y="3792"/>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746" name="Arc 42"/>
              <p:cNvSpPr>
                <a:spLocks/>
              </p:cNvSpPr>
              <p:nvPr/>
            </p:nvSpPr>
            <p:spPr bwMode="auto">
              <a:xfrm>
                <a:off x="3264" y="3648"/>
                <a:ext cx="4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747" name="Arc 43"/>
              <p:cNvSpPr>
                <a:spLocks/>
              </p:cNvSpPr>
              <p:nvPr/>
            </p:nvSpPr>
            <p:spPr bwMode="auto">
              <a:xfrm flipV="1">
                <a:off x="3264" y="3792"/>
                <a:ext cx="4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72748" name="Group 44"/>
            <p:cNvGrpSpPr>
              <a:grpSpLocks/>
            </p:cNvGrpSpPr>
            <p:nvPr/>
          </p:nvGrpSpPr>
          <p:grpSpPr bwMode="auto">
            <a:xfrm>
              <a:off x="3792" y="3216"/>
              <a:ext cx="288" cy="288"/>
              <a:chOff x="3264" y="3648"/>
              <a:chExt cx="288" cy="288"/>
            </a:xfrm>
          </p:grpSpPr>
          <p:sp>
            <p:nvSpPr>
              <p:cNvPr id="72749" name="Arc 45"/>
              <p:cNvSpPr>
                <a:spLocks/>
              </p:cNvSpPr>
              <p:nvPr/>
            </p:nvSpPr>
            <p:spPr bwMode="auto">
              <a:xfrm>
                <a:off x="3264" y="3648"/>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750" name="Arc 46"/>
              <p:cNvSpPr>
                <a:spLocks/>
              </p:cNvSpPr>
              <p:nvPr/>
            </p:nvSpPr>
            <p:spPr bwMode="auto">
              <a:xfrm flipV="1">
                <a:off x="3264" y="3792"/>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751" name="Arc 47"/>
              <p:cNvSpPr>
                <a:spLocks/>
              </p:cNvSpPr>
              <p:nvPr/>
            </p:nvSpPr>
            <p:spPr bwMode="auto">
              <a:xfrm>
                <a:off x="3264" y="3648"/>
                <a:ext cx="4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752" name="Arc 48"/>
              <p:cNvSpPr>
                <a:spLocks/>
              </p:cNvSpPr>
              <p:nvPr/>
            </p:nvSpPr>
            <p:spPr bwMode="auto">
              <a:xfrm flipV="1">
                <a:off x="3264" y="3792"/>
                <a:ext cx="4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72753" name="Line 49"/>
            <p:cNvSpPr>
              <a:spLocks noChangeShapeType="1"/>
            </p:cNvSpPr>
            <p:nvPr/>
          </p:nvSpPr>
          <p:spPr bwMode="auto">
            <a:xfrm>
              <a:off x="4080" y="3024"/>
              <a:ext cx="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mc:AlternateContent xmlns:mc="http://schemas.openxmlformats.org/markup-compatibility/2006" xmlns:a14="http://schemas.microsoft.com/office/drawing/2010/main">
        <mc:Choice Requires="a14">
          <p:sp>
            <p:nvSpPr>
              <p:cNvPr id="2" name="テキスト ボックス 1"/>
              <p:cNvSpPr txBox="1"/>
              <p:nvPr/>
            </p:nvSpPr>
            <p:spPr>
              <a:xfrm>
                <a:off x="676351" y="4676001"/>
                <a:ext cx="4962449"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3600" b="0" i="1" smtClean="0">
                          <a:latin typeface="Cambria Math" panose="02040503050406030204" pitchFamily="18" charset="0"/>
                        </a:rPr>
                        <m:t>𝑓</m:t>
                      </m:r>
                      <m:d>
                        <m:dPr>
                          <m:ctrlPr>
                            <a:rPr kumimoji="1" lang="en-US" altLang="ja-JP" sz="3600" b="0" i="1" smtClean="0">
                              <a:latin typeface="Cambria Math" panose="02040503050406030204" pitchFamily="18" charset="0"/>
                            </a:rPr>
                          </m:ctrlPr>
                        </m:dPr>
                        <m:e>
                          <m:r>
                            <a:rPr kumimoji="1" lang="en-US" altLang="ja-JP" sz="3600" b="0" i="1" smtClean="0">
                              <a:latin typeface="Cambria Math" panose="02040503050406030204" pitchFamily="18" charset="0"/>
                            </a:rPr>
                            <m:t>𝑋</m:t>
                          </m:r>
                          <m:r>
                            <a:rPr kumimoji="1" lang="en-US" altLang="ja-JP" sz="3600" b="0" i="1" smtClean="0">
                              <a:latin typeface="Cambria Math" panose="02040503050406030204" pitchFamily="18" charset="0"/>
                            </a:rPr>
                            <m:t>,</m:t>
                          </m:r>
                          <m:r>
                            <a:rPr kumimoji="1" lang="en-US" altLang="ja-JP" sz="3600" b="0" i="1" smtClean="0">
                              <a:latin typeface="Cambria Math" panose="02040503050406030204" pitchFamily="18" charset="0"/>
                            </a:rPr>
                            <m:t>𝑌</m:t>
                          </m:r>
                        </m:e>
                      </m:d>
                      <m:r>
                        <a:rPr kumimoji="1" lang="en-US" altLang="ja-JP" sz="3600" b="0" i="1" smtClean="0">
                          <a:latin typeface="Cambria Math" panose="02040503050406030204" pitchFamily="18" charset="0"/>
                        </a:rPr>
                        <m:t>=</m:t>
                      </m:r>
                      <m:d>
                        <m:dPr>
                          <m:ctrlPr>
                            <a:rPr kumimoji="1" lang="en-US" altLang="ja-JP" sz="3600" b="0" i="1" smtClean="0">
                              <a:latin typeface="Cambria Math" panose="02040503050406030204" pitchFamily="18" charset="0"/>
                            </a:rPr>
                          </m:ctrlPr>
                        </m:dPr>
                        <m:e>
                          <m:r>
                            <a:rPr kumimoji="1" lang="en-US" altLang="ja-JP" sz="3600" b="0" i="1" smtClean="0">
                              <a:latin typeface="Cambria Math" panose="02040503050406030204" pitchFamily="18" charset="0"/>
                            </a:rPr>
                            <m:t>𝑋</m:t>
                          </m:r>
                          <m:r>
                            <a:rPr kumimoji="1" lang="en-US" altLang="ja-JP" sz="3600" b="0" i="1" smtClean="0">
                              <a:latin typeface="Cambria Math" panose="02040503050406030204" pitchFamily="18" charset="0"/>
                            </a:rPr>
                            <m:t>+</m:t>
                          </m:r>
                          <m:acc>
                            <m:accPr>
                              <m:chr m:val="̅"/>
                              <m:ctrlPr>
                                <a:rPr kumimoji="1" lang="en-US" altLang="ja-JP" sz="3600" b="0" i="1" smtClean="0">
                                  <a:latin typeface="Cambria Math" panose="02040503050406030204" pitchFamily="18" charset="0"/>
                                </a:rPr>
                              </m:ctrlPr>
                            </m:accPr>
                            <m:e>
                              <m:r>
                                <a:rPr kumimoji="1" lang="en-US" altLang="ja-JP" sz="3600" b="0" i="1" smtClean="0">
                                  <a:latin typeface="Cambria Math" panose="02040503050406030204" pitchFamily="18" charset="0"/>
                                </a:rPr>
                                <m:t> </m:t>
                              </m:r>
                              <m:r>
                                <a:rPr kumimoji="1" lang="en-US" altLang="ja-JP" sz="3600" b="0" i="1" smtClean="0">
                                  <a:latin typeface="Cambria Math" panose="02040503050406030204" pitchFamily="18" charset="0"/>
                                </a:rPr>
                                <m:t>𝑌</m:t>
                              </m:r>
                              <m:r>
                                <a:rPr kumimoji="1" lang="en-US" altLang="ja-JP" sz="3600" b="0" i="1" smtClean="0">
                                  <a:latin typeface="Cambria Math" panose="02040503050406030204" pitchFamily="18" charset="0"/>
                                </a:rPr>
                                <m:t> </m:t>
                              </m:r>
                            </m:e>
                          </m:acc>
                        </m:e>
                      </m:d>
                      <m:r>
                        <a:rPr kumimoji="1" lang="en-US" altLang="ja-JP" sz="3600" b="0" i="1" smtClean="0">
                          <a:latin typeface="Cambria Math" panose="02040503050406030204" pitchFamily="18" charset="0"/>
                        </a:rPr>
                        <m:t>+</m:t>
                      </m:r>
                      <m:acc>
                        <m:accPr>
                          <m:chr m:val="̅"/>
                          <m:ctrlPr>
                            <a:rPr kumimoji="1" lang="en-US" altLang="ja-JP" sz="3600" b="0" i="1" smtClean="0">
                              <a:latin typeface="Cambria Math" panose="02040503050406030204" pitchFamily="18" charset="0"/>
                            </a:rPr>
                          </m:ctrlPr>
                        </m:accPr>
                        <m:e>
                          <m:r>
                            <a:rPr kumimoji="1" lang="en-US" altLang="ja-JP" sz="3600" b="0" i="1" smtClean="0">
                              <a:latin typeface="Cambria Math" panose="02040503050406030204" pitchFamily="18" charset="0"/>
                            </a:rPr>
                            <m:t> </m:t>
                          </m:r>
                          <m:r>
                            <a:rPr kumimoji="1" lang="en-US" altLang="ja-JP" sz="3600" b="0" i="1" smtClean="0">
                              <a:latin typeface="Cambria Math" panose="02040503050406030204" pitchFamily="18" charset="0"/>
                            </a:rPr>
                            <m:t>𝑋</m:t>
                          </m:r>
                          <m:r>
                            <a:rPr kumimoji="1" lang="en-US" altLang="ja-JP" sz="3600" b="0" i="1" smtClean="0">
                              <a:latin typeface="Cambria Math" panose="02040503050406030204" pitchFamily="18" charset="0"/>
                            </a:rPr>
                            <m:t> </m:t>
                          </m:r>
                        </m:e>
                      </m:acc>
                    </m:oMath>
                  </m:oMathPara>
                </a14:m>
                <a:endParaRPr kumimoji="1" lang="ja-JP" altLang="en-US" sz="3600" dirty="0"/>
              </a:p>
            </p:txBody>
          </p:sp>
        </mc:Choice>
        <mc:Fallback xmlns="">
          <p:sp>
            <p:nvSpPr>
              <p:cNvPr id="2" name="テキスト ボックス 1"/>
              <p:cNvSpPr txBox="1">
                <a:spLocks noRot="1" noChangeAspect="1" noMove="1" noResize="1" noEditPoints="1" noAdjustHandles="1" noChangeArrowheads="1" noChangeShapeType="1" noTextEdit="1"/>
              </p:cNvSpPr>
              <p:nvPr/>
            </p:nvSpPr>
            <p:spPr>
              <a:xfrm>
                <a:off x="676351" y="4676001"/>
                <a:ext cx="4962449" cy="553998"/>
              </a:xfrm>
              <a:prstGeom prst="rect">
                <a:avLst/>
              </a:prstGeom>
              <a:blipFill rotWithShape="0">
                <a:blip r:embed="rId3" cstate="print"/>
                <a:stretch>
                  <a:fillRect/>
                </a:stretch>
              </a:blipFill>
            </p:spPr>
            <p:txBody>
              <a:bodyPr/>
              <a:lstStyle/>
              <a:p>
                <a:r>
                  <a:rPr lang="ja-JP"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2754"/>
                                        </p:tgtEl>
                                        <p:attrNameLst>
                                          <p:attrName>style.visibility</p:attrName>
                                        </p:attrNameLst>
                                      </p:cBhvr>
                                      <p:to>
                                        <p:strVal val="visible"/>
                                      </p:to>
                                    </p:set>
                                    <p:animEffect transition="in" filter="checkerboard(across)">
                                      <p:cBhvr>
                                        <p:cTn id="12" dur="500"/>
                                        <p:tgtEl>
                                          <p:spTgt spid="727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ja-JP" altLang="en-US">
                <a:latin typeface="Times New Roman" panose="02020603050405020304" pitchFamily="18" charset="0"/>
              </a:rPr>
              <a:t>万能論理関数集合</a:t>
            </a:r>
          </a:p>
        </p:txBody>
      </p:sp>
      <p:sp>
        <p:nvSpPr>
          <p:cNvPr id="59395" name="Rectangle 3"/>
          <p:cNvSpPr>
            <a:spLocks noGrp="1" noChangeArrowheads="1"/>
          </p:cNvSpPr>
          <p:nvPr>
            <p:ph type="body" idx="1"/>
          </p:nvPr>
        </p:nvSpPr>
        <p:spPr>
          <a:xfrm>
            <a:off x="762000" y="1981200"/>
            <a:ext cx="8001000" cy="4114800"/>
          </a:xfrm>
        </p:spPr>
        <p:txBody>
          <a:bodyPr/>
          <a:lstStyle/>
          <a:p>
            <a:pPr>
              <a:buFont typeface="Wingdings" panose="05000000000000000000" pitchFamily="2" charset="2"/>
              <a:buNone/>
            </a:pPr>
            <a:r>
              <a:rPr lang="ja-JP" altLang="en-US">
                <a:latin typeface="Times New Roman" panose="02020603050405020304" pitchFamily="18" charset="0"/>
              </a:rPr>
              <a:t>以下の集合は万能論理関数集合</a:t>
            </a:r>
          </a:p>
          <a:p>
            <a:pPr lvl="1">
              <a:buFontTx/>
              <a:buChar char="•"/>
            </a:pPr>
            <a:r>
              <a:rPr lang="en-US" altLang="ja-JP" i="1">
                <a:latin typeface="Times New Roman" panose="02020603050405020304" pitchFamily="18" charset="0"/>
              </a:rPr>
              <a:t>U</a:t>
            </a:r>
            <a:r>
              <a:rPr lang="en-US" altLang="ja-JP" baseline="-25000">
                <a:latin typeface="Times New Roman" panose="02020603050405020304" pitchFamily="18" charset="0"/>
              </a:rPr>
              <a:t>0</a:t>
            </a:r>
            <a:r>
              <a:rPr lang="en-US" altLang="ja-JP">
                <a:latin typeface="Times New Roman" panose="02020603050405020304" pitchFamily="18" charset="0"/>
              </a:rPr>
              <a:t> =</a:t>
            </a:r>
            <a:r>
              <a:rPr lang="en-US" altLang="ja-JP" sz="3200">
                <a:latin typeface="Times New Roman" panose="02020603050405020304" pitchFamily="18" charset="0"/>
              </a:rPr>
              <a:t>{AND, OR, NOT}</a:t>
            </a:r>
            <a:endParaRPr lang="en-US" altLang="ja-JP" i="1">
              <a:latin typeface="Times New Roman" panose="02020603050405020304" pitchFamily="18" charset="0"/>
            </a:endParaRPr>
          </a:p>
          <a:p>
            <a:pPr lvl="1">
              <a:buFontTx/>
              <a:buChar char="•"/>
            </a:pPr>
            <a:r>
              <a:rPr lang="en-US" altLang="ja-JP" i="1">
                <a:latin typeface="Times New Roman" panose="02020603050405020304" pitchFamily="18" charset="0"/>
              </a:rPr>
              <a:t>U</a:t>
            </a:r>
            <a:r>
              <a:rPr lang="en-US" altLang="ja-JP" baseline="-25000">
                <a:latin typeface="Times New Roman" panose="02020603050405020304" pitchFamily="18" charset="0"/>
              </a:rPr>
              <a:t>1</a:t>
            </a:r>
            <a:r>
              <a:rPr lang="en-US" altLang="ja-JP">
                <a:latin typeface="Times New Roman" panose="02020603050405020304" pitchFamily="18" charset="0"/>
              </a:rPr>
              <a:t> =</a:t>
            </a:r>
            <a:r>
              <a:rPr lang="en-US" altLang="ja-JP" sz="3200">
                <a:latin typeface="Times New Roman" panose="02020603050405020304" pitchFamily="18" charset="0"/>
              </a:rPr>
              <a:t>{OR, NOT}</a:t>
            </a:r>
          </a:p>
          <a:p>
            <a:pPr lvl="1">
              <a:buFontTx/>
              <a:buChar char="•"/>
            </a:pPr>
            <a:r>
              <a:rPr lang="en-US" altLang="ja-JP" i="1">
                <a:latin typeface="Times New Roman" panose="02020603050405020304" pitchFamily="18" charset="0"/>
              </a:rPr>
              <a:t>U</a:t>
            </a:r>
            <a:r>
              <a:rPr lang="en-US" altLang="ja-JP" baseline="-25000">
                <a:latin typeface="Times New Roman" panose="02020603050405020304" pitchFamily="18" charset="0"/>
              </a:rPr>
              <a:t>2</a:t>
            </a:r>
            <a:r>
              <a:rPr lang="en-US" altLang="ja-JP">
                <a:latin typeface="Times New Roman" panose="02020603050405020304" pitchFamily="18" charset="0"/>
              </a:rPr>
              <a:t> =</a:t>
            </a:r>
            <a:r>
              <a:rPr lang="en-US" altLang="ja-JP" sz="3200">
                <a:latin typeface="Times New Roman" panose="02020603050405020304" pitchFamily="18" charset="0"/>
              </a:rPr>
              <a:t>{AND, NOT}</a:t>
            </a:r>
          </a:p>
          <a:p>
            <a:pPr lvl="1">
              <a:buFontTx/>
              <a:buChar char="•"/>
            </a:pPr>
            <a:r>
              <a:rPr lang="en-US" altLang="ja-JP" i="1">
                <a:latin typeface="Times New Roman" panose="02020603050405020304" pitchFamily="18" charset="0"/>
              </a:rPr>
              <a:t>U</a:t>
            </a:r>
            <a:r>
              <a:rPr lang="en-US" altLang="ja-JP" baseline="-25000">
                <a:latin typeface="Times New Roman" panose="02020603050405020304" pitchFamily="18" charset="0"/>
              </a:rPr>
              <a:t>3</a:t>
            </a:r>
            <a:r>
              <a:rPr lang="en-US" altLang="ja-JP">
                <a:latin typeface="Times New Roman" panose="02020603050405020304" pitchFamily="18" charset="0"/>
              </a:rPr>
              <a:t> =</a:t>
            </a:r>
            <a:r>
              <a:rPr lang="en-US" altLang="ja-JP" sz="3200">
                <a:latin typeface="Times New Roman" panose="02020603050405020304" pitchFamily="18" charset="0"/>
              </a:rPr>
              <a:t>{NAND}</a:t>
            </a:r>
          </a:p>
          <a:p>
            <a:pPr lvl="1">
              <a:buFontTx/>
              <a:buChar char="•"/>
            </a:pPr>
            <a:r>
              <a:rPr lang="en-US" altLang="ja-JP" i="1">
                <a:latin typeface="Times New Roman" panose="02020603050405020304" pitchFamily="18" charset="0"/>
              </a:rPr>
              <a:t>U</a:t>
            </a:r>
            <a:r>
              <a:rPr lang="en-US" altLang="ja-JP" baseline="-25000">
                <a:latin typeface="Times New Roman" panose="02020603050405020304" pitchFamily="18" charset="0"/>
              </a:rPr>
              <a:t>4</a:t>
            </a:r>
            <a:r>
              <a:rPr lang="en-US" altLang="ja-JP">
                <a:latin typeface="Times New Roman" panose="02020603050405020304" pitchFamily="18" charset="0"/>
              </a:rPr>
              <a:t> =</a:t>
            </a:r>
            <a:r>
              <a:rPr lang="en-US" altLang="ja-JP" sz="3200">
                <a:latin typeface="Times New Roman" panose="02020603050405020304" pitchFamily="18" charset="0"/>
              </a:rPr>
              <a:t>{NOR}</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ltLang="ja-JP">
                <a:latin typeface="Times New Roman" panose="02020603050405020304" pitchFamily="18" charset="0"/>
              </a:rPr>
              <a:t>NAND</a:t>
            </a:r>
            <a:r>
              <a:rPr lang="ja-JP" altLang="en-US">
                <a:latin typeface="Times New Roman" panose="02020603050405020304" pitchFamily="18" charset="0"/>
              </a:rPr>
              <a:t>の万能性</a:t>
            </a:r>
          </a:p>
        </p:txBody>
      </p:sp>
      <p:sp>
        <p:nvSpPr>
          <p:cNvPr id="65539" name="Rectangle 3"/>
          <p:cNvSpPr>
            <a:spLocks noGrp="1" noChangeArrowheads="1"/>
          </p:cNvSpPr>
          <p:nvPr>
            <p:ph type="body" idx="1"/>
          </p:nvPr>
        </p:nvSpPr>
        <p:spPr>
          <a:xfrm>
            <a:off x="1066800" y="1981200"/>
            <a:ext cx="7543800" cy="1143000"/>
          </a:xfrm>
        </p:spPr>
        <p:txBody>
          <a:bodyPr/>
          <a:lstStyle/>
          <a:p>
            <a:pPr>
              <a:buFont typeface="Wingdings" panose="05000000000000000000" pitchFamily="2" charset="2"/>
              <a:buChar char="u"/>
            </a:pPr>
            <a:r>
              <a:rPr lang="ja-JP" altLang="en-US" dirty="0">
                <a:latin typeface="Times New Roman" panose="02020603050405020304" pitchFamily="18" charset="0"/>
              </a:rPr>
              <a:t>定理</a:t>
            </a:r>
            <a:r>
              <a:rPr lang="en-US" altLang="ja-JP" dirty="0">
                <a:latin typeface="Times New Roman" panose="02020603050405020304" pitchFamily="18" charset="0"/>
              </a:rPr>
              <a:t> NAND</a:t>
            </a:r>
            <a:r>
              <a:rPr lang="ja-JP" altLang="en-US" dirty="0">
                <a:latin typeface="Times New Roman" panose="02020603050405020304" pitchFamily="18" charset="0"/>
              </a:rPr>
              <a:t>の万能性</a:t>
            </a:r>
            <a:endParaRPr lang="en-US" altLang="ja-JP" dirty="0">
              <a:latin typeface="Times New Roman" panose="02020603050405020304" pitchFamily="18" charset="0"/>
            </a:endParaRPr>
          </a:p>
          <a:p>
            <a:pPr lvl="1"/>
            <a:r>
              <a:rPr lang="ja-JP" altLang="en-US" dirty="0">
                <a:latin typeface="Times New Roman" panose="02020603050405020304" pitchFamily="18" charset="0"/>
              </a:rPr>
              <a:t>任意の論理関数は</a:t>
            </a:r>
            <a:r>
              <a:rPr lang="en-US" altLang="ja-JP" dirty="0">
                <a:latin typeface="Times New Roman" panose="02020603050405020304" pitchFamily="18" charset="0"/>
              </a:rPr>
              <a:t>NAND</a:t>
            </a:r>
            <a:r>
              <a:rPr lang="ja-JP" altLang="en-US" dirty="0" err="1">
                <a:latin typeface="Times New Roman" panose="02020603050405020304" pitchFamily="18" charset="0"/>
              </a:rPr>
              <a:t>だけで</a:t>
            </a:r>
            <a:r>
              <a:rPr lang="ja-JP" altLang="en-US" dirty="0">
                <a:latin typeface="Times New Roman" panose="02020603050405020304" pitchFamily="18" charset="0"/>
              </a:rPr>
              <a:t>表せる</a:t>
            </a:r>
          </a:p>
        </p:txBody>
      </p:sp>
      <mc:AlternateContent xmlns:mc="http://schemas.openxmlformats.org/markup-compatibility/2006" xmlns:a14="http://schemas.microsoft.com/office/drawing/2010/main">
        <mc:Choice Requires="a14">
          <p:sp>
            <p:nvSpPr>
              <p:cNvPr id="65540" name="Text Box 4"/>
              <p:cNvSpPr txBox="1">
                <a:spLocks noChangeArrowheads="1"/>
              </p:cNvSpPr>
              <p:nvPr/>
            </p:nvSpPr>
            <p:spPr bwMode="auto">
              <a:xfrm>
                <a:off x="1431925" y="3067053"/>
                <a:ext cx="6296467" cy="58477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r>
                  <a:rPr lang="en-US" altLang="ja-JP" sz="3200" dirty="0">
                    <a:latin typeface="Times New Roman" panose="02020603050405020304" pitchFamily="18" charset="0"/>
                  </a:rPr>
                  <a:t>(</a:t>
                </a:r>
                <a:r>
                  <a:rPr lang="ja-JP" altLang="en-US" sz="3200" dirty="0">
                    <a:latin typeface="Times New Roman" panose="02020603050405020304" pitchFamily="18" charset="0"/>
                  </a:rPr>
                  <a:t>証明</a:t>
                </a:r>
                <a:r>
                  <a:rPr lang="en-US" altLang="ja-JP" sz="3200" dirty="0">
                    <a:latin typeface="Times New Roman" panose="02020603050405020304" pitchFamily="18" charset="0"/>
                  </a:rPr>
                  <a:t>) NAND </a:t>
                </a:r>
                <a14:m>
                  <m:oMath xmlns:m="http://schemas.openxmlformats.org/officeDocument/2006/math">
                    <m:acc>
                      <m:accPr>
                        <m:chr m:val="̅"/>
                        <m:ctrlPr>
                          <a:rPr lang="en-US" altLang="ja-JP" sz="3200" i="1" smtClean="0">
                            <a:latin typeface="Cambria Math" panose="02040503050406030204" pitchFamily="18" charset="0"/>
                          </a:rPr>
                        </m:ctrlPr>
                      </m:accPr>
                      <m:e>
                        <m:r>
                          <a:rPr lang="en-US" altLang="ja-JP" sz="3200" b="0" i="1" smtClean="0">
                            <a:latin typeface="Cambria Math" panose="02040503050406030204" pitchFamily="18" charset="0"/>
                          </a:rPr>
                          <m:t> </m:t>
                        </m:r>
                        <m:r>
                          <a:rPr lang="en-US" altLang="ja-JP" sz="3200" b="0" i="1" smtClean="0">
                            <a:latin typeface="Cambria Math" panose="02040503050406030204" pitchFamily="18" charset="0"/>
                          </a:rPr>
                          <m:t>𝑋</m:t>
                        </m:r>
                        <m:r>
                          <a:rPr lang="en-US" altLang="ja-JP" sz="3200" b="0" i="1" smtClean="0">
                            <a:latin typeface="Cambria Math" panose="02040503050406030204" pitchFamily="18" charset="0"/>
                            <a:ea typeface="Cambria Math" panose="02040503050406030204" pitchFamily="18" charset="0"/>
                          </a:rPr>
                          <m:t>⋅</m:t>
                        </m:r>
                        <m:r>
                          <a:rPr lang="en-US" altLang="ja-JP" sz="3200" b="0" i="1" smtClean="0">
                            <a:latin typeface="Cambria Math" panose="02040503050406030204" pitchFamily="18" charset="0"/>
                            <a:ea typeface="Cambria Math" panose="02040503050406030204" pitchFamily="18" charset="0"/>
                          </a:rPr>
                          <m:t>𝑌</m:t>
                        </m:r>
                        <m:r>
                          <a:rPr lang="en-US" altLang="ja-JP" sz="3200" b="0" i="1" smtClean="0">
                            <a:latin typeface="Cambria Math" panose="02040503050406030204" pitchFamily="18" charset="0"/>
                            <a:ea typeface="Cambria Math" panose="02040503050406030204" pitchFamily="18" charset="0"/>
                          </a:rPr>
                          <m:t> </m:t>
                        </m:r>
                      </m:e>
                    </m:acc>
                  </m:oMath>
                </a14:m>
                <a:r>
                  <a:rPr lang="ja-JP" altLang="en-US" sz="3200" dirty="0">
                    <a:latin typeface="Times New Roman" panose="02020603050405020304" pitchFamily="18" charset="0"/>
                  </a:rPr>
                  <a:t> を </a:t>
                </a:r>
                <a14:m>
                  <m:oMath xmlns:m="http://schemas.openxmlformats.org/officeDocument/2006/math">
                    <m:r>
                      <a:rPr lang="en-US" altLang="ja-JP" sz="3200" b="0" i="1" smtClean="0">
                        <a:latin typeface="Cambria Math" panose="02040503050406030204" pitchFamily="18" charset="0"/>
                      </a:rPr>
                      <m:t>𝑋</m:t>
                    </m:r>
                    <m:r>
                      <a:rPr lang="en-US" altLang="ja-JP" sz="3200" b="0" i="1" smtClean="0">
                        <a:latin typeface="Cambria Math" panose="02040503050406030204" pitchFamily="18" charset="0"/>
                      </a:rPr>
                      <m:t> | </m:t>
                    </m:r>
                    <m:r>
                      <a:rPr lang="en-US" altLang="ja-JP" sz="3200" b="0" i="1" smtClean="0">
                        <a:latin typeface="Cambria Math" panose="02040503050406030204" pitchFamily="18" charset="0"/>
                      </a:rPr>
                      <m:t>𝑌</m:t>
                    </m:r>
                  </m:oMath>
                </a14:m>
                <a:r>
                  <a:rPr lang="en-US" altLang="ja-JP" sz="3200" dirty="0">
                    <a:latin typeface="Times New Roman" panose="02020603050405020304" pitchFamily="18" charset="0"/>
                  </a:rPr>
                  <a:t> </a:t>
                </a:r>
                <a:r>
                  <a:rPr lang="ja-JP" altLang="en-US" sz="3200" dirty="0">
                    <a:latin typeface="Times New Roman" panose="02020603050405020304" pitchFamily="18" charset="0"/>
                  </a:rPr>
                  <a:t>と表す</a:t>
                </a:r>
              </a:p>
            </p:txBody>
          </p:sp>
        </mc:Choice>
        <mc:Fallback xmlns="">
          <p:sp>
            <p:nvSpPr>
              <p:cNvPr id="65540" name="Text Box 4"/>
              <p:cNvSpPr txBox="1">
                <a:spLocks noRot="1" noChangeAspect="1" noMove="1" noResize="1" noEditPoints="1" noAdjustHandles="1" noChangeArrowheads="1" noChangeShapeType="1" noTextEdit="1"/>
              </p:cNvSpPr>
              <p:nvPr/>
            </p:nvSpPr>
            <p:spPr bwMode="auto">
              <a:xfrm>
                <a:off x="1431925" y="3067053"/>
                <a:ext cx="6296467" cy="584775"/>
              </a:xfrm>
              <a:prstGeom prst="rect">
                <a:avLst/>
              </a:prstGeom>
              <a:blipFill rotWithShape="0">
                <a:blip r:embed="rId3" cstate="print"/>
                <a:stretch>
                  <a:fillRect l="-2517" t="-17708" r="-1549" b="-33333"/>
                </a:stretch>
              </a:blip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テキスト ボックス 2"/>
              <p:cNvSpPr txBox="1"/>
              <p:nvPr/>
            </p:nvSpPr>
            <p:spPr>
              <a:xfrm>
                <a:off x="1590318" y="3814965"/>
                <a:ext cx="6677277" cy="584775"/>
              </a:xfrm>
              <a:prstGeom prst="rect">
                <a:avLst/>
              </a:prstGeom>
              <a:noFill/>
            </p:spPr>
            <p:txBody>
              <a:bodyPr wrap="none" rtlCol="0">
                <a:spAutoFit/>
              </a:bodyPr>
              <a:lstStyle/>
              <a:p>
                <a:r>
                  <a:rPr lang="en-US" altLang="ja-JP" sz="3200" dirty="0">
                    <a:latin typeface="Times New Roman" panose="02020603050405020304" pitchFamily="18" charset="0"/>
                  </a:rPr>
                  <a:t>NOT : </a:t>
                </a:r>
                <a14:m>
                  <m:oMath xmlns:m="http://schemas.openxmlformats.org/officeDocument/2006/math">
                    <m:acc>
                      <m:accPr>
                        <m:chr m:val="̅"/>
                        <m:ctrlPr>
                          <a:rPr lang="en-US" altLang="ja-JP" sz="3200" i="1" smtClean="0">
                            <a:latin typeface="Cambria Math" panose="02040503050406030204" pitchFamily="18" charset="0"/>
                          </a:rPr>
                        </m:ctrlPr>
                      </m:accPr>
                      <m:e>
                        <m:r>
                          <a:rPr lang="en-US" altLang="ja-JP" sz="3200" b="0" i="1" smtClean="0">
                            <a:latin typeface="Cambria Math" panose="02040503050406030204" pitchFamily="18" charset="0"/>
                          </a:rPr>
                          <m:t> </m:t>
                        </m:r>
                        <m:r>
                          <a:rPr lang="en-US" altLang="ja-JP" sz="3200" b="0" i="1" smtClean="0">
                            <a:latin typeface="Cambria Math" panose="02040503050406030204" pitchFamily="18" charset="0"/>
                          </a:rPr>
                          <m:t>𝑋</m:t>
                        </m:r>
                        <m:r>
                          <a:rPr lang="en-US" altLang="ja-JP" sz="3200" b="0" i="1" smtClean="0">
                            <a:latin typeface="Cambria Math" panose="02040503050406030204" pitchFamily="18" charset="0"/>
                          </a:rPr>
                          <m:t> </m:t>
                        </m:r>
                      </m:e>
                    </m:acc>
                    <m:r>
                      <a:rPr lang="en-US" altLang="ja-JP" sz="3200" b="0" i="1" smtClean="0">
                        <a:latin typeface="Cambria Math" panose="02040503050406030204" pitchFamily="18" charset="0"/>
                      </a:rPr>
                      <m:t>=</m:t>
                    </m:r>
                    <m:acc>
                      <m:accPr>
                        <m:chr m:val="̅"/>
                        <m:ctrlPr>
                          <a:rPr lang="en-US" altLang="ja-JP" sz="3200" b="0" i="1" smtClean="0">
                            <a:latin typeface="Cambria Math" panose="02040503050406030204" pitchFamily="18" charset="0"/>
                          </a:rPr>
                        </m:ctrlPr>
                      </m:accPr>
                      <m:e>
                        <m:r>
                          <a:rPr lang="en-US" altLang="ja-JP" sz="3200" b="0" i="1" smtClean="0">
                            <a:latin typeface="Cambria Math" panose="02040503050406030204" pitchFamily="18" charset="0"/>
                          </a:rPr>
                          <m:t> </m:t>
                        </m:r>
                        <m:r>
                          <a:rPr lang="en-US" altLang="ja-JP" sz="3200" b="0" i="1" smtClean="0">
                            <a:latin typeface="Cambria Math" panose="02040503050406030204" pitchFamily="18" charset="0"/>
                          </a:rPr>
                          <m:t>𝑋</m:t>
                        </m:r>
                        <m:r>
                          <a:rPr lang="en-US" altLang="ja-JP" sz="3200" b="0" i="1" smtClean="0">
                            <a:latin typeface="Cambria Math" panose="02040503050406030204" pitchFamily="18" charset="0"/>
                          </a:rPr>
                          <m:t> </m:t>
                        </m:r>
                      </m:e>
                    </m:acc>
                    <m:r>
                      <a:rPr lang="en-US" altLang="ja-JP" sz="3200" b="0" i="1" smtClean="0">
                        <a:latin typeface="Cambria Math" panose="02040503050406030204" pitchFamily="18" charset="0"/>
                      </a:rPr>
                      <m:t>+</m:t>
                    </m:r>
                    <m:acc>
                      <m:accPr>
                        <m:chr m:val="̅"/>
                        <m:ctrlPr>
                          <a:rPr lang="en-US" altLang="ja-JP" sz="3200" b="0" i="1" smtClean="0">
                            <a:latin typeface="Cambria Math" panose="02040503050406030204" pitchFamily="18" charset="0"/>
                          </a:rPr>
                        </m:ctrlPr>
                      </m:accPr>
                      <m:e>
                        <m:r>
                          <a:rPr lang="en-US" altLang="ja-JP" sz="3200" b="0" i="1" smtClean="0">
                            <a:latin typeface="Cambria Math" panose="02040503050406030204" pitchFamily="18" charset="0"/>
                          </a:rPr>
                          <m:t> </m:t>
                        </m:r>
                        <m:r>
                          <a:rPr lang="en-US" altLang="ja-JP" sz="3200" b="0" i="1" smtClean="0">
                            <a:latin typeface="Cambria Math" panose="02040503050406030204" pitchFamily="18" charset="0"/>
                          </a:rPr>
                          <m:t>𝑋</m:t>
                        </m:r>
                        <m:r>
                          <a:rPr lang="en-US" altLang="ja-JP" sz="3200" b="0" i="1" smtClean="0">
                            <a:latin typeface="Cambria Math" panose="02040503050406030204" pitchFamily="18" charset="0"/>
                          </a:rPr>
                          <m:t> </m:t>
                        </m:r>
                      </m:e>
                    </m:acc>
                    <m:r>
                      <a:rPr lang="en-US" altLang="ja-JP" sz="3200" b="0" i="1" smtClean="0">
                        <a:latin typeface="Cambria Math" panose="02040503050406030204" pitchFamily="18" charset="0"/>
                      </a:rPr>
                      <m:t>=</m:t>
                    </m:r>
                    <m:acc>
                      <m:accPr>
                        <m:chr m:val="̅"/>
                        <m:ctrlPr>
                          <a:rPr lang="en-US" altLang="ja-JP" sz="3200" b="0" i="1" smtClean="0">
                            <a:latin typeface="Cambria Math" panose="02040503050406030204" pitchFamily="18" charset="0"/>
                          </a:rPr>
                        </m:ctrlPr>
                      </m:accPr>
                      <m:e>
                        <m:r>
                          <a:rPr lang="en-US" altLang="ja-JP" sz="3200" b="0" i="1" smtClean="0">
                            <a:latin typeface="Cambria Math" panose="02040503050406030204" pitchFamily="18" charset="0"/>
                          </a:rPr>
                          <m:t> </m:t>
                        </m:r>
                        <m:r>
                          <a:rPr lang="en-US" altLang="ja-JP" sz="3200" b="0" i="1" smtClean="0">
                            <a:latin typeface="Cambria Math" panose="02040503050406030204" pitchFamily="18" charset="0"/>
                          </a:rPr>
                          <m:t>𝑋</m:t>
                        </m:r>
                        <m:r>
                          <a:rPr lang="en-US" altLang="ja-JP" sz="3200" b="0" i="1" smtClean="0">
                            <a:latin typeface="Cambria Math" panose="02040503050406030204" pitchFamily="18" charset="0"/>
                            <a:ea typeface="Cambria Math" panose="02040503050406030204" pitchFamily="18" charset="0"/>
                          </a:rPr>
                          <m:t>⋅</m:t>
                        </m:r>
                        <m:r>
                          <a:rPr lang="en-US" altLang="ja-JP" sz="3200" b="0" i="1" smtClean="0">
                            <a:latin typeface="Cambria Math" panose="02040503050406030204" pitchFamily="18" charset="0"/>
                            <a:ea typeface="Cambria Math" panose="02040503050406030204" pitchFamily="18" charset="0"/>
                          </a:rPr>
                          <m:t>𝑋</m:t>
                        </m:r>
                        <m:r>
                          <a:rPr lang="en-US" altLang="ja-JP" sz="3200" b="0" i="1" smtClean="0">
                            <a:latin typeface="Cambria Math" panose="02040503050406030204" pitchFamily="18" charset="0"/>
                            <a:ea typeface="Cambria Math" panose="02040503050406030204" pitchFamily="18" charset="0"/>
                          </a:rPr>
                          <m:t> </m:t>
                        </m:r>
                      </m:e>
                    </m:acc>
                    <m:r>
                      <a:rPr lang="en-US" altLang="ja-JP" sz="3200" b="0" i="1" smtClean="0">
                        <a:latin typeface="Cambria Math" panose="02040503050406030204" pitchFamily="18" charset="0"/>
                      </a:rPr>
                      <m:t>=</m:t>
                    </m:r>
                    <m:r>
                      <a:rPr lang="en-US" altLang="ja-JP" sz="3200" b="0" i="1" smtClean="0">
                        <a:latin typeface="Cambria Math" panose="02040503050406030204" pitchFamily="18" charset="0"/>
                      </a:rPr>
                      <m:t>𝑋</m:t>
                    </m:r>
                    <m:r>
                      <a:rPr lang="en-US" altLang="ja-JP" sz="3200" b="0" i="1" smtClean="0">
                        <a:latin typeface="Cambria Math" panose="02040503050406030204" pitchFamily="18" charset="0"/>
                      </a:rPr>
                      <m:t> | </m:t>
                    </m:r>
                    <m:r>
                      <a:rPr lang="en-US" altLang="ja-JP" sz="3200" b="0" i="1" smtClean="0">
                        <a:latin typeface="Cambria Math" panose="02040503050406030204" pitchFamily="18" charset="0"/>
                      </a:rPr>
                      <m:t>𝑋</m:t>
                    </m:r>
                  </m:oMath>
                </a14:m>
                <a:endParaRPr lang="en-US" altLang="ja-JP" sz="3200" dirty="0">
                  <a:latin typeface="Times New Roman" panose="02020603050405020304" pitchFamily="18" charset="0"/>
                </a:endParaRPr>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1590318" y="3814965"/>
                <a:ext cx="6677277" cy="584775"/>
              </a:xfrm>
              <a:prstGeom prst="rect">
                <a:avLst/>
              </a:prstGeom>
              <a:blipFill rotWithShape="0">
                <a:blip r:embed="rId4" cstate="print"/>
                <a:stretch>
                  <a:fillRect l="-2374" t="-14583" b="-3229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テキスト ボックス 13"/>
              <p:cNvSpPr txBox="1"/>
              <p:nvPr/>
            </p:nvSpPr>
            <p:spPr>
              <a:xfrm>
                <a:off x="1554223" y="4342593"/>
                <a:ext cx="5858014" cy="1140697"/>
              </a:xfrm>
              <a:prstGeom prst="rect">
                <a:avLst/>
              </a:prstGeom>
              <a:noFill/>
            </p:spPr>
            <p:txBody>
              <a:bodyPr wrap="none" rtlCol="0">
                <a:spAutoFit/>
              </a:bodyPr>
              <a:lstStyle/>
              <a:p>
                <a:r>
                  <a:rPr kumimoji="1" lang="en-US" altLang="ja-JP" sz="3200" dirty="0">
                    <a:latin typeface="Times New Roman" panose="02020603050405020304" pitchFamily="18" charset="0"/>
                  </a:rPr>
                  <a:t>OR :    </a:t>
                </a:r>
                <a14:m>
                  <m:oMath xmlns:m="http://schemas.openxmlformats.org/officeDocument/2006/math">
                    <m:r>
                      <a:rPr kumimoji="1" lang="en-US" altLang="ja-JP" sz="3200" b="0" i="1" smtClean="0">
                        <a:latin typeface="Cambria Math" panose="02040503050406030204" pitchFamily="18" charset="0"/>
                      </a:rPr>
                      <m:t>𝑋</m:t>
                    </m:r>
                    <m:r>
                      <a:rPr kumimoji="1" lang="en-US" altLang="ja-JP" sz="3200" b="0" i="1" smtClean="0">
                        <a:latin typeface="Cambria Math" panose="02040503050406030204" pitchFamily="18" charset="0"/>
                      </a:rPr>
                      <m:t>+</m:t>
                    </m:r>
                    <m:r>
                      <a:rPr kumimoji="1" lang="en-US" altLang="ja-JP" sz="3200" b="0" i="1" smtClean="0">
                        <a:latin typeface="Cambria Math" panose="02040503050406030204" pitchFamily="18" charset="0"/>
                      </a:rPr>
                      <m:t>𝑌</m:t>
                    </m:r>
                    <m:r>
                      <a:rPr kumimoji="1" lang="en-US" altLang="ja-JP" sz="3200" b="0" i="1" smtClean="0">
                        <a:latin typeface="Cambria Math" panose="02040503050406030204" pitchFamily="18" charset="0"/>
                      </a:rPr>
                      <m:t>=</m:t>
                    </m:r>
                    <m:acc>
                      <m:accPr>
                        <m:chr m:val="̿"/>
                        <m:ctrlPr>
                          <a:rPr kumimoji="1" lang="en-US" altLang="ja-JP" sz="3200" b="0" i="1" smtClean="0">
                            <a:latin typeface="Cambria Math" panose="02040503050406030204" pitchFamily="18" charset="0"/>
                          </a:rPr>
                        </m:ctrlPr>
                      </m:accPr>
                      <m:e>
                        <m:r>
                          <a:rPr kumimoji="1" lang="en-US" altLang="ja-JP" sz="3200" b="0" i="1" smtClean="0">
                            <a:latin typeface="Cambria Math" panose="02040503050406030204" pitchFamily="18" charset="0"/>
                          </a:rPr>
                          <m:t> </m:t>
                        </m:r>
                        <m:r>
                          <a:rPr kumimoji="1" lang="en-US" altLang="ja-JP" sz="3200" b="0" i="1" smtClean="0">
                            <a:latin typeface="Cambria Math" panose="02040503050406030204" pitchFamily="18" charset="0"/>
                          </a:rPr>
                          <m:t>𝑋</m:t>
                        </m:r>
                        <m:r>
                          <a:rPr kumimoji="1" lang="en-US" altLang="ja-JP" sz="3200" b="0" i="1" smtClean="0">
                            <a:latin typeface="Cambria Math" panose="02040503050406030204" pitchFamily="18" charset="0"/>
                          </a:rPr>
                          <m:t>+</m:t>
                        </m:r>
                        <m:r>
                          <a:rPr kumimoji="1" lang="en-US" altLang="ja-JP" sz="3200" b="0" i="1" smtClean="0">
                            <a:latin typeface="Cambria Math" panose="02040503050406030204" pitchFamily="18" charset="0"/>
                          </a:rPr>
                          <m:t>𝑌</m:t>
                        </m:r>
                        <m:r>
                          <a:rPr kumimoji="1" lang="en-US" altLang="ja-JP" sz="3200" b="0" i="1" smtClean="0">
                            <a:latin typeface="Cambria Math" panose="02040503050406030204" pitchFamily="18" charset="0"/>
                          </a:rPr>
                          <m:t> </m:t>
                        </m:r>
                      </m:e>
                    </m:acc>
                    <m:r>
                      <a:rPr kumimoji="1" lang="en-US" altLang="ja-JP" sz="3200" b="0" i="1" smtClean="0">
                        <a:latin typeface="Cambria Math" panose="02040503050406030204" pitchFamily="18" charset="0"/>
                      </a:rPr>
                      <m:t>=</m:t>
                    </m:r>
                    <m:acc>
                      <m:accPr>
                        <m:chr m:val="̅"/>
                        <m:ctrlPr>
                          <a:rPr kumimoji="1" lang="en-US" altLang="ja-JP" sz="3200" b="0" i="1" smtClean="0">
                            <a:latin typeface="Cambria Math" panose="02040503050406030204" pitchFamily="18" charset="0"/>
                          </a:rPr>
                        </m:ctrlPr>
                      </m:accPr>
                      <m:e>
                        <m:acc>
                          <m:accPr>
                            <m:chr m:val="̅"/>
                            <m:ctrlPr>
                              <a:rPr kumimoji="1" lang="en-US" altLang="ja-JP" sz="3200" b="0" i="1" smtClean="0">
                                <a:latin typeface="Cambria Math" panose="02040503050406030204" pitchFamily="18" charset="0"/>
                              </a:rPr>
                            </m:ctrlPr>
                          </m:accPr>
                          <m:e>
                            <m:r>
                              <a:rPr kumimoji="1" lang="en-US" altLang="ja-JP" sz="3200" b="0" i="1" smtClean="0">
                                <a:latin typeface="Cambria Math" panose="02040503050406030204" pitchFamily="18" charset="0"/>
                              </a:rPr>
                              <m:t> </m:t>
                            </m:r>
                            <m:r>
                              <a:rPr kumimoji="1" lang="en-US" altLang="ja-JP" sz="3200" b="0" i="1" smtClean="0">
                                <a:latin typeface="Cambria Math" panose="02040503050406030204" pitchFamily="18" charset="0"/>
                              </a:rPr>
                              <m:t>𝑋</m:t>
                            </m:r>
                            <m:r>
                              <a:rPr kumimoji="1" lang="en-US" altLang="ja-JP" sz="3200" b="0" i="1" smtClean="0">
                                <a:latin typeface="Cambria Math" panose="02040503050406030204" pitchFamily="18" charset="0"/>
                              </a:rPr>
                              <m:t> </m:t>
                            </m:r>
                          </m:e>
                        </m:acc>
                        <m:r>
                          <a:rPr kumimoji="1" lang="en-US" altLang="ja-JP" sz="3200" b="0" i="1" smtClean="0">
                            <a:latin typeface="Cambria Math" panose="02040503050406030204" pitchFamily="18" charset="0"/>
                            <a:ea typeface="Cambria Math" panose="02040503050406030204" pitchFamily="18" charset="0"/>
                          </a:rPr>
                          <m:t>⋅</m:t>
                        </m:r>
                        <m:acc>
                          <m:accPr>
                            <m:chr m:val="̅"/>
                            <m:ctrlPr>
                              <a:rPr kumimoji="1" lang="en-US" altLang="ja-JP" sz="3200" b="0" i="1" smtClean="0">
                                <a:latin typeface="Cambria Math" panose="02040503050406030204" pitchFamily="18" charset="0"/>
                                <a:ea typeface="Cambria Math" panose="02040503050406030204" pitchFamily="18" charset="0"/>
                              </a:rPr>
                            </m:ctrlPr>
                          </m:accPr>
                          <m:e>
                            <m:r>
                              <a:rPr kumimoji="1" lang="en-US" altLang="ja-JP" sz="3200" b="0" i="1" smtClean="0">
                                <a:latin typeface="Cambria Math" panose="02040503050406030204" pitchFamily="18" charset="0"/>
                                <a:ea typeface="Cambria Math" panose="02040503050406030204" pitchFamily="18" charset="0"/>
                              </a:rPr>
                              <m:t> </m:t>
                            </m:r>
                            <m:r>
                              <a:rPr kumimoji="1" lang="en-US" altLang="ja-JP" sz="3200" b="0" i="1" smtClean="0">
                                <a:latin typeface="Cambria Math" panose="02040503050406030204" pitchFamily="18" charset="0"/>
                                <a:ea typeface="Cambria Math" panose="02040503050406030204" pitchFamily="18" charset="0"/>
                              </a:rPr>
                              <m:t>𝑌</m:t>
                            </m:r>
                            <m:r>
                              <a:rPr kumimoji="1" lang="en-US" altLang="ja-JP" sz="3200" b="0" i="1" smtClean="0">
                                <a:latin typeface="Cambria Math" panose="02040503050406030204" pitchFamily="18" charset="0"/>
                                <a:ea typeface="Cambria Math" panose="02040503050406030204" pitchFamily="18" charset="0"/>
                              </a:rPr>
                              <m:t> </m:t>
                            </m:r>
                          </m:e>
                        </m:acc>
                      </m:e>
                    </m:acc>
                  </m:oMath>
                </a14:m>
                <a:endParaRPr kumimoji="1" lang="en-US" altLang="ja-JP" sz="3200" b="0" dirty="0">
                  <a:latin typeface="Times New Roman" panose="02020603050405020304" pitchFamily="18" charset="0"/>
                </a:endParaRPr>
              </a:p>
              <a:p>
                <a:r>
                  <a:rPr kumimoji="1" lang="en-US" altLang="ja-JP" sz="3200" b="0" dirty="0"/>
                  <a:t>      </a:t>
                </a:r>
                <a14:m>
                  <m:oMath xmlns:m="http://schemas.openxmlformats.org/officeDocument/2006/math">
                    <m:r>
                      <a:rPr kumimoji="1" lang="en-US" altLang="ja-JP" sz="3200" b="0" i="1" smtClean="0">
                        <a:latin typeface="Cambria Math" panose="02040503050406030204" pitchFamily="18" charset="0"/>
                      </a:rPr>
                      <m:t>=</m:t>
                    </m:r>
                    <m:acc>
                      <m:accPr>
                        <m:chr m:val="̅"/>
                        <m:ctrlPr>
                          <a:rPr kumimoji="1" lang="en-US" altLang="ja-JP" sz="3200" b="0" i="1" smtClean="0">
                            <a:latin typeface="Cambria Math" panose="02040503050406030204" pitchFamily="18" charset="0"/>
                          </a:rPr>
                        </m:ctrlPr>
                      </m:accPr>
                      <m:e>
                        <m:r>
                          <a:rPr kumimoji="1" lang="en-US" altLang="ja-JP" sz="3200" b="0" i="1" smtClean="0">
                            <a:latin typeface="Cambria Math" panose="02040503050406030204" pitchFamily="18" charset="0"/>
                          </a:rPr>
                          <m:t> </m:t>
                        </m:r>
                        <m:r>
                          <a:rPr kumimoji="1" lang="en-US" altLang="ja-JP" sz="3200" b="0" i="1" smtClean="0">
                            <a:latin typeface="Cambria Math" panose="02040503050406030204" pitchFamily="18" charset="0"/>
                          </a:rPr>
                          <m:t>𝑋</m:t>
                        </m:r>
                        <m:r>
                          <a:rPr kumimoji="1" lang="en-US" altLang="ja-JP" sz="3200" b="0" i="1" smtClean="0">
                            <a:latin typeface="Cambria Math" panose="02040503050406030204" pitchFamily="18" charset="0"/>
                          </a:rPr>
                          <m:t> </m:t>
                        </m:r>
                      </m:e>
                    </m:acc>
                    <m:d>
                      <m:dPr>
                        <m:begChr m:val="|"/>
                        <m:endChr m:val="|"/>
                        <m:ctrlPr>
                          <a:rPr kumimoji="1" lang="en-US" altLang="ja-JP" sz="3200" b="0" i="1" smtClean="0">
                            <a:latin typeface="Cambria Math" panose="02040503050406030204" pitchFamily="18" charset="0"/>
                          </a:rPr>
                        </m:ctrlPr>
                      </m:dPr>
                      <m:e>
                        <m:acc>
                          <m:accPr>
                            <m:chr m:val="̅"/>
                            <m:ctrlPr>
                              <a:rPr kumimoji="1" lang="en-US" altLang="ja-JP" sz="3200" b="0" i="1" smtClean="0">
                                <a:latin typeface="Cambria Math" panose="02040503050406030204" pitchFamily="18" charset="0"/>
                              </a:rPr>
                            </m:ctrlPr>
                          </m:accPr>
                          <m:e>
                            <m:r>
                              <a:rPr kumimoji="1" lang="en-US" altLang="ja-JP" sz="3200" b="0" i="1" smtClean="0">
                                <a:latin typeface="Cambria Math" panose="02040503050406030204" pitchFamily="18" charset="0"/>
                              </a:rPr>
                              <m:t> </m:t>
                            </m:r>
                            <m:r>
                              <a:rPr kumimoji="1" lang="en-US" altLang="ja-JP" sz="3200" b="0" i="1" smtClean="0">
                                <a:latin typeface="Cambria Math" panose="02040503050406030204" pitchFamily="18" charset="0"/>
                              </a:rPr>
                              <m:t>𝑌</m:t>
                            </m:r>
                            <m:r>
                              <a:rPr kumimoji="1" lang="en-US" altLang="ja-JP" sz="3200" b="0" i="1" smtClean="0">
                                <a:latin typeface="Cambria Math" panose="02040503050406030204" pitchFamily="18" charset="0"/>
                              </a:rPr>
                              <m:t> </m:t>
                            </m:r>
                          </m:e>
                        </m:acc>
                        <m:r>
                          <a:rPr kumimoji="1" lang="en-US" altLang="ja-JP" sz="3200" b="0" i="1" smtClean="0">
                            <a:latin typeface="Cambria Math" panose="02040503050406030204" pitchFamily="18" charset="0"/>
                          </a:rPr>
                          <m:t>=</m:t>
                        </m:r>
                        <m:d>
                          <m:dPr>
                            <m:ctrlPr>
                              <a:rPr kumimoji="1" lang="en-US" altLang="ja-JP" sz="3200" b="0" i="1" smtClean="0">
                                <a:latin typeface="Cambria Math" panose="02040503050406030204" pitchFamily="18" charset="0"/>
                              </a:rPr>
                            </m:ctrlPr>
                          </m:dPr>
                          <m:e>
                            <m:r>
                              <a:rPr kumimoji="1" lang="en-US" altLang="ja-JP" sz="3200" b="0" i="1" smtClean="0">
                                <a:latin typeface="Cambria Math" panose="02040503050406030204" pitchFamily="18" charset="0"/>
                              </a:rPr>
                              <m:t>𝑋</m:t>
                            </m:r>
                            <m:r>
                              <a:rPr kumimoji="1" lang="en-US" altLang="ja-JP" sz="3200" b="0" i="1" smtClean="0">
                                <a:latin typeface="Cambria Math" panose="02040503050406030204" pitchFamily="18" charset="0"/>
                              </a:rPr>
                              <m:t> </m:t>
                            </m:r>
                          </m:e>
                          <m:e>
                            <m:r>
                              <a:rPr kumimoji="1" lang="en-US" altLang="ja-JP" sz="3200" b="0" i="1" smtClean="0">
                                <a:latin typeface="Cambria Math" panose="02040503050406030204" pitchFamily="18" charset="0"/>
                              </a:rPr>
                              <m:t> </m:t>
                            </m:r>
                            <m:r>
                              <a:rPr kumimoji="1" lang="en-US" altLang="ja-JP" sz="3200" b="0" i="1" smtClean="0">
                                <a:latin typeface="Cambria Math" panose="02040503050406030204" pitchFamily="18" charset="0"/>
                              </a:rPr>
                              <m:t>𝑋</m:t>
                            </m:r>
                          </m:e>
                        </m:d>
                      </m:e>
                    </m:d>
                    <m:d>
                      <m:dPr>
                        <m:endChr m:val="|"/>
                        <m:ctrlPr>
                          <a:rPr kumimoji="1" lang="en-US" altLang="ja-JP" sz="3200" b="0" i="1" smtClean="0">
                            <a:latin typeface="Cambria Math" panose="02040503050406030204" pitchFamily="18" charset="0"/>
                          </a:rPr>
                        </m:ctrlPr>
                      </m:dPr>
                      <m:e>
                        <m:r>
                          <a:rPr kumimoji="1" lang="en-US" altLang="ja-JP" sz="3200" b="0" i="1" smtClean="0">
                            <a:latin typeface="Cambria Math" panose="02040503050406030204" pitchFamily="18" charset="0"/>
                          </a:rPr>
                          <m:t>𝑌</m:t>
                        </m:r>
                        <m:r>
                          <a:rPr kumimoji="1" lang="en-US" altLang="ja-JP" sz="3200" b="0" i="1" smtClean="0">
                            <a:latin typeface="Cambria Math" panose="02040503050406030204" pitchFamily="18" charset="0"/>
                          </a:rPr>
                          <m:t> </m:t>
                        </m:r>
                      </m:e>
                    </m:d>
                    <m:r>
                      <a:rPr kumimoji="1" lang="en-US" altLang="ja-JP" sz="3200" b="0" i="1" smtClean="0">
                        <a:latin typeface="Cambria Math" panose="02040503050406030204" pitchFamily="18" charset="0"/>
                      </a:rPr>
                      <m:t> </m:t>
                    </m:r>
                    <m:r>
                      <a:rPr kumimoji="1" lang="en-US" altLang="ja-JP" sz="3200" b="0" i="1" smtClean="0">
                        <a:latin typeface="Cambria Math" panose="02040503050406030204" pitchFamily="18" charset="0"/>
                      </a:rPr>
                      <m:t>𝑌</m:t>
                    </m:r>
                    <m:r>
                      <a:rPr kumimoji="1" lang="en-US" altLang="ja-JP" sz="3200" b="0" i="1" smtClean="0">
                        <a:latin typeface="Cambria Math" panose="02040503050406030204" pitchFamily="18" charset="0"/>
                      </a:rPr>
                      <m:t>)</m:t>
                    </m:r>
                  </m:oMath>
                </a14:m>
                <a:endParaRPr kumimoji="1" lang="en-US" altLang="ja-JP" sz="3200" dirty="0">
                  <a:latin typeface="Times New Roman" panose="02020603050405020304" pitchFamily="18" charset="0"/>
                </a:endParaRPr>
              </a:p>
            </p:txBody>
          </p:sp>
        </mc:Choice>
        <mc:Fallback xmlns="">
          <p:sp>
            <p:nvSpPr>
              <p:cNvPr id="14" name="テキスト ボックス 13"/>
              <p:cNvSpPr txBox="1">
                <a:spLocks noRot="1" noChangeAspect="1" noMove="1" noResize="1" noEditPoints="1" noAdjustHandles="1" noChangeArrowheads="1" noChangeShapeType="1" noTextEdit="1"/>
              </p:cNvSpPr>
              <p:nvPr/>
            </p:nvSpPr>
            <p:spPr>
              <a:xfrm>
                <a:off x="1554223" y="4342593"/>
                <a:ext cx="5858014" cy="1140697"/>
              </a:xfrm>
              <a:prstGeom prst="rect">
                <a:avLst/>
              </a:prstGeom>
              <a:blipFill rotWithShape="0">
                <a:blip r:embed="rId5" cstate="print"/>
                <a:stretch>
                  <a:fillRect l="-2706" t="-160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テキスト ボックス 14"/>
              <p:cNvSpPr txBox="1"/>
              <p:nvPr/>
            </p:nvSpPr>
            <p:spPr>
              <a:xfrm>
                <a:off x="1590318" y="5387037"/>
                <a:ext cx="5140253" cy="1118448"/>
              </a:xfrm>
              <a:prstGeom prst="rect">
                <a:avLst/>
              </a:prstGeom>
              <a:noFill/>
            </p:spPr>
            <p:txBody>
              <a:bodyPr wrap="none" rtlCol="0">
                <a:spAutoFit/>
              </a:bodyPr>
              <a:lstStyle/>
              <a:p>
                <a:r>
                  <a:rPr lang="en-US" altLang="ja-JP" sz="3200" dirty="0">
                    <a:latin typeface="Times New Roman" panose="02020603050405020304" pitchFamily="18" charset="0"/>
                  </a:rPr>
                  <a:t>AND</a:t>
                </a:r>
                <a:r>
                  <a:rPr kumimoji="1" lang="en-US" altLang="ja-JP" sz="3200" dirty="0">
                    <a:latin typeface="Times New Roman" panose="02020603050405020304" pitchFamily="18" charset="0"/>
                  </a:rPr>
                  <a:t> : </a:t>
                </a:r>
                <a14:m>
                  <m:oMath xmlns:m="http://schemas.openxmlformats.org/officeDocument/2006/math">
                    <m:r>
                      <a:rPr kumimoji="1" lang="en-US" altLang="ja-JP" sz="3200" b="0" i="1" smtClean="0">
                        <a:latin typeface="Cambria Math" panose="02040503050406030204" pitchFamily="18" charset="0"/>
                      </a:rPr>
                      <m:t>𝑋</m:t>
                    </m:r>
                    <m:r>
                      <a:rPr kumimoji="1" lang="en-US" altLang="ja-JP" sz="3200" b="0" i="1" smtClean="0">
                        <a:latin typeface="Cambria Math" panose="02040503050406030204" pitchFamily="18" charset="0"/>
                        <a:ea typeface="Cambria Math" panose="02040503050406030204" pitchFamily="18" charset="0"/>
                      </a:rPr>
                      <m:t>⋅</m:t>
                    </m:r>
                    <m:r>
                      <a:rPr kumimoji="1" lang="en-US" altLang="ja-JP" sz="3200" b="0" i="1" smtClean="0">
                        <a:latin typeface="Cambria Math" panose="02040503050406030204" pitchFamily="18" charset="0"/>
                      </a:rPr>
                      <m:t>𝑌</m:t>
                    </m:r>
                    <m:r>
                      <a:rPr kumimoji="1" lang="en-US" altLang="ja-JP" sz="3200" b="0" i="1" smtClean="0">
                        <a:latin typeface="Cambria Math" panose="02040503050406030204" pitchFamily="18" charset="0"/>
                      </a:rPr>
                      <m:t>=</m:t>
                    </m:r>
                    <m:acc>
                      <m:accPr>
                        <m:chr m:val="̿"/>
                        <m:ctrlPr>
                          <a:rPr kumimoji="1" lang="en-US" altLang="ja-JP" sz="3200" b="0" i="1" smtClean="0">
                            <a:latin typeface="Cambria Math" panose="02040503050406030204" pitchFamily="18" charset="0"/>
                          </a:rPr>
                        </m:ctrlPr>
                      </m:accPr>
                      <m:e>
                        <m:r>
                          <a:rPr kumimoji="1" lang="en-US" altLang="ja-JP" sz="3200" b="0" i="1" smtClean="0">
                            <a:latin typeface="Cambria Math" panose="02040503050406030204" pitchFamily="18" charset="0"/>
                          </a:rPr>
                          <m:t> </m:t>
                        </m:r>
                        <m:r>
                          <a:rPr kumimoji="1" lang="en-US" altLang="ja-JP" sz="3200" b="0" i="1" smtClean="0">
                            <a:latin typeface="Cambria Math" panose="02040503050406030204" pitchFamily="18" charset="0"/>
                          </a:rPr>
                          <m:t>𝑋</m:t>
                        </m:r>
                        <m:r>
                          <a:rPr kumimoji="1" lang="en-US" altLang="ja-JP" sz="3200" b="0" i="1" smtClean="0">
                            <a:latin typeface="Cambria Math" panose="02040503050406030204" pitchFamily="18" charset="0"/>
                            <a:ea typeface="Cambria Math" panose="02040503050406030204" pitchFamily="18" charset="0"/>
                          </a:rPr>
                          <m:t>⋅</m:t>
                        </m:r>
                        <m:r>
                          <a:rPr kumimoji="1" lang="en-US" altLang="ja-JP" sz="3200" b="0" i="1" smtClean="0">
                            <a:latin typeface="Cambria Math" panose="02040503050406030204" pitchFamily="18" charset="0"/>
                          </a:rPr>
                          <m:t>𝑌</m:t>
                        </m:r>
                        <m:r>
                          <a:rPr kumimoji="1" lang="en-US" altLang="ja-JP" sz="3200" b="0" i="1" smtClean="0">
                            <a:latin typeface="Cambria Math" panose="02040503050406030204" pitchFamily="18" charset="0"/>
                          </a:rPr>
                          <m:t> </m:t>
                        </m:r>
                      </m:e>
                    </m:acc>
                    <m:r>
                      <a:rPr kumimoji="1" lang="en-US" altLang="ja-JP" sz="3200" b="0" i="1" smtClean="0">
                        <a:latin typeface="Cambria Math" panose="02040503050406030204" pitchFamily="18" charset="0"/>
                      </a:rPr>
                      <m:t>=</m:t>
                    </m:r>
                    <m:acc>
                      <m:accPr>
                        <m:chr m:val="̅"/>
                        <m:ctrlPr>
                          <a:rPr kumimoji="1" lang="en-US" altLang="ja-JP" sz="3200" b="0" i="1" smtClean="0">
                            <a:latin typeface="Cambria Math" panose="02040503050406030204" pitchFamily="18" charset="0"/>
                          </a:rPr>
                        </m:ctrlPr>
                      </m:accPr>
                      <m:e>
                        <m:r>
                          <a:rPr kumimoji="1" lang="en-US" altLang="ja-JP" sz="3200" b="0" i="1" smtClean="0">
                            <a:latin typeface="Cambria Math" panose="02040503050406030204" pitchFamily="18" charset="0"/>
                          </a:rPr>
                          <m:t> </m:t>
                        </m:r>
                        <m:r>
                          <a:rPr kumimoji="1" lang="en-US" altLang="ja-JP" sz="3200" b="0" i="1" smtClean="0">
                            <a:latin typeface="Cambria Math" panose="02040503050406030204" pitchFamily="18" charset="0"/>
                          </a:rPr>
                          <m:t>𝑋</m:t>
                        </m:r>
                        <m:r>
                          <a:rPr kumimoji="1" lang="en-US" altLang="ja-JP" sz="3200" b="0" i="1" smtClean="0">
                            <a:latin typeface="Cambria Math" panose="02040503050406030204" pitchFamily="18" charset="0"/>
                          </a:rPr>
                          <m:t>|</m:t>
                        </m:r>
                        <m:r>
                          <a:rPr kumimoji="1" lang="en-US" altLang="ja-JP" sz="3200" b="0" i="1" smtClean="0">
                            <a:latin typeface="Cambria Math" panose="02040503050406030204" pitchFamily="18" charset="0"/>
                          </a:rPr>
                          <m:t>𝑌</m:t>
                        </m:r>
                        <m:r>
                          <a:rPr kumimoji="1" lang="en-US" altLang="ja-JP" sz="3200" b="0" i="1" smtClean="0">
                            <a:latin typeface="Cambria Math" panose="02040503050406030204" pitchFamily="18" charset="0"/>
                          </a:rPr>
                          <m:t> </m:t>
                        </m:r>
                      </m:e>
                    </m:acc>
                  </m:oMath>
                </a14:m>
                <a:endParaRPr kumimoji="1" lang="en-US" altLang="ja-JP" sz="3200" b="0" dirty="0">
                  <a:latin typeface="Times New Roman" panose="02020603050405020304" pitchFamily="18" charset="0"/>
                </a:endParaRPr>
              </a:p>
              <a:p>
                <a:r>
                  <a:rPr kumimoji="1" lang="en-US" altLang="ja-JP" sz="3200" b="0" dirty="0"/>
                  <a:t>      </a:t>
                </a:r>
                <a14:m>
                  <m:oMath xmlns:m="http://schemas.openxmlformats.org/officeDocument/2006/math">
                    <m:r>
                      <a:rPr kumimoji="1" lang="en-US" altLang="ja-JP" sz="3200" b="0" i="1" smtClean="0">
                        <a:latin typeface="Cambria Math" panose="02040503050406030204" pitchFamily="18" charset="0"/>
                      </a:rPr>
                      <m:t>=</m:t>
                    </m:r>
                    <m:d>
                      <m:dPr>
                        <m:ctrlPr>
                          <a:rPr kumimoji="1" lang="en-US" altLang="ja-JP" sz="3200" b="0" i="1" smtClean="0">
                            <a:latin typeface="Cambria Math" panose="02040503050406030204" pitchFamily="18" charset="0"/>
                          </a:rPr>
                        </m:ctrlPr>
                      </m:dPr>
                      <m:e>
                        <m:r>
                          <a:rPr kumimoji="1" lang="en-US" altLang="ja-JP" sz="3200" b="0" i="1" smtClean="0">
                            <a:latin typeface="Cambria Math" panose="02040503050406030204" pitchFamily="18" charset="0"/>
                          </a:rPr>
                          <m:t>𝑋</m:t>
                        </m:r>
                        <m:r>
                          <a:rPr kumimoji="1" lang="en-US" altLang="ja-JP" sz="3200" b="0" i="1" smtClean="0">
                            <a:latin typeface="Cambria Math" panose="02040503050406030204" pitchFamily="18" charset="0"/>
                          </a:rPr>
                          <m:t> </m:t>
                        </m:r>
                      </m:e>
                      <m:e>
                        <m:r>
                          <a:rPr kumimoji="1" lang="en-US" altLang="ja-JP" sz="3200" b="0" i="1" smtClean="0">
                            <a:latin typeface="Cambria Math" panose="02040503050406030204" pitchFamily="18" charset="0"/>
                          </a:rPr>
                          <m:t> </m:t>
                        </m:r>
                        <m:r>
                          <a:rPr kumimoji="1" lang="en-US" altLang="ja-JP" sz="3200" b="0" i="1" smtClean="0">
                            <a:latin typeface="Cambria Math" panose="02040503050406030204" pitchFamily="18" charset="0"/>
                          </a:rPr>
                          <m:t>𝑌</m:t>
                        </m:r>
                      </m:e>
                    </m:d>
                    <m:r>
                      <a:rPr kumimoji="1" lang="en-US" altLang="ja-JP" sz="3200" b="0" i="1" smtClean="0">
                        <a:latin typeface="Cambria Math" panose="02040503050406030204" pitchFamily="18" charset="0"/>
                      </a:rPr>
                      <m:t>|</m:t>
                    </m:r>
                    <m:d>
                      <m:dPr>
                        <m:endChr m:val="|"/>
                        <m:ctrlPr>
                          <a:rPr kumimoji="1" lang="en-US" altLang="ja-JP" sz="3200" b="0" i="1" smtClean="0">
                            <a:latin typeface="Cambria Math" panose="02040503050406030204" pitchFamily="18" charset="0"/>
                          </a:rPr>
                        </m:ctrlPr>
                      </m:dPr>
                      <m:e>
                        <m:r>
                          <a:rPr kumimoji="1" lang="en-US" altLang="ja-JP" sz="3200" b="0" i="1" smtClean="0">
                            <a:latin typeface="Cambria Math" panose="02040503050406030204" pitchFamily="18" charset="0"/>
                          </a:rPr>
                          <m:t>𝑋</m:t>
                        </m:r>
                        <m:r>
                          <a:rPr kumimoji="1" lang="en-US" altLang="ja-JP" sz="3200" b="0" i="1" smtClean="0">
                            <a:latin typeface="Cambria Math" panose="02040503050406030204" pitchFamily="18" charset="0"/>
                          </a:rPr>
                          <m:t> </m:t>
                        </m:r>
                      </m:e>
                    </m:d>
                    <m:r>
                      <a:rPr kumimoji="1" lang="en-US" altLang="ja-JP" sz="3200" b="0" i="1" smtClean="0">
                        <a:latin typeface="Cambria Math" panose="02040503050406030204" pitchFamily="18" charset="0"/>
                      </a:rPr>
                      <m:t> </m:t>
                    </m:r>
                    <m:r>
                      <a:rPr kumimoji="1" lang="en-US" altLang="ja-JP" sz="3200" b="0" i="1" smtClean="0">
                        <a:latin typeface="Cambria Math" panose="02040503050406030204" pitchFamily="18" charset="0"/>
                      </a:rPr>
                      <m:t>𝑌</m:t>
                    </m:r>
                    <m:r>
                      <a:rPr kumimoji="1" lang="en-US" altLang="ja-JP" sz="3200" b="0" i="1" smtClean="0">
                        <a:latin typeface="Cambria Math" panose="02040503050406030204" pitchFamily="18" charset="0"/>
                      </a:rPr>
                      <m:t>)</m:t>
                    </m:r>
                  </m:oMath>
                </a14:m>
                <a:endParaRPr kumimoji="1" lang="en-US" altLang="ja-JP" sz="3200" dirty="0">
                  <a:latin typeface="Times New Roman" panose="02020603050405020304" pitchFamily="18" charset="0"/>
                </a:endParaRPr>
              </a:p>
            </p:txBody>
          </p:sp>
        </mc:Choice>
        <mc:Fallback xmlns="">
          <p:sp>
            <p:nvSpPr>
              <p:cNvPr id="15" name="テキスト ボックス 14"/>
              <p:cNvSpPr txBox="1">
                <a:spLocks noRot="1" noChangeAspect="1" noMove="1" noResize="1" noEditPoints="1" noAdjustHandles="1" noChangeArrowheads="1" noChangeShapeType="1" noTextEdit="1"/>
              </p:cNvSpPr>
              <p:nvPr/>
            </p:nvSpPr>
            <p:spPr>
              <a:xfrm>
                <a:off x="1590318" y="5387037"/>
                <a:ext cx="5140253" cy="1118448"/>
              </a:xfrm>
              <a:prstGeom prst="rect">
                <a:avLst/>
              </a:prstGeom>
              <a:blipFill rotWithShape="0">
                <a:blip r:embed="rId6" cstate="print"/>
                <a:stretch>
                  <a:fillRect l="-3084" t="-3825"/>
                </a:stretch>
              </a:blipFill>
            </p:spPr>
            <p:txBody>
              <a:bodyPr/>
              <a:lstStyle/>
              <a:p>
                <a:r>
                  <a:rPr lang="ja-JP"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ltLang="ja-JP" dirty="0">
                <a:latin typeface="Times New Roman" panose="02020603050405020304" pitchFamily="18" charset="0"/>
              </a:rPr>
              <a:t>NAND</a:t>
            </a:r>
            <a:r>
              <a:rPr lang="ja-JP" altLang="en-US" dirty="0">
                <a:latin typeface="Times New Roman" panose="02020603050405020304" pitchFamily="18" charset="0"/>
              </a:rPr>
              <a:t>形式</a:t>
            </a:r>
            <a:r>
              <a:rPr lang="en-US" altLang="ja-JP" dirty="0">
                <a:latin typeface="Times New Roman" panose="02020603050405020304" pitchFamily="18" charset="0"/>
              </a:rPr>
              <a:t>,NAND</a:t>
            </a:r>
            <a:r>
              <a:rPr lang="ja-JP" altLang="en-US" dirty="0">
                <a:latin typeface="Times New Roman" panose="02020603050405020304" pitchFamily="18" charset="0"/>
              </a:rPr>
              <a:t>回路</a:t>
            </a:r>
          </a:p>
        </p:txBody>
      </p:sp>
      <p:sp>
        <p:nvSpPr>
          <p:cNvPr id="66563" name="Rectangle 3"/>
          <p:cNvSpPr>
            <a:spLocks noGrp="1" noChangeArrowheads="1"/>
          </p:cNvSpPr>
          <p:nvPr>
            <p:ph type="body" idx="1"/>
          </p:nvPr>
        </p:nvSpPr>
        <p:spPr/>
        <p:txBody>
          <a:bodyPr/>
          <a:lstStyle/>
          <a:p>
            <a:pPr>
              <a:buFont typeface="Wingdings" panose="05000000000000000000" pitchFamily="2" charset="2"/>
              <a:buChar char="u"/>
            </a:pPr>
            <a:r>
              <a:rPr lang="ja-JP" altLang="en-US" dirty="0">
                <a:latin typeface="Times New Roman" panose="02020603050405020304" pitchFamily="18" charset="0"/>
              </a:rPr>
              <a:t>定義</a:t>
            </a:r>
            <a:r>
              <a:rPr lang="en-US" altLang="ja-JP" dirty="0">
                <a:latin typeface="Times New Roman" panose="02020603050405020304" pitchFamily="18" charset="0"/>
              </a:rPr>
              <a:t> NAND</a:t>
            </a:r>
            <a:r>
              <a:rPr lang="ja-JP" altLang="en-US" dirty="0">
                <a:latin typeface="Times New Roman" panose="02020603050405020304" pitchFamily="18" charset="0"/>
              </a:rPr>
              <a:t>形式</a:t>
            </a:r>
            <a:endParaRPr lang="en-US" altLang="ja-JP" dirty="0">
              <a:latin typeface="Times New Roman" panose="02020603050405020304" pitchFamily="18" charset="0"/>
            </a:endParaRPr>
          </a:p>
          <a:p>
            <a:pPr lvl="1"/>
            <a:r>
              <a:rPr lang="en-US" altLang="ja-JP" i="1" dirty="0">
                <a:latin typeface="Times New Roman" panose="02020603050405020304" pitchFamily="18" charset="0"/>
              </a:rPr>
              <a:t>U</a:t>
            </a:r>
            <a:r>
              <a:rPr lang="en-US" altLang="ja-JP" baseline="-25000" dirty="0">
                <a:latin typeface="Times New Roman" panose="02020603050405020304" pitchFamily="18" charset="0"/>
              </a:rPr>
              <a:t>3</a:t>
            </a:r>
            <a:r>
              <a:rPr lang="en-US" altLang="ja-JP" dirty="0">
                <a:latin typeface="Times New Roman" panose="02020603050405020304" pitchFamily="18" charset="0"/>
              </a:rPr>
              <a:t> = {NAND}</a:t>
            </a:r>
            <a:r>
              <a:rPr lang="ja-JP" altLang="en-US" dirty="0">
                <a:latin typeface="Times New Roman" panose="02020603050405020304" pitchFamily="18" charset="0"/>
              </a:rPr>
              <a:t>によって表された論理式</a:t>
            </a:r>
          </a:p>
          <a:p>
            <a:pPr>
              <a:buFont typeface="Wingdings" panose="05000000000000000000" pitchFamily="2" charset="2"/>
              <a:buChar char="u"/>
            </a:pPr>
            <a:r>
              <a:rPr lang="ja-JP" altLang="en-US" dirty="0">
                <a:latin typeface="Times New Roman" panose="02020603050405020304" pitchFamily="18" charset="0"/>
              </a:rPr>
              <a:t>定義</a:t>
            </a:r>
            <a:r>
              <a:rPr lang="en-US" altLang="ja-JP" dirty="0">
                <a:latin typeface="Times New Roman" panose="02020603050405020304" pitchFamily="18" charset="0"/>
              </a:rPr>
              <a:t> NAND</a:t>
            </a:r>
            <a:r>
              <a:rPr lang="ja-JP" altLang="en-US" dirty="0">
                <a:latin typeface="Times New Roman" panose="02020603050405020304" pitchFamily="18" charset="0"/>
              </a:rPr>
              <a:t>回路</a:t>
            </a:r>
            <a:endParaRPr lang="en-US" altLang="ja-JP" dirty="0">
              <a:latin typeface="Times New Roman" panose="02020603050405020304" pitchFamily="18" charset="0"/>
            </a:endParaRPr>
          </a:p>
          <a:p>
            <a:pPr lvl="1"/>
            <a:r>
              <a:rPr lang="en-US" altLang="ja-JP" dirty="0">
                <a:latin typeface="Times New Roman" panose="02020603050405020304" pitchFamily="18" charset="0"/>
              </a:rPr>
              <a:t>NAND</a:t>
            </a:r>
            <a:r>
              <a:rPr lang="ja-JP" altLang="en-US" dirty="0">
                <a:latin typeface="Times New Roman" panose="02020603050405020304" pitchFamily="18" charset="0"/>
              </a:rPr>
              <a:t>ゲートだけで構成する論理回路</a:t>
            </a:r>
            <a:endParaRPr lang="ja-JP" altLang="en-US" sz="3200" dirty="0">
              <a:latin typeface="Times New Roman" panose="02020603050405020304" pitchFamily="18" charset="0"/>
            </a:endParaRPr>
          </a:p>
        </p:txBody>
      </p:sp>
      <p:grpSp>
        <p:nvGrpSpPr>
          <p:cNvPr id="66610" name="Group 50"/>
          <p:cNvGrpSpPr>
            <a:grpSpLocks/>
          </p:cNvGrpSpPr>
          <p:nvPr/>
        </p:nvGrpSpPr>
        <p:grpSpPr bwMode="auto">
          <a:xfrm>
            <a:off x="6172200" y="4648200"/>
            <a:ext cx="2133600" cy="1524000"/>
            <a:chOff x="3072" y="2640"/>
            <a:chExt cx="1344" cy="960"/>
          </a:xfrm>
        </p:grpSpPr>
        <p:sp>
          <p:nvSpPr>
            <p:cNvPr id="66568" name="Line 8"/>
            <p:cNvSpPr>
              <a:spLocks noChangeShapeType="1"/>
            </p:cNvSpPr>
            <p:nvPr/>
          </p:nvSpPr>
          <p:spPr bwMode="auto">
            <a:xfrm>
              <a:off x="3312" y="3024"/>
              <a:ext cx="14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6573" name="Line 13"/>
            <p:cNvSpPr>
              <a:spLocks noChangeShapeType="1"/>
            </p:cNvSpPr>
            <p:nvPr/>
          </p:nvSpPr>
          <p:spPr bwMode="auto">
            <a:xfrm>
              <a:off x="3312" y="3408"/>
              <a:ext cx="14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6574" name="Line 14"/>
            <p:cNvSpPr>
              <a:spLocks noChangeShapeType="1"/>
            </p:cNvSpPr>
            <p:nvPr/>
          </p:nvSpPr>
          <p:spPr bwMode="auto">
            <a:xfrm>
              <a:off x="3408" y="3024"/>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6575" name="Line 15"/>
            <p:cNvSpPr>
              <a:spLocks noChangeShapeType="1"/>
            </p:cNvSpPr>
            <p:nvPr/>
          </p:nvSpPr>
          <p:spPr bwMode="auto">
            <a:xfrm>
              <a:off x="3408" y="3312"/>
              <a:ext cx="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6577" name="Line 17"/>
            <p:cNvSpPr>
              <a:spLocks noChangeShapeType="1"/>
            </p:cNvSpPr>
            <p:nvPr/>
          </p:nvSpPr>
          <p:spPr bwMode="auto">
            <a:xfrm>
              <a:off x="3888" y="3072"/>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6578" name="Line 18"/>
            <p:cNvSpPr>
              <a:spLocks noChangeShapeType="1"/>
            </p:cNvSpPr>
            <p:nvPr/>
          </p:nvSpPr>
          <p:spPr bwMode="auto">
            <a:xfrm>
              <a:off x="3888" y="3264"/>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6579" name="Line 19"/>
            <p:cNvSpPr>
              <a:spLocks noChangeShapeType="1"/>
            </p:cNvSpPr>
            <p:nvPr/>
          </p:nvSpPr>
          <p:spPr bwMode="auto">
            <a:xfrm>
              <a:off x="3888" y="3168"/>
              <a:ext cx="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6580" name="Line 20"/>
            <p:cNvSpPr>
              <a:spLocks noChangeShapeType="1"/>
            </p:cNvSpPr>
            <p:nvPr/>
          </p:nvSpPr>
          <p:spPr bwMode="auto">
            <a:xfrm>
              <a:off x="3888" y="3264"/>
              <a:ext cx="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6581" name="Line 21"/>
            <p:cNvSpPr>
              <a:spLocks noChangeShapeType="1"/>
            </p:cNvSpPr>
            <p:nvPr/>
          </p:nvSpPr>
          <p:spPr bwMode="auto">
            <a:xfrm>
              <a:off x="4320" y="3216"/>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6582" name="Rectangle 22"/>
            <p:cNvSpPr>
              <a:spLocks noChangeArrowheads="1"/>
            </p:cNvSpPr>
            <p:nvPr/>
          </p:nvSpPr>
          <p:spPr bwMode="auto">
            <a:xfrm>
              <a:off x="3360" y="2784"/>
              <a:ext cx="1008" cy="816"/>
            </a:xfrm>
            <a:prstGeom prst="rect">
              <a:avLst/>
            </a:prstGeom>
            <a:noFill/>
            <a:ln w="19050">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6583" name="Text Box 23"/>
            <p:cNvSpPr txBox="1">
              <a:spLocks noChangeArrowheads="1"/>
            </p:cNvSpPr>
            <p:nvPr/>
          </p:nvSpPr>
          <p:spPr bwMode="auto">
            <a:xfrm>
              <a:off x="3408" y="2640"/>
              <a:ext cx="240" cy="288"/>
            </a:xfrm>
            <a:prstGeom prst="rect">
              <a:avLst/>
            </a:prstGeom>
            <a:solidFill>
              <a:srgbClr val="000092"/>
            </a:solidFill>
            <a:ln w="1905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i="1">
                  <a:latin typeface="Times New Roman" panose="02020603050405020304" pitchFamily="18" charset="0"/>
                </a:rPr>
                <a:t>F</a:t>
              </a:r>
            </a:p>
          </p:txBody>
        </p:sp>
        <p:sp>
          <p:nvSpPr>
            <p:cNvPr id="66584" name="Text Box 24"/>
            <p:cNvSpPr txBox="1">
              <a:spLocks noChangeArrowheads="1"/>
            </p:cNvSpPr>
            <p:nvPr/>
          </p:nvSpPr>
          <p:spPr bwMode="auto">
            <a:xfrm>
              <a:off x="3072" y="2880"/>
              <a:ext cx="298" cy="327"/>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2800" i="1">
                  <a:latin typeface="Times New Roman" panose="02020603050405020304" pitchFamily="18" charset="0"/>
                </a:rPr>
                <a:t>X</a:t>
              </a:r>
            </a:p>
          </p:txBody>
        </p:sp>
        <p:sp>
          <p:nvSpPr>
            <p:cNvPr id="66585" name="Text Box 25"/>
            <p:cNvSpPr txBox="1">
              <a:spLocks noChangeArrowheads="1"/>
            </p:cNvSpPr>
            <p:nvPr/>
          </p:nvSpPr>
          <p:spPr bwMode="auto">
            <a:xfrm>
              <a:off x="3072" y="3264"/>
              <a:ext cx="298" cy="327"/>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2800" i="1">
                  <a:latin typeface="Times New Roman" panose="02020603050405020304" pitchFamily="18" charset="0"/>
                </a:rPr>
                <a:t>Y</a:t>
              </a:r>
            </a:p>
          </p:txBody>
        </p:sp>
        <p:sp>
          <p:nvSpPr>
            <p:cNvPr id="66589" name="Line 29"/>
            <p:cNvSpPr>
              <a:spLocks noChangeShapeType="1"/>
            </p:cNvSpPr>
            <p:nvPr/>
          </p:nvSpPr>
          <p:spPr bwMode="auto">
            <a:xfrm>
              <a:off x="3840" y="3360"/>
              <a:ext cx="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66597" name="Group 37"/>
            <p:cNvGrpSpPr>
              <a:grpSpLocks/>
            </p:cNvGrpSpPr>
            <p:nvPr/>
          </p:nvGrpSpPr>
          <p:grpSpPr bwMode="auto">
            <a:xfrm>
              <a:off x="3936" y="3072"/>
              <a:ext cx="384" cy="288"/>
              <a:chOff x="2448" y="3744"/>
              <a:chExt cx="384" cy="288"/>
            </a:xfrm>
          </p:grpSpPr>
          <p:sp>
            <p:nvSpPr>
              <p:cNvPr id="66570" name="Arc 10"/>
              <p:cNvSpPr>
                <a:spLocks/>
              </p:cNvSpPr>
              <p:nvPr/>
            </p:nvSpPr>
            <p:spPr bwMode="auto">
              <a:xfrm>
                <a:off x="2448" y="3744"/>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6571" name="Arc 11"/>
              <p:cNvSpPr>
                <a:spLocks/>
              </p:cNvSpPr>
              <p:nvPr/>
            </p:nvSpPr>
            <p:spPr bwMode="auto">
              <a:xfrm flipV="1">
                <a:off x="2448" y="3888"/>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6572" name="Line 12"/>
              <p:cNvSpPr>
                <a:spLocks noChangeShapeType="1"/>
              </p:cNvSpPr>
              <p:nvPr/>
            </p:nvSpPr>
            <p:spPr bwMode="auto">
              <a:xfrm>
                <a:off x="2448" y="3744"/>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6594" name="Oval 34"/>
              <p:cNvSpPr>
                <a:spLocks noChangeArrowheads="1"/>
              </p:cNvSpPr>
              <p:nvPr/>
            </p:nvSpPr>
            <p:spPr bwMode="auto">
              <a:xfrm>
                <a:off x="2736" y="3840"/>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66596" name="Line 36"/>
            <p:cNvSpPr>
              <a:spLocks noChangeShapeType="1"/>
            </p:cNvSpPr>
            <p:nvPr/>
          </p:nvSpPr>
          <p:spPr bwMode="auto">
            <a:xfrm>
              <a:off x="3408" y="3120"/>
              <a:ext cx="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66598" name="Group 38"/>
            <p:cNvGrpSpPr>
              <a:grpSpLocks/>
            </p:cNvGrpSpPr>
            <p:nvPr/>
          </p:nvGrpSpPr>
          <p:grpSpPr bwMode="auto">
            <a:xfrm>
              <a:off x="3456" y="3216"/>
              <a:ext cx="384" cy="288"/>
              <a:chOff x="2448" y="3744"/>
              <a:chExt cx="384" cy="288"/>
            </a:xfrm>
          </p:grpSpPr>
          <p:sp>
            <p:nvSpPr>
              <p:cNvPr id="66599" name="Arc 39"/>
              <p:cNvSpPr>
                <a:spLocks/>
              </p:cNvSpPr>
              <p:nvPr/>
            </p:nvSpPr>
            <p:spPr bwMode="auto">
              <a:xfrm>
                <a:off x="2448" y="3744"/>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6600" name="Arc 40"/>
              <p:cNvSpPr>
                <a:spLocks/>
              </p:cNvSpPr>
              <p:nvPr/>
            </p:nvSpPr>
            <p:spPr bwMode="auto">
              <a:xfrm flipV="1">
                <a:off x="2448" y="3888"/>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6601" name="Line 41"/>
              <p:cNvSpPr>
                <a:spLocks noChangeShapeType="1"/>
              </p:cNvSpPr>
              <p:nvPr/>
            </p:nvSpPr>
            <p:spPr bwMode="auto">
              <a:xfrm>
                <a:off x="2448" y="3744"/>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6602" name="Oval 42"/>
              <p:cNvSpPr>
                <a:spLocks noChangeArrowheads="1"/>
              </p:cNvSpPr>
              <p:nvPr/>
            </p:nvSpPr>
            <p:spPr bwMode="auto">
              <a:xfrm>
                <a:off x="2736" y="3840"/>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6603" name="Group 43"/>
            <p:cNvGrpSpPr>
              <a:grpSpLocks/>
            </p:cNvGrpSpPr>
            <p:nvPr/>
          </p:nvGrpSpPr>
          <p:grpSpPr bwMode="auto">
            <a:xfrm>
              <a:off x="3456" y="2928"/>
              <a:ext cx="384" cy="288"/>
              <a:chOff x="2448" y="3744"/>
              <a:chExt cx="384" cy="288"/>
            </a:xfrm>
          </p:grpSpPr>
          <p:sp>
            <p:nvSpPr>
              <p:cNvPr id="66604" name="Arc 44"/>
              <p:cNvSpPr>
                <a:spLocks/>
              </p:cNvSpPr>
              <p:nvPr/>
            </p:nvSpPr>
            <p:spPr bwMode="auto">
              <a:xfrm>
                <a:off x="2448" y="3744"/>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6605" name="Arc 45"/>
              <p:cNvSpPr>
                <a:spLocks/>
              </p:cNvSpPr>
              <p:nvPr/>
            </p:nvSpPr>
            <p:spPr bwMode="auto">
              <a:xfrm flipV="1">
                <a:off x="2448" y="3888"/>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6606" name="Line 46"/>
              <p:cNvSpPr>
                <a:spLocks noChangeShapeType="1"/>
              </p:cNvSpPr>
              <p:nvPr/>
            </p:nvSpPr>
            <p:spPr bwMode="auto">
              <a:xfrm>
                <a:off x="2448" y="3744"/>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6607" name="Oval 47"/>
              <p:cNvSpPr>
                <a:spLocks noChangeArrowheads="1"/>
              </p:cNvSpPr>
              <p:nvPr/>
            </p:nvSpPr>
            <p:spPr bwMode="auto">
              <a:xfrm>
                <a:off x="2736" y="3840"/>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66608" name="Line 48"/>
            <p:cNvSpPr>
              <a:spLocks noChangeShapeType="1"/>
            </p:cNvSpPr>
            <p:nvPr/>
          </p:nvSpPr>
          <p:spPr bwMode="auto">
            <a:xfrm>
              <a:off x="3840" y="3072"/>
              <a:ext cx="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mc:AlternateContent xmlns:mc="http://schemas.openxmlformats.org/markup-compatibility/2006" xmlns:a14="http://schemas.microsoft.com/office/drawing/2010/main">
        <mc:Choice Requires="a14">
          <p:sp>
            <p:nvSpPr>
              <p:cNvPr id="3" name="テキスト ボックス 2"/>
              <p:cNvSpPr txBox="1"/>
              <p:nvPr/>
            </p:nvSpPr>
            <p:spPr>
              <a:xfrm>
                <a:off x="1276591" y="4856202"/>
                <a:ext cx="4590809"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3600" b="0" i="1" smtClean="0">
                          <a:latin typeface="Cambria Math" panose="02040503050406030204" pitchFamily="18" charset="0"/>
                        </a:rPr>
                        <m:t>𝑓</m:t>
                      </m:r>
                      <m:d>
                        <m:dPr>
                          <m:ctrlPr>
                            <a:rPr kumimoji="1" lang="en-US" altLang="ja-JP" sz="3600" b="0" i="1" smtClean="0">
                              <a:latin typeface="Cambria Math" panose="02040503050406030204" pitchFamily="18" charset="0"/>
                            </a:rPr>
                          </m:ctrlPr>
                        </m:dPr>
                        <m:e>
                          <m:r>
                            <a:rPr kumimoji="1" lang="en-US" altLang="ja-JP" sz="3600" b="0" i="1" smtClean="0">
                              <a:latin typeface="Cambria Math" panose="02040503050406030204" pitchFamily="18" charset="0"/>
                            </a:rPr>
                            <m:t>𝑋</m:t>
                          </m:r>
                          <m:r>
                            <a:rPr kumimoji="1" lang="en-US" altLang="ja-JP" sz="3600" b="0" i="1" smtClean="0">
                              <a:latin typeface="Cambria Math" panose="02040503050406030204" pitchFamily="18" charset="0"/>
                            </a:rPr>
                            <m:t>,</m:t>
                          </m:r>
                          <m:r>
                            <a:rPr kumimoji="1" lang="en-US" altLang="ja-JP" sz="3600" b="0" i="1" smtClean="0">
                              <a:latin typeface="Cambria Math" panose="02040503050406030204" pitchFamily="18" charset="0"/>
                            </a:rPr>
                            <m:t>𝑌</m:t>
                          </m:r>
                        </m:e>
                      </m:d>
                      <m:r>
                        <a:rPr kumimoji="1" lang="en-US" altLang="ja-JP" sz="3600" b="0" i="1" smtClean="0">
                          <a:latin typeface="Cambria Math" panose="02040503050406030204" pitchFamily="18" charset="0"/>
                        </a:rPr>
                        <m:t>=</m:t>
                      </m:r>
                      <m:d>
                        <m:dPr>
                          <m:ctrlPr>
                            <a:rPr kumimoji="1" lang="en-US" altLang="ja-JP" sz="3600" b="0" i="1" smtClean="0">
                              <a:latin typeface="Cambria Math" panose="02040503050406030204" pitchFamily="18" charset="0"/>
                            </a:rPr>
                          </m:ctrlPr>
                        </m:dPr>
                        <m:e>
                          <m:r>
                            <a:rPr kumimoji="1" lang="en-US" altLang="ja-JP" sz="3600" b="0" i="1" smtClean="0">
                              <a:latin typeface="Cambria Math" panose="02040503050406030204" pitchFamily="18" charset="0"/>
                            </a:rPr>
                            <m:t>𝑋</m:t>
                          </m:r>
                        </m:e>
                        <m:e>
                          <m:r>
                            <a:rPr kumimoji="1" lang="en-US" altLang="ja-JP" sz="3600" b="0" i="1" smtClean="0">
                              <a:latin typeface="Cambria Math" panose="02040503050406030204" pitchFamily="18" charset="0"/>
                            </a:rPr>
                            <m:t>𝑌</m:t>
                          </m:r>
                        </m:e>
                      </m:d>
                      <m:r>
                        <a:rPr kumimoji="1" lang="en-US" altLang="ja-JP" sz="3600" b="0" i="1" smtClean="0">
                          <a:latin typeface="Cambria Math" panose="02040503050406030204" pitchFamily="18" charset="0"/>
                        </a:rPr>
                        <m:t>|(</m:t>
                      </m:r>
                      <m:r>
                        <a:rPr kumimoji="1" lang="en-US" altLang="ja-JP" sz="3600" b="0" i="1" smtClean="0">
                          <a:latin typeface="Cambria Math" panose="02040503050406030204" pitchFamily="18" charset="0"/>
                        </a:rPr>
                        <m:t>𝑋</m:t>
                      </m:r>
                      <m:r>
                        <a:rPr kumimoji="1" lang="en-US" altLang="ja-JP" sz="3600" b="0" i="1" smtClean="0">
                          <a:latin typeface="Cambria Math" panose="02040503050406030204" pitchFamily="18" charset="0"/>
                        </a:rPr>
                        <m:t>|</m:t>
                      </m:r>
                      <m:r>
                        <a:rPr kumimoji="1" lang="en-US" altLang="ja-JP" sz="3600" b="0" i="1" smtClean="0">
                          <a:latin typeface="Cambria Math" panose="02040503050406030204" pitchFamily="18" charset="0"/>
                        </a:rPr>
                        <m:t>𝑋</m:t>
                      </m:r>
                      <m:r>
                        <a:rPr kumimoji="1" lang="en-US" altLang="ja-JP" sz="3600" b="0" i="1" smtClean="0">
                          <a:latin typeface="Cambria Math" panose="02040503050406030204" pitchFamily="18" charset="0"/>
                        </a:rPr>
                        <m:t>)</m:t>
                      </m:r>
                    </m:oMath>
                  </m:oMathPara>
                </a14:m>
                <a:endParaRPr kumimoji="1" lang="ja-JP" altLang="en-US" sz="3600" dirty="0"/>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1276591" y="4856202"/>
                <a:ext cx="4590809" cy="553998"/>
              </a:xfrm>
              <a:prstGeom prst="rect">
                <a:avLst/>
              </a:prstGeom>
              <a:blipFill rotWithShape="0">
                <a:blip r:embed="rId3" cstate="print"/>
                <a:stretch>
                  <a:fillRect/>
                </a:stretch>
              </a:blipFill>
            </p:spPr>
            <p:txBody>
              <a:bodyPr/>
              <a:lstStyle/>
              <a:p>
                <a:r>
                  <a:rPr lang="ja-JP"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6610"/>
                                        </p:tgtEl>
                                        <p:attrNameLst>
                                          <p:attrName>style.visibility</p:attrName>
                                        </p:attrNameLst>
                                      </p:cBhvr>
                                      <p:to>
                                        <p:strVal val="visible"/>
                                      </p:to>
                                    </p:set>
                                    <p:animEffect transition="in" filter="checkerboard(across)">
                                      <p:cBhvr>
                                        <p:cTn id="12" dur="500"/>
                                        <p:tgtEl>
                                          <p:spTgt spid="66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altLang="ja-JP">
                <a:latin typeface="Times New Roman" panose="02020603050405020304" pitchFamily="18" charset="0"/>
              </a:rPr>
              <a:t>NOR</a:t>
            </a:r>
            <a:r>
              <a:rPr lang="ja-JP" altLang="en-US">
                <a:latin typeface="Times New Roman" panose="02020603050405020304" pitchFamily="18" charset="0"/>
              </a:rPr>
              <a:t>形式</a:t>
            </a:r>
            <a:r>
              <a:rPr lang="en-US" altLang="ja-JP">
                <a:latin typeface="Times New Roman" panose="02020603050405020304" pitchFamily="18" charset="0"/>
              </a:rPr>
              <a:t>,NOR</a:t>
            </a:r>
            <a:r>
              <a:rPr lang="ja-JP" altLang="en-US">
                <a:latin typeface="Times New Roman" panose="02020603050405020304" pitchFamily="18" charset="0"/>
              </a:rPr>
              <a:t>回路</a:t>
            </a:r>
          </a:p>
        </p:txBody>
      </p:sp>
      <p:sp>
        <p:nvSpPr>
          <p:cNvPr id="73731" name="Rectangle 3"/>
          <p:cNvSpPr>
            <a:spLocks noGrp="1" noChangeArrowheads="1"/>
          </p:cNvSpPr>
          <p:nvPr>
            <p:ph type="body" idx="1"/>
          </p:nvPr>
        </p:nvSpPr>
        <p:spPr/>
        <p:txBody>
          <a:bodyPr/>
          <a:lstStyle/>
          <a:p>
            <a:pPr>
              <a:buFont typeface="Wingdings" panose="05000000000000000000" pitchFamily="2" charset="2"/>
              <a:buChar char="u"/>
            </a:pPr>
            <a:r>
              <a:rPr lang="ja-JP" altLang="en-US" dirty="0">
                <a:latin typeface="Times New Roman" panose="02020603050405020304" pitchFamily="18" charset="0"/>
              </a:rPr>
              <a:t>定義</a:t>
            </a:r>
            <a:r>
              <a:rPr lang="en-US" altLang="ja-JP" dirty="0">
                <a:latin typeface="Times New Roman" panose="02020603050405020304" pitchFamily="18" charset="0"/>
              </a:rPr>
              <a:t> NOR</a:t>
            </a:r>
            <a:r>
              <a:rPr lang="ja-JP" altLang="en-US" dirty="0">
                <a:latin typeface="Times New Roman" panose="02020603050405020304" pitchFamily="18" charset="0"/>
              </a:rPr>
              <a:t>形式</a:t>
            </a:r>
            <a:endParaRPr lang="en-US" altLang="ja-JP" dirty="0">
              <a:latin typeface="Times New Roman" panose="02020603050405020304" pitchFamily="18" charset="0"/>
            </a:endParaRPr>
          </a:p>
          <a:p>
            <a:pPr lvl="1"/>
            <a:r>
              <a:rPr lang="en-US" altLang="ja-JP" i="1" dirty="0">
                <a:latin typeface="Times New Roman" panose="02020603050405020304" pitchFamily="18" charset="0"/>
              </a:rPr>
              <a:t>U</a:t>
            </a:r>
            <a:r>
              <a:rPr lang="en-US" altLang="ja-JP" baseline="-25000" dirty="0">
                <a:latin typeface="Times New Roman" panose="02020603050405020304" pitchFamily="18" charset="0"/>
              </a:rPr>
              <a:t>4</a:t>
            </a:r>
            <a:r>
              <a:rPr lang="en-US" altLang="ja-JP" dirty="0">
                <a:latin typeface="Times New Roman" panose="02020603050405020304" pitchFamily="18" charset="0"/>
              </a:rPr>
              <a:t> = {NOR}</a:t>
            </a:r>
            <a:r>
              <a:rPr lang="ja-JP" altLang="en-US" dirty="0">
                <a:latin typeface="Times New Roman" panose="02020603050405020304" pitchFamily="18" charset="0"/>
              </a:rPr>
              <a:t>によって表された論理式</a:t>
            </a:r>
          </a:p>
          <a:p>
            <a:pPr>
              <a:buFont typeface="Wingdings" panose="05000000000000000000" pitchFamily="2" charset="2"/>
              <a:buChar char="u"/>
            </a:pPr>
            <a:r>
              <a:rPr lang="ja-JP" altLang="en-US" dirty="0">
                <a:latin typeface="Times New Roman" panose="02020603050405020304" pitchFamily="18" charset="0"/>
              </a:rPr>
              <a:t>定義</a:t>
            </a:r>
            <a:r>
              <a:rPr lang="en-US" altLang="ja-JP" dirty="0">
                <a:latin typeface="Times New Roman" panose="02020603050405020304" pitchFamily="18" charset="0"/>
              </a:rPr>
              <a:t> NOR</a:t>
            </a:r>
            <a:r>
              <a:rPr lang="ja-JP" altLang="en-US" dirty="0">
                <a:latin typeface="Times New Roman" panose="02020603050405020304" pitchFamily="18" charset="0"/>
              </a:rPr>
              <a:t>回路</a:t>
            </a:r>
            <a:endParaRPr lang="en-US" altLang="ja-JP" dirty="0">
              <a:latin typeface="Times New Roman" panose="02020603050405020304" pitchFamily="18" charset="0"/>
            </a:endParaRPr>
          </a:p>
          <a:p>
            <a:pPr lvl="1"/>
            <a:r>
              <a:rPr lang="en-US" altLang="ja-JP" dirty="0">
                <a:latin typeface="Times New Roman" panose="02020603050405020304" pitchFamily="18" charset="0"/>
              </a:rPr>
              <a:t>NOR</a:t>
            </a:r>
            <a:r>
              <a:rPr lang="ja-JP" altLang="en-US" dirty="0">
                <a:latin typeface="Times New Roman" panose="02020603050405020304" pitchFamily="18" charset="0"/>
              </a:rPr>
              <a:t>ゲートだけで構成する論理回路</a:t>
            </a:r>
            <a:endParaRPr lang="ja-JP" altLang="en-US" sz="3200" dirty="0">
              <a:latin typeface="Times New Roman" panose="02020603050405020304" pitchFamily="18" charset="0"/>
            </a:endParaRPr>
          </a:p>
        </p:txBody>
      </p:sp>
      <p:grpSp>
        <p:nvGrpSpPr>
          <p:cNvPr id="73780" name="Group 52"/>
          <p:cNvGrpSpPr>
            <a:grpSpLocks/>
          </p:cNvGrpSpPr>
          <p:nvPr/>
        </p:nvGrpSpPr>
        <p:grpSpPr bwMode="auto">
          <a:xfrm>
            <a:off x="5943600" y="4343400"/>
            <a:ext cx="2133600" cy="1524000"/>
            <a:chOff x="3072" y="2640"/>
            <a:chExt cx="1344" cy="960"/>
          </a:xfrm>
        </p:grpSpPr>
        <p:sp>
          <p:nvSpPr>
            <p:cNvPr id="73734" name="Line 6"/>
            <p:cNvSpPr>
              <a:spLocks noChangeShapeType="1"/>
            </p:cNvSpPr>
            <p:nvPr/>
          </p:nvSpPr>
          <p:spPr bwMode="auto">
            <a:xfrm>
              <a:off x="3312" y="3024"/>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3735" name="Line 7"/>
            <p:cNvSpPr>
              <a:spLocks noChangeShapeType="1"/>
            </p:cNvSpPr>
            <p:nvPr/>
          </p:nvSpPr>
          <p:spPr bwMode="auto">
            <a:xfrm>
              <a:off x="3312" y="3408"/>
              <a:ext cx="57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3736" name="Line 8"/>
            <p:cNvSpPr>
              <a:spLocks noChangeShapeType="1"/>
            </p:cNvSpPr>
            <p:nvPr/>
          </p:nvSpPr>
          <p:spPr bwMode="auto">
            <a:xfrm>
              <a:off x="3408" y="2976"/>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3738" name="Line 10"/>
            <p:cNvSpPr>
              <a:spLocks noChangeShapeType="1"/>
            </p:cNvSpPr>
            <p:nvPr/>
          </p:nvSpPr>
          <p:spPr bwMode="auto">
            <a:xfrm>
              <a:off x="3888" y="3024"/>
              <a:ext cx="0"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3739" name="Line 11"/>
            <p:cNvSpPr>
              <a:spLocks noChangeShapeType="1"/>
            </p:cNvSpPr>
            <p:nvPr/>
          </p:nvSpPr>
          <p:spPr bwMode="auto">
            <a:xfrm>
              <a:off x="3888" y="3264"/>
              <a:ext cx="0"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3740" name="Line 12"/>
            <p:cNvSpPr>
              <a:spLocks noChangeShapeType="1"/>
            </p:cNvSpPr>
            <p:nvPr/>
          </p:nvSpPr>
          <p:spPr bwMode="auto">
            <a:xfrm>
              <a:off x="3888" y="3168"/>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3741" name="Line 13"/>
            <p:cNvSpPr>
              <a:spLocks noChangeShapeType="1"/>
            </p:cNvSpPr>
            <p:nvPr/>
          </p:nvSpPr>
          <p:spPr bwMode="auto">
            <a:xfrm>
              <a:off x="3888" y="3264"/>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3742" name="Line 14"/>
            <p:cNvSpPr>
              <a:spLocks noChangeShapeType="1"/>
            </p:cNvSpPr>
            <p:nvPr/>
          </p:nvSpPr>
          <p:spPr bwMode="auto">
            <a:xfrm>
              <a:off x="4320" y="3216"/>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3743" name="Rectangle 15"/>
            <p:cNvSpPr>
              <a:spLocks noChangeArrowheads="1"/>
            </p:cNvSpPr>
            <p:nvPr/>
          </p:nvSpPr>
          <p:spPr bwMode="auto">
            <a:xfrm>
              <a:off x="3360" y="2784"/>
              <a:ext cx="1008" cy="816"/>
            </a:xfrm>
            <a:prstGeom prst="rect">
              <a:avLst/>
            </a:prstGeom>
            <a:noFill/>
            <a:ln w="19050">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3744" name="Text Box 16"/>
            <p:cNvSpPr txBox="1">
              <a:spLocks noChangeArrowheads="1"/>
            </p:cNvSpPr>
            <p:nvPr/>
          </p:nvSpPr>
          <p:spPr bwMode="auto">
            <a:xfrm>
              <a:off x="3408" y="2640"/>
              <a:ext cx="336" cy="288"/>
            </a:xfrm>
            <a:prstGeom prst="rect">
              <a:avLst/>
            </a:prstGeom>
            <a:solidFill>
              <a:srgbClr val="000092"/>
            </a:solidFill>
            <a:ln w="1905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i="1">
                  <a:latin typeface="Times New Roman" panose="02020603050405020304" pitchFamily="18" charset="0"/>
                </a:rPr>
                <a:t>F</a:t>
              </a:r>
            </a:p>
          </p:txBody>
        </p:sp>
        <p:sp>
          <p:nvSpPr>
            <p:cNvPr id="73745" name="Text Box 17"/>
            <p:cNvSpPr txBox="1">
              <a:spLocks noChangeArrowheads="1"/>
            </p:cNvSpPr>
            <p:nvPr/>
          </p:nvSpPr>
          <p:spPr bwMode="auto">
            <a:xfrm>
              <a:off x="3072" y="2880"/>
              <a:ext cx="298" cy="327"/>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2800" i="1">
                  <a:latin typeface="Times New Roman" panose="02020603050405020304" pitchFamily="18" charset="0"/>
                </a:rPr>
                <a:t>X</a:t>
              </a:r>
            </a:p>
          </p:txBody>
        </p:sp>
        <p:sp>
          <p:nvSpPr>
            <p:cNvPr id="73746" name="Text Box 18"/>
            <p:cNvSpPr txBox="1">
              <a:spLocks noChangeArrowheads="1"/>
            </p:cNvSpPr>
            <p:nvPr/>
          </p:nvSpPr>
          <p:spPr bwMode="auto">
            <a:xfrm>
              <a:off x="3072" y="3264"/>
              <a:ext cx="298" cy="327"/>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2800" i="1">
                  <a:latin typeface="Times New Roman" panose="02020603050405020304" pitchFamily="18" charset="0"/>
                </a:rPr>
                <a:t>Y</a:t>
              </a:r>
            </a:p>
          </p:txBody>
        </p:sp>
        <p:sp>
          <p:nvSpPr>
            <p:cNvPr id="73753" name="Line 25"/>
            <p:cNvSpPr>
              <a:spLocks noChangeShapeType="1"/>
            </p:cNvSpPr>
            <p:nvPr/>
          </p:nvSpPr>
          <p:spPr bwMode="auto">
            <a:xfrm>
              <a:off x="3408" y="2976"/>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3754" name="Line 26"/>
            <p:cNvSpPr>
              <a:spLocks noChangeShapeType="1"/>
            </p:cNvSpPr>
            <p:nvPr/>
          </p:nvSpPr>
          <p:spPr bwMode="auto">
            <a:xfrm>
              <a:off x="3408" y="3072"/>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3765" name="Line 37"/>
            <p:cNvSpPr>
              <a:spLocks noChangeShapeType="1"/>
            </p:cNvSpPr>
            <p:nvPr/>
          </p:nvSpPr>
          <p:spPr bwMode="auto">
            <a:xfrm>
              <a:off x="3840" y="3024"/>
              <a:ext cx="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73772" name="Group 44"/>
            <p:cNvGrpSpPr>
              <a:grpSpLocks/>
            </p:cNvGrpSpPr>
            <p:nvPr/>
          </p:nvGrpSpPr>
          <p:grpSpPr bwMode="auto">
            <a:xfrm>
              <a:off x="3936" y="3072"/>
              <a:ext cx="384" cy="288"/>
              <a:chOff x="2304" y="3888"/>
              <a:chExt cx="384" cy="288"/>
            </a:xfrm>
          </p:grpSpPr>
          <p:sp>
            <p:nvSpPr>
              <p:cNvPr id="73767" name="Arc 39"/>
              <p:cNvSpPr>
                <a:spLocks/>
              </p:cNvSpPr>
              <p:nvPr/>
            </p:nvSpPr>
            <p:spPr bwMode="auto">
              <a:xfrm>
                <a:off x="2304" y="3888"/>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3768" name="Arc 40"/>
              <p:cNvSpPr>
                <a:spLocks/>
              </p:cNvSpPr>
              <p:nvPr/>
            </p:nvSpPr>
            <p:spPr bwMode="auto">
              <a:xfrm flipV="1">
                <a:off x="2304" y="4032"/>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3769" name="Arc 41"/>
              <p:cNvSpPr>
                <a:spLocks/>
              </p:cNvSpPr>
              <p:nvPr/>
            </p:nvSpPr>
            <p:spPr bwMode="auto">
              <a:xfrm>
                <a:off x="2304" y="3888"/>
                <a:ext cx="4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3770" name="Arc 42"/>
              <p:cNvSpPr>
                <a:spLocks/>
              </p:cNvSpPr>
              <p:nvPr/>
            </p:nvSpPr>
            <p:spPr bwMode="auto">
              <a:xfrm flipV="1">
                <a:off x="2304" y="4032"/>
                <a:ext cx="4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3771" name="Oval 43"/>
              <p:cNvSpPr>
                <a:spLocks noChangeArrowheads="1"/>
              </p:cNvSpPr>
              <p:nvPr/>
            </p:nvSpPr>
            <p:spPr bwMode="auto">
              <a:xfrm>
                <a:off x="2592" y="3984"/>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73773" name="Group 45"/>
            <p:cNvGrpSpPr>
              <a:grpSpLocks/>
            </p:cNvGrpSpPr>
            <p:nvPr/>
          </p:nvGrpSpPr>
          <p:grpSpPr bwMode="auto">
            <a:xfrm>
              <a:off x="3456" y="2880"/>
              <a:ext cx="384" cy="288"/>
              <a:chOff x="2304" y="3888"/>
              <a:chExt cx="384" cy="288"/>
            </a:xfrm>
          </p:grpSpPr>
          <p:sp>
            <p:nvSpPr>
              <p:cNvPr id="73774" name="Arc 46"/>
              <p:cNvSpPr>
                <a:spLocks/>
              </p:cNvSpPr>
              <p:nvPr/>
            </p:nvSpPr>
            <p:spPr bwMode="auto">
              <a:xfrm>
                <a:off x="2304" y="3888"/>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3775" name="Arc 47"/>
              <p:cNvSpPr>
                <a:spLocks/>
              </p:cNvSpPr>
              <p:nvPr/>
            </p:nvSpPr>
            <p:spPr bwMode="auto">
              <a:xfrm flipV="1">
                <a:off x="2304" y="4032"/>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3776" name="Arc 48"/>
              <p:cNvSpPr>
                <a:spLocks/>
              </p:cNvSpPr>
              <p:nvPr/>
            </p:nvSpPr>
            <p:spPr bwMode="auto">
              <a:xfrm>
                <a:off x="2304" y="3888"/>
                <a:ext cx="4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3777" name="Arc 49"/>
              <p:cNvSpPr>
                <a:spLocks/>
              </p:cNvSpPr>
              <p:nvPr/>
            </p:nvSpPr>
            <p:spPr bwMode="auto">
              <a:xfrm flipV="1">
                <a:off x="2304" y="4032"/>
                <a:ext cx="4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3778" name="Oval 50"/>
              <p:cNvSpPr>
                <a:spLocks noChangeArrowheads="1"/>
              </p:cNvSpPr>
              <p:nvPr/>
            </p:nvSpPr>
            <p:spPr bwMode="auto">
              <a:xfrm>
                <a:off x="2592" y="3984"/>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mc:AlternateContent xmlns:mc="http://schemas.openxmlformats.org/markup-compatibility/2006" xmlns:a14="http://schemas.microsoft.com/office/drawing/2010/main">
        <mc:Choice Requires="a14">
          <p:sp>
            <p:nvSpPr>
              <p:cNvPr id="35" name="テキスト ボックス 34"/>
              <p:cNvSpPr txBox="1"/>
              <p:nvPr/>
            </p:nvSpPr>
            <p:spPr>
              <a:xfrm>
                <a:off x="1276591" y="4856202"/>
                <a:ext cx="4406143"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3600" b="0" i="1" smtClean="0">
                          <a:latin typeface="Cambria Math" panose="02040503050406030204" pitchFamily="18" charset="0"/>
                        </a:rPr>
                        <m:t>𝑓</m:t>
                      </m:r>
                      <m:d>
                        <m:dPr>
                          <m:ctrlPr>
                            <a:rPr kumimoji="1" lang="en-US" altLang="ja-JP" sz="3600" b="0" i="1" smtClean="0">
                              <a:latin typeface="Cambria Math" panose="02040503050406030204" pitchFamily="18" charset="0"/>
                            </a:rPr>
                          </m:ctrlPr>
                        </m:dPr>
                        <m:e>
                          <m:r>
                            <a:rPr kumimoji="1" lang="en-US" altLang="ja-JP" sz="3600" b="0" i="1" smtClean="0">
                              <a:latin typeface="Cambria Math" panose="02040503050406030204" pitchFamily="18" charset="0"/>
                            </a:rPr>
                            <m:t>𝑋</m:t>
                          </m:r>
                          <m:r>
                            <a:rPr kumimoji="1" lang="en-US" altLang="ja-JP" sz="3600" b="0" i="1" smtClean="0">
                              <a:latin typeface="Cambria Math" panose="02040503050406030204" pitchFamily="18" charset="0"/>
                            </a:rPr>
                            <m:t>,</m:t>
                          </m:r>
                          <m:r>
                            <a:rPr kumimoji="1" lang="en-US" altLang="ja-JP" sz="3600" b="0" i="1" smtClean="0">
                              <a:latin typeface="Cambria Math" panose="02040503050406030204" pitchFamily="18" charset="0"/>
                            </a:rPr>
                            <m:t>𝑌</m:t>
                          </m:r>
                        </m:e>
                      </m:d>
                      <m:r>
                        <a:rPr kumimoji="1" lang="en-US" altLang="ja-JP" sz="3600" b="0" i="1" smtClean="0">
                          <a:latin typeface="Cambria Math" panose="02040503050406030204" pitchFamily="18" charset="0"/>
                        </a:rPr>
                        <m:t>=(</m:t>
                      </m:r>
                      <m:r>
                        <a:rPr kumimoji="1" lang="en-US" altLang="ja-JP" sz="3600" b="0" i="1" smtClean="0">
                          <a:latin typeface="Cambria Math" panose="02040503050406030204" pitchFamily="18" charset="0"/>
                        </a:rPr>
                        <m:t>𝑋</m:t>
                      </m:r>
                      <m:r>
                        <a:rPr kumimoji="1" lang="en-US" altLang="ja-JP" sz="3600" b="0" i="1" smtClean="0">
                          <a:latin typeface="Cambria Math" panose="02040503050406030204" pitchFamily="18" charset="0"/>
                          <a:ea typeface="Cambria Math" panose="02040503050406030204" pitchFamily="18" charset="0"/>
                        </a:rPr>
                        <m:t>↓</m:t>
                      </m:r>
                      <m:r>
                        <a:rPr kumimoji="1" lang="en-US" altLang="ja-JP" sz="3600" b="0" i="1" smtClean="0">
                          <a:latin typeface="Cambria Math" panose="02040503050406030204" pitchFamily="18" charset="0"/>
                          <a:ea typeface="Cambria Math" panose="02040503050406030204" pitchFamily="18" charset="0"/>
                        </a:rPr>
                        <m:t>𝑋</m:t>
                      </m:r>
                      <m:r>
                        <a:rPr kumimoji="1" lang="en-US" altLang="ja-JP" sz="3600" b="0" i="1" smtClean="0">
                          <a:latin typeface="Cambria Math" panose="02040503050406030204" pitchFamily="18" charset="0"/>
                          <a:ea typeface="Cambria Math" panose="02040503050406030204" pitchFamily="18" charset="0"/>
                        </a:rPr>
                        <m:t>)↓</m:t>
                      </m:r>
                      <m:r>
                        <a:rPr lang="en-US" altLang="ja-JP" sz="3600" b="0" i="1" smtClean="0">
                          <a:latin typeface="Cambria Math" panose="02040503050406030204" pitchFamily="18" charset="0"/>
                          <a:ea typeface="Cambria Math" panose="02040503050406030204" pitchFamily="18" charset="0"/>
                        </a:rPr>
                        <m:t>𝑌</m:t>
                      </m:r>
                    </m:oMath>
                  </m:oMathPara>
                </a14:m>
                <a:endParaRPr kumimoji="1" lang="ja-JP" altLang="en-US" sz="3600" dirty="0"/>
              </a:p>
            </p:txBody>
          </p:sp>
        </mc:Choice>
        <mc:Fallback xmlns="">
          <p:sp>
            <p:nvSpPr>
              <p:cNvPr id="35" name="テキスト ボックス 34"/>
              <p:cNvSpPr txBox="1">
                <a:spLocks noRot="1" noChangeAspect="1" noMove="1" noResize="1" noEditPoints="1" noAdjustHandles="1" noChangeArrowheads="1" noChangeShapeType="1" noTextEdit="1"/>
              </p:cNvSpPr>
              <p:nvPr/>
            </p:nvSpPr>
            <p:spPr>
              <a:xfrm>
                <a:off x="1276591" y="4856202"/>
                <a:ext cx="4406143" cy="553998"/>
              </a:xfrm>
              <a:prstGeom prst="rect">
                <a:avLst/>
              </a:prstGeom>
              <a:blipFill rotWithShape="0">
                <a:blip r:embed="rId3" cstate="print"/>
                <a:stretch>
                  <a:fillRect/>
                </a:stretch>
              </a:blipFill>
            </p:spPr>
            <p:txBody>
              <a:bodyPr/>
              <a:lstStyle/>
              <a:p>
                <a:r>
                  <a:rPr lang="ja-JP"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checkerboard(across)">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3780"/>
                                        </p:tgtEl>
                                        <p:attrNameLst>
                                          <p:attrName>style.visibility</p:attrName>
                                        </p:attrNameLst>
                                      </p:cBhvr>
                                      <p:to>
                                        <p:strVal val="visible"/>
                                      </p:to>
                                    </p:set>
                                    <p:animEffect transition="in" filter="checkerboard(across)">
                                      <p:cBhvr>
                                        <p:cTn id="12" dur="500"/>
                                        <p:tgtEl>
                                          <p:spTgt spid="737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ja-JP" altLang="en-US">
                <a:latin typeface="Times New Roman" panose="02020603050405020304" pitchFamily="18" charset="0"/>
              </a:rPr>
              <a:t>各形式の例</a:t>
            </a:r>
          </a:p>
        </p:txBody>
      </p:sp>
      <mc:AlternateContent xmlns:mc="http://schemas.openxmlformats.org/markup-compatibility/2006" xmlns:a14="http://schemas.microsoft.com/office/drawing/2010/main">
        <mc:Choice Requires="a14">
          <p:graphicFrame>
            <p:nvGraphicFramePr>
              <p:cNvPr id="67691" name="Group 107"/>
              <p:cNvGraphicFramePr>
                <a:graphicFrameLocks noGrp="1"/>
              </p:cNvGraphicFramePr>
              <p:nvPr>
                <p:extLst>
                  <p:ext uri="{D42A27DB-BD31-4B8C-83A1-F6EECF244321}">
                    <p14:modId xmlns:p14="http://schemas.microsoft.com/office/powerpoint/2010/main" val="618240337"/>
                  </p:ext>
                </p:extLst>
              </p:nvPr>
            </p:nvGraphicFramePr>
            <p:xfrm>
              <a:off x="838200" y="2743200"/>
              <a:ext cx="7391400" cy="3739708"/>
            </p:xfrm>
            <a:graphic>
              <a:graphicData uri="http://schemas.openxmlformats.org/drawingml/2006/table">
                <a:tbl>
                  <a:tblPr/>
                  <a:tblGrid>
                    <a:gridCol w="1905000">
                      <a:extLst>
                        <a:ext uri="{9D8B030D-6E8A-4147-A177-3AD203B41FA5}">
                          <a16:colId xmlns:a16="http://schemas.microsoft.com/office/drawing/2014/main" val="20000"/>
                        </a:ext>
                      </a:extLst>
                    </a:gridCol>
                    <a:gridCol w="5486400">
                      <a:extLst>
                        <a:ext uri="{9D8B030D-6E8A-4147-A177-3AD203B41FA5}">
                          <a16:colId xmlns:a16="http://schemas.microsoft.com/office/drawing/2014/main" val="20001"/>
                        </a:ext>
                      </a:extLst>
                    </a:gridCol>
                  </a:tblGrid>
                  <a:tr h="693738">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000" b="0"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AND/OR</a:t>
                          </a:r>
                          <a:r>
                            <a:rPr kumimoji="1" lang="ja-JP" altLang="en-US" sz="2000" b="0"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形式</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14:m>
                            <m:oMath xmlns:m="http://schemas.openxmlformats.org/officeDocument/2006/math">
                              <m:r>
                                <a:rPr kumimoji="1" lang="en-US" altLang="ja-JP" sz="2800" b="0" i="1" u="none" strike="noStrike" cap="none" normalizeH="0" baseline="0" smtClean="0">
                                  <a:ln>
                                    <a:noFill/>
                                  </a:ln>
                                  <a:solidFill>
                                    <a:schemeClr val="tx1"/>
                                  </a:solidFill>
                                  <a:effectLst>
                                    <a:outerShdw blurRad="38100" dist="38100" dir="2700000" algn="tl">
                                      <a:srgbClr val="000000"/>
                                    </a:outerShdw>
                                  </a:effectLst>
                                  <a:latin typeface="Cambria Math" panose="02040503050406030204" pitchFamily="18" charset="0"/>
                                  <a:ea typeface="ＭＳ Ｐゴシック" panose="020B0600070205080204" pitchFamily="50" charset="-128"/>
                                </a:rPr>
                                <m:t>𝑋</m:t>
                              </m:r>
                              <m:r>
                                <a:rPr kumimoji="1" lang="en-US" altLang="ja-JP" sz="2800" b="0" i="1" u="none" strike="noStrike" cap="none" normalizeH="0" baseline="0" smtClean="0">
                                  <a:ln>
                                    <a:noFill/>
                                  </a:ln>
                                  <a:solidFill>
                                    <a:schemeClr val="tx1"/>
                                  </a:solidFill>
                                  <a:effectLst>
                                    <a:outerShdw blurRad="38100" dist="38100" dir="2700000" algn="tl">
                                      <a:srgbClr val="000000"/>
                                    </a:outerShdw>
                                  </a:effectLst>
                                  <a:latin typeface="Cambria Math" panose="02040503050406030204" pitchFamily="18" charset="0"/>
                                  <a:ea typeface="Cambria Math" panose="02040503050406030204" pitchFamily="18" charset="0"/>
                                </a:rPr>
                                <m:t>⋅</m:t>
                              </m:r>
                              <m:acc>
                                <m:accPr>
                                  <m:chr m:val="̅"/>
                                  <m:ctrlPr>
                                    <a:rPr kumimoji="1" lang="en-US" altLang="ja-JP" sz="2800" b="0" i="1" u="none" strike="noStrike" cap="none" normalizeH="0" baseline="0" smtClean="0">
                                      <a:ln>
                                        <a:noFill/>
                                      </a:ln>
                                      <a:solidFill>
                                        <a:schemeClr val="tx1"/>
                                      </a:solidFill>
                                      <a:effectLst>
                                        <a:outerShdw blurRad="38100" dist="38100" dir="2700000" algn="tl">
                                          <a:srgbClr val="000000"/>
                                        </a:outerShdw>
                                      </a:effectLst>
                                      <a:latin typeface="Cambria Math" panose="02040503050406030204" pitchFamily="18" charset="0"/>
                                      <a:ea typeface="Cambria Math" panose="02040503050406030204" pitchFamily="18" charset="0"/>
                                    </a:rPr>
                                  </m:ctrlPr>
                                </m:accPr>
                                <m:e>
                                  <m:r>
                                    <a:rPr kumimoji="1" lang="en-US" altLang="ja-JP" sz="2800" b="0" i="1" u="none" strike="noStrike" cap="none" normalizeH="0" baseline="0" smtClean="0">
                                      <a:ln>
                                        <a:noFill/>
                                      </a:ln>
                                      <a:solidFill>
                                        <a:schemeClr val="tx1"/>
                                      </a:solidFill>
                                      <a:effectLst>
                                        <a:outerShdw blurRad="38100" dist="38100" dir="2700000" algn="tl">
                                          <a:srgbClr val="000000"/>
                                        </a:outerShdw>
                                      </a:effectLst>
                                      <a:latin typeface="Cambria Math" panose="02040503050406030204" pitchFamily="18" charset="0"/>
                                      <a:ea typeface="Cambria Math" panose="02040503050406030204" pitchFamily="18" charset="0"/>
                                    </a:rPr>
                                    <m:t> </m:t>
                                  </m:r>
                                  <m:r>
                                    <a:rPr kumimoji="1" lang="en-US" altLang="ja-JP" sz="2800" b="0" i="1" u="none" strike="noStrike" cap="none" normalizeH="0" baseline="0" smtClean="0">
                                      <a:ln>
                                        <a:noFill/>
                                      </a:ln>
                                      <a:solidFill>
                                        <a:schemeClr val="tx1"/>
                                      </a:solidFill>
                                      <a:effectLst>
                                        <a:outerShdw blurRad="38100" dist="38100" dir="2700000" algn="tl">
                                          <a:srgbClr val="000000"/>
                                        </a:outerShdw>
                                      </a:effectLst>
                                      <a:latin typeface="Cambria Math" panose="02040503050406030204" pitchFamily="18" charset="0"/>
                                      <a:ea typeface="Cambria Math" panose="02040503050406030204" pitchFamily="18" charset="0"/>
                                    </a:rPr>
                                    <m:t>𝑌</m:t>
                                  </m:r>
                                  <m:r>
                                    <a:rPr kumimoji="1" lang="en-US" altLang="ja-JP" sz="2800" b="0" i="1" u="none" strike="noStrike" cap="none" normalizeH="0" baseline="0" smtClean="0">
                                      <a:ln>
                                        <a:noFill/>
                                      </a:ln>
                                      <a:solidFill>
                                        <a:schemeClr val="tx1"/>
                                      </a:solidFill>
                                      <a:effectLst>
                                        <a:outerShdw blurRad="38100" dist="38100" dir="2700000" algn="tl">
                                          <a:srgbClr val="000000"/>
                                        </a:outerShdw>
                                      </a:effectLst>
                                      <a:latin typeface="Cambria Math" panose="02040503050406030204" pitchFamily="18" charset="0"/>
                                      <a:ea typeface="Cambria Math" panose="02040503050406030204" pitchFamily="18" charset="0"/>
                                    </a:rPr>
                                    <m:t> </m:t>
                                  </m:r>
                                </m:e>
                              </m:acc>
                              <m:r>
                                <a:rPr kumimoji="1" lang="en-US" altLang="ja-JP" sz="2800" b="0" i="1" u="none" strike="noStrike" cap="none" normalizeH="0" baseline="0" smtClean="0">
                                  <a:ln>
                                    <a:noFill/>
                                  </a:ln>
                                  <a:solidFill>
                                    <a:schemeClr val="tx1"/>
                                  </a:solidFill>
                                  <a:effectLst>
                                    <a:outerShdw blurRad="38100" dist="38100" dir="2700000" algn="tl">
                                      <a:srgbClr val="000000"/>
                                    </a:outerShdw>
                                  </a:effectLst>
                                  <a:latin typeface="Cambria Math" panose="02040503050406030204" pitchFamily="18" charset="0"/>
                                  <a:ea typeface="ＭＳ Ｐゴシック" panose="020B0600070205080204" pitchFamily="50" charset="-128"/>
                                </a:rPr>
                                <m:t>+</m:t>
                              </m:r>
                              <m:acc>
                                <m:accPr>
                                  <m:chr m:val="̅"/>
                                  <m:ctrlPr>
                                    <a:rPr kumimoji="1" lang="en-US" altLang="ja-JP" sz="2800" b="0" i="1" u="none" strike="noStrike" cap="none" normalizeH="0" baseline="0" smtClean="0">
                                      <a:ln>
                                        <a:noFill/>
                                      </a:ln>
                                      <a:solidFill>
                                        <a:schemeClr val="tx1"/>
                                      </a:solidFill>
                                      <a:effectLst>
                                        <a:outerShdw blurRad="38100" dist="38100" dir="2700000" algn="tl">
                                          <a:srgbClr val="000000"/>
                                        </a:outerShdw>
                                      </a:effectLst>
                                      <a:latin typeface="Cambria Math" panose="02040503050406030204" pitchFamily="18" charset="0"/>
                                      <a:ea typeface="ＭＳ Ｐゴシック" panose="020B0600070205080204" pitchFamily="50" charset="-128"/>
                                    </a:rPr>
                                  </m:ctrlPr>
                                </m:accPr>
                                <m:e>
                                  <m:r>
                                    <a:rPr kumimoji="1" lang="en-US" altLang="ja-JP" sz="2800" b="0" i="1" u="none" strike="noStrike" cap="none" normalizeH="0" baseline="0" smtClean="0">
                                      <a:ln>
                                        <a:noFill/>
                                      </a:ln>
                                      <a:solidFill>
                                        <a:schemeClr val="tx1"/>
                                      </a:solidFill>
                                      <a:effectLst>
                                        <a:outerShdw blurRad="38100" dist="38100" dir="2700000" algn="tl">
                                          <a:srgbClr val="000000"/>
                                        </a:outerShdw>
                                      </a:effectLst>
                                      <a:latin typeface="Cambria Math" panose="02040503050406030204" pitchFamily="18" charset="0"/>
                                      <a:ea typeface="ＭＳ Ｐゴシック" panose="020B0600070205080204" pitchFamily="50" charset="-128"/>
                                    </a:rPr>
                                    <m:t> </m:t>
                                  </m:r>
                                  <m:r>
                                    <a:rPr kumimoji="1" lang="en-US" altLang="ja-JP" sz="2800" b="0" i="1" u="none" strike="noStrike" cap="none" normalizeH="0" baseline="0" smtClean="0">
                                      <a:ln>
                                        <a:noFill/>
                                      </a:ln>
                                      <a:solidFill>
                                        <a:schemeClr val="tx1"/>
                                      </a:solidFill>
                                      <a:effectLst>
                                        <a:outerShdw blurRad="38100" dist="38100" dir="2700000" algn="tl">
                                          <a:srgbClr val="000000"/>
                                        </a:outerShdw>
                                      </a:effectLst>
                                      <a:latin typeface="Cambria Math" panose="02040503050406030204" pitchFamily="18" charset="0"/>
                                      <a:ea typeface="ＭＳ Ｐゴシック" panose="020B0600070205080204" pitchFamily="50" charset="-128"/>
                                    </a:rPr>
                                    <m:t>𝑋</m:t>
                                  </m:r>
                                  <m:r>
                                    <a:rPr kumimoji="1" lang="en-US" altLang="ja-JP" sz="2800" b="0" i="1" u="none" strike="noStrike" cap="none" normalizeH="0" baseline="0" smtClean="0">
                                      <a:ln>
                                        <a:noFill/>
                                      </a:ln>
                                      <a:solidFill>
                                        <a:schemeClr val="tx1"/>
                                      </a:solidFill>
                                      <a:effectLst>
                                        <a:outerShdw blurRad="38100" dist="38100" dir="2700000" algn="tl">
                                          <a:srgbClr val="000000"/>
                                        </a:outerShdw>
                                      </a:effectLst>
                                      <a:latin typeface="Cambria Math" panose="02040503050406030204" pitchFamily="18" charset="0"/>
                                      <a:ea typeface="ＭＳ Ｐゴシック" panose="020B0600070205080204" pitchFamily="50" charset="-128"/>
                                    </a:rPr>
                                    <m:t> </m:t>
                                  </m:r>
                                </m:e>
                              </m:acc>
                              <m:r>
                                <a:rPr kumimoji="1" lang="en-US" altLang="ja-JP" sz="2800" b="0" i="1" u="none" strike="noStrike" cap="none" normalizeH="0" baseline="0" smtClean="0">
                                  <a:ln>
                                    <a:noFill/>
                                  </a:ln>
                                  <a:solidFill>
                                    <a:schemeClr val="tx1"/>
                                  </a:solidFill>
                                  <a:effectLst>
                                    <a:outerShdw blurRad="38100" dist="38100" dir="2700000" algn="tl">
                                      <a:srgbClr val="000000"/>
                                    </a:outerShdw>
                                  </a:effectLst>
                                  <a:latin typeface="Cambria Math" panose="02040503050406030204" pitchFamily="18" charset="0"/>
                                  <a:ea typeface="Cambria Math" panose="02040503050406030204" pitchFamily="18" charset="0"/>
                                </a:rPr>
                                <m:t>⋅</m:t>
                              </m:r>
                              <m:r>
                                <a:rPr kumimoji="1" lang="en-US" altLang="ja-JP" sz="2800" b="0" i="1" u="none" strike="noStrike" cap="none" normalizeH="0" baseline="0" smtClean="0">
                                  <a:ln>
                                    <a:noFill/>
                                  </a:ln>
                                  <a:solidFill>
                                    <a:schemeClr val="tx1"/>
                                  </a:solidFill>
                                  <a:effectLst>
                                    <a:outerShdw blurRad="38100" dist="38100" dir="2700000" algn="tl">
                                      <a:srgbClr val="000000"/>
                                    </a:outerShdw>
                                  </a:effectLst>
                                  <a:latin typeface="Cambria Math" panose="02040503050406030204" pitchFamily="18" charset="0"/>
                                  <a:ea typeface="Cambria Math" panose="02040503050406030204" pitchFamily="18" charset="0"/>
                                </a:rPr>
                                <m:t>𝑌</m:t>
                              </m:r>
                            </m:oMath>
                          </a14:m>
                          <a:r>
                            <a:rPr kumimoji="1" lang="en-US" altLang="ja-JP" sz="2800" b="0"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 </a:t>
                          </a:r>
                          <a14:m>
                            <m:oMath xmlns:m="http://schemas.openxmlformats.org/officeDocument/2006/math">
                              <m:r>
                                <a:rPr kumimoji="1" lang="en-US" altLang="ja-JP" sz="2800" b="0" i="1" u="none" strike="noStrike" cap="none" normalizeH="0" baseline="0" smtClean="0">
                                  <a:ln>
                                    <a:noFill/>
                                  </a:ln>
                                  <a:solidFill>
                                    <a:schemeClr val="tx1"/>
                                  </a:solidFill>
                                  <a:effectLst>
                                    <a:outerShdw blurRad="38100" dist="38100" dir="2700000" algn="tl">
                                      <a:srgbClr val="000000"/>
                                    </a:outerShdw>
                                  </a:effectLst>
                                  <a:latin typeface="Cambria Math" panose="02040503050406030204" pitchFamily="18" charset="0"/>
                                  <a:ea typeface="ＭＳ Ｐゴシック" panose="020B0600070205080204" pitchFamily="50" charset="-128"/>
                                </a:rPr>
                                <m:t>(</m:t>
                              </m:r>
                              <m:r>
                                <a:rPr kumimoji="1" lang="en-US" altLang="ja-JP" sz="2800" b="0" i="1" u="none" strike="noStrike" cap="none" normalizeH="0" baseline="0" smtClean="0">
                                  <a:ln>
                                    <a:noFill/>
                                  </a:ln>
                                  <a:solidFill>
                                    <a:schemeClr val="tx1"/>
                                  </a:solidFill>
                                  <a:effectLst>
                                    <a:outerShdw blurRad="38100" dist="38100" dir="2700000" algn="tl">
                                      <a:srgbClr val="000000"/>
                                    </a:outerShdw>
                                  </a:effectLst>
                                  <a:latin typeface="Cambria Math" panose="02040503050406030204" pitchFamily="18" charset="0"/>
                                  <a:ea typeface="ＭＳ Ｐゴシック" panose="020B0600070205080204" pitchFamily="50" charset="-128"/>
                                </a:rPr>
                                <m:t>𝑋</m:t>
                              </m:r>
                              <m:r>
                                <a:rPr kumimoji="1" lang="en-US" altLang="ja-JP" sz="2800" b="0" i="1" u="none" strike="noStrike" cap="none" normalizeH="0" baseline="0" smtClean="0">
                                  <a:ln>
                                    <a:noFill/>
                                  </a:ln>
                                  <a:solidFill>
                                    <a:schemeClr val="tx1"/>
                                  </a:solidFill>
                                  <a:effectLst>
                                    <a:outerShdw blurRad="38100" dist="38100" dir="2700000" algn="tl">
                                      <a:srgbClr val="000000"/>
                                    </a:outerShdw>
                                  </a:effectLst>
                                  <a:latin typeface="Cambria Math" panose="02040503050406030204" pitchFamily="18" charset="0"/>
                                  <a:ea typeface="ＭＳ Ｐゴシック" panose="020B0600070205080204" pitchFamily="50" charset="-128"/>
                                </a:rPr>
                                <m:t>+</m:t>
                              </m:r>
                              <m:r>
                                <a:rPr kumimoji="1" lang="en-US" altLang="ja-JP" sz="2800" b="0" i="1" u="none" strike="noStrike" cap="none" normalizeH="0" baseline="0" smtClean="0">
                                  <a:ln>
                                    <a:noFill/>
                                  </a:ln>
                                  <a:solidFill>
                                    <a:schemeClr val="tx1"/>
                                  </a:solidFill>
                                  <a:effectLst>
                                    <a:outerShdw blurRad="38100" dist="38100" dir="2700000" algn="tl">
                                      <a:srgbClr val="000000"/>
                                    </a:outerShdw>
                                  </a:effectLst>
                                  <a:latin typeface="Cambria Math" panose="02040503050406030204" pitchFamily="18" charset="0"/>
                                  <a:ea typeface="ＭＳ Ｐゴシック" panose="020B0600070205080204" pitchFamily="50" charset="-128"/>
                                </a:rPr>
                                <m:t>𝑌</m:t>
                              </m:r>
                              <m:r>
                                <a:rPr kumimoji="1" lang="en-US" altLang="ja-JP" sz="2800" b="0" i="1" u="none" strike="noStrike" cap="none" normalizeH="0" baseline="0" smtClean="0">
                                  <a:ln>
                                    <a:noFill/>
                                  </a:ln>
                                  <a:solidFill>
                                    <a:schemeClr val="tx1"/>
                                  </a:solidFill>
                                  <a:effectLst>
                                    <a:outerShdw blurRad="38100" dist="38100" dir="2700000" algn="tl">
                                      <a:srgbClr val="000000"/>
                                    </a:outerShdw>
                                  </a:effectLst>
                                  <a:latin typeface="Cambria Math" panose="02040503050406030204" pitchFamily="18" charset="0"/>
                                  <a:ea typeface="ＭＳ Ｐゴシック" panose="020B0600070205080204" pitchFamily="50" charset="-128"/>
                                </a:rPr>
                                <m:t>)⋅(</m:t>
                              </m:r>
                              <m:acc>
                                <m:accPr>
                                  <m:chr m:val="̅"/>
                                  <m:ctrlPr>
                                    <a:rPr kumimoji="1" lang="en-US" altLang="ja-JP" sz="2800" b="0" i="1" u="none" strike="noStrike" cap="none" normalizeH="0" baseline="0" smtClean="0">
                                      <a:ln>
                                        <a:noFill/>
                                      </a:ln>
                                      <a:solidFill>
                                        <a:schemeClr val="tx1"/>
                                      </a:solidFill>
                                      <a:effectLst>
                                        <a:outerShdw blurRad="38100" dist="38100" dir="2700000" algn="tl">
                                          <a:srgbClr val="000000"/>
                                        </a:outerShdw>
                                      </a:effectLst>
                                      <a:latin typeface="Cambria Math" panose="02040503050406030204" pitchFamily="18" charset="0"/>
                                      <a:ea typeface="Cambria Math" panose="02040503050406030204" pitchFamily="18" charset="0"/>
                                    </a:rPr>
                                  </m:ctrlPr>
                                </m:accPr>
                                <m:e>
                                  <m:r>
                                    <a:rPr kumimoji="1" lang="en-US" altLang="ja-JP" sz="2800" b="0" i="1" u="none" strike="noStrike" cap="none" normalizeH="0" baseline="0" smtClean="0">
                                      <a:ln>
                                        <a:noFill/>
                                      </a:ln>
                                      <a:solidFill>
                                        <a:schemeClr val="tx1"/>
                                      </a:solidFill>
                                      <a:effectLst>
                                        <a:outerShdw blurRad="38100" dist="38100" dir="2700000" algn="tl">
                                          <a:srgbClr val="000000"/>
                                        </a:outerShdw>
                                      </a:effectLst>
                                      <a:latin typeface="Cambria Math" panose="02040503050406030204" pitchFamily="18" charset="0"/>
                                      <a:ea typeface="Cambria Math" panose="02040503050406030204" pitchFamily="18" charset="0"/>
                                    </a:rPr>
                                    <m:t> </m:t>
                                  </m:r>
                                  <m:r>
                                    <a:rPr kumimoji="1" lang="en-US" altLang="ja-JP" sz="2800" b="0" i="1" u="none" strike="noStrike" cap="none" normalizeH="0" baseline="0" smtClean="0">
                                      <a:ln>
                                        <a:noFill/>
                                      </a:ln>
                                      <a:solidFill>
                                        <a:schemeClr val="tx1"/>
                                      </a:solidFill>
                                      <a:effectLst>
                                        <a:outerShdw blurRad="38100" dist="38100" dir="2700000" algn="tl">
                                          <a:srgbClr val="000000"/>
                                        </a:outerShdw>
                                      </a:effectLst>
                                      <a:latin typeface="Cambria Math" panose="02040503050406030204" pitchFamily="18" charset="0"/>
                                      <a:ea typeface="Cambria Math" panose="02040503050406030204" pitchFamily="18" charset="0"/>
                                    </a:rPr>
                                    <m:t>𝑋</m:t>
                                  </m:r>
                                  <m:r>
                                    <a:rPr kumimoji="1" lang="en-US" altLang="ja-JP" sz="2800" b="0" i="1" u="none" strike="noStrike" cap="none" normalizeH="0" baseline="0" smtClean="0">
                                      <a:ln>
                                        <a:noFill/>
                                      </a:ln>
                                      <a:solidFill>
                                        <a:schemeClr val="tx1"/>
                                      </a:solidFill>
                                      <a:effectLst>
                                        <a:outerShdw blurRad="38100" dist="38100" dir="2700000" algn="tl">
                                          <a:srgbClr val="000000"/>
                                        </a:outerShdw>
                                      </a:effectLst>
                                      <a:latin typeface="Cambria Math" panose="02040503050406030204" pitchFamily="18" charset="0"/>
                                      <a:ea typeface="Cambria Math" panose="02040503050406030204" pitchFamily="18" charset="0"/>
                                    </a:rPr>
                                    <m:t> </m:t>
                                  </m:r>
                                </m:e>
                              </m:acc>
                              <m:r>
                                <a:rPr kumimoji="1" lang="en-US" altLang="ja-JP" sz="2800" b="0" i="1" u="none" strike="noStrike" cap="none" normalizeH="0" baseline="0" smtClean="0">
                                  <a:ln>
                                    <a:noFill/>
                                  </a:ln>
                                  <a:solidFill>
                                    <a:schemeClr val="tx1"/>
                                  </a:solidFill>
                                  <a:effectLst>
                                    <a:outerShdw blurRad="38100" dist="38100" dir="2700000" algn="tl">
                                      <a:srgbClr val="000000"/>
                                    </a:outerShdw>
                                  </a:effectLst>
                                  <a:latin typeface="Cambria Math" panose="02040503050406030204" pitchFamily="18" charset="0"/>
                                  <a:ea typeface="ＭＳ Ｐゴシック" panose="020B0600070205080204" pitchFamily="50" charset="-128"/>
                                </a:rPr>
                                <m:t>+</m:t>
                              </m:r>
                              <m:acc>
                                <m:accPr>
                                  <m:chr m:val="̅"/>
                                  <m:ctrlPr>
                                    <a:rPr kumimoji="1" lang="en-US" altLang="ja-JP" sz="2800" b="0" i="1" u="none" strike="noStrike" cap="none" normalizeH="0" baseline="0" smtClean="0">
                                      <a:ln>
                                        <a:noFill/>
                                      </a:ln>
                                      <a:solidFill>
                                        <a:schemeClr val="tx1"/>
                                      </a:solidFill>
                                      <a:effectLst>
                                        <a:outerShdw blurRad="38100" dist="38100" dir="2700000" algn="tl">
                                          <a:srgbClr val="000000"/>
                                        </a:outerShdw>
                                      </a:effectLst>
                                      <a:latin typeface="Cambria Math" panose="02040503050406030204" pitchFamily="18" charset="0"/>
                                      <a:ea typeface="ＭＳ Ｐゴシック" panose="020B0600070205080204" pitchFamily="50" charset="-128"/>
                                    </a:rPr>
                                  </m:ctrlPr>
                                </m:accPr>
                                <m:e>
                                  <m:r>
                                    <a:rPr kumimoji="1" lang="en-US" altLang="ja-JP" sz="2800" b="0" i="1" u="none" strike="noStrike" cap="none" normalizeH="0" baseline="0" smtClean="0">
                                      <a:ln>
                                        <a:noFill/>
                                      </a:ln>
                                      <a:solidFill>
                                        <a:schemeClr val="tx1"/>
                                      </a:solidFill>
                                      <a:effectLst>
                                        <a:outerShdw blurRad="38100" dist="38100" dir="2700000" algn="tl">
                                          <a:srgbClr val="000000"/>
                                        </a:outerShdw>
                                      </a:effectLst>
                                      <a:latin typeface="Cambria Math" panose="02040503050406030204" pitchFamily="18" charset="0"/>
                                      <a:ea typeface="ＭＳ Ｐゴシック" panose="020B0600070205080204" pitchFamily="50" charset="-128"/>
                                    </a:rPr>
                                    <m:t> </m:t>
                                  </m:r>
                                  <m:r>
                                    <a:rPr kumimoji="1" lang="en-US" altLang="ja-JP" sz="2800" b="0" i="1" u="none" strike="noStrike" cap="none" normalizeH="0" baseline="0" smtClean="0">
                                      <a:ln>
                                        <a:noFill/>
                                      </a:ln>
                                      <a:solidFill>
                                        <a:schemeClr val="tx1"/>
                                      </a:solidFill>
                                      <a:effectLst>
                                        <a:outerShdw blurRad="38100" dist="38100" dir="2700000" algn="tl">
                                          <a:srgbClr val="000000"/>
                                        </a:outerShdw>
                                      </a:effectLst>
                                      <a:latin typeface="Cambria Math" panose="02040503050406030204" pitchFamily="18" charset="0"/>
                                      <a:ea typeface="ＭＳ Ｐゴシック" panose="020B0600070205080204" pitchFamily="50" charset="-128"/>
                                    </a:rPr>
                                    <m:t>𝑌</m:t>
                                  </m:r>
                                  <m:r>
                                    <a:rPr kumimoji="1" lang="en-US" altLang="ja-JP" sz="2800" b="0" i="1" u="none" strike="noStrike" cap="none" normalizeH="0" baseline="0" smtClean="0">
                                      <a:ln>
                                        <a:noFill/>
                                      </a:ln>
                                      <a:solidFill>
                                        <a:schemeClr val="tx1"/>
                                      </a:solidFill>
                                      <a:effectLst>
                                        <a:outerShdw blurRad="38100" dist="38100" dir="2700000" algn="tl">
                                          <a:srgbClr val="000000"/>
                                        </a:outerShdw>
                                      </a:effectLst>
                                      <a:latin typeface="Cambria Math" panose="02040503050406030204" pitchFamily="18" charset="0"/>
                                      <a:ea typeface="ＭＳ Ｐゴシック" panose="020B0600070205080204" pitchFamily="50" charset="-128"/>
                                    </a:rPr>
                                    <m:t> </m:t>
                                  </m:r>
                                </m:e>
                              </m:acc>
                              <m:r>
                                <a:rPr kumimoji="1" lang="en-US" altLang="ja-JP" sz="2800" b="0" i="1" u="none" strike="noStrike" cap="none" normalizeH="0" baseline="0" smtClean="0">
                                  <a:ln>
                                    <a:noFill/>
                                  </a:ln>
                                  <a:solidFill>
                                    <a:schemeClr val="tx1"/>
                                  </a:solidFill>
                                  <a:effectLst>
                                    <a:outerShdw blurRad="38100" dist="38100" dir="2700000" algn="tl">
                                      <a:srgbClr val="000000"/>
                                    </a:outerShdw>
                                  </a:effectLst>
                                  <a:latin typeface="Cambria Math" panose="02040503050406030204" pitchFamily="18" charset="0"/>
                                  <a:ea typeface="ＭＳ Ｐゴシック" panose="020B0600070205080204" pitchFamily="50" charset="-128"/>
                                </a:rPr>
                                <m:t>)</m:t>
                              </m:r>
                            </m:oMath>
                          </a14:m>
                          <a:endParaRPr kumimoji="1" lang="ja-JP" altLang="ja-JP" sz="2800" b="0"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60413">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0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NOT-AND</a:t>
                          </a:r>
                          <a:r>
                            <a:rPr kumimoji="1" lang="ja-JP" altLang="en-US" sz="20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形式</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0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(AND</a:t>
                          </a:r>
                          <a:r>
                            <a:rPr kumimoji="1" lang="ja-JP" altLang="en-US" sz="20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形式</a:t>
                          </a:r>
                          <a:r>
                            <a:rPr kumimoji="1" lang="en-US" altLang="ja-JP" sz="20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14:m>
                            <m:oMathPara xmlns:m="http://schemas.openxmlformats.org/officeDocument/2006/math">
                              <m:oMathParaPr>
                                <m:jc m:val="left"/>
                              </m:oMathParaPr>
                              <m:oMath xmlns:m="http://schemas.openxmlformats.org/officeDocument/2006/math">
                                <m:acc>
                                  <m:accPr>
                                    <m:chr m:val="̅"/>
                                    <m:ctrlPr>
                                      <a:rPr kumimoji="1" lang="ja-JP" altLang="en-US" sz="2800" b="0" i="1" u="none" strike="noStrike" cap="none" normalizeH="0" baseline="0" smtClean="0">
                                        <a:ln>
                                          <a:noFill/>
                                        </a:ln>
                                        <a:solidFill>
                                          <a:schemeClr val="tx1"/>
                                        </a:solidFill>
                                        <a:effectLst>
                                          <a:outerShdw blurRad="38100" dist="38100" dir="2700000" algn="tl">
                                            <a:srgbClr val="000000"/>
                                          </a:outerShdw>
                                        </a:effectLst>
                                        <a:latin typeface="Cambria Math" panose="02040503050406030204" pitchFamily="18" charset="0"/>
                                        <a:ea typeface="ＭＳ Ｐゴシック" panose="020B0600070205080204" pitchFamily="50" charset="-128"/>
                                      </a:rPr>
                                    </m:ctrlPr>
                                  </m:accPr>
                                  <m:e>
                                    <m:acc>
                                      <m:accPr>
                                        <m:chr m:val="̅"/>
                                        <m:ctrlPr>
                                          <a:rPr kumimoji="1" lang="ja-JP" altLang="en-US" sz="2800" b="0" i="1" u="none" strike="noStrike" cap="none" normalizeH="0" baseline="0" smtClean="0">
                                            <a:ln>
                                              <a:noFill/>
                                            </a:ln>
                                            <a:solidFill>
                                              <a:schemeClr val="tx1"/>
                                            </a:solidFill>
                                            <a:effectLst>
                                              <a:outerShdw blurRad="38100" dist="38100" dir="2700000" algn="tl">
                                                <a:srgbClr val="000000"/>
                                              </a:outerShdw>
                                            </a:effectLst>
                                            <a:latin typeface="Cambria Math" panose="02040503050406030204" pitchFamily="18" charset="0"/>
                                            <a:ea typeface="ＭＳ Ｐゴシック" panose="020B0600070205080204" pitchFamily="50" charset="-128"/>
                                          </a:rPr>
                                        </m:ctrlPr>
                                      </m:accPr>
                                      <m:e>
                                        <m:r>
                                          <a:rPr kumimoji="1" lang="en-US" altLang="ja-JP" sz="2800" b="0" i="1" u="none" strike="noStrike" cap="none" normalizeH="0" baseline="0" smtClean="0">
                                            <a:ln>
                                              <a:noFill/>
                                            </a:ln>
                                            <a:solidFill>
                                              <a:schemeClr val="tx1"/>
                                            </a:solidFill>
                                            <a:effectLst>
                                              <a:outerShdw blurRad="38100" dist="38100" dir="2700000" algn="tl">
                                                <a:srgbClr val="000000"/>
                                              </a:outerShdw>
                                            </a:effectLst>
                                            <a:latin typeface="Cambria Math" panose="02040503050406030204" pitchFamily="18" charset="0"/>
                                            <a:ea typeface="ＭＳ Ｐゴシック" panose="020B0600070205080204" pitchFamily="50" charset="-128"/>
                                          </a:rPr>
                                          <m:t> </m:t>
                                        </m:r>
                                        <m:r>
                                          <a:rPr kumimoji="1" lang="en-US" altLang="ja-JP" sz="2800" b="0" i="1" u="none" strike="noStrike" cap="none" normalizeH="0" baseline="0" smtClean="0">
                                            <a:ln>
                                              <a:noFill/>
                                            </a:ln>
                                            <a:solidFill>
                                              <a:schemeClr val="tx1"/>
                                            </a:solidFill>
                                            <a:effectLst>
                                              <a:outerShdw blurRad="38100" dist="38100" dir="2700000" algn="tl">
                                                <a:srgbClr val="000000"/>
                                              </a:outerShdw>
                                            </a:effectLst>
                                            <a:latin typeface="Cambria Math" panose="02040503050406030204" pitchFamily="18" charset="0"/>
                                            <a:ea typeface="ＭＳ Ｐゴシック" panose="020B0600070205080204" pitchFamily="50" charset="-128"/>
                                          </a:rPr>
                                          <m:t>𝑋</m:t>
                                        </m:r>
                                        <m:r>
                                          <a:rPr kumimoji="1" lang="en-US" altLang="ja-JP" sz="2800" b="0" i="1" u="none" strike="noStrike" cap="none" normalizeH="0" baseline="0" smtClean="0">
                                            <a:ln>
                                              <a:noFill/>
                                            </a:ln>
                                            <a:solidFill>
                                              <a:schemeClr val="tx1"/>
                                            </a:solidFill>
                                            <a:effectLst>
                                              <a:outerShdw blurRad="38100" dist="38100" dir="2700000" algn="tl">
                                                <a:srgbClr val="000000"/>
                                              </a:outerShdw>
                                            </a:effectLst>
                                            <a:latin typeface="Cambria Math" panose="02040503050406030204" pitchFamily="18" charset="0"/>
                                            <a:ea typeface="ＭＳ Ｐゴシック" panose="020B0600070205080204" pitchFamily="50" charset="-128"/>
                                          </a:rPr>
                                          <m:t> </m:t>
                                        </m:r>
                                      </m:e>
                                    </m:acc>
                                    <m:r>
                                      <a:rPr kumimoji="1" lang="ja-JP" altLang="en-US" sz="2800" b="0" i="1" u="none" strike="noStrike" cap="none" normalizeH="0" baseline="0" smtClean="0">
                                        <a:ln>
                                          <a:noFill/>
                                        </a:ln>
                                        <a:solidFill>
                                          <a:schemeClr val="tx1"/>
                                        </a:solidFill>
                                        <a:effectLst>
                                          <a:outerShdw blurRad="38100" dist="38100" dir="2700000" algn="tl">
                                            <a:srgbClr val="000000"/>
                                          </a:outerShdw>
                                        </a:effectLst>
                                        <a:latin typeface="Cambria Math" panose="02040503050406030204" pitchFamily="18" charset="0"/>
                                        <a:ea typeface="ＭＳ Ｐゴシック" panose="020B0600070205080204" pitchFamily="50" charset="-128"/>
                                      </a:rPr>
                                      <m:t>⋅</m:t>
                                    </m:r>
                                    <m:acc>
                                      <m:accPr>
                                        <m:chr m:val="̅"/>
                                        <m:ctrlPr>
                                          <a:rPr kumimoji="1" lang="ja-JP" altLang="en-US" sz="2800" b="0" i="1" u="none" strike="noStrike" cap="none" normalizeH="0" baseline="0" smtClean="0">
                                            <a:ln>
                                              <a:noFill/>
                                            </a:ln>
                                            <a:solidFill>
                                              <a:schemeClr val="tx1"/>
                                            </a:solidFill>
                                            <a:effectLst>
                                              <a:outerShdw blurRad="38100" dist="38100" dir="2700000" algn="tl">
                                                <a:srgbClr val="000000"/>
                                              </a:outerShdw>
                                            </a:effectLst>
                                            <a:latin typeface="Cambria Math" panose="02040503050406030204" pitchFamily="18" charset="0"/>
                                            <a:ea typeface="ＭＳ Ｐゴシック" panose="020B0600070205080204" pitchFamily="50" charset="-128"/>
                                          </a:rPr>
                                        </m:ctrlPr>
                                      </m:accPr>
                                      <m:e>
                                        <m:r>
                                          <a:rPr kumimoji="1" lang="en-US" altLang="ja-JP" sz="2800" b="0" i="1" u="none" strike="noStrike" cap="none" normalizeH="0" baseline="0" smtClean="0">
                                            <a:ln>
                                              <a:noFill/>
                                            </a:ln>
                                            <a:solidFill>
                                              <a:schemeClr val="tx1"/>
                                            </a:solidFill>
                                            <a:effectLst>
                                              <a:outerShdw blurRad="38100" dist="38100" dir="2700000" algn="tl">
                                                <a:srgbClr val="000000"/>
                                              </a:outerShdw>
                                            </a:effectLst>
                                            <a:latin typeface="Cambria Math" panose="02040503050406030204" pitchFamily="18" charset="0"/>
                                            <a:ea typeface="ＭＳ Ｐゴシック" panose="020B0600070205080204" pitchFamily="50" charset="-128"/>
                                          </a:rPr>
                                          <m:t> </m:t>
                                        </m:r>
                                        <m:r>
                                          <a:rPr kumimoji="1" lang="en-US" altLang="ja-JP" sz="2800" b="0" i="1" u="none" strike="noStrike" cap="none" normalizeH="0" baseline="0" smtClean="0">
                                            <a:ln>
                                              <a:noFill/>
                                            </a:ln>
                                            <a:solidFill>
                                              <a:schemeClr val="tx1"/>
                                            </a:solidFill>
                                            <a:effectLst>
                                              <a:outerShdw blurRad="38100" dist="38100" dir="2700000" algn="tl">
                                                <a:srgbClr val="000000"/>
                                              </a:outerShdw>
                                            </a:effectLst>
                                            <a:latin typeface="Cambria Math" panose="02040503050406030204" pitchFamily="18" charset="0"/>
                                            <a:ea typeface="ＭＳ Ｐゴシック" panose="020B0600070205080204" pitchFamily="50" charset="-128"/>
                                          </a:rPr>
                                          <m:t>𝑌</m:t>
                                        </m:r>
                                        <m:r>
                                          <a:rPr kumimoji="1" lang="en-US" altLang="ja-JP" sz="2800" b="0" i="1" u="none" strike="noStrike" cap="none" normalizeH="0" baseline="0" smtClean="0">
                                            <a:ln>
                                              <a:noFill/>
                                            </a:ln>
                                            <a:solidFill>
                                              <a:schemeClr val="tx1"/>
                                            </a:solidFill>
                                            <a:effectLst>
                                              <a:outerShdw blurRad="38100" dist="38100" dir="2700000" algn="tl">
                                                <a:srgbClr val="000000"/>
                                              </a:outerShdw>
                                            </a:effectLst>
                                            <a:latin typeface="Cambria Math" panose="02040503050406030204" pitchFamily="18" charset="0"/>
                                            <a:ea typeface="ＭＳ Ｐゴシック" panose="020B0600070205080204" pitchFamily="50" charset="-128"/>
                                          </a:rPr>
                                          <m:t> </m:t>
                                        </m:r>
                                      </m:e>
                                    </m:acc>
                                  </m:e>
                                </m:acc>
                                <m:r>
                                  <a:rPr kumimoji="1" lang="ja-JP" altLang="en-US" sz="2800" b="0" i="1" u="none" strike="noStrike" cap="none" normalizeH="0" baseline="0" smtClean="0">
                                    <a:ln>
                                      <a:noFill/>
                                    </a:ln>
                                    <a:solidFill>
                                      <a:schemeClr val="tx1"/>
                                    </a:solidFill>
                                    <a:effectLst>
                                      <a:outerShdw blurRad="38100" dist="38100" dir="2700000" algn="tl">
                                        <a:srgbClr val="000000"/>
                                      </a:outerShdw>
                                    </a:effectLst>
                                    <a:latin typeface="Cambria Math" panose="02040503050406030204" pitchFamily="18" charset="0"/>
                                    <a:ea typeface="ＭＳ Ｐゴシック" panose="020B0600070205080204" pitchFamily="50" charset="-128"/>
                                  </a:rPr>
                                  <m:t>⋅</m:t>
                                </m:r>
                                <m:acc>
                                  <m:accPr>
                                    <m:chr m:val="̅"/>
                                    <m:ctrlPr>
                                      <a:rPr kumimoji="1" lang="ja-JP" altLang="en-US" sz="2800" b="0" i="1" u="none" strike="noStrike" cap="none" normalizeH="0" baseline="0" smtClean="0">
                                        <a:ln>
                                          <a:noFill/>
                                        </a:ln>
                                        <a:solidFill>
                                          <a:schemeClr val="tx1"/>
                                        </a:solidFill>
                                        <a:effectLst>
                                          <a:outerShdw blurRad="38100" dist="38100" dir="2700000" algn="tl">
                                            <a:srgbClr val="000000"/>
                                          </a:outerShdw>
                                        </a:effectLst>
                                        <a:latin typeface="Cambria Math" panose="02040503050406030204" pitchFamily="18" charset="0"/>
                                        <a:ea typeface="ＭＳ Ｐゴシック" panose="020B0600070205080204" pitchFamily="50" charset="-128"/>
                                      </a:rPr>
                                    </m:ctrlPr>
                                  </m:accPr>
                                  <m:e>
                                    <m:r>
                                      <a:rPr kumimoji="1" lang="en-US" altLang="ja-JP" sz="2800" b="0" i="1" u="none" strike="noStrike" cap="none" normalizeH="0" baseline="0" smtClean="0">
                                        <a:ln>
                                          <a:noFill/>
                                        </a:ln>
                                        <a:solidFill>
                                          <a:schemeClr val="tx1"/>
                                        </a:solidFill>
                                        <a:effectLst>
                                          <a:outerShdw blurRad="38100" dist="38100" dir="2700000" algn="tl">
                                            <a:srgbClr val="000000"/>
                                          </a:outerShdw>
                                        </a:effectLst>
                                        <a:latin typeface="Cambria Math" panose="02040503050406030204" pitchFamily="18" charset="0"/>
                                        <a:ea typeface="ＭＳ Ｐゴシック" panose="020B0600070205080204" pitchFamily="50" charset="-128"/>
                                      </a:rPr>
                                      <m:t> </m:t>
                                    </m:r>
                                    <m:r>
                                      <a:rPr kumimoji="1" lang="en-US" altLang="ja-JP" sz="2800" b="0" i="1" u="none" strike="noStrike" cap="none" normalizeH="0" baseline="0" smtClean="0">
                                        <a:ln>
                                          <a:noFill/>
                                        </a:ln>
                                        <a:solidFill>
                                          <a:schemeClr val="tx1"/>
                                        </a:solidFill>
                                        <a:effectLst>
                                          <a:outerShdw blurRad="38100" dist="38100" dir="2700000" algn="tl">
                                            <a:srgbClr val="000000"/>
                                          </a:outerShdw>
                                        </a:effectLst>
                                        <a:latin typeface="Cambria Math" panose="02040503050406030204" pitchFamily="18" charset="0"/>
                                        <a:ea typeface="ＭＳ Ｐゴシック" panose="020B0600070205080204" pitchFamily="50" charset="-128"/>
                                      </a:rPr>
                                      <m:t>𝑋</m:t>
                                    </m:r>
                                    <m:r>
                                      <a:rPr kumimoji="1" lang="en-US" altLang="ja-JP" sz="2800" b="0" i="1" u="none" strike="noStrike" cap="none" normalizeH="0" baseline="0" smtClean="0">
                                        <a:ln>
                                          <a:noFill/>
                                        </a:ln>
                                        <a:solidFill>
                                          <a:schemeClr val="tx1"/>
                                        </a:solidFill>
                                        <a:effectLst>
                                          <a:outerShdw blurRad="38100" dist="38100" dir="2700000" algn="tl">
                                            <a:srgbClr val="000000"/>
                                          </a:outerShdw>
                                        </a:effectLst>
                                        <a:latin typeface="Cambria Math" panose="02040503050406030204" pitchFamily="18" charset="0"/>
                                        <a:ea typeface="Cambria Math" panose="02040503050406030204" pitchFamily="18" charset="0"/>
                                      </a:rPr>
                                      <m:t>⋅</m:t>
                                    </m:r>
                                    <m:r>
                                      <a:rPr kumimoji="1" lang="en-US" altLang="ja-JP" sz="2800" b="0" i="1" u="none" strike="noStrike" cap="none" normalizeH="0" baseline="0" smtClean="0">
                                        <a:ln>
                                          <a:noFill/>
                                        </a:ln>
                                        <a:solidFill>
                                          <a:schemeClr val="tx1"/>
                                        </a:solidFill>
                                        <a:effectLst>
                                          <a:outerShdw blurRad="38100" dist="38100" dir="2700000" algn="tl">
                                            <a:srgbClr val="000000"/>
                                          </a:outerShdw>
                                        </a:effectLst>
                                        <a:latin typeface="Cambria Math" panose="02040503050406030204" pitchFamily="18" charset="0"/>
                                        <a:ea typeface="Cambria Math" panose="02040503050406030204" pitchFamily="18" charset="0"/>
                                      </a:rPr>
                                      <m:t>𝑌</m:t>
                                    </m:r>
                                    <m:r>
                                      <a:rPr kumimoji="1" lang="en-US" altLang="ja-JP" sz="2800" b="0" i="1" u="none" strike="noStrike" cap="none" normalizeH="0" baseline="0" smtClean="0">
                                        <a:ln>
                                          <a:noFill/>
                                        </a:ln>
                                        <a:solidFill>
                                          <a:schemeClr val="tx1"/>
                                        </a:solidFill>
                                        <a:effectLst>
                                          <a:outerShdw blurRad="38100" dist="38100" dir="2700000" algn="tl">
                                            <a:srgbClr val="000000"/>
                                          </a:outerShdw>
                                        </a:effectLst>
                                        <a:latin typeface="Cambria Math" panose="02040503050406030204" pitchFamily="18" charset="0"/>
                                        <a:ea typeface="Cambria Math" panose="02040503050406030204" pitchFamily="18" charset="0"/>
                                      </a:rPr>
                                      <m:t> </m:t>
                                    </m:r>
                                  </m:e>
                                </m:acc>
                              </m:oMath>
                            </m:oMathPara>
                          </a14:m>
                          <a:endParaRPr kumimoji="1" lang="ja-JP" altLang="ja-JP" sz="2800" b="0"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62000">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0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NOT-OR</a:t>
                          </a:r>
                          <a:r>
                            <a:rPr kumimoji="1" lang="ja-JP" altLang="en-US" sz="20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形式</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0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(OR</a:t>
                          </a:r>
                          <a:r>
                            <a:rPr kumimoji="1" lang="ja-JP" altLang="en-US" sz="20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形式</a:t>
                          </a:r>
                          <a:r>
                            <a:rPr kumimoji="1" lang="en-US" altLang="ja-JP" sz="20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14:m>
                            <m:oMathPara xmlns:m="http://schemas.openxmlformats.org/officeDocument/2006/math">
                              <m:oMathParaPr>
                                <m:jc m:val="left"/>
                              </m:oMathParaPr>
                              <m:oMath xmlns:m="http://schemas.openxmlformats.org/officeDocument/2006/math">
                                <m:acc>
                                  <m:accPr>
                                    <m:chr m:val="̅"/>
                                    <m:ctrlPr>
                                      <a:rPr kumimoji="1" lang="ja-JP" altLang="en-US" sz="2800" b="0" i="1" u="none" strike="noStrike" cap="none" normalizeH="0" baseline="0" smtClean="0">
                                        <a:ln>
                                          <a:noFill/>
                                        </a:ln>
                                        <a:solidFill>
                                          <a:schemeClr val="tx1"/>
                                        </a:solidFill>
                                        <a:effectLst>
                                          <a:outerShdw blurRad="38100" dist="38100" dir="2700000" algn="tl">
                                            <a:srgbClr val="000000"/>
                                          </a:outerShdw>
                                        </a:effectLst>
                                        <a:latin typeface="Cambria Math" panose="02040503050406030204" pitchFamily="18" charset="0"/>
                                        <a:ea typeface="ＭＳ Ｐゴシック" panose="020B0600070205080204" pitchFamily="50" charset="-128"/>
                                      </a:rPr>
                                    </m:ctrlPr>
                                  </m:accPr>
                                  <m:e>
                                    <m:r>
                                      <a:rPr kumimoji="1" lang="en-US" altLang="ja-JP" sz="2800" b="0" i="1" u="none" strike="noStrike" cap="none" normalizeH="0" baseline="0" smtClean="0">
                                        <a:ln>
                                          <a:noFill/>
                                        </a:ln>
                                        <a:solidFill>
                                          <a:schemeClr val="tx1"/>
                                        </a:solidFill>
                                        <a:effectLst>
                                          <a:outerShdw blurRad="38100" dist="38100" dir="2700000" algn="tl">
                                            <a:srgbClr val="000000"/>
                                          </a:outerShdw>
                                        </a:effectLst>
                                        <a:latin typeface="Cambria Math" panose="02040503050406030204" pitchFamily="18" charset="0"/>
                                        <a:ea typeface="ＭＳ Ｐゴシック" panose="020B0600070205080204" pitchFamily="50" charset="-128"/>
                                      </a:rPr>
                                      <m:t>𝑋</m:t>
                                    </m:r>
                                    <m:r>
                                      <a:rPr kumimoji="1" lang="en-US" altLang="ja-JP" sz="2800" b="0" i="1" u="none" strike="noStrike" cap="none" normalizeH="0" baseline="0" smtClean="0">
                                        <a:ln>
                                          <a:noFill/>
                                        </a:ln>
                                        <a:solidFill>
                                          <a:schemeClr val="tx1"/>
                                        </a:solidFill>
                                        <a:effectLst>
                                          <a:outerShdw blurRad="38100" dist="38100" dir="2700000" algn="tl">
                                            <a:srgbClr val="000000"/>
                                          </a:outerShdw>
                                        </a:effectLst>
                                        <a:latin typeface="Cambria Math" panose="02040503050406030204" pitchFamily="18" charset="0"/>
                                        <a:ea typeface="ＭＳ Ｐゴシック" panose="020B0600070205080204" pitchFamily="50" charset="-128"/>
                                      </a:rPr>
                                      <m:t>+</m:t>
                                    </m:r>
                                    <m:acc>
                                      <m:accPr>
                                        <m:chr m:val="̅"/>
                                        <m:ctrlPr>
                                          <a:rPr kumimoji="1" lang="ja-JP" altLang="en-US" sz="2800" b="0" i="1" u="none" strike="noStrike" cap="none" normalizeH="0" baseline="0" smtClean="0">
                                            <a:ln>
                                              <a:noFill/>
                                            </a:ln>
                                            <a:solidFill>
                                              <a:schemeClr val="tx1"/>
                                            </a:solidFill>
                                            <a:effectLst>
                                              <a:outerShdw blurRad="38100" dist="38100" dir="2700000" algn="tl">
                                                <a:srgbClr val="000000"/>
                                              </a:outerShdw>
                                            </a:effectLst>
                                            <a:latin typeface="Cambria Math" panose="02040503050406030204" pitchFamily="18" charset="0"/>
                                            <a:ea typeface="ＭＳ Ｐゴシック" panose="020B0600070205080204" pitchFamily="50" charset="-128"/>
                                          </a:rPr>
                                        </m:ctrlPr>
                                      </m:accPr>
                                      <m:e>
                                        <m:r>
                                          <a:rPr kumimoji="1" lang="en-US" altLang="ja-JP" sz="2800" b="0" i="1" u="none" strike="noStrike" cap="none" normalizeH="0" baseline="0" smtClean="0">
                                            <a:ln>
                                              <a:noFill/>
                                            </a:ln>
                                            <a:solidFill>
                                              <a:schemeClr val="tx1"/>
                                            </a:solidFill>
                                            <a:effectLst>
                                              <a:outerShdw blurRad="38100" dist="38100" dir="2700000" algn="tl">
                                                <a:srgbClr val="000000"/>
                                              </a:outerShdw>
                                            </a:effectLst>
                                            <a:latin typeface="Cambria Math" panose="02040503050406030204" pitchFamily="18" charset="0"/>
                                            <a:ea typeface="ＭＳ Ｐゴシック" panose="020B0600070205080204" pitchFamily="50" charset="-128"/>
                                          </a:rPr>
                                          <m:t> </m:t>
                                        </m:r>
                                        <m:r>
                                          <a:rPr kumimoji="1" lang="en-US" altLang="ja-JP" sz="2800" b="0" i="1" u="none" strike="noStrike" cap="none" normalizeH="0" baseline="0" smtClean="0">
                                            <a:ln>
                                              <a:noFill/>
                                            </a:ln>
                                            <a:solidFill>
                                              <a:schemeClr val="tx1"/>
                                            </a:solidFill>
                                            <a:effectLst>
                                              <a:outerShdw blurRad="38100" dist="38100" dir="2700000" algn="tl">
                                                <a:srgbClr val="000000"/>
                                              </a:outerShdw>
                                            </a:effectLst>
                                            <a:latin typeface="Cambria Math" panose="02040503050406030204" pitchFamily="18" charset="0"/>
                                            <a:ea typeface="ＭＳ Ｐゴシック" panose="020B0600070205080204" pitchFamily="50" charset="-128"/>
                                          </a:rPr>
                                          <m:t>𝑌</m:t>
                                        </m:r>
                                        <m:r>
                                          <a:rPr kumimoji="1" lang="en-US" altLang="ja-JP" sz="2800" b="0" i="1" u="none" strike="noStrike" cap="none" normalizeH="0" baseline="0" smtClean="0">
                                            <a:ln>
                                              <a:noFill/>
                                            </a:ln>
                                            <a:solidFill>
                                              <a:schemeClr val="tx1"/>
                                            </a:solidFill>
                                            <a:effectLst>
                                              <a:outerShdw blurRad="38100" dist="38100" dir="2700000" algn="tl">
                                                <a:srgbClr val="000000"/>
                                              </a:outerShdw>
                                            </a:effectLst>
                                            <a:latin typeface="Cambria Math" panose="02040503050406030204" pitchFamily="18" charset="0"/>
                                            <a:ea typeface="ＭＳ Ｐゴシック" panose="020B0600070205080204" pitchFamily="50" charset="-128"/>
                                          </a:rPr>
                                          <m:t> </m:t>
                                        </m:r>
                                      </m:e>
                                    </m:acc>
                                  </m:e>
                                </m:acc>
                                <m:r>
                                  <a:rPr kumimoji="1" lang="en-US" altLang="ja-JP" sz="2800" b="0" i="1" u="none" strike="noStrike" cap="none" normalizeH="0" baseline="0" smtClean="0">
                                    <a:ln>
                                      <a:noFill/>
                                    </a:ln>
                                    <a:solidFill>
                                      <a:schemeClr val="tx1"/>
                                    </a:solidFill>
                                    <a:effectLst>
                                      <a:outerShdw blurRad="38100" dist="38100" dir="2700000" algn="tl">
                                        <a:srgbClr val="000000"/>
                                      </a:outerShdw>
                                    </a:effectLst>
                                    <a:latin typeface="Cambria Math" panose="02040503050406030204" pitchFamily="18" charset="0"/>
                                    <a:ea typeface="ＭＳ Ｐゴシック" panose="020B0600070205080204" pitchFamily="50" charset="-128"/>
                                  </a:rPr>
                                  <m:t>+</m:t>
                                </m:r>
                                <m:acc>
                                  <m:accPr>
                                    <m:chr m:val="̅"/>
                                    <m:ctrlPr>
                                      <a:rPr kumimoji="1" lang="ja-JP" altLang="en-US" sz="2800" b="0" i="1" u="none" strike="noStrike" cap="none" normalizeH="0" baseline="0" smtClean="0">
                                        <a:ln>
                                          <a:noFill/>
                                        </a:ln>
                                        <a:solidFill>
                                          <a:schemeClr val="tx1"/>
                                        </a:solidFill>
                                        <a:effectLst>
                                          <a:outerShdw blurRad="38100" dist="38100" dir="2700000" algn="tl">
                                            <a:srgbClr val="000000"/>
                                          </a:outerShdw>
                                        </a:effectLst>
                                        <a:latin typeface="Cambria Math" panose="02040503050406030204" pitchFamily="18" charset="0"/>
                                        <a:ea typeface="ＭＳ Ｐゴシック" panose="020B0600070205080204" pitchFamily="50" charset="-128"/>
                                      </a:rPr>
                                    </m:ctrlPr>
                                  </m:accPr>
                                  <m:e>
                                    <m:r>
                                      <a:rPr kumimoji="1" lang="en-US" altLang="ja-JP" sz="2800" b="0" i="1" u="none" strike="noStrike" cap="none" normalizeH="0" baseline="0" smtClean="0">
                                        <a:ln>
                                          <a:noFill/>
                                        </a:ln>
                                        <a:solidFill>
                                          <a:schemeClr val="tx1"/>
                                        </a:solidFill>
                                        <a:effectLst>
                                          <a:outerShdw blurRad="38100" dist="38100" dir="2700000" algn="tl">
                                            <a:srgbClr val="000000"/>
                                          </a:outerShdw>
                                        </a:effectLst>
                                        <a:latin typeface="Cambria Math" panose="02040503050406030204" pitchFamily="18" charset="0"/>
                                        <a:ea typeface="ＭＳ Ｐゴシック" panose="020B0600070205080204" pitchFamily="50" charset="-128"/>
                                      </a:rPr>
                                      <m:t> </m:t>
                                    </m:r>
                                    <m:acc>
                                      <m:accPr>
                                        <m:chr m:val="̅"/>
                                        <m:ctrlPr>
                                          <a:rPr kumimoji="1" lang="en-US" altLang="ja-JP" sz="2800" b="0" i="1" u="none" strike="noStrike" cap="none" normalizeH="0" baseline="0" smtClean="0">
                                            <a:ln>
                                              <a:noFill/>
                                            </a:ln>
                                            <a:solidFill>
                                              <a:schemeClr val="tx1"/>
                                            </a:solidFill>
                                            <a:effectLst>
                                              <a:outerShdw blurRad="38100" dist="38100" dir="2700000" algn="tl">
                                                <a:srgbClr val="000000"/>
                                              </a:outerShdw>
                                            </a:effectLst>
                                            <a:latin typeface="Cambria Math" panose="02040503050406030204" pitchFamily="18" charset="0"/>
                                            <a:ea typeface="ＭＳ Ｐゴシック" panose="020B0600070205080204" pitchFamily="50" charset="-128"/>
                                          </a:rPr>
                                        </m:ctrlPr>
                                      </m:accPr>
                                      <m:e>
                                        <m:r>
                                          <a:rPr kumimoji="1" lang="en-US" altLang="ja-JP" sz="2800" b="0" i="1" u="none" strike="noStrike" cap="none" normalizeH="0" baseline="0" smtClean="0">
                                            <a:ln>
                                              <a:noFill/>
                                            </a:ln>
                                            <a:solidFill>
                                              <a:schemeClr val="tx1"/>
                                            </a:solidFill>
                                            <a:effectLst>
                                              <a:outerShdw blurRad="38100" dist="38100" dir="2700000" algn="tl">
                                                <a:srgbClr val="000000"/>
                                              </a:outerShdw>
                                            </a:effectLst>
                                            <a:latin typeface="Cambria Math" panose="02040503050406030204" pitchFamily="18" charset="0"/>
                                            <a:ea typeface="ＭＳ Ｐゴシック" panose="020B0600070205080204" pitchFamily="50" charset="-128"/>
                                          </a:rPr>
                                          <m:t> </m:t>
                                        </m:r>
                                        <m:r>
                                          <a:rPr kumimoji="1" lang="en-US" altLang="ja-JP" sz="2800" b="0" i="1" u="none" strike="noStrike" cap="none" normalizeH="0" baseline="0" smtClean="0">
                                            <a:ln>
                                              <a:noFill/>
                                            </a:ln>
                                            <a:solidFill>
                                              <a:schemeClr val="tx1"/>
                                            </a:solidFill>
                                            <a:effectLst>
                                              <a:outerShdw blurRad="38100" dist="38100" dir="2700000" algn="tl">
                                                <a:srgbClr val="000000"/>
                                              </a:outerShdw>
                                            </a:effectLst>
                                            <a:latin typeface="Cambria Math" panose="02040503050406030204" pitchFamily="18" charset="0"/>
                                            <a:ea typeface="ＭＳ Ｐゴシック" panose="020B0600070205080204" pitchFamily="50" charset="-128"/>
                                          </a:rPr>
                                          <m:t>𝑋</m:t>
                                        </m:r>
                                        <m:r>
                                          <a:rPr kumimoji="1" lang="en-US" altLang="ja-JP" sz="2800" b="0" i="1" u="none" strike="noStrike" cap="none" normalizeH="0" baseline="0" smtClean="0">
                                            <a:ln>
                                              <a:noFill/>
                                            </a:ln>
                                            <a:solidFill>
                                              <a:schemeClr val="tx1"/>
                                            </a:solidFill>
                                            <a:effectLst>
                                              <a:outerShdw blurRad="38100" dist="38100" dir="2700000" algn="tl">
                                                <a:srgbClr val="000000"/>
                                              </a:outerShdw>
                                            </a:effectLst>
                                            <a:latin typeface="Cambria Math" panose="02040503050406030204" pitchFamily="18" charset="0"/>
                                            <a:ea typeface="ＭＳ Ｐゴシック" panose="020B0600070205080204" pitchFamily="50" charset="-128"/>
                                          </a:rPr>
                                          <m:t> </m:t>
                                        </m:r>
                                      </m:e>
                                    </m:acc>
                                    <m:r>
                                      <a:rPr kumimoji="1" lang="en-US" altLang="ja-JP" sz="2800" b="0" i="1" u="none" strike="noStrike" cap="none" normalizeH="0" baseline="0" smtClean="0">
                                        <a:ln>
                                          <a:noFill/>
                                        </a:ln>
                                        <a:solidFill>
                                          <a:schemeClr val="tx1"/>
                                        </a:solidFill>
                                        <a:effectLst>
                                          <a:outerShdw blurRad="38100" dist="38100" dir="2700000" algn="tl">
                                            <a:srgbClr val="000000"/>
                                          </a:outerShdw>
                                        </a:effectLst>
                                        <a:latin typeface="Cambria Math" panose="02040503050406030204" pitchFamily="18" charset="0"/>
                                        <a:ea typeface="Cambria Math" panose="02040503050406030204" pitchFamily="18" charset="0"/>
                                      </a:rPr>
                                      <m:t>+</m:t>
                                    </m:r>
                                    <m:r>
                                      <a:rPr kumimoji="1" lang="en-US" altLang="ja-JP" sz="2800" b="0" i="1" u="none" strike="noStrike" cap="none" normalizeH="0" baseline="0" smtClean="0">
                                        <a:ln>
                                          <a:noFill/>
                                        </a:ln>
                                        <a:solidFill>
                                          <a:schemeClr val="tx1"/>
                                        </a:solidFill>
                                        <a:effectLst>
                                          <a:outerShdw blurRad="38100" dist="38100" dir="2700000" algn="tl">
                                            <a:srgbClr val="000000"/>
                                          </a:outerShdw>
                                        </a:effectLst>
                                        <a:latin typeface="Cambria Math" panose="02040503050406030204" pitchFamily="18" charset="0"/>
                                        <a:ea typeface="Cambria Math" panose="02040503050406030204" pitchFamily="18" charset="0"/>
                                      </a:rPr>
                                      <m:t>𝑌</m:t>
                                    </m:r>
                                    <m:r>
                                      <a:rPr kumimoji="1" lang="en-US" altLang="ja-JP" sz="2800" b="0" i="1" u="none" strike="noStrike" cap="none" normalizeH="0" baseline="0" smtClean="0">
                                        <a:ln>
                                          <a:noFill/>
                                        </a:ln>
                                        <a:solidFill>
                                          <a:schemeClr val="tx1"/>
                                        </a:solidFill>
                                        <a:effectLst>
                                          <a:outerShdw blurRad="38100" dist="38100" dir="2700000" algn="tl">
                                            <a:srgbClr val="000000"/>
                                          </a:outerShdw>
                                        </a:effectLst>
                                        <a:latin typeface="Cambria Math" panose="02040503050406030204" pitchFamily="18" charset="0"/>
                                        <a:ea typeface="Cambria Math" panose="02040503050406030204" pitchFamily="18" charset="0"/>
                                      </a:rPr>
                                      <m:t> </m:t>
                                    </m:r>
                                  </m:e>
                                </m:acc>
                              </m:oMath>
                            </m:oMathPara>
                          </a14:m>
                          <a:endParaRPr kumimoji="1" lang="ja-JP" altLang="ja-JP" sz="2800" b="0"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55650">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0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NAND</a:t>
                          </a:r>
                          <a:r>
                            <a:rPr kumimoji="1" lang="ja-JP" altLang="en-US" sz="20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形式</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14:m>
                            <m:oMathPara xmlns:m="http://schemas.openxmlformats.org/officeDocument/2006/math">
                              <m:oMathParaPr>
                                <m:jc m:val="left"/>
                              </m:oMathParaPr>
                              <m:oMath xmlns:m="http://schemas.openxmlformats.org/officeDocument/2006/math">
                                <m:d>
                                  <m:dPr>
                                    <m:ctrlPr>
                                      <a:rPr kumimoji="1" lang="en-US" altLang="ja-JP" sz="2800" b="0" i="1" u="none" strike="noStrike" cap="none" normalizeH="0" baseline="0" smtClean="0">
                                        <a:ln>
                                          <a:noFill/>
                                        </a:ln>
                                        <a:solidFill>
                                          <a:schemeClr val="tx1"/>
                                        </a:solidFill>
                                        <a:effectLst>
                                          <a:outerShdw blurRad="38100" dist="38100" dir="2700000" algn="tl">
                                            <a:srgbClr val="000000"/>
                                          </a:outerShdw>
                                        </a:effectLst>
                                        <a:latin typeface="Cambria Math" panose="02040503050406030204" pitchFamily="18" charset="0"/>
                                        <a:ea typeface="ＭＳ Ｐゴシック" panose="020B0600070205080204" pitchFamily="50" charset="-128"/>
                                      </a:rPr>
                                    </m:ctrlPr>
                                  </m:dPr>
                                  <m:e>
                                    <m:r>
                                      <a:rPr kumimoji="1" lang="en-US" altLang="ja-JP" sz="2800" b="0" i="1" u="none" strike="noStrike" cap="none" normalizeH="0" baseline="0" smtClean="0">
                                        <a:ln>
                                          <a:noFill/>
                                        </a:ln>
                                        <a:solidFill>
                                          <a:schemeClr val="tx1"/>
                                        </a:solidFill>
                                        <a:effectLst>
                                          <a:outerShdw blurRad="38100" dist="38100" dir="2700000" algn="tl">
                                            <a:srgbClr val="000000"/>
                                          </a:outerShdw>
                                        </a:effectLst>
                                        <a:latin typeface="Cambria Math" panose="02040503050406030204" pitchFamily="18" charset="0"/>
                                        <a:ea typeface="ＭＳ Ｐゴシック" panose="020B0600070205080204" pitchFamily="50" charset="-128"/>
                                      </a:rPr>
                                      <m:t>𝑋</m:t>
                                    </m:r>
                                    <m:r>
                                      <a:rPr kumimoji="1" lang="en-US" altLang="ja-JP" sz="2800" b="0" i="1" u="none" strike="noStrike" cap="none" normalizeH="0" baseline="0" smtClean="0">
                                        <a:ln>
                                          <a:noFill/>
                                        </a:ln>
                                        <a:solidFill>
                                          <a:schemeClr val="tx1"/>
                                        </a:solidFill>
                                        <a:effectLst>
                                          <a:outerShdw blurRad="38100" dist="38100" dir="2700000" algn="tl">
                                            <a:srgbClr val="000000"/>
                                          </a:outerShdw>
                                        </a:effectLst>
                                        <a:latin typeface="Cambria Math" panose="02040503050406030204" pitchFamily="18" charset="0"/>
                                        <a:ea typeface="ＭＳ Ｐゴシック" panose="020B0600070205080204" pitchFamily="50" charset="-128"/>
                                      </a:rPr>
                                      <m:t> </m:t>
                                    </m:r>
                                  </m:e>
                                  <m:e>
                                    <m:r>
                                      <a:rPr kumimoji="1" lang="en-US" altLang="ja-JP" sz="2800" b="0" i="1" u="none" strike="noStrike" cap="none" normalizeH="0" baseline="0" smtClean="0">
                                        <a:ln>
                                          <a:noFill/>
                                        </a:ln>
                                        <a:solidFill>
                                          <a:schemeClr val="tx1"/>
                                        </a:solidFill>
                                        <a:effectLst>
                                          <a:outerShdw blurRad="38100" dist="38100" dir="2700000" algn="tl">
                                            <a:srgbClr val="000000"/>
                                          </a:outerShdw>
                                        </a:effectLst>
                                        <a:latin typeface="Cambria Math" panose="02040503050406030204" pitchFamily="18" charset="0"/>
                                        <a:ea typeface="ＭＳ Ｐゴシック" panose="020B0600070205080204" pitchFamily="50" charset="-128"/>
                                      </a:rPr>
                                      <m:t> </m:t>
                                    </m:r>
                                    <m:d>
                                      <m:dPr>
                                        <m:ctrlPr>
                                          <a:rPr kumimoji="1" lang="en-US" altLang="ja-JP" sz="2800" b="0" i="1" u="none" strike="noStrike" cap="none" normalizeH="0" baseline="0" smtClean="0">
                                            <a:ln>
                                              <a:noFill/>
                                            </a:ln>
                                            <a:solidFill>
                                              <a:schemeClr val="tx1"/>
                                            </a:solidFill>
                                            <a:effectLst>
                                              <a:outerShdw blurRad="38100" dist="38100" dir="2700000" algn="tl">
                                                <a:srgbClr val="000000"/>
                                              </a:outerShdw>
                                            </a:effectLst>
                                            <a:latin typeface="Cambria Math" panose="02040503050406030204" pitchFamily="18" charset="0"/>
                                            <a:ea typeface="ＭＳ Ｐゴシック" panose="020B0600070205080204" pitchFamily="50" charset="-128"/>
                                          </a:rPr>
                                        </m:ctrlPr>
                                      </m:dPr>
                                      <m:e>
                                        <m:r>
                                          <a:rPr kumimoji="1" lang="en-US" altLang="ja-JP" sz="2800" b="0" i="1" u="none" strike="noStrike" cap="none" normalizeH="0" baseline="0" smtClean="0">
                                            <a:ln>
                                              <a:noFill/>
                                            </a:ln>
                                            <a:solidFill>
                                              <a:schemeClr val="tx1"/>
                                            </a:solidFill>
                                            <a:effectLst>
                                              <a:outerShdw blurRad="38100" dist="38100" dir="2700000" algn="tl">
                                                <a:srgbClr val="000000"/>
                                              </a:outerShdw>
                                            </a:effectLst>
                                            <a:latin typeface="Cambria Math" panose="02040503050406030204" pitchFamily="18" charset="0"/>
                                            <a:ea typeface="ＭＳ Ｐゴシック" panose="020B0600070205080204" pitchFamily="50" charset="-128"/>
                                          </a:rPr>
                                          <m:t>𝑌</m:t>
                                        </m:r>
                                        <m:r>
                                          <a:rPr kumimoji="1" lang="en-US" altLang="ja-JP" sz="2800" b="0" i="1" u="none" strike="noStrike" cap="none" normalizeH="0" baseline="0" smtClean="0">
                                            <a:ln>
                                              <a:noFill/>
                                            </a:ln>
                                            <a:solidFill>
                                              <a:schemeClr val="tx1"/>
                                            </a:solidFill>
                                            <a:effectLst>
                                              <a:outerShdw blurRad="38100" dist="38100" dir="2700000" algn="tl">
                                                <a:srgbClr val="000000"/>
                                              </a:outerShdw>
                                            </a:effectLst>
                                            <a:latin typeface="Cambria Math" panose="02040503050406030204" pitchFamily="18" charset="0"/>
                                            <a:ea typeface="ＭＳ Ｐゴシック" panose="020B0600070205080204" pitchFamily="50" charset="-128"/>
                                          </a:rPr>
                                          <m:t> </m:t>
                                        </m:r>
                                      </m:e>
                                      <m:e>
                                        <m:r>
                                          <a:rPr kumimoji="1" lang="en-US" altLang="ja-JP" sz="2800" b="0" i="1" u="none" strike="noStrike" cap="none" normalizeH="0" baseline="0" smtClean="0">
                                            <a:ln>
                                              <a:noFill/>
                                            </a:ln>
                                            <a:solidFill>
                                              <a:schemeClr val="tx1"/>
                                            </a:solidFill>
                                            <a:effectLst>
                                              <a:outerShdw blurRad="38100" dist="38100" dir="2700000" algn="tl">
                                                <a:srgbClr val="000000"/>
                                              </a:outerShdw>
                                            </a:effectLst>
                                            <a:latin typeface="Cambria Math" panose="02040503050406030204" pitchFamily="18" charset="0"/>
                                            <a:ea typeface="ＭＳ Ｐゴシック" panose="020B0600070205080204" pitchFamily="50" charset="-128"/>
                                          </a:rPr>
                                          <m:t> </m:t>
                                        </m:r>
                                        <m:r>
                                          <a:rPr kumimoji="1" lang="en-US" altLang="ja-JP" sz="2800" b="0" i="1" u="none" strike="noStrike" cap="none" normalizeH="0" baseline="0" smtClean="0">
                                            <a:ln>
                                              <a:noFill/>
                                            </a:ln>
                                            <a:solidFill>
                                              <a:schemeClr val="tx1"/>
                                            </a:solidFill>
                                            <a:effectLst>
                                              <a:outerShdw blurRad="38100" dist="38100" dir="2700000" algn="tl">
                                                <a:srgbClr val="000000"/>
                                              </a:outerShdw>
                                            </a:effectLst>
                                            <a:latin typeface="Cambria Math" panose="02040503050406030204" pitchFamily="18" charset="0"/>
                                            <a:ea typeface="ＭＳ Ｐゴシック" panose="020B0600070205080204" pitchFamily="50" charset="-128"/>
                                          </a:rPr>
                                          <m:t>𝑌</m:t>
                                        </m:r>
                                      </m:e>
                                    </m:d>
                                  </m:e>
                                </m:d>
                                <m:r>
                                  <a:rPr kumimoji="1" lang="en-US" altLang="ja-JP" sz="2800" b="0" i="1" u="none" strike="noStrike" cap="none" normalizeH="0" baseline="0" smtClean="0">
                                    <a:ln>
                                      <a:noFill/>
                                    </a:ln>
                                    <a:solidFill>
                                      <a:schemeClr val="tx1"/>
                                    </a:solidFill>
                                    <a:effectLst>
                                      <a:outerShdw blurRad="38100" dist="38100" dir="2700000" algn="tl">
                                        <a:srgbClr val="000000"/>
                                      </a:outerShdw>
                                    </a:effectLst>
                                    <a:latin typeface="Cambria Math" panose="02040503050406030204" pitchFamily="18" charset="0"/>
                                    <a:ea typeface="ＭＳ Ｐゴシック" panose="020B0600070205080204" pitchFamily="50" charset="-128"/>
                                  </a:rPr>
                                  <m:t> </m:t>
                                </m:r>
                                <m:d>
                                  <m:dPr>
                                    <m:begChr m:val="|"/>
                                    <m:endChr m:val="|"/>
                                    <m:ctrlPr>
                                      <a:rPr kumimoji="1" lang="en-US" altLang="ja-JP" sz="2800" b="0" i="1" u="none" strike="noStrike" cap="none" normalizeH="0" baseline="0" smtClean="0">
                                        <a:ln>
                                          <a:noFill/>
                                        </a:ln>
                                        <a:solidFill>
                                          <a:schemeClr val="tx1"/>
                                        </a:solidFill>
                                        <a:effectLst>
                                          <a:outerShdw blurRad="38100" dist="38100" dir="2700000" algn="tl">
                                            <a:srgbClr val="000000"/>
                                          </a:outerShdw>
                                        </a:effectLst>
                                        <a:latin typeface="Cambria Math" panose="02040503050406030204" pitchFamily="18" charset="0"/>
                                        <a:ea typeface="ＭＳ Ｐゴシック" panose="020B0600070205080204" pitchFamily="50" charset="-128"/>
                                      </a:rPr>
                                    </m:ctrlPr>
                                  </m:dPr>
                                  <m:e>
                                    <m:r>
                                      <a:rPr kumimoji="1" lang="en-US" altLang="ja-JP" sz="2800" b="0" i="1" u="none" strike="noStrike" cap="none" normalizeH="0" baseline="0" smtClean="0">
                                        <a:ln>
                                          <a:noFill/>
                                        </a:ln>
                                        <a:solidFill>
                                          <a:schemeClr val="tx1"/>
                                        </a:solidFill>
                                        <a:effectLst>
                                          <a:outerShdw blurRad="38100" dist="38100" dir="2700000" algn="tl">
                                            <a:srgbClr val="000000"/>
                                          </a:outerShdw>
                                        </a:effectLst>
                                        <a:latin typeface="Cambria Math" panose="02040503050406030204" pitchFamily="18" charset="0"/>
                                        <a:ea typeface="ＭＳ Ｐゴシック" panose="020B0600070205080204" pitchFamily="50" charset="-128"/>
                                      </a:rPr>
                                      <m:t> </m:t>
                                    </m:r>
                                    <m:d>
                                      <m:dPr>
                                        <m:ctrlPr>
                                          <a:rPr kumimoji="1" lang="en-US" altLang="ja-JP" sz="2800" b="0" i="1" u="none" strike="noStrike" cap="none" normalizeH="0" baseline="0" smtClean="0">
                                            <a:ln>
                                              <a:noFill/>
                                            </a:ln>
                                            <a:solidFill>
                                              <a:schemeClr val="tx1"/>
                                            </a:solidFill>
                                            <a:effectLst>
                                              <a:outerShdw blurRad="38100" dist="38100" dir="2700000" algn="tl">
                                                <a:srgbClr val="000000"/>
                                              </a:outerShdw>
                                            </a:effectLst>
                                            <a:latin typeface="Cambria Math" panose="02040503050406030204" pitchFamily="18" charset="0"/>
                                            <a:ea typeface="ＭＳ Ｐゴシック" panose="020B0600070205080204" pitchFamily="50" charset="-128"/>
                                          </a:rPr>
                                        </m:ctrlPr>
                                      </m:dPr>
                                      <m:e>
                                        <m:r>
                                          <a:rPr kumimoji="1" lang="en-US" altLang="ja-JP" sz="2800" b="0" i="1" u="none" strike="noStrike" cap="none" normalizeH="0" baseline="0" smtClean="0">
                                            <a:ln>
                                              <a:noFill/>
                                            </a:ln>
                                            <a:solidFill>
                                              <a:schemeClr val="tx1"/>
                                            </a:solidFill>
                                            <a:effectLst>
                                              <a:outerShdw blurRad="38100" dist="38100" dir="2700000" algn="tl">
                                                <a:srgbClr val="000000"/>
                                              </a:outerShdw>
                                            </a:effectLst>
                                            <a:latin typeface="Cambria Math" panose="02040503050406030204" pitchFamily="18" charset="0"/>
                                            <a:ea typeface="ＭＳ Ｐゴシック" panose="020B0600070205080204" pitchFamily="50" charset="-128"/>
                                          </a:rPr>
                                          <m:t>𝑋</m:t>
                                        </m:r>
                                        <m:r>
                                          <a:rPr kumimoji="1" lang="en-US" altLang="ja-JP" sz="2800" b="0" i="1" u="none" strike="noStrike" cap="none" normalizeH="0" baseline="0" smtClean="0">
                                            <a:ln>
                                              <a:noFill/>
                                            </a:ln>
                                            <a:solidFill>
                                              <a:schemeClr val="tx1"/>
                                            </a:solidFill>
                                            <a:effectLst>
                                              <a:outerShdw blurRad="38100" dist="38100" dir="2700000" algn="tl">
                                                <a:srgbClr val="000000"/>
                                              </a:outerShdw>
                                            </a:effectLst>
                                            <a:latin typeface="Cambria Math" panose="02040503050406030204" pitchFamily="18" charset="0"/>
                                            <a:ea typeface="ＭＳ Ｐゴシック" panose="020B0600070205080204" pitchFamily="50" charset="-128"/>
                                          </a:rPr>
                                          <m:t> </m:t>
                                        </m:r>
                                      </m:e>
                                      <m:e>
                                        <m:r>
                                          <a:rPr kumimoji="1" lang="en-US" altLang="ja-JP" sz="2800" b="0" i="1" u="none" strike="noStrike" cap="none" normalizeH="0" baseline="0" smtClean="0">
                                            <a:ln>
                                              <a:noFill/>
                                            </a:ln>
                                            <a:solidFill>
                                              <a:schemeClr val="tx1"/>
                                            </a:solidFill>
                                            <a:effectLst>
                                              <a:outerShdw blurRad="38100" dist="38100" dir="2700000" algn="tl">
                                                <a:srgbClr val="000000"/>
                                              </a:outerShdw>
                                            </a:effectLst>
                                            <a:latin typeface="Cambria Math" panose="02040503050406030204" pitchFamily="18" charset="0"/>
                                            <a:ea typeface="ＭＳ Ｐゴシック" panose="020B0600070205080204" pitchFamily="50" charset="-128"/>
                                          </a:rPr>
                                          <m:t> </m:t>
                                        </m:r>
                                        <m:r>
                                          <a:rPr kumimoji="1" lang="en-US" altLang="ja-JP" sz="2800" b="0" i="1" u="none" strike="noStrike" cap="none" normalizeH="0" baseline="0" smtClean="0">
                                            <a:ln>
                                              <a:noFill/>
                                            </a:ln>
                                            <a:solidFill>
                                              <a:schemeClr val="tx1"/>
                                            </a:solidFill>
                                            <a:effectLst>
                                              <a:outerShdw blurRad="38100" dist="38100" dir="2700000" algn="tl">
                                                <a:srgbClr val="000000"/>
                                              </a:outerShdw>
                                            </a:effectLst>
                                            <a:latin typeface="Cambria Math" panose="02040503050406030204" pitchFamily="18" charset="0"/>
                                            <a:ea typeface="ＭＳ Ｐゴシック" panose="020B0600070205080204" pitchFamily="50" charset="-128"/>
                                          </a:rPr>
                                          <m:t>𝑋</m:t>
                                        </m:r>
                                      </m:e>
                                    </m:d>
                                    <m:r>
                                      <a:rPr kumimoji="1" lang="en-US" altLang="ja-JP" sz="2800" b="0" i="1" u="none" strike="noStrike" cap="none" normalizeH="0" baseline="0" smtClean="0">
                                        <a:ln>
                                          <a:noFill/>
                                        </a:ln>
                                        <a:solidFill>
                                          <a:schemeClr val="tx1"/>
                                        </a:solidFill>
                                        <a:effectLst>
                                          <a:outerShdw blurRad="38100" dist="38100" dir="2700000" algn="tl">
                                            <a:srgbClr val="000000"/>
                                          </a:outerShdw>
                                        </a:effectLst>
                                        <a:latin typeface="Cambria Math" panose="02040503050406030204" pitchFamily="18" charset="0"/>
                                        <a:ea typeface="ＭＳ Ｐゴシック" panose="020B0600070205080204" pitchFamily="50" charset="-128"/>
                                      </a:rPr>
                                      <m:t> </m:t>
                                    </m:r>
                                  </m:e>
                                </m:d>
                                <m:r>
                                  <a:rPr kumimoji="1" lang="en-US" altLang="ja-JP" sz="2800" b="0" i="1" u="none" strike="noStrike" cap="none" normalizeH="0" baseline="0" smtClean="0">
                                    <a:ln>
                                      <a:noFill/>
                                    </a:ln>
                                    <a:solidFill>
                                      <a:schemeClr val="tx1"/>
                                    </a:solidFill>
                                    <a:effectLst>
                                      <a:outerShdw blurRad="38100" dist="38100" dir="2700000" algn="tl">
                                        <a:srgbClr val="000000"/>
                                      </a:outerShdw>
                                    </a:effectLst>
                                    <a:latin typeface="Cambria Math" panose="02040503050406030204" pitchFamily="18" charset="0"/>
                                    <a:ea typeface="ＭＳ Ｐゴシック" panose="020B0600070205080204" pitchFamily="50" charset="-128"/>
                                  </a:rPr>
                                  <m:t> </m:t>
                                </m:r>
                                <m:r>
                                  <a:rPr kumimoji="1" lang="en-US" altLang="ja-JP" sz="2800" b="0" i="1" u="none" strike="noStrike" cap="none" normalizeH="0" baseline="0" smtClean="0">
                                    <a:ln>
                                      <a:noFill/>
                                    </a:ln>
                                    <a:solidFill>
                                      <a:schemeClr val="tx1"/>
                                    </a:solidFill>
                                    <a:effectLst>
                                      <a:outerShdw blurRad="38100" dist="38100" dir="2700000" algn="tl">
                                        <a:srgbClr val="000000"/>
                                      </a:outerShdw>
                                    </a:effectLst>
                                    <a:latin typeface="Cambria Math" panose="02040503050406030204" pitchFamily="18" charset="0"/>
                                    <a:ea typeface="ＭＳ Ｐゴシック" panose="020B0600070205080204" pitchFamily="50" charset="-128"/>
                                  </a:rPr>
                                  <m:t>𝑌</m:t>
                                </m:r>
                                <m:r>
                                  <a:rPr kumimoji="1" lang="en-US" altLang="ja-JP" sz="2800" b="0" i="1" u="none" strike="noStrike" cap="none" normalizeH="0" baseline="0" smtClean="0">
                                    <a:ln>
                                      <a:noFill/>
                                    </a:ln>
                                    <a:solidFill>
                                      <a:schemeClr val="tx1"/>
                                    </a:solidFill>
                                    <a:effectLst>
                                      <a:outerShdw blurRad="38100" dist="38100" dir="2700000" algn="tl">
                                        <a:srgbClr val="000000"/>
                                      </a:outerShdw>
                                    </a:effectLst>
                                    <a:latin typeface="Cambria Math" panose="02040503050406030204" pitchFamily="18" charset="0"/>
                                    <a:ea typeface="ＭＳ Ｐゴシック" panose="020B0600070205080204" pitchFamily="50" charset="-128"/>
                                  </a:rPr>
                                  <m:t>)</m:t>
                                </m:r>
                              </m:oMath>
                            </m:oMathPara>
                          </a14:m>
                          <a:endParaRPr kumimoji="1" lang="ja-JP" altLang="ja-JP" sz="2800" b="0"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62000">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000" b="0"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NOR</a:t>
                          </a:r>
                          <a:r>
                            <a:rPr kumimoji="1" lang="ja-JP" altLang="en-US" sz="2000" b="0"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形式</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14:m>
                            <m:oMathPara xmlns:m="http://schemas.openxmlformats.org/officeDocument/2006/math">
                              <m:oMathParaPr>
                                <m:jc m:val="left"/>
                              </m:oMathParaPr>
                              <m:oMath xmlns:m="http://schemas.openxmlformats.org/officeDocument/2006/math">
                                <m:r>
                                  <a:rPr kumimoji="1" lang="en-US" altLang="ja-JP" sz="2800" b="0" i="1" u="none" strike="noStrike" cap="none" normalizeH="0" baseline="0" smtClean="0">
                                    <a:ln>
                                      <a:noFill/>
                                    </a:ln>
                                    <a:solidFill>
                                      <a:schemeClr val="tx1"/>
                                    </a:solidFill>
                                    <a:effectLst>
                                      <a:outerShdw blurRad="38100" dist="38100" dir="2700000" algn="tl">
                                        <a:srgbClr val="000000"/>
                                      </a:outerShdw>
                                    </a:effectLst>
                                    <a:latin typeface="Cambria Math" panose="02040503050406030204" pitchFamily="18" charset="0"/>
                                    <a:ea typeface="ＭＳ Ｐゴシック" panose="020B0600070205080204" pitchFamily="50" charset="-128"/>
                                  </a:rPr>
                                  <m:t>((</m:t>
                                </m:r>
                                <m:r>
                                  <a:rPr kumimoji="1" lang="en-US" altLang="ja-JP" sz="2800" b="0" i="1" u="none" strike="noStrike" cap="none" normalizeH="0" baseline="0" smtClean="0">
                                    <a:ln>
                                      <a:noFill/>
                                    </a:ln>
                                    <a:solidFill>
                                      <a:schemeClr val="tx1"/>
                                    </a:solidFill>
                                    <a:effectLst>
                                      <a:outerShdw blurRad="38100" dist="38100" dir="2700000" algn="tl">
                                        <a:srgbClr val="000000"/>
                                      </a:outerShdw>
                                    </a:effectLst>
                                    <a:latin typeface="Cambria Math" panose="02040503050406030204" pitchFamily="18" charset="0"/>
                                    <a:ea typeface="ＭＳ Ｐゴシック" panose="020B0600070205080204" pitchFamily="50" charset="-128"/>
                                  </a:rPr>
                                  <m:t>𝑋</m:t>
                                </m:r>
                                <m:r>
                                  <a:rPr kumimoji="1" lang="en-US" altLang="ja-JP" sz="2800" b="0" i="1" u="none" strike="noStrike" cap="none" normalizeH="0" baseline="0" smtClean="0">
                                    <a:ln>
                                      <a:noFill/>
                                    </a:ln>
                                    <a:solidFill>
                                      <a:schemeClr val="tx1"/>
                                    </a:solidFill>
                                    <a:effectLst>
                                      <a:outerShdw blurRad="38100" dist="38100" dir="2700000" algn="tl">
                                        <a:srgbClr val="000000"/>
                                      </a:outerShdw>
                                    </a:effectLst>
                                    <a:latin typeface="Cambria Math" panose="02040503050406030204" pitchFamily="18" charset="0"/>
                                    <a:ea typeface="Cambria Math" panose="02040503050406030204" pitchFamily="18" charset="0"/>
                                  </a:rPr>
                                  <m:t>↓</m:t>
                                </m:r>
                                <m:r>
                                  <a:rPr kumimoji="1" lang="en-US" altLang="ja-JP" sz="2800" b="0" i="1" u="none" strike="noStrike" cap="none" normalizeH="0" baseline="0" smtClean="0">
                                    <a:ln>
                                      <a:noFill/>
                                    </a:ln>
                                    <a:solidFill>
                                      <a:schemeClr val="tx1"/>
                                    </a:solidFill>
                                    <a:effectLst>
                                      <a:outerShdw blurRad="38100" dist="38100" dir="2700000" algn="tl">
                                        <a:srgbClr val="000000"/>
                                      </a:outerShdw>
                                    </a:effectLst>
                                    <a:latin typeface="Cambria Math" panose="02040503050406030204" pitchFamily="18" charset="0"/>
                                    <a:ea typeface="Cambria Math" panose="02040503050406030204" pitchFamily="18" charset="0"/>
                                  </a:rPr>
                                  <m:t>𝑋</m:t>
                                </m:r>
                                <m:r>
                                  <a:rPr kumimoji="1" lang="en-US" altLang="ja-JP" sz="2800" b="0" i="1" u="none" strike="noStrike" cap="none" normalizeH="0" baseline="0" smtClean="0">
                                    <a:ln>
                                      <a:noFill/>
                                    </a:ln>
                                    <a:solidFill>
                                      <a:schemeClr val="tx1"/>
                                    </a:solidFill>
                                    <a:effectLst>
                                      <a:outerShdw blurRad="38100" dist="38100" dir="2700000" algn="tl">
                                        <a:srgbClr val="000000"/>
                                      </a:outerShdw>
                                    </a:effectLst>
                                    <a:latin typeface="Cambria Math" panose="02040503050406030204" pitchFamily="18" charset="0"/>
                                    <a:ea typeface="Cambria Math" panose="02040503050406030204" pitchFamily="18" charset="0"/>
                                  </a:rPr>
                                  <m:t>)↓(</m:t>
                                </m:r>
                                <m:r>
                                  <a:rPr kumimoji="1" lang="en-US" altLang="ja-JP" sz="2800" b="0" i="1" u="none" strike="noStrike" cap="none" normalizeH="0" baseline="0" smtClean="0">
                                    <a:ln>
                                      <a:noFill/>
                                    </a:ln>
                                    <a:solidFill>
                                      <a:schemeClr val="tx1"/>
                                    </a:solidFill>
                                    <a:effectLst>
                                      <a:outerShdw blurRad="38100" dist="38100" dir="2700000" algn="tl">
                                        <a:srgbClr val="000000"/>
                                      </a:outerShdw>
                                    </a:effectLst>
                                    <a:latin typeface="Cambria Math" panose="02040503050406030204" pitchFamily="18" charset="0"/>
                                    <a:ea typeface="Cambria Math" panose="02040503050406030204" pitchFamily="18" charset="0"/>
                                  </a:rPr>
                                  <m:t>𝑌</m:t>
                                </m:r>
                                <m:r>
                                  <a:rPr kumimoji="1" lang="en-US" altLang="ja-JP" sz="2800" b="0" i="1" u="none" strike="noStrike" cap="none" normalizeH="0" baseline="0" smtClean="0">
                                    <a:ln>
                                      <a:noFill/>
                                    </a:ln>
                                    <a:solidFill>
                                      <a:schemeClr val="tx1"/>
                                    </a:solidFill>
                                    <a:effectLst>
                                      <a:outerShdw blurRad="38100" dist="38100" dir="2700000" algn="tl">
                                        <a:srgbClr val="000000"/>
                                      </a:outerShdw>
                                    </a:effectLst>
                                    <a:latin typeface="Cambria Math" panose="02040503050406030204" pitchFamily="18" charset="0"/>
                                    <a:ea typeface="Cambria Math" panose="02040503050406030204" pitchFamily="18" charset="0"/>
                                  </a:rPr>
                                  <m:t>↓</m:t>
                                </m:r>
                                <m:r>
                                  <a:rPr kumimoji="1" lang="en-US" altLang="ja-JP" sz="2800" b="0" i="1" u="none" strike="noStrike" cap="none" normalizeH="0" baseline="0" smtClean="0">
                                    <a:ln>
                                      <a:noFill/>
                                    </a:ln>
                                    <a:solidFill>
                                      <a:schemeClr val="tx1"/>
                                    </a:solidFill>
                                    <a:effectLst>
                                      <a:outerShdw blurRad="38100" dist="38100" dir="2700000" algn="tl">
                                        <a:srgbClr val="000000"/>
                                      </a:outerShdw>
                                    </a:effectLst>
                                    <a:latin typeface="Cambria Math" panose="02040503050406030204" pitchFamily="18" charset="0"/>
                                    <a:ea typeface="Cambria Math" panose="02040503050406030204" pitchFamily="18" charset="0"/>
                                  </a:rPr>
                                  <m:t>𝑌</m:t>
                                </m:r>
                                <m:r>
                                  <a:rPr kumimoji="1" lang="en-US" altLang="ja-JP" sz="2800" b="0" i="1" u="none" strike="noStrike" cap="none" normalizeH="0" baseline="0" smtClean="0">
                                    <a:ln>
                                      <a:noFill/>
                                    </a:ln>
                                    <a:solidFill>
                                      <a:schemeClr val="tx1"/>
                                    </a:solidFill>
                                    <a:effectLst>
                                      <a:outerShdw blurRad="38100" dist="38100" dir="2700000" algn="tl">
                                        <a:srgbClr val="000000"/>
                                      </a:outerShdw>
                                    </a:effectLst>
                                    <a:latin typeface="Cambria Math" panose="02040503050406030204" pitchFamily="18" charset="0"/>
                                    <a:ea typeface="Cambria Math" panose="02040503050406030204" pitchFamily="18" charset="0"/>
                                  </a:rPr>
                                  <m:t>))↓(</m:t>
                                </m:r>
                                <m:r>
                                  <a:rPr kumimoji="1" lang="en-US" altLang="ja-JP" sz="2800" b="0" i="1" u="none" strike="noStrike" cap="none" normalizeH="0" baseline="0" smtClean="0">
                                    <a:ln>
                                      <a:noFill/>
                                    </a:ln>
                                    <a:solidFill>
                                      <a:schemeClr val="tx1"/>
                                    </a:solidFill>
                                    <a:effectLst>
                                      <a:outerShdw blurRad="38100" dist="38100" dir="2700000" algn="tl">
                                        <a:srgbClr val="000000"/>
                                      </a:outerShdw>
                                    </a:effectLst>
                                    <a:latin typeface="Cambria Math" panose="02040503050406030204" pitchFamily="18" charset="0"/>
                                    <a:ea typeface="Cambria Math" panose="02040503050406030204" pitchFamily="18" charset="0"/>
                                  </a:rPr>
                                  <m:t>𝑋</m:t>
                                </m:r>
                                <m:r>
                                  <a:rPr kumimoji="1" lang="en-US" altLang="ja-JP" sz="2800" b="0" i="1" u="none" strike="noStrike" cap="none" normalizeH="0" baseline="0" smtClean="0">
                                    <a:ln>
                                      <a:noFill/>
                                    </a:ln>
                                    <a:solidFill>
                                      <a:schemeClr val="tx1"/>
                                    </a:solidFill>
                                    <a:effectLst>
                                      <a:outerShdw blurRad="38100" dist="38100" dir="2700000" algn="tl">
                                        <a:srgbClr val="000000"/>
                                      </a:outerShdw>
                                    </a:effectLst>
                                    <a:latin typeface="Cambria Math" panose="02040503050406030204" pitchFamily="18" charset="0"/>
                                    <a:ea typeface="Cambria Math" panose="02040503050406030204" pitchFamily="18" charset="0"/>
                                  </a:rPr>
                                  <m:t>↓</m:t>
                                </m:r>
                                <m:r>
                                  <a:rPr kumimoji="1" lang="en-US" altLang="ja-JP" sz="2800" b="0" i="1" u="none" strike="noStrike" cap="none" normalizeH="0" baseline="0" smtClean="0">
                                    <a:ln>
                                      <a:noFill/>
                                    </a:ln>
                                    <a:solidFill>
                                      <a:schemeClr val="tx1"/>
                                    </a:solidFill>
                                    <a:effectLst>
                                      <a:outerShdw blurRad="38100" dist="38100" dir="2700000" algn="tl">
                                        <a:srgbClr val="000000"/>
                                      </a:outerShdw>
                                    </a:effectLst>
                                    <a:latin typeface="Cambria Math" panose="02040503050406030204" pitchFamily="18" charset="0"/>
                                    <a:ea typeface="Cambria Math" panose="02040503050406030204" pitchFamily="18" charset="0"/>
                                  </a:rPr>
                                  <m:t>𝑌</m:t>
                                </m:r>
                                <m:r>
                                  <a:rPr kumimoji="1" lang="en-US" altLang="ja-JP" sz="2800" b="0" i="1" u="none" strike="noStrike" cap="none" normalizeH="0" baseline="0" smtClean="0">
                                    <a:ln>
                                      <a:noFill/>
                                    </a:ln>
                                    <a:solidFill>
                                      <a:schemeClr val="tx1"/>
                                    </a:solidFill>
                                    <a:effectLst>
                                      <a:outerShdw blurRad="38100" dist="38100" dir="2700000" algn="tl">
                                        <a:srgbClr val="000000"/>
                                      </a:outerShdw>
                                    </a:effectLst>
                                    <a:latin typeface="Cambria Math" panose="02040503050406030204" pitchFamily="18" charset="0"/>
                                    <a:ea typeface="Cambria Math" panose="02040503050406030204" pitchFamily="18" charset="0"/>
                                  </a:rPr>
                                  <m:t>)</m:t>
                                </m:r>
                              </m:oMath>
                            </m:oMathPara>
                          </a14:m>
                          <a:endParaRPr kumimoji="1" lang="ja-JP" altLang="ja-JP" sz="2800" b="0"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mc:Choice>
        <mc:Fallback xmlns="">
          <p:graphicFrame>
            <p:nvGraphicFramePr>
              <p:cNvPr id="67691" name="Group 107"/>
              <p:cNvGraphicFramePr>
                <a:graphicFrameLocks noGrp="1"/>
              </p:cNvGraphicFramePr>
              <p:nvPr>
                <p:extLst>
                  <p:ext uri="{D42A27DB-BD31-4B8C-83A1-F6EECF244321}">
                    <p14:modId xmlns:p14="http://schemas.microsoft.com/office/powerpoint/2010/main" xmlns="" xmlns:a14="http://schemas.microsoft.com/office/drawing/2010/main" val="618240337"/>
                  </p:ext>
                </p:extLst>
              </p:nvPr>
            </p:nvGraphicFramePr>
            <p:xfrm>
              <a:off x="838200" y="2743200"/>
              <a:ext cx="7391400" cy="3739708"/>
            </p:xfrm>
            <a:graphic>
              <a:graphicData uri="http://schemas.openxmlformats.org/drawingml/2006/table">
                <a:tbl>
                  <a:tblPr/>
                  <a:tblGrid>
                    <a:gridCol w="1905000"/>
                    <a:gridCol w="5486400"/>
                  </a:tblGrid>
                  <a:tr h="693738">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000" b="0" i="0" u="none" strike="noStrike" cap="none" normalizeH="0" baseline="0" dirty="0" smtClean="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AND/OR</a:t>
                          </a:r>
                          <a:r>
                            <a:rPr kumimoji="1" lang="ja-JP" altLang="en-US" sz="2000" b="0" i="0" u="none" strike="noStrike" cap="none" normalizeH="0" baseline="0" dirty="0" smtClean="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形式</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ja-JP"/>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0">
                          <a:blip r:embed="rId3"/>
                          <a:stretch>
                            <a:fillRect l="-36000" t="-2632" r="-556" b="-442982"/>
                          </a:stretch>
                        </a:blipFill>
                      </a:tcPr>
                    </a:tc>
                  </a:tr>
                  <a:tr h="764160">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000" b="0"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NOT-AND</a:t>
                          </a:r>
                          <a:r>
                            <a:rPr kumimoji="1" lang="ja-JP" altLang="en-US" sz="2000" b="0"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形式</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000" b="0"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(AND</a:t>
                          </a:r>
                          <a:r>
                            <a:rPr kumimoji="1" lang="ja-JP" altLang="en-US" sz="2000" b="0"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形式</a:t>
                          </a:r>
                          <a:r>
                            <a:rPr kumimoji="1" lang="en-US" altLang="ja-JP" sz="2000" b="0"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ja-JP"/>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0">
                          <a:blip r:embed="rId3"/>
                          <a:stretch>
                            <a:fillRect l="-36000" t="-93600" r="-556" b="-304000"/>
                          </a:stretch>
                        </a:blipFill>
                      </a:tcPr>
                    </a:tc>
                  </a:tr>
                  <a:tr h="764160">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000" b="0"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NOT-OR</a:t>
                          </a:r>
                          <a:r>
                            <a:rPr kumimoji="1" lang="ja-JP" altLang="en-US" sz="2000" b="0"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形式</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000" b="0"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(OR</a:t>
                          </a:r>
                          <a:r>
                            <a:rPr kumimoji="1" lang="ja-JP" altLang="en-US" sz="2000" b="0"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形式</a:t>
                          </a:r>
                          <a:r>
                            <a:rPr kumimoji="1" lang="en-US" altLang="ja-JP" sz="2000" b="0"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ja-JP"/>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0">
                          <a:blip r:embed="rId3"/>
                          <a:stretch>
                            <a:fillRect l="-36000" t="-192063" r="-556" b="-201587"/>
                          </a:stretch>
                        </a:blipFill>
                      </a:tcPr>
                    </a:tc>
                  </a:tr>
                  <a:tr h="755650">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000" b="0"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NAND</a:t>
                          </a:r>
                          <a:r>
                            <a:rPr kumimoji="1" lang="ja-JP" altLang="en-US" sz="2000" b="0"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形式</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ja-JP"/>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0">
                          <a:blip r:embed="rId3"/>
                          <a:stretch>
                            <a:fillRect l="-36000" t="-296774" r="-556" b="-104839"/>
                          </a:stretch>
                        </a:blipFill>
                      </a:tcPr>
                    </a:tc>
                  </a:tr>
                  <a:tr h="762000">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000" b="0" i="0" u="none" strike="noStrike" cap="none" normalizeH="0" baseline="0" dirty="0" smtClean="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NOR</a:t>
                          </a:r>
                          <a:r>
                            <a:rPr kumimoji="1" lang="ja-JP" altLang="en-US" sz="2000" b="0" i="0" u="none" strike="noStrike" cap="none" normalizeH="0" baseline="0" dirty="0" smtClean="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形式</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endParaRPr lang="ja-JP"/>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rotWithShape="0">
                          <a:blip r:embed="rId3"/>
                          <a:stretch>
                            <a:fillRect l="-36000" t="-393600" r="-556" b="-4000"/>
                          </a:stretch>
                        </a:blipFill>
                      </a:tcPr>
                    </a:tc>
                  </a:tr>
                </a:tbl>
              </a:graphicData>
            </a:graphic>
          </p:graphicFrame>
        </mc:Fallback>
      </mc:AlternateContent>
      <p:graphicFrame>
        <p:nvGraphicFramePr>
          <p:cNvPr id="67696" name="Group 112"/>
          <p:cNvGraphicFramePr>
            <a:graphicFrameLocks noGrp="1"/>
          </p:cNvGraphicFramePr>
          <p:nvPr/>
        </p:nvGraphicFramePr>
        <p:xfrm>
          <a:off x="5334000" y="304800"/>
          <a:ext cx="2133600" cy="2286000"/>
        </p:xfrm>
        <a:graphic>
          <a:graphicData uri="http://schemas.openxmlformats.org/drawingml/2006/table">
            <a:tbl>
              <a:tblPr/>
              <a:tblGrid>
                <a:gridCol w="10668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tblGrid>
              <a:tr h="381000">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1"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X</a:t>
                      </a:r>
                      <a:r>
                        <a:rPr kumimoji="1" lang="en-US" altLang="ja-JP" sz="24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 </a:t>
                      </a:r>
                      <a:r>
                        <a:rPr kumimoji="1" lang="en-US" altLang="ja-JP" sz="2400" b="0" i="1"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1"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f</a:t>
                      </a:r>
                      <a:r>
                        <a:rPr kumimoji="1" lang="en-US" altLang="ja-JP" sz="24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 (</a:t>
                      </a:r>
                      <a:r>
                        <a:rPr kumimoji="1" lang="en-US" altLang="ja-JP" sz="2400" b="0" i="1"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X,Y</a:t>
                      </a:r>
                      <a:r>
                        <a:rPr kumimoji="1" lang="en-US" altLang="ja-JP" sz="24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 )</a:t>
                      </a:r>
                      <a:endParaRPr kumimoji="1" lang="en-US" altLang="ja-JP" sz="2400" b="0" i="1"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81000">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0 0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81000">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0 1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81000">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1 0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81000">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1 1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mc:AlternateContent xmlns:mc="http://schemas.openxmlformats.org/markup-compatibility/2006" xmlns:a14="http://schemas.microsoft.com/office/drawing/2010/main">
        <mc:Choice Requires="a14">
          <p:sp>
            <p:nvSpPr>
              <p:cNvPr id="2" name="テキスト ボックス 1">
                <a:extLst>
                  <a:ext uri="{FF2B5EF4-FFF2-40B4-BE49-F238E27FC236}">
                    <a16:creationId xmlns:a16="http://schemas.microsoft.com/office/drawing/2014/main" id="{D76D15F0-2C87-4469-B88E-15F4DE3BC23C}"/>
                  </a:ext>
                </a:extLst>
              </p:cNvPr>
              <p:cNvSpPr txBox="1"/>
              <p:nvPr/>
            </p:nvSpPr>
            <p:spPr>
              <a:xfrm>
                <a:off x="609600" y="1593631"/>
                <a:ext cx="4385560" cy="646331"/>
              </a:xfrm>
              <a:prstGeom prst="rect">
                <a:avLst/>
              </a:prstGeom>
              <a:noFill/>
            </p:spPr>
            <p:txBody>
              <a:bodyPr wrap="none" rtlCol="0">
                <a:spAutoFit/>
              </a:bodyPr>
              <a:lstStyle/>
              <a:p>
                <a:r>
                  <a:rPr kumimoji="1" lang="ja-JP" altLang="en-US" sz="3600" dirty="0"/>
                  <a:t>例 </a:t>
                </a:r>
                <a:r>
                  <a:rPr kumimoji="1" lang="en-US" altLang="ja-JP" sz="3600" dirty="0"/>
                  <a:t>: </a:t>
                </a:r>
                <a14:m>
                  <m:oMath xmlns:m="http://schemas.openxmlformats.org/officeDocument/2006/math">
                    <m:r>
                      <a:rPr kumimoji="1" lang="en-US" altLang="ja-JP" sz="3600" b="0" i="1" smtClean="0">
                        <a:latin typeface="Cambria Math" panose="02040503050406030204" pitchFamily="18" charset="0"/>
                      </a:rPr>
                      <m:t>𝑓</m:t>
                    </m:r>
                    <m:d>
                      <m:dPr>
                        <m:ctrlPr>
                          <a:rPr kumimoji="1" lang="en-US" altLang="ja-JP" sz="3600" b="0" i="1" smtClean="0">
                            <a:latin typeface="Cambria Math" panose="02040503050406030204" pitchFamily="18" charset="0"/>
                          </a:rPr>
                        </m:ctrlPr>
                      </m:dPr>
                      <m:e>
                        <m:r>
                          <a:rPr kumimoji="1" lang="en-US" altLang="ja-JP" sz="3600" b="0" i="1" smtClean="0">
                            <a:latin typeface="Cambria Math" panose="02040503050406030204" pitchFamily="18" charset="0"/>
                          </a:rPr>
                          <m:t>𝑋</m:t>
                        </m:r>
                        <m:r>
                          <a:rPr kumimoji="1" lang="en-US" altLang="ja-JP" sz="3600" b="0" i="1" smtClean="0">
                            <a:latin typeface="Cambria Math" panose="02040503050406030204" pitchFamily="18" charset="0"/>
                          </a:rPr>
                          <m:t>,</m:t>
                        </m:r>
                        <m:r>
                          <a:rPr kumimoji="1" lang="en-US" altLang="ja-JP" sz="3600" b="0" i="1" smtClean="0">
                            <a:latin typeface="Cambria Math" panose="02040503050406030204" pitchFamily="18" charset="0"/>
                          </a:rPr>
                          <m:t>𝑌</m:t>
                        </m:r>
                      </m:e>
                    </m:d>
                    <m:r>
                      <a:rPr kumimoji="1" lang="en-US" altLang="ja-JP" sz="3600" b="0" i="1" smtClean="0">
                        <a:latin typeface="Cambria Math" panose="02040503050406030204" pitchFamily="18" charset="0"/>
                      </a:rPr>
                      <m:t>=</m:t>
                    </m:r>
                    <m:r>
                      <a:rPr kumimoji="1" lang="en-US" altLang="ja-JP" sz="3600" b="0" i="1" smtClean="0">
                        <a:latin typeface="Cambria Math" panose="02040503050406030204" pitchFamily="18" charset="0"/>
                      </a:rPr>
                      <m:t>𝑋</m:t>
                    </m:r>
                    <m:r>
                      <a:rPr kumimoji="1" lang="en-US" altLang="ja-JP" sz="3600" b="0" i="1" smtClean="0">
                        <a:latin typeface="Cambria Math" panose="02040503050406030204" pitchFamily="18" charset="0"/>
                        <a:ea typeface="Cambria Math" panose="02040503050406030204" pitchFamily="18" charset="0"/>
                      </a:rPr>
                      <m:t>⊕</m:t>
                    </m:r>
                    <m:r>
                      <a:rPr kumimoji="1" lang="en-US" altLang="ja-JP" sz="3600" b="0" i="1" smtClean="0">
                        <a:latin typeface="Cambria Math" panose="02040503050406030204" pitchFamily="18" charset="0"/>
                        <a:ea typeface="Cambria Math" panose="02040503050406030204" pitchFamily="18" charset="0"/>
                      </a:rPr>
                      <m:t>𝑌</m:t>
                    </m:r>
                  </m:oMath>
                </a14:m>
                <a:endParaRPr kumimoji="1" lang="ja-JP" altLang="en-US" sz="3600" dirty="0"/>
              </a:p>
            </p:txBody>
          </p:sp>
        </mc:Choice>
        <mc:Fallback xmlns="">
          <p:sp>
            <p:nvSpPr>
              <p:cNvPr id="2" name="テキスト ボックス 1">
                <a:extLst>
                  <a:ext uri="{FF2B5EF4-FFF2-40B4-BE49-F238E27FC236}">
                    <a16:creationId xmlns:a16="http://schemas.microsoft.com/office/drawing/2014/main" id="{D76D15F0-2C87-4469-B88E-15F4DE3BC23C}"/>
                  </a:ext>
                </a:extLst>
              </p:cNvPr>
              <p:cNvSpPr txBox="1">
                <a:spLocks noRot="1" noChangeAspect="1" noMove="1" noResize="1" noEditPoints="1" noAdjustHandles="1" noChangeArrowheads="1" noChangeShapeType="1" noTextEdit="1"/>
              </p:cNvSpPr>
              <p:nvPr/>
            </p:nvSpPr>
            <p:spPr>
              <a:xfrm>
                <a:off x="609600" y="1593631"/>
                <a:ext cx="4385560" cy="646331"/>
              </a:xfrm>
              <a:prstGeom prst="rect">
                <a:avLst/>
              </a:prstGeom>
              <a:blipFill>
                <a:blip r:embed="rId4"/>
                <a:stretch>
                  <a:fillRect l="-4172" t="-16981" b="-33962"/>
                </a:stretch>
              </a:blipFill>
            </p:spPr>
            <p:txBody>
              <a:bodyPr/>
              <a:lstStyle/>
              <a:p>
                <a:r>
                  <a:rPr lang="ja-JP" altLang="en-US">
                    <a:noFill/>
                  </a:rPr>
                  <a:t> </a:t>
                </a:r>
              </a:p>
            </p:txBody>
          </p:sp>
        </mc:Fallback>
      </mc:AlternateContent>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ja-JP" altLang="en-US" dirty="0">
                <a:latin typeface="Times New Roman" panose="02020603050405020304" pitchFamily="18" charset="0"/>
              </a:rPr>
              <a:t>基本ゲートの</a:t>
            </a:r>
            <a:r>
              <a:rPr lang="en-US" altLang="ja-JP" dirty="0">
                <a:latin typeface="Times New Roman" panose="02020603050405020304" pitchFamily="18" charset="0"/>
              </a:rPr>
              <a:t>NAND</a:t>
            </a:r>
            <a:r>
              <a:rPr lang="ja-JP" altLang="en-US" dirty="0">
                <a:latin typeface="Times New Roman" panose="02020603050405020304" pitchFamily="18" charset="0"/>
              </a:rPr>
              <a:t>表現</a:t>
            </a:r>
          </a:p>
        </p:txBody>
      </p:sp>
      <mc:AlternateContent xmlns:mc="http://schemas.openxmlformats.org/markup-compatibility/2006" xmlns:a14="http://schemas.microsoft.com/office/drawing/2010/main">
        <mc:Choice Requires="a14">
          <p:sp>
            <p:nvSpPr>
              <p:cNvPr id="2" name="コンテンツ プレースホルダー 1"/>
              <p:cNvSpPr>
                <a:spLocks noGrp="1"/>
              </p:cNvSpPr>
              <p:nvPr>
                <p:ph idx="1"/>
              </p:nvPr>
            </p:nvSpPr>
            <p:spPr>
              <a:xfrm>
                <a:off x="1066800" y="1736726"/>
                <a:ext cx="7543800" cy="2278814"/>
              </a:xfrm>
            </p:spPr>
            <p:txBody>
              <a:bodyPr/>
              <a:lstStyle/>
              <a:p>
                <a14:m>
                  <m:oMath xmlns:m="http://schemas.openxmlformats.org/officeDocument/2006/math">
                    <m:acc>
                      <m:accPr>
                        <m:chr m:val="̅"/>
                        <m:ctrlPr>
                          <a:rPr kumimoji="1" lang="ja-JP" altLang="en-US" sz="3600" i="1" smtClean="0">
                            <a:latin typeface="Cambria Math" panose="02040503050406030204" pitchFamily="18" charset="0"/>
                          </a:rPr>
                        </m:ctrlPr>
                      </m:accPr>
                      <m:e>
                        <m:r>
                          <a:rPr kumimoji="1" lang="en-US" altLang="ja-JP" sz="3600" b="0" i="1" smtClean="0">
                            <a:latin typeface="Cambria Math" panose="02040503050406030204" pitchFamily="18" charset="0"/>
                          </a:rPr>
                          <m:t> </m:t>
                        </m:r>
                        <m:r>
                          <a:rPr kumimoji="1" lang="en-US" altLang="ja-JP" sz="3600" b="0" i="1" smtClean="0">
                            <a:latin typeface="Cambria Math" panose="02040503050406030204" pitchFamily="18" charset="0"/>
                          </a:rPr>
                          <m:t>𝑋</m:t>
                        </m:r>
                        <m:r>
                          <a:rPr kumimoji="1" lang="en-US" altLang="ja-JP" sz="3600" b="0" i="1" smtClean="0">
                            <a:latin typeface="Cambria Math" panose="02040503050406030204" pitchFamily="18" charset="0"/>
                          </a:rPr>
                          <m:t> </m:t>
                        </m:r>
                      </m:e>
                    </m:acc>
                    <m:r>
                      <a:rPr kumimoji="1" lang="en-US" altLang="ja-JP" sz="3600" b="0" i="1" smtClean="0">
                        <a:latin typeface="Cambria Math" panose="02040503050406030204" pitchFamily="18" charset="0"/>
                      </a:rPr>
                      <m:t>=</m:t>
                    </m:r>
                    <m:r>
                      <a:rPr kumimoji="1" lang="en-US" altLang="ja-JP" sz="3600" b="0" i="1" smtClean="0">
                        <a:latin typeface="Cambria Math" panose="02040503050406030204" pitchFamily="18" charset="0"/>
                      </a:rPr>
                      <m:t>𝑋</m:t>
                    </m:r>
                    <m:r>
                      <a:rPr kumimoji="1" lang="en-US" altLang="ja-JP" sz="3600" b="0" i="1" smtClean="0">
                        <a:latin typeface="Cambria Math" panose="02040503050406030204" pitchFamily="18" charset="0"/>
                      </a:rPr>
                      <m:t> | </m:t>
                    </m:r>
                    <m:r>
                      <a:rPr kumimoji="1" lang="en-US" altLang="ja-JP" sz="3600" b="0" i="1" smtClean="0">
                        <a:latin typeface="Cambria Math" panose="02040503050406030204" pitchFamily="18" charset="0"/>
                      </a:rPr>
                      <m:t>𝑋</m:t>
                    </m:r>
                  </m:oMath>
                </a14:m>
                <a:endParaRPr kumimoji="1" lang="en-US" altLang="ja-JP" sz="3600" b="0" dirty="0"/>
              </a:p>
              <a:p>
                <a14:m>
                  <m:oMath xmlns:m="http://schemas.openxmlformats.org/officeDocument/2006/math">
                    <m:r>
                      <a:rPr kumimoji="1" lang="en-US" altLang="ja-JP" sz="3600" b="0" i="1" smtClean="0">
                        <a:latin typeface="Cambria Math" panose="02040503050406030204" pitchFamily="18" charset="0"/>
                      </a:rPr>
                      <m:t>𝑋</m:t>
                    </m:r>
                    <m:r>
                      <a:rPr kumimoji="1" lang="en-US" altLang="ja-JP" sz="3600" b="0" i="1" smtClean="0">
                        <a:latin typeface="Cambria Math" panose="02040503050406030204" pitchFamily="18" charset="0"/>
                      </a:rPr>
                      <m:t>+</m:t>
                    </m:r>
                    <m:r>
                      <a:rPr kumimoji="1" lang="en-US" altLang="ja-JP" sz="3600" b="0" i="1" smtClean="0">
                        <a:latin typeface="Cambria Math" panose="02040503050406030204" pitchFamily="18" charset="0"/>
                      </a:rPr>
                      <m:t>𝑌</m:t>
                    </m:r>
                    <m:r>
                      <a:rPr kumimoji="1" lang="en-US" altLang="ja-JP" sz="3600" b="0" i="1" smtClean="0">
                        <a:latin typeface="Cambria Math" panose="02040503050406030204" pitchFamily="18" charset="0"/>
                      </a:rPr>
                      <m:t>=</m:t>
                    </m:r>
                    <m:d>
                      <m:dPr>
                        <m:ctrlPr>
                          <a:rPr kumimoji="1" lang="en-US" altLang="ja-JP" sz="3600" b="0" i="1" smtClean="0">
                            <a:latin typeface="Cambria Math" panose="02040503050406030204" pitchFamily="18" charset="0"/>
                          </a:rPr>
                        </m:ctrlPr>
                      </m:dPr>
                      <m:e>
                        <m:r>
                          <a:rPr kumimoji="1" lang="en-US" altLang="ja-JP" sz="3600" b="0" i="1" smtClean="0">
                            <a:latin typeface="Cambria Math" panose="02040503050406030204" pitchFamily="18" charset="0"/>
                          </a:rPr>
                          <m:t>𝑋</m:t>
                        </m:r>
                        <m:r>
                          <a:rPr kumimoji="1" lang="en-US" altLang="ja-JP" sz="3600" b="0" i="1" smtClean="0">
                            <a:latin typeface="Cambria Math" panose="02040503050406030204" pitchFamily="18" charset="0"/>
                          </a:rPr>
                          <m:t> </m:t>
                        </m:r>
                      </m:e>
                      <m:e>
                        <m:r>
                          <a:rPr kumimoji="1" lang="en-US" altLang="ja-JP" sz="3600" b="0" i="1" smtClean="0">
                            <a:latin typeface="Cambria Math" panose="02040503050406030204" pitchFamily="18" charset="0"/>
                          </a:rPr>
                          <m:t> </m:t>
                        </m:r>
                        <m:r>
                          <a:rPr kumimoji="1" lang="en-US" altLang="ja-JP" sz="3600" b="0" i="1" smtClean="0">
                            <a:latin typeface="Cambria Math" panose="02040503050406030204" pitchFamily="18" charset="0"/>
                          </a:rPr>
                          <m:t>𝑋</m:t>
                        </m:r>
                      </m:e>
                    </m:d>
                    <m:r>
                      <a:rPr kumimoji="1" lang="en-US" altLang="ja-JP" sz="3600" b="0" i="1" smtClean="0">
                        <a:latin typeface="Cambria Math" panose="02040503050406030204" pitchFamily="18" charset="0"/>
                      </a:rPr>
                      <m:t>|</m:t>
                    </m:r>
                    <m:d>
                      <m:dPr>
                        <m:endChr m:val="|"/>
                        <m:ctrlPr>
                          <a:rPr kumimoji="1" lang="en-US" altLang="ja-JP" sz="3600" b="0" i="1" smtClean="0">
                            <a:latin typeface="Cambria Math" panose="02040503050406030204" pitchFamily="18" charset="0"/>
                          </a:rPr>
                        </m:ctrlPr>
                      </m:dPr>
                      <m:e>
                        <m:r>
                          <a:rPr kumimoji="1" lang="en-US" altLang="ja-JP" sz="3600" b="0" i="1" smtClean="0">
                            <a:latin typeface="Cambria Math" panose="02040503050406030204" pitchFamily="18" charset="0"/>
                          </a:rPr>
                          <m:t>𝑌</m:t>
                        </m:r>
                        <m:r>
                          <a:rPr kumimoji="1" lang="en-US" altLang="ja-JP" sz="3600" b="0" i="1" smtClean="0">
                            <a:latin typeface="Cambria Math" panose="02040503050406030204" pitchFamily="18" charset="0"/>
                          </a:rPr>
                          <m:t> </m:t>
                        </m:r>
                      </m:e>
                    </m:d>
                    <m:r>
                      <a:rPr kumimoji="1" lang="en-US" altLang="ja-JP" sz="3600" b="0" i="1" smtClean="0">
                        <a:latin typeface="Cambria Math" panose="02040503050406030204" pitchFamily="18" charset="0"/>
                      </a:rPr>
                      <m:t> </m:t>
                    </m:r>
                    <m:r>
                      <a:rPr kumimoji="1" lang="en-US" altLang="ja-JP" sz="3600" b="0" i="1" smtClean="0">
                        <a:latin typeface="Cambria Math" panose="02040503050406030204" pitchFamily="18" charset="0"/>
                      </a:rPr>
                      <m:t>𝑌</m:t>
                    </m:r>
                    <m:r>
                      <a:rPr kumimoji="1" lang="en-US" altLang="ja-JP" sz="3600" b="0" i="1" smtClean="0">
                        <a:latin typeface="Cambria Math" panose="02040503050406030204" pitchFamily="18" charset="0"/>
                      </a:rPr>
                      <m:t>)</m:t>
                    </m:r>
                  </m:oMath>
                </a14:m>
                <a:endParaRPr kumimoji="1" lang="en-US" altLang="ja-JP" sz="3600" b="0" dirty="0"/>
              </a:p>
              <a:p>
                <a14:m>
                  <m:oMath xmlns:m="http://schemas.openxmlformats.org/officeDocument/2006/math">
                    <m:r>
                      <a:rPr kumimoji="1" lang="en-US" altLang="ja-JP" sz="3600" b="0" i="1" smtClean="0">
                        <a:latin typeface="Cambria Math" panose="02040503050406030204" pitchFamily="18" charset="0"/>
                      </a:rPr>
                      <m:t>𝑋</m:t>
                    </m:r>
                    <m:r>
                      <a:rPr kumimoji="1" lang="en-US" altLang="ja-JP" sz="3600" b="0" i="1" smtClean="0">
                        <a:latin typeface="Cambria Math" panose="02040503050406030204" pitchFamily="18" charset="0"/>
                        <a:ea typeface="Cambria Math" panose="02040503050406030204" pitchFamily="18" charset="0"/>
                      </a:rPr>
                      <m:t>⋅</m:t>
                    </m:r>
                    <m:r>
                      <a:rPr kumimoji="1" lang="en-US" altLang="ja-JP" sz="3600" b="0" i="1" smtClean="0">
                        <a:latin typeface="Cambria Math" panose="02040503050406030204" pitchFamily="18" charset="0"/>
                        <a:ea typeface="Cambria Math" panose="02040503050406030204" pitchFamily="18" charset="0"/>
                      </a:rPr>
                      <m:t>𝑌</m:t>
                    </m:r>
                    <m:r>
                      <a:rPr kumimoji="1" lang="en-US" altLang="ja-JP" sz="3600" b="0" i="1" smtClean="0">
                        <a:latin typeface="Cambria Math" panose="02040503050406030204" pitchFamily="18" charset="0"/>
                        <a:ea typeface="Cambria Math" panose="02040503050406030204" pitchFamily="18" charset="0"/>
                      </a:rPr>
                      <m:t>=</m:t>
                    </m:r>
                    <m:d>
                      <m:dPr>
                        <m:endChr m:val="|"/>
                        <m:ctrlPr>
                          <a:rPr kumimoji="1" lang="en-US" altLang="ja-JP" sz="3600" b="0" i="1" smtClean="0">
                            <a:latin typeface="Cambria Math" panose="02040503050406030204" pitchFamily="18" charset="0"/>
                            <a:ea typeface="Cambria Math" panose="02040503050406030204" pitchFamily="18" charset="0"/>
                          </a:rPr>
                        </m:ctrlPr>
                      </m:dPr>
                      <m:e>
                        <m:r>
                          <a:rPr kumimoji="1" lang="en-US" altLang="ja-JP" sz="3600" b="0" i="1" smtClean="0">
                            <a:latin typeface="Cambria Math" panose="02040503050406030204" pitchFamily="18" charset="0"/>
                            <a:ea typeface="Cambria Math" panose="02040503050406030204" pitchFamily="18" charset="0"/>
                          </a:rPr>
                          <m:t>𝑋</m:t>
                        </m:r>
                        <m:r>
                          <a:rPr kumimoji="1" lang="en-US" altLang="ja-JP" sz="3600" b="0" i="1" smtClean="0">
                            <a:latin typeface="Cambria Math" panose="02040503050406030204" pitchFamily="18" charset="0"/>
                            <a:ea typeface="Cambria Math" panose="02040503050406030204" pitchFamily="18" charset="0"/>
                          </a:rPr>
                          <m:t> </m:t>
                        </m:r>
                      </m:e>
                    </m:d>
                    <m:r>
                      <a:rPr kumimoji="1" lang="en-US" altLang="ja-JP" sz="3600" b="0" i="1" smtClean="0">
                        <a:latin typeface="Cambria Math" panose="02040503050406030204" pitchFamily="18" charset="0"/>
                        <a:ea typeface="Cambria Math" panose="02040503050406030204" pitchFamily="18" charset="0"/>
                      </a:rPr>
                      <m:t> </m:t>
                    </m:r>
                    <m:r>
                      <a:rPr kumimoji="1" lang="en-US" altLang="ja-JP" sz="3600" b="0" i="1" smtClean="0">
                        <a:latin typeface="Cambria Math" panose="02040503050406030204" pitchFamily="18" charset="0"/>
                        <a:ea typeface="Cambria Math" panose="02040503050406030204" pitchFamily="18" charset="0"/>
                      </a:rPr>
                      <m:t>𝑌</m:t>
                    </m:r>
                    <m:r>
                      <a:rPr kumimoji="1" lang="en-US" altLang="ja-JP" sz="3600" b="0" i="1" smtClean="0">
                        <a:latin typeface="Cambria Math" panose="02040503050406030204" pitchFamily="18" charset="0"/>
                        <a:ea typeface="Cambria Math" panose="02040503050406030204" pitchFamily="18" charset="0"/>
                      </a:rPr>
                      <m:t>)|</m:t>
                    </m:r>
                    <m:d>
                      <m:dPr>
                        <m:endChr m:val="|"/>
                        <m:ctrlPr>
                          <a:rPr kumimoji="1" lang="en-US" altLang="ja-JP" sz="3600" b="0" i="1" smtClean="0">
                            <a:latin typeface="Cambria Math" panose="02040503050406030204" pitchFamily="18" charset="0"/>
                            <a:ea typeface="Cambria Math" panose="02040503050406030204" pitchFamily="18" charset="0"/>
                          </a:rPr>
                        </m:ctrlPr>
                      </m:dPr>
                      <m:e>
                        <m:r>
                          <a:rPr kumimoji="1" lang="en-US" altLang="ja-JP" sz="3600" b="0" i="1" smtClean="0">
                            <a:latin typeface="Cambria Math" panose="02040503050406030204" pitchFamily="18" charset="0"/>
                            <a:ea typeface="Cambria Math" panose="02040503050406030204" pitchFamily="18" charset="0"/>
                          </a:rPr>
                          <m:t>𝑋</m:t>
                        </m:r>
                        <m:r>
                          <a:rPr kumimoji="1" lang="en-US" altLang="ja-JP" sz="3600" b="0" i="1" smtClean="0">
                            <a:latin typeface="Cambria Math" panose="02040503050406030204" pitchFamily="18" charset="0"/>
                            <a:ea typeface="Cambria Math" panose="02040503050406030204" pitchFamily="18" charset="0"/>
                          </a:rPr>
                          <m:t> </m:t>
                        </m:r>
                      </m:e>
                    </m:d>
                    <m:r>
                      <a:rPr kumimoji="1" lang="en-US" altLang="ja-JP" sz="3600" b="0" i="1" smtClean="0">
                        <a:latin typeface="Cambria Math" panose="02040503050406030204" pitchFamily="18" charset="0"/>
                        <a:ea typeface="Cambria Math" panose="02040503050406030204" pitchFamily="18" charset="0"/>
                      </a:rPr>
                      <m:t> </m:t>
                    </m:r>
                    <m:r>
                      <a:rPr kumimoji="1" lang="en-US" altLang="ja-JP" sz="3600" b="0" i="1" smtClean="0">
                        <a:latin typeface="Cambria Math" panose="02040503050406030204" pitchFamily="18" charset="0"/>
                        <a:ea typeface="Cambria Math" panose="02040503050406030204" pitchFamily="18" charset="0"/>
                      </a:rPr>
                      <m:t>𝑌</m:t>
                    </m:r>
                    <m:r>
                      <a:rPr kumimoji="1" lang="en-US" altLang="ja-JP" sz="3600" b="0" i="1" smtClean="0">
                        <a:latin typeface="Cambria Math" panose="02040503050406030204" pitchFamily="18" charset="0"/>
                        <a:ea typeface="Cambria Math" panose="02040503050406030204" pitchFamily="18" charset="0"/>
                      </a:rPr>
                      <m:t>)</m:t>
                    </m:r>
                  </m:oMath>
                </a14:m>
                <a:endParaRPr kumimoji="1" lang="ja-JP" altLang="en-US" sz="3600" dirty="0"/>
              </a:p>
            </p:txBody>
          </p:sp>
        </mc:Choice>
        <mc:Fallback xmlns="">
          <p:sp>
            <p:nvSpPr>
              <p:cNvPr id="2" name="コンテンツ プレースホルダー 1"/>
              <p:cNvSpPr>
                <a:spLocks noGrp="1" noRot="1" noChangeAspect="1" noMove="1" noResize="1" noEditPoints="1" noAdjustHandles="1" noChangeArrowheads="1" noChangeShapeType="1" noTextEdit="1"/>
              </p:cNvSpPr>
              <p:nvPr>
                <p:ph idx="1"/>
              </p:nvPr>
            </p:nvSpPr>
            <p:spPr>
              <a:xfrm>
                <a:off x="1066800" y="1736726"/>
                <a:ext cx="7543800" cy="2278814"/>
              </a:xfrm>
              <a:blipFill rotWithShape="0">
                <a:blip r:embed="rId3" cstate="print"/>
                <a:stretch>
                  <a:fillRect/>
                </a:stretch>
              </a:blipFill>
            </p:spPr>
            <p:txBody>
              <a:bodyPr/>
              <a:lstStyle/>
              <a:p>
                <a:r>
                  <a:rPr lang="ja-JP" altLang="en-US">
                    <a:noFill/>
                  </a:rPr>
                  <a:t> </a:t>
                </a:r>
              </a:p>
            </p:txBody>
          </p:sp>
        </mc:Fallback>
      </mc:AlternateContent>
      <p:grpSp>
        <p:nvGrpSpPr>
          <p:cNvPr id="70774" name="Group 118"/>
          <p:cNvGrpSpPr>
            <a:grpSpLocks/>
          </p:cNvGrpSpPr>
          <p:nvPr/>
        </p:nvGrpSpPr>
        <p:grpSpPr bwMode="auto">
          <a:xfrm>
            <a:off x="3505200" y="3810000"/>
            <a:ext cx="2209800" cy="1128713"/>
            <a:chOff x="2208" y="2400"/>
            <a:chExt cx="1392" cy="711"/>
          </a:xfrm>
        </p:grpSpPr>
        <p:grpSp>
          <p:nvGrpSpPr>
            <p:cNvPr id="70686" name="Group 30"/>
            <p:cNvGrpSpPr>
              <a:grpSpLocks/>
            </p:cNvGrpSpPr>
            <p:nvPr/>
          </p:nvGrpSpPr>
          <p:grpSpPr bwMode="auto">
            <a:xfrm>
              <a:off x="2928" y="2640"/>
              <a:ext cx="299" cy="288"/>
              <a:chOff x="3264" y="3648"/>
              <a:chExt cx="299" cy="288"/>
            </a:xfrm>
          </p:grpSpPr>
          <p:sp>
            <p:nvSpPr>
              <p:cNvPr id="70687" name="Arc 31"/>
              <p:cNvSpPr>
                <a:spLocks/>
              </p:cNvSpPr>
              <p:nvPr/>
            </p:nvSpPr>
            <p:spPr bwMode="auto">
              <a:xfrm>
                <a:off x="3275" y="3648"/>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0688" name="Arc 32"/>
              <p:cNvSpPr>
                <a:spLocks/>
              </p:cNvSpPr>
              <p:nvPr/>
            </p:nvSpPr>
            <p:spPr bwMode="auto">
              <a:xfrm flipV="1">
                <a:off x="3274" y="3792"/>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0689" name="Arc 33"/>
              <p:cNvSpPr>
                <a:spLocks/>
              </p:cNvSpPr>
              <p:nvPr/>
            </p:nvSpPr>
            <p:spPr bwMode="auto">
              <a:xfrm>
                <a:off x="3264" y="3648"/>
                <a:ext cx="4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0690" name="Arc 34"/>
              <p:cNvSpPr>
                <a:spLocks/>
              </p:cNvSpPr>
              <p:nvPr/>
            </p:nvSpPr>
            <p:spPr bwMode="auto">
              <a:xfrm flipV="1">
                <a:off x="3264" y="3792"/>
                <a:ext cx="4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70691" name="Line 35"/>
            <p:cNvSpPr>
              <a:spLocks noChangeShapeType="1"/>
            </p:cNvSpPr>
            <p:nvPr/>
          </p:nvSpPr>
          <p:spPr bwMode="auto">
            <a:xfrm flipH="1">
              <a:off x="3216" y="2784"/>
              <a:ext cx="38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0692" name="Line 36"/>
            <p:cNvSpPr>
              <a:spLocks noChangeShapeType="1"/>
            </p:cNvSpPr>
            <p:nvPr/>
          </p:nvSpPr>
          <p:spPr bwMode="auto">
            <a:xfrm flipH="1">
              <a:off x="2784" y="2736"/>
              <a:ext cx="19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0693" name="Line 37"/>
            <p:cNvSpPr>
              <a:spLocks noChangeShapeType="1"/>
            </p:cNvSpPr>
            <p:nvPr/>
          </p:nvSpPr>
          <p:spPr bwMode="auto">
            <a:xfrm>
              <a:off x="2784" y="2592"/>
              <a:ext cx="0"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0694" name="Line 38"/>
            <p:cNvSpPr>
              <a:spLocks noChangeShapeType="1"/>
            </p:cNvSpPr>
            <p:nvPr/>
          </p:nvSpPr>
          <p:spPr bwMode="auto">
            <a:xfrm>
              <a:off x="2496" y="2592"/>
              <a:ext cx="2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0695" name="Line 39"/>
            <p:cNvSpPr>
              <a:spLocks noChangeShapeType="1"/>
            </p:cNvSpPr>
            <p:nvPr/>
          </p:nvSpPr>
          <p:spPr bwMode="auto">
            <a:xfrm flipH="1">
              <a:off x="2789" y="2832"/>
              <a:ext cx="19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0696" name="Line 40"/>
            <p:cNvSpPr>
              <a:spLocks noChangeShapeType="1"/>
            </p:cNvSpPr>
            <p:nvPr/>
          </p:nvSpPr>
          <p:spPr bwMode="auto">
            <a:xfrm>
              <a:off x="2784" y="2832"/>
              <a:ext cx="0"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0697" name="Line 41"/>
            <p:cNvSpPr>
              <a:spLocks noChangeShapeType="1"/>
            </p:cNvSpPr>
            <p:nvPr/>
          </p:nvSpPr>
          <p:spPr bwMode="auto">
            <a:xfrm flipH="1">
              <a:off x="2496" y="2976"/>
              <a:ext cx="2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0698" name="Text Box 42"/>
            <p:cNvSpPr txBox="1">
              <a:spLocks noChangeArrowheads="1"/>
            </p:cNvSpPr>
            <p:nvPr/>
          </p:nvSpPr>
          <p:spPr bwMode="auto">
            <a:xfrm>
              <a:off x="2208" y="2400"/>
              <a:ext cx="29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2800" i="1">
                  <a:latin typeface="Times New Roman" panose="02020603050405020304" pitchFamily="18" charset="0"/>
                </a:rPr>
                <a:t>X</a:t>
              </a:r>
            </a:p>
          </p:txBody>
        </p:sp>
        <p:sp>
          <p:nvSpPr>
            <p:cNvPr id="70699" name="Text Box 43"/>
            <p:cNvSpPr txBox="1">
              <a:spLocks noChangeArrowheads="1"/>
            </p:cNvSpPr>
            <p:nvPr/>
          </p:nvSpPr>
          <p:spPr bwMode="auto">
            <a:xfrm>
              <a:off x="2208" y="2784"/>
              <a:ext cx="29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2800" i="1">
                  <a:latin typeface="Times New Roman" panose="02020603050405020304" pitchFamily="18" charset="0"/>
                </a:rPr>
                <a:t>Y</a:t>
              </a:r>
            </a:p>
          </p:txBody>
        </p:sp>
      </p:grpSp>
      <p:grpSp>
        <p:nvGrpSpPr>
          <p:cNvPr id="70776" name="Group 120"/>
          <p:cNvGrpSpPr>
            <a:grpSpLocks/>
          </p:cNvGrpSpPr>
          <p:nvPr/>
        </p:nvGrpSpPr>
        <p:grpSpPr bwMode="auto">
          <a:xfrm>
            <a:off x="5943600" y="3810000"/>
            <a:ext cx="2133600" cy="1128713"/>
            <a:chOff x="3744" y="2400"/>
            <a:chExt cx="1344" cy="711"/>
          </a:xfrm>
        </p:grpSpPr>
        <p:sp>
          <p:nvSpPr>
            <p:cNvPr id="70701" name="Line 45"/>
            <p:cNvSpPr>
              <a:spLocks noChangeShapeType="1"/>
            </p:cNvSpPr>
            <p:nvPr/>
          </p:nvSpPr>
          <p:spPr bwMode="auto">
            <a:xfrm flipH="1">
              <a:off x="4272" y="2736"/>
              <a:ext cx="14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0702" name="Line 46"/>
            <p:cNvSpPr>
              <a:spLocks noChangeShapeType="1"/>
            </p:cNvSpPr>
            <p:nvPr/>
          </p:nvSpPr>
          <p:spPr bwMode="auto">
            <a:xfrm flipH="1">
              <a:off x="4704" y="2784"/>
              <a:ext cx="38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70703" name="Group 47"/>
            <p:cNvGrpSpPr>
              <a:grpSpLocks/>
            </p:cNvGrpSpPr>
            <p:nvPr/>
          </p:nvGrpSpPr>
          <p:grpSpPr bwMode="auto">
            <a:xfrm>
              <a:off x="4416" y="2640"/>
              <a:ext cx="288" cy="288"/>
              <a:chOff x="3264" y="2544"/>
              <a:chExt cx="288" cy="288"/>
            </a:xfrm>
          </p:grpSpPr>
          <p:sp>
            <p:nvSpPr>
              <p:cNvPr id="70704" name="Arc 48"/>
              <p:cNvSpPr>
                <a:spLocks/>
              </p:cNvSpPr>
              <p:nvPr/>
            </p:nvSpPr>
            <p:spPr bwMode="auto">
              <a:xfrm>
                <a:off x="3264" y="2544"/>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0705" name="Arc 49"/>
              <p:cNvSpPr>
                <a:spLocks/>
              </p:cNvSpPr>
              <p:nvPr/>
            </p:nvSpPr>
            <p:spPr bwMode="auto">
              <a:xfrm flipV="1">
                <a:off x="3264" y="2688"/>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0706" name="Line 50"/>
              <p:cNvSpPr>
                <a:spLocks noChangeShapeType="1"/>
              </p:cNvSpPr>
              <p:nvPr/>
            </p:nvSpPr>
            <p:spPr bwMode="auto">
              <a:xfrm>
                <a:off x="3264" y="2544"/>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70707" name="Line 51"/>
            <p:cNvSpPr>
              <a:spLocks noChangeShapeType="1"/>
            </p:cNvSpPr>
            <p:nvPr/>
          </p:nvSpPr>
          <p:spPr bwMode="auto">
            <a:xfrm>
              <a:off x="4272" y="2592"/>
              <a:ext cx="0"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0708" name="Line 52"/>
            <p:cNvSpPr>
              <a:spLocks noChangeShapeType="1"/>
            </p:cNvSpPr>
            <p:nvPr/>
          </p:nvSpPr>
          <p:spPr bwMode="auto">
            <a:xfrm>
              <a:off x="4032" y="2592"/>
              <a:ext cx="2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0709" name="Line 53"/>
            <p:cNvSpPr>
              <a:spLocks noChangeShapeType="1"/>
            </p:cNvSpPr>
            <p:nvPr/>
          </p:nvSpPr>
          <p:spPr bwMode="auto">
            <a:xfrm flipH="1">
              <a:off x="4272" y="2832"/>
              <a:ext cx="14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0710" name="Line 54"/>
            <p:cNvSpPr>
              <a:spLocks noChangeShapeType="1"/>
            </p:cNvSpPr>
            <p:nvPr/>
          </p:nvSpPr>
          <p:spPr bwMode="auto">
            <a:xfrm>
              <a:off x="4272" y="2832"/>
              <a:ext cx="0"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0711" name="Line 55"/>
            <p:cNvSpPr>
              <a:spLocks noChangeShapeType="1"/>
            </p:cNvSpPr>
            <p:nvPr/>
          </p:nvSpPr>
          <p:spPr bwMode="auto">
            <a:xfrm flipH="1">
              <a:off x="4032" y="2976"/>
              <a:ext cx="2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0712" name="Text Box 56"/>
            <p:cNvSpPr txBox="1">
              <a:spLocks noChangeArrowheads="1"/>
            </p:cNvSpPr>
            <p:nvPr/>
          </p:nvSpPr>
          <p:spPr bwMode="auto">
            <a:xfrm>
              <a:off x="3744" y="2400"/>
              <a:ext cx="29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2800" i="1">
                  <a:latin typeface="Times New Roman" panose="02020603050405020304" pitchFamily="18" charset="0"/>
                </a:rPr>
                <a:t>X</a:t>
              </a:r>
            </a:p>
          </p:txBody>
        </p:sp>
        <p:sp>
          <p:nvSpPr>
            <p:cNvPr id="70713" name="Text Box 57"/>
            <p:cNvSpPr txBox="1">
              <a:spLocks noChangeArrowheads="1"/>
            </p:cNvSpPr>
            <p:nvPr/>
          </p:nvSpPr>
          <p:spPr bwMode="auto">
            <a:xfrm>
              <a:off x="3744" y="2784"/>
              <a:ext cx="29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2800" i="1">
                  <a:latin typeface="Times New Roman" panose="02020603050405020304" pitchFamily="18" charset="0"/>
                </a:rPr>
                <a:t>Y</a:t>
              </a:r>
            </a:p>
          </p:txBody>
        </p:sp>
      </p:grpSp>
      <p:grpSp>
        <p:nvGrpSpPr>
          <p:cNvPr id="70772" name="Group 116"/>
          <p:cNvGrpSpPr>
            <a:grpSpLocks/>
          </p:cNvGrpSpPr>
          <p:nvPr/>
        </p:nvGrpSpPr>
        <p:grpSpPr bwMode="auto">
          <a:xfrm>
            <a:off x="1219200" y="4114800"/>
            <a:ext cx="2133600" cy="519113"/>
            <a:chOff x="768" y="2592"/>
            <a:chExt cx="1344" cy="327"/>
          </a:xfrm>
        </p:grpSpPr>
        <p:grpSp>
          <p:nvGrpSpPr>
            <p:cNvPr id="70746" name="Group 90"/>
            <p:cNvGrpSpPr>
              <a:grpSpLocks/>
            </p:cNvGrpSpPr>
            <p:nvPr/>
          </p:nvGrpSpPr>
          <p:grpSpPr bwMode="auto">
            <a:xfrm>
              <a:off x="1440" y="2688"/>
              <a:ext cx="288" cy="192"/>
              <a:chOff x="2640" y="1968"/>
              <a:chExt cx="288" cy="192"/>
            </a:xfrm>
          </p:grpSpPr>
          <p:sp>
            <p:nvSpPr>
              <p:cNvPr id="70747" name="AutoShape 91"/>
              <p:cNvSpPr>
                <a:spLocks noChangeArrowheads="1"/>
              </p:cNvSpPr>
              <p:nvPr/>
            </p:nvSpPr>
            <p:spPr bwMode="auto">
              <a:xfrm rot="5400000">
                <a:off x="2640" y="1968"/>
                <a:ext cx="192" cy="192"/>
              </a:xfrm>
              <a:prstGeom prst="triangle">
                <a:avLst>
                  <a:gd name="adj" fmla="val 50000"/>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0748" name="Oval 92"/>
              <p:cNvSpPr>
                <a:spLocks noChangeArrowheads="1"/>
              </p:cNvSpPr>
              <p:nvPr/>
            </p:nvSpPr>
            <p:spPr bwMode="auto">
              <a:xfrm>
                <a:off x="2832" y="2016"/>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70749" name="Line 93"/>
            <p:cNvSpPr>
              <a:spLocks noChangeShapeType="1"/>
            </p:cNvSpPr>
            <p:nvPr/>
          </p:nvSpPr>
          <p:spPr bwMode="auto">
            <a:xfrm flipH="1">
              <a:off x="1056" y="2784"/>
              <a:ext cx="38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0750" name="Line 94"/>
            <p:cNvSpPr>
              <a:spLocks noChangeShapeType="1"/>
            </p:cNvSpPr>
            <p:nvPr/>
          </p:nvSpPr>
          <p:spPr bwMode="auto">
            <a:xfrm flipH="1">
              <a:off x="1728" y="2784"/>
              <a:ext cx="38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0751" name="Text Box 95"/>
            <p:cNvSpPr txBox="1">
              <a:spLocks noChangeArrowheads="1"/>
            </p:cNvSpPr>
            <p:nvPr/>
          </p:nvSpPr>
          <p:spPr bwMode="auto">
            <a:xfrm>
              <a:off x="768" y="2592"/>
              <a:ext cx="34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2800" i="1">
                  <a:latin typeface="Times New Roman" panose="02020603050405020304" pitchFamily="18" charset="0"/>
                </a:rPr>
                <a:t>X</a:t>
              </a:r>
            </a:p>
          </p:txBody>
        </p:sp>
      </p:grpSp>
      <p:grpSp>
        <p:nvGrpSpPr>
          <p:cNvPr id="70782" name="Group 126"/>
          <p:cNvGrpSpPr>
            <a:grpSpLocks/>
          </p:cNvGrpSpPr>
          <p:nvPr/>
        </p:nvGrpSpPr>
        <p:grpSpPr bwMode="auto">
          <a:xfrm>
            <a:off x="1219200" y="4984750"/>
            <a:ext cx="2057400" cy="1492250"/>
            <a:chOff x="768" y="3140"/>
            <a:chExt cx="1296" cy="940"/>
          </a:xfrm>
        </p:grpSpPr>
        <p:sp>
          <p:nvSpPr>
            <p:cNvPr id="70766" name="Rectangle 110"/>
            <p:cNvSpPr>
              <a:spLocks noChangeArrowheads="1"/>
            </p:cNvSpPr>
            <p:nvPr/>
          </p:nvSpPr>
          <p:spPr bwMode="auto">
            <a:xfrm>
              <a:off x="1104" y="3264"/>
              <a:ext cx="912" cy="816"/>
            </a:xfrm>
            <a:prstGeom prst="rect">
              <a:avLst/>
            </a:prstGeom>
            <a:noFill/>
            <a:ln w="19050">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useBgFill="1">
          <p:nvSpPr>
            <p:cNvPr id="70769" name="Text Box 113"/>
            <p:cNvSpPr txBox="1">
              <a:spLocks noChangeArrowheads="1"/>
            </p:cNvSpPr>
            <p:nvPr/>
          </p:nvSpPr>
          <p:spPr bwMode="auto">
            <a:xfrm>
              <a:off x="1152" y="3140"/>
              <a:ext cx="412" cy="231"/>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800">
                  <a:latin typeface="Times New Roman" panose="02020603050405020304" pitchFamily="18" charset="0"/>
                </a:rPr>
                <a:t>NOT</a:t>
              </a:r>
            </a:p>
          </p:txBody>
        </p:sp>
        <p:grpSp>
          <p:nvGrpSpPr>
            <p:cNvPr id="70753" name="Group 97"/>
            <p:cNvGrpSpPr>
              <a:grpSpLocks/>
            </p:cNvGrpSpPr>
            <p:nvPr/>
          </p:nvGrpSpPr>
          <p:grpSpPr bwMode="auto">
            <a:xfrm>
              <a:off x="1056" y="3552"/>
              <a:ext cx="1008" cy="288"/>
              <a:chOff x="1104" y="3072"/>
              <a:chExt cx="1008" cy="288"/>
            </a:xfrm>
          </p:grpSpPr>
          <p:grpSp>
            <p:nvGrpSpPr>
              <p:cNvPr id="70754" name="Group 98"/>
              <p:cNvGrpSpPr>
                <a:grpSpLocks/>
              </p:cNvGrpSpPr>
              <p:nvPr/>
            </p:nvGrpSpPr>
            <p:grpSpPr bwMode="auto">
              <a:xfrm>
                <a:off x="1440" y="3072"/>
                <a:ext cx="384" cy="288"/>
                <a:chOff x="3888" y="3456"/>
                <a:chExt cx="384" cy="288"/>
              </a:xfrm>
            </p:grpSpPr>
            <p:sp>
              <p:nvSpPr>
                <p:cNvPr id="70755" name="Arc 99"/>
                <p:cNvSpPr>
                  <a:spLocks/>
                </p:cNvSpPr>
                <p:nvPr/>
              </p:nvSpPr>
              <p:spPr bwMode="auto">
                <a:xfrm>
                  <a:off x="3888" y="3456"/>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0756" name="Arc 100"/>
                <p:cNvSpPr>
                  <a:spLocks/>
                </p:cNvSpPr>
                <p:nvPr/>
              </p:nvSpPr>
              <p:spPr bwMode="auto">
                <a:xfrm flipV="1">
                  <a:off x="3888" y="3600"/>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0757" name="Line 101"/>
                <p:cNvSpPr>
                  <a:spLocks noChangeShapeType="1"/>
                </p:cNvSpPr>
                <p:nvPr/>
              </p:nvSpPr>
              <p:spPr bwMode="auto">
                <a:xfrm>
                  <a:off x="3888" y="3456"/>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0758" name="Oval 102"/>
                <p:cNvSpPr>
                  <a:spLocks noChangeArrowheads="1"/>
                </p:cNvSpPr>
                <p:nvPr/>
              </p:nvSpPr>
              <p:spPr bwMode="auto">
                <a:xfrm>
                  <a:off x="4176" y="3552"/>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70759" name="Line 103"/>
              <p:cNvSpPr>
                <a:spLocks noChangeShapeType="1"/>
              </p:cNvSpPr>
              <p:nvPr/>
            </p:nvSpPr>
            <p:spPr bwMode="auto">
              <a:xfrm>
                <a:off x="1824" y="3216"/>
                <a:ext cx="2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0760" name="Line 104"/>
              <p:cNvSpPr>
                <a:spLocks noChangeShapeType="1"/>
              </p:cNvSpPr>
              <p:nvPr/>
            </p:nvSpPr>
            <p:spPr bwMode="auto">
              <a:xfrm>
                <a:off x="1344" y="3168"/>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0761" name="Line 105"/>
              <p:cNvSpPr>
                <a:spLocks noChangeShapeType="1"/>
              </p:cNvSpPr>
              <p:nvPr/>
            </p:nvSpPr>
            <p:spPr bwMode="auto">
              <a:xfrm>
                <a:off x="1344" y="3264"/>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0762" name="Line 106"/>
              <p:cNvSpPr>
                <a:spLocks noChangeShapeType="1"/>
              </p:cNvSpPr>
              <p:nvPr/>
            </p:nvSpPr>
            <p:spPr bwMode="auto">
              <a:xfrm>
                <a:off x="1344" y="3168"/>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0763" name="Line 107"/>
              <p:cNvSpPr>
                <a:spLocks noChangeShapeType="1"/>
              </p:cNvSpPr>
              <p:nvPr/>
            </p:nvSpPr>
            <p:spPr bwMode="auto">
              <a:xfrm>
                <a:off x="1104" y="3216"/>
                <a:ext cx="2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70764" name="Text Box 108"/>
            <p:cNvSpPr txBox="1">
              <a:spLocks noChangeArrowheads="1"/>
            </p:cNvSpPr>
            <p:nvPr/>
          </p:nvSpPr>
          <p:spPr bwMode="auto">
            <a:xfrm>
              <a:off x="768" y="3504"/>
              <a:ext cx="34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2800" i="1">
                  <a:latin typeface="Times New Roman" panose="02020603050405020304" pitchFamily="18" charset="0"/>
                </a:rPr>
                <a:t>X</a:t>
              </a:r>
            </a:p>
          </p:txBody>
        </p:sp>
      </p:grpSp>
      <p:grpSp>
        <p:nvGrpSpPr>
          <p:cNvPr id="70784" name="Group 128"/>
          <p:cNvGrpSpPr>
            <a:grpSpLocks/>
          </p:cNvGrpSpPr>
          <p:nvPr/>
        </p:nvGrpSpPr>
        <p:grpSpPr bwMode="auto">
          <a:xfrm>
            <a:off x="5943600" y="4984750"/>
            <a:ext cx="2209800" cy="1492250"/>
            <a:chOff x="3744" y="3140"/>
            <a:chExt cx="1392" cy="940"/>
          </a:xfrm>
        </p:grpSpPr>
        <p:sp>
          <p:nvSpPr>
            <p:cNvPr id="70768" name="Rectangle 112"/>
            <p:cNvSpPr>
              <a:spLocks noChangeArrowheads="1"/>
            </p:cNvSpPr>
            <p:nvPr/>
          </p:nvSpPr>
          <p:spPr bwMode="auto">
            <a:xfrm>
              <a:off x="4080" y="3264"/>
              <a:ext cx="1008" cy="816"/>
            </a:xfrm>
            <a:prstGeom prst="rect">
              <a:avLst/>
            </a:prstGeom>
            <a:noFill/>
            <a:ln w="19050">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0771" name="Text Box 115"/>
            <p:cNvSpPr txBox="1">
              <a:spLocks noChangeArrowheads="1"/>
            </p:cNvSpPr>
            <p:nvPr/>
          </p:nvSpPr>
          <p:spPr bwMode="auto">
            <a:xfrm>
              <a:off x="4128" y="3140"/>
              <a:ext cx="428" cy="231"/>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800">
                  <a:latin typeface="Times New Roman" panose="02020603050405020304" pitchFamily="18" charset="0"/>
                </a:rPr>
                <a:t>AND</a:t>
              </a:r>
            </a:p>
          </p:txBody>
        </p:sp>
        <p:sp>
          <p:nvSpPr>
            <p:cNvPr id="70662" name="Line 6"/>
            <p:cNvSpPr>
              <a:spLocks noChangeShapeType="1"/>
            </p:cNvSpPr>
            <p:nvPr/>
          </p:nvSpPr>
          <p:spPr bwMode="auto">
            <a:xfrm>
              <a:off x="4032" y="3504"/>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0663" name="Line 7"/>
            <p:cNvSpPr>
              <a:spLocks noChangeShapeType="1"/>
            </p:cNvSpPr>
            <p:nvPr/>
          </p:nvSpPr>
          <p:spPr bwMode="auto">
            <a:xfrm>
              <a:off x="4128" y="3744"/>
              <a:ext cx="0"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0664" name="Line 8"/>
            <p:cNvSpPr>
              <a:spLocks noChangeShapeType="1"/>
            </p:cNvSpPr>
            <p:nvPr/>
          </p:nvSpPr>
          <p:spPr bwMode="auto">
            <a:xfrm>
              <a:off x="4128" y="3744"/>
              <a:ext cx="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0665" name="Line 9"/>
            <p:cNvSpPr>
              <a:spLocks noChangeShapeType="1"/>
            </p:cNvSpPr>
            <p:nvPr/>
          </p:nvSpPr>
          <p:spPr bwMode="auto">
            <a:xfrm flipV="1">
              <a:off x="4032" y="3888"/>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0666" name="Line 10"/>
            <p:cNvSpPr>
              <a:spLocks noChangeShapeType="1"/>
            </p:cNvSpPr>
            <p:nvPr/>
          </p:nvSpPr>
          <p:spPr bwMode="auto">
            <a:xfrm>
              <a:off x="4128" y="3504"/>
              <a:ext cx="0"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0667" name="Line 11"/>
            <p:cNvSpPr>
              <a:spLocks noChangeShapeType="1"/>
            </p:cNvSpPr>
            <p:nvPr/>
          </p:nvSpPr>
          <p:spPr bwMode="auto">
            <a:xfrm>
              <a:off x="4128" y="3648"/>
              <a:ext cx="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70668" name="Group 12"/>
            <p:cNvGrpSpPr>
              <a:grpSpLocks/>
            </p:cNvGrpSpPr>
            <p:nvPr/>
          </p:nvGrpSpPr>
          <p:grpSpPr bwMode="auto">
            <a:xfrm>
              <a:off x="4176" y="3552"/>
              <a:ext cx="384" cy="288"/>
              <a:chOff x="3888" y="3456"/>
              <a:chExt cx="384" cy="288"/>
            </a:xfrm>
          </p:grpSpPr>
          <p:sp>
            <p:nvSpPr>
              <p:cNvPr id="70669" name="Arc 13"/>
              <p:cNvSpPr>
                <a:spLocks/>
              </p:cNvSpPr>
              <p:nvPr/>
            </p:nvSpPr>
            <p:spPr bwMode="auto">
              <a:xfrm>
                <a:off x="3888" y="3456"/>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0670" name="Arc 14"/>
              <p:cNvSpPr>
                <a:spLocks/>
              </p:cNvSpPr>
              <p:nvPr/>
            </p:nvSpPr>
            <p:spPr bwMode="auto">
              <a:xfrm flipV="1">
                <a:off x="3888" y="3600"/>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0671" name="Line 15"/>
              <p:cNvSpPr>
                <a:spLocks noChangeShapeType="1"/>
              </p:cNvSpPr>
              <p:nvPr/>
            </p:nvSpPr>
            <p:spPr bwMode="auto">
              <a:xfrm>
                <a:off x="3888" y="3456"/>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0672" name="Oval 16"/>
              <p:cNvSpPr>
                <a:spLocks noChangeArrowheads="1"/>
              </p:cNvSpPr>
              <p:nvPr/>
            </p:nvSpPr>
            <p:spPr bwMode="auto">
              <a:xfrm>
                <a:off x="4176" y="3552"/>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70673" name="Line 17"/>
            <p:cNvSpPr>
              <a:spLocks noChangeShapeType="1"/>
            </p:cNvSpPr>
            <p:nvPr/>
          </p:nvSpPr>
          <p:spPr bwMode="auto">
            <a:xfrm>
              <a:off x="4560" y="3696"/>
              <a:ext cx="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0674" name="Line 18"/>
            <p:cNvSpPr>
              <a:spLocks noChangeShapeType="1"/>
            </p:cNvSpPr>
            <p:nvPr/>
          </p:nvSpPr>
          <p:spPr bwMode="auto">
            <a:xfrm>
              <a:off x="4608" y="3648"/>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0675" name="Line 19"/>
            <p:cNvSpPr>
              <a:spLocks noChangeShapeType="1"/>
            </p:cNvSpPr>
            <p:nvPr/>
          </p:nvSpPr>
          <p:spPr bwMode="auto">
            <a:xfrm>
              <a:off x="4608" y="3648"/>
              <a:ext cx="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0676" name="Line 20"/>
            <p:cNvSpPr>
              <a:spLocks noChangeShapeType="1"/>
            </p:cNvSpPr>
            <p:nvPr/>
          </p:nvSpPr>
          <p:spPr bwMode="auto">
            <a:xfrm>
              <a:off x="4608" y="3744"/>
              <a:ext cx="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70677" name="Group 21"/>
            <p:cNvGrpSpPr>
              <a:grpSpLocks/>
            </p:cNvGrpSpPr>
            <p:nvPr/>
          </p:nvGrpSpPr>
          <p:grpSpPr bwMode="auto">
            <a:xfrm>
              <a:off x="4656" y="3552"/>
              <a:ext cx="384" cy="288"/>
              <a:chOff x="3888" y="3456"/>
              <a:chExt cx="384" cy="288"/>
            </a:xfrm>
          </p:grpSpPr>
          <p:sp>
            <p:nvSpPr>
              <p:cNvPr id="70678" name="Arc 22"/>
              <p:cNvSpPr>
                <a:spLocks/>
              </p:cNvSpPr>
              <p:nvPr/>
            </p:nvSpPr>
            <p:spPr bwMode="auto">
              <a:xfrm>
                <a:off x="3888" y="3456"/>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0679" name="Arc 23"/>
              <p:cNvSpPr>
                <a:spLocks/>
              </p:cNvSpPr>
              <p:nvPr/>
            </p:nvSpPr>
            <p:spPr bwMode="auto">
              <a:xfrm flipV="1">
                <a:off x="3888" y="3600"/>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0680" name="Line 24"/>
              <p:cNvSpPr>
                <a:spLocks noChangeShapeType="1"/>
              </p:cNvSpPr>
              <p:nvPr/>
            </p:nvSpPr>
            <p:spPr bwMode="auto">
              <a:xfrm>
                <a:off x="3888" y="3456"/>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0681" name="Oval 25"/>
              <p:cNvSpPr>
                <a:spLocks noChangeArrowheads="1"/>
              </p:cNvSpPr>
              <p:nvPr/>
            </p:nvSpPr>
            <p:spPr bwMode="auto">
              <a:xfrm>
                <a:off x="4176" y="3552"/>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70682" name="Line 26"/>
            <p:cNvSpPr>
              <a:spLocks noChangeShapeType="1"/>
            </p:cNvSpPr>
            <p:nvPr/>
          </p:nvSpPr>
          <p:spPr bwMode="auto">
            <a:xfrm flipV="1">
              <a:off x="5040" y="3696"/>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0683" name="Text Box 27"/>
            <p:cNvSpPr txBox="1">
              <a:spLocks noChangeArrowheads="1"/>
            </p:cNvSpPr>
            <p:nvPr/>
          </p:nvSpPr>
          <p:spPr bwMode="auto">
            <a:xfrm>
              <a:off x="3744" y="3312"/>
              <a:ext cx="29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2800" i="1">
                  <a:latin typeface="Times New Roman" panose="02020603050405020304" pitchFamily="18" charset="0"/>
                </a:rPr>
                <a:t>X</a:t>
              </a:r>
            </a:p>
          </p:txBody>
        </p:sp>
        <p:sp>
          <p:nvSpPr>
            <p:cNvPr id="70684" name="Text Box 28"/>
            <p:cNvSpPr txBox="1">
              <a:spLocks noChangeArrowheads="1"/>
            </p:cNvSpPr>
            <p:nvPr/>
          </p:nvSpPr>
          <p:spPr bwMode="auto">
            <a:xfrm>
              <a:off x="3744" y="3696"/>
              <a:ext cx="29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2800" i="1">
                  <a:latin typeface="Times New Roman" panose="02020603050405020304" pitchFamily="18" charset="0"/>
                </a:rPr>
                <a:t>Y</a:t>
              </a:r>
            </a:p>
          </p:txBody>
        </p:sp>
      </p:grpSp>
      <p:grpSp>
        <p:nvGrpSpPr>
          <p:cNvPr id="70783" name="Group 127"/>
          <p:cNvGrpSpPr>
            <a:grpSpLocks/>
          </p:cNvGrpSpPr>
          <p:nvPr/>
        </p:nvGrpSpPr>
        <p:grpSpPr bwMode="auto">
          <a:xfrm>
            <a:off x="3505200" y="4953000"/>
            <a:ext cx="2209800" cy="1524000"/>
            <a:chOff x="2208" y="3120"/>
            <a:chExt cx="1392" cy="960"/>
          </a:xfrm>
        </p:grpSpPr>
        <p:sp>
          <p:nvSpPr>
            <p:cNvPr id="70767" name="Rectangle 111"/>
            <p:cNvSpPr>
              <a:spLocks noChangeArrowheads="1"/>
            </p:cNvSpPr>
            <p:nvPr/>
          </p:nvSpPr>
          <p:spPr bwMode="auto">
            <a:xfrm>
              <a:off x="2544" y="3264"/>
              <a:ext cx="1008" cy="816"/>
            </a:xfrm>
            <a:prstGeom prst="rect">
              <a:avLst/>
            </a:prstGeom>
            <a:noFill/>
            <a:ln w="19050">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0770" name="Text Box 114"/>
            <p:cNvSpPr txBox="1">
              <a:spLocks noChangeArrowheads="1"/>
            </p:cNvSpPr>
            <p:nvPr/>
          </p:nvSpPr>
          <p:spPr bwMode="auto">
            <a:xfrm>
              <a:off x="2592" y="3120"/>
              <a:ext cx="328" cy="231"/>
            </a:xfrm>
            <a:prstGeom prst="rect">
              <a:avLst/>
            </a:prstGeom>
            <a:solidFill>
              <a:srgbClr val="000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1800">
                  <a:latin typeface="Times New Roman" panose="02020603050405020304" pitchFamily="18" charset="0"/>
                </a:rPr>
                <a:t>OR</a:t>
              </a:r>
            </a:p>
          </p:txBody>
        </p:sp>
        <p:grpSp>
          <p:nvGrpSpPr>
            <p:cNvPr id="70715" name="Group 59"/>
            <p:cNvGrpSpPr>
              <a:grpSpLocks/>
            </p:cNvGrpSpPr>
            <p:nvPr/>
          </p:nvGrpSpPr>
          <p:grpSpPr bwMode="auto">
            <a:xfrm>
              <a:off x="2640" y="3360"/>
              <a:ext cx="384" cy="288"/>
              <a:chOff x="3888" y="3456"/>
              <a:chExt cx="384" cy="288"/>
            </a:xfrm>
          </p:grpSpPr>
          <p:sp>
            <p:nvSpPr>
              <p:cNvPr id="70716" name="Arc 60"/>
              <p:cNvSpPr>
                <a:spLocks/>
              </p:cNvSpPr>
              <p:nvPr/>
            </p:nvSpPr>
            <p:spPr bwMode="auto">
              <a:xfrm>
                <a:off x="3888" y="3456"/>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0717" name="Arc 61"/>
              <p:cNvSpPr>
                <a:spLocks/>
              </p:cNvSpPr>
              <p:nvPr/>
            </p:nvSpPr>
            <p:spPr bwMode="auto">
              <a:xfrm flipV="1">
                <a:off x="3888" y="3600"/>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0718" name="Line 62"/>
              <p:cNvSpPr>
                <a:spLocks noChangeShapeType="1"/>
              </p:cNvSpPr>
              <p:nvPr/>
            </p:nvSpPr>
            <p:spPr bwMode="auto">
              <a:xfrm>
                <a:off x="3888" y="3456"/>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0719" name="Oval 63"/>
              <p:cNvSpPr>
                <a:spLocks noChangeArrowheads="1"/>
              </p:cNvSpPr>
              <p:nvPr/>
            </p:nvSpPr>
            <p:spPr bwMode="auto">
              <a:xfrm>
                <a:off x="4176" y="3552"/>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70720" name="Line 64"/>
            <p:cNvSpPr>
              <a:spLocks noChangeShapeType="1"/>
            </p:cNvSpPr>
            <p:nvPr/>
          </p:nvSpPr>
          <p:spPr bwMode="auto">
            <a:xfrm>
              <a:off x="2496" y="3504"/>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0721" name="Line 65"/>
            <p:cNvSpPr>
              <a:spLocks noChangeShapeType="1"/>
            </p:cNvSpPr>
            <p:nvPr/>
          </p:nvSpPr>
          <p:spPr bwMode="auto">
            <a:xfrm>
              <a:off x="2592" y="3456"/>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0722" name="Line 66"/>
            <p:cNvSpPr>
              <a:spLocks noChangeShapeType="1"/>
            </p:cNvSpPr>
            <p:nvPr/>
          </p:nvSpPr>
          <p:spPr bwMode="auto">
            <a:xfrm>
              <a:off x="2592" y="3840"/>
              <a:ext cx="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0723" name="Line 67"/>
            <p:cNvSpPr>
              <a:spLocks noChangeShapeType="1"/>
            </p:cNvSpPr>
            <p:nvPr/>
          </p:nvSpPr>
          <p:spPr bwMode="auto">
            <a:xfrm>
              <a:off x="2496" y="3888"/>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0724" name="Line 68"/>
            <p:cNvSpPr>
              <a:spLocks noChangeShapeType="1"/>
            </p:cNvSpPr>
            <p:nvPr/>
          </p:nvSpPr>
          <p:spPr bwMode="auto">
            <a:xfrm>
              <a:off x="2592" y="3840"/>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0725" name="Line 69"/>
            <p:cNvSpPr>
              <a:spLocks noChangeShapeType="1"/>
            </p:cNvSpPr>
            <p:nvPr/>
          </p:nvSpPr>
          <p:spPr bwMode="auto">
            <a:xfrm>
              <a:off x="2592" y="3552"/>
              <a:ext cx="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70726" name="Group 70"/>
            <p:cNvGrpSpPr>
              <a:grpSpLocks/>
            </p:cNvGrpSpPr>
            <p:nvPr/>
          </p:nvGrpSpPr>
          <p:grpSpPr bwMode="auto">
            <a:xfrm>
              <a:off x="2640" y="3744"/>
              <a:ext cx="384" cy="288"/>
              <a:chOff x="3888" y="3456"/>
              <a:chExt cx="384" cy="288"/>
            </a:xfrm>
          </p:grpSpPr>
          <p:sp>
            <p:nvSpPr>
              <p:cNvPr id="70727" name="Arc 71"/>
              <p:cNvSpPr>
                <a:spLocks/>
              </p:cNvSpPr>
              <p:nvPr/>
            </p:nvSpPr>
            <p:spPr bwMode="auto">
              <a:xfrm>
                <a:off x="3888" y="3456"/>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0728" name="Arc 72"/>
              <p:cNvSpPr>
                <a:spLocks/>
              </p:cNvSpPr>
              <p:nvPr/>
            </p:nvSpPr>
            <p:spPr bwMode="auto">
              <a:xfrm flipV="1">
                <a:off x="3888" y="3600"/>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0729" name="Line 73"/>
              <p:cNvSpPr>
                <a:spLocks noChangeShapeType="1"/>
              </p:cNvSpPr>
              <p:nvPr/>
            </p:nvSpPr>
            <p:spPr bwMode="auto">
              <a:xfrm>
                <a:off x="3888" y="3456"/>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0730" name="Oval 74"/>
              <p:cNvSpPr>
                <a:spLocks noChangeArrowheads="1"/>
              </p:cNvSpPr>
              <p:nvPr/>
            </p:nvSpPr>
            <p:spPr bwMode="auto">
              <a:xfrm>
                <a:off x="4176" y="3552"/>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70731" name="Line 75"/>
            <p:cNvSpPr>
              <a:spLocks noChangeShapeType="1"/>
            </p:cNvSpPr>
            <p:nvPr/>
          </p:nvSpPr>
          <p:spPr bwMode="auto">
            <a:xfrm>
              <a:off x="3024" y="3504"/>
              <a:ext cx="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0732" name="Line 76"/>
            <p:cNvSpPr>
              <a:spLocks noChangeShapeType="1"/>
            </p:cNvSpPr>
            <p:nvPr/>
          </p:nvSpPr>
          <p:spPr bwMode="auto">
            <a:xfrm>
              <a:off x="3024" y="3888"/>
              <a:ext cx="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0733" name="Line 77"/>
            <p:cNvSpPr>
              <a:spLocks noChangeShapeType="1"/>
            </p:cNvSpPr>
            <p:nvPr/>
          </p:nvSpPr>
          <p:spPr bwMode="auto">
            <a:xfrm>
              <a:off x="3072" y="3504"/>
              <a:ext cx="0"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0734" name="Line 78"/>
            <p:cNvSpPr>
              <a:spLocks noChangeShapeType="1"/>
            </p:cNvSpPr>
            <p:nvPr/>
          </p:nvSpPr>
          <p:spPr bwMode="auto">
            <a:xfrm>
              <a:off x="3072" y="3744"/>
              <a:ext cx="0"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0735" name="Line 79"/>
            <p:cNvSpPr>
              <a:spLocks noChangeShapeType="1"/>
            </p:cNvSpPr>
            <p:nvPr/>
          </p:nvSpPr>
          <p:spPr bwMode="auto">
            <a:xfrm>
              <a:off x="3072" y="3648"/>
              <a:ext cx="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0736" name="Line 80"/>
            <p:cNvSpPr>
              <a:spLocks noChangeShapeType="1"/>
            </p:cNvSpPr>
            <p:nvPr/>
          </p:nvSpPr>
          <p:spPr bwMode="auto">
            <a:xfrm>
              <a:off x="3072" y="3744"/>
              <a:ext cx="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70737" name="Group 81"/>
            <p:cNvGrpSpPr>
              <a:grpSpLocks/>
            </p:cNvGrpSpPr>
            <p:nvPr/>
          </p:nvGrpSpPr>
          <p:grpSpPr bwMode="auto">
            <a:xfrm>
              <a:off x="3120" y="3552"/>
              <a:ext cx="384" cy="288"/>
              <a:chOff x="3888" y="3456"/>
              <a:chExt cx="384" cy="288"/>
            </a:xfrm>
          </p:grpSpPr>
          <p:sp>
            <p:nvSpPr>
              <p:cNvPr id="70738" name="Arc 82"/>
              <p:cNvSpPr>
                <a:spLocks/>
              </p:cNvSpPr>
              <p:nvPr/>
            </p:nvSpPr>
            <p:spPr bwMode="auto">
              <a:xfrm>
                <a:off x="3888" y="3456"/>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0739" name="Arc 83"/>
              <p:cNvSpPr>
                <a:spLocks/>
              </p:cNvSpPr>
              <p:nvPr/>
            </p:nvSpPr>
            <p:spPr bwMode="auto">
              <a:xfrm flipV="1">
                <a:off x="3888" y="3600"/>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0740" name="Line 84"/>
              <p:cNvSpPr>
                <a:spLocks noChangeShapeType="1"/>
              </p:cNvSpPr>
              <p:nvPr/>
            </p:nvSpPr>
            <p:spPr bwMode="auto">
              <a:xfrm>
                <a:off x="3888" y="3456"/>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0741" name="Oval 85"/>
              <p:cNvSpPr>
                <a:spLocks noChangeArrowheads="1"/>
              </p:cNvSpPr>
              <p:nvPr/>
            </p:nvSpPr>
            <p:spPr bwMode="auto">
              <a:xfrm>
                <a:off x="4176" y="3552"/>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70742" name="Line 86"/>
            <p:cNvSpPr>
              <a:spLocks noChangeShapeType="1"/>
            </p:cNvSpPr>
            <p:nvPr/>
          </p:nvSpPr>
          <p:spPr bwMode="auto">
            <a:xfrm>
              <a:off x="3504" y="3696"/>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0743" name="Text Box 87"/>
            <p:cNvSpPr txBox="1">
              <a:spLocks noChangeArrowheads="1"/>
            </p:cNvSpPr>
            <p:nvPr/>
          </p:nvSpPr>
          <p:spPr bwMode="auto">
            <a:xfrm>
              <a:off x="2208" y="3312"/>
              <a:ext cx="29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2800" i="1">
                  <a:latin typeface="Times New Roman" panose="02020603050405020304" pitchFamily="18" charset="0"/>
                </a:rPr>
                <a:t>X</a:t>
              </a:r>
            </a:p>
          </p:txBody>
        </p:sp>
        <p:sp>
          <p:nvSpPr>
            <p:cNvPr id="70744" name="Text Box 88"/>
            <p:cNvSpPr txBox="1">
              <a:spLocks noChangeArrowheads="1"/>
            </p:cNvSpPr>
            <p:nvPr/>
          </p:nvSpPr>
          <p:spPr bwMode="auto">
            <a:xfrm>
              <a:off x="2208" y="3696"/>
              <a:ext cx="29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2800" i="1">
                  <a:latin typeface="Times New Roman" panose="02020603050405020304" pitchFamily="18" charset="0"/>
                </a:rPr>
                <a:t>Y</a:t>
              </a:r>
            </a:p>
          </p:txBody>
        </p:sp>
        <p:sp>
          <p:nvSpPr>
            <p:cNvPr id="70780" name="Line 124"/>
            <p:cNvSpPr>
              <a:spLocks noChangeShapeType="1"/>
            </p:cNvSpPr>
            <p:nvPr/>
          </p:nvSpPr>
          <p:spPr bwMode="auto">
            <a:xfrm>
              <a:off x="2592" y="3456"/>
              <a:ext cx="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0781" name="Line 125"/>
            <p:cNvSpPr>
              <a:spLocks noChangeShapeType="1"/>
            </p:cNvSpPr>
            <p:nvPr/>
          </p:nvSpPr>
          <p:spPr bwMode="auto">
            <a:xfrm>
              <a:off x="2592" y="3936"/>
              <a:ext cx="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70782"/>
                                        </p:tgtEl>
                                        <p:attrNameLst>
                                          <p:attrName>style.visibility</p:attrName>
                                        </p:attrNameLst>
                                      </p:cBhvr>
                                      <p:to>
                                        <p:strVal val="visible"/>
                                      </p:to>
                                    </p:set>
                                    <p:animEffect transition="in" filter="checkerboard(across)">
                                      <p:cBhvr>
                                        <p:cTn id="7" dur="500"/>
                                        <p:tgtEl>
                                          <p:spTgt spid="707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70783"/>
                                        </p:tgtEl>
                                        <p:attrNameLst>
                                          <p:attrName>style.visibility</p:attrName>
                                        </p:attrNameLst>
                                      </p:cBhvr>
                                      <p:to>
                                        <p:strVal val="visible"/>
                                      </p:to>
                                    </p:set>
                                    <p:animEffect transition="in" filter="checkerboard(across)">
                                      <p:cBhvr>
                                        <p:cTn id="12" dur="500"/>
                                        <p:tgtEl>
                                          <p:spTgt spid="7078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70784"/>
                                        </p:tgtEl>
                                        <p:attrNameLst>
                                          <p:attrName>style.visibility</p:attrName>
                                        </p:attrNameLst>
                                      </p:cBhvr>
                                      <p:to>
                                        <p:strVal val="visible"/>
                                      </p:to>
                                    </p:set>
                                    <p:animEffect transition="in" filter="checkerboard(across)">
                                      <p:cBhvr>
                                        <p:cTn id="17" dur="500"/>
                                        <p:tgtEl>
                                          <p:spTgt spid="707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ja-JP" altLang="en-US" dirty="0">
                <a:latin typeface="Times New Roman" panose="02020603050405020304" pitchFamily="18" charset="0"/>
              </a:rPr>
              <a:t>基本ゲートの</a:t>
            </a:r>
            <a:r>
              <a:rPr lang="en-US" altLang="ja-JP" dirty="0">
                <a:latin typeface="Times New Roman" panose="02020603050405020304" pitchFamily="18" charset="0"/>
              </a:rPr>
              <a:t>NOR</a:t>
            </a:r>
            <a:r>
              <a:rPr lang="ja-JP" altLang="en-US" dirty="0">
                <a:latin typeface="Times New Roman" panose="02020603050405020304" pitchFamily="18" charset="0"/>
              </a:rPr>
              <a:t>表現</a:t>
            </a:r>
          </a:p>
        </p:txBody>
      </p:sp>
      <mc:AlternateContent xmlns:mc="http://schemas.openxmlformats.org/markup-compatibility/2006" xmlns:a14="http://schemas.microsoft.com/office/drawing/2010/main">
        <mc:Choice Requires="a14">
          <p:sp>
            <p:nvSpPr>
              <p:cNvPr id="2" name="コンテンツ プレースホルダー 1"/>
              <p:cNvSpPr>
                <a:spLocks noGrp="1"/>
              </p:cNvSpPr>
              <p:nvPr>
                <p:ph idx="1"/>
              </p:nvPr>
            </p:nvSpPr>
            <p:spPr>
              <a:xfrm>
                <a:off x="1066800" y="1736726"/>
                <a:ext cx="7543800" cy="2278814"/>
              </a:xfrm>
            </p:spPr>
            <p:txBody>
              <a:bodyPr/>
              <a:lstStyle/>
              <a:p>
                <a14:m>
                  <m:oMath xmlns:m="http://schemas.openxmlformats.org/officeDocument/2006/math">
                    <m:acc>
                      <m:accPr>
                        <m:chr m:val="̅"/>
                        <m:ctrlPr>
                          <a:rPr kumimoji="1" lang="ja-JP" altLang="en-US" sz="3600" i="1" smtClean="0">
                            <a:latin typeface="Cambria Math" panose="02040503050406030204" pitchFamily="18" charset="0"/>
                          </a:rPr>
                        </m:ctrlPr>
                      </m:accPr>
                      <m:e>
                        <m:r>
                          <a:rPr kumimoji="1" lang="en-US" altLang="ja-JP" sz="3600" b="0" i="1" smtClean="0">
                            <a:latin typeface="Cambria Math" panose="02040503050406030204" pitchFamily="18" charset="0"/>
                          </a:rPr>
                          <m:t> </m:t>
                        </m:r>
                        <m:r>
                          <a:rPr kumimoji="1" lang="en-US" altLang="ja-JP" sz="3600" b="0" i="1" smtClean="0">
                            <a:latin typeface="Cambria Math" panose="02040503050406030204" pitchFamily="18" charset="0"/>
                          </a:rPr>
                          <m:t>𝑋</m:t>
                        </m:r>
                        <m:r>
                          <a:rPr kumimoji="1" lang="en-US" altLang="ja-JP" sz="3600" b="0" i="1" smtClean="0">
                            <a:latin typeface="Cambria Math" panose="02040503050406030204" pitchFamily="18" charset="0"/>
                          </a:rPr>
                          <m:t> </m:t>
                        </m:r>
                      </m:e>
                    </m:acc>
                    <m:r>
                      <a:rPr kumimoji="1" lang="en-US" altLang="ja-JP" sz="3600" b="0" i="1" smtClean="0">
                        <a:latin typeface="Cambria Math" panose="02040503050406030204" pitchFamily="18" charset="0"/>
                      </a:rPr>
                      <m:t>=</m:t>
                    </m:r>
                    <m:r>
                      <a:rPr kumimoji="1" lang="en-US" altLang="ja-JP" sz="3600" b="0" i="1" smtClean="0">
                        <a:latin typeface="Cambria Math" panose="02040503050406030204" pitchFamily="18" charset="0"/>
                      </a:rPr>
                      <m:t>𝑋</m:t>
                    </m:r>
                    <m:r>
                      <a:rPr lang="ja-JP" altLang="en-US" sz="3600" i="1">
                        <a:latin typeface="Cambria Math" panose="02040503050406030204" pitchFamily="18" charset="0"/>
                      </a:rPr>
                      <m:t>↓</m:t>
                    </m:r>
                    <m:r>
                      <a:rPr kumimoji="1" lang="en-US" altLang="ja-JP" sz="3600" b="0" i="1" smtClean="0">
                        <a:latin typeface="Cambria Math" panose="02040503050406030204" pitchFamily="18" charset="0"/>
                      </a:rPr>
                      <m:t>𝑋</m:t>
                    </m:r>
                  </m:oMath>
                </a14:m>
                <a:endParaRPr kumimoji="1" lang="en-US" altLang="ja-JP" sz="3600" b="0" dirty="0"/>
              </a:p>
              <a:p>
                <a14:m>
                  <m:oMath xmlns:m="http://schemas.openxmlformats.org/officeDocument/2006/math">
                    <m:r>
                      <a:rPr kumimoji="1" lang="en-US" altLang="ja-JP" sz="3600" b="0" i="1" smtClean="0">
                        <a:latin typeface="Cambria Math" panose="02040503050406030204" pitchFamily="18" charset="0"/>
                      </a:rPr>
                      <m:t>𝑋</m:t>
                    </m:r>
                    <m:r>
                      <a:rPr kumimoji="1" lang="en-US" altLang="ja-JP" sz="3600" b="0" i="1" smtClean="0">
                        <a:latin typeface="Cambria Math" panose="02040503050406030204" pitchFamily="18" charset="0"/>
                      </a:rPr>
                      <m:t>+</m:t>
                    </m:r>
                    <m:r>
                      <a:rPr kumimoji="1" lang="en-US" altLang="ja-JP" sz="3600" b="0" i="1" smtClean="0">
                        <a:latin typeface="Cambria Math" panose="02040503050406030204" pitchFamily="18" charset="0"/>
                      </a:rPr>
                      <m:t>𝑌</m:t>
                    </m:r>
                    <m:r>
                      <a:rPr kumimoji="1" lang="en-US" altLang="ja-JP" sz="3600" b="0" i="1" smtClean="0">
                        <a:latin typeface="Cambria Math" panose="02040503050406030204" pitchFamily="18" charset="0"/>
                      </a:rPr>
                      <m:t>=</m:t>
                    </m:r>
                    <m:d>
                      <m:dPr>
                        <m:ctrlPr>
                          <a:rPr kumimoji="1" lang="en-US" altLang="ja-JP" sz="3600" b="0" i="1" smtClean="0">
                            <a:latin typeface="Cambria Math" panose="02040503050406030204" pitchFamily="18" charset="0"/>
                          </a:rPr>
                        </m:ctrlPr>
                      </m:dPr>
                      <m:e>
                        <m:r>
                          <a:rPr kumimoji="1" lang="en-US" altLang="ja-JP" sz="3600" b="0" i="1" smtClean="0">
                            <a:latin typeface="Cambria Math" panose="02040503050406030204" pitchFamily="18" charset="0"/>
                          </a:rPr>
                          <m:t>𝑋</m:t>
                        </m:r>
                        <m:r>
                          <a:rPr lang="ja-JP" altLang="en-US" sz="3600" i="1">
                            <a:latin typeface="Cambria Math" panose="02040503050406030204" pitchFamily="18" charset="0"/>
                          </a:rPr>
                          <m:t>↓</m:t>
                        </m:r>
                        <m:r>
                          <a:rPr lang="en-US" altLang="ja-JP" sz="3600" b="0" i="1" smtClean="0">
                            <a:latin typeface="Cambria Math" panose="02040503050406030204" pitchFamily="18" charset="0"/>
                          </a:rPr>
                          <m:t>𝑌</m:t>
                        </m:r>
                      </m:e>
                    </m:d>
                    <m:r>
                      <a:rPr lang="ja-JP" altLang="en-US" sz="3600" i="1">
                        <a:latin typeface="Cambria Math" panose="02040503050406030204" pitchFamily="18" charset="0"/>
                      </a:rPr>
                      <m:t>↓</m:t>
                    </m:r>
                    <m:r>
                      <a:rPr lang="en-US" altLang="ja-JP" sz="3600" b="0" i="1" smtClean="0">
                        <a:latin typeface="Cambria Math" panose="02040503050406030204" pitchFamily="18" charset="0"/>
                      </a:rPr>
                      <m:t>(</m:t>
                    </m:r>
                    <m:r>
                      <a:rPr lang="en-US" altLang="ja-JP" sz="3600" b="0" i="1" smtClean="0">
                        <a:latin typeface="Cambria Math" panose="02040503050406030204" pitchFamily="18" charset="0"/>
                      </a:rPr>
                      <m:t>𝑋</m:t>
                    </m:r>
                    <m:r>
                      <a:rPr lang="ja-JP" altLang="en-US" sz="3600" i="1">
                        <a:latin typeface="Cambria Math" panose="02040503050406030204" pitchFamily="18" charset="0"/>
                      </a:rPr>
                      <m:t>↓</m:t>
                    </m:r>
                    <m:r>
                      <a:rPr lang="en-US" altLang="ja-JP" sz="3600" b="0" i="1" smtClean="0">
                        <a:latin typeface="Cambria Math" panose="02040503050406030204" pitchFamily="18" charset="0"/>
                      </a:rPr>
                      <m:t>𝑌</m:t>
                    </m:r>
                    <m:r>
                      <a:rPr kumimoji="1" lang="en-US" altLang="ja-JP" sz="3600" b="0" i="1" smtClean="0">
                        <a:latin typeface="Cambria Math" panose="02040503050406030204" pitchFamily="18" charset="0"/>
                      </a:rPr>
                      <m:t>)</m:t>
                    </m:r>
                  </m:oMath>
                </a14:m>
                <a:endParaRPr kumimoji="1" lang="en-US" altLang="ja-JP" sz="3600" b="0" dirty="0"/>
              </a:p>
              <a:p>
                <a14:m>
                  <m:oMath xmlns:m="http://schemas.openxmlformats.org/officeDocument/2006/math">
                    <m:r>
                      <a:rPr kumimoji="1" lang="en-US" altLang="ja-JP" sz="3600" b="0" i="1" smtClean="0">
                        <a:latin typeface="Cambria Math" panose="02040503050406030204" pitchFamily="18" charset="0"/>
                      </a:rPr>
                      <m:t>𝑋</m:t>
                    </m:r>
                    <m:r>
                      <a:rPr kumimoji="1" lang="en-US" altLang="ja-JP" sz="3600" b="0" i="1" smtClean="0">
                        <a:latin typeface="Cambria Math" panose="02040503050406030204" pitchFamily="18" charset="0"/>
                        <a:ea typeface="Cambria Math" panose="02040503050406030204" pitchFamily="18" charset="0"/>
                      </a:rPr>
                      <m:t>⋅</m:t>
                    </m:r>
                    <m:r>
                      <a:rPr kumimoji="1" lang="en-US" altLang="ja-JP" sz="3600" b="0" i="1" smtClean="0">
                        <a:latin typeface="Cambria Math" panose="02040503050406030204" pitchFamily="18" charset="0"/>
                        <a:ea typeface="Cambria Math" panose="02040503050406030204" pitchFamily="18" charset="0"/>
                      </a:rPr>
                      <m:t>𝑌</m:t>
                    </m:r>
                    <m:r>
                      <a:rPr kumimoji="1" lang="en-US" altLang="ja-JP" sz="3600" b="0" i="1" smtClean="0">
                        <a:latin typeface="Cambria Math" panose="02040503050406030204" pitchFamily="18" charset="0"/>
                        <a:ea typeface="Cambria Math" panose="02040503050406030204" pitchFamily="18" charset="0"/>
                      </a:rPr>
                      <m:t>=(</m:t>
                    </m:r>
                    <m:r>
                      <a:rPr kumimoji="1" lang="en-US" altLang="ja-JP" sz="3600" b="0" i="1" smtClean="0">
                        <a:latin typeface="Cambria Math" panose="02040503050406030204" pitchFamily="18" charset="0"/>
                        <a:ea typeface="Cambria Math" panose="02040503050406030204" pitchFamily="18" charset="0"/>
                      </a:rPr>
                      <m:t>𝑋</m:t>
                    </m:r>
                    <m:r>
                      <a:rPr lang="ja-JP" altLang="en-US" sz="3600" i="1">
                        <a:latin typeface="Cambria Math" panose="02040503050406030204" pitchFamily="18" charset="0"/>
                        <a:ea typeface="Cambria Math" panose="02040503050406030204" pitchFamily="18" charset="0"/>
                      </a:rPr>
                      <m:t>↓</m:t>
                    </m:r>
                    <m:r>
                      <a:rPr lang="en-US" altLang="ja-JP" sz="3600" b="0" i="1" smtClean="0">
                        <a:latin typeface="Cambria Math" panose="02040503050406030204" pitchFamily="18" charset="0"/>
                        <a:ea typeface="Cambria Math" panose="02040503050406030204" pitchFamily="18" charset="0"/>
                      </a:rPr>
                      <m:t>𝑋</m:t>
                    </m:r>
                    <m:r>
                      <a:rPr lang="en-US" altLang="ja-JP" sz="3600" b="0" i="1" smtClean="0">
                        <a:latin typeface="Cambria Math" panose="02040503050406030204" pitchFamily="18" charset="0"/>
                        <a:ea typeface="Cambria Math" panose="02040503050406030204" pitchFamily="18" charset="0"/>
                      </a:rPr>
                      <m:t>)↓(</m:t>
                    </m:r>
                    <m:r>
                      <a:rPr lang="en-US" altLang="ja-JP" sz="3600" b="0" i="1" smtClean="0">
                        <a:latin typeface="Cambria Math" panose="02040503050406030204" pitchFamily="18" charset="0"/>
                        <a:ea typeface="Cambria Math" panose="02040503050406030204" pitchFamily="18" charset="0"/>
                      </a:rPr>
                      <m:t>𝑌</m:t>
                    </m:r>
                    <m:r>
                      <a:rPr lang="ja-JP" altLang="en-US" sz="3600" i="1">
                        <a:latin typeface="Cambria Math" panose="02040503050406030204" pitchFamily="18" charset="0"/>
                        <a:ea typeface="Cambria Math" panose="02040503050406030204" pitchFamily="18" charset="0"/>
                      </a:rPr>
                      <m:t>↓</m:t>
                    </m:r>
                    <m:r>
                      <a:rPr lang="en-US" altLang="ja-JP" sz="3600" b="0" i="1" smtClean="0">
                        <a:latin typeface="Cambria Math" panose="02040503050406030204" pitchFamily="18" charset="0"/>
                        <a:ea typeface="Cambria Math" panose="02040503050406030204" pitchFamily="18" charset="0"/>
                      </a:rPr>
                      <m:t>𝑌</m:t>
                    </m:r>
                    <m:r>
                      <a:rPr lang="en-US" altLang="ja-JP" sz="3600" b="0" i="1" smtClean="0">
                        <a:latin typeface="Cambria Math" panose="02040503050406030204" pitchFamily="18" charset="0"/>
                        <a:ea typeface="Cambria Math" panose="02040503050406030204" pitchFamily="18" charset="0"/>
                      </a:rPr>
                      <m:t>)</m:t>
                    </m:r>
                  </m:oMath>
                </a14:m>
                <a:endParaRPr kumimoji="1" lang="ja-JP" altLang="en-US" sz="3600" dirty="0"/>
              </a:p>
            </p:txBody>
          </p:sp>
        </mc:Choice>
        <mc:Fallback xmlns="">
          <p:sp>
            <p:nvSpPr>
              <p:cNvPr id="2" name="コンテンツ プレースホルダー 1"/>
              <p:cNvSpPr>
                <a:spLocks noGrp="1" noRot="1" noChangeAspect="1" noMove="1" noResize="1" noEditPoints="1" noAdjustHandles="1" noChangeArrowheads="1" noChangeShapeType="1" noTextEdit="1"/>
              </p:cNvSpPr>
              <p:nvPr>
                <p:ph idx="1"/>
              </p:nvPr>
            </p:nvSpPr>
            <p:spPr>
              <a:xfrm>
                <a:off x="1066800" y="1736726"/>
                <a:ext cx="7543800" cy="2278814"/>
              </a:xfrm>
              <a:blipFill>
                <a:blip r:embed="rId3"/>
                <a:stretch>
                  <a:fillRect/>
                </a:stretch>
              </a:blipFill>
            </p:spPr>
            <p:txBody>
              <a:bodyPr/>
              <a:lstStyle/>
              <a:p>
                <a:r>
                  <a:rPr lang="ja-JP" altLang="en-US">
                    <a:noFill/>
                  </a:rPr>
                  <a:t> </a:t>
                </a:r>
              </a:p>
            </p:txBody>
          </p:sp>
        </mc:Fallback>
      </mc:AlternateContent>
      <p:grpSp>
        <p:nvGrpSpPr>
          <p:cNvPr id="70774" name="Group 118"/>
          <p:cNvGrpSpPr>
            <a:grpSpLocks/>
          </p:cNvGrpSpPr>
          <p:nvPr/>
        </p:nvGrpSpPr>
        <p:grpSpPr bwMode="auto">
          <a:xfrm>
            <a:off x="3505200" y="3810000"/>
            <a:ext cx="2209800" cy="1128713"/>
            <a:chOff x="2208" y="2400"/>
            <a:chExt cx="1392" cy="711"/>
          </a:xfrm>
        </p:grpSpPr>
        <p:grpSp>
          <p:nvGrpSpPr>
            <p:cNvPr id="70686" name="Group 30"/>
            <p:cNvGrpSpPr>
              <a:grpSpLocks/>
            </p:cNvGrpSpPr>
            <p:nvPr/>
          </p:nvGrpSpPr>
          <p:grpSpPr bwMode="auto">
            <a:xfrm>
              <a:off x="2928" y="2640"/>
              <a:ext cx="299" cy="288"/>
              <a:chOff x="3264" y="3648"/>
              <a:chExt cx="299" cy="288"/>
            </a:xfrm>
          </p:grpSpPr>
          <p:sp>
            <p:nvSpPr>
              <p:cNvPr id="70687" name="Arc 31"/>
              <p:cNvSpPr>
                <a:spLocks/>
              </p:cNvSpPr>
              <p:nvPr/>
            </p:nvSpPr>
            <p:spPr bwMode="auto">
              <a:xfrm>
                <a:off x="3275" y="3648"/>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0688" name="Arc 32"/>
              <p:cNvSpPr>
                <a:spLocks/>
              </p:cNvSpPr>
              <p:nvPr/>
            </p:nvSpPr>
            <p:spPr bwMode="auto">
              <a:xfrm flipV="1">
                <a:off x="3274" y="3792"/>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0689" name="Arc 33"/>
              <p:cNvSpPr>
                <a:spLocks/>
              </p:cNvSpPr>
              <p:nvPr/>
            </p:nvSpPr>
            <p:spPr bwMode="auto">
              <a:xfrm>
                <a:off x="3264" y="3648"/>
                <a:ext cx="4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0690" name="Arc 34"/>
              <p:cNvSpPr>
                <a:spLocks/>
              </p:cNvSpPr>
              <p:nvPr/>
            </p:nvSpPr>
            <p:spPr bwMode="auto">
              <a:xfrm flipV="1">
                <a:off x="3264" y="3792"/>
                <a:ext cx="4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70691" name="Line 35"/>
            <p:cNvSpPr>
              <a:spLocks noChangeShapeType="1"/>
            </p:cNvSpPr>
            <p:nvPr/>
          </p:nvSpPr>
          <p:spPr bwMode="auto">
            <a:xfrm flipH="1">
              <a:off x="3216" y="2784"/>
              <a:ext cx="38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0692" name="Line 36"/>
            <p:cNvSpPr>
              <a:spLocks noChangeShapeType="1"/>
            </p:cNvSpPr>
            <p:nvPr/>
          </p:nvSpPr>
          <p:spPr bwMode="auto">
            <a:xfrm flipH="1">
              <a:off x="2784" y="2736"/>
              <a:ext cx="19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0693" name="Line 37"/>
            <p:cNvSpPr>
              <a:spLocks noChangeShapeType="1"/>
            </p:cNvSpPr>
            <p:nvPr/>
          </p:nvSpPr>
          <p:spPr bwMode="auto">
            <a:xfrm>
              <a:off x="2784" y="2592"/>
              <a:ext cx="0"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0694" name="Line 38"/>
            <p:cNvSpPr>
              <a:spLocks noChangeShapeType="1"/>
            </p:cNvSpPr>
            <p:nvPr/>
          </p:nvSpPr>
          <p:spPr bwMode="auto">
            <a:xfrm>
              <a:off x="2496" y="2592"/>
              <a:ext cx="2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0695" name="Line 39"/>
            <p:cNvSpPr>
              <a:spLocks noChangeShapeType="1"/>
            </p:cNvSpPr>
            <p:nvPr/>
          </p:nvSpPr>
          <p:spPr bwMode="auto">
            <a:xfrm flipH="1">
              <a:off x="2789" y="2832"/>
              <a:ext cx="19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0696" name="Line 40"/>
            <p:cNvSpPr>
              <a:spLocks noChangeShapeType="1"/>
            </p:cNvSpPr>
            <p:nvPr/>
          </p:nvSpPr>
          <p:spPr bwMode="auto">
            <a:xfrm>
              <a:off x="2784" y="2832"/>
              <a:ext cx="0"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0697" name="Line 41"/>
            <p:cNvSpPr>
              <a:spLocks noChangeShapeType="1"/>
            </p:cNvSpPr>
            <p:nvPr/>
          </p:nvSpPr>
          <p:spPr bwMode="auto">
            <a:xfrm flipH="1">
              <a:off x="2496" y="2976"/>
              <a:ext cx="2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0698" name="Text Box 42"/>
            <p:cNvSpPr txBox="1">
              <a:spLocks noChangeArrowheads="1"/>
            </p:cNvSpPr>
            <p:nvPr/>
          </p:nvSpPr>
          <p:spPr bwMode="auto">
            <a:xfrm>
              <a:off x="2208" y="2400"/>
              <a:ext cx="29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2800" i="1">
                  <a:latin typeface="Times New Roman" panose="02020603050405020304" pitchFamily="18" charset="0"/>
                </a:rPr>
                <a:t>X</a:t>
              </a:r>
            </a:p>
          </p:txBody>
        </p:sp>
        <p:sp>
          <p:nvSpPr>
            <p:cNvPr id="70699" name="Text Box 43"/>
            <p:cNvSpPr txBox="1">
              <a:spLocks noChangeArrowheads="1"/>
            </p:cNvSpPr>
            <p:nvPr/>
          </p:nvSpPr>
          <p:spPr bwMode="auto">
            <a:xfrm>
              <a:off x="2208" y="2784"/>
              <a:ext cx="29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2800" i="1">
                  <a:latin typeface="Times New Roman" panose="02020603050405020304" pitchFamily="18" charset="0"/>
                </a:rPr>
                <a:t>Y</a:t>
              </a:r>
            </a:p>
          </p:txBody>
        </p:sp>
      </p:grpSp>
      <p:grpSp>
        <p:nvGrpSpPr>
          <p:cNvPr id="70776" name="Group 120"/>
          <p:cNvGrpSpPr>
            <a:grpSpLocks/>
          </p:cNvGrpSpPr>
          <p:nvPr/>
        </p:nvGrpSpPr>
        <p:grpSpPr bwMode="auto">
          <a:xfrm>
            <a:off x="5943600" y="3810000"/>
            <a:ext cx="2133600" cy="1128713"/>
            <a:chOff x="3744" y="2400"/>
            <a:chExt cx="1344" cy="711"/>
          </a:xfrm>
        </p:grpSpPr>
        <p:sp>
          <p:nvSpPr>
            <p:cNvPr id="70701" name="Line 45"/>
            <p:cNvSpPr>
              <a:spLocks noChangeShapeType="1"/>
            </p:cNvSpPr>
            <p:nvPr/>
          </p:nvSpPr>
          <p:spPr bwMode="auto">
            <a:xfrm flipH="1">
              <a:off x="4272" y="2736"/>
              <a:ext cx="14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0702" name="Line 46"/>
            <p:cNvSpPr>
              <a:spLocks noChangeShapeType="1"/>
            </p:cNvSpPr>
            <p:nvPr/>
          </p:nvSpPr>
          <p:spPr bwMode="auto">
            <a:xfrm flipH="1">
              <a:off x="4704" y="2784"/>
              <a:ext cx="38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70703" name="Group 47"/>
            <p:cNvGrpSpPr>
              <a:grpSpLocks/>
            </p:cNvGrpSpPr>
            <p:nvPr/>
          </p:nvGrpSpPr>
          <p:grpSpPr bwMode="auto">
            <a:xfrm>
              <a:off x="4416" y="2640"/>
              <a:ext cx="288" cy="288"/>
              <a:chOff x="3264" y="2544"/>
              <a:chExt cx="288" cy="288"/>
            </a:xfrm>
          </p:grpSpPr>
          <p:sp>
            <p:nvSpPr>
              <p:cNvPr id="70704" name="Arc 48"/>
              <p:cNvSpPr>
                <a:spLocks/>
              </p:cNvSpPr>
              <p:nvPr/>
            </p:nvSpPr>
            <p:spPr bwMode="auto">
              <a:xfrm>
                <a:off x="3264" y="2544"/>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0705" name="Arc 49"/>
              <p:cNvSpPr>
                <a:spLocks/>
              </p:cNvSpPr>
              <p:nvPr/>
            </p:nvSpPr>
            <p:spPr bwMode="auto">
              <a:xfrm flipV="1">
                <a:off x="3264" y="2688"/>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0706" name="Line 50"/>
              <p:cNvSpPr>
                <a:spLocks noChangeShapeType="1"/>
              </p:cNvSpPr>
              <p:nvPr/>
            </p:nvSpPr>
            <p:spPr bwMode="auto">
              <a:xfrm>
                <a:off x="3264" y="2544"/>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70707" name="Line 51"/>
            <p:cNvSpPr>
              <a:spLocks noChangeShapeType="1"/>
            </p:cNvSpPr>
            <p:nvPr/>
          </p:nvSpPr>
          <p:spPr bwMode="auto">
            <a:xfrm>
              <a:off x="4272" y="2592"/>
              <a:ext cx="0"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0708" name="Line 52"/>
            <p:cNvSpPr>
              <a:spLocks noChangeShapeType="1"/>
            </p:cNvSpPr>
            <p:nvPr/>
          </p:nvSpPr>
          <p:spPr bwMode="auto">
            <a:xfrm>
              <a:off x="4032" y="2592"/>
              <a:ext cx="2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0709" name="Line 53"/>
            <p:cNvSpPr>
              <a:spLocks noChangeShapeType="1"/>
            </p:cNvSpPr>
            <p:nvPr/>
          </p:nvSpPr>
          <p:spPr bwMode="auto">
            <a:xfrm flipH="1">
              <a:off x="4272" y="2832"/>
              <a:ext cx="14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0710" name="Line 54"/>
            <p:cNvSpPr>
              <a:spLocks noChangeShapeType="1"/>
            </p:cNvSpPr>
            <p:nvPr/>
          </p:nvSpPr>
          <p:spPr bwMode="auto">
            <a:xfrm>
              <a:off x="4272" y="2832"/>
              <a:ext cx="0"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0711" name="Line 55"/>
            <p:cNvSpPr>
              <a:spLocks noChangeShapeType="1"/>
            </p:cNvSpPr>
            <p:nvPr/>
          </p:nvSpPr>
          <p:spPr bwMode="auto">
            <a:xfrm flipH="1">
              <a:off x="4032" y="2976"/>
              <a:ext cx="2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0712" name="Text Box 56"/>
            <p:cNvSpPr txBox="1">
              <a:spLocks noChangeArrowheads="1"/>
            </p:cNvSpPr>
            <p:nvPr/>
          </p:nvSpPr>
          <p:spPr bwMode="auto">
            <a:xfrm>
              <a:off x="3744" y="2400"/>
              <a:ext cx="29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2800" i="1">
                  <a:latin typeface="Times New Roman" panose="02020603050405020304" pitchFamily="18" charset="0"/>
                </a:rPr>
                <a:t>X</a:t>
              </a:r>
            </a:p>
          </p:txBody>
        </p:sp>
        <p:sp>
          <p:nvSpPr>
            <p:cNvPr id="70713" name="Text Box 57"/>
            <p:cNvSpPr txBox="1">
              <a:spLocks noChangeArrowheads="1"/>
            </p:cNvSpPr>
            <p:nvPr/>
          </p:nvSpPr>
          <p:spPr bwMode="auto">
            <a:xfrm>
              <a:off x="3744" y="2784"/>
              <a:ext cx="29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2800" i="1">
                  <a:latin typeface="Times New Roman" panose="02020603050405020304" pitchFamily="18" charset="0"/>
                </a:rPr>
                <a:t>Y</a:t>
              </a:r>
            </a:p>
          </p:txBody>
        </p:sp>
      </p:grpSp>
      <p:grpSp>
        <p:nvGrpSpPr>
          <p:cNvPr id="70772" name="Group 116"/>
          <p:cNvGrpSpPr>
            <a:grpSpLocks/>
          </p:cNvGrpSpPr>
          <p:nvPr/>
        </p:nvGrpSpPr>
        <p:grpSpPr bwMode="auto">
          <a:xfrm>
            <a:off x="1219200" y="4114800"/>
            <a:ext cx="2133600" cy="519113"/>
            <a:chOff x="768" y="2592"/>
            <a:chExt cx="1344" cy="327"/>
          </a:xfrm>
        </p:grpSpPr>
        <p:grpSp>
          <p:nvGrpSpPr>
            <p:cNvPr id="70746" name="Group 90"/>
            <p:cNvGrpSpPr>
              <a:grpSpLocks/>
            </p:cNvGrpSpPr>
            <p:nvPr/>
          </p:nvGrpSpPr>
          <p:grpSpPr bwMode="auto">
            <a:xfrm>
              <a:off x="1440" y="2688"/>
              <a:ext cx="288" cy="192"/>
              <a:chOff x="2640" y="1968"/>
              <a:chExt cx="288" cy="192"/>
            </a:xfrm>
          </p:grpSpPr>
          <p:sp>
            <p:nvSpPr>
              <p:cNvPr id="70747" name="AutoShape 91"/>
              <p:cNvSpPr>
                <a:spLocks noChangeArrowheads="1"/>
              </p:cNvSpPr>
              <p:nvPr/>
            </p:nvSpPr>
            <p:spPr bwMode="auto">
              <a:xfrm rot="5400000">
                <a:off x="2640" y="1968"/>
                <a:ext cx="192" cy="192"/>
              </a:xfrm>
              <a:prstGeom prst="triangle">
                <a:avLst>
                  <a:gd name="adj" fmla="val 50000"/>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0748" name="Oval 92"/>
              <p:cNvSpPr>
                <a:spLocks noChangeArrowheads="1"/>
              </p:cNvSpPr>
              <p:nvPr/>
            </p:nvSpPr>
            <p:spPr bwMode="auto">
              <a:xfrm>
                <a:off x="2832" y="2016"/>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70749" name="Line 93"/>
            <p:cNvSpPr>
              <a:spLocks noChangeShapeType="1"/>
            </p:cNvSpPr>
            <p:nvPr/>
          </p:nvSpPr>
          <p:spPr bwMode="auto">
            <a:xfrm flipH="1">
              <a:off x="1056" y="2784"/>
              <a:ext cx="38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0750" name="Line 94"/>
            <p:cNvSpPr>
              <a:spLocks noChangeShapeType="1"/>
            </p:cNvSpPr>
            <p:nvPr/>
          </p:nvSpPr>
          <p:spPr bwMode="auto">
            <a:xfrm flipH="1">
              <a:off x="1728" y="2784"/>
              <a:ext cx="38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0751" name="Text Box 95"/>
            <p:cNvSpPr txBox="1">
              <a:spLocks noChangeArrowheads="1"/>
            </p:cNvSpPr>
            <p:nvPr/>
          </p:nvSpPr>
          <p:spPr bwMode="auto">
            <a:xfrm>
              <a:off x="768" y="2592"/>
              <a:ext cx="34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2800" i="1">
                  <a:latin typeface="Times New Roman" panose="02020603050405020304" pitchFamily="18" charset="0"/>
                </a:rPr>
                <a:t>X</a:t>
              </a:r>
            </a:p>
          </p:txBody>
        </p:sp>
      </p:grpSp>
      <p:sp>
        <p:nvSpPr>
          <p:cNvPr id="70766" name="Rectangle 110"/>
          <p:cNvSpPr>
            <a:spLocks noChangeArrowheads="1"/>
          </p:cNvSpPr>
          <p:nvPr/>
        </p:nvSpPr>
        <p:spPr bwMode="auto">
          <a:xfrm>
            <a:off x="1752600" y="5181600"/>
            <a:ext cx="1447800" cy="1295400"/>
          </a:xfrm>
          <a:prstGeom prst="rect">
            <a:avLst/>
          </a:prstGeom>
          <a:noFill/>
          <a:ln w="19050">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useBgFill="1">
        <p:nvSpPr>
          <p:cNvPr id="70769" name="Text Box 113"/>
          <p:cNvSpPr txBox="1">
            <a:spLocks noChangeArrowheads="1"/>
          </p:cNvSpPr>
          <p:nvPr/>
        </p:nvSpPr>
        <p:spPr bwMode="auto">
          <a:xfrm>
            <a:off x="1828800" y="4984750"/>
            <a:ext cx="654050" cy="366713"/>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800">
                <a:latin typeface="Times New Roman" panose="02020603050405020304" pitchFamily="18" charset="0"/>
              </a:rPr>
              <a:t>NOT</a:t>
            </a:r>
          </a:p>
        </p:txBody>
      </p:sp>
      <p:sp>
        <p:nvSpPr>
          <p:cNvPr id="70759" name="Line 103"/>
          <p:cNvSpPr>
            <a:spLocks noChangeShapeType="1"/>
          </p:cNvSpPr>
          <p:nvPr/>
        </p:nvSpPr>
        <p:spPr bwMode="auto">
          <a:xfrm>
            <a:off x="2819400" y="5867400"/>
            <a:ext cx="4572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0760" name="Line 104"/>
          <p:cNvSpPr>
            <a:spLocks noChangeShapeType="1"/>
          </p:cNvSpPr>
          <p:nvPr/>
        </p:nvSpPr>
        <p:spPr bwMode="auto">
          <a:xfrm>
            <a:off x="2057400" y="5791200"/>
            <a:ext cx="1524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0761" name="Line 105"/>
          <p:cNvSpPr>
            <a:spLocks noChangeShapeType="1"/>
          </p:cNvSpPr>
          <p:nvPr/>
        </p:nvSpPr>
        <p:spPr bwMode="auto">
          <a:xfrm>
            <a:off x="2057400" y="5943600"/>
            <a:ext cx="1524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0762" name="Line 106"/>
          <p:cNvSpPr>
            <a:spLocks noChangeShapeType="1"/>
          </p:cNvSpPr>
          <p:nvPr/>
        </p:nvSpPr>
        <p:spPr bwMode="auto">
          <a:xfrm>
            <a:off x="2057400" y="5791200"/>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0763" name="Line 107"/>
          <p:cNvSpPr>
            <a:spLocks noChangeShapeType="1"/>
          </p:cNvSpPr>
          <p:nvPr/>
        </p:nvSpPr>
        <p:spPr bwMode="auto">
          <a:xfrm>
            <a:off x="1676400" y="5867400"/>
            <a:ext cx="3810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0764" name="Text Box 108"/>
          <p:cNvSpPr txBox="1">
            <a:spLocks noChangeArrowheads="1"/>
          </p:cNvSpPr>
          <p:nvPr/>
        </p:nvSpPr>
        <p:spPr bwMode="auto">
          <a:xfrm>
            <a:off x="1219200" y="5562600"/>
            <a:ext cx="5492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2800" i="1">
                <a:latin typeface="Times New Roman" panose="02020603050405020304" pitchFamily="18" charset="0"/>
              </a:rPr>
              <a:t>X</a:t>
            </a:r>
          </a:p>
        </p:txBody>
      </p:sp>
      <p:sp>
        <p:nvSpPr>
          <p:cNvPr id="70768" name="Rectangle 112"/>
          <p:cNvSpPr>
            <a:spLocks noChangeArrowheads="1"/>
          </p:cNvSpPr>
          <p:nvPr/>
        </p:nvSpPr>
        <p:spPr bwMode="auto">
          <a:xfrm>
            <a:off x="4039800" y="5150450"/>
            <a:ext cx="1600200" cy="1295400"/>
          </a:xfrm>
          <a:prstGeom prst="rect">
            <a:avLst/>
          </a:prstGeom>
          <a:noFill/>
          <a:ln w="19050">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0771" name="Text Box 115"/>
          <p:cNvSpPr txBox="1">
            <a:spLocks noChangeArrowheads="1"/>
          </p:cNvSpPr>
          <p:nvPr/>
        </p:nvSpPr>
        <p:spPr bwMode="auto">
          <a:xfrm>
            <a:off x="4116000" y="4953600"/>
            <a:ext cx="679450" cy="3667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800">
                <a:latin typeface="Times New Roman" panose="02020603050405020304" pitchFamily="18" charset="0"/>
              </a:rPr>
              <a:t>AND</a:t>
            </a:r>
          </a:p>
        </p:txBody>
      </p:sp>
      <p:sp>
        <p:nvSpPr>
          <p:cNvPr id="70662" name="Line 6"/>
          <p:cNvSpPr>
            <a:spLocks noChangeShapeType="1"/>
          </p:cNvSpPr>
          <p:nvPr/>
        </p:nvSpPr>
        <p:spPr bwMode="auto">
          <a:xfrm>
            <a:off x="3963600" y="5531450"/>
            <a:ext cx="1524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0663" name="Line 7"/>
          <p:cNvSpPr>
            <a:spLocks noChangeShapeType="1"/>
          </p:cNvSpPr>
          <p:nvPr/>
        </p:nvSpPr>
        <p:spPr bwMode="auto">
          <a:xfrm>
            <a:off x="4116000" y="5912450"/>
            <a:ext cx="0" cy="228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0664" name="Line 8"/>
          <p:cNvSpPr>
            <a:spLocks noChangeShapeType="1"/>
          </p:cNvSpPr>
          <p:nvPr/>
        </p:nvSpPr>
        <p:spPr bwMode="auto">
          <a:xfrm>
            <a:off x="4116000" y="5912450"/>
            <a:ext cx="762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0665" name="Line 9"/>
          <p:cNvSpPr>
            <a:spLocks noChangeShapeType="1"/>
          </p:cNvSpPr>
          <p:nvPr/>
        </p:nvSpPr>
        <p:spPr bwMode="auto">
          <a:xfrm flipV="1">
            <a:off x="3963600" y="6141050"/>
            <a:ext cx="1524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0666" name="Line 10"/>
          <p:cNvSpPr>
            <a:spLocks noChangeShapeType="1"/>
          </p:cNvSpPr>
          <p:nvPr/>
        </p:nvSpPr>
        <p:spPr bwMode="auto">
          <a:xfrm>
            <a:off x="4116000" y="5531450"/>
            <a:ext cx="0" cy="228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0667" name="Line 11"/>
          <p:cNvSpPr>
            <a:spLocks noChangeShapeType="1"/>
          </p:cNvSpPr>
          <p:nvPr/>
        </p:nvSpPr>
        <p:spPr bwMode="auto">
          <a:xfrm>
            <a:off x="4116000" y="5760050"/>
            <a:ext cx="762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0673" name="Line 17"/>
          <p:cNvSpPr>
            <a:spLocks noChangeShapeType="1"/>
          </p:cNvSpPr>
          <p:nvPr/>
        </p:nvSpPr>
        <p:spPr bwMode="auto">
          <a:xfrm>
            <a:off x="4801800" y="5836250"/>
            <a:ext cx="762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0674" name="Line 18"/>
          <p:cNvSpPr>
            <a:spLocks noChangeShapeType="1"/>
          </p:cNvSpPr>
          <p:nvPr/>
        </p:nvSpPr>
        <p:spPr bwMode="auto">
          <a:xfrm>
            <a:off x="4878000" y="5760050"/>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0675" name="Line 19"/>
          <p:cNvSpPr>
            <a:spLocks noChangeShapeType="1"/>
          </p:cNvSpPr>
          <p:nvPr/>
        </p:nvSpPr>
        <p:spPr bwMode="auto">
          <a:xfrm>
            <a:off x="4878000" y="5760050"/>
            <a:ext cx="762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0676" name="Line 20"/>
          <p:cNvSpPr>
            <a:spLocks noChangeShapeType="1"/>
          </p:cNvSpPr>
          <p:nvPr/>
        </p:nvSpPr>
        <p:spPr bwMode="auto">
          <a:xfrm>
            <a:off x="4878000" y="5912450"/>
            <a:ext cx="762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0682" name="Line 26"/>
          <p:cNvSpPr>
            <a:spLocks noChangeShapeType="1"/>
          </p:cNvSpPr>
          <p:nvPr/>
        </p:nvSpPr>
        <p:spPr bwMode="auto">
          <a:xfrm flipV="1">
            <a:off x="5563800" y="5836250"/>
            <a:ext cx="1524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0683" name="Text Box 27"/>
          <p:cNvSpPr txBox="1">
            <a:spLocks noChangeArrowheads="1"/>
          </p:cNvSpPr>
          <p:nvPr/>
        </p:nvSpPr>
        <p:spPr bwMode="auto">
          <a:xfrm>
            <a:off x="3506400" y="5226650"/>
            <a:ext cx="4730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2800" i="1">
                <a:latin typeface="Times New Roman" panose="02020603050405020304" pitchFamily="18" charset="0"/>
              </a:rPr>
              <a:t>X</a:t>
            </a:r>
          </a:p>
        </p:txBody>
      </p:sp>
      <p:sp>
        <p:nvSpPr>
          <p:cNvPr id="70684" name="Text Box 28"/>
          <p:cNvSpPr txBox="1">
            <a:spLocks noChangeArrowheads="1"/>
          </p:cNvSpPr>
          <p:nvPr/>
        </p:nvSpPr>
        <p:spPr bwMode="auto">
          <a:xfrm>
            <a:off x="3506400" y="5836250"/>
            <a:ext cx="4730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2800" i="1">
                <a:latin typeface="Times New Roman" panose="02020603050405020304" pitchFamily="18" charset="0"/>
              </a:rPr>
              <a:t>Y</a:t>
            </a:r>
          </a:p>
        </p:txBody>
      </p:sp>
      <p:sp>
        <p:nvSpPr>
          <p:cNvPr id="70767" name="Rectangle 111"/>
          <p:cNvSpPr>
            <a:spLocks noChangeArrowheads="1"/>
          </p:cNvSpPr>
          <p:nvPr/>
        </p:nvSpPr>
        <p:spPr bwMode="auto">
          <a:xfrm>
            <a:off x="6477000" y="5214600"/>
            <a:ext cx="1600200" cy="1295400"/>
          </a:xfrm>
          <a:prstGeom prst="rect">
            <a:avLst/>
          </a:prstGeom>
          <a:noFill/>
          <a:ln w="19050">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0770" name="Text Box 114"/>
          <p:cNvSpPr txBox="1">
            <a:spLocks noChangeArrowheads="1"/>
          </p:cNvSpPr>
          <p:nvPr/>
        </p:nvSpPr>
        <p:spPr bwMode="auto">
          <a:xfrm>
            <a:off x="6553200" y="4986000"/>
            <a:ext cx="520700" cy="366713"/>
          </a:xfrm>
          <a:prstGeom prst="rect">
            <a:avLst/>
          </a:prstGeom>
          <a:solidFill>
            <a:srgbClr val="000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1800">
                <a:latin typeface="Times New Roman" panose="02020603050405020304" pitchFamily="18" charset="0"/>
              </a:rPr>
              <a:t>OR</a:t>
            </a:r>
          </a:p>
        </p:txBody>
      </p:sp>
      <p:sp>
        <p:nvSpPr>
          <p:cNvPr id="70720" name="Line 64"/>
          <p:cNvSpPr>
            <a:spLocks noChangeShapeType="1"/>
          </p:cNvSpPr>
          <p:nvPr/>
        </p:nvSpPr>
        <p:spPr bwMode="auto">
          <a:xfrm>
            <a:off x="6400800" y="5595600"/>
            <a:ext cx="1524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0721" name="Line 65"/>
          <p:cNvSpPr>
            <a:spLocks noChangeShapeType="1"/>
          </p:cNvSpPr>
          <p:nvPr/>
        </p:nvSpPr>
        <p:spPr bwMode="auto">
          <a:xfrm>
            <a:off x="6553200" y="5519400"/>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0722" name="Line 66"/>
          <p:cNvSpPr>
            <a:spLocks noChangeShapeType="1"/>
          </p:cNvSpPr>
          <p:nvPr/>
        </p:nvSpPr>
        <p:spPr bwMode="auto">
          <a:xfrm>
            <a:off x="6553200" y="6129000"/>
            <a:ext cx="762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0723" name="Line 67"/>
          <p:cNvSpPr>
            <a:spLocks noChangeShapeType="1"/>
          </p:cNvSpPr>
          <p:nvPr/>
        </p:nvSpPr>
        <p:spPr bwMode="auto">
          <a:xfrm>
            <a:off x="6400800" y="6205200"/>
            <a:ext cx="1524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0724" name="Line 68"/>
          <p:cNvSpPr>
            <a:spLocks noChangeShapeType="1"/>
          </p:cNvSpPr>
          <p:nvPr/>
        </p:nvSpPr>
        <p:spPr bwMode="auto">
          <a:xfrm>
            <a:off x="6553200" y="6129000"/>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0725" name="Line 69"/>
          <p:cNvSpPr>
            <a:spLocks noChangeShapeType="1"/>
          </p:cNvSpPr>
          <p:nvPr/>
        </p:nvSpPr>
        <p:spPr bwMode="auto">
          <a:xfrm>
            <a:off x="6553200" y="5671800"/>
            <a:ext cx="762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0731" name="Line 75"/>
          <p:cNvSpPr>
            <a:spLocks noChangeShapeType="1"/>
          </p:cNvSpPr>
          <p:nvPr/>
        </p:nvSpPr>
        <p:spPr bwMode="auto">
          <a:xfrm>
            <a:off x="7239000" y="5595600"/>
            <a:ext cx="762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0732" name="Line 76"/>
          <p:cNvSpPr>
            <a:spLocks noChangeShapeType="1"/>
          </p:cNvSpPr>
          <p:nvPr/>
        </p:nvSpPr>
        <p:spPr bwMode="auto">
          <a:xfrm>
            <a:off x="7239000" y="6205200"/>
            <a:ext cx="762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0733" name="Line 77"/>
          <p:cNvSpPr>
            <a:spLocks noChangeShapeType="1"/>
          </p:cNvSpPr>
          <p:nvPr/>
        </p:nvSpPr>
        <p:spPr bwMode="auto">
          <a:xfrm>
            <a:off x="7315200" y="5595600"/>
            <a:ext cx="0" cy="228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0734" name="Line 78"/>
          <p:cNvSpPr>
            <a:spLocks noChangeShapeType="1"/>
          </p:cNvSpPr>
          <p:nvPr/>
        </p:nvSpPr>
        <p:spPr bwMode="auto">
          <a:xfrm>
            <a:off x="7315200" y="5976600"/>
            <a:ext cx="0" cy="228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0735" name="Line 79"/>
          <p:cNvSpPr>
            <a:spLocks noChangeShapeType="1"/>
          </p:cNvSpPr>
          <p:nvPr/>
        </p:nvSpPr>
        <p:spPr bwMode="auto">
          <a:xfrm>
            <a:off x="7315200" y="5824200"/>
            <a:ext cx="762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0736" name="Line 80"/>
          <p:cNvSpPr>
            <a:spLocks noChangeShapeType="1"/>
          </p:cNvSpPr>
          <p:nvPr/>
        </p:nvSpPr>
        <p:spPr bwMode="auto">
          <a:xfrm>
            <a:off x="7315200" y="5976600"/>
            <a:ext cx="762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0742" name="Line 86"/>
          <p:cNvSpPr>
            <a:spLocks noChangeShapeType="1"/>
          </p:cNvSpPr>
          <p:nvPr/>
        </p:nvSpPr>
        <p:spPr bwMode="auto">
          <a:xfrm>
            <a:off x="8001000" y="5900400"/>
            <a:ext cx="1524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0743" name="Text Box 87"/>
          <p:cNvSpPr txBox="1">
            <a:spLocks noChangeArrowheads="1"/>
          </p:cNvSpPr>
          <p:nvPr/>
        </p:nvSpPr>
        <p:spPr bwMode="auto">
          <a:xfrm>
            <a:off x="5943600" y="5290800"/>
            <a:ext cx="4730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2800" i="1">
                <a:latin typeface="Times New Roman" panose="02020603050405020304" pitchFamily="18" charset="0"/>
              </a:rPr>
              <a:t>X</a:t>
            </a:r>
          </a:p>
        </p:txBody>
      </p:sp>
      <p:sp>
        <p:nvSpPr>
          <p:cNvPr id="70744" name="Text Box 88"/>
          <p:cNvSpPr txBox="1">
            <a:spLocks noChangeArrowheads="1"/>
          </p:cNvSpPr>
          <p:nvPr/>
        </p:nvSpPr>
        <p:spPr bwMode="auto">
          <a:xfrm>
            <a:off x="5943600" y="5900400"/>
            <a:ext cx="4730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2800" i="1">
                <a:latin typeface="Times New Roman" panose="02020603050405020304" pitchFamily="18" charset="0"/>
              </a:rPr>
              <a:t>Y</a:t>
            </a:r>
          </a:p>
        </p:txBody>
      </p:sp>
      <p:sp>
        <p:nvSpPr>
          <p:cNvPr id="70780" name="Line 124"/>
          <p:cNvSpPr>
            <a:spLocks noChangeShapeType="1"/>
          </p:cNvSpPr>
          <p:nvPr/>
        </p:nvSpPr>
        <p:spPr bwMode="auto">
          <a:xfrm>
            <a:off x="6553200" y="5519400"/>
            <a:ext cx="762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0781" name="Line 125"/>
          <p:cNvSpPr>
            <a:spLocks noChangeShapeType="1"/>
          </p:cNvSpPr>
          <p:nvPr/>
        </p:nvSpPr>
        <p:spPr bwMode="auto">
          <a:xfrm>
            <a:off x="6553200" y="6281400"/>
            <a:ext cx="762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3" name="グループ化 2">
            <a:extLst>
              <a:ext uri="{FF2B5EF4-FFF2-40B4-BE49-F238E27FC236}">
                <a16:creationId xmlns:a16="http://schemas.microsoft.com/office/drawing/2014/main" id="{5A03DD3D-9B19-4A5D-BBDD-122D987EEC69}"/>
              </a:ext>
            </a:extLst>
          </p:cNvPr>
          <p:cNvGrpSpPr/>
          <p:nvPr/>
        </p:nvGrpSpPr>
        <p:grpSpPr>
          <a:xfrm>
            <a:off x="2208600" y="5633700"/>
            <a:ext cx="609600" cy="457200"/>
            <a:chOff x="7477496" y="1705822"/>
            <a:chExt cx="609600" cy="457200"/>
          </a:xfrm>
        </p:grpSpPr>
        <p:sp>
          <p:nvSpPr>
            <p:cNvPr id="128" name="Oval 36">
              <a:extLst>
                <a:ext uri="{FF2B5EF4-FFF2-40B4-BE49-F238E27FC236}">
                  <a16:creationId xmlns:a16="http://schemas.microsoft.com/office/drawing/2014/main" id="{A3BFD5D2-5852-4BD2-A335-8D6E7E00C6E4}"/>
                </a:ext>
              </a:extLst>
            </p:cNvPr>
            <p:cNvSpPr>
              <a:spLocks noChangeArrowheads="1"/>
            </p:cNvSpPr>
            <p:nvPr/>
          </p:nvSpPr>
          <p:spPr bwMode="auto">
            <a:xfrm>
              <a:off x="7934696" y="1858222"/>
              <a:ext cx="152400" cy="1524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grpSp>
          <p:nvGrpSpPr>
            <p:cNvPr id="129" name="Group 37">
              <a:extLst>
                <a:ext uri="{FF2B5EF4-FFF2-40B4-BE49-F238E27FC236}">
                  <a16:creationId xmlns:a16="http://schemas.microsoft.com/office/drawing/2014/main" id="{09E7304B-21C5-4848-B5CD-0B0827106678}"/>
                </a:ext>
              </a:extLst>
            </p:cNvPr>
            <p:cNvGrpSpPr>
              <a:grpSpLocks/>
            </p:cNvGrpSpPr>
            <p:nvPr/>
          </p:nvGrpSpPr>
          <p:grpSpPr bwMode="auto">
            <a:xfrm>
              <a:off x="7477496" y="1705822"/>
              <a:ext cx="457200" cy="457200"/>
              <a:chOff x="3264" y="3648"/>
              <a:chExt cx="288" cy="288"/>
            </a:xfrm>
          </p:grpSpPr>
          <p:sp>
            <p:nvSpPr>
              <p:cNvPr id="130" name="Arc 38">
                <a:extLst>
                  <a:ext uri="{FF2B5EF4-FFF2-40B4-BE49-F238E27FC236}">
                    <a16:creationId xmlns:a16="http://schemas.microsoft.com/office/drawing/2014/main" id="{596F55F0-4A7A-4D0C-9196-F5ABC62ECE2D}"/>
                  </a:ext>
                </a:extLst>
              </p:cNvPr>
              <p:cNvSpPr>
                <a:spLocks/>
              </p:cNvSpPr>
              <p:nvPr/>
            </p:nvSpPr>
            <p:spPr bwMode="auto">
              <a:xfrm>
                <a:off x="3264" y="3648"/>
                <a:ext cx="288"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1" name="Arc 39">
                <a:extLst>
                  <a:ext uri="{FF2B5EF4-FFF2-40B4-BE49-F238E27FC236}">
                    <a16:creationId xmlns:a16="http://schemas.microsoft.com/office/drawing/2014/main" id="{53E436F5-3FDA-4F9A-8635-3AEF1E0F29F8}"/>
                  </a:ext>
                </a:extLst>
              </p:cNvPr>
              <p:cNvSpPr>
                <a:spLocks/>
              </p:cNvSpPr>
              <p:nvPr/>
            </p:nvSpPr>
            <p:spPr bwMode="auto">
              <a:xfrm flipV="1">
                <a:off x="3264" y="3792"/>
                <a:ext cx="288"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2" name="Arc 40">
                <a:extLst>
                  <a:ext uri="{FF2B5EF4-FFF2-40B4-BE49-F238E27FC236}">
                    <a16:creationId xmlns:a16="http://schemas.microsoft.com/office/drawing/2014/main" id="{ACE6AF9C-455E-416B-B3FC-61A2E82A0320}"/>
                  </a:ext>
                </a:extLst>
              </p:cNvPr>
              <p:cNvSpPr>
                <a:spLocks/>
              </p:cNvSpPr>
              <p:nvPr/>
            </p:nvSpPr>
            <p:spPr bwMode="auto">
              <a:xfrm>
                <a:off x="3264" y="3648"/>
                <a:ext cx="48"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3" name="Arc 41">
                <a:extLst>
                  <a:ext uri="{FF2B5EF4-FFF2-40B4-BE49-F238E27FC236}">
                    <a16:creationId xmlns:a16="http://schemas.microsoft.com/office/drawing/2014/main" id="{035716BD-0485-4335-8613-F8BE6D39BC1B}"/>
                  </a:ext>
                </a:extLst>
              </p:cNvPr>
              <p:cNvSpPr>
                <a:spLocks/>
              </p:cNvSpPr>
              <p:nvPr/>
            </p:nvSpPr>
            <p:spPr bwMode="auto">
              <a:xfrm flipV="1">
                <a:off x="3264" y="3792"/>
                <a:ext cx="48"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grpSp>
        <p:nvGrpSpPr>
          <p:cNvPr id="135" name="グループ化 134">
            <a:extLst>
              <a:ext uri="{FF2B5EF4-FFF2-40B4-BE49-F238E27FC236}">
                <a16:creationId xmlns:a16="http://schemas.microsoft.com/office/drawing/2014/main" id="{1D69BD1F-09D5-4967-8C40-51AB17A2E2FA}"/>
              </a:ext>
            </a:extLst>
          </p:cNvPr>
          <p:cNvGrpSpPr/>
          <p:nvPr/>
        </p:nvGrpSpPr>
        <p:grpSpPr>
          <a:xfrm>
            <a:off x="4176326" y="5608243"/>
            <a:ext cx="609600" cy="457200"/>
            <a:chOff x="7477496" y="1705822"/>
            <a:chExt cx="609600" cy="457200"/>
          </a:xfrm>
        </p:grpSpPr>
        <p:sp>
          <p:nvSpPr>
            <p:cNvPr id="136" name="Oval 36">
              <a:extLst>
                <a:ext uri="{FF2B5EF4-FFF2-40B4-BE49-F238E27FC236}">
                  <a16:creationId xmlns:a16="http://schemas.microsoft.com/office/drawing/2014/main" id="{40801EB1-F078-4374-8E9A-10558DC6FB0E}"/>
                </a:ext>
              </a:extLst>
            </p:cNvPr>
            <p:cNvSpPr>
              <a:spLocks noChangeArrowheads="1"/>
            </p:cNvSpPr>
            <p:nvPr/>
          </p:nvSpPr>
          <p:spPr bwMode="auto">
            <a:xfrm>
              <a:off x="7934696" y="1858222"/>
              <a:ext cx="152400" cy="1524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grpSp>
          <p:nvGrpSpPr>
            <p:cNvPr id="137" name="Group 37">
              <a:extLst>
                <a:ext uri="{FF2B5EF4-FFF2-40B4-BE49-F238E27FC236}">
                  <a16:creationId xmlns:a16="http://schemas.microsoft.com/office/drawing/2014/main" id="{9023F589-E074-43B9-9E0A-D86F61937B61}"/>
                </a:ext>
              </a:extLst>
            </p:cNvPr>
            <p:cNvGrpSpPr>
              <a:grpSpLocks/>
            </p:cNvGrpSpPr>
            <p:nvPr/>
          </p:nvGrpSpPr>
          <p:grpSpPr bwMode="auto">
            <a:xfrm>
              <a:off x="7477496" y="1705822"/>
              <a:ext cx="457200" cy="457200"/>
              <a:chOff x="3264" y="3648"/>
              <a:chExt cx="288" cy="288"/>
            </a:xfrm>
          </p:grpSpPr>
          <p:sp>
            <p:nvSpPr>
              <p:cNvPr id="138" name="Arc 38">
                <a:extLst>
                  <a:ext uri="{FF2B5EF4-FFF2-40B4-BE49-F238E27FC236}">
                    <a16:creationId xmlns:a16="http://schemas.microsoft.com/office/drawing/2014/main" id="{7B6C4815-4EC5-4DBC-92D8-A407A9687F37}"/>
                  </a:ext>
                </a:extLst>
              </p:cNvPr>
              <p:cNvSpPr>
                <a:spLocks/>
              </p:cNvSpPr>
              <p:nvPr/>
            </p:nvSpPr>
            <p:spPr bwMode="auto">
              <a:xfrm>
                <a:off x="3264" y="3648"/>
                <a:ext cx="288"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9" name="Arc 39">
                <a:extLst>
                  <a:ext uri="{FF2B5EF4-FFF2-40B4-BE49-F238E27FC236}">
                    <a16:creationId xmlns:a16="http://schemas.microsoft.com/office/drawing/2014/main" id="{A208B05C-A442-4665-A580-6FFE5D1B47E3}"/>
                  </a:ext>
                </a:extLst>
              </p:cNvPr>
              <p:cNvSpPr>
                <a:spLocks/>
              </p:cNvSpPr>
              <p:nvPr/>
            </p:nvSpPr>
            <p:spPr bwMode="auto">
              <a:xfrm flipV="1">
                <a:off x="3264" y="3792"/>
                <a:ext cx="288"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40" name="Arc 40">
                <a:extLst>
                  <a:ext uri="{FF2B5EF4-FFF2-40B4-BE49-F238E27FC236}">
                    <a16:creationId xmlns:a16="http://schemas.microsoft.com/office/drawing/2014/main" id="{FE91D256-0497-4774-A73F-1A620C704D8B}"/>
                  </a:ext>
                </a:extLst>
              </p:cNvPr>
              <p:cNvSpPr>
                <a:spLocks/>
              </p:cNvSpPr>
              <p:nvPr/>
            </p:nvSpPr>
            <p:spPr bwMode="auto">
              <a:xfrm>
                <a:off x="3264" y="3648"/>
                <a:ext cx="48"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41" name="Arc 41">
                <a:extLst>
                  <a:ext uri="{FF2B5EF4-FFF2-40B4-BE49-F238E27FC236}">
                    <a16:creationId xmlns:a16="http://schemas.microsoft.com/office/drawing/2014/main" id="{7D055AA7-A8C5-4FEC-9A8F-6F50731D124D}"/>
                  </a:ext>
                </a:extLst>
              </p:cNvPr>
              <p:cNvSpPr>
                <a:spLocks/>
              </p:cNvSpPr>
              <p:nvPr/>
            </p:nvSpPr>
            <p:spPr bwMode="auto">
              <a:xfrm flipV="1">
                <a:off x="3264" y="3792"/>
                <a:ext cx="48"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grpSp>
        <p:nvGrpSpPr>
          <p:cNvPr id="142" name="グループ化 141">
            <a:extLst>
              <a:ext uri="{FF2B5EF4-FFF2-40B4-BE49-F238E27FC236}">
                <a16:creationId xmlns:a16="http://schemas.microsoft.com/office/drawing/2014/main" id="{05E31F4C-11BA-4ADE-922C-BB3785EE8B19}"/>
              </a:ext>
            </a:extLst>
          </p:cNvPr>
          <p:cNvGrpSpPr/>
          <p:nvPr/>
        </p:nvGrpSpPr>
        <p:grpSpPr>
          <a:xfrm>
            <a:off x="4935147" y="5593556"/>
            <a:ext cx="609600" cy="457200"/>
            <a:chOff x="7477496" y="1705822"/>
            <a:chExt cx="609600" cy="457200"/>
          </a:xfrm>
        </p:grpSpPr>
        <p:sp>
          <p:nvSpPr>
            <p:cNvPr id="143" name="Oval 36">
              <a:extLst>
                <a:ext uri="{FF2B5EF4-FFF2-40B4-BE49-F238E27FC236}">
                  <a16:creationId xmlns:a16="http://schemas.microsoft.com/office/drawing/2014/main" id="{B947259D-56BD-4B0E-8B31-1072B0BC57A6}"/>
                </a:ext>
              </a:extLst>
            </p:cNvPr>
            <p:cNvSpPr>
              <a:spLocks noChangeArrowheads="1"/>
            </p:cNvSpPr>
            <p:nvPr/>
          </p:nvSpPr>
          <p:spPr bwMode="auto">
            <a:xfrm>
              <a:off x="7934696" y="1858222"/>
              <a:ext cx="152400" cy="1524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grpSp>
          <p:nvGrpSpPr>
            <p:cNvPr id="144" name="Group 37">
              <a:extLst>
                <a:ext uri="{FF2B5EF4-FFF2-40B4-BE49-F238E27FC236}">
                  <a16:creationId xmlns:a16="http://schemas.microsoft.com/office/drawing/2014/main" id="{19EE6B51-77E5-4A1E-B082-0FEB8E2A5248}"/>
                </a:ext>
              </a:extLst>
            </p:cNvPr>
            <p:cNvGrpSpPr>
              <a:grpSpLocks/>
            </p:cNvGrpSpPr>
            <p:nvPr/>
          </p:nvGrpSpPr>
          <p:grpSpPr bwMode="auto">
            <a:xfrm>
              <a:off x="7477496" y="1705822"/>
              <a:ext cx="457200" cy="457200"/>
              <a:chOff x="3264" y="3648"/>
              <a:chExt cx="288" cy="288"/>
            </a:xfrm>
          </p:grpSpPr>
          <p:sp>
            <p:nvSpPr>
              <p:cNvPr id="145" name="Arc 38">
                <a:extLst>
                  <a:ext uri="{FF2B5EF4-FFF2-40B4-BE49-F238E27FC236}">
                    <a16:creationId xmlns:a16="http://schemas.microsoft.com/office/drawing/2014/main" id="{FD6F088D-2C0B-4C5C-A7F3-95BC5818F187}"/>
                  </a:ext>
                </a:extLst>
              </p:cNvPr>
              <p:cNvSpPr>
                <a:spLocks/>
              </p:cNvSpPr>
              <p:nvPr/>
            </p:nvSpPr>
            <p:spPr bwMode="auto">
              <a:xfrm>
                <a:off x="3264" y="3648"/>
                <a:ext cx="288"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46" name="Arc 39">
                <a:extLst>
                  <a:ext uri="{FF2B5EF4-FFF2-40B4-BE49-F238E27FC236}">
                    <a16:creationId xmlns:a16="http://schemas.microsoft.com/office/drawing/2014/main" id="{C543EF10-6BA0-46E0-B478-15F83137A2B6}"/>
                  </a:ext>
                </a:extLst>
              </p:cNvPr>
              <p:cNvSpPr>
                <a:spLocks/>
              </p:cNvSpPr>
              <p:nvPr/>
            </p:nvSpPr>
            <p:spPr bwMode="auto">
              <a:xfrm flipV="1">
                <a:off x="3264" y="3792"/>
                <a:ext cx="288"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47" name="Arc 40">
                <a:extLst>
                  <a:ext uri="{FF2B5EF4-FFF2-40B4-BE49-F238E27FC236}">
                    <a16:creationId xmlns:a16="http://schemas.microsoft.com/office/drawing/2014/main" id="{CA70C3D1-0E72-4DAD-8C63-7BCD2E481C33}"/>
                  </a:ext>
                </a:extLst>
              </p:cNvPr>
              <p:cNvSpPr>
                <a:spLocks/>
              </p:cNvSpPr>
              <p:nvPr/>
            </p:nvSpPr>
            <p:spPr bwMode="auto">
              <a:xfrm>
                <a:off x="3264" y="3648"/>
                <a:ext cx="48"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48" name="Arc 41">
                <a:extLst>
                  <a:ext uri="{FF2B5EF4-FFF2-40B4-BE49-F238E27FC236}">
                    <a16:creationId xmlns:a16="http://schemas.microsoft.com/office/drawing/2014/main" id="{7F94CE6F-DDE4-4676-81ED-B873F10A4F2A}"/>
                  </a:ext>
                </a:extLst>
              </p:cNvPr>
              <p:cNvSpPr>
                <a:spLocks/>
              </p:cNvSpPr>
              <p:nvPr/>
            </p:nvSpPr>
            <p:spPr bwMode="auto">
              <a:xfrm flipV="1">
                <a:off x="3264" y="3792"/>
                <a:ext cx="48"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grpSp>
        <p:nvGrpSpPr>
          <p:cNvPr id="149" name="グループ化 148">
            <a:extLst>
              <a:ext uri="{FF2B5EF4-FFF2-40B4-BE49-F238E27FC236}">
                <a16:creationId xmlns:a16="http://schemas.microsoft.com/office/drawing/2014/main" id="{376080C9-AAA7-4E34-8176-94464E060C9B}"/>
              </a:ext>
            </a:extLst>
          </p:cNvPr>
          <p:cNvGrpSpPr/>
          <p:nvPr/>
        </p:nvGrpSpPr>
        <p:grpSpPr>
          <a:xfrm>
            <a:off x="6630600" y="5369666"/>
            <a:ext cx="609600" cy="457200"/>
            <a:chOff x="7477496" y="1705822"/>
            <a:chExt cx="609600" cy="457200"/>
          </a:xfrm>
        </p:grpSpPr>
        <p:sp>
          <p:nvSpPr>
            <p:cNvPr id="150" name="Oval 36">
              <a:extLst>
                <a:ext uri="{FF2B5EF4-FFF2-40B4-BE49-F238E27FC236}">
                  <a16:creationId xmlns:a16="http://schemas.microsoft.com/office/drawing/2014/main" id="{313C13E1-66D1-4D50-875A-043C02D435EB}"/>
                </a:ext>
              </a:extLst>
            </p:cNvPr>
            <p:cNvSpPr>
              <a:spLocks noChangeArrowheads="1"/>
            </p:cNvSpPr>
            <p:nvPr/>
          </p:nvSpPr>
          <p:spPr bwMode="auto">
            <a:xfrm>
              <a:off x="7934696" y="1858222"/>
              <a:ext cx="152400" cy="1524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grpSp>
          <p:nvGrpSpPr>
            <p:cNvPr id="151" name="Group 37">
              <a:extLst>
                <a:ext uri="{FF2B5EF4-FFF2-40B4-BE49-F238E27FC236}">
                  <a16:creationId xmlns:a16="http://schemas.microsoft.com/office/drawing/2014/main" id="{F39274B9-BB35-42D9-BA19-4DF6C6BE13E0}"/>
                </a:ext>
              </a:extLst>
            </p:cNvPr>
            <p:cNvGrpSpPr>
              <a:grpSpLocks/>
            </p:cNvGrpSpPr>
            <p:nvPr/>
          </p:nvGrpSpPr>
          <p:grpSpPr bwMode="auto">
            <a:xfrm>
              <a:off x="7477496" y="1705822"/>
              <a:ext cx="457200" cy="457200"/>
              <a:chOff x="3264" y="3648"/>
              <a:chExt cx="288" cy="288"/>
            </a:xfrm>
          </p:grpSpPr>
          <p:sp>
            <p:nvSpPr>
              <p:cNvPr id="152" name="Arc 38">
                <a:extLst>
                  <a:ext uri="{FF2B5EF4-FFF2-40B4-BE49-F238E27FC236}">
                    <a16:creationId xmlns:a16="http://schemas.microsoft.com/office/drawing/2014/main" id="{46EEF2E5-0A06-4F57-8874-92244ADDC41D}"/>
                  </a:ext>
                </a:extLst>
              </p:cNvPr>
              <p:cNvSpPr>
                <a:spLocks/>
              </p:cNvSpPr>
              <p:nvPr/>
            </p:nvSpPr>
            <p:spPr bwMode="auto">
              <a:xfrm>
                <a:off x="3264" y="3648"/>
                <a:ext cx="288"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53" name="Arc 39">
                <a:extLst>
                  <a:ext uri="{FF2B5EF4-FFF2-40B4-BE49-F238E27FC236}">
                    <a16:creationId xmlns:a16="http://schemas.microsoft.com/office/drawing/2014/main" id="{18F3CEC1-414B-4C66-B8A0-ADC288408AFD}"/>
                  </a:ext>
                </a:extLst>
              </p:cNvPr>
              <p:cNvSpPr>
                <a:spLocks/>
              </p:cNvSpPr>
              <p:nvPr/>
            </p:nvSpPr>
            <p:spPr bwMode="auto">
              <a:xfrm flipV="1">
                <a:off x="3264" y="3792"/>
                <a:ext cx="288"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54" name="Arc 40">
                <a:extLst>
                  <a:ext uri="{FF2B5EF4-FFF2-40B4-BE49-F238E27FC236}">
                    <a16:creationId xmlns:a16="http://schemas.microsoft.com/office/drawing/2014/main" id="{1A4B80DC-E3A2-4B9D-86D3-EA0185E057CD}"/>
                  </a:ext>
                </a:extLst>
              </p:cNvPr>
              <p:cNvSpPr>
                <a:spLocks/>
              </p:cNvSpPr>
              <p:nvPr/>
            </p:nvSpPr>
            <p:spPr bwMode="auto">
              <a:xfrm>
                <a:off x="3264" y="3648"/>
                <a:ext cx="48"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55" name="Arc 41">
                <a:extLst>
                  <a:ext uri="{FF2B5EF4-FFF2-40B4-BE49-F238E27FC236}">
                    <a16:creationId xmlns:a16="http://schemas.microsoft.com/office/drawing/2014/main" id="{8220F4E9-9FCF-4FC5-859D-1FC73D103DF7}"/>
                  </a:ext>
                </a:extLst>
              </p:cNvPr>
              <p:cNvSpPr>
                <a:spLocks/>
              </p:cNvSpPr>
              <p:nvPr/>
            </p:nvSpPr>
            <p:spPr bwMode="auto">
              <a:xfrm flipV="1">
                <a:off x="3264" y="3792"/>
                <a:ext cx="48"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grpSp>
        <p:nvGrpSpPr>
          <p:cNvPr id="156" name="グループ化 155">
            <a:extLst>
              <a:ext uri="{FF2B5EF4-FFF2-40B4-BE49-F238E27FC236}">
                <a16:creationId xmlns:a16="http://schemas.microsoft.com/office/drawing/2014/main" id="{3F158C60-3B40-4AAD-A432-C6075422D5ED}"/>
              </a:ext>
            </a:extLst>
          </p:cNvPr>
          <p:cNvGrpSpPr/>
          <p:nvPr/>
        </p:nvGrpSpPr>
        <p:grpSpPr>
          <a:xfrm>
            <a:off x="6630600" y="5985469"/>
            <a:ext cx="609600" cy="457200"/>
            <a:chOff x="7477496" y="1705822"/>
            <a:chExt cx="609600" cy="457200"/>
          </a:xfrm>
        </p:grpSpPr>
        <p:sp>
          <p:nvSpPr>
            <p:cNvPr id="157" name="Oval 36">
              <a:extLst>
                <a:ext uri="{FF2B5EF4-FFF2-40B4-BE49-F238E27FC236}">
                  <a16:creationId xmlns:a16="http://schemas.microsoft.com/office/drawing/2014/main" id="{6253A63B-76B4-4459-88D4-DF1BF008AC0F}"/>
                </a:ext>
              </a:extLst>
            </p:cNvPr>
            <p:cNvSpPr>
              <a:spLocks noChangeArrowheads="1"/>
            </p:cNvSpPr>
            <p:nvPr/>
          </p:nvSpPr>
          <p:spPr bwMode="auto">
            <a:xfrm>
              <a:off x="7934696" y="1858222"/>
              <a:ext cx="152400" cy="1524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grpSp>
          <p:nvGrpSpPr>
            <p:cNvPr id="158" name="Group 37">
              <a:extLst>
                <a:ext uri="{FF2B5EF4-FFF2-40B4-BE49-F238E27FC236}">
                  <a16:creationId xmlns:a16="http://schemas.microsoft.com/office/drawing/2014/main" id="{97587B88-A2BC-4299-B6A8-6E1BA78BA1A2}"/>
                </a:ext>
              </a:extLst>
            </p:cNvPr>
            <p:cNvGrpSpPr>
              <a:grpSpLocks/>
            </p:cNvGrpSpPr>
            <p:nvPr/>
          </p:nvGrpSpPr>
          <p:grpSpPr bwMode="auto">
            <a:xfrm>
              <a:off x="7477496" y="1705822"/>
              <a:ext cx="457200" cy="457200"/>
              <a:chOff x="3264" y="3648"/>
              <a:chExt cx="288" cy="288"/>
            </a:xfrm>
          </p:grpSpPr>
          <p:sp>
            <p:nvSpPr>
              <p:cNvPr id="159" name="Arc 38">
                <a:extLst>
                  <a:ext uri="{FF2B5EF4-FFF2-40B4-BE49-F238E27FC236}">
                    <a16:creationId xmlns:a16="http://schemas.microsoft.com/office/drawing/2014/main" id="{5102E78C-98D8-4120-BDC3-E91411098FFE}"/>
                  </a:ext>
                </a:extLst>
              </p:cNvPr>
              <p:cNvSpPr>
                <a:spLocks/>
              </p:cNvSpPr>
              <p:nvPr/>
            </p:nvSpPr>
            <p:spPr bwMode="auto">
              <a:xfrm>
                <a:off x="3264" y="3648"/>
                <a:ext cx="288"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60" name="Arc 39">
                <a:extLst>
                  <a:ext uri="{FF2B5EF4-FFF2-40B4-BE49-F238E27FC236}">
                    <a16:creationId xmlns:a16="http://schemas.microsoft.com/office/drawing/2014/main" id="{E3E01619-0115-4131-A788-A512085C585A}"/>
                  </a:ext>
                </a:extLst>
              </p:cNvPr>
              <p:cNvSpPr>
                <a:spLocks/>
              </p:cNvSpPr>
              <p:nvPr/>
            </p:nvSpPr>
            <p:spPr bwMode="auto">
              <a:xfrm flipV="1">
                <a:off x="3264" y="3792"/>
                <a:ext cx="288"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61" name="Arc 40">
                <a:extLst>
                  <a:ext uri="{FF2B5EF4-FFF2-40B4-BE49-F238E27FC236}">
                    <a16:creationId xmlns:a16="http://schemas.microsoft.com/office/drawing/2014/main" id="{47C9F0CD-DEA5-49F0-9378-A90CDEFB028E}"/>
                  </a:ext>
                </a:extLst>
              </p:cNvPr>
              <p:cNvSpPr>
                <a:spLocks/>
              </p:cNvSpPr>
              <p:nvPr/>
            </p:nvSpPr>
            <p:spPr bwMode="auto">
              <a:xfrm>
                <a:off x="3264" y="3648"/>
                <a:ext cx="48"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62" name="Arc 41">
                <a:extLst>
                  <a:ext uri="{FF2B5EF4-FFF2-40B4-BE49-F238E27FC236}">
                    <a16:creationId xmlns:a16="http://schemas.microsoft.com/office/drawing/2014/main" id="{94DF1242-B161-4D4F-9DCD-7BF3E7A8E84D}"/>
                  </a:ext>
                </a:extLst>
              </p:cNvPr>
              <p:cNvSpPr>
                <a:spLocks/>
              </p:cNvSpPr>
              <p:nvPr/>
            </p:nvSpPr>
            <p:spPr bwMode="auto">
              <a:xfrm flipV="1">
                <a:off x="3264" y="3792"/>
                <a:ext cx="48"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grpSp>
        <p:nvGrpSpPr>
          <p:cNvPr id="163" name="グループ化 162">
            <a:extLst>
              <a:ext uri="{FF2B5EF4-FFF2-40B4-BE49-F238E27FC236}">
                <a16:creationId xmlns:a16="http://schemas.microsoft.com/office/drawing/2014/main" id="{990CA9B6-BF90-402E-9071-A1D6A4F26FB0}"/>
              </a:ext>
            </a:extLst>
          </p:cNvPr>
          <p:cNvGrpSpPr/>
          <p:nvPr/>
        </p:nvGrpSpPr>
        <p:grpSpPr>
          <a:xfrm>
            <a:off x="7375526" y="5680669"/>
            <a:ext cx="609600" cy="457200"/>
            <a:chOff x="7477496" y="1705822"/>
            <a:chExt cx="609600" cy="457200"/>
          </a:xfrm>
        </p:grpSpPr>
        <p:sp>
          <p:nvSpPr>
            <p:cNvPr id="164" name="Oval 36">
              <a:extLst>
                <a:ext uri="{FF2B5EF4-FFF2-40B4-BE49-F238E27FC236}">
                  <a16:creationId xmlns:a16="http://schemas.microsoft.com/office/drawing/2014/main" id="{DE2D0927-9F6F-43B5-97E3-CA3B06C6B570}"/>
                </a:ext>
              </a:extLst>
            </p:cNvPr>
            <p:cNvSpPr>
              <a:spLocks noChangeArrowheads="1"/>
            </p:cNvSpPr>
            <p:nvPr/>
          </p:nvSpPr>
          <p:spPr bwMode="auto">
            <a:xfrm>
              <a:off x="7934696" y="1858222"/>
              <a:ext cx="152400" cy="1524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grpSp>
          <p:nvGrpSpPr>
            <p:cNvPr id="165" name="Group 37">
              <a:extLst>
                <a:ext uri="{FF2B5EF4-FFF2-40B4-BE49-F238E27FC236}">
                  <a16:creationId xmlns:a16="http://schemas.microsoft.com/office/drawing/2014/main" id="{4B5D90B4-962D-4C5A-8DD7-C489E4C01A1A}"/>
                </a:ext>
              </a:extLst>
            </p:cNvPr>
            <p:cNvGrpSpPr>
              <a:grpSpLocks/>
            </p:cNvGrpSpPr>
            <p:nvPr/>
          </p:nvGrpSpPr>
          <p:grpSpPr bwMode="auto">
            <a:xfrm>
              <a:off x="7477496" y="1705822"/>
              <a:ext cx="457200" cy="457200"/>
              <a:chOff x="3264" y="3648"/>
              <a:chExt cx="288" cy="288"/>
            </a:xfrm>
          </p:grpSpPr>
          <p:sp>
            <p:nvSpPr>
              <p:cNvPr id="166" name="Arc 38">
                <a:extLst>
                  <a:ext uri="{FF2B5EF4-FFF2-40B4-BE49-F238E27FC236}">
                    <a16:creationId xmlns:a16="http://schemas.microsoft.com/office/drawing/2014/main" id="{8E3E82E2-C872-4BFB-A4DE-BC11FC3D3583}"/>
                  </a:ext>
                </a:extLst>
              </p:cNvPr>
              <p:cNvSpPr>
                <a:spLocks/>
              </p:cNvSpPr>
              <p:nvPr/>
            </p:nvSpPr>
            <p:spPr bwMode="auto">
              <a:xfrm>
                <a:off x="3264" y="3648"/>
                <a:ext cx="288"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67" name="Arc 39">
                <a:extLst>
                  <a:ext uri="{FF2B5EF4-FFF2-40B4-BE49-F238E27FC236}">
                    <a16:creationId xmlns:a16="http://schemas.microsoft.com/office/drawing/2014/main" id="{573A2F3C-3948-485E-A02B-540BD657247B}"/>
                  </a:ext>
                </a:extLst>
              </p:cNvPr>
              <p:cNvSpPr>
                <a:spLocks/>
              </p:cNvSpPr>
              <p:nvPr/>
            </p:nvSpPr>
            <p:spPr bwMode="auto">
              <a:xfrm flipV="1">
                <a:off x="3264" y="3792"/>
                <a:ext cx="288"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68" name="Arc 40">
                <a:extLst>
                  <a:ext uri="{FF2B5EF4-FFF2-40B4-BE49-F238E27FC236}">
                    <a16:creationId xmlns:a16="http://schemas.microsoft.com/office/drawing/2014/main" id="{8593BF05-3087-465A-B63E-C59069DF8A4F}"/>
                  </a:ext>
                </a:extLst>
              </p:cNvPr>
              <p:cNvSpPr>
                <a:spLocks/>
              </p:cNvSpPr>
              <p:nvPr/>
            </p:nvSpPr>
            <p:spPr bwMode="auto">
              <a:xfrm>
                <a:off x="3264" y="3648"/>
                <a:ext cx="48"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69" name="Arc 41">
                <a:extLst>
                  <a:ext uri="{FF2B5EF4-FFF2-40B4-BE49-F238E27FC236}">
                    <a16:creationId xmlns:a16="http://schemas.microsoft.com/office/drawing/2014/main" id="{F4FE1325-3C8B-4EEA-B29A-7E6F6CD26816}"/>
                  </a:ext>
                </a:extLst>
              </p:cNvPr>
              <p:cNvSpPr>
                <a:spLocks/>
              </p:cNvSpPr>
              <p:nvPr/>
            </p:nvSpPr>
            <p:spPr bwMode="auto">
              <a:xfrm flipV="1">
                <a:off x="3264" y="3792"/>
                <a:ext cx="48"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spTree>
    <p:extLst>
      <p:ext uri="{BB962C8B-B14F-4D97-AF65-F5344CB8AC3E}">
        <p14:creationId xmlns:p14="http://schemas.microsoft.com/office/powerpoint/2010/main" val="4062924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グラフィカル ユーザー インターフェイス, テキスト, アプリケーション, メール&#10;&#10;自動的に生成された説明">
            <a:extLst>
              <a:ext uri="{FF2B5EF4-FFF2-40B4-BE49-F238E27FC236}">
                <a16:creationId xmlns:a16="http://schemas.microsoft.com/office/drawing/2014/main" id="{DF466416-B3A6-486B-BB41-26FF65F9CB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09" y="0"/>
            <a:ext cx="8936182" cy="6858000"/>
          </a:xfrm>
          <a:prstGeom prst="rect">
            <a:avLst/>
          </a:prstGeom>
        </p:spPr>
      </p:pic>
      <p:sp>
        <p:nvSpPr>
          <p:cNvPr id="6" name="テキスト ボックス 5">
            <a:extLst>
              <a:ext uri="{FF2B5EF4-FFF2-40B4-BE49-F238E27FC236}">
                <a16:creationId xmlns:a16="http://schemas.microsoft.com/office/drawing/2014/main" id="{E8A0B4A0-0B6F-477E-9C96-14C02881D3A4}"/>
              </a:ext>
            </a:extLst>
          </p:cNvPr>
          <p:cNvSpPr txBox="1"/>
          <p:nvPr/>
        </p:nvSpPr>
        <p:spPr>
          <a:xfrm>
            <a:off x="1853703" y="914400"/>
            <a:ext cx="7105150" cy="707886"/>
          </a:xfrm>
          <a:prstGeom prst="rect">
            <a:avLst/>
          </a:prstGeom>
          <a:solidFill>
            <a:srgbClr val="003300"/>
          </a:solidFill>
          <a:ln>
            <a:solidFill>
              <a:schemeClr val="tx1"/>
            </a:solidFill>
          </a:ln>
        </p:spPr>
        <p:txBody>
          <a:bodyPr wrap="none" rtlCol="0">
            <a:spAutoFit/>
          </a:bodyPr>
          <a:lstStyle/>
          <a:p>
            <a:r>
              <a:rPr lang="en-US" altLang="ja-JP" sz="4000" i="0" dirty="0">
                <a:latin typeface="Times New Roman" panose="02020603050405020304" pitchFamily="18" charset="0"/>
              </a:rPr>
              <a:t>https://www.info.kindai.ac.jp/LC/</a:t>
            </a:r>
            <a:endParaRPr kumimoji="1" lang="ja-JP" altLang="en-US" sz="4000" i="0" dirty="0">
              <a:latin typeface="Times New Roman" panose="02020603050405020304" pitchFamily="18" charset="0"/>
            </a:endParaRPr>
          </a:p>
        </p:txBody>
      </p:sp>
      <p:sp>
        <p:nvSpPr>
          <p:cNvPr id="8" name="四角形: 角を丸くする 7">
            <a:extLst>
              <a:ext uri="{FF2B5EF4-FFF2-40B4-BE49-F238E27FC236}">
                <a16:creationId xmlns:a16="http://schemas.microsoft.com/office/drawing/2014/main" id="{00F17683-5D8D-43B7-80A8-967BEF75EAB5}"/>
              </a:ext>
            </a:extLst>
          </p:cNvPr>
          <p:cNvSpPr/>
          <p:nvPr/>
        </p:nvSpPr>
        <p:spPr bwMode="auto">
          <a:xfrm>
            <a:off x="124026" y="2792343"/>
            <a:ext cx="5258921" cy="1066800"/>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200" b="0" i="1" u="none" strike="noStrike" cap="none" normalizeH="0" baseline="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sp>
        <p:nvSpPr>
          <p:cNvPr id="9" name="四角形: 角を丸くする 8">
            <a:extLst>
              <a:ext uri="{FF2B5EF4-FFF2-40B4-BE49-F238E27FC236}">
                <a16:creationId xmlns:a16="http://schemas.microsoft.com/office/drawing/2014/main" id="{7F525584-AB07-420C-A3E0-27EFA90736FA}"/>
              </a:ext>
            </a:extLst>
          </p:cNvPr>
          <p:cNvSpPr/>
          <p:nvPr/>
        </p:nvSpPr>
        <p:spPr bwMode="auto">
          <a:xfrm>
            <a:off x="329703" y="5638800"/>
            <a:ext cx="2794497" cy="457200"/>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200" b="0" i="1" u="none" strike="noStrike" cap="none" normalizeH="0" baseline="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spTree>
    <p:custDataLst>
      <p:tags r:id="rId1"/>
    </p:custDataLst>
    <p:extLst>
      <p:ext uri="{BB962C8B-B14F-4D97-AF65-F5344CB8AC3E}">
        <p14:creationId xmlns:p14="http://schemas.microsoft.com/office/powerpoint/2010/main" val="4185787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altLang="ja-JP">
                <a:latin typeface="Times New Roman" panose="02020603050405020304" pitchFamily="18" charset="0"/>
              </a:rPr>
              <a:t>AND-OR</a:t>
            </a:r>
            <a:r>
              <a:rPr lang="ja-JP" altLang="en-US">
                <a:latin typeface="Times New Roman" panose="02020603050405020304" pitchFamily="18" charset="0"/>
              </a:rPr>
              <a:t>回路</a:t>
            </a:r>
            <a:r>
              <a:rPr lang="en-US" altLang="ja-JP">
                <a:latin typeface="Times New Roman" panose="02020603050405020304" pitchFamily="18" charset="0"/>
              </a:rPr>
              <a:t>,OR-AND</a:t>
            </a:r>
            <a:r>
              <a:rPr lang="ja-JP" altLang="en-US">
                <a:latin typeface="Times New Roman" panose="02020603050405020304" pitchFamily="18" charset="0"/>
              </a:rPr>
              <a:t>回路</a:t>
            </a:r>
          </a:p>
        </p:txBody>
      </p:sp>
      <p:sp>
        <p:nvSpPr>
          <p:cNvPr id="77827" name="Rectangle 3"/>
          <p:cNvSpPr>
            <a:spLocks noGrp="1" noChangeArrowheads="1"/>
          </p:cNvSpPr>
          <p:nvPr>
            <p:ph type="body" idx="1"/>
          </p:nvPr>
        </p:nvSpPr>
        <p:spPr>
          <a:xfrm>
            <a:off x="1066800" y="1981200"/>
            <a:ext cx="7543800" cy="3124200"/>
          </a:xfrm>
        </p:spPr>
        <p:txBody>
          <a:bodyPr/>
          <a:lstStyle/>
          <a:p>
            <a:r>
              <a:rPr lang="en-US" altLang="ja-JP">
                <a:latin typeface="Times New Roman" panose="02020603050405020304" pitchFamily="18" charset="0"/>
              </a:rPr>
              <a:t>AND-OR</a:t>
            </a:r>
            <a:r>
              <a:rPr lang="ja-JP" altLang="en-US">
                <a:latin typeface="Times New Roman" panose="02020603050405020304" pitchFamily="18" charset="0"/>
              </a:rPr>
              <a:t>回路</a:t>
            </a:r>
          </a:p>
          <a:p>
            <a:pPr lvl="1"/>
            <a:r>
              <a:rPr lang="ja-JP" altLang="en-US">
                <a:latin typeface="Times New Roman" panose="02020603050405020304" pitchFamily="18" charset="0"/>
              </a:rPr>
              <a:t>積和形関数に対応する回路</a:t>
            </a:r>
          </a:p>
          <a:p>
            <a:pPr lvl="2">
              <a:buFont typeface="Wingdings" panose="05000000000000000000" pitchFamily="2" charset="2"/>
              <a:buChar char="ü"/>
            </a:pPr>
            <a:r>
              <a:rPr lang="en-US" altLang="ja-JP">
                <a:latin typeface="Times New Roman" panose="02020603050405020304" pitchFamily="18" charset="0"/>
              </a:rPr>
              <a:t>NOT→AND→OR</a:t>
            </a:r>
          </a:p>
          <a:p>
            <a:r>
              <a:rPr lang="en-US" altLang="ja-JP">
                <a:latin typeface="Times New Roman" panose="02020603050405020304" pitchFamily="18" charset="0"/>
              </a:rPr>
              <a:t>OR-AND</a:t>
            </a:r>
            <a:r>
              <a:rPr lang="ja-JP" altLang="en-US">
                <a:latin typeface="Times New Roman" panose="02020603050405020304" pitchFamily="18" charset="0"/>
              </a:rPr>
              <a:t>回路</a:t>
            </a:r>
          </a:p>
          <a:p>
            <a:pPr lvl="1"/>
            <a:r>
              <a:rPr lang="ja-JP" altLang="en-US">
                <a:latin typeface="Times New Roman" panose="02020603050405020304" pitchFamily="18" charset="0"/>
              </a:rPr>
              <a:t>和積形関数に対応する回路</a:t>
            </a:r>
          </a:p>
          <a:p>
            <a:pPr lvl="2">
              <a:buFont typeface="Wingdings" panose="05000000000000000000" pitchFamily="2" charset="2"/>
              <a:buChar char="ü"/>
            </a:pPr>
            <a:r>
              <a:rPr lang="en-US" altLang="ja-JP">
                <a:latin typeface="Times New Roman" panose="02020603050405020304" pitchFamily="18" charset="0"/>
              </a:rPr>
              <a:t>NOT→OR→AND</a:t>
            </a:r>
          </a:p>
        </p:txBody>
      </p:sp>
      <p:grpSp>
        <p:nvGrpSpPr>
          <p:cNvPr id="77932" name="Group 108"/>
          <p:cNvGrpSpPr>
            <a:grpSpLocks/>
          </p:cNvGrpSpPr>
          <p:nvPr/>
        </p:nvGrpSpPr>
        <p:grpSpPr bwMode="auto">
          <a:xfrm>
            <a:off x="6172200" y="2438400"/>
            <a:ext cx="2514600" cy="1981200"/>
            <a:chOff x="3984" y="1536"/>
            <a:chExt cx="1584" cy="1248"/>
          </a:xfrm>
        </p:grpSpPr>
        <p:grpSp>
          <p:nvGrpSpPr>
            <p:cNvPr id="77842" name="Group 18"/>
            <p:cNvGrpSpPr>
              <a:grpSpLocks/>
            </p:cNvGrpSpPr>
            <p:nvPr/>
          </p:nvGrpSpPr>
          <p:grpSpPr bwMode="auto">
            <a:xfrm>
              <a:off x="4752" y="1872"/>
              <a:ext cx="288" cy="288"/>
              <a:chOff x="3264" y="2544"/>
              <a:chExt cx="288" cy="288"/>
            </a:xfrm>
          </p:grpSpPr>
          <p:sp>
            <p:nvSpPr>
              <p:cNvPr id="77843" name="Arc 19"/>
              <p:cNvSpPr>
                <a:spLocks/>
              </p:cNvSpPr>
              <p:nvPr/>
            </p:nvSpPr>
            <p:spPr bwMode="auto">
              <a:xfrm>
                <a:off x="3264" y="2544"/>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7844" name="Arc 20"/>
              <p:cNvSpPr>
                <a:spLocks/>
              </p:cNvSpPr>
              <p:nvPr/>
            </p:nvSpPr>
            <p:spPr bwMode="auto">
              <a:xfrm flipV="1">
                <a:off x="3264" y="2688"/>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7845" name="Line 21"/>
              <p:cNvSpPr>
                <a:spLocks noChangeShapeType="1"/>
              </p:cNvSpPr>
              <p:nvPr/>
            </p:nvSpPr>
            <p:spPr bwMode="auto">
              <a:xfrm>
                <a:off x="3264" y="2544"/>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77846" name="Group 22"/>
            <p:cNvGrpSpPr>
              <a:grpSpLocks/>
            </p:cNvGrpSpPr>
            <p:nvPr/>
          </p:nvGrpSpPr>
          <p:grpSpPr bwMode="auto">
            <a:xfrm>
              <a:off x="4752" y="2352"/>
              <a:ext cx="288" cy="288"/>
              <a:chOff x="3264" y="2544"/>
              <a:chExt cx="288" cy="288"/>
            </a:xfrm>
          </p:grpSpPr>
          <p:sp>
            <p:nvSpPr>
              <p:cNvPr id="77847" name="Arc 23"/>
              <p:cNvSpPr>
                <a:spLocks/>
              </p:cNvSpPr>
              <p:nvPr/>
            </p:nvSpPr>
            <p:spPr bwMode="auto">
              <a:xfrm>
                <a:off x="3264" y="2544"/>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7848" name="Arc 24"/>
              <p:cNvSpPr>
                <a:spLocks/>
              </p:cNvSpPr>
              <p:nvPr/>
            </p:nvSpPr>
            <p:spPr bwMode="auto">
              <a:xfrm flipV="1">
                <a:off x="3264" y="2688"/>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7849" name="Line 25"/>
              <p:cNvSpPr>
                <a:spLocks noChangeShapeType="1"/>
              </p:cNvSpPr>
              <p:nvPr/>
            </p:nvSpPr>
            <p:spPr bwMode="auto">
              <a:xfrm>
                <a:off x="3264" y="2544"/>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77850" name="Group 26"/>
            <p:cNvGrpSpPr>
              <a:grpSpLocks/>
            </p:cNvGrpSpPr>
            <p:nvPr/>
          </p:nvGrpSpPr>
          <p:grpSpPr bwMode="auto">
            <a:xfrm>
              <a:off x="4416" y="2448"/>
              <a:ext cx="288" cy="192"/>
              <a:chOff x="2640" y="1968"/>
              <a:chExt cx="288" cy="192"/>
            </a:xfrm>
          </p:grpSpPr>
          <p:sp>
            <p:nvSpPr>
              <p:cNvPr id="77851" name="AutoShape 27"/>
              <p:cNvSpPr>
                <a:spLocks noChangeArrowheads="1"/>
              </p:cNvSpPr>
              <p:nvPr/>
            </p:nvSpPr>
            <p:spPr bwMode="auto">
              <a:xfrm rot="5400000">
                <a:off x="2640" y="1968"/>
                <a:ext cx="192" cy="192"/>
              </a:xfrm>
              <a:prstGeom prst="triangle">
                <a:avLst>
                  <a:gd name="adj" fmla="val 50000"/>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7852" name="Oval 28"/>
              <p:cNvSpPr>
                <a:spLocks noChangeArrowheads="1"/>
              </p:cNvSpPr>
              <p:nvPr/>
            </p:nvSpPr>
            <p:spPr bwMode="auto">
              <a:xfrm>
                <a:off x="2832" y="2016"/>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77853" name="Group 29"/>
            <p:cNvGrpSpPr>
              <a:grpSpLocks/>
            </p:cNvGrpSpPr>
            <p:nvPr/>
          </p:nvGrpSpPr>
          <p:grpSpPr bwMode="auto">
            <a:xfrm>
              <a:off x="5136" y="2112"/>
              <a:ext cx="288" cy="288"/>
              <a:chOff x="3264" y="3648"/>
              <a:chExt cx="288" cy="288"/>
            </a:xfrm>
          </p:grpSpPr>
          <p:sp>
            <p:nvSpPr>
              <p:cNvPr id="77854" name="Arc 30"/>
              <p:cNvSpPr>
                <a:spLocks/>
              </p:cNvSpPr>
              <p:nvPr/>
            </p:nvSpPr>
            <p:spPr bwMode="auto">
              <a:xfrm>
                <a:off x="3264" y="3648"/>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7855" name="Arc 31"/>
              <p:cNvSpPr>
                <a:spLocks/>
              </p:cNvSpPr>
              <p:nvPr/>
            </p:nvSpPr>
            <p:spPr bwMode="auto">
              <a:xfrm flipV="1">
                <a:off x="3264" y="3792"/>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7856" name="Arc 32"/>
              <p:cNvSpPr>
                <a:spLocks/>
              </p:cNvSpPr>
              <p:nvPr/>
            </p:nvSpPr>
            <p:spPr bwMode="auto">
              <a:xfrm>
                <a:off x="3264" y="3648"/>
                <a:ext cx="4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7857" name="Arc 33"/>
              <p:cNvSpPr>
                <a:spLocks/>
              </p:cNvSpPr>
              <p:nvPr/>
            </p:nvSpPr>
            <p:spPr bwMode="auto">
              <a:xfrm flipV="1">
                <a:off x="3264" y="3792"/>
                <a:ext cx="4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77858" name="Line 34"/>
            <p:cNvSpPr>
              <a:spLocks noChangeShapeType="1"/>
            </p:cNvSpPr>
            <p:nvPr/>
          </p:nvSpPr>
          <p:spPr bwMode="auto">
            <a:xfrm>
              <a:off x="4704" y="2544"/>
              <a:ext cx="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7859" name="Line 35"/>
            <p:cNvSpPr>
              <a:spLocks noChangeShapeType="1"/>
            </p:cNvSpPr>
            <p:nvPr/>
          </p:nvSpPr>
          <p:spPr bwMode="auto">
            <a:xfrm flipH="1">
              <a:off x="4368" y="2448"/>
              <a:ext cx="38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7860" name="Line 36"/>
            <p:cNvSpPr>
              <a:spLocks noChangeShapeType="1"/>
            </p:cNvSpPr>
            <p:nvPr/>
          </p:nvSpPr>
          <p:spPr bwMode="auto">
            <a:xfrm flipH="1">
              <a:off x="4224" y="1968"/>
              <a:ext cx="5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7861" name="Line 37"/>
            <p:cNvSpPr>
              <a:spLocks noChangeShapeType="1"/>
            </p:cNvSpPr>
            <p:nvPr/>
          </p:nvSpPr>
          <p:spPr bwMode="auto">
            <a:xfrm>
              <a:off x="4368" y="1968"/>
              <a:ext cx="0" cy="48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7862" name="Line 38"/>
            <p:cNvSpPr>
              <a:spLocks noChangeShapeType="1"/>
            </p:cNvSpPr>
            <p:nvPr/>
          </p:nvSpPr>
          <p:spPr bwMode="auto">
            <a:xfrm>
              <a:off x="4224" y="2256"/>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7863" name="Line 39"/>
            <p:cNvSpPr>
              <a:spLocks noChangeShapeType="1"/>
            </p:cNvSpPr>
            <p:nvPr/>
          </p:nvSpPr>
          <p:spPr bwMode="auto">
            <a:xfrm>
              <a:off x="4320" y="2064"/>
              <a:ext cx="0"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7864" name="Line 40"/>
            <p:cNvSpPr>
              <a:spLocks noChangeShapeType="1"/>
            </p:cNvSpPr>
            <p:nvPr/>
          </p:nvSpPr>
          <p:spPr bwMode="auto">
            <a:xfrm>
              <a:off x="4320" y="2064"/>
              <a:ext cx="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7865" name="Line 41"/>
            <p:cNvSpPr>
              <a:spLocks noChangeShapeType="1"/>
            </p:cNvSpPr>
            <p:nvPr/>
          </p:nvSpPr>
          <p:spPr bwMode="auto">
            <a:xfrm>
              <a:off x="4224" y="2544"/>
              <a:ext cx="19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7866" name="Line 42"/>
            <p:cNvSpPr>
              <a:spLocks noChangeShapeType="1"/>
            </p:cNvSpPr>
            <p:nvPr/>
          </p:nvSpPr>
          <p:spPr bwMode="auto">
            <a:xfrm>
              <a:off x="5040" y="2016"/>
              <a:ext cx="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7867" name="Line 43"/>
            <p:cNvSpPr>
              <a:spLocks noChangeShapeType="1"/>
            </p:cNvSpPr>
            <p:nvPr/>
          </p:nvSpPr>
          <p:spPr bwMode="auto">
            <a:xfrm>
              <a:off x="5040" y="2496"/>
              <a:ext cx="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7868" name="Line 44"/>
            <p:cNvSpPr>
              <a:spLocks noChangeShapeType="1"/>
            </p:cNvSpPr>
            <p:nvPr/>
          </p:nvSpPr>
          <p:spPr bwMode="auto">
            <a:xfrm>
              <a:off x="5088" y="2016"/>
              <a:ext cx="0"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7869" name="Line 45"/>
            <p:cNvSpPr>
              <a:spLocks noChangeShapeType="1"/>
            </p:cNvSpPr>
            <p:nvPr/>
          </p:nvSpPr>
          <p:spPr bwMode="auto">
            <a:xfrm>
              <a:off x="5088" y="2304"/>
              <a:ext cx="0"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7870" name="Line 46"/>
            <p:cNvSpPr>
              <a:spLocks noChangeShapeType="1"/>
            </p:cNvSpPr>
            <p:nvPr/>
          </p:nvSpPr>
          <p:spPr bwMode="auto">
            <a:xfrm>
              <a:off x="5088" y="2208"/>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7871" name="Line 47"/>
            <p:cNvSpPr>
              <a:spLocks noChangeShapeType="1"/>
            </p:cNvSpPr>
            <p:nvPr/>
          </p:nvSpPr>
          <p:spPr bwMode="auto">
            <a:xfrm>
              <a:off x="5088" y="2304"/>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7872" name="Text Box 48"/>
            <p:cNvSpPr txBox="1">
              <a:spLocks noChangeArrowheads="1"/>
            </p:cNvSpPr>
            <p:nvPr/>
          </p:nvSpPr>
          <p:spPr bwMode="auto">
            <a:xfrm>
              <a:off x="3984" y="1829"/>
              <a:ext cx="233" cy="288"/>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i="1">
                  <a:latin typeface="Times New Roman" panose="02020603050405020304" pitchFamily="18" charset="0"/>
                </a:rPr>
                <a:t>X</a:t>
              </a:r>
            </a:p>
          </p:txBody>
        </p:sp>
        <p:sp>
          <p:nvSpPr>
            <p:cNvPr id="77873" name="Text Box 49"/>
            <p:cNvSpPr txBox="1">
              <a:spLocks noChangeArrowheads="1"/>
            </p:cNvSpPr>
            <p:nvPr/>
          </p:nvSpPr>
          <p:spPr bwMode="auto">
            <a:xfrm>
              <a:off x="3984" y="2117"/>
              <a:ext cx="223" cy="288"/>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i="1">
                  <a:latin typeface="Times New Roman" panose="02020603050405020304" pitchFamily="18" charset="0"/>
                </a:rPr>
                <a:t>Y</a:t>
              </a:r>
            </a:p>
          </p:txBody>
        </p:sp>
        <p:sp>
          <p:nvSpPr>
            <p:cNvPr id="77874" name="Text Box 50"/>
            <p:cNvSpPr txBox="1">
              <a:spLocks noChangeArrowheads="1"/>
            </p:cNvSpPr>
            <p:nvPr/>
          </p:nvSpPr>
          <p:spPr bwMode="auto">
            <a:xfrm>
              <a:off x="3984" y="2405"/>
              <a:ext cx="223" cy="288"/>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i="1">
                  <a:latin typeface="Times New Roman" panose="02020603050405020304" pitchFamily="18" charset="0"/>
                </a:rPr>
                <a:t>Z</a:t>
              </a:r>
            </a:p>
          </p:txBody>
        </p:sp>
        <p:sp>
          <p:nvSpPr>
            <p:cNvPr id="77875" name="Line 51"/>
            <p:cNvSpPr>
              <a:spLocks noChangeShapeType="1"/>
            </p:cNvSpPr>
            <p:nvPr/>
          </p:nvSpPr>
          <p:spPr bwMode="auto">
            <a:xfrm>
              <a:off x="5424" y="2256"/>
              <a:ext cx="14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7876" name="Rectangle 52"/>
            <p:cNvSpPr>
              <a:spLocks noChangeArrowheads="1"/>
            </p:cNvSpPr>
            <p:nvPr/>
          </p:nvSpPr>
          <p:spPr bwMode="auto">
            <a:xfrm>
              <a:off x="4272" y="1728"/>
              <a:ext cx="1200" cy="1056"/>
            </a:xfrm>
            <a:prstGeom prst="rect">
              <a:avLst/>
            </a:prstGeom>
            <a:noFill/>
            <a:ln w="19050">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7877" name="Text Box 53"/>
            <p:cNvSpPr txBox="1">
              <a:spLocks noChangeArrowheads="1"/>
            </p:cNvSpPr>
            <p:nvPr/>
          </p:nvSpPr>
          <p:spPr bwMode="auto">
            <a:xfrm>
              <a:off x="4368" y="1536"/>
              <a:ext cx="336" cy="327"/>
            </a:xfrm>
            <a:prstGeom prst="rect">
              <a:avLst/>
            </a:prstGeom>
            <a:solidFill>
              <a:schemeClr val="bg2"/>
            </a:solidFill>
            <a:ln w="1905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2800" i="1">
                  <a:latin typeface="Times New Roman" panose="02020603050405020304" pitchFamily="18" charset="0"/>
                </a:rPr>
                <a:t>F</a:t>
              </a:r>
              <a:r>
                <a:rPr lang="en-US" altLang="ja-JP" sz="2800" baseline="-25000">
                  <a:latin typeface="Times New Roman" panose="02020603050405020304" pitchFamily="18" charset="0"/>
                </a:rPr>
                <a:t>1</a:t>
              </a:r>
              <a:endParaRPr lang="en-US" altLang="ja-JP" sz="2800" i="1">
                <a:latin typeface="Times New Roman" panose="02020603050405020304" pitchFamily="18" charset="0"/>
              </a:endParaRPr>
            </a:p>
          </p:txBody>
        </p:sp>
        <p:grpSp>
          <p:nvGrpSpPr>
            <p:cNvPr id="77916" name="Group 92"/>
            <p:cNvGrpSpPr>
              <a:grpSpLocks/>
            </p:cNvGrpSpPr>
            <p:nvPr/>
          </p:nvGrpSpPr>
          <p:grpSpPr bwMode="auto">
            <a:xfrm>
              <a:off x="4416" y="1968"/>
              <a:ext cx="288" cy="192"/>
              <a:chOff x="2640" y="1968"/>
              <a:chExt cx="288" cy="192"/>
            </a:xfrm>
          </p:grpSpPr>
          <p:sp>
            <p:nvSpPr>
              <p:cNvPr id="77917" name="AutoShape 93"/>
              <p:cNvSpPr>
                <a:spLocks noChangeArrowheads="1"/>
              </p:cNvSpPr>
              <p:nvPr/>
            </p:nvSpPr>
            <p:spPr bwMode="auto">
              <a:xfrm rot="5400000">
                <a:off x="2640" y="1968"/>
                <a:ext cx="192" cy="192"/>
              </a:xfrm>
              <a:prstGeom prst="triangle">
                <a:avLst>
                  <a:gd name="adj" fmla="val 50000"/>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7918" name="Oval 94"/>
              <p:cNvSpPr>
                <a:spLocks noChangeArrowheads="1"/>
              </p:cNvSpPr>
              <p:nvPr/>
            </p:nvSpPr>
            <p:spPr bwMode="auto">
              <a:xfrm>
                <a:off x="2832" y="2016"/>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77919" name="Line 95"/>
            <p:cNvSpPr>
              <a:spLocks noChangeShapeType="1"/>
            </p:cNvSpPr>
            <p:nvPr/>
          </p:nvSpPr>
          <p:spPr bwMode="auto">
            <a:xfrm>
              <a:off x="4704" y="2064"/>
              <a:ext cx="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7920" name="Line 96"/>
            <p:cNvSpPr>
              <a:spLocks noChangeShapeType="1"/>
            </p:cNvSpPr>
            <p:nvPr/>
          </p:nvSpPr>
          <p:spPr bwMode="auto">
            <a:xfrm flipH="1">
              <a:off x="4320" y="2064"/>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77933" name="Group 109"/>
          <p:cNvGrpSpPr>
            <a:grpSpLocks/>
          </p:cNvGrpSpPr>
          <p:nvPr/>
        </p:nvGrpSpPr>
        <p:grpSpPr bwMode="auto">
          <a:xfrm>
            <a:off x="6172200" y="4495800"/>
            <a:ext cx="2514600" cy="1981200"/>
            <a:chOff x="3984" y="2880"/>
            <a:chExt cx="1584" cy="1248"/>
          </a:xfrm>
        </p:grpSpPr>
        <p:grpSp>
          <p:nvGrpSpPr>
            <p:cNvPr id="77879" name="Group 55"/>
            <p:cNvGrpSpPr>
              <a:grpSpLocks/>
            </p:cNvGrpSpPr>
            <p:nvPr/>
          </p:nvGrpSpPr>
          <p:grpSpPr bwMode="auto">
            <a:xfrm>
              <a:off x="4752" y="3696"/>
              <a:ext cx="288" cy="288"/>
              <a:chOff x="3264" y="3648"/>
              <a:chExt cx="288" cy="288"/>
            </a:xfrm>
          </p:grpSpPr>
          <p:sp>
            <p:nvSpPr>
              <p:cNvPr id="77880" name="Arc 56"/>
              <p:cNvSpPr>
                <a:spLocks/>
              </p:cNvSpPr>
              <p:nvPr/>
            </p:nvSpPr>
            <p:spPr bwMode="auto">
              <a:xfrm>
                <a:off x="3264" y="3648"/>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7881" name="Arc 57"/>
              <p:cNvSpPr>
                <a:spLocks/>
              </p:cNvSpPr>
              <p:nvPr/>
            </p:nvSpPr>
            <p:spPr bwMode="auto">
              <a:xfrm flipV="1">
                <a:off x="3264" y="3792"/>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7882" name="Arc 58"/>
              <p:cNvSpPr>
                <a:spLocks/>
              </p:cNvSpPr>
              <p:nvPr/>
            </p:nvSpPr>
            <p:spPr bwMode="auto">
              <a:xfrm>
                <a:off x="3264" y="3648"/>
                <a:ext cx="4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7883" name="Arc 59"/>
              <p:cNvSpPr>
                <a:spLocks/>
              </p:cNvSpPr>
              <p:nvPr/>
            </p:nvSpPr>
            <p:spPr bwMode="auto">
              <a:xfrm flipV="1">
                <a:off x="3264" y="3792"/>
                <a:ext cx="4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77884" name="Group 60"/>
            <p:cNvGrpSpPr>
              <a:grpSpLocks/>
            </p:cNvGrpSpPr>
            <p:nvPr/>
          </p:nvGrpSpPr>
          <p:grpSpPr bwMode="auto">
            <a:xfrm>
              <a:off x="5136" y="3456"/>
              <a:ext cx="288" cy="288"/>
              <a:chOff x="3264" y="2544"/>
              <a:chExt cx="288" cy="288"/>
            </a:xfrm>
          </p:grpSpPr>
          <p:sp>
            <p:nvSpPr>
              <p:cNvPr id="77885" name="Arc 61"/>
              <p:cNvSpPr>
                <a:spLocks/>
              </p:cNvSpPr>
              <p:nvPr/>
            </p:nvSpPr>
            <p:spPr bwMode="auto">
              <a:xfrm>
                <a:off x="3264" y="2544"/>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7886" name="Arc 62"/>
              <p:cNvSpPr>
                <a:spLocks/>
              </p:cNvSpPr>
              <p:nvPr/>
            </p:nvSpPr>
            <p:spPr bwMode="auto">
              <a:xfrm flipV="1">
                <a:off x="3264" y="2688"/>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7887" name="Line 63"/>
              <p:cNvSpPr>
                <a:spLocks noChangeShapeType="1"/>
              </p:cNvSpPr>
              <p:nvPr/>
            </p:nvSpPr>
            <p:spPr bwMode="auto">
              <a:xfrm>
                <a:off x="3264" y="2544"/>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77891" name="Group 67"/>
            <p:cNvGrpSpPr>
              <a:grpSpLocks/>
            </p:cNvGrpSpPr>
            <p:nvPr/>
          </p:nvGrpSpPr>
          <p:grpSpPr bwMode="auto">
            <a:xfrm>
              <a:off x="4752" y="3216"/>
              <a:ext cx="288" cy="288"/>
              <a:chOff x="3264" y="3648"/>
              <a:chExt cx="288" cy="288"/>
            </a:xfrm>
          </p:grpSpPr>
          <p:sp>
            <p:nvSpPr>
              <p:cNvPr id="77892" name="Arc 68"/>
              <p:cNvSpPr>
                <a:spLocks/>
              </p:cNvSpPr>
              <p:nvPr/>
            </p:nvSpPr>
            <p:spPr bwMode="auto">
              <a:xfrm>
                <a:off x="3264" y="3648"/>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7893" name="Arc 69"/>
              <p:cNvSpPr>
                <a:spLocks/>
              </p:cNvSpPr>
              <p:nvPr/>
            </p:nvSpPr>
            <p:spPr bwMode="auto">
              <a:xfrm flipV="1">
                <a:off x="3264" y="3792"/>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7894" name="Arc 70"/>
              <p:cNvSpPr>
                <a:spLocks/>
              </p:cNvSpPr>
              <p:nvPr/>
            </p:nvSpPr>
            <p:spPr bwMode="auto">
              <a:xfrm>
                <a:off x="3264" y="3648"/>
                <a:ext cx="4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7895" name="Arc 71"/>
              <p:cNvSpPr>
                <a:spLocks/>
              </p:cNvSpPr>
              <p:nvPr/>
            </p:nvSpPr>
            <p:spPr bwMode="auto">
              <a:xfrm flipV="1">
                <a:off x="3264" y="3792"/>
                <a:ext cx="4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77896" name="Line 72"/>
            <p:cNvSpPr>
              <a:spLocks noChangeShapeType="1"/>
            </p:cNvSpPr>
            <p:nvPr/>
          </p:nvSpPr>
          <p:spPr bwMode="auto">
            <a:xfrm>
              <a:off x="4704" y="3408"/>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7897" name="Line 73"/>
            <p:cNvSpPr>
              <a:spLocks noChangeShapeType="1"/>
            </p:cNvSpPr>
            <p:nvPr/>
          </p:nvSpPr>
          <p:spPr bwMode="auto">
            <a:xfrm flipH="1">
              <a:off x="4320" y="3792"/>
              <a:ext cx="48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7898" name="Line 74"/>
            <p:cNvSpPr>
              <a:spLocks noChangeShapeType="1"/>
            </p:cNvSpPr>
            <p:nvPr/>
          </p:nvSpPr>
          <p:spPr bwMode="auto">
            <a:xfrm flipH="1">
              <a:off x="4224" y="3312"/>
              <a:ext cx="14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7899" name="Line 75"/>
            <p:cNvSpPr>
              <a:spLocks noChangeShapeType="1"/>
            </p:cNvSpPr>
            <p:nvPr/>
          </p:nvSpPr>
          <p:spPr bwMode="auto">
            <a:xfrm>
              <a:off x="4320" y="3312"/>
              <a:ext cx="0" cy="48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7900" name="Line 76"/>
            <p:cNvSpPr>
              <a:spLocks noChangeShapeType="1"/>
            </p:cNvSpPr>
            <p:nvPr/>
          </p:nvSpPr>
          <p:spPr bwMode="auto">
            <a:xfrm>
              <a:off x="4224" y="3600"/>
              <a:ext cx="14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7903" name="Line 79"/>
            <p:cNvSpPr>
              <a:spLocks noChangeShapeType="1"/>
            </p:cNvSpPr>
            <p:nvPr/>
          </p:nvSpPr>
          <p:spPr bwMode="auto">
            <a:xfrm>
              <a:off x="4224" y="3888"/>
              <a:ext cx="57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7904" name="Line 80"/>
            <p:cNvSpPr>
              <a:spLocks noChangeShapeType="1"/>
            </p:cNvSpPr>
            <p:nvPr/>
          </p:nvSpPr>
          <p:spPr bwMode="auto">
            <a:xfrm>
              <a:off x="5040" y="3360"/>
              <a:ext cx="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7905" name="Line 81"/>
            <p:cNvSpPr>
              <a:spLocks noChangeShapeType="1"/>
            </p:cNvSpPr>
            <p:nvPr/>
          </p:nvSpPr>
          <p:spPr bwMode="auto">
            <a:xfrm>
              <a:off x="5040" y="3840"/>
              <a:ext cx="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7906" name="Line 82"/>
            <p:cNvSpPr>
              <a:spLocks noChangeShapeType="1"/>
            </p:cNvSpPr>
            <p:nvPr/>
          </p:nvSpPr>
          <p:spPr bwMode="auto">
            <a:xfrm>
              <a:off x="5088" y="3360"/>
              <a:ext cx="0"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7907" name="Line 83"/>
            <p:cNvSpPr>
              <a:spLocks noChangeShapeType="1"/>
            </p:cNvSpPr>
            <p:nvPr/>
          </p:nvSpPr>
          <p:spPr bwMode="auto">
            <a:xfrm>
              <a:off x="5088" y="3648"/>
              <a:ext cx="0"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7908" name="Line 84"/>
            <p:cNvSpPr>
              <a:spLocks noChangeShapeType="1"/>
            </p:cNvSpPr>
            <p:nvPr/>
          </p:nvSpPr>
          <p:spPr bwMode="auto">
            <a:xfrm>
              <a:off x="5088" y="3552"/>
              <a:ext cx="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7909" name="Line 85"/>
            <p:cNvSpPr>
              <a:spLocks noChangeShapeType="1"/>
            </p:cNvSpPr>
            <p:nvPr/>
          </p:nvSpPr>
          <p:spPr bwMode="auto">
            <a:xfrm>
              <a:off x="5088" y="3648"/>
              <a:ext cx="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7910" name="Text Box 86"/>
            <p:cNvSpPr txBox="1">
              <a:spLocks noChangeArrowheads="1"/>
            </p:cNvSpPr>
            <p:nvPr/>
          </p:nvSpPr>
          <p:spPr bwMode="auto">
            <a:xfrm>
              <a:off x="3984" y="3173"/>
              <a:ext cx="233" cy="288"/>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i="1">
                  <a:latin typeface="Times New Roman" panose="02020603050405020304" pitchFamily="18" charset="0"/>
                </a:rPr>
                <a:t>X</a:t>
              </a:r>
            </a:p>
          </p:txBody>
        </p:sp>
        <p:sp>
          <p:nvSpPr>
            <p:cNvPr id="77911" name="Text Box 87"/>
            <p:cNvSpPr txBox="1">
              <a:spLocks noChangeArrowheads="1"/>
            </p:cNvSpPr>
            <p:nvPr/>
          </p:nvSpPr>
          <p:spPr bwMode="auto">
            <a:xfrm>
              <a:off x="3984" y="3461"/>
              <a:ext cx="223" cy="288"/>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i="1">
                  <a:latin typeface="Times New Roman" panose="02020603050405020304" pitchFamily="18" charset="0"/>
                </a:rPr>
                <a:t>Y</a:t>
              </a:r>
            </a:p>
          </p:txBody>
        </p:sp>
        <p:sp>
          <p:nvSpPr>
            <p:cNvPr id="77912" name="Text Box 88"/>
            <p:cNvSpPr txBox="1">
              <a:spLocks noChangeArrowheads="1"/>
            </p:cNvSpPr>
            <p:nvPr/>
          </p:nvSpPr>
          <p:spPr bwMode="auto">
            <a:xfrm>
              <a:off x="3984" y="3749"/>
              <a:ext cx="223" cy="288"/>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i="1">
                  <a:latin typeface="Times New Roman" panose="02020603050405020304" pitchFamily="18" charset="0"/>
                </a:rPr>
                <a:t>Z</a:t>
              </a:r>
            </a:p>
          </p:txBody>
        </p:sp>
        <p:sp>
          <p:nvSpPr>
            <p:cNvPr id="77913" name="Line 89"/>
            <p:cNvSpPr>
              <a:spLocks noChangeShapeType="1"/>
            </p:cNvSpPr>
            <p:nvPr/>
          </p:nvSpPr>
          <p:spPr bwMode="auto">
            <a:xfrm>
              <a:off x="5424" y="3600"/>
              <a:ext cx="14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7914" name="Rectangle 90"/>
            <p:cNvSpPr>
              <a:spLocks noChangeArrowheads="1"/>
            </p:cNvSpPr>
            <p:nvPr/>
          </p:nvSpPr>
          <p:spPr bwMode="auto">
            <a:xfrm>
              <a:off x="4272" y="3072"/>
              <a:ext cx="1200" cy="1056"/>
            </a:xfrm>
            <a:prstGeom prst="rect">
              <a:avLst/>
            </a:prstGeom>
            <a:noFill/>
            <a:ln w="19050">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7915" name="Text Box 91"/>
            <p:cNvSpPr txBox="1">
              <a:spLocks noChangeArrowheads="1"/>
            </p:cNvSpPr>
            <p:nvPr/>
          </p:nvSpPr>
          <p:spPr bwMode="auto">
            <a:xfrm>
              <a:off x="4368" y="2880"/>
              <a:ext cx="336" cy="327"/>
            </a:xfrm>
            <a:prstGeom prst="rect">
              <a:avLst/>
            </a:prstGeom>
            <a:solidFill>
              <a:schemeClr val="bg2"/>
            </a:solidFill>
            <a:ln w="1905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2800" i="1" dirty="0">
                  <a:latin typeface="Times New Roman" panose="02020603050405020304" pitchFamily="18" charset="0"/>
                </a:rPr>
                <a:t>F</a:t>
              </a:r>
              <a:r>
                <a:rPr lang="en-US" altLang="ja-JP" sz="2800" baseline="-25000" dirty="0">
                  <a:latin typeface="Times New Roman" panose="02020603050405020304" pitchFamily="18" charset="0"/>
                </a:rPr>
                <a:t>2</a:t>
              </a:r>
              <a:endParaRPr lang="en-US" altLang="ja-JP" sz="2800" i="1" dirty="0">
                <a:latin typeface="Times New Roman" panose="02020603050405020304" pitchFamily="18" charset="0"/>
              </a:endParaRPr>
            </a:p>
          </p:txBody>
        </p:sp>
        <p:grpSp>
          <p:nvGrpSpPr>
            <p:cNvPr id="77921" name="Group 97"/>
            <p:cNvGrpSpPr>
              <a:grpSpLocks/>
            </p:cNvGrpSpPr>
            <p:nvPr/>
          </p:nvGrpSpPr>
          <p:grpSpPr bwMode="auto">
            <a:xfrm>
              <a:off x="4368" y="3216"/>
              <a:ext cx="288" cy="192"/>
              <a:chOff x="2640" y="1968"/>
              <a:chExt cx="288" cy="192"/>
            </a:xfrm>
          </p:grpSpPr>
          <p:sp>
            <p:nvSpPr>
              <p:cNvPr id="77922" name="AutoShape 98"/>
              <p:cNvSpPr>
                <a:spLocks noChangeArrowheads="1"/>
              </p:cNvSpPr>
              <p:nvPr/>
            </p:nvSpPr>
            <p:spPr bwMode="auto">
              <a:xfrm rot="5400000">
                <a:off x="2640" y="1968"/>
                <a:ext cx="192" cy="192"/>
              </a:xfrm>
              <a:prstGeom prst="triangle">
                <a:avLst>
                  <a:gd name="adj" fmla="val 50000"/>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7923" name="Oval 99"/>
              <p:cNvSpPr>
                <a:spLocks noChangeArrowheads="1"/>
              </p:cNvSpPr>
              <p:nvPr/>
            </p:nvSpPr>
            <p:spPr bwMode="auto">
              <a:xfrm>
                <a:off x="2832" y="2016"/>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77924" name="Line 100"/>
            <p:cNvSpPr>
              <a:spLocks noChangeShapeType="1"/>
            </p:cNvSpPr>
            <p:nvPr/>
          </p:nvSpPr>
          <p:spPr bwMode="auto">
            <a:xfrm>
              <a:off x="4656" y="3312"/>
              <a:ext cx="14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77926" name="Group 102"/>
            <p:cNvGrpSpPr>
              <a:grpSpLocks/>
            </p:cNvGrpSpPr>
            <p:nvPr/>
          </p:nvGrpSpPr>
          <p:grpSpPr bwMode="auto">
            <a:xfrm>
              <a:off x="4368" y="3504"/>
              <a:ext cx="288" cy="192"/>
              <a:chOff x="2640" y="1968"/>
              <a:chExt cx="288" cy="192"/>
            </a:xfrm>
          </p:grpSpPr>
          <p:sp>
            <p:nvSpPr>
              <p:cNvPr id="77927" name="AutoShape 103"/>
              <p:cNvSpPr>
                <a:spLocks noChangeArrowheads="1"/>
              </p:cNvSpPr>
              <p:nvPr/>
            </p:nvSpPr>
            <p:spPr bwMode="auto">
              <a:xfrm rot="5400000">
                <a:off x="2640" y="1968"/>
                <a:ext cx="192" cy="192"/>
              </a:xfrm>
              <a:prstGeom prst="triangle">
                <a:avLst>
                  <a:gd name="adj" fmla="val 50000"/>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7928" name="Oval 104"/>
              <p:cNvSpPr>
                <a:spLocks noChangeArrowheads="1"/>
              </p:cNvSpPr>
              <p:nvPr/>
            </p:nvSpPr>
            <p:spPr bwMode="auto">
              <a:xfrm>
                <a:off x="2832" y="2016"/>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77929" name="Line 105"/>
            <p:cNvSpPr>
              <a:spLocks noChangeShapeType="1"/>
            </p:cNvSpPr>
            <p:nvPr/>
          </p:nvSpPr>
          <p:spPr bwMode="auto">
            <a:xfrm>
              <a:off x="4656" y="3600"/>
              <a:ext cx="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7931" name="Line 107"/>
            <p:cNvSpPr>
              <a:spLocks noChangeShapeType="1"/>
            </p:cNvSpPr>
            <p:nvPr/>
          </p:nvSpPr>
          <p:spPr bwMode="auto">
            <a:xfrm>
              <a:off x="4704" y="3408"/>
              <a:ext cx="0"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mc:AlternateContent xmlns:mc="http://schemas.openxmlformats.org/markup-compatibility/2006" xmlns:a14="http://schemas.microsoft.com/office/drawing/2010/main">
        <mc:Choice Requires="a14">
          <p:sp>
            <p:nvSpPr>
              <p:cNvPr id="2" name="テキスト ボックス 1"/>
              <p:cNvSpPr txBox="1"/>
              <p:nvPr/>
            </p:nvSpPr>
            <p:spPr>
              <a:xfrm>
                <a:off x="437865" y="5189538"/>
                <a:ext cx="5124736"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3200" b="0" i="1" smtClean="0">
                              <a:latin typeface="Cambria Math" panose="02040503050406030204" pitchFamily="18" charset="0"/>
                            </a:rPr>
                          </m:ctrlPr>
                        </m:sSubPr>
                        <m:e>
                          <m:r>
                            <a:rPr kumimoji="1" lang="en-US" altLang="ja-JP" sz="3200" b="0" i="1" smtClean="0">
                              <a:latin typeface="Cambria Math" panose="02040503050406030204" pitchFamily="18" charset="0"/>
                            </a:rPr>
                            <m:t>𝑓</m:t>
                          </m:r>
                        </m:e>
                        <m:sub>
                          <m:r>
                            <a:rPr kumimoji="1" lang="en-US" altLang="ja-JP" sz="3200" b="0" i="1" smtClean="0">
                              <a:latin typeface="Cambria Math" panose="02040503050406030204" pitchFamily="18" charset="0"/>
                            </a:rPr>
                            <m:t>1</m:t>
                          </m:r>
                        </m:sub>
                      </m:sSub>
                      <m:d>
                        <m:dPr>
                          <m:ctrlPr>
                            <a:rPr kumimoji="1" lang="en-US" altLang="ja-JP" sz="3200" b="0" i="1" smtClean="0">
                              <a:latin typeface="Cambria Math" panose="02040503050406030204" pitchFamily="18" charset="0"/>
                            </a:rPr>
                          </m:ctrlPr>
                        </m:dPr>
                        <m:e>
                          <m:r>
                            <a:rPr kumimoji="1" lang="en-US" altLang="ja-JP" sz="3200" b="0" i="1" smtClean="0">
                              <a:latin typeface="Cambria Math" panose="02040503050406030204" pitchFamily="18" charset="0"/>
                            </a:rPr>
                            <m:t>𝑋</m:t>
                          </m:r>
                          <m:r>
                            <a:rPr kumimoji="1" lang="en-US" altLang="ja-JP" sz="3200" b="0" i="1" smtClean="0">
                              <a:latin typeface="Cambria Math" panose="02040503050406030204" pitchFamily="18" charset="0"/>
                            </a:rPr>
                            <m:t>,</m:t>
                          </m:r>
                          <m:r>
                            <a:rPr kumimoji="1" lang="en-US" altLang="ja-JP" sz="3200" b="0" i="1" smtClean="0">
                              <a:latin typeface="Cambria Math" panose="02040503050406030204" pitchFamily="18" charset="0"/>
                            </a:rPr>
                            <m:t>𝑌</m:t>
                          </m:r>
                          <m:r>
                            <a:rPr kumimoji="1" lang="en-US" altLang="ja-JP" sz="3200" b="0" i="1" smtClean="0">
                              <a:latin typeface="Cambria Math" panose="02040503050406030204" pitchFamily="18" charset="0"/>
                            </a:rPr>
                            <m:t>,</m:t>
                          </m:r>
                          <m:r>
                            <a:rPr kumimoji="1" lang="en-US" altLang="ja-JP" sz="3200" b="0" i="1" smtClean="0">
                              <a:latin typeface="Cambria Math" panose="02040503050406030204" pitchFamily="18" charset="0"/>
                            </a:rPr>
                            <m:t>𝑍</m:t>
                          </m:r>
                        </m:e>
                      </m:d>
                      <m:r>
                        <a:rPr kumimoji="1" lang="en-US" altLang="ja-JP" sz="3200" b="0" i="1" smtClean="0">
                          <a:latin typeface="Cambria Math" panose="02040503050406030204" pitchFamily="18" charset="0"/>
                        </a:rPr>
                        <m:t>=</m:t>
                      </m:r>
                      <m:r>
                        <a:rPr kumimoji="1" lang="en-US" altLang="ja-JP" sz="3200" b="0" i="1" smtClean="0">
                          <a:latin typeface="Cambria Math" panose="02040503050406030204" pitchFamily="18" charset="0"/>
                        </a:rPr>
                        <m:t>𝑋</m:t>
                      </m:r>
                      <m:r>
                        <a:rPr kumimoji="1" lang="en-US" altLang="ja-JP" sz="3200" b="0" i="1" smtClean="0">
                          <a:latin typeface="Cambria Math" panose="02040503050406030204" pitchFamily="18" charset="0"/>
                          <a:ea typeface="Cambria Math" panose="02040503050406030204" pitchFamily="18" charset="0"/>
                        </a:rPr>
                        <m:t>⋅</m:t>
                      </m:r>
                      <m:acc>
                        <m:accPr>
                          <m:chr m:val="̅"/>
                          <m:ctrlPr>
                            <a:rPr kumimoji="1" lang="en-US" altLang="ja-JP" sz="3200" b="0" i="1" smtClean="0">
                              <a:latin typeface="Cambria Math" panose="02040503050406030204" pitchFamily="18" charset="0"/>
                              <a:ea typeface="Cambria Math" panose="02040503050406030204" pitchFamily="18" charset="0"/>
                            </a:rPr>
                          </m:ctrlPr>
                        </m:accPr>
                        <m:e>
                          <m:r>
                            <a:rPr kumimoji="1" lang="en-US" altLang="ja-JP" sz="3200" b="0" i="1" smtClean="0">
                              <a:latin typeface="Cambria Math" panose="02040503050406030204" pitchFamily="18" charset="0"/>
                              <a:ea typeface="Cambria Math" panose="02040503050406030204" pitchFamily="18" charset="0"/>
                            </a:rPr>
                            <m:t> </m:t>
                          </m:r>
                          <m:r>
                            <a:rPr kumimoji="1" lang="en-US" altLang="ja-JP" sz="3200" b="0" i="1" smtClean="0">
                              <a:latin typeface="Cambria Math" panose="02040503050406030204" pitchFamily="18" charset="0"/>
                              <a:ea typeface="Cambria Math" panose="02040503050406030204" pitchFamily="18" charset="0"/>
                            </a:rPr>
                            <m:t>𝑌</m:t>
                          </m:r>
                          <m:r>
                            <a:rPr kumimoji="1" lang="en-US" altLang="ja-JP" sz="3200" b="0" i="1" smtClean="0">
                              <a:latin typeface="Cambria Math" panose="02040503050406030204" pitchFamily="18" charset="0"/>
                              <a:ea typeface="Cambria Math" panose="02040503050406030204" pitchFamily="18" charset="0"/>
                            </a:rPr>
                            <m:t> </m:t>
                          </m:r>
                        </m:e>
                      </m:acc>
                      <m:r>
                        <a:rPr kumimoji="1" lang="en-US" altLang="ja-JP" sz="3200" b="0" i="1" smtClean="0">
                          <a:latin typeface="Cambria Math" panose="02040503050406030204" pitchFamily="18" charset="0"/>
                        </a:rPr>
                        <m:t>+</m:t>
                      </m:r>
                      <m:r>
                        <a:rPr kumimoji="1" lang="en-US" altLang="ja-JP" sz="3200" b="0" i="1" smtClean="0">
                          <a:latin typeface="Cambria Math" panose="02040503050406030204" pitchFamily="18" charset="0"/>
                        </a:rPr>
                        <m:t>𝑋</m:t>
                      </m:r>
                      <m:r>
                        <a:rPr kumimoji="1" lang="en-US" altLang="ja-JP" sz="3200" b="0" i="1" smtClean="0">
                          <a:latin typeface="Cambria Math" panose="02040503050406030204" pitchFamily="18" charset="0"/>
                          <a:ea typeface="Cambria Math" panose="02040503050406030204" pitchFamily="18" charset="0"/>
                        </a:rPr>
                        <m:t>⋅</m:t>
                      </m:r>
                      <m:acc>
                        <m:accPr>
                          <m:chr m:val="̅"/>
                          <m:ctrlPr>
                            <a:rPr kumimoji="1" lang="en-US" altLang="ja-JP" sz="3200" b="0" i="1" smtClean="0">
                              <a:latin typeface="Cambria Math" panose="02040503050406030204" pitchFamily="18" charset="0"/>
                              <a:ea typeface="Cambria Math" panose="02040503050406030204" pitchFamily="18" charset="0"/>
                            </a:rPr>
                          </m:ctrlPr>
                        </m:accPr>
                        <m:e>
                          <m:r>
                            <a:rPr kumimoji="1" lang="en-US" altLang="ja-JP" sz="3200" b="0" i="1" smtClean="0">
                              <a:latin typeface="Cambria Math" panose="02040503050406030204" pitchFamily="18" charset="0"/>
                              <a:ea typeface="Cambria Math" panose="02040503050406030204" pitchFamily="18" charset="0"/>
                            </a:rPr>
                            <m:t> </m:t>
                          </m:r>
                          <m:r>
                            <a:rPr kumimoji="1" lang="en-US" altLang="ja-JP" sz="3200" b="0" i="1" smtClean="0">
                              <a:latin typeface="Cambria Math" panose="02040503050406030204" pitchFamily="18" charset="0"/>
                              <a:ea typeface="Cambria Math" panose="02040503050406030204" pitchFamily="18" charset="0"/>
                            </a:rPr>
                            <m:t>𝑍</m:t>
                          </m:r>
                          <m:r>
                            <a:rPr kumimoji="1" lang="en-US" altLang="ja-JP" sz="3200" b="0" i="1" smtClean="0">
                              <a:latin typeface="Cambria Math" panose="02040503050406030204" pitchFamily="18" charset="0"/>
                              <a:ea typeface="Cambria Math" panose="02040503050406030204" pitchFamily="18" charset="0"/>
                            </a:rPr>
                            <m:t> </m:t>
                          </m:r>
                        </m:e>
                      </m:acc>
                    </m:oMath>
                  </m:oMathPara>
                </a14:m>
                <a:endParaRPr kumimoji="1" lang="ja-JP" altLang="en-US" sz="3200" dirty="0"/>
              </a:p>
            </p:txBody>
          </p:sp>
        </mc:Choice>
        <mc:Fallback xmlns="">
          <p:sp>
            <p:nvSpPr>
              <p:cNvPr id="2" name="テキスト ボックス 1"/>
              <p:cNvSpPr txBox="1">
                <a:spLocks noRot="1" noChangeAspect="1" noMove="1" noResize="1" noEditPoints="1" noAdjustHandles="1" noChangeArrowheads="1" noChangeShapeType="1" noTextEdit="1"/>
              </p:cNvSpPr>
              <p:nvPr/>
            </p:nvSpPr>
            <p:spPr>
              <a:xfrm>
                <a:off x="437865" y="5189538"/>
                <a:ext cx="5124736" cy="584775"/>
              </a:xfrm>
              <a:prstGeom prst="rect">
                <a:avLst/>
              </a:prstGeom>
              <a:blipFill rotWithShape="0">
                <a:blip r:embed="rId3" cstate="print"/>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3" name="テキスト ボックス 92"/>
              <p:cNvSpPr txBox="1"/>
              <p:nvPr/>
            </p:nvSpPr>
            <p:spPr>
              <a:xfrm>
                <a:off x="356927" y="5811550"/>
                <a:ext cx="6120073"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3200" b="0" i="1" smtClean="0">
                              <a:latin typeface="Cambria Math" panose="02040503050406030204" pitchFamily="18" charset="0"/>
                            </a:rPr>
                          </m:ctrlPr>
                        </m:sSubPr>
                        <m:e>
                          <m:r>
                            <a:rPr kumimoji="1" lang="en-US" altLang="ja-JP" sz="3200" b="0" i="1" smtClean="0">
                              <a:latin typeface="Cambria Math" panose="02040503050406030204" pitchFamily="18" charset="0"/>
                            </a:rPr>
                            <m:t>𝑓</m:t>
                          </m:r>
                        </m:e>
                        <m:sub>
                          <m:r>
                            <a:rPr kumimoji="1" lang="en-US" altLang="ja-JP" sz="3200" b="0" i="1" smtClean="0">
                              <a:latin typeface="Cambria Math" panose="02040503050406030204" pitchFamily="18" charset="0"/>
                            </a:rPr>
                            <m:t>2</m:t>
                          </m:r>
                        </m:sub>
                      </m:sSub>
                      <m:d>
                        <m:dPr>
                          <m:ctrlPr>
                            <a:rPr kumimoji="1" lang="en-US" altLang="ja-JP" sz="3200" b="0" i="1" smtClean="0">
                              <a:latin typeface="Cambria Math" panose="02040503050406030204" pitchFamily="18" charset="0"/>
                            </a:rPr>
                          </m:ctrlPr>
                        </m:dPr>
                        <m:e>
                          <m:r>
                            <a:rPr kumimoji="1" lang="en-US" altLang="ja-JP" sz="3200" b="0" i="1" smtClean="0">
                              <a:latin typeface="Cambria Math" panose="02040503050406030204" pitchFamily="18" charset="0"/>
                            </a:rPr>
                            <m:t>𝑋</m:t>
                          </m:r>
                          <m:r>
                            <a:rPr kumimoji="1" lang="en-US" altLang="ja-JP" sz="3200" b="0" i="1" smtClean="0">
                              <a:latin typeface="Cambria Math" panose="02040503050406030204" pitchFamily="18" charset="0"/>
                            </a:rPr>
                            <m:t>,</m:t>
                          </m:r>
                          <m:r>
                            <a:rPr kumimoji="1" lang="en-US" altLang="ja-JP" sz="3200" b="0" i="1" smtClean="0">
                              <a:latin typeface="Cambria Math" panose="02040503050406030204" pitchFamily="18" charset="0"/>
                            </a:rPr>
                            <m:t>𝑌</m:t>
                          </m:r>
                          <m:r>
                            <a:rPr kumimoji="1" lang="en-US" altLang="ja-JP" sz="3200" b="0" i="1" smtClean="0">
                              <a:latin typeface="Cambria Math" panose="02040503050406030204" pitchFamily="18" charset="0"/>
                            </a:rPr>
                            <m:t>,</m:t>
                          </m:r>
                          <m:r>
                            <a:rPr kumimoji="1" lang="en-US" altLang="ja-JP" sz="3200" b="0" i="1" smtClean="0">
                              <a:latin typeface="Cambria Math" panose="02040503050406030204" pitchFamily="18" charset="0"/>
                            </a:rPr>
                            <m:t>𝑍</m:t>
                          </m:r>
                        </m:e>
                      </m:d>
                      <m:r>
                        <a:rPr kumimoji="1" lang="en-US" altLang="ja-JP" sz="3200" b="0" i="1" smtClean="0">
                          <a:latin typeface="Cambria Math" panose="02040503050406030204" pitchFamily="18" charset="0"/>
                        </a:rPr>
                        <m:t>=(</m:t>
                      </m:r>
                      <m:acc>
                        <m:accPr>
                          <m:chr m:val="̅"/>
                          <m:ctrlPr>
                            <a:rPr kumimoji="1" lang="en-US" altLang="ja-JP" sz="3200" b="0" i="1" smtClean="0">
                              <a:latin typeface="Cambria Math" panose="02040503050406030204" pitchFamily="18" charset="0"/>
                            </a:rPr>
                          </m:ctrlPr>
                        </m:accPr>
                        <m:e>
                          <m:r>
                            <a:rPr kumimoji="1" lang="en-US" altLang="ja-JP" sz="3200" b="0" i="1" smtClean="0">
                              <a:latin typeface="Cambria Math" panose="02040503050406030204" pitchFamily="18" charset="0"/>
                            </a:rPr>
                            <m:t> </m:t>
                          </m:r>
                          <m:r>
                            <a:rPr kumimoji="1" lang="en-US" altLang="ja-JP" sz="3200" b="0" i="1" smtClean="0">
                              <a:latin typeface="Cambria Math" panose="02040503050406030204" pitchFamily="18" charset="0"/>
                            </a:rPr>
                            <m:t>𝑋</m:t>
                          </m:r>
                          <m:r>
                            <a:rPr kumimoji="1" lang="en-US" altLang="ja-JP" sz="3200" b="0" i="1" smtClean="0">
                              <a:latin typeface="Cambria Math" panose="02040503050406030204" pitchFamily="18" charset="0"/>
                            </a:rPr>
                            <m:t> </m:t>
                          </m:r>
                        </m:e>
                      </m:acc>
                      <m:r>
                        <a:rPr kumimoji="1" lang="en-US" altLang="ja-JP" sz="3200" b="0" i="1" smtClean="0">
                          <a:latin typeface="Cambria Math" panose="02040503050406030204" pitchFamily="18" charset="0"/>
                          <a:ea typeface="Cambria Math" panose="02040503050406030204" pitchFamily="18" charset="0"/>
                        </a:rPr>
                        <m:t>+</m:t>
                      </m:r>
                      <m:acc>
                        <m:accPr>
                          <m:chr m:val="̅"/>
                          <m:ctrlPr>
                            <a:rPr kumimoji="1" lang="en-US" altLang="ja-JP" sz="3200" b="0" i="1" smtClean="0">
                              <a:latin typeface="Cambria Math" panose="02040503050406030204" pitchFamily="18" charset="0"/>
                              <a:ea typeface="Cambria Math" panose="02040503050406030204" pitchFamily="18" charset="0"/>
                            </a:rPr>
                          </m:ctrlPr>
                        </m:accPr>
                        <m:e>
                          <m:r>
                            <a:rPr kumimoji="1" lang="en-US" altLang="ja-JP" sz="3200" b="0" i="1" smtClean="0">
                              <a:latin typeface="Cambria Math" panose="02040503050406030204" pitchFamily="18" charset="0"/>
                              <a:ea typeface="Cambria Math" panose="02040503050406030204" pitchFamily="18" charset="0"/>
                            </a:rPr>
                            <m:t> </m:t>
                          </m:r>
                          <m:r>
                            <a:rPr kumimoji="1" lang="en-US" altLang="ja-JP" sz="3200" b="0" i="1" smtClean="0">
                              <a:latin typeface="Cambria Math" panose="02040503050406030204" pitchFamily="18" charset="0"/>
                              <a:ea typeface="Cambria Math" panose="02040503050406030204" pitchFamily="18" charset="0"/>
                            </a:rPr>
                            <m:t>𝑌</m:t>
                          </m:r>
                          <m:r>
                            <a:rPr kumimoji="1" lang="en-US" altLang="ja-JP" sz="3200" b="0" i="1" smtClean="0">
                              <a:latin typeface="Cambria Math" panose="02040503050406030204" pitchFamily="18" charset="0"/>
                              <a:ea typeface="Cambria Math" panose="02040503050406030204" pitchFamily="18" charset="0"/>
                            </a:rPr>
                            <m:t> </m:t>
                          </m:r>
                        </m:e>
                      </m:acc>
                      <m:r>
                        <a:rPr kumimoji="1" lang="en-US" altLang="ja-JP" sz="3200" b="0" i="1" smtClean="0">
                          <a:latin typeface="Cambria Math" panose="02040503050406030204" pitchFamily="18" charset="0"/>
                        </a:rPr>
                        <m:t>)</m:t>
                      </m:r>
                      <m:r>
                        <a:rPr kumimoji="1" lang="en-US" altLang="ja-JP" sz="3200" b="0" i="1" smtClean="0">
                          <a:latin typeface="Cambria Math" panose="02040503050406030204" pitchFamily="18" charset="0"/>
                          <a:ea typeface="Cambria Math" panose="02040503050406030204" pitchFamily="18" charset="0"/>
                        </a:rPr>
                        <m:t>⋅(</m:t>
                      </m:r>
                      <m:r>
                        <a:rPr kumimoji="1" lang="en-US" altLang="ja-JP" sz="3200" b="0" i="1" smtClean="0">
                          <a:latin typeface="Cambria Math" panose="02040503050406030204" pitchFamily="18" charset="0"/>
                        </a:rPr>
                        <m:t>𝑋</m:t>
                      </m:r>
                      <m:r>
                        <a:rPr kumimoji="1" lang="en-US" altLang="ja-JP" sz="3200" b="0" i="1" smtClean="0">
                          <a:latin typeface="Cambria Math" panose="02040503050406030204" pitchFamily="18" charset="0"/>
                        </a:rPr>
                        <m:t>+</m:t>
                      </m:r>
                      <m:r>
                        <a:rPr kumimoji="1" lang="en-US" altLang="ja-JP" sz="3200" b="0" i="1" smtClean="0">
                          <a:latin typeface="Cambria Math" panose="02040503050406030204" pitchFamily="18" charset="0"/>
                        </a:rPr>
                        <m:t>𝑍</m:t>
                      </m:r>
                      <m:r>
                        <a:rPr kumimoji="1" lang="en-US" altLang="ja-JP" sz="3200" b="0" i="1" smtClean="0">
                          <a:latin typeface="Cambria Math" panose="02040503050406030204" pitchFamily="18" charset="0"/>
                        </a:rPr>
                        <m:t>)</m:t>
                      </m:r>
                    </m:oMath>
                  </m:oMathPara>
                </a14:m>
                <a:endParaRPr kumimoji="1" lang="ja-JP" altLang="en-US" sz="3200" dirty="0"/>
              </a:p>
            </p:txBody>
          </p:sp>
        </mc:Choice>
        <mc:Fallback xmlns="">
          <p:sp>
            <p:nvSpPr>
              <p:cNvPr id="93" name="テキスト ボックス 92"/>
              <p:cNvSpPr txBox="1">
                <a:spLocks noRot="1" noChangeAspect="1" noMove="1" noResize="1" noEditPoints="1" noAdjustHandles="1" noChangeArrowheads="1" noChangeShapeType="1" noTextEdit="1"/>
              </p:cNvSpPr>
              <p:nvPr/>
            </p:nvSpPr>
            <p:spPr>
              <a:xfrm>
                <a:off x="356927" y="5811550"/>
                <a:ext cx="6120073" cy="584775"/>
              </a:xfrm>
              <a:prstGeom prst="rect">
                <a:avLst/>
              </a:prstGeom>
              <a:blipFill rotWithShape="0">
                <a:blip r:embed="rId4" cstate="print"/>
                <a:stretch>
                  <a:fillRect/>
                </a:stretch>
              </a:blipFill>
            </p:spPr>
            <p:txBody>
              <a:bodyPr/>
              <a:lstStyle/>
              <a:p>
                <a:r>
                  <a:rPr lang="ja-JP"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77932"/>
                                        </p:tgtEl>
                                        <p:attrNameLst>
                                          <p:attrName>style.visibility</p:attrName>
                                        </p:attrNameLst>
                                      </p:cBhvr>
                                      <p:to>
                                        <p:strVal val="visible"/>
                                      </p:to>
                                    </p:set>
                                    <p:animEffect transition="in" filter="checkerboard(across)">
                                      <p:cBhvr>
                                        <p:cTn id="13" dur="500"/>
                                        <p:tgtEl>
                                          <p:spTgt spid="7793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3"/>
                                        </p:tgtEl>
                                        <p:attrNameLst>
                                          <p:attrName>style.visibility</p:attrName>
                                        </p:attrNameLst>
                                      </p:cBhvr>
                                      <p:to>
                                        <p:strVal val="visible"/>
                                      </p:to>
                                    </p:set>
                                    <p:anim calcmode="lin" valueType="num">
                                      <p:cBhvr additive="base">
                                        <p:cTn id="18" dur="500" fill="hold"/>
                                        <p:tgtEl>
                                          <p:spTgt spid="93"/>
                                        </p:tgtEl>
                                        <p:attrNameLst>
                                          <p:attrName>ppt_x</p:attrName>
                                        </p:attrNameLst>
                                      </p:cBhvr>
                                      <p:tavLst>
                                        <p:tav tm="0">
                                          <p:val>
                                            <p:strVal val="#ppt_x"/>
                                          </p:val>
                                        </p:tav>
                                        <p:tav tm="100000">
                                          <p:val>
                                            <p:strVal val="#ppt_x"/>
                                          </p:val>
                                        </p:tav>
                                      </p:tavLst>
                                    </p:anim>
                                    <p:anim calcmode="lin" valueType="num">
                                      <p:cBhvr additive="base">
                                        <p:cTn id="19" dur="500" fill="hold"/>
                                        <p:tgtEl>
                                          <p:spTgt spid="9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77933"/>
                                        </p:tgtEl>
                                        <p:attrNameLst>
                                          <p:attrName>style.visibility</p:attrName>
                                        </p:attrNameLst>
                                      </p:cBhvr>
                                      <p:to>
                                        <p:strVal val="visible"/>
                                      </p:to>
                                    </p:set>
                                    <p:animEffect transition="in" filter="checkerboard(across)">
                                      <p:cBhvr>
                                        <p:cTn id="24" dur="500"/>
                                        <p:tgtEl>
                                          <p:spTgt spid="779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altLang="ja-JP" sz="3600">
                <a:latin typeface="Times New Roman" panose="02020603050405020304" pitchFamily="18" charset="0"/>
              </a:rPr>
              <a:t>AND-OR</a:t>
            </a:r>
            <a:r>
              <a:rPr lang="ja-JP" altLang="en-US" sz="3600">
                <a:latin typeface="Times New Roman" panose="02020603050405020304" pitchFamily="18" charset="0"/>
              </a:rPr>
              <a:t>回路→ </a:t>
            </a:r>
            <a:r>
              <a:rPr lang="en-US" altLang="ja-JP" sz="3600">
                <a:latin typeface="Times New Roman" panose="02020603050405020304" pitchFamily="18" charset="0"/>
              </a:rPr>
              <a:t>NAND</a:t>
            </a:r>
            <a:r>
              <a:rPr lang="ja-JP" altLang="en-US" sz="3600">
                <a:latin typeface="Times New Roman" panose="02020603050405020304" pitchFamily="18" charset="0"/>
              </a:rPr>
              <a:t>回路変換</a:t>
            </a:r>
          </a:p>
        </p:txBody>
      </p:sp>
      <p:grpSp>
        <p:nvGrpSpPr>
          <p:cNvPr id="87269" name="Group 229"/>
          <p:cNvGrpSpPr>
            <a:grpSpLocks/>
          </p:cNvGrpSpPr>
          <p:nvPr/>
        </p:nvGrpSpPr>
        <p:grpSpPr bwMode="auto">
          <a:xfrm>
            <a:off x="533400" y="1828800"/>
            <a:ext cx="2438400" cy="1981200"/>
            <a:chOff x="336" y="1248"/>
            <a:chExt cx="1536" cy="1248"/>
          </a:xfrm>
        </p:grpSpPr>
        <p:grpSp>
          <p:nvGrpSpPr>
            <p:cNvPr id="87045" name="Group 5"/>
            <p:cNvGrpSpPr>
              <a:grpSpLocks/>
            </p:cNvGrpSpPr>
            <p:nvPr/>
          </p:nvGrpSpPr>
          <p:grpSpPr bwMode="auto">
            <a:xfrm>
              <a:off x="1104" y="1584"/>
              <a:ext cx="288" cy="288"/>
              <a:chOff x="3264" y="2544"/>
              <a:chExt cx="288" cy="288"/>
            </a:xfrm>
          </p:grpSpPr>
          <p:sp>
            <p:nvSpPr>
              <p:cNvPr id="87046" name="Arc 6"/>
              <p:cNvSpPr>
                <a:spLocks/>
              </p:cNvSpPr>
              <p:nvPr/>
            </p:nvSpPr>
            <p:spPr bwMode="auto">
              <a:xfrm>
                <a:off x="3264" y="2544"/>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7047" name="Arc 7"/>
              <p:cNvSpPr>
                <a:spLocks/>
              </p:cNvSpPr>
              <p:nvPr/>
            </p:nvSpPr>
            <p:spPr bwMode="auto">
              <a:xfrm flipV="1">
                <a:off x="3264" y="2688"/>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7048" name="Line 8"/>
              <p:cNvSpPr>
                <a:spLocks noChangeShapeType="1"/>
              </p:cNvSpPr>
              <p:nvPr/>
            </p:nvSpPr>
            <p:spPr bwMode="auto">
              <a:xfrm>
                <a:off x="3264" y="2544"/>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87049" name="Group 9"/>
            <p:cNvGrpSpPr>
              <a:grpSpLocks/>
            </p:cNvGrpSpPr>
            <p:nvPr/>
          </p:nvGrpSpPr>
          <p:grpSpPr bwMode="auto">
            <a:xfrm>
              <a:off x="1104" y="2064"/>
              <a:ext cx="288" cy="288"/>
              <a:chOff x="3264" y="2544"/>
              <a:chExt cx="288" cy="288"/>
            </a:xfrm>
          </p:grpSpPr>
          <p:sp>
            <p:nvSpPr>
              <p:cNvPr id="87050" name="Arc 10"/>
              <p:cNvSpPr>
                <a:spLocks/>
              </p:cNvSpPr>
              <p:nvPr/>
            </p:nvSpPr>
            <p:spPr bwMode="auto">
              <a:xfrm>
                <a:off x="3264" y="2544"/>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7051" name="Arc 11"/>
              <p:cNvSpPr>
                <a:spLocks/>
              </p:cNvSpPr>
              <p:nvPr/>
            </p:nvSpPr>
            <p:spPr bwMode="auto">
              <a:xfrm flipV="1">
                <a:off x="3264" y="2688"/>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7052" name="Line 12"/>
              <p:cNvSpPr>
                <a:spLocks noChangeShapeType="1"/>
              </p:cNvSpPr>
              <p:nvPr/>
            </p:nvSpPr>
            <p:spPr bwMode="auto">
              <a:xfrm>
                <a:off x="3264" y="2544"/>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87056" name="Group 16"/>
            <p:cNvGrpSpPr>
              <a:grpSpLocks/>
            </p:cNvGrpSpPr>
            <p:nvPr/>
          </p:nvGrpSpPr>
          <p:grpSpPr bwMode="auto">
            <a:xfrm>
              <a:off x="1488" y="1824"/>
              <a:ext cx="288" cy="288"/>
              <a:chOff x="3264" y="3648"/>
              <a:chExt cx="288" cy="288"/>
            </a:xfrm>
          </p:grpSpPr>
          <p:sp>
            <p:nvSpPr>
              <p:cNvPr id="87057" name="Arc 17"/>
              <p:cNvSpPr>
                <a:spLocks/>
              </p:cNvSpPr>
              <p:nvPr/>
            </p:nvSpPr>
            <p:spPr bwMode="auto">
              <a:xfrm>
                <a:off x="3264" y="3648"/>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7058" name="Arc 18"/>
              <p:cNvSpPr>
                <a:spLocks/>
              </p:cNvSpPr>
              <p:nvPr/>
            </p:nvSpPr>
            <p:spPr bwMode="auto">
              <a:xfrm flipV="1">
                <a:off x="3264" y="3792"/>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7059" name="Arc 19"/>
              <p:cNvSpPr>
                <a:spLocks/>
              </p:cNvSpPr>
              <p:nvPr/>
            </p:nvSpPr>
            <p:spPr bwMode="auto">
              <a:xfrm>
                <a:off x="3264" y="3648"/>
                <a:ext cx="4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7060" name="Arc 20"/>
              <p:cNvSpPr>
                <a:spLocks/>
              </p:cNvSpPr>
              <p:nvPr/>
            </p:nvSpPr>
            <p:spPr bwMode="auto">
              <a:xfrm flipV="1">
                <a:off x="3264" y="3792"/>
                <a:ext cx="4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87061" name="Line 21"/>
            <p:cNvSpPr>
              <a:spLocks noChangeShapeType="1"/>
            </p:cNvSpPr>
            <p:nvPr/>
          </p:nvSpPr>
          <p:spPr bwMode="auto">
            <a:xfrm>
              <a:off x="1056" y="2160"/>
              <a:ext cx="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062" name="Line 22"/>
            <p:cNvSpPr>
              <a:spLocks noChangeShapeType="1"/>
            </p:cNvSpPr>
            <p:nvPr/>
          </p:nvSpPr>
          <p:spPr bwMode="auto">
            <a:xfrm flipH="1">
              <a:off x="720" y="2160"/>
              <a:ext cx="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063" name="Line 23"/>
            <p:cNvSpPr>
              <a:spLocks noChangeShapeType="1"/>
            </p:cNvSpPr>
            <p:nvPr/>
          </p:nvSpPr>
          <p:spPr bwMode="auto">
            <a:xfrm flipH="1">
              <a:off x="576" y="1680"/>
              <a:ext cx="5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064" name="Line 24"/>
            <p:cNvSpPr>
              <a:spLocks noChangeShapeType="1"/>
            </p:cNvSpPr>
            <p:nvPr/>
          </p:nvSpPr>
          <p:spPr bwMode="auto">
            <a:xfrm>
              <a:off x="720" y="1680"/>
              <a:ext cx="0" cy="48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065" name="Line 25"/>
            <p:cNvSpPr>
              <a:spLocks noChangeShapeType="1"/>
            </p:cNvSpPr>
            <p:nvPr/>
          </p:nvSpPr>
          <p:spPr bwMode="auto">
            <a:xfrm>
              <a:off x="576" y="1968"/>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066" name="Line 26"/>
            <p:cNvSpPr>
              <a:spLocks noChangeShapeType="1"/>
            </p:cNvSpPr>
            <p:nvPr/>
          </p:nvSpPr>
          <p:spPr bwMode="auto">
            <a:xfrm>
              <a:off x="672" y="1776"/>
              <a:ext cx="0"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067" name="Line 27"/>
            <p:cNvSpPr>
              <a:spLocks noChangeShapeType="1"/>
            </p:cNvSpPr>
            <p:nvPr/>
          </p:nvSpPr>
          <p:spPr bwMode="auto">
            <a:xfrm>
              <a:off x="672" y="1776"/>
              <a:ext cx="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068" name="Line 28"/>
            <p:cNvSpPr>
              <a:spLocks noChangeShapeType="1"/>
            </p:cNvSpPr>
            <p:nvPr/>
          </p:nvSpPr>
          <p:spPr bwMode="auto">
            <a:xfrm>
              <a:off x="576" y="2256"/>
              <a:ext cx="5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069" name="Line 29"/>
            <p:cNvSpPr>
              <a:spLocks noChangeShapeType="1"/>
            </p:cNvSpPr>
            <p:nvPr/>
          </p:nvSpPr>
          <p:spPr bwMode="auto">
            <a:xfrm>
              <a:off x="1392" y="1728"/>
              <a:ext cx="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070" name="Line 30"/>
            <p:cNvSpPr>
              <a:spLocks noChangeShapeType="1"/>
            </p:cNvSpPr>
            <p:nvPr/>
          </p:nvSpPr>
          <p:spPr bwMode="auto">
            <a:xfrm>
              <a:off x="1392" y="2208"/>
              <a:ext cx="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071" name="Line 31"/>
            <p:cNvSpPr>
              <a:spLocks noChangeShapeType="1"/>
            </p:cNvSpPr>
            <p:nvPr/>
          </p:nvSpPr>
          <p:spPr bwMode="auto">
            <a:xfrm>
              <a:off x="1440" y="1728"/>
              <a:ext cx="0"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072" name="Line 32"/>
            <p:cNvSpPr>
              <a:spLocks noChangeShapeType="1"/>
            </p:cNvSpPr>
            <p:nvPr/>
          </p:nvSpPr>
          <p:spPr bwMode="auto">
            <a:xfrm>
              <a:off x="1440" y="2016"/>
              <a:ext cx="0"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073" name="Line 33"/>
            <p:cNvSpPr>
              <a:spLocks noChangeShapeType="1"/>
            </p:cNvSpPr>
            <p:nvPr/>
          </p:nvSpPr>
          <p:spPr bwMode="auto">
            <a:xfrm>
              <a:off x="1440" y="1920"/>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074" name="Line 34"/>
            <p:cNvSpPr>
              <a:spLocks noChangeShapeType="1"/>
            </p:cNvSpPr>
            <p:nvPr/>
          </p:nvSpPr>
          <p:spPr bwMode="auto">
            <a:xfrm>
              <a:off x="1440" y="2016"/>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075" name="Text Box 35"/>
            <p:cNvSpPr txBox="1">
              <a:spLocks noChangeArrowheads="1"/>
            </p:cNvSpPr>
            <p:nvPr/>
          </p:nvSpPr>
          <p:spPr bwMode="auto">
            <a:xfrm>
              <a:off x="336" y="1541"/>
              <a:ext cx="23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i="1">
                  <a:latin typeface="Times New Roman" panose="02020603050405020304" pitchFamily="18" charset="0"/>
                </a:rPr>
                <a:t>X</a:t>
              </a:r>
            </a:p>
          </p:txBody>
        </p:sp>
        <p:sp>
          <p:nvSpPr>
            <p:cNvPr id="87076" name="Text Box 36"/>
            <p:cNvSpPr txBox="1">
              <a:spLocks noChangeArrowheads="1"/>
            </p:cNvSpPr>
            <p:nvPr/>
          </p:nvSpPr>
          <p:spPr bwMode="auto">
            <a:xfrm>
              <a:off x="336" y="1829"/>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i="1">
                  <a:latin typeface="Times New Roman" panose="02020603050405020304" pitchFamily="18" charset="0"/>
                </a:rPr>
                <a:t>Y</a:t>
              </a:r>
            </a:p>
          </p:txBody>
        </p:sp>
        <p:sp>
          <p:nvSpPr>
            <p:cNvPr id="87077" name="Text Box 37"/>
            <p:cNvSpPr txBox="1">
              <a:spLocks noChangeArrowheads="1"/>
            </p:cNvSpPr>
            <p:nvPr/>
          </p:nvSpPr>
          <p:spPr bwMode="auto">
            <a:xfrm>
              <a:off x="336" y="2117"/>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i="1">
                  <a:latin typeface="Times New Roman" panose="02020603050405020304" pitchFamily="18" charset="0"/>
                </a:rPr>
                <a:t>Z</a:t>
              </a:r>
            </a:p>
          </p:txBody>
        </p:sp>
        <p:sp>
          <p:nvSpPr>
            <p:cNvPr id="87078" name="Line 38"/>
            <p:cNvSpPr>
              <a:spLocks noChangeShapeType="1"/>
            </p:cNvSpPr>
            <p:nvPr/>
          </p:nvSpPr>
          <p:spPr bwMode="auto">
            <a:xfrm>
              <a:off x="1776" y="1968"/>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079" name="Rectangle 39"/>
            <p:cNvSpPr>
              <a:spLocks noChangeArrowheads="1"/>
            </p:cNvSpPr>
            <p:nvPr/>
          </p:nvSpPr>
          <p:spPr bwMode="auto">
            <a:xfrm>
              <a:off x="624" y="1440"/>
              <a:ext cx="1200" cy="1056"/>
            </a:xfrm>
            <a:prstGeom prst="rect">
              <a:avLst/>
            </a:prstGeom>
            <a:noFill/>
            <a:ln w="19050">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useBgFill="1">
          <p:nvSpPr>
            <p:cNvPr id="87080" name="Text Box 40"/>
            <p:cNvSpPr txBox="1">
              <a:spLocks noChangeArrowheads="1"/>
            </p:cNvSpPr>
            <p:nvPr/>
          </p:nvSpPr>
          <p:spPr bwMode="auto">
            <a:xfrm>
              <a:off x="720" y="1248"/>
              <a:ext cx="336" cy="327"/>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2800" i="1">
                  <a:latin typeface="Times New Roman" panose="02020603050405020304" pitchFamily="18" charset="0"/>
                </a:rPr>
                <a:t>F</a:t>
              </a:r>
            </a:p>
          </p:txBody>
        </p:sp>
        <p:sp>
          <p:nvSpPr>
            <p:cNvPr id="87085" name="Line 45"/>
            <p:cNvSpPr>
              <a:spLocks noChangeShapeType="1"/>
            </p:cNvSpPr>
            <p:nvPr/>
          </p:nvSpPr>
          <p:spPr bwMode="auto">
            <a:xfrm flipH="1">
              <a:off x="672" y="1776"/>
              <a:ext cx="43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87088" name="Group 48"/>
            <p:cNvGrpSpPr>
              <a:grpSpLocks/>
            </p:cNvGrpSpPr>
            <p:nvPr/>
          </p:nvGrpSpPr>
          <p:grpSpPr bwMode="auto">
            <a:xfrm>
              <a:off x="768" y="2064"/>
              <a:ext cx="288" cy="192"/>
              <a:chOff x="2640" y="1968"/>
              <a:chExt cx="288" cy="192"/>
            </a:xfrm>
          </p:grpSpPr>
          <p:sp>
            <p:nvSpPr>
              <p:cNvPr id="87089" name="AutoShape 49"/>
              <p:cNvSpPr>
                <a:spLocks noChangeArrowheads="1"/>
              </p:cNvSpPr>
              <p:nvPr/>
            </p:nvSpPr>
            <p:spPr bwMode="auto">
              <a:xfrm rot="5400000">
                <a:off x="2640" y="1968"/>
                <a:ext cx="192" cy="192"/>
              </a:xfrm>
              <a:prstGeom prst="triangle">
                <a:avLst>
                  <a:gd name="adj" fmla="val 50000"/>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7090" name="Oval 50"/>
              <p:cNvSpPr>
                <a:spLocks noChangeArrowheads="1"/>
              </p:cNvSpPr>
              <p:nvPr/>
            </p:nvSpPr>
            <p:spPr bwMode="auto">
              <a:xfrm>
                <a:off x="2832" y="2016"/>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grpSp>
        <p:nvGrpSpPr>
          <p:cNvPr id="87271" name="Group 231"/>
          <p:cNvGrpSpPr>
            <a:grpSpLocks/>
          </p:cNvGrpSpPr>
          <p:nvPr/>
        </p:nvGrpSpPr>
        <p:grpSpPr bwMode="auto">
          <a:xfrm>
            <a:off x="533400" y="3886200"/>
            <a:ext cx="3505200" cy="1981200"/>
            <a:chOff x="336" y="2544"/>
            <a:chExt cx="2208" cy="1248"/>
          </a:xfrm>
        </p:grpSpPr>
        <p:grpSp>
          <p:nvGrpSpPr>
            <p:cNvPr id="87094" name="Group 54"/>
            <p:cNvGrpSpPr>
              <a:grpSpLocks/>
            </p:cNvGrpSpPr>
            <p:nvPr/>
          </p:nvGrpSpPr>
          <p:grpSpPr bwMode="auto">
            <a:xfrm>
              <a:off x="1104" y="2880"/>
              <a:ext cx="288" cy="288"/>
              <a:chOff x="3264" y="2544"/>
              <a:chExt cx="288" cy="288"/>
            </a:xfrm>
          </p:grpSpPr>
          <p:sp>
            <p:nvSpPr>
              <p:cNvPr id="87095" name="Arc 55"/>
              <p:cNvSpPr>
                <a:spLocks/>
              </p:cNvSpPr>
              <p:nvPr/>
            </p:nvSpPr>
            <p:spPr bwMode="auto">
              <a:xfrm>
                <a:off x="3264" y="2544"/>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7096" name="Arc 56"/>
              <p:cNvSpPr>
                <a:spLocks/>
              </p:cNvSpPr>
              <p:nvPr/>
            </p:nvSpPr>
            <p:spPr bwMode="auto">
              <a:xfrm flipV="1">
                <a:off x="3264" y="2688"/>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7097" name="Line 57"/>
              <p:cNvSpPr>
                <a:spLocks noChangeShapeType="1"/>
              </p:cNvSpPr>
              <p:nvPr/>
            </p:nvSpPr>
            <p:spPr bwMode="auto">
              <a:xfrm>
                <a:off x="3264" y="2544"/>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87098" name="Group 58"/>
            <p:cNvGrpSpPr>
              <a:grpSpLocks/>
            </p:cNvGrpSpPr>
            <p:nvPr/>
          </p:nvGrpSpPr>
          <p:grpSpPr bwMode="auto">
            <a:xfrm>
              <a:off x="1104" y="3360"/>
              <a:ext cx="288" cy="288"/>
              <a:chOff x="3264" y="2544"/>
              <a:chExt cx="288" cy="288"/>
            </a:xfrm>
          </p:grpSpPr>
          <p:sp>
            <p:nvSpPr>
              <p:cNvPr id="87099" name="Arc 59"/>
              <p:cNvSpPr>
                <a:spLocks/>
              </p:cNvSpPr>
              <p:nvPr/>
            </p:nvSpPr>
            <p:spPr bwMode="auto">
              <a:xfrm>
                <a:off x="3264" y="2544"/>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7100" name="Arc 60"/>
              <p:cNvSpPr>
                <a:spLocks/>
              </p:cNvSpPr>
              <p:nvPr/>
            </p:nvSpPr>
            <p:spPr bwMode="auto">
              <a:xfrm flipV="1">
                <a:off x="3264" y="2688"/>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7101" name="Line 61"/>
              <p:cNvSpPr>
                <a:spLocks noChangeShapeType="1"/>
              </p:cNvSpPr>
              <p:nvPr/>
            </p:nvSpPr>
            <p:spPr bwMode="auto">
              <a:xfrm>
                <a:off x="3264" y="2544"/>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87107" name="Line 67"/>
            <p:cNvSpPr>
              <a:spLocks noChangeShapeType="1"/>
            </p:cNvSpPr>
            <p:nvPr/>
          </p:nvSpPr>
          <p:spPr bwMode="auto">
            <a:xfrm>
              <a:off x="1056" y="3456"/>
              <a:ext cx="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108" name="Line 68"/>
            <p:cNvSpPr>
              <a:spLocks noChangeShapeType="1"/>
            </p:cNvSpPr>
            <p:nvPr/>
          </p:nvSpPr>
          <p:spPr bwMode="auto">
            <a:xfrm flipH="1">
              <a:off x="720" y="3456"/>
              <a:ext cx="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109" name="Line 69"/>
            <p:cNvSpPr>
              <a:spLocks noChangeShapeType="1"/>
            </p:cNvSpPr>
            <p:nvPr/>
          </p:nvSpPr>
          <p:spPr bwMode="auto">
            <a:xfrm flipH="1">
              <a:off x="576" y="2976"/>
              <a:ext cx="5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110" name="Line 70"/>
            <p:cNvSpPr>
              <a:spLocks noChangeShapeType="1"/>
            </p:cNvSpPr>
            <p:nvPr/>
          </p:nvSpPr>
          <p:spPr bwMode="auto">
            <a:xfrm>
              <a:off x="720" y="2976"/>
              <a:ext cx="0" cy="48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111" name="Line 71"/>
            <p:cNvSpPr>
              <a:spLocks noChangeShapeType="1"/>
            </p:cNvSpPr>
            <p:nvPr/>
          </p:nvSpPr>
          <p:spPr bwMode="auto">
            <a:xfrm>
              <a:off x="576" y="3264"/>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112" name="Line 72"/>
            <p:cNvSpPr>
              <a:spLocks noChangeShapeType="1"/>
            </p:cNvSpPr>
            <p:nvPr/>
          </p:nvSpPr>
          <p:spPr bwMode="auto">
            <a:xfrm>
              <a:off x="672" y="3072"/>
              <a:ext cx="0"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113" name="Line 73"/>
            <p:cNvSpPr>
              <a:spLocks noChangeShapeType="1"/>
            </p:cNvSpPr>
            <p:nvPr/>
          </p:nvSpPr>
          <p:spPr bwMode="auto">
            <a:xfrm>
              <a:off x="672" y="3072"/>
              <a:ext cx="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114" name="Line 74"/>
            <p:cNvSpPr>
              <a:spLocks noChangeShapeType="1"/>
            </p:cNvSpPr>
            <p:nvPr/>
          </p:nvSpPr>
          <p:spPr bwMode="auto">
            <a:xfrm>
              <a:off x="576" y="3552"/>
              <a:ext cx="5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115" name="Line 75"/>
            <p:cNvSpPr>
              <a:spLocks noChangeShapeType="1"/>
            </p:cNvSpPr>
            <p:nvPr/>
          </p:nvSpPr>
          <p:spPr bwMode="auto">
            <a:xfrm>
              <a:off x="1392" y="3024"/>
              <a:ext cx="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116" name="Line 76"/>
            <p:cNvSpPr>
              <a:spLocks noChangeShapeType="1"/>
            </p:cNvSpPr>
            <p:nvPr/>
          </p:nvSpPr>
          <p:spPr bwMode="auto">
            <a:xfrm>
              <a:off x="1392" y="3504"/>
              <a:ext cx="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117" name="Line 77"/>
            <p:cNvSpPr>
              <a:spLocks noChangeShapeType="1"/>
            </p:cNvSpPr>
            <p:nvPr/>
          </p:nvSpPr>
          <p:spPr bwMode="auto">
            <a:xfrm>
              <a:off x="1776" y="3024"/>
              <a:ext cx="0"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118" name="Line 78"/>
            <p:cNvSpPr>
              <a:spLocks noChangeShapeType="1"/>
            </p:cNvSpPr>
            <p:nvPr/>
          </p:nvSpPr>
          <p:spPr bwMode="auto">
            <a:xfrm>
              <a:off x="1776" y="3312"/>
              <a:ext cx="0"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119" name="Line 79"/>
            <p:cNvSpPr>
              <a:spLocks noChangeShapeType="1"/>
            </p:cNvSpPr>
            <p:nvPr/>
          </p:nvSpPr>
          <p:spPr bwMode="auto">
            <a:xfrm flipV="1">
              <a:off x="1728" y="3024"/>
              <a:ext cx="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120" name="Line 80"/>
            <p:cNvSpPr>
              <a:spLocks noChangeShapeType="1"/>
            </p:cNvSpPr>
            <p:nvPr/>
          </p:nvSpPr>
          <p:spPr bwMode="auto">
            <a:xfrm>
              <a:off x="1728" y="3504"/>
              <a:ext cx="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121" name="Text Box 81"/>
            <p:cNvSpPr txBox="1">
              <a:spLocks noChangeArrowheads="1"/>
            </p:cNvSpPr>
            <p:nvPr/>
          </p:nvSpPr>
          <p:spPr bwMode="auto">
            <a:xfrm>
              <a:off x="336" y="2837"/>
              <a:ext cx="23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i="1">
                  <a:latin typeface="Times New Roman" panose="02020603050405020304" pitchFamily="18" charset="0"/>
                </a:rPr>
                <a:t>X</a:t>
              </a:r>
            </a:p>
          </p:txBody>
        </p:sp>
        <p:sp>
          <p:nvSpPr>
            <p:cNvPr id="87122" name="Text Box 82"/>
            <p:cNvSpPr txBox="1">
              <a:spLocks noChangeArrowheads="1"/>
            </p:cNvSpPr>
            <p:nvPr/>
          </p:nvSpPr>
          <p:spPr bwMode="auto">
            <a:xfrm>
              <a:off x="336" y="3125"/>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i="1">
                  <a:latin typeface="Times New Roman" panose="02020603050405020304" pitchFamily="18" charset="0"/>
                </a:rPr>
                <a:t>Y</a:t>
              </a:r>
            </a:p>
          </p:txBody>
        </p:sp>
        <p:sp>
          <p:nvSpPr>
            <p:cNvPr id="87123" name="Text Box 83"/>
            <p:cNvSpPr txBox="1">
              <a:spLocks noChangeArrowheads="1"/>
            </p:cNvSpPr>
            <p:nvPr/>
          </p:nvSpPr>
          <p:spPr bwMode="auto">
            <a:xfrm>
              <a:off x="336" y="3413"/>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i="1">
                  <a:latin typeface="Times New Roman" panose="02020603050405020304" pitchFamily="18" charset="0"/>
                </a:rPr>
                <a:t>Z</a:t>
              </a:r>
            </a:p>
          </p:txBody>
        </p:sp>
        <p:sp>
          <p:nvSpPr>
            <p:cNvPr id="87124" name="Line 84"/>
            <p:cNvSpPr>
              <a:spLocks noChangeShapeType="1"/>
            </p:cNvSpPr>
            <p:nvPr/>
          </p:nvSpPr>
          <p:spPr bwMode="auto">
            <a:xfrm>
              <a:off x="1776" y="3312"/>
              <a:ext cx="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125" name="Rectangle 85"/>
            <p:cNvSpPr>
              <a:spLocks noChangeArrowheads="1"/>
            </p:cNvSpPr>
            <p:nvPr/>
          </p:nvSpPr>
          <p:spPr bwMode="auto">
            <a:xfrm>
              <a:off x="624" y="2736"/>
              <a:ext cx="1872" cy="1056"/>
            </a:xfrm>
            <a:prstGeom prst="rect">
              <a:avLst/>
            </a:prstGeom>
            <a:noFill/>
            <a:ln w="19050">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useBgFill="1">
          <p:nvSpPr>
            <p:cNvPr id="87126" name="Text Box 86"/>
            <p:cNvSpPr txBox="1">
              <a:spLocks noChangeArrowheads="1"/>
            </p:cNvSpPr>
            <p:nvPr/>
          </p:nvSpPr>
          <p:spPr bwMode="auto">
            <a:xfrm>
              <a:off x="720" y="2544"/>
              <a:ext cx="336" cy="327"/>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2800" i="1">
                  <a:latin typeface="Times New Roman" panose="02020603050405020304" pitchFamily="18" charset="0"/>
                </a:rPr>
                <a:t>F</a:t>
              </a:r>
            </a:p>
          </p:txBody>
        </p:sp>
        <p:sp>
          <p:nvSpPr>
            <p:cNvPr id="87127" name="Line 87"/>
            <p:cNvSpPr>
              <a:spLocks noChangeShapeType="1"/>
            </p:cNvSpPr>
            <p:nvPr/>
          </p:nvSpPr>
          <p:spPr bwMode="auto">
            <a:xfrm flipH="1">
              <a:off x="672" y="3072"/>
              <a:ext cx="43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87128" name="Group 88"/>
            <p:cNvGrpSpPr>
              <a:grpSpLocks/>
            </p:cNvGrpSpPr>
            <p:nvPr/>
          </p:nvGrpSpPr>
          <p:grpSpPr bwMode="auto">
            <a:xfrm>
              <a:off x="768" y="3360"/>
              <a:ext cx="288" cy="192"/>
              <a:chOff x="2640" y="1968"/>
              <a:chExt cx="288" cy="192"/>
            </a:xfrm>
          </p:grpSpPr>
          <p:sp>
            <p:nvSpPr>
              <p:cNvPr id="87129" name="AutoShape 89"/>
              <p:cNvSpPr>
                <a:spLocks noChangeArrowheads="1"/>
              </p:cNvSpPr>
              <p:nvPr/>
            </p:nvSpPr>
            <p:spPr bwMode="auto">
              <a:xfrm rot="5400000">
                <a:off x="2640" y="1968"/>
                <a:ext cx="192" cy="192"/>
              </a:xfrm>
              <a:prstGeom prst="triangle">
                <a:avLst>
                  <a:gd name="adj" fmla="val 50000"/>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7130" name="Oval 90"/>
              <p:cNvSpPr>
                <a:spLocks noChangeArrowheads="1"/>
              </p:cNvSpPr>
              <p:nvPr/>
            </p:nvSpPr>
            <p:spPr bwMode="auto">
              <a:xfrm>
                <a:off x="2832" y="2016"/>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87170" name="Group 130"/>
            <p:cNvGrpSpPr>
              <a:grpSpLocks/>
            </p:cNvGrpSpPr>
            <p:nvPr/>
          </p:nvGrpSpPr>
          <p:grpSpPr bwMode="auto">
            <a:xfrm>
              <a:off x="1440" y="2928"/>
              <a:ext cx="288" cy="192"/>
              <a:chOff x="2640" y="1968"/>
              <a:chExt cx="288" cy="192"/>
            </a:xfrm>
          </p:grpSpPr>
          <p:sp>
            <p:nvSpPr>
              <p:cNvPr id="87171" name="AutoShape 131"/>
              <p:cNvSpPr>
                <a:spLocks noChangeArrowheads="1"/>
              </p:cNvSpPr>
              <p:nvPr/>
            </p:nvSpPr>
            <p:spPr bwMode="auto">
              <a:xfrm rot="5400000">
                <a:off x="2640" y="1968"/>
                <a:ext cx="192" cy="192"/>
              </a:xfrm>
              <a:prstGeom prst="triangle">
                <a:avLst>
                  <a:gd name="adj" fmla="val 50000"/>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7172" name="Oval 132"/>
              <p:cNvSpPr>
                <a:spLocks noChangeArrowheads="1"/>
              </p:cNvSpPr>
              <p:nvPr/>
            </p:nvSpPr>
            <p:spPr bwMode="auto">
              <a:xfrm>
                <a:off x="2832" y="2016"/>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87173" name="Group 133"/>
            <p:cNvGrpSpPr>
              <a:grpSpLocks/>
            </p:cNvGrpSpPr>
            <p:nvPr/>
          </p:nvGrpSpPr>
          <p:grpSpPr bwMode="auto">
            <a:xfrm>
              <a:off x="1440" y="3408"/>
              <a:ext cx="288" cy="192"/>
              <a:chOff x="2640" y="1968"/>
              <a:chExt cx="288" cy="192"/>
            </a:xfrm>
          </p:grpSpPr>
          <p:sp>
            <p:nvSpPr>
              <p:cNvPr id="87174" name="AutoShape 134"/>
              <p:cNvSpPr>
                <a:spLocks noChangeArrowheads="1"/>
              </p:cNvSpPr>
              <p:nvPr/>
            </p:nvSpPr>
            <p:spPr bwMode="auto">
              <a:xfrm rot="5400000">
                <a:off x="2640" y="1968"/>
                <a:ext cx="192" cy="192"/>
              </a:xfrm>
              <a:prstGeom prst="triangle">
                <a:avLst>
                  <a:gd name="adj" fmla="val 50000"/>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7175" name="Oval 135"/>
              <p:cNvSpPr>
                <a:spLocks noChangeArrowheads="1"/>
              </p:cNvSpPr>
              <p:nvPr/>
            </p:nvSpPr>
            <p:spPr bwMode="auto">
              <a:xfrm>
                <a:off x="2832" y="2016"/>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87176" name="Group 136"/>
            <p:cNvGrpSpPr>
              <a:grpSpLocks/>
            </p:cNvGrpSpPr>
            <p:nvPr/>
          </p:nvGrpSpPr>
          <p:grpSpPr bwMode="auto">
            <a:xfrm>
              <a:off x="1824" y="3120"/>
              <a:ext cx="288" cy="288"/>
              <a:chOff x="3264" y="2544"/>
              <a:chExt cx="288" cy="288"/>
            </a:xfrm>
          </p:grpSpPr>
          <p:sp>
            <p:nvSpPr>
              <p:cNvPr id="87177" name="Arc 137"/>
              <p:cNvSpPr>
                <a:spLocks/>
              </p:cNvSpPr>
              <p:nvPr/>
            </p:nvSpPr>
            <p:spPr bwMode="auto">
              <a:xfrm>
                <a:off x="3264" y="2544"/>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7178" name="Arc 138"/>
              <p:cNvSpPr>
                <a:spLocks/>
              </p:cNvSpPr>
              <p:nvPr/>
            </p:nvSpPr>
            <p:spPr bwMode="auto">
              <a:xfrm flipV="1">
                <a:off x="3264" y="2688"/>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7179" name="Line 139"/>
              <p:cNvSpPr>
                <a:spLocks noChangeShapeType="1"/>
              </p:cNvSpPr>
              <p:nvPr/>
            </p:nvSpPr>
            <p:spPr bwMode="auto">
              <a:xfrm>
                <a:off x="3264" y="2544"/>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87180" name="Line 140"/>
            <p:cNvSpPr>
              <a:spLocks noChangeShapeType="1"/>
            </p:cNvSpPr>
            <p:nvPr/>
          </p:nvSpPr>
          <p:spPr bwMode="auto">
            <a:xfrm>
              <a:off x="1776" y="3216"/>
              <a:ext cx="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181" name="Line 141"/>
            <p:cNvSpPr>
              <a:spLocks noChangeShapeType="1"/>
            </p:cNvSpPr>
            <p:nvPr/>
          </p:nvSpPr>
          <p:spPr bwMode="auto">
            <a:xfrm>
              <a:off x="2112" y="3264"/>
              <a:ext cx="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182" name="Line 142"/>
            <p:cNvSpPr>
              <a:spLocks noChangeShapeType="1"/>
            </p:cNvSpPr>
            <p:nvPr/>
          </p:nvSpPr>
          <p:spPr bwMode="auto">
            <a:xfrm>
              <a:off x="2448" y="3264"/>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87183" name="Group 143"/>
            <p:cNvGrpSpPr>
              <a:grpSpLocks/>
            </p:cNvGrpSpPr>
            <p:nvPr/>
          </p:nvGrpSpPr>
          <p:grpSpPr bwMode="auto">
            <a:xfrm>
              <a:off x="2160" y="3168"/>
              <a:ext cx="288" cy="192"/>
              <a:chOff x="2640" y="1968"/>
              <a:chExt cx="288" cy="192"/>
            </a:xfrm>
          </p:grpSpPr>
          <p:sp>
            <p:nvSpPr>
              <p:cNvPr id="87184" name="AutoShape 144"/>
              <p:cNvSpPr>
                <a:spLocks noChangeArrowheads="1"/>
              </p:cNvSpPr>
              <p:nvPr/>
            </p:nvSpPr>
            <p:spPr bwMode="auto">
              <a:xfrm rot="5400000">
                <a:off x="2640" y="1968"/>
                <a:ext cx="192" cy="192"/>
              </a:xfrm>
              <a:prstGeom prst="triangle">
                <a:avLst>
                  <a:gd name="adj" fmla="val 50000"/>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7185" name="Oval 145"/>
              <p:cNvSpPr>
                <a:spLocks noChangeArrowheads="1"/>
              </p:cNvSpPr>
              <p:nvPr/>
            </p:nvSpPr>
            <p:spPr bwMode="auto">
              <a:xfrm>
                <a:off x="2832" y="2016"/>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sp>
        <p:nvSpPr>
          <p:cNvPr id="87197" name="AutoShape 157"/>
          <p:cNvSpPr>
            <a:spLocks noChangeArrowheads="1"/>
          </p:cNvSpPr>
          <p:nvPr/>
        </p:nvSpPr>
        <p:spPr bwMode="auto">
          <a:xfrm>
            <a:off x="2362200" y="2590800"/>
            <a:ext cx="457200" cy="762000"/>
          </a:xfrm>
          <a:prstGeom prst="roundRect">
            <a:avLst>
              <a:gd name="adj" fmla="val 16667"/>
            </a:avLst>
          </a:prstGeom>
          <a:noFill/>
          <a:ln w="38100">
            <a:solidFill>
              <a:srgbClr val="FFFF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87202" name="Group 162"/>
          <p:cNvGrpSpPr>
            <a:grpSpLocks/>
          </p:cNvGrpSpPr>
          <p:nvPr/>
        </p:nvGrpSpPr>
        <p:grpSpPr bwMode="auto">
          <a:xfrm>
            <a:off x="1524000" y="4343400"/>
            <a:ext cx="2438400" cy="1371600"/>
            <a:chOff x="2352" y="1680"/>
            <a:chExt cx="1536" cy="864"/>
          </a:xfrm>
        </p:grpSpPr>
        <p:sp>
          <p:nvSpPr>
            <p:cNvPr id="87199" name="Oval 159"/>
            <p:cNvSpPr>
              <a:spLocks noChangeArrowheads="1"/>
            </p:cNvSpPr>
            <p:nvPr/>
          </p:nvSpPr>
          <p:spPr bwMode="auto">
            <a:xfrm>
              <a:off x="2352" y="1680"/>
              <a:ext cx="816" cy="384"/>
            </a:xfrm>
            <a:prstGeom prst="ellipse">
              <a:avLst/>
            </a:prstGeom>
            <a:noFill/>
            <a:ln w="38100">
              <a:solidFill>
                <a:srgbClr val="00FF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7200" name="Oval 160"/>
            <p:cNvSpPr>
              <a:spLocks noChangeArrowheads="1"/>
            </p:cNvSpPr>
            <p:nvPr/>
          </p:nvSpPr>
          <p:spPr bwMode="auto">
            <a:xfrm>
              <a:off x="2352" y="2160"/>
              <a:ext cx="816" cy="384"/>
            </a:xfrm>
            <a:prstGeom prst="ellipse">
              <a:avLst/>
            </a:prstGeom>
            <a:noFill/>
            <a:ln w="38100">
              <a:solidFill>
                <a:srgbClr val="00FF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7201" name="Oval 161"/>
            <p:cNvSpPr>
              <a:spLocks noChangeArrowheads="1"/>
            </p:cNvSpPr>
            <p:nvPr/>
          </p:nvSpPr>
          <p:spPr bwMode="auto">
            <a:xfrm>
              <a:off x="3072" y="1920"/>
              <a:ext cx="816" cy="384"/>
            </a:xfrm>
            <a:prstGeom prst="ellipse">
              <a:avLst/>
            </a:prstGeom>
            <a:noFill/>
            <a:ln w="38100">
              <a:solidFill>
                <a:srgbClr val="00FF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87270" name="Group 230"/>
          <p:cNvGrpSpPr>
            <a:grpSpLocks/>
          </p:cNvGrpSpPr>
          <p:nvPr/>
        </p:nvGrpSpPr>
        <p:grpSpPr bwMode="auto">
          <a:xfrm>
            <a:off x="5105400" y="1828800"/>
            <a:ext cx="3505200" cy="1981200"/>
            <a:chOff x="3216" y="1248"/>
            <a:chExt cx="2208" cy="1248"/>
          </a:xfrm>
        </p:grpSpPr>
        <p:grpSp>
          <p:nvGrpSpPr>
            <p:cNvPr id="87206" name="Group 166"/>
            <p:cNvGrpSpPr>
              <a:grpSpLocks/>
            </p:cNvGrpSpPr>
            <p:nvPr/>
          </p:nvGrpSpPr>
          <p:grpSpPr bwMode="auto">
            <a:xfrm>
              <a:off x="3984" y="1584"/>
              <a:ext cx="288" cy="288"/>
              <a:chOff x="3264" y="2544"/>
              <a:chExt cx="288" cy="288"/>
            </a:xfrm>
          </p:grpSpPr>
          <p:sp>
            <p:nvSpPr>
              <p:cNvPr id="87207" name="Arc 167"/>
              <p:cNvSpPr>
                <a:spLocks/>
              </p:cNvSpPr>
              <p:nvPr/>
            </p:nvSpPr>
            <p:spPr bwMode="auto">
              <a:xfrm>
                <a:off x="3264" y="2544"/>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7208" name="Arc 168"/>
              <p:cNvSpPr>
                <a:spLocks/>
              </p:cNvSpPr>
              <p:nvPr/>
            </p:nvSpPr>
            <p:spPr bwMode="auto">
              <a:xfrm flipV="1">
                <a:off x="3264" y="2688"/>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7209" name="Line 169"/>
              <p:cNvSpPr>
                <a:spLocks noChangeShapeType="1"/>
              </p:cNvSpPr>
              <p:nvPr/>
            </p:nvSpPr>
            <p:spPr bwMode="auto">
              <a:xfrm>
                <a:off x="3264" y="2544"/>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87210" name="Group 170"/>
            <p:cNvGrpSpPr>
              <a:grpSpLocks/>
            </p:cNvGrpSpPr>
            <p:nvPr/>
          </p:nvGrpSpPr>
          <p:grpSpPr bwMode="auto">
            <a:xfrm>
              <a:off x="3984" y="2064"/>
              <a:ext cx="288" cy="288"/>
              <a:chOff x="3264" y="2544"/>
              <a:chExt cx="288" cy="288"/>
            </a:xfrm>
          </p:grpSpPr>
          <p:sp>
            <p:nvSpPr>
              <p:cNvPr id="87211" name="Arc 171"/>
              <p:cNvSpPr>
                <a:spLocks/>
              </p:cNvSpPr>
              <p:nvPr/>
            </p:nvSpPr>
            <p:spPr bwMode="auto">
              <a:xfrm>
                <a:off x="3264" y="2544"/>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7212" name="Arc 172"/>
              <p:cNvSpPr>
                <a:spLocks/>
              </p:cNvSpPr>
              <p:nvPr/>
            </p:nvSpPr>
            <p:spPr bwMode="auto">
              <a:xfrm flipV="1">
                <a:off x="3264" y="2688"/>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7213" name="Line 173"/>
              <p:cNvSpPr>
                <a:spLocks noChangeShapeType="1"/>
              </p:cNvSpPr>
              <p:nvPr/>
            </p:nvSpPr>
            <p:spPr bwMode="auto">
              <a:xfrm>
                <a:off x="3264" y="2544"/>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87214" name="Line 174"/>
            <p:cNvSpPr>
              <a:spLocks noChangeShapeType="1"/>
            </p:cNvSpPr>
            <p:nvPr/>
          </p:nvSpPr>
          <p:spPr bwMode="auto">
            <a:xfrm>
              <a:off x="3936" y="2160"/>
              <a:ext cx="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215" name="Line 175"/>
            <p:cNvSpPr>
              <a:spLocks noChangeShapeType="1"/>
            </p:cNvSpPr>
            <p:nvPr/>
          </p:nvSpPr>
          <p:spPr bwMode="auto">
            <a:xfrm flipH="1">
              <a:off x="3600" y="2160"/>
              <a:ext cx="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216" name="Line 176"/>
            <p:cNvSpPr>
              <a:spLocks noChangeShapeType="1"/>
            </p:cNvSpPr>
            <p:nvPr/>
          </p:nvSpPr>
          <p:spPr bwMode="auto">
            <a:xfrm flipH="1">
              <a:off x="3456" y="1680"/>
              <a:ext cx="5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217" name="Line 177"/>
            <p:cNvSpPr>
              <a:spLocks noChangeShapeType="1"/>
            </p:cNvSpPr>
            <p:nvPr/>
          </p:nvSpPr>
          <p:spPr bwMode="auto">
            <a:xfrm>
              <a:off x="3600" y="1680"/>
              <a:ext cx="0" cy="48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218" name="Line 178"/>
            <p:cNvSpPr>
              <a:spLocks noChangeShapeType="1"/>
            </p:cNvSpPr>
            <p:nvPr/>
          </p:nvSpPr>
          <p:spPr bwMode="auto">
            <a:xfrm>
              <a:off x="3456" y="1968"/>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219" name="Line 179"/>
            <p:cNvSpPr>
              <a:spLocks noChangeShapeType="1"/>
            </p:cNvSpPr>
            <p:nvPr/>
          </p:nvSpPr>
          <p:spPr bwMode="auto">
            <a:xfrm>
              <a:off x="3552" y="1776"/>
              <a:ext cx="0"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220" name="Line 180"/>
            <p:cNvSpPr>
              <a:spLocks noChangeShapeType="1"/>
            </p:cNvSpPr>
            <p:nvPr/>
          </p:nvSpPr>
          <p:spPr bwMode="auto">
            <a:xfrm>
              <a:off x="3552" y="1776"/>
              <a:ext cx="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221" name="Line 181"/>
            <p:cNvSpPr>
              <a:spLocks noChangeShapeType="1"/>
            </p:cNvSpPr>
            <p:nvPr/>
          </p:nvSpPr>
          <p:spPr bwMode="auto">
            <a:xfrm>
              <a:off x="3456" y="2256"/>
              <a:ext cx="5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222" name="Line 182"/>
            <p:cNvSpPr>
              <a:spLocks noChangeShapeType="1"/>
            </p:cNvSpPr>
            <p:nvPr/>
          </p:nvSpPr>
          <p:spPr bwMode="auto">
            <a:xfrm>
              <a:off x="4272" y="1728"/>
              <a:ext cx="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223" name="Line 183"/>
            <p:cNvSpPr>
              <a:spLocks noChangeShapeType="1"/>
            </p:cNvSpPr>
            <p:nvPr/>
          </p:nvSpPr>
          <p:spPr bwMode="auto">
            <a:xfrm>
              <a:off x="4272" y="2208"/>
              <a:ext cx="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224" name="Line 184"/>
            <p:cNvSpPr>
              <a:spLocks noChangeShapeType="1"/>
            </p:cNvSpPr>
            <p:nvPr/>
          </p:nvSpPr>
          <p:spPr bwMode="auto">
            <a:xfrm>
              <a:off x="4656" y="1728"/>
              <a:ext cx="0"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225" name="Line 185"/>
            <p:cNvSpPr>
              <a:spLocks noChangeShapeType="1"/>
            </p:cNvSpPr>
            <p:nvPr/>
          </p:nvSpPr>
          <p:spPr bwMode="auto">
            <a:xfrm>
              <a:off x="4656" y="2016"/>
              <a:ext cx="0"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226" name="Line 186"/>
            <p:cNvSpPr>
              <a:spLocks noChangeShapeType="1"/>
            </p:cNvSpPr>
            <p:nvPr/>
          </p:nvSpPr>
          <p:spPr bwMode="auto">
            <a:xfrm flipV="1">
              <a:off x="4608" y="1728"/>
              <a:ext cx="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227" name="Line 187"/>
            <p:cNvSpPr>
              <a:spLocks noChangeShapeType="1"/>
            </p:cNvSpPr>
            <p:nvPr/>
          </p:nvSpPr>
          <p:spPr bwMode="auto">
            <a:xfrm>
              <a:off x="4608" y="2208"/>
              <a:ext cx="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228" name="Text Box 188"/>
            <p:cNvSpPr txBox="1">
              <a:spLocks noChangeArrowheads="1"/>
            </p:cNvSpPr>
            <p:nvPr/>
          </p:nvSpPr>
          <p:spPr bwMode="auto">
            <a:xfrm>
              <a:off x="3216" y="1541"/>
              <a:ext cx="23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i="1">
                  <a:latin typeface="Times New Roman" panose="02020603050405020304" pitchFamily="18" charset="0"/>
                </a:rPr>
                <a:t>X</a:t>
              </a:r>
            </a:p>
          </p:txBody>
        </p:sp>
        <p:sp>
          <p:nvSpPr>
            <p:cNvPr id="87229" name="Text Box 189"/>
            <p:cNvSpPr txBox="1">
              <a:spLocks noChangeArrowheads="1"/>
            </p:cNvSpPr>
            <p:nvPr/>
          </p:nvSpPr>
          <p:spPr bwMode="auto">
            <a:xfrm>
              <a:off x="3216" y="1829"/>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i="1">
                  <a:latin typeface="Times New Roman" panose="02020603050405020304" pitchFamily="18" charset="0"/>
                </a:rPr>
                <a:t>Y</a:t>
              </a:r>
            </a:p>
          </p:txBody>
        </p:sp>
        <p:sp>
          <p:nvSpPr>
            <p:cNvPr id="87230" name="Text Box 190"/>
            <p:cNvSpPr txBox="1">
              <a:spLocks noChangeArrowheads="1"/>
            </p:cNvSpPr>
            <p:nvPr/>
          </p:nvSpPr>
          <p:spPr bwMode="auto">
            <a:xfrm>
              <a:off x="3216" y="2117"/>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i="1">
                  <a:latin typeface="Times New Roman" panose="02020603050405020304" pitchFamily="18" charset="0"/>
                </a:rPr>
                <a:t>Z</a:t>
              </a:r>
            </a:p>
          </p:txBody>
        </p:sp>
        <p:sp>
          <p:nvSpPr>
            <p:cNvPr id="87231" name="Line 191"/>
            <p:cNvSpPr>
              <a:spLocks noChangeShapeType="1"/>
            </p:cNvSpPr>
            <p:nvPr/>
          </p:nvSpPr>
          <p:spPr bwMode="auto">
            <a:xfrm>
              <a:off x="4656" y="2016"/>
              <a:ext cx="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232" name="Rectangle 192"/>
            <p:cNvSpPr>
              <a:spLocks noChangeArrowheads="1"/>
            </p:cNvSpPr>
            <p:nvPr/>
          </p:nvSpPr>
          <p:spPr bwMode="auto">
            <a:xfrm>
              <a:off x="3504" y="1440"/>
              <a:ext cx="1872" cy="1056"/>
            </a:xfrm>
            <a:prstGeom prst="rect">
              <a:avLst/>
            </a:prstGeom>
            <a:noFill/>
            <a:ln w="19050">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7233" name="Text Box 193"/>
            <p:cNvSpPr txBox="1">
              <a:spLocks noChangeArrowheads="1"/>
            </p:cNvSpPr>
            <p:nvPr/>
          </p:nvSpPr>
          <p:spPr bwMode="auto">
            <a:xfrm>
              <a:off x="3600" y="1248"/>
              <a:ext cx="336" cy="327"/>
            </a:xfrm>
            <a:prstGeom prst="rect">
              <a:avLst/>
            </a:prstGeom>
            <a:solidFill>
              <a:srgbClr val="00009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2800" i="1">
                  <a:latin typeface="Times New Roman" panose="02020603050405020304" pitchFamily="18" charset="0"/>
                </a:rPr>
                <a:t>F</a:t>
              </a:r>
            </a:p>
          </p:txBody>
        </p:sp>
        <p:sp>
          <p:nvSpPr>
            <p:cNvPr id="87234" name="Line 194"/>
            <p:cNvSpPr>
              <a:spLocks noChangeShapeType="1"/>
            </p:cNvSpPr>
            <p:nvPr/>
          </p:nvSpPr>
          <p:spPr bwMode="auto">
            <a:xfrm flipH="1">
              <a:off x="3552" y="1776"/>
              <a:ext cx="43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87235" name="Group 195"/>
            <p:cNvGrpSpPr>
              <a:grpSpLocks/>
            </p:cNvGrpSpPr>
            <p:nvPr/>
          </p:nvGrpSpPr>
          <p:grpSpPr bwMode="auto">
            <a:xfrm>
              <a:off x="3648" y="2064"/>
              <a:ext cx="288" cy="192"/>
              <a:chOff x="2640" y="1968"/>
              <a:chExt cx="288" cy="192"/>
            </a:xfrm>
          </p:grpSpPr>
          <p:sp>
            <p:nvSpPr>
              <p:cNvPr id="87236" name="AutoShape 196"/>
              <p:cNvSpPr>
                <a:spLocks noChangeArrowheads="1"/>
              </p:cNvSpPr>
              <p:nvPr/>
            </p:nvSpPr>
            <p:spPr bwMode="auto">
              <a:xfrm rot="5400000">
                <a:off x="2640" y="1968"/>
                <a:ext cx="192" cy="192"/>
              </a:xfrm>
              <a:prstGeom prst="triangle">
                <a:avLst>
                  <a:gd name="adj" fmla="val 50000"/>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7237" name="Oval 197"/>
              <p:cNvSpPr>
                <a:spLocks noChangeArrowheads="1"/>
              </p:cNvSpPr>
              <p:nvPr/>
            </p:nvSpPr>
            <p:spPr bwMode="auto">
              <a:xfrm>
                <a:off x="2832" y="2016"/>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87238" name="Group 198"/>
            <p:cNvGrpSpPr>
              <a:grpSpLocks/>
            </p:cNvGrpSpPr>
            <p:nvPr/>
          </p:nvGrpSpPr>
          <p:grpSpPr bwMode="auto">
            <a:xfrm>
              <a:off x="4320" y="1632"/>
              <a:ext cx="288" cy="192"/>
              <a:chOff x="2640" y="1968"/>
              <a:chExt cx="288" cy="192"/>
            </a:xfrm>
          </p:grpSpPr>
          <p:sp>
            <p:nvSpPr>
              <p:cNvPr id="87239" name="AutoShape 199"/>
              <p:cNvSpPr>
                <a:spLocks noChangeArrowheads="1"/>
              </p:cNvSpPr>
              <p:nvPr/>
            </p:nvSpPr>
            <p:spPr bwMode="auto">
              <a:xfrm rot="5400000">
                <a:off x="2640" y="1968"/>
                <a:ext cx="192" cy="192"/>
              </a:xfrm>
              <a:prstGeom prst="triangle">
                <a:avLst>
                  <a:gd name="adj" fmla="val 50000"/>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7240" name="Oval 200"/>
              <p:cNvSpPr>
                <a:spLocks noChangeArrowheads="1"/>
              </p:cNvSpPr>
              <p:nvPr/>
            </p:nvSpPr>
            <p:spPr bwMode="auto">
              <a:xfrm>
                <a:off x="2832" y="2016"/>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87241" name="Group 201"/>
            <p:cNvGrpSpPr>
              <a:grpSpLocks/>
            </p:cNvGrpSpPr>
            <p:nvPr/>
          </p:nvGrpSpPr>
          <p:grpSpPr bwMode="auto">
            <a:xfrm>
              <a:off x="4320" y="2112"/>
              <a:ext cx="288" cy="192"/>
              <a:chOff x="2640" y="1968"/>
              <a:chExt cx="288" cy="192"/>
            </a:xfrm>
          </p:grpSpPr>
          <p:sp>
            <p:nvSpPr>
              <p:cNvPr id="87242" name="AutoShape 202"/>
              <p:cNvSpPr>
                <a:spLocks noChangeArrowheads="1"/>
              </p:cNvSpPr>
              <p:nvPr/>
            </p:nvSpPr>
            <p:spPr bwMode="auto">
              <a:xfrm rot="5400000">
                <a:off x="2640" y="1968"/>
                <a:ext cx="192" cy="192"/>
              </a:xfrm>
              <a:prstGeom prst="triangle">
                <a:avLst>
                  <a:gd name="adj" fmla="val 50000"/>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7243" name="Oval 203"/>
              <p:cNvSpPr>
                <a:spLocks noChangeArrowheads="1"/>
              </p:cNvSpPr>
              <p:nvPr/>
            </p:nvSpPr>
            <p:spPr bwMode="auto">
              <a:xfrm>
                <a:off x="2832" y="2016"/>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87244" name="Group 204"/>
            <p:cNvGrpSpPr>
              <a:grpSpLocks/>
            </p:cNvGrpSpPr>
            <p:nvPr/>
          </p:nvGrpSpPr>
          <p:grpSpPr bwMode="auto">
            <a:xfrm>
              <a:off x="4704" y="1824"/>
              <a:ext cx="288" cy="288"/>
              <a:chOff x="3264" y="2544"/>
              <a:chExt cx="288" cy="288"/>
            </a:xfrm>
          </p:grpSpPr>
          <p:sp>
            <p:nvSpPr>
              <p:cNvPr id="87245" name="Arc 205"/>
              <p:cNvSpPr>
                <a:spLocks/>
              </p:cNvSpPr>
              <p:nvPr/>
            </p:nvSpPr>
            <p:spPr bwMode="auto">
              <a:xfrm>
                <a:off x="3264" y="2544"/>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7246" name="Arc 206"/>
              <p:cNvSpPr>
                <a:spLocks/>
              </p:cNvSpPr>
              <p:nvPr/>
            </p:nvSpPr>
            <p:spPr bwMode="auto">
              <a:xfrm flipV="1">
                <a:off x="3264" y="2688"/>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7247" name="Line 207"/>
              <p:cNvSpPr>
                <a:spLocks noChangeShapeType="1"/>
              </p:cNvSpPr>
              <p:nvPr/>
            </p:nvSpPr>
            <p:spPr bwMode="auto">
              <a:xfrm>
                <a:off x="3264" y="2544"/>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87248" name="Line 208"/>
            <p:cNvSpPr>
              <a:spLocks noChangeShapeType="1"/>
            </p:cNvSpPr>
            <p:nvPr/>
          </p:nvSpPr>
          <p:spPr bwMode="auto">
            <a:xfrm>
              <a:off x="4656" y="1920"/>
              <a:ext cx="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249" name="Line 209"/>
            <p:cNvSpPr>
              <a:spLocks noChangeShapeType="1"/>
            </p:cNvSpPr>
            <p:nvPr/>
          </p:nvSpPr>
          <p:spPr bwMode="auto">
            <a:xfrm>
              <a:off x="4992" y="1968"/>
              <a:ext cx="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250" name="Line 210"/>
            <p:cNvSpPr>
              <a:spLocks noChangeShapeType="1"/>
            </p:cNvSpPr>
            <p:nvPr/>
          </p:nvSpPr>
          <p:spPr bwMode="auto">
            <a:xfrm>
              <a:off x="5328" y="1968"/>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87251" name="Group 211"/>
            <p:cNvGrpSpPr>
              <a:grpSpLocks/>
            </p:cNvGrpSpPr>
            <p:nvPr/>
          </p:nvGrpSpPr>
          <p:grpSpPr bwMode="auto">
            <a:xfrm>
              <a:off x="5040" y="1872"/>
              <a:ext cx="288" cy="192"/>
              <a:chOff x="2640" y="1968"/>
              <a:chExt cx="288" cy="192"/>
            </a:xfrm>
          </p:grpSpPr>
          <p:sp>
            <p:nvSpPr>
              <p:cNvPr id="87252" name="AutoShape 212"/>
              <p:cNvSpPr>
                <a:spLocks noChangeArrowheads="1"/>
              </p:cNvSpPr>
              <p:nvPr/>
            </p:nvSpPr>
            <p:spPr bwMode="auto">
              <a:xfrm rot="5400000">
                <a:off x="2640" y="1968"/>
                <a:ext cx="192" cy="192"/>
              </a:xfrm>
              <a:prstGeom prst="triangle">
                <a:avLst>
                  <a:gd name="adj" fmla="val 50000"/>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7253" name="Oval 213"/>
              <p:cNvSpPr>
                <a:spLocks noChangeArrowheads="1"/>
              </p:cNvSpPr>
              <p:nvPr/>
            </p:nvSpPr>
            <p:spPr bwMode="auto">
              <a:xfrm>
                <a:off x="2832" y="2016"/>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87254" name="AutoShape 214"/>
            <p:cNvSpPr>
              <a:spLocks noChangeArrowheads="1"/>
            </p:cNvSpPr>
            <p:nvPr/>
          </p:nvSpPr>
          <p:spPr bwMode="auto">
            <a:xfrm>
              <a:off x="4272" y="1536"/>
              <a:ext cx="1056" cy="864"/>
            </a:xfrm>
            <a:prstGeom prst="roundRect">
              <a:avLst>
                <a:gd name="adj" fmla="val 16667"/>
              </a:avLst>
            </a:prstGeom>
            <a:noFill/>
            <a:ln w="38100">
              <a:solidFill>
                <a:srgbClr val="FFFF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87258" name="Group 218"/>
          <p:cNvGrpSpPr>
            <a:grpSpLocks/>
          </p:cNvGrpSpPr>
          <p:nvPr/>
        </p:nvGrpSpPr>
        <p:grpSpPr bwMode="auto">
          <a:xfrm>
            <a:off x="5867400" y="3886200"/>
            <a:ext cx="2743200" cy="1981200"/>
            <a:chOff x="2784" y="2880"/>
            <a:chExt cx="1728" cy="1248"/>
          </a:xfrm>
        </p:grpSpPr>
        <p:grpSp>
          <p:nvGrpSpPr>
            <p:cNvPr id="87195" name="Group 155"/>
            <p:cNvGrpSpPr>
              <a:grpSpLocks/>
            </p:cNvGrpSpPr>
            <p:nvPr/>
          </p:nvGrpSpPr>
          <p:grpSpPr bwMode="auto">
            <a:xfrm>
              <a:off x="2784" y="2880"/>
              <a:ext cx="1728" cy="1248"/>
              <a:chOff x="1632" y="2784"/>
              <a:chExt cx="1728" cy="1248"/>
            </a:xfrm>
          </p:grpSpPr>
          <p:grpSp>
            <p:nvGrpSpPr>
              <p:cNvPr id="87132" name="Group 92"/>
              <p:cNvGrpSpPr>
                <a:grpSpLocks/>
              </p:cNvGrpSpPr>
              <p:nvPr/>
            </p:nvGrpSpPr>
            <p:grpSpPr bwMode="auto">
              <a:xfrm>
                <a:off x="2400" y="3120"/>
                <a:ext cx="288" cy="288"/>
                <a:chOff x="3264" y="2544"/>
                <a:chExt cx="288" cy="288"/>
              </a:xfrm>
            </p:grpSpPr>
            <p:sp>
              <p:nvSpPr>
                <p:cNvPr id="87133" name="Arc 93"/>
                <p:cNvSpPr>
                  <a:spLocks/>
                </p:cNvSpPr>
                <p:nvPr/>
              </p:nvSpPr>
              <p:spPr bwMode="auto">
                <a:xfrm>
                  <a:off x="3264" y="2544"/>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7134" name="Arc 94"/>
                <p:cNvSpPr>
                  <a:spLocks/>
                </p:cNvSpPr>
                <p:nvPr/>
              </p:nvSpPr>
              <p:spPr bwMode="auto">
                <a:xfrm flipV="1">
                  <a:off x="3264" y="2688"/>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7135" name="Line 95"/>
                <p:cNvSpPr>
                  <a:spLocks noChangeShapeType="1"/>
                </p:cNvSpPr>
                <p:nvPr/>
              </p:nvSpPr>
              <p:spPr bwMode="auto">
                <a:xfrm>
                  <a:off x="3264" y="2544"/>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87136" name="Group 96"/>
              <p:cNvGrpSpPr>
                <a:grpSpLocks/>
              </p:cNvGrpSpPr>
              <p:nvPr/>
            </p:nvGrpSpPr>
            <p:grpSpPr bwMode="auto">
              <a:xfrm>
                <a:off x="2400" y="3600"/>
                <a:ext cx="288" cy="288"/>
                <a:chOff x="3264" y="2544"/>
                <a:chExt cx="288" cy="288"/>
              </a:xfrm>
            </p:grpSpPr>
            <p:sp>
              <p:nvSpPr>
                <p:cNvPr id="87137" name="Arc 97"/>
                <p:cNvSpPr>
                  <a:spLocks/>
                </p:cNvSpPr>
                <p:nvPr/>
              </p:nvSpPr>
              <p:spPr bwMode="auto">
                <a:xfrm>
                  <a:off x="3264" y="2544"/>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7138" name="Arc 98"/>
                <p:cNvSpPr>
                  <a:spLocks/>
                </p:cNvSpPr>
                <p:nvPr/>
              </p:nvSpPr>
              <p:spPr bwMode="auto">
                <a:xfrm flipV="1">
                  <a:off x="3264" y="2688"/>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7139" name="Line 99"/>
                <p:cNvSpPr>
                  <a:spLocks noChangeShapeType="1"/>
                </p:cNvSpPr>
                <p:nvPr/>
              </p:nvSpPr>
              <p:spPr bwMode="auto">
                <a:xfrm>
                  <a:off x="3264" y="2544"/>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87145" name="Line 105"/>
              <p:cNvSpPr>
                <a:spLocks noChangeShapeType="1"/>
              </p:cNvSpPr>
              <p:nvPr/>
            </p:nvSpPr>
            <p:spPr bwMode="auto">
              <a:xfrm>
                <a:off x="2352" y="3696"/>
                <a:ext cx="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146" name="Line 106"/>
              <p:cNvSpPr>
                <a:spLocks noChangeShapeType="1"/>
              </p:cNvSpPr>
              <p:nvPr/>
            </p:nvSpPr>
            <p:spPr bwMode="auto">
              <a:xfrm flipH="1">
                <a:off x="2016" y="3696"/>
                <a:ext cx="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147" name="Line 107"/>
              <p:cNvSpPr>
                <a:spLocks noChangeShapeType="1"/>
              </p:cNvSpPr>
              <p:nvPr/>
            </p:nvSpPr>
            <p:spPr bwMode="auto">
              <a:xfrm flipH="1">
                <a:off x="1872" y="3216"/>
                <a:ext cx="5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148" name="Line 108"/>
              <p:cNvSpPr>
                <a:spLocks noChangeShapeType="1"/>
              </p:cNvSpPr>
              <p:nvPr/>
            </p:nvSpPr>
            <p:spPr bwMode="auto">
              <a:xfrm>
                <a:off x="2016" y="3216"/>
                <a:ext cx="0" cy="48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149" name="Line 109"/>
              <p:cNvSpPr>
                <a:spLocks noChangeShapeType="1"/>
              </p:cNvSpPr>
              <p:nvPr/>
            </p:nvSpPr>
            <p:spPr bwMode="auto">
              <a:xfrm>
                <a:off x="1872" y="3504"/>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150" name="Line 110"/>
              <p:cNvSpPr>
                <a:spLocks noChangeShapeType="1"/>
              </p:cNvSpPr>
              <p:nvPr/>
            </p:nvSpPr>
            <p:spPr bwMode="auto">
              <a:xfrm>
                <a:off x="1968" y="3312"/>
                <a:ext cx="0"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151" name="Line 111"/>
              <p:cNvSpPr>
                <a:spLocks noChangeShapeType="1"/>
              </p:cNvSpPr>
              <p:nvPr/>
            </p:nvSpPr>
            <p:spPr bwMode="auto">
              <a:xfrm>
                <a:off x="1968" y="3312"/>
                <a:ext cx="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152" name="Line 112"/>
              <p:cNvSpPr>
                <a:spLocks noChangeShapeType="1"/>
              </p:cNvSpPr>
              <p:nvPr/>
            </p:nvSpPr>
            <p:spPr bwMode="auto">
              <a:xfrm>
                <a:off x="1872" y="3792"/>
                <a:ext cx="5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153" name="Line 113"/>
              <p:cNvSpPr>
                <a:spLocks noChangeShapeType="1"/>
              </p:cNvSpPr>
              <p:nvPr/>
            </p:nvSpPr>
            <p:spPr bwMode="auto">
              <a:xfrm>
                <a:off x="2784" y="3264"/>
                <a:ext cx="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154" name="Line 114"/>
              <p:cNvSpPr>
                <a:spLocks noChangeShapeType="1"/>
              </p:cNvSpPr>
              <p:nvPr/>
            </p:nvSpPr>
            <p:spPr bwMode="auto">
              <a:xfrm>
                <a:off x="2784" y="3744"/>
                <a:ext cx="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155" name="Line 115"/>
              <p:cNvSpPr>
                <a:spLocks noChangeShapeType="1"/>
              </p:cNvSpPr>
              <p:nvPr/>
            </p:nvSpPr>
            <p:spPr bwMode="auto">
              <a:xfrm>
                <a:off x="2832" y="3264"/>
                <a:ext cx="0"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156" name="Line 116"/>
              <p:cNvSpPr>
                <a:spLocks noChangeShapeType="1"/>
              </p:cNvSpPr>
              <p:nvPr/>
            </p:nvSpPr>
            <p:spPr bwMode="auto">
              <a:xfrm>
                <a:off x="2832" y="3552"/>
                <a:ext cx="0"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157" name="Line 117"/>
              <p:cNvSpPr>
                <a:spLocks noChangeShapeType="1"/>
              </p:cNvSpPr>
              <p:nvPr/>
            </p:nvSpPr>
            <p:spPr bwMode="auto">
              <a:xfrm>
                <a:off x="2832" y="3456"/>
                <a:ext cx="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158" name="Line 118"/>
              <p:cNvSpPr>
                <a:spLocks noChangeShapeType="1"/>
              </p:cNvSpPr>
              <p:nvPr/>
            </p:nvSpPr>
            <p:spPr bwMode="auto">
              <a:xfrm>
                <a:off x="2832" y="3552"/>
                <a:ext cx="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159" name="Text Box 119"/>
              <p:cNvSpPr txBox="1">
                <a:spLocks noChangeArrowheads="1"/>
              </p:cNvSpPr>
              <p:nvPr/>
            </p:nvSpPr>
            <p:spPr bwMode="auto">
              <a:xfrm>
                <a:off x="1632" y="3077"/>
                <a:ext cx="23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i="1">
                    <a:latin typeface="Times New Roman" panose="02020603050405020304" pitchFamily="18" charset="0"/>
                  </a:rPr>
                  <a:t>X</a:t>
                </a:r>
              </a:p>
            </p:txBody>
          </p:sp>
          <p:sp>
            <p:nvSpPr>
              <p:cNvPr id="87160" name="Text Box 120"/>
              <p:cNvSpPr txBox="1">
                <a:spLocks noChangeArrowheads="1"/>
              </p:cNvSpPr>
              <p:nvPr/>
            </p:nvSpPr>
            <p:spPr bwMode="auto">
              <a:xfrm>
                <a:off x="1632" y="3365"/>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i="1">
                    <a:latin typeface="Times New Roman" panose="02020603050405020304" pitchFamily="18" charset="0"/>
                  </a:rPr>
                  <a:t>Y</a:t>
                </a:r>
              </a:p>
            </p:txBody>
          </p:sp>
          <p:sp>
            <p:nvSpPr>
              <p:cNvPr id="87161" name="Text Box 121"/>
              <p:cNvSpPr txBox="1">
                <a:spLocks noChangeArrowheads="1"/>
              </p:cNvSpPr>
              <p:nvPr/>
            </p:nvSpPr>
            <p:spPr bwMode="auto">
              <a:xfrm>
                <a:off x="1632" y="3653"/>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i="1">
                    <a:latin typeface="Times New Roman" panose="02020603050405020304" pitchFamily="18" charset="0"/>
                  </a:rPr>
                  <a:t>Z</a:t>
                </a:r>
              </a:p>
            </p:txBody>
          </p:sp>
          <p:sp>
            <p:nvSpPr>
              <p:cNvPr id="87162" name="Line 122"/>
              <p:cNvSpPr>
                <a:spLocks noChangeShapeType="1"/>
              </p:cNvSpPr>
              <p:nvPr/>
            </p:nvSpPr>
            <p:spPr bwMode="auto">
              <a:xfrm>
                <a:off x="3264" y="3504"/>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163" name="Rectangle 123"/>
              <p:cNvSpPr>
                <a:spLocks noChangeArrowheads="1"/>
              </p:cNvSpPr>
              <p:nvPr/>
            </p:nvSpPr>
            <p:spPr bwMode="auto">
              <a:xfrm>
                <a:off x="1920" y="2976"/>
                <a:ext cx="1392" cy="1056"/>
              </a:xfrm>
              <a:prstGeom prst="rect">
                <a:avLst/>
              </a:prstGeom>
              <a:noFill/>
              <a:ln w="19050">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7164" name="Text Box 124"/>
              <p:cNvSpPr txBox="1">
                <a:spLocks noChangeArrowheads="1"/>
              </p:cNvSpPr>
              <p:nvPr/>
            </p:nvSpPr>
            <p:spPr bwMode="auto">
              <a:xfrm>
                <a:off x="2016" y="2784"/>
                <a:ext cx="336" cy="327"/>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2800" i="1">
                    <a:latin typeface="Times New Roman" panose="02020603050405020304" pitchFamily="18" charset="0"/>
                  </a:rPr>
                  <a:t>F</a:t>
                </a:r>
              </a:p>
            </p:txBody>
          </p:sp>
          <p:sp>
            <p:nvSpPr>
              <p:cNvPr id="87165" name="Line 125"/>
              <p:cNvSpPr>
                <a:spLocks noChangeShapeType="1"/>
              </p:cNvSpPr>
              <p:nvPr/>
            </p:nvSpPr>
            <p:spPr bwMode="auto">
              <a:xfrm flipH="1">
                <a:off x="1968" y="3312"/>
                <a:ext cx="43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87166" name="Group 126"/>
              <p:cNvGrpSpPr>
                <a:grpSpLocks/>
              </p:cNvGrpSpPr>
              <p:nvPr/>
            </p:nvGrpSpPr>
            <p:grpSpPr bwMode="auto">
              <a:xfrm>
                <a:off x="2064" y="3600"/>
                <a:ext cx="288" cy="192"/>
                <a:chOff x="2640" y="1968"/>
                <a:chExt cx="288" cy="192"/>
              </a:xfrm>
            </p:grpSpPr>
            <p:sp>
              <p:nvSpPr>
                <p:cNvPr id="87167" name="AutoShape 127"/>
                <p:cNvSpPr>
                  <a:spLocks noChangeArrowheads="1"/>
                </p:cNvSpPr>
                <p:nvPr/>
              </p:nvSpPr>
              <p:spPr bwMode="auto">
                <a:xfrm rot="5400000">
                  <a:off x="2640" y="1968"/>
                  <a:ext cx="192" cy="192"/>
                </a:xfrm>
                <a:prstGeom prst="triangle">
                  <a:avLst>
                    <a:gd name="adj" fmla="val 50000"/>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7168" name="Oval 128"/>
                <p:cNvSpPr>
                  <a:spLocks noChangeArrowheads="1"/>
                </p:cNvSpPr>
                <p:nvPr/>
              </p:nvSpPr>
              <p:spPr bwMode="auto">
                <a:xfrm>
                  <a:off x="2832" y="2016"/>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87186" name="Oval 146"/>
              <p:cNvSpPr>
                <a:spLocks noChangeArrowheads="1"/>
              </p:cNvSpPr>
              <p:nvPr/>
            </p:nvSpPr>
            <p:spPr bwMode="auto">
              <a:xfrm>
                <a:off x="2688" y="3216"/>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7187" name="Oval 147"/>
              <p:cNvSpPr>
                <a:spLocks noChangeArrowheads="1"/>
              </p:cNvSpPr>
              <p:nvPr/>
            </p:nvSpPr>
            <p:spPr bwMode="auto">
              <a:xfrm>
                <a:off x="2688" y="3696"/>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7188" name="Oval 148"/>
              <p:cNvSpPr>
                <a:spLocks noChangeArrowheads="1"/>
              </p:cNvSpPr>
              <p:nvPr/>
            </p:nvSpPr>
            <p:spPr bwMode="auto">
              <a:xfrm>
                <a:off x="3168" y="3456"/>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87191" name="Group 151"/>
              <p:cNvGrpSpPr>
                <a:grpSpLocks/>
              </p:cNvGrpSpPr>
              <p:nvPr/>
            </p:nvGrpSpPr>
            <p:grpSpPr bwMode="auto">
              <a:xfrm>
                <a:off x="2880" y="3360"/>
                <a:ext cx="288" cy="288"/>
                <a:chOff x="3264" y="2544"/>
                <a:chExt cx="288" cy="288"/>
              </a:xfrm>
            </p:grpSpPr>
            <p:sp>
              <p:nvSpPr>
                <p:cNvPr id="87192" name="Arc 152"/>
                <p:cNvSpPr>
                  <a:spLocks/>
                </p:cNvSpPr>
                <p:nvPr/>
              </p:nvSpPr>
              <p:spPr bwMode="auto">
                <a:xfrm>
                  <a:off x="3264" y="2544"/>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7193" name="Arc 153"/>
                <p:cNvSpPr>
                  <a:spLocks/>
                </p:cNvSpPr>
                <p:nvPr/>
              </p:nvSpPr>
              <p:spPr bwMode="auto">
                <a:xfrm flipV="1">
                  <a:off x="3264" y="2688"/>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7194" name="Line 154"/>
                <p:cNvSpPr>
                  <a:spLocks noChangeShapeType="1"/>
                </p:cNvSpPr>
                <p:nvPr/>
              </p:nvSpPr>
              <p:spPr bwMode="auto">
                <a:xfrm>
                  <a:off x="3264" y="2544"/>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sp>
          <p:nvSpPr>
            <p:cNvPr id="87255" name="Oval 215"/>
            <p:cNvSpPr>
              <a:spLocks noChangeArrowheads="1"/>
            </p:cNvSpPr>
            <p:nvPr/>
          </p:nvSpPr>
          <p:spPr bwMode="auto">
            <a:xfrm>
              <a:off x="3456" y="3168"/>
              <a:ext cx="528" cy="384"/>
            </a:xfrm>
            <a:prstGeom prst="ellipse">
              <a:avLst/>
            </a:prstGeom>
            <a:noFill/>
            <a:ln w="38100">
              <a:solidFill>
                <a:srgbClr val="00FF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7256" name="Oval 216"/>
            <p:cNvSpPr>
              <a:spLocks noChangeArrowheads="1"/>
            </p:cNvSpPr>
            <p:nvPr/>
          </p:nvSpPr>
          <p:spPr bwMode="auto">
            <a:xfrm>
              <a:off x="3456" y="3648"/>
              <a:ext cx="528" cy="384"/>
            </a:xfrm>
            <a:prstGeom prst="ellipse">
              <a:avLst/>
            </a:prstGeom>
            <a:noFill/>
            <a:ln w="38100">
              <a:solidFill>
                <a:srgbClr val="00FF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7257" name="Oval 217"/>
            <p:cNvSpPr>
              <a:spLocks noChangeArrowheads="1"/>
            </p:cNvSpPr>
            <p:nvPr/>
          </p:nvSpPr>
          <p:spPr bwMode="auto">
            <a:xfrm>
              <a:off x="3936" y="3408"/>
              <a:ext cx="528" cy="384"/>
            </a:xfrm>
            <a:prstGeom prst="ellipse">
              <a:avLst/>
            </a:prstGeom>
            <a:noFill/>
            <a:ln w="38100">
              <a:solidFill>
                <a:srgbClr val="00FF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87272" name="Text Box 232"/>
          <p:cNvSpPr txBox="1">
            <a:spLocks noChangeArrowheads="1"/>
          </p:cNvSpPr>
          <p:nvPr/>
        </p:nvSpPr>
        <p:spPr bwMode="auto">
          <a:xfrm>
            <a:off x="304800" y="5953125"/>
            <a:ext cx="8763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800">
                <a:latin typeface="Times New Roman" panose="02020603050405020304" pitchFamily="18" charset="0"/>
              </a:rPr>
              <a:t>AND-OR</a:t>
            </a:r>
            <a:r>
              <a:rPr lang="ja-JP" altLang="en-US" sz="2800">
                <a:latin typeface="Times New Roman" panose="02020603050405020304" pitchFamily="18" charset="0"/>
              </a:rPr>
              <a:t>回路→</a:t>
            </a:r>
            <a:r>
              <a:rPr lang="en-US" altLang="ja-JP" sz="2800">
                <a:latin typeface="Times New Roman" panose="02020603050405020304" pitchFamily="18" charset="0"/>
              </a:rPr>
              <a:t>NAND</a:t>
            </a:r>
            <a:r>
              <a:rPr lang="ja-JP" altLang="en-US" sz="2800">
                <a:latin typeface="Times New Roman" panose="02020603050405020304" pitchFamily="18" charset="0"/>
              </a:rPr>
              <a:t>回路変換はゲートの入れ替えだけ</a:t>
            </a:r>
          </a:p>
        </p:txBody>
      </p:sp>
      <p:grpSp>
        <p:nvGrpSpPr>
          <p:cNvPr id="87279" name="Group 239"/>
          <p:cNvGrpSpPr>
            <a:grpSpLocks/>
          </p:cNvGrpSpPr>
          <p:nvPr/>
        </p:nvGrpSpPr>
        <p:grpSpPr bwMode="auto">
          <a:xfrm>
            <a:off x="3124200" y="2438400"/>
            <a:ext cx="1905000" cy="533400"/>
            <a:chOff x="1968" y="1536"/>
            <a:chExt cx="1200" cy="336"/>
          </a:xfrm>
        </p:grpSpPr>
        <p:sp>
          <p:nvSpPr>
            <p:cNvPr id="87259" name="Line 219"/>
            <p:cNvSpPr>
              <a:spLocks noChangeShapeType="1"/>
            </p:cNvSpPr>
            <p:nvPr/>
          </p:nvSpPr>
          <p:spPr bwMode="auto">
            <a:xfrm>
              <a:off x="1968" y="1872"/>
              <a:ext cx="12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aphicFrame>
          <p:nvGraphicFramePr>
            <p:cNvPr id="87277" name="Object 237"/>
            <p:cNvGraphicFramePr>
              <a:graphicFrameLocks noChangeAspect="1"/>
            </p:cNvGraphicFramePr>
            <p:nvPr/>
          </p:nvGraphicFramePr>
          <p:xfrm>
            <a:off x="2016" y="1536"/>
            <a:ext cx="1025" cy="288"/>
          </p:xfrm>
          <a:graphic>
            <a:graphicData uri="http://schemas.openxmlformats.org/presentationml/2006/ole">
              <mc:AlternateContent xmlns:mc="http://schemas.openxmlformats.org/markup-compatibility/2006">
                <mc:Choice xmlns:v="urn:schemas-microsoft-com:vml" Requires="v">
                  <p:oleObj spid="_x0000_s2072" name="数式" r:id="rId4" imgW="1065960" imgH="292680" progId="Equation.3">
                    <p:embed/>
                  </p:oleObj>
                </mc:Choice>
                <mc:Fallback>
                  <p:oleObj name="数式" r:id="rId4" imgW="1065960" imgH="292680" progId="Equation.3">
                    <p:embed/>
                    <p:pic>
                      <p:nvPicPr>
                        <p:cNvPr id="0" name="Picture 4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6" y="1536"/>
                          <a:ext cx="1025" cy="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87280" name="Group 240"/>
          <p:cNvGrpSpPr>
            <a:grpSpLocks/>
          </p:cNvGrpSpPr>
          <p:nvPr/>
        </p:nvGrpSpPr>
        <p:grpSpPr bwMode="auto">
          <a:xfrm>
            <a:off x="4114800" y="4495800"/>
            <a:ext cx="1752600" cy="533400"/>
            <a:chOff x="2592" y="2832"/>
            <a:chExt cx="1104" cy="336"/>
          </a:xfrm>
        </p:grpSpPr>
        <p:sp>
          <p:nvSpPr>
            <p:cNvPr id="87265" name="Line 225"/>
            <p:cNvSpPr>
              <a:spLocks noChangeShapeType="1"/>
            </p:cNvSpPr>
            <p:nvPr/>
          </p:nvSpPr>
          <p:spPr bwMode="auto">
            <a:xfrm>
              <a:off x="2592" y="3168"/>
              <a:ext cx="1104"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aphicFrame>
          <p:nvGraphicFramePr>
            <p:cNvPr id="87278" name="Object 238"/>
            <p:cNvGraphicFramePr>
              <a:graphicFrameLocks noChangeAspect="1"/>
            </p:cNvGraphicFramePr>
            <p:nvPr/>
          </p:nvGraphicFramePr>
          <p:xfrm>
            <a:off x="2640" y="2832"/>
            <a:ext cx="961" cy="304"/>
          </p:xfrm>
          <a:graphic>
            <a:graphicData uri="http://schemas.openxmlformats.org/presentationml/2006/ole">
              <mc:AlternateContent xmlns:mc="http://schemas.openxmlformats.org/markup-compatibility/2006">
                <mc:Choice xmlns:v="urn:schemas-microsoft-com:vml" Requires="v">
                  <p:oleObj spid="_x0000_s2073" name="数式" r:id="rId6" imgW="1002600" imgH="305280" progId="Equation.3">
                    <p:embed/>
                  </p:oleObj>
                </mc:Choice>
                <mc:Fallback>
                  <p:oleObj name="数式" r:id="rId6" imgW="1002600" imgH="305280" progId="Equation.3">
                    <p:embed/>
                    <p:pic>
                      <p:nvPicPr>
                        <p:cNvPr id="0" name="Picture 4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40" y="2832"/>
                          <a:ext cx="961" cy="3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mc:AlternateContent xmlns:mc="http://schemas.openxmlformats.org/markup-compatibility/2006" xmlns:a14="http://schemas.microsoft.com/office/drawing/2010/main">
        <mc:Choice Requires="a14">
          <p:sp>
            <p:nvSpPr>
              <p:cNvPr id="2" name="テキスト ボックス 1"/>
              <p:cNvSpPr txBox="1"/>
              <p:nvPr/>
            </p:nvSpPr>
            <p:spPr>
              <a:xfrm>
                <a:off x="844491" y="1365975"/>
                <a:ext cx="6775509" cy="584775"/>
              </a:xfrm>
              <a:prstGeom prst="rect">
                <a:avLst/>
              </a:prstGeom>
              <a:noFill/>
            </p:spPr>
            <p:txBody>
              <a:bodyPr wrap="none" rtlCol="0">
                <a:spAutoFit/>
              </a:bodyPr>
              <a:lstStyle/>
              <a:p>
                <a:r>
                  <a:rPr lang="ja-JP" altLang="en-US" sz="3200" dirty="0">
                    <a:latin typeface="Times New Roman" panose="02020603050405020304" pitchFamily="18" charset="0"/>
                  </a:rPr>
                  <a:t>例</a:t>
                </a:r>
                <a:r>
                  <a:rPr lang="en-US" altLang="ja-JP" sz="3200" dirty="0">
                    <a:latin typeface="Times New Roman" panose="02020603050405020304" pitchFamily="18" charset="0"/>
                  </a:rPr>
                  <a:t>: </a:t>
                </a:r>
                <a14:m>
                  <m:oMath xmlns:m="http://schemas.openxmlformats.org/officeDocument/2006/math">
                    <m:r>
                      <a:rPr lang="en-US" altLang="ja-JP" sz="3200" b="0" i="1" smtClean="0">
                        <a:latin typeface="Cambria Math" panose="02040503050406030204" pitchFamily="18" charset="0"/>
                      </a:rPr>
                      <m:t>𝑓</m:t>
                    </m:r>
                    <m:d>
                      <m:dPr>
                        <m:ctrlPr>
                          <a:rPr lang="en-US" altLang="ja-JP" sz="3200" b="0" i="1" smtClean="0">
                            <a:latin typeface="Cambria Math" panose="02040503050406030204" pitchFamily="18" charset="0"/>
                          </a:rPr>
                        </m:ctrlPr>
                      </m:dPr>
                      <m:e>
                        <m:r>
                          <a:rPr lang="en-US" altLang="ja-JP" sz="3200" b="0" i="1" smtClean="0">
                            <a:latin typeface="Cambria Math" panose="02040503050406030204" pitchFamily="18" charset="0"/>
                          </a:rPr>
                          <m:t>𝑋</m:t>
                        </m:r>
                        <m:r>
                          <a:rPr lang="en-US" altLang="ja-JP" sz="3200" b="0" i="1" smtClean="0">
                            <a:latin typeface="Cambria Math" panose="02040503050406030204" pitchFamily="18" charset="0"/>
                          </a:rPr>
                          <m:t>,</m:t>
                        </m:r>
                        <m:r>
                          <a:rPr lang="en-US" altLang="ja-JP" sz="3200" b="0" i="1" smtClean="0">
                            <a:latin typeface="Cambria Math" panose="02040503050406030204" pitchFamily="18" charset="0"/>
                          </a:rPr>
                          <m:t>𝑌</m:t>
                        </m:r>
                        <m:r>
                          <a:rPr lang="en-US" altLang="ja-JP" sz="3200" b="0" i="1" smtClean="0">
                            <a:latin typeface="Cambria Math" panose="02040503050406030204" pitchFamily="18" charset="0"/>
                          </a:rPr>
                          <m:t>,</m:t>
                        </m:r>
                        <m:r>
                          <a:rPr lang="en-US" altLang="ja-JP" sz="3200" b="0" i="1" smtClean="0">
                            <a:latin typeface="Cambria Math" panose="02040503050406030204" pitchFamily="18" charset="0"/>
                          </a:rPr>
                          <m:t>𝑍</m:t>
                        </m:r>
                      </m:e>
                    </m:d>
                    <m:r>
                      <a:rPr lang="en-US" altLang="ja-JP" sz="3200" b="0" i="1" smtClean="0">
                        <a:latin typeface="Cambria Math" panose="02040503050406030204" pitchFamily="18" charset="0"/>
                      </a:rPr>
                      <m:t>=</m:t>
                    </m:r>
                    <m:r>
                      <a:rPr lang="en-US" altLang="ja-JP" sz="3200" b="0" i="1" smtClean="0">
                        <a:latin typeface="Cambria Math" panose="02040503050406030204" pitchFamily="18" charset="0"/>
                      </a:rPr>
                      <m:t>𝑋</m:t>
                    </m:r>
                    <m:r>
                      <a:rPr lang="en-US" altLang="ja-JP" sz="3200" b="0" i="1" smtClean="0">
                        <a:latin typeface="Cambria Math" panose="02040503050406030204" pitchFamily="18" charset="0"/>
                        <a:ea typeface="Cambria Math" panose="02040503050406030204" pitchFamily="18" charset="0"/>
                      </a:rPr>
                      <m:t>⋅</m:t>
                    </m:r>
                    <m:r>
                      <a:rPr lang="en-US" altLang="ja-JP" sz="3200" b="0" i="1" smtClean="0">
                        <a:latin typeface="Cambria Math" panose="02040503050406030204" pitchFamily="18" charset="0"/>
                        <a:ea typeface="Cambria Math" panose="02040503050406030204" pitchFamily="18" charset="0"/>
                      </a:rPr>
                      <m:t>𝑌</m:t>
                    </m:r>
                    <m:r>
                      <a:rPr lang="en-US" altLang="ja-JP" sz="3200" b="0" i="1" smtClean="0">
                        <a:latin typeface="Cambria Math" panose="02040503050406030204" pitchFamily="18" charset="0"/>
                        <a:ea typeface="Cambria Math" panose="02040503050406030204" pitchFamily="18" charset="0"/>
                      </a:rPr>
                      <m:t>+</m:t>
                    </m:r>
                    <m:acc>
                      <m:accPr>
                        <m:chr m:val="̅"/>
                        <m:ctrlPr>
                          <a:rPr lang="en-US" altLang="ja-JP" sz="3200" b="0" i="1" smtClean="0">
                            <a:latin typeface="Cambria Math" panose="02040503050406030204" pitchFamily="18" charset="0"/>
                            <a:ea typeface="Cambria Math" panose="02040503050406030204" pitchFamily="18" charset="0"/>
                          </a:rPr>
                        </m:ctrlPr>
                      </m:accPr>
                      <m:e>
                        <m:r>
                          <a:rPr lang="en-US" altLang="ja-JP" sz="3200" b="0" i="1" smtClean="0">
                            <a:latin typeface="Cambria Math" panose="02040503050406030204" pitchFamily="18" charset="0"/>
                            <a:ea typeface="Cambria Math" panose="02040503050406030204" pitchFamily="18" charset="0"/>
                          </a:rPr>
                          <m:t> </m:t>
                        </m:r>
                        <m:r>
                          <a:rPr lang="en-US" altLang="ja-JP" sz="3200" b="0" i="1" smtClean="0">
                            <a:latin typeface="Cambria Math" panose="02040503050406030204" pitchFamily="18" charset="0"/>
                            <a:ea typeface="Cambria Math" panose="02040503050406030204" pitchFamily="18" charset="0"/>
                          </a:rPr>
                          <m:t>𝑋</m:t>
                        </m:r>
                        <m:r>
                          <a:rPr lang="en-US" altLang="ja-JP" sz="3200" b="0" i="1" smtClean="0">
                            <a:latin typeface="Cambria Math" panose="02040503050406030204" pitchFamily="18" charset="0"/>
                            <a:ea typeface="Cambria Math" panose="02040503050406030204" pitchFamily="18" charset="0"/>
                          </a:rPr>
                          <m:t> </m:t>
                        </m:r>
                      </m:e>
                    </m:acc>
                    <m:r>
                      <a:rPr lang="en-US" altLang="ja-JP" sz="3200" b="0" i="1" smtClean="0">
                        <a:latin typeface="Cambria Math" panose="02040503050406030204" pitchFamily="18" charset="0"/>
                        <a:ea typeface="Cambria Math" panose="02040503050406030204" pitchFamily="18" charset="0"/>
                      </a:rPr>
                      <m:t>⋅</m:t>
                    </m:r>
                    <m:r>
                      <a:rPr lang="en-US" altLang="ja-JP" sz="3200" b="0" i="1" smtClean="0">
                        <a:latin typeface="Cambria Math" panose="02040503050406030204" pitchFamily="18" charset="0"/>
                        <a:ea typeface="Cambria Math" panose="02040503050406030204" pitchFamily="18" charset="0"/>
                      </a:rPr>
                      <m:t>𝑍</m:t>
                    </m:r>
                  </m:oMath>
                </a14:m>
                <a:r>
                  <a:rPr lang="en-US" altLang="ja-JP" sz="3200" dirty="0">
                    <a:latin typeface="Times New Roman" panose="02020603050405020304" pitchFamily="18" charset="0"/>
                  </a:rPr>
                  <a:t> </a:t>
                </a:r>
                <a:r>
                  <a:rPr lang="ja-JP" altLang="en-US" sz="3200" dirty="0">
                    <a:latin typeface="Times New Roman" panose="02020603050405020304" pitchFamily="18" charset="0"/>
                  </a:rPr>
                  <a:t>の変換</a:t>
                </a:r>
                <a:r>
                  <a:rPr lang="en-US" altLang="ja-JP" sz="3200" dirty="0">
                    <a:latin typeface="Times New Roman" panose="02020603050405020304" pitchFamily="18" charset="0"/>
                  </a:rPr>
                  <a:t> </a:t>
                </a:r>
                <a:endParaRPr kumimoji="1" lang="ja-JP" altLang="en-US" sz="3200" dirty="0">
                  <a:latin typeface="Times New Roman" panose="02020603050405020304" pitchFamily="18" charset="0"/>
                </a:endParaRPr>
              </a:p>
            </p:txBody>
          </p:sp>
        </mc:Choice>
        <mc:Fallback xmlns="">
          <p:sp>
            <p:nvSpPr>
              <p:cNvPr id="2" name="テキスト ボックス 1"/>
              <p:cNvSpPr txBox="1">
                <a:spLocks noRot="1" noChangeAspect="1" noMove="1" noResize="1" noEditPoints="1" noAdjustHandles="1" noChangeArrowheads="1" noChangeShapeType="1" noTextEdit="1"/>
              </p:cNvSpPr>
              <p:nvPr/>
            </p:nvSpPr>
            <p:spPr>
              <a:xfrm>
                <a:off x="844491" y="1365975"/>
                <a:ext cx="6775509" cy="584775"/>
              </a:xfrm>
              <a:prstGeom prst="rect">
                <a:avLst/>
              </a:prstGeom>
              <a:blipFill rotWithShape="0">
                <a:blip r:embed="rId8" cstate="print"/>
                <a:stretch>
                  <a:fillRect l="-2340" t="-17708" b="-33333"/>
                </a:stretch>
              </a:blipFill>
            </p:spPr>
            <p:txBody>
              <a:bodyPr/>
              <a:lstStyle/>
              <a:p>
                <a:r>
                  <a:rPr lang="ja-JP"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87269"/>
                                        </p:tgtEl>
                                        <p:attrNameLst>
                                          <p:attrName>style.visibility</p:attrName>
                                        </p:attrNameLst>
                                      </p:cBhvr>
                                      <p:to>
                                        <p:strVal val="visible"/>
                                      </p:to>
                                    </p:set>
                                    <p:animEffect transition="in" filter="checkerboard(across)">
                                      <p:cBhvr>
                                        <p:cTn id="7" dur="500"/>
                                        <p:tgtEl>
                                          <p:spTgt spid="872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7197"/>
                                        </p:tgtEl>
                                        <p:attrNameLst>
                                          <p:attrName>style.visibility</p:attrName>
                                        </p:attrNameLst>
                                      </p:cBhvr>
                                      <p:to>
                                        <p:strVal val="visible"/>
                                      </p:to>
                                    </p:set>
                                    <p:animEffect transition="in" filter="checkerboard(across)">
                                      <p:cBhvr>
                                        <p:cTn id="12" dur="500"/>
                                        <p:tgtEl>
                                          <p:spTgt spid="8719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87279"/>
                                        </p:tgtEl>
                                        <p:attrNameLst>
                                          <p:attrName>style.visibility</p:attrName>
                                        </p:attrNameLst>
                                      </p:cBhvr>
                                      <p:to>
                                        <p:strVal val="visible"/>
                                      </p:to>
                                    </p:set>
                                    <p:animEffect transition="in" filter="wipe(left)">
                                      <p:cBhvr>
                                        <p:cTn id="17" dur="500"/>
                                        <p:tgtEl>
                                          <p:spTgt spid="8727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87270"/>
                                        </p:tgtEl>
                                        <p:attrNameLst>
                                          <p:attrName>style.visibility</p:attrName>
                                        </p:attrNameLst>
                                      </p:cBhvr>
                                      <p:to>
                                        <p:strVal val="visible"/>
                                      </p:to>
                                    </p:set>
                                    <p:animEffect transition="in" filter="checkerboard(across)">
                                      <p:cBhvr>
                                        <p:cTn id="22" dur="500"/>
                                        <p:tgtEl>
                                          <p:spTgt spid="8727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87271"/>
                                        </p:tgtEl>
                                        <p:attrNameLst>
                                          <p:attrName>style.visibility</p:attrName>
                                        </p:attrNameLst>
                                      </p:cBhvr>
                                      <p:to>
                                        <p:strVal val="visible"/>
                                      </p:to>
                                    </p:set>
                                    <p:animEffect transition="in" filter="checkerboard(across)">
                                      <p:cBhvr>
                                        <p:cTn id="27" dur="500"/>
                                        <p:tgtEl>
                                          <p:spTgt spid="8727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nodeType="clickEffect">
                                  <p:stCondLst>
                                    <p:cond delay="0"/>
                                  </p:stCondLst>
                                  <p:childTnLst>
                                    <p:set>
                                      <p:cBhvr>
                                        <p:cTn id="31" dur="1" fill="hold">
                                          <p:stCondLst>
                                            <p:cond delay="0"/>
                                          </p:stCondLst>
                                        </p:cTn>
                                        <p:tgtEl>
                                          <p:spTgt spid="87202"/>
                                        </p:tgtEl>
                                        <p:attrNameLst>
                                          <p:attrName>style.visibility</p:attrName>
                                        </p:attrNameLst>
                                      </p:cBhvr>
                                      <p:to>
                                        <p:strVal val="visible"/>
                                      </p:to>
                                    </p:set>
                                    <p:animEffect transition="in" filter="checkerboard(across)">
                                      <p:cBhvr>
                                        <p:cTn id="32" dur="500"/>
                                        <p:tgtEl>
                                          <p:spTgt spid="8720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87280"/>
                                        </p:tgtEl>
                                        <p:attrNameLst>
                                          <p:attrName>style.visibility</p:attrName>
                                        </p:attrNameLst>
                                      </p:cBhvr>
                                      <p:to>
                                        <p:strVal val="visible"/>
                                      </p:to>
                                    </p:set>
                                    <p:animEffect transition="in" filter="wipe(left)">
                                      <p:cBhvr>
                                        <p:cTn id="37" dur="500"/>
                                        <p:tgtEl>
                                          <p:spTgt spid="8728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nodeType="clickEffect">
                                  <p:stCondLst>
                                    <p:cond delay="0"/>
                                  </p:stCondLst>
                                  <p:childTnLst>
                                    <p:set>
                                      <p:cBhvr>
                                        <p:cTn id="41" dur="1" fill="hold">
                                          <p:stCondLst>
                                            <p:cond delay="0"/>
                                          </p:stCondLst>
                                        </p:cTn>
                                        <p:tgtEl>
                                          <p:spTgt spid="87258"/>
                                        </p:tgtEl>
                                        <p:attrNameLst>
                                          <p:attrName>style.visibility</p:attrName>
                                        </p:attrNameLst>
                                      </p:cBhvr>
                                      <p:to>
                                        <p:strVal val="visible"/>
                                      </p:to>
                                    </p:set>
                                    <p:animEffect transition="in" filter="checkerboard(across)">
                                      <p:cBhvr>
                                        <p:cTn id="42" dur="500"/>
                                        <p:tgtEl>
                                          <p:spTgt spid="8725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87272"/>
                                        </p:tgtEl>
                                        <p:attrNameLst>
                                          <p:attrName>style.visibility</p:attrName>
                                        </p:attrNameLst>
                                      </p:cBhvr>
                                      <p:to>
                                        <p:strVal val="visible"/>
                                      </p:to>
                                    </p:set>
                                    <p:anim calcmode="lin" valueType="num">
                                      <p:cBhvr additive="base">
                                        <p:cTn id="47" dur="500" fill="hold"/>
                                        <p:tgtEl>
                                          <p:spTgt spid="87272"/>
                                        </p:tgtEl>
                                        <p:attrNameLst>
                                          <p:attrName>ppt_x</p:attrName>
                                        </p:attrNameLst>
                                      </p:cBhvr>
                                      <p:tavLst>
                                        <p:tav tm="0">
                                          <p:val>
                                            <p:strVal val="#ppt_x"/>
                                          </p:val>
                                        </p:tav>
                                        <p:tav tm="100000">
                                          <p:val>
                                            <p:strVal val="#ppt_x"/>
                                          </p:val>
                                        </p:tav>
                                      </p:tavLst>
                                    </p:anim>
                                    <p:anim calcmode="lin" valueType="num">
                                      <p:cBhvr additive="base">
                                        <p:cTn id="48" dur="500" fill="hold"/>
                                        <p:tgtEl>
                                          <p:spTgt spid="872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197" grpId="0" animBg="1"/>
      <p:bldP spid="87272"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altLang="ja-JP" sz="3600">
                <a:latin typeface="Times New Roman" panose="02020603050405020304" pitchFamily="18" charset="0"/>
              </a:rPr>
              <a:t>AND-OR</a:t>
            </a:r>
            <a:r>
              <a:rPr lang="ja-JP" altLang="en-US" sz="3600">
                <a:latin typeface="Times New Roman" panose="02020603050405020304" pitchFamily="18" charset="0"/>
              </a:rPr>
              <a:t>回路→ </a:t>
            </a:r>
            <a:r>
              <a:rPr lang="en-US" altLang="ja-JP" sz="3600">
                <a:latin typeface="Times New Roman" panose="02020603050405020304" pitchFamily="18" charset="0"/>
              </a:rPr>
              <a:t>NAND</a:t>
            </a:r>
            <a:r>
              <a:rPr lang="ja-JP" altLang="en-US" sz="3600">
                <a:latin typeface="Times New Roman" panose="02020603050405020304" pitchFamily="18" charset="0"/>
              </a:rPr>
              <a:t>回路変換</a:t>
            </a:r>
          </a:p>
        </p:txBody>
      </p:sp>
      <p:grpSp>
        <p:nvGrpSpPr>
          <p:cNvPr id="107523" name="Group 3"/>
          <p:cNvGrpSpPr>
            <a:grpSpLocks/>
          </p:cNvGrpSpPr>
          <p:nvPr/>
        </p:nvGrpSpPr>
        <p:grpSpPr bwMode="auto">
          <a:xfrm>
            <a:off x="1219200" y="2590800"/>
            <a:ext cx="2438400" cy="1981200"/>
            <a:chOff x="336" y="1248"/>
            <a:chExt cx="1536" cy="1248"/>
          </a:xfrm>
        </p:grpSpPr>
        <p:grpSp>
          <p:nvGrpSpPr>
            <p:cNvPr id="107524" name="Group 4"/>
            <p:cNvGrpSpPr>
              <a:grpSpLocks/>
            </p:cNvGrpSpPr>
            <p:nvPr/>
          </p:nvGrpSpPr>
          <p:grpSpPr bwMode="auto">
            <a:xfrm>
              <a:off x="1104" y="1584"/>
              <a:ext cx="288" cy="288"/>
              <a:chOff x="3264" y="2544"/>
              <a:chExt cx="288" cy="288"/>
            </a:xfrm>
          </p:grpSpPr>
          <p:sp>
            <p:nvSpPr>
              <p:cNvPr id="107525" name="Arc 5"/>
              <p:cNvSpPr>
                <a:spLocks/>
              </p:cNvSpPr>
              <p:nvPr/>
            </p:nvSpPr>
            <p:spPr bwMode="auto">
              <a:xfrm>
                <a:off x="3264" y="2544"/>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7526" name="Arc 6"/>
              <p:cNvSpPr>
                <a:spLocks/>
              </p:cNvSpPr>
              <p:nvPr/>
            </p:nvSpPr>
            <p:spPr bwMode="auto">
              <a:xfrm flipV="1">
                <a:off x="3264" y="2688"/>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7527" name="Line 7"/>
              <p:cNvSpPr>
                <a:spLocks noChangeShapeType="1"/>
              </p:cNvSpPr>
              <p:nvPr/>
            </p:nvSpPr>
            <p:spPr bwMode="auto">
              <a:xfrm>
                <a:off x="3264" y="2544"/>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07528" name="Group 8"/>
            <p:cNvGrpSpPr>
              <a:grpSpLocks/>
            </p:cNvGrpSpPr>
            <p:nvPr/>
          </p:nvGrpSpPr>
          <p:grpSpPr bwMode="auto">
            <a:xfrm>
              <a:off x="1104" y="2064"/>
              <a:ext cx="288" cy="288"/>
              <a:chOff x="3264" y="2544"/>
              <a:chExt cx="288" cy="288"/>
            </a:xfrm>
          </p:grpSpPr>
          <p:sp>
            <p:nvSpPr>
              <p:cNvPr id="107529" name="Arc 9"/>
              <p:cNvSpPr>
                <a:spLocks/>
              </p:cNvSpPr>
              <p:nvPr/>
            </p:nvSpPr>
            <p:spPr bwMode="auto">
              <a:xfrm>
                <a:off x="3264" y="2544"/>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7530" name="Arc 10"/>
              <p:cNvSpPr>
                <a:spLocks/>
              </p:cNvSpPr>
              <p:nvPr/>
            </p:nvSpPr>
            <p:spPr bwMode="auto">
              <a:xfrm flipV="1">
                <a:off x="3264" y="2688"/>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7531" name="Line 11"/>
              <p:cNvSpPr>
                <a:spLocks noChangeShapeType="1"/>
              </p:cNvSpPr>
              <p:nvPr/>
            </p:nvSpPr>
            <p:spPr bwMode="auto">
              <a:xfrm>
                <a:off x="3264" y="2544"/>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07532" name="Group 12"/>
            <p:cNvGrpSpPr>
              <a:grpSpLocks/>
            </p:cNvGrpSpPr>
            <p:nvPr/>
          </p:nvGrpSpPr>
          <p:grpSpPr bwMode="auto">
            <a:xfrm>
              <a:off x="1488" y="1824"/>
              <a:ext cx="288" cy="288"/>
              <a:chOff x="3264" y="3648"/>
              <a:chExt cx="288" cy="288"/>
            </a:xfrm>
          </p:grpSpPr>
          <p:sp>
            <p:nvSpPr>
              <p:cNvPr id="107533" name="Arc 13"/>
              <p:cNvSpPr>
                <a:spLocks/>
              </p:cNvSpPr>
              <p:nvPr/>
            </p:nvSpPr>
            <p:spPr bwMode="auto">
              <a:xfrm>
                <a:off x="3264" y="3648"/>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7534" name="Arc 14"/>
              <p:cNvSpPr>
                <a:spLocks/>
              </p:cNvSpPr>
              <p:nvPr/>
            </p:nvSpPr>
            <p:spPr bwMode="auto">
              <a:xfrm flipV="1">
                <a:off x="3264" y="3792"/>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7535" name="Arc 15"/>
              <p:cNvSpPr>
                <a:spLocks/>
              </p:cNvSpPr>
              <p:nvPr/>
            </p:nvSpPr>
            <p:spPr bwMode="auto">
              <a:xfrm>
                <a:off x="3264" y="3648"/>
                <a:ext cx="4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7536" name="Arc 16"/>
              <p:cNvSpPr>
                <a:spLocks/>
              </p:cNvSpPr>
              <p:nvPr/>
            </p:nvSpPr>
            <p:spPr bwMode="auto">
              <a:xfrm flipV="1">
                <a:off x="3264" y="3792"/>
                <a:ext cx="4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107537" name="Line 17"/>
            <p:cNvSpPr>
              <a:spLocks noChangeShapeType="1"/>
            </p:cNvSpPr>
            <p:nvPr/>
          </p:nvSpPr>
          <p:spPr bwMode="auto">
            <a:xfrm>
              <a:off x="1056" y="2160"/>
              <a:ext cx="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7538" name="Line 18"/>
            <p:cNvSpPr>
              <a:spLocks noChangeShapeType="1"/>
            </p:cNvSpPr>
            <p:nvPr/>
          </p:nvSpPr>
          <p:spPr bwMode="auto">
            <a:xfrm flipH="1">
              <a:off x="720" y="2160"/>
              <a:ext cx="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7539" name="Line 19"/>
            <p:cNvSpPr>
              <a:spLocks noChangeShapeType="1"/>
            </p:cNvSpPr>
            <p:nvPr/>
          </p:nvSpPr>
          <p:spPr bwMode="auto">
            <a:xfrm flipH="1">
              <a:off x="576" y="1680"/>
              <a:ext cx="5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7540" name="Line 20"/>
            <p:cNvSpPr>
              <a:spLocks noChangeShapeType="1"/>
            </p:cNvSpPr>
            <p:nvPr/>
          </p:nvSpPr>
          <p:spPr bwMode="auto">
            <a:xfrm>
              <a:off x="720" y="1680"/>
              <a:ext cx="0" cy="48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7541" name="Line 21"/>
            <p:cNvSpPr>
              <a:spLocks noChangeShapeType="1"/>
            </p:cNvSpPr>
            <p:nvPr/>
          </p:nvSpPr>
          <p:spPr bwMode="auto">
            <a:xfrm>
              <a:off x="576" y="1968"/>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7542" name="Line 22"/>
            <p:cNvSpPr>
              <a:spLocks noChangeShapeType="1"/>
            </p:cNvSpPr>
            <p:nvPr/>
          </p:nvSpPr>
          <p:spPr bwMode="auto">
            <a:xfrm>
              <a:off x="672" y="1776"/>
              <a:ext cx="0"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7543" name="Line 23"/>
            <p:cNvSpPr>
              <a:spLocks noChangeShapeType="1"/>
            </p:cNvSpPr>
            <p:nvPr/>
          </p:nvSpPr>
          <p:spPr bwMode="auto">
            <a:xfrm>
              <a:off x="672" y="1776"/>
              <a:ext cx="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7544" name="Line 24"/>
            <p:cNvSpPr>
              <a:spLocks noChangeShapeType="1"/>
            </p:cNvSpPr>
            <p:nvPr/>
          </p:nvSpPr>
          <p:spPr bwMode="auto">
            <a:xfrm>
              <a:off x="576" y="2256"/>
              <a:ext cx="5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7545" name="Line 25"/>
            <p:cNvSpPr>
              <a:spLocks noChangeShapeType="1"/>
            </p:cNvSpPr>
            <p:nvPr/>
          </p:nvSpPr>
          <p:spPr bwMode="auto">
            <a:xfrm>
              <a:off x="1392" y="1728"/>
              <a:ext cx="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7546" name="Line 26"/>
            <p:cNvSpPr>
              <a:spLocks noChangeShapeType="1"/>
            </p:cNvSpPr>
            <p:nvPr/>
          </p:nvSpPr>
          <p:spPr bwMode="auto">
            <a:xfrm>
              <a:off x="1392" y="2208"/>
              <a:ext cx="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7547" name="Line 27"/>
            <p:cNvSpPr>
              <a:spLocks noChangeShapeType="1"/>
            </p:cNvSpPr>
            <p:nvPr/>
          </p:nvSpPr>
          <p:spPr bwMode="auto">
            <a:xfrm>
              <a:off x="1440" y="1728"/>
              <a:ext cx="0"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7548" name="Line 28"/>
            <p:cNvSpPr>
              <a:spLocks noChangeShapeType="1"/>
            </p:cNvSpPr>
            <p:nvPr/>
          </p:nvSpPr>
          <p:spPr bwMode="auto">
            <a:xfrm>
              <a:off x="1440" y="2016"/>
              <a:ext cx="0"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7549" name="Line 29"/>
            <p:cNvSpPr>
              <a:spLocks noChangeShapeType="1"/>
            </p:cNvSpPr>
            <p:nvPr/>
          </p:nvSpPr>
          <p:spPr bwMode="auto">
            <a:xfrm>
              <a:off x="1440" y="1920"/>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7550" name="Line 30"/>
            <p:cNvSpPr>
              <a:spLocks noChangeShapeType="1"/>
            </p:cNvSpPr>
            <p:nvPr/>
          </p:nvSpPr>
          <p:spPr bwMode="auto">
            <a:xfrm>
              <a:off x="1440" y="2016"/>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7551" name="Text Box 31"/>
            <p:cNvSpPr txBox="1">
              <a:spLocks noChangeArrowheads="1"/>
            </p:cNvSpPr>
            <p:nvPr/>
          </p:nvSpPr>
          <p:spPr bwMode="auto">
            <a:xfrm>
              <a:off x="336" y="1541"/>
              <a:ext cx="23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i="1">
                  <a:latin typeface="Times New Roman" panose="02020603050405020304" pitchFamily="18" charset="0"/>
                </a:rPr>
                <a:t>X</a:t>
              </a:r>
            </a:p>
          </p:txBody>
        </p:sp>
        <p:sp>
          <p:nvSpPr>
            <p:cNvPr id="107552" name="Text Box 32"/>
            <p:cNvSpPr txBox="1">
              <a:spLocks noChangeArrowheads="1"/>
            </p:cNvSpPr>
            <p:nvPr/>
          </p:nvSpPr>
          <p:spPr bwMode="auto">
            <a:xfrm>
              <a:off x="336" y="1829"/>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i="1">
                  <a:latin typeface="Times New Roman" panose="02020603050405020304" pitchFamily="18" charset="0"/>
                </a:rPr>
                <a:t>Y</a:t>
              </a:r>
            </a:p>
          </p:txBody>
        </p:sp>
        <p:sp>
          <p:nvSpPr>
            <p:cNvPr id="107553" name="Text Box 33"/>
            <p:cNvSpPr txBox="1">
              <a:spLocks noChangeArrowheads="1"/>
            </p:cNvSpPr>
            <p:nvPr/>
          </p:nvSpPr>
          <p:spPr bwMode="auto">
            <a:xfrm>
              <a:off x="336" y="2117"/>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i="1">
                  <a:latin typeface="Times New Roman" panose="02020603050405020304" pitchFamily="18" charset="0"/>
                </a:rPr>
                <a:t>Z</a:t>
              </a:r>
            </a:p>
          </p:txBody>
        </p:sp>
        <p:sp>
          <p:nvSpPr>
            <p:cNvPr id="107554" name="Line 34"/>
            <p:cNvSpPr>
              <a:spLocks noChangeShapeType="1"/>
            </p:cNvSpPr>
            <p:nvPr/>
          </p:nvSpPr>
          <p:spPr bwMode="auto">
            <a:xfrm>
              <a:off x="1776" y="1968"/>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7555" name="Rectangle 35"/>
            <p:cNvSpPr>
              <a:spLocks noChangeArrowheads="1"/>
            </p:cNvSpPr>
            <p:nvPr/>
          </p:nvSpPr>
          <p:spPr bwMode="auto">
            <a:xfrm>
              <a:off x="624" y="1440"/>
              <a:ext cx="1200" cy="1056"/>
            </a:xfrm>
            <a:prstGeom prst="rect">
              <a:avLst/>
            </a:prstGeom>
            <a:noFill/>
            <a:ln w="19050">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useBgFill="1">
          <p:nvSpPr>
            <p:cNvPr id="107556" name="Text Box 36"/>
            <p:cNvSpPr txBox="1">
              <a:spLocks noChangeArrowheads="1"/>
            </p:cNvSpPr>
            <p:nvPr/>
          </p:nvSpPr>
          <p:spPr bwMode="auto">
            <a:xfrm>
              <a:off x="720" y="1248"/>
              <a:ext cx="336" cy="327"/>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2800" i="1">
                  <a:latin typeface="Times New Roman" panose="02020603050405020304" pitchFamily="18" charset="0"/>
                </a:rPr>
                <a:t>F</a:t>
              </a:r>
            </a:p>
          </p:txBody>
        </p:sp>
        <p:sp>
          <p:nvSpPr>
            <p:cNvPr id="107557" name="Line 37"/>
            <p:cNvSpPr>
              <a:spLocks noChangeShapeType="1"/>
            </p:cNvSpPr>
            <p:nvPr/>
          </p:nvSpPr>
          <p:spPr bwMode="auto">
            <a:xfrm flipH="1">
              <a:off x="672" y="1776"/>
              <a:ext cx="43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107558" name="Group 38"/>
            <p:cNvGrpSpPr>
              <a:grpSpLocks/>
            </p:cNvGrpSpPr>
            <p:nvPr/>
          </p:nvGrpSpPr>
          <p:grpSpPr bwMode="auto">
            <a:xfrm>
              <a:off x="768" y="2064"/>
              <a:ext cx="288" cy="192"/>
              <a:chOff x="2640" y="1968"/>
              <a:chExt cx="288" cy="192"/>
            </a:xfrm>
          </p:grpSpPr>
          <p:sp>
            <p:nvSpPr>
              <p:cNvPr id="107559" name="AutoShape 39"/>
              <p:cNvSpPr>
                <a:spLocks noChangeArrowheads="1"/>
              </p:cNvSpPr>
              <p:nvPr/>
            </p:nvSpPr>
            <p:spPr bwMode="auto">
              <a:xfrm rot="5400000">
                <a:off x="2640" y="1968"/>
                <a:ext cx="192" cy="192"/>
              </a:xfrm>
              <a:prstGeom prst="triangle">
                <a:avLst>
                  <a:gd name="adj" fmla="val 50000"/>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7560" name="Oval 40"/>
              <p:cNvSpPr>
                <a:spLocks noChangeArrowheads="1"/>
              </p:cNvSpPr>
              <p:nvPr/>
            </p:nvSpPr>
            <p:spPr bwMode="auto">
              <a:xfrm>
                <a:off x="2832" y="2016"/>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sp>
        <p:nvSpPr>
          <p:cNvPr id="107709" name="Text Box 189"/>
          <p:cNvSpPr txBox="1">
            <a:spLocks noChangeArrowheads="1"/>
          </p:cNvSpPr>
          <p:nvPr/>
        </p:nvSpPr>
        <p:spPr bwMode="auto">
          <a:xfrm>
            <a:off x="1600200" y="5029200"/>
            <a:ext cx="60229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800">
                <a:latin typeface="Times New Roman" panose="02020603050405020304" pitchFamily="18" charset="0"/>
              </a:rPr>
              <a:t>全てのゲートを</a:t>
            </a:r>
            <a:r>
              <a:rPr lang="en-US" altLang="ja-JP" sz="2800">
                <a:latin typeface="Times New Roman" panose="02020603050405020304" pitchFamily="18" charset="0"/>
              </a:rPr>
              <a:t>NAND</a:t>
            </a:r>
            <a:r>
              <a:rPr lang="ja-JP" altLang="en-US" sz="2800">
                <a:latin typeface="Times New Roman" panose="02020603050405020304" pitchFamily="18" charset="0"/>
              </a:rPr>
              <a:t>ゲートにするだけ</a:t>
            </a:r>
          </a:p>
        </p:txBody>
      </p:sp>
      <p:grpSp>
        <p:nvGrpSpPr>
          <p:cNvPr id="107727" name="Group 207"/>
          <p:cNvGrpSpPr>
            <a:grpSpLocks/>
          </p:cNvGrpSpPr>
          <p:nvPr/>
        </p:nvGrpSpPr>
        <p:grpSpPr bwMode="auto">
          <a:xfrm>
            <a:off x="3886200" y="2590800"/>
            <a:ext cx="4114800" cy="1981200"/>
            <a:chOff x="2448" y="1632"/>
            <a:chExt cx="2592" cy="1248"/>
          </a:xfrm>
        </p:grpSpPr>
        <p:grpSp>
          <p:nvGrpSpPr>
            <p:cNvPr id="107667" name="Group 147"/>
            <p:cNvGrpSpPr>
              <a:grpSpLocks/>
            </p:cNvGrpSpPr>
            <p:nvPr/>
          </p:nvGrpSpPr>
          <p:grpSpPr bwMode="auto">
            <a:xfrm>
              <a:off x="3984" y="1968"/>
              <a:ext cx="288" cy="288"/>
              <a:chOff x="3264" y="2544"/>
              <a:chExt cx="288" cy="288"/>
            </a:xfrm>
          </p:grpSpPr>
          <p:sp>
            <p:nvSpPr>
              <p:cNvPr id="107668" name="Arc 148"/>
              <p:cNvSpPr>
                <a:spLocks/>
              </p:cNvSpPr>
              <p:nvPr/>
            </p:nvSpPr>
            <p:spPr bwMode="auto">
              <a:xfrm>
                <a:off x="3264" y="2544"/>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7669" name="Arc 149"/>
              <p:cNvSpPr>
                <a:spLocks/>
              </p:cNvSpPr>
              <p:nvPr/>
            </p:nvSpPr>
            <p:spPr bwMode="auto">
              <a:xfrm flipV="1">
                <a:off x="3264" y="2688"/>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7670" name="Line 150"/>
              <p:cNvSpPr>
                <a:spLocks noChangeShapeType="1"/>
              </p:cNvSpPr>
              <p:nvPr/>
            </p:nvSpPr>
            <p:spPr bwMode="auto">
              <a:xfrm>
                <a:off x="3264" y="2544"/>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07671" name="Group 151"/>
            <p:cNvGrpSpPr>
              <a:grpSpLocks/>
            </p:cNvGrpSpPr>
            <p:nvPr/>
          </p:nvGrpSpPr>
          <p:grpSpPr bwMode="auto">
            <a:xfrm>
              <a:off x="3984" y="2448"/>
              <a:ext cx="288" cy="288"/>
              <a:chOff x="3264" y="2544"/>
              <a:chExt cx="288" cy="288"/>
            </a:xfrm>
          </p:grpSpPr>
          <p:sp>
            <p:nvSpPr>
              <p:cNvPr id="107672" name="Arc 152"/>
              <p:cNvSpPr>
                <a:spLocks/>
              </p:cNvSpPr>
              <p:nvPr/>
            </p:nvSpPr>
            <p:spPr bwMode="auto">
              <a:xfrm>
                <a:off x="3264" y="2544"/>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7673" name="Arc 153"/>
              <p:cNvSpPr>
                <a:spLocks/>
              </p:cNvSpPr>
              <p:nvPr/>
            </p:nvSpPr>
            <p:spPr bwMode="auto">
              <a:xfrm flipV="1">
                <a:off x="3264" y="2688"/>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7674" name="Line 154"/>
              <p:cNvSpPr>
                <a:spLocks noChangeShapeType="1"/>
              </p:cNvSpPr>
              <p:nvPr/>
            </p:nvSpPr>
            <p:spPr bwMode="auto">
              <a:xfrm>
                <a:off x="3264" y="2544"/>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07675" name="Line 155"/>
            <p:cNvSpPr>
              <a:spLocks noChangeShapeType="1"/>
            </p:cNvSpPr>
            <p:nvPr/>
          </p:nvSpPr>
          <p:spPr bwMode="auto">
            <a:xfrm>
              <a:off x="3936" y="2544"/>
              <a:ext cx="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7676" name="Line 156"/>
            <p:cNvSpPr>
              <a:spLocks noChangeShapeType="1"/>
            </p:cNvSpPr>
            <p:nvPr/>
          </p:nvSpPr>
          <p:spPr bwMode="auto">
            <a:xfrm flipH="1">
              <a:off x="3888" y="2448"/>
              <a:ext cx="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7677" name="Line 157"/>
            <p:cNvSpPr>
              <a:spLocks noChangeShapeType="1"/>
            </p:cNvSpPr>
            <p:nvPr/>
          </p:nvSpPr>
          <p:spPr bwMode="auto">
            <a:xfrm flipH="1">
              <a:off x="3120" y="2064"/>
              <a:ext cx="86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7678" name="Line 158"/>
            <p:cNvSpPr>
              <a:spLocks noChangeShapeType="1"/>
            </p:cNvSpPr>
            <p:nvPr/>
          </p:nvSpPr>
          <p:spPr bwMode="auto">
            <a:xfrm>
              <a:off x="3408" y="2064"/>
              <a:ext cx="0" cy="43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7679" name="Line 159"/>
            <p:cNvSpPr>
              <a:spLocks noChangeShapeType="1"/>
            </p:cNvSpPr>
            <p:nvPr/>
          </p:nvSpPr>
          <p:spPr bwMode="auto">
            <a:xfrm>
              <a:off x="3120" y="2352"/>
              <a:ext cx="19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7680" name="Line 160"/>
            <p:cNvSpPr>
              <a:spLocks noChangeShapeType="1"/>
            </p:cNvSpPr>
            <p:nvPr/>
          </p:nvSpPr>
          <p:spPr bwMode="auto">
            <a:xfrm>
              <a:off x="3312" y="2160"/>
              <a:ext cx="0"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7681" name="Line 161"/>
            <p:cNvSpPr>
              <a:spLocks noChangeShapeType="1"/>
            </p:cNvSpPr>
            <p:nvPr/>
          </p:nvSpPr>
          <p:spPr bwMode="auto">
            <a:xfrm>
              <a:off x="3360" y="2160"/>
              <a:ext cx="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7682" name="Line 162"/>
            <p:cNvSpPr>
              <a:spLocks noChangeShapeType="1"/>
            </p:cNvSpPr>
            <p:nvPr/>
          </p:nvSpPr>
          <p:spPr bwMode="auto">
            <a:xfrm>
              <a:off x="3120" y="2640"/>
              <a:ext cx="86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7683" name="Line 163"/>
            <p:cNvSpPr>
              <a:spLocks noChangeShapeType="1"/>
            </p:cNvSpPr>
            <p:nvPr/>
          </p:nvSpPr>
          <p:spPr bwMode="auto">
            <a:xfrm>
              <a:off x="4368" y="2112"/>
              <a:ext cx="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7684" name="Line 164"/>
            <p:cNvSpPr>
              <a:spLocks noChangeShapeType="1"/>
            </p:cNvSpPr>
            <p:nvPr/>
          </p:nvSpPr>
          <p:spPr bwMode="auto">
            <a:xfrm>
              <a:off x="4368" y="2592"/>
              <a:ext cx="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7685" name="Line 165"/>
            <p:cNvSpPr>
              <a:spLocks noChangeShapeType="1"/>
            </p:cNvSpPr>
            <p:nvPr/>
          </p:nvSpPr>
          <p:spPr bwMode="auto">
            <a:xfrm>
              <a:off x="4416" y="2112"/>
              <a:ext cx="0"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7686" name="Line 166"/>
            <p:cNvSpPr>
              <a:spLocks noChangeShapeType="1"/>
            </p:cNvSpPr>
            <p:nvPr/>
          </p:nvSpPr>
          <p:spPr bwMode="auto">
            <a:xfrm>
              <a:off x="4416" y="2400"/>
              <a:ext cx="0"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7687" name="Line 167"/>
            <p:cNvSpPr>
              <a:spLocks noChangeShapeType="1"/>
            </p:cNvSpPr>
            <p:nvPr/>
          </p:nvSpPr>
          <p:spPr bwMode="auto">
            <a:xfrm>
              <a:off x="4416" y="2304"/>
              <a:ext cx="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7688" name="Line 168"/>
            <p:cNvSpPr>
              <a:spLocks noChangeShapeType="1"/>
            </p:cNvSpPr>
            <p:nvPr/>
          </p:nvSpPr>
          <p:spPr bwMode="auto">
            <a:xfrm>
              <a:off x="4416" y="2400"/>
              <a:ext cx="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7689" name="Text Box 169"/>
            <p:cNvSpPr txBox="1">
              <a:spLocks noChangeArrowheads="1"/>
            </p:cNvSpPr>
            <p:nvPr/>
          </p:nvSpPr>
          <p:spPr bwMode="auto">
            <a:xfrm>
              <a:off x="2880" y="1920"/>
              <a:ext cx="23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i="1">
                  <a:latin typeface="Times New Roman" panose="02020603050405020304" pitchFamily="18" charset="0"/>
                </a:rPr>
                <a:t>X</a:t>
              </a:r>
            </a:p>
          </p:txBody>
        </p:sp>
        <p:sp>
          <p:nvSpPr>
            <p:cNvPr id="107690" name="Text Box 170"/>
            <p:cNvSpPr txBox="1">
              <a:spLocks noChangeArrowheads="1"/>
            </p:cNvSpPr>
            <p:nvPr/>
          </p:nvSpPr>
          <p:spPr bwMode="auto">
            <a:xfrm>
              <a:off x="2880" y="2208"/>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i="1">
                  <a:latin typeface="Times New Roman" panose="02020603050405020304" pitchFamily="18" charset="0"/>
                </a:rPr>
                <a:t>Y</a:t>
              </a:r>
            </a:p>
          </p:txBody>
        </p:sp>
        <p:sp>
          <p:nvSpPr>
            <p:cNvPr id="107691" name="Text Box 171"/>
            <p:cNvSpPr txBox="1">
              <a:spLocks noChangeArrowheads="1"/>
            </p:cNvSpPr>
            <p:nvPr/>
          </p:nvSpPr>
          <p:spPr bwMode="auto">
            <a:xfrm>
              <a:off x="2880" y="2496"/>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i="1">
                  <a:latin typeface="Times New Roman" panose="02020603050405020304" pitchFamily="18" charset="0"/>
                </a:rPr>
                <a:t>Z</a:t>
              </a:r>
            </a:p>
          </p:txBody>
        </p:sp>
        <p:sp>
          <p:nvSpPr>
            <p:cNvPr id="107692" name="Line 172"/>
            <p:cNvSpPr>
              <a:spLocks noChangeShapeType="1"/>
            </p:cNvSpPr>
            <p:nvPr/>
          </p:nvSpPr>
          <p:spPr bwMode="auto">
            <a:xfrm>
              <a:off x="4848" y="2352"/>
              <a:ext cx="19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7693" name="Rectangle 173"/>
            <p:cNvSpPr>
              <a:spLocks noChangeArrowheads="1"/>
            </p:cNvSpPr>
            <p:nvPr/>
          </p:nvSpPr>
          <p:spPr bwMode="auto">
            <a:xfrm>
              <a:off x="3216" y="1824"/>
              <a:ext cx="1728" cy="1056"/>
            </a:xfrm>
            <a:prstGeom prst="rect">
              <a:avLst/>
            </a:prstGeom>
            <a:noFill/>
            <a:ln w="19050">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7694" name="Text Box 174"/>
            <p:cNvSpPr txBox="1">
              <a:spLocks noChangeArrowheads="1"/>
            </p:cNvSpPr>
            <p:nvPr/>
          </p:nvSpPr>
          <p:spPr bwMode="auto">
            <a:xfrm>
              <a:off x="3408" y="1632"/>
              <a:ext cx="336" cy="327"/>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2800" i="1">
                  <a:latin typeface="Times New Roman" panose="02020603050405020304" pitchFamily="18" charset="0"/>
                </a:rPr>
                <a:t>F</a:t>
              </a:r>
            </a:p>
          </p:txBody>
        </p:sp>
        <p:sp>
          <p:nvSpPr>
            <p:cNvPr id="107695" name="Line 175"/>
            <p:cNvSpPr>
              <a:spLocks noChangeShapeType="1"/>
            </p:cNvSpPr>
            <p:nvPr/>
          </p:nvSpPr>
          <p:spPr bwMode="auto">
            <a:xfrm flipH="1">
              <a:off x="3312" y="2160"/>
              <a:ext cx="6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7699" name="Oval 179"/>
            <p:cNvSpPr>
              <a:spLocks noChangeArrowheads="1"/>
            </p:cNvSpPr>
            <p:nvPr/>
          </p:nvSpPr>
          <p:spPr bwMode="auto">
            <a:xfrm>
              <a:off x="4272" y="2064"/>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7700" name="Oval 180"/>
            <p:cNvSpPr>
              <a:spLocks noChangeArrowheads="1"/>
            </p:cNvSpPr>
            <p:nvPr/>
          </p:nvSpPr>
          <p:spPr bwMode="auto">
            <a:xfrm>
              <a:off x="4272" y="2544"/>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7701" name="Oval 181"/>
            <p:cNvSpPr>
              <a:spLocks noChangeArrowheads="1"/>
            </p:cNvSpPr>
            <p:nvPr/>
          </p:nvSpPr>
          <p:spPr bwMode="auto">
            <a:xfrm>
              <a:off x="4752" y="2304"/>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107702" name="Group 182"/>
            <p:cNvGrpSpPr>
              <a:grpSpLocks/>
            </p:cNvGrpSpPr>
            <p:nvPr/>
          </p:nvGrpSpPr>
          <p:grpSpPr bwMode="auto">
            <a:xfrm>
              <a:off x="4464" y="2208"/>
              <a:ext cx="288" cy="288"/>
              <a:chOff x="3264" y="2544"/>
              <a:chExt cx="288" cy="288"/>
            </a:xfrm>
          </p:grpSpPr>
          <p:sp>
            <p:nvSpPr>
              <p:cNvPr id="107703" name="Arc 183"/>
              <p:cNvSpPr>
                <a:spLocks/>
              </p:cNvSpPr>
              <p:nvPr/>
            </p:nvSpPr>
            <p:spPr bwMode="auto">
              <a:xfrm>
                <a:off x="3264" y="2544"/>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7704" name="Arc 184"/>
              <p:cNvSpPr>
                <a:spLocks/>
              </p:cNvSpPr>
              <p:nvPr/>
            </p:nvSpPr>
            <p:spPr bwMode="auto">
              <a:xfrm flipV="1">
                <a:off x="3264" y="2688"/>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7705" name="Line 185"/>
              <p:cNvSpPr>
                <a:spLocks noChangeShapeType="1"/>
              </p:cNvSpPr>
              <p:nvPr/>
            </p:nvSpPr>
            <p:spPr bwMode="auto">
              <a:xfrm>
                <a:off x="3264" y="2544"/>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07717" name="Group 197"/>
            <p:cNvGrpSpPr>
              <a:grpSpLocks/>
            </p:cNvGrpSpPr>
            <p:nvPr/>
          </p:nvGrpSpPr>
          <p:grpSpPr bwMode="auto">
            <a:xfrm>
              <a:off x="3504" y="2304"/>
              <a:ext cx="288" cy="288"/>
              <a:chOff x="3264" y="2544"/>
              <a:chExt cx="288" cy="288"/>
            </a:xfrm>
          </p:grpSpPr>
          <p:sp>
            <p:nvSpPr>
              <p:cNvPr id="107718" name="Arc 198"/>
              <p:cNvSpPr>
                <a:spLocks/>
              </p:cNvSpPr>
              <p:nvPr/>
            </p:nvSpPr>
            <p:spPr bwMode="auto">
              <a:xfrm>
                <a:off x="3264" y="2544"/>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7719" name="Arc 199"/>
              <p:cNvSpPr>
                <a:spLocks/>
              </p:cNvSpPr>
              <p:nvPr/>
            </p:nvSpPr>
            <p:spPr bwMode="auto">
              <a:xfrm flipV="1">
                <a:off x="3264" y="2688"/>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7720" name="Line 200"/>
              <p:cNvSpPr>
                <a:spLocks noChangeShapeType="1"/>
              </p:cNvSpPr>
              <p:nvPr/>
            </p:nvSpPr>
            <p:spPr bwMode="auto">
              <a:xfrm>
                <a:off x="3264" y="2544"/>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07721" name="Oval 201"/>
            <p:cNvSpPr>
              <a:spLocks noChangeArrowheads="1"/>
            </p:cNvSpPr>
            <p:nvPr/>
          </p:nvSpPr>
          <p:spPr bwMode="auto">
            <a:xfrm>
              <a:off x="3792" y="2400"/>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7722" name="Line 202"/>
            <p:cNvSpPr>
              <a:spLocks noChangeShapeType="1"/>
            </p:cNvSpPr>
            <p:nvPr/>
          </p:nvSpPr>
          <p:spPr bwMode="auto">
            <a:xfrm>
              <a:off x="3936" y="2448"/>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7723" name="Line 203"/>
            <p:cNvSpPr>
              <a:spLocks noChangeShapeType="1"/>
            </p:cNvSpPr>
            <p:nvPr/>
          </p:nvSpPr>
          <p:spPr bwMode="auto">
            <a:xfrm flipH="1">
              <a:off x="3408" y="2496"/>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7724" name="Line 204"/>
            <p:cNvSpPr>
              <a:spLocks noChangeShapeType="1"/>
            </p:cNvSpPr>
            <p:nvPr/>
          </p:nvSpPr>
          <p:spPr bwMode="auto">
            <a:xfrm flipH="1">
              <a:off x="3408" y="2400"/>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7726" name="AutoShape 206"/>
            <p:cNvSpPr>
              <a:spLocks noChangeArrowheads="1"/>
            </p:cNvSpPr>
            <p:nvPr/>
          </p:nvSpPr>
          <p:spPr bwMode="auto">
            <a:xfrm>
              <a:off x="2448" y="2112"/>
              <a:ext cx="384" cy="384"/>
            </a:xfrm>
            <a:prstGeom prst="rightArrow">
              <a:avLst>
                <a:gd name="adj1" fmla="val 50000"/>
                <a:gd name="adj2" fmla="val 25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107728" name="Text Box 208"/>
          <p:cNvSpPr txBox="1">
            <a:spLocks noChangeArrowheads="1"/>
          </p:cNvSpPr>
          <p:nvPr/>
        </p:nvSpPr>
        <p:spPr bwMode="auto">
          <a:xfrm>
            <a:off x="1668463" y="5867400"/>
            <a:ext cx="58054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800">
                <a:latin typeface="Times New Roman" panose="02020603050405020304" pitchFamily="18" charset="0"/>
              </a:rPr>
              <a:t>OR-AND</a:t>
            </a:r>
            <a:r>
              <a:rPr lang="ja-JP" altLang="en-US" sz="2800">
                <a:latin typeface="Times New Roman" panose="02020603050405020304" pitchFamily="18" charset="0"/>
              </a:rPr>
              <a:t>回路→</a:t>
            </a:r>
            <a:r>
              <a:rPr lang="en-US" altLang="ja-JP" sz="2800">
                <a:latin typeface="Times New Roman" panose="02020603050405020304" pitchFamily="18" charset="0"/>
              </a:rPr>
              <a:t>NOR</a:t>
            </a:r>
            <a:r>
              <a:rPr lang="ja-JP" altLang="en-US" sz="2800">
                <a:latin typeface="Times New Roman" panose="02020603050405020304" pitchFamily="18" charset="0"/>
              </a:rPr>
              <a:t>回路変換も同様</a:t>
            </a:r>
          </a:p>
        </p:txBody>
      </p:sp>
      <mc:AlternateContent xmlns:mc="http://schemas.openxmlformats.org/markup-compatibility/2006" xmlns:a14="http://schemas.microsoft.com/office/drawing/2010/main">
        <mc:Choice Requires="a14">
          <p:sp>
            <p:nvSpPr>
              <p:cNvPr id="90" name="テキスト ボックス 89">
                <a:extLst>
                  <a:ext uri="{FF2B5EF4-FFF2-40B4-BE49-F238E27FC236}">
                    <a16:creationId xmlns:a16="http://schemas.microsoft.com/office/drawing/2014/main" id="{30818754-94B7-4505-90BF-B0A7C588AE74}"/>
                  </a:ext>
                </a:extLst>
              </p:cNvPr>
              <p:cNvSpPr txBox="1"/>
              <p:nvPr/>
            </p:nvSpPr>
            <p:spPr>
              <a:xfrm>
                <a:off x="844491" y="1365975"/>
                <a:ext cx="6775509" cy="584775"/>
              </a:xfrm>
              <a:prstGeom prst="rect">
                <a:avLst/>
              </a:prstGeom>
              <a:noFill/>
            </p:spPr>
            <p:txBody>
              <a:bodyPr wrap="none" rtlCol="0">
                <a:spAutoFit/>
              </a:bodyPr>
              <a:lstStyle/>
              <a:p>
                <a:r>
                  <a:rPr lang="ja-JP" altLang="en-US" sz="3200" dirty="0">
                    <a:latin typeface="Times New Roman" panose="02020603050405020304" pitchFamily="18" charset="0"/>
                  </a:rPr>
                  <a:t>例</a:t>
                </a:r>
                <a:r>
                  <a:rPr lang="en-US" altLang="ja-JP" sz="3200" dirty="0">
                    <a:latin typeface="Times New Roman" panose="02020603050405020304" pitchFamily="18" charset="0"/>
                  </a:rPr>
                  <a:t>: </a:t>
                </a:r>
                <a14:m>
                  <m:oMath xmlns:m="http://schemas.openxmlformats.org/officeDocument/2006/math">
                    <m:r>
                      <a:rPr lang="en-US" altLang="ja-JP" sz="3200" b="0" i="1" smtClean="0">
                        <a:latin typeface="Cambria Math" panose="02040503050406030204" pitchFamily="18" charset="0"/>
                      </a:rPr>
                      <m:t>𝑓</m:t>
                    </m:r>
                    <m:d>
                      <m:dPr>
                        <m:ctrlPr>
                          <a:rPr lang="en-US" altLang="ja-JP" sz="3200" b="0" i="1" smtClean="0">
                            <a:latin typeface="Cambria Math" panose="02040503050406030204" pitchFamily="18" charset="0"/>
                          </a:rPr>
                        </m:ctrlPr>
                      </m:dPr>
                      <m:e>
                        <m:r>
                          <a:rPr lang="en-US" altLang="ja-JP" sz="3200" b="0" i="1" smtClean="0">
                            <a:latin typeface="Cambria Math" panose="02040503050406030204" pitchFamily="18" charset="0"/>
                          </a:rPr>
                          <m:t>𝑋</m:t>
                        </m:r>
                        <m:r>
                          <a:rPr lang="en-US" altLang="ja-JP" sz="3200" b="0" i="1" smtClean="0">
                            <a:latin typeface="Cambria Math" panose="02040503050406030204" pitchFamily="18" charset="0"/>
                          </a:rPr>
                          <m:t>,</m:t>
                        </m:r>
                        <m:r>
                          <a:rPr lang="en-US" altLang="ja-JP" sz="3200" b="0" i="1" smtClean="0">
                            <a:latin typeface="Cambria Math" panose="02040503050406030204" pitchFamily="18" charset="0"/>
                          </a:rPr>
                          <m:t>𝑌</m:t>
                        </m:r>
                        <m:r>
                          <a:rPr lang="en-US" altLang="ja-JP" sz="3200" b="0" i="1" smtClean="0">
                            <a:latin typeface="Cambria Math" panose="02040503050406030204" pitchFamily="18" charset="0"/>
                          </a:rPr>
                          <m:t>,</m:t>
                        </m:r>
                        <m:r>
                          <a:rPr lang="en-US" altLang="ja-JP" sz="3200" b="0" i="1" smtClean="0">
                            <a:latin typeface="Cambria Math" panose="02040503050406030204" pitchFamily="18" charset="0"/>
                          </a:rPr>
                          <m:t>𝑍</m:t>
                        </m:r>
                      </m:e>
                    </m:d>
                    <m:r>
                      <a:rPr lang="en-US" altLang="ja-JP" sz="3200" b="0" i="1" smtClean="0">
                        <a:latin typeface="Cambria Math" panose="02040503050406030204" pitchFamily="18" charset="0"/>
                      </a:rPr>
                      <m:t>=</m:t>
                    </m:r>
                    <m:r>
                      <a:rPr lang="en-US" altLang="ja-JP" sz="3200" b="0" i="1" smtClean="0">
                        <a:latin typeface="Cambria Math" panose="02040503050406030204" pitchFamily="18" charset="0"/>
                      </a:rPr>
                      <m:t>𝑋</m:t>
                    </m:r>
                    <m:r>
                      <a:rPr lang="en-US" altLang="ja-JP" sz="3200" b="0" i="1" smtClean="0">
                        <a:latin typeface="Cambria Math" panose="02040503050406030204" pitchFamily="18" charset="0"/>
                        <a:ea typeface="Cambria Math" panose="02040503050406030204" pitchFamily="18" charset="0"/>
                      </a:rPr>
                      <m:t>⋅</m:t>
                    </m:r>
                    <m:r>
                      <a:rPr lang="en-US" altLang="ja-JP" sz="3200" b="0" i="1" smtClean="0">
                        <a:latin typeface="Cambria Math" panose="02040503050406030204" pitchFamily="18" charset="0"/>
                        <a:ea typeface="Cambria Math" panose="02040503050406030204" pitchFamily="18" charset="0"/>
                      </a:rPr>
                      <m:t>𝑌</m:t>
                    </m:r>
                    <m:r>
                      <a:rPr lang="en-US" altLang="ja-JP" sz="3200" b="0" i="1" smtClean="0">
                        <a:latin typeface="Cambria Math" panose="02040503050406030204" pitchFamily="18" charset="0"/>
                        <a:ea typeface="Cambria Math" panose="02040503050406030204" pitchFamily="18" charset="0"/>
                      </a:rPr>
                      <m:t>+</m:t>
                    </m:r>
                    <m:acc>
                      <m:accPr>
                        <m:chr m:val="̅"/>
                        <m:ctrlPr>
                          <a:rPr lang="en-US" altLang="ja-JP" sz="3200" b="0" i="1" smtClean="0">
                            <a:latin typeface="Cambria Math" panose="02040503050406030204" pitchFamily="18" charset="0"/>
                            <a:ea typeface="Cambria Math" panose="02040503050406030204" pitchFamily="18" charset="0"/>
                          </a:rPr>
                        </m:ctrlPr>
                      </m:accPr>
                      <m:e>
                        <m:r>
                          <a:rPr lang="en-US" altLang="ja-JP" sz="3200" b="0" i="1" smtClean="0">
                            <a:latin typeface="Cambria Math" panose="02040503050406030204" pitchFamily="18" charset="0"/>
                            <a:ea typeface="Cambria Math" panose="02040503050406030204" pitchFamily="18" charset="0"/>
                          </a:rPr>
                          <m:t> </m:t>
                        </m:r>
                        <m:r>
                          <a:rPr lang="en-US" altLang="ja-JP" sz="3200" b="0" i="1" smtClean="0">
                            <a:latin typeface="Cambria Math" panose="02040503050406030204" pitchFamily="18" charset="0"/>
                            <a:ea typeface="Cambria Math" panose="02040503050406030204" pitchFamily="18" charset="0"/>
                          </a:rPr>
                          <m:t>𝑋</m:t>
                        </m:r>
                        <m:r>
                          <a:rPr lang="en-US" altLang="ja-JP" sz="3200" b="0" i="1" smtClean="0">
                            <a:latin typeface="Cambria Math" panose="02040503050406030204" pitchFamily="18" charset="0"/>
                            <a:ea typeface="Cambria Math" panose="02040503050406030204" pitchFamily="18" charset="0"/>
                          </a:rPr>
                          <m:t> </m:t>
                        </m:r>
                      </m:e>
                    </m:acc>
                    <m:r>
                      <a:rPr lang="en-US" altLang="ja-JP" sz="3200" b="0" i="1" smtClean="0">
                        <a:latin typeface="Cambria Math" panose="02040503050406030204" pitchFamily="18" charset="0"/>
                        <a:ea typeface="Cambria Math" panose="02040503050406030204" pitchFamily="18" charset="0"/>
                      </a:rPr>
                      <m:t>⋅</m:t>
                    </m:r>
                    <m:r>
                      <a:rPr lang="en-US" altLang="ja-JP" sz="3200" b="0" i="1" smtClean="0">
                        <a:latin typeface="Cambria Math" panose="02040503050406030204" pitchFamily="18" charset="0"/>
                        <a:ea typeface="Cambria Math" panose="02040503050406030204" pitchFamily="18" charset="0"/>
                      </a:rPr>
                      <m:t>𝑍</m:t>
                    </m:r>
                  </m:oMath>
                </a14:m>
                <a:r>
                  <a:rPr lang="en-US" altLang="ja-JP" sz="3200" dirty="0">
                    <a:latin typeface="Times New Roman" panose="02020603050405020304" pitchFamily="18" charset="0"/>
                  </a:rPr>
                  <a:t> </a:t>
                </a:r>
                <a:r>
                  <a:rPr lang="ja-JP" altLang="en-US" sz="3200" dirty="0">
                    <a:latin typeface="Times New Roman" panose="02020603050405020304" pitchFamily="18" charset="0"/>
                  </a:rPr>
                  <a:t>の変換</a:t>
                </a:r>
                <a:r>
                  <a:rPr lang="en-US" altLang="ja-JP" sz="3200" dirty="0">
                    <a:latin typeface="Times New Roman" panose="02020603050405020304" pitchFamily="18" charset="0"/>
                  </a:rPr>
                  <a:t> </a:t>
                </a:r>
                <a:endParaRPr kumimoji="1" lang="ja-JP" altLang="en-US" sz="3200" dirty="0">
                  <a:latin typeface="Times New Roman" panose="02020603050405020304" pitchFamily="18" charset="0"/>
                </a:endParaRPr>
              </a:p>
            </p:txBody>
          </p:sp>
        </mc:Choice>
        <mc:Fallback xmlns="">
          <p:sp>
            <p:nvSpPr>
              <p:cNvPr id="90" name="テキスト ボックス 89">
                <a:extLst>
                  <a:ext uri="{FF2B5EF4-FFF2-40B4-BE49-F238E27FC236}">
                    <a16:creationId xmlns:a16="http://schemas.microsoft.com/office/drawing/2014/main" id="{30818754-94B7-4505-90BF-B0A7C588AE74}"/>
                  </a:ext>
                </a:extLst>
              </p:cNvPr>
              <p:cNvSpPr txBox="1">
                <a:spLocks noRot="1" noChangeAspect="1" noMove="1" noResize="1" noEditPoints="1" noAdjustHandles="1" noChangeArrowheads="1" noChangeShapeType="1" noTextEdit="1"/>
              </p:cNvSpPr>
              <p:nvPr/>
            </p:nvSpPr>
            <p:spPr>
              <a:xfrm>
                <a:off x="844491" y="1365975"/>
                <a:ext cx="6775509" cy="584775"/>
              </a:xfrm>
              <a:prstGeom prst="rect">
                <a:avLst/>
              </a:prstGeom>
              <a:blipFill>
                <a:blip r:embed="rId3"/>
                <a:stretch>
                  <a:fillRect l="-2340" t="-17708" b="-33333"/>
                </a:stretch>
              </a:blipFill>
            </p:spPr>
            <p:txBody>
              <a:bodyPr/>
              <a:lstStyle/>
              <a:p>
                <a:r>
                  <a:rPr lang="ja-JP"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07727"/>
                                        </p:tgtEl>
                                        <p:attrNameLst>
                                          <p:attrName>style.visibility</p:attrName>
                                        </p:attrNameLst>
                                      </p:cBhvr>
                                      <p:to>
                                        <p:strVal val="visible"/>
                                      </p:to>
                                    </p:set>
                                    <p:animEffect transition="in" filter="wipe(left)">
                                      <p:cBhvr>
                                        <p:cTn id="7" dur="500"/>
                                        <p:tgtEl>
                                          <p:spTgt spid="1077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7709"/>
                                        </p:tgtEl>
                                        <p:attrNameLst>
                                          <p:attrName>style.visibility</p:attrName>
                                        </p:attrNameLst>
                                      </p:cBhvr>
                                      <p:to>
                                        <p:strVal val="visible"/>
                                      </p:to>
                                    </p:set>
                                    <p:anim calcmode="lin" valueType="num">
                                      <p:cBhvr additive="base">
                                        <p:cTn id="12" dur="500" fill="hold"/>
                                        <p:tgtEl>
                                          <p:spTgt spid="107709"/>
                                        </p:tgtEl>
                                        <p:attrNameLst>
                                          <p:attrName>ppt_x</p:attrName>
                                        </p:attrNameLst>
                                      </p:cBhvr>
                                      <p:tavLst>
                                        <p:tav tm="0">
                                          <p:val>
                                            <p:strVal val="#ppt_x"/>
                                          </p:val>
                                        </p:tav>
                                        <p:tav tm="100000">
                                          <p:val>
                                            <p:strVal val="#ppt_x"/>
                                          </p:val>
                                        </p:tav>
                                      </p:tavLst>
                                    </p:anim>
                                    <p:anim calcmode="lin" valueType="num">
                                      <p:cBhvr additive="base">
                                        <p:cTn id="13" dur="500" fill="hold"/>
                                        <p:tgtEl>
                                          <p:spTgt spid="107709"/>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7728"/>
                                        </p:tgtEl>
                                        <p:attrNameLst>
                                          <p:attrName>style.visibility</p:attrName>
                                        </p:attrNameLst>
                                      </p:cBhvr>
                                      <p:to>
                                        <p:strVal val="visible"/>
                                      </p:to>
                                    </p:set>
                                    <p:anim calcmode="lin" valueType="num">
                                      <p:cBhvr additive="base">
                                        <p:cTn id="18" dur="500" fill="hold"/>
                                        <p:tgtEl>
                                          <p:spTgt spid="107728"/>
                                        </p:tgtEl>
                                        <p:attrNameLst>
                                          <p:attrName>ppt_x</p:attrName>
                                        </p:attrNameLst>
                                      </p:cBhvr>
                                      <p:tavLst>
                                        <p:tav tm="0">
                                          <p:val>
                                            <p:strVal val="#ppt_x"/>
                                          </p:val>
                                        </p:tav>
                                        <p:tav tm="100000">
                                          <p:val>
                                            <p:strVal val="#ppt_x"/>
                                          </p:val>
                                        </p:tav>
                                      </p:tavLst>
                                    </p:anim>
                                    <p:anim calcmode="lin" valueType="num">
                                      <p:cBhvr additive="base">
                                        <p:cTn id="19" dur="500" fill="hold"/>
                                        <p:tgtEl>
                                          <p:spTgt spid="1077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709" grpId="0" autoUpdateAnimBg="0"/>
      <p:bldP spid="107728"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ja-JP" altLang="en-US">
                <a:latin typeface="Times New Roman" panose="02020603050405020304" pitchFamily="18" charset="0"/>
              </a:rPr>
              <a:t>論理回路の解析・設計</a:t>
            </a:r>
          </a:p>
        </p:txBody>
      </p:sp>
      <p:sp>
        <p:nvSpPr>
          <p:cNvPr id="76803" name="Rectangle 3"/>
          <p:cNvSpPr>
            <a:spLocks noGrp="1" noChangeArrowheads="1"/>
          </p:cNvSpPr>
          <p:nvPr>
            <p:ph type="body" idx="1"/>
          </p:nvPr>
        </p:nvSpPr>
        <p:spPr>
          <a:xfrm>
            <a:off x="1066800" y="1981200"/>
            <a:ext cx="7543800" cy="2362200"/>
          </a:xfrm>
        </p:spPr>
        <p:txBody>
          <a:bodyPr/>
          <a:lstStyle/>
          <a:p>
            <a:r>
              <a:rPr lang="ja-JP" altLang="en-US" dirty="0">
                <a:latin typeface="Times New Roman" panose="02020603050405020304" pitchFamily="18" charset="0"/>
              </a:rPr>
              <a:t>定義 </a:t>
            </a:r>
            <a:r>
              <a:rPr lang="en-US" altLang="ja-JP" dirty="0">
                <a:latin typeface="Times New Roman" panose="02020603050405020304" pitchFamily="18" charset="0"/>
              </a:rPr>
              <a:t> </a:t>
            </a:r>
            <a:r>
              <a:rPr lang="ja-JP" altLang="en-US" dirty="0">
                <a:latin typeface="Times New Roman" panose="02020603050405020304" pitchFamily="18" charset="0"/>
              </a:rPr>
              <a:t>論理回路の解析</a:t>
            </a:r>
            <a:endParaRPr lang="en-US" altLang="ja-JP" dirty="0">
              <a:latin typeface="Times New Roman" panose="02020603050405020304" pitchFamily="18" charset="0"/>
            </a:endParaRPr>
          </a:p>
          <a:p>
            <a:pPr lvl="1"/>
            <a:r>
              <a:rPr lang="ja-JP" altLang="en-US" dirty="0">
                <a:latin typeface="Times New Roman" panose="02020603050405020304" pitchFamily="18" charset="0"/>
              </a:rPr>
              <a:t>論理回路⇒論理関数 変換</a:t>
            </a:r>
          </a:p>
          <a:p>
            <a:r>
              <a:rPr lang="ja-JP" altLang="en-US" dirty="0">
                <a:latin typeface="Times New Roman" panose="02020603050405020304" pitchFamily="18" charset="0"/>
              </a:rPr>
              <a:t>定義 </a:t>
            </a:r>
            <a:r>
              <a:rPr lang="en-US" altLang="ja-JP" dirty="0">
                <a:latin typeface="Times New Roman" panose="02020603050405020304" pitchFamily="18" charset="0"/>
              </a:rPr>
              <a:t> </a:t>
            </a:r>
            <a:r>
              <a:rPr lang="ja-JP" altLang="en-US" dirty="0">
                <a:latin typeface="Times New Roman" panose="02020603050405020304" pitchFamily="18" charset="0"/>
              </a:rPr>
              <a:t>論理回路の設計</a:t>
            </a:r>
            <a:endParaRPr lang="en-US" altLang="ja-JP" dirty="0">
              <a:latin typeface="Times New Roman" panose="02020603050405020304" pitchFamily="18" charset="0"/>
            </a:endParaRPr>
          </a:p>
          <a:p>
            <a:pPr lvl="1"/>
            <a:r>
              <a:rPr lang="ja-JP" altLang="en-US" dirty="0">
                <a:latin typeface="Times New Roman" panose="02020603050405020304" pitchFamily="18" charset="0"/>
              </a:rPr>
              <a:t>論理関数⇒論理回路 変換</a:t>
            </a:r>
          </a:p>
        </p:txBody>
      </p:sp>
      <p:grpSp>
        <p:nvGrpSpPr>
          <p:cNvPr id="76850" name="Group 50"/>
          <p:cNvGrpSpPr>
            <a:grpSpLocks/>
          </p:cNvGrpSpPr>
          <p:nvPr/>
        </p:nvGrpSpPr>
        <p:grpSpPr bwMode="auto">
          <a:xfrm>
            <a:off x="4876800" y="4191000"/>
            <a:ext cx="3124200" cy="1981200"/>
            <a:chOff x="3072" y="2640"/>
            <a:chExt cx="1968" cy="1248"/>
          </a:xfrm>
        </p:grpSpPr>
        <p:grpSp>
          <p:nvGrpSpPr>
            <p:cNvPr id="76805" name="Group 5"/>
            <p:cNvGrpSpPr>
              <a:grpSpLocks/>
            </p:cNvGrpSpPr>
            <p:nvPr/>
          </p:nvGrpSpPr>
          <p:grpSpPr bwMode="auto">
            <a:xfrm>
              <a:off x="4032" y="2976"/>
              <a:ext cx="288" cy="288"/>
              <a:chOff x="3264" y="2544"/>
              <a:chExt cx="288" cy="288"/>
            </a:xfrm>
          </p:grpSpPr>
          <p:sp>
            <p:nvSpPr>
              <p:cNvPr id="76806" name="Arc 6"/>
              <p:cNvSpPr>
                <a:spLocks/>
              </p:cNvSpPr>
              <p:nvPr/>
            </p:nvSpPr>
            <p:spPr bwMode="auto">
              <a:xfrm>
                <a:off x="3264" y="2544"/>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6807" name="Arc 7"/>
              <p:cNvSpPr>
                <a:spLocks/>
              </p:cNvSpPr>
              <p:nvPr/>
            </p:nvSpPr>
            <p:spPr bwMode="auto">
              <a:xfrm flipV="1">
                <a:off x="3264" y="2688"/>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6808" name="Line 8"/>
              <p:cNvSpPr>
                <a:spLocks noChangeShapeType="1"/>
              </p:cNvSpPr>
              <p:nvPr/>
            </p:nvSpPr>
            <p:spPr bwMode="auto">
              <a:xfrm>
                <a:off x="3264" y="2544"/>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76809" name="Group 9"/>
            <p:cNvGrpSpPr>
              <a:grpSpLocks/>
            </p:cNvGrpSpPr>
            <p:nvPr/>
          </p:nvGrpSpPr>
          <p:grpSpPr bwMode="auto">
            <a:xfrm>
              <a:off x="4032" y="3456"/>
              <a:ext cx="288" cy="288"/>
              <a:chOff x="3264" y="2544"/>
              <a:chExt cx="288" cy="288"/>
            </a:xfrm>
          </p:grpSpPr>
          <p:sp>
            <p:nvSpPr>
              <p:cNvPr id="76810" name="Arc 10"/>
              <p:cNvSpPr>
                <a:spLocks/>
              </p:cNvSpPr>
              <p:nvPr/>
            </p:nvSpPr>
            <p:spPr bwMode="auto">
              <a:xfrm>
                <a:off x="3264" y="2544"/>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6811" name="Arc 11"/>
              <p:cNvSpPr>
                <a:spLocks/>
              </p:cNvSpPr>
              <p:nvPr/>
            </p:nvSpPr>
            <p:spPr bwMode="auto">
              <a:xfrm flipV="1">
                <a:off x="3264" y="2688"/>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6812" name="Line 12"/>
              <p:cNvSpPr>
                <a:spLocks noChangeShapeType="1"/>
              </p:cNvSpPr>
              <p:nvPr/>
            </p:nvSpPr>
            <p:spPr bwMode="auto">
              <a:xfrm>
                <a:off x="3264" y="2544"/>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76813" name="Group 13"/>
            <p:cNvGrpSpPr>
              <a:grpSpLocks/>
            </p:cNvGrpSpPr>
            <p:nvPr/>
          </p:nvGrpSpPr>
          <p:grpSpPr bwMode="auto">
            <a:xfrm>
              <a:off x="3648" y="3456"/>
              <a:ext cx="288" cy="192"/>
              <a:chOff x="2640" y="1968"/>
              <a:chExt cx="288" cy="192"/>
            </a:xfrm>
          </p:grpSpPr>
          <p:sp>
            <p:nvSpPr>
              <p:cNvPr id="76814" name="AutoShape 14"/>
              <p:cNvSpPr>
                <a:spLocks noChangeArrowheads="1"/>
              </p:cNvSpPr>
              <p:nvPr/>
            </p:nvSpPr>
            <p:spPr bwMode="auto">
              <a:xfrm rot="5400000">
                <a:off x="2640" y="1968"/>
                <a:ext cx="192" cy="192"/>
              </a:xfrm>
              <a:prstGeom prst="triangle">
                <a:avLst>
                  <a:gd name="adj" fmla="val 50000"/>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6815" name="Oval 15"/>
              <p:cNvSpPr>
                <a:spLocks noChangeArrowheads="1"/>
              </p:cNvSpPr>
              <p:nvPr/>
            </p:nvSpPr>
            <p:spPr bwMode="auto">
              <a:xfrm>
                <a:off x="2832" y="2016"/>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76816" name="Group 16"/>
            <p:cNvGrpSpPr>
              <a:grpSpLocks/>
            </p:cNvGrpSpPr>
            <p:nvPr/>
          </p:nvGrpSpPr>
          <p:grpSpPr bwMode="auto">
            <a:xfrm>
              <a:off x="4608" y="3216"/>
              <a:ext cx="288" cy="288"/>
              <a:chOff x="3264" y="3648"/>
              <a:chExt cx="288" cy="288"/>
            </a:xfrm>
          </p:grpSpPr>
          <p:sp>
            <p:nvSpPr>
              <p:cNvPr id="76817" name="Arc 17"/>
              <p:cNvSpPr>
                <a:spLocks/>
              </p:cNvSpPr>
              <p:nvPr/>
            </p:nvSpPr>
            <p:spPr bwMode="auto">
              <a:xfrm>
                <a:off x="3264" y="3648"/>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6818" name="Arc 18"/>
              <p:cNvSpPr>
                <a:spLocks/>
              </p:cNvSpPr>
              <p:nvPr/>
            </p:nvSpPr>
            <p:spPr bwMode="auto">
              <a:xfrm flipV="1">
                <a:off x="3264" y="3792"/>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6819" name="Arc 19"/>
              <p:cNvSpPr>
                <a:spLocks/>
              </p:cNvSpPr>
              <p:nvPr/>
            </p:nvSpPr>
            <p:spPr bwMode="auto">
              <a:xfrm>
                <a:off x="3264" y="3648"/>
                <a:ext cx="4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6820" name="Arc 20"/>
              <p:cNvSpPr>
                <a:spLocks/>
              </p:cNvSpPr>
              <p:nvPr/>
            </p:nvSpPr>
            <p:spPr bwMode="auto">
              <a:xfrm flipV="1">
                <a:off x="3264" y="3792"/>
                <a:ext cx="4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76821" name="Line 21"/>
            <p:cNvSpPr>
              <a:spLocks noChangeShapeType="1"/>
            </p:cNvSpPr>
            <p:nvPr/>
          </p:nvSpPr>
          <p:spPr bwMode="auto">
            <a:xfrm>
              <a:off x="3936" y="3552"/>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6822" name="Line 22"/>
            <p:cNvSpPr>
              <a:spLocks noChangeShapeType="1"/>
            </p:cNvSpPr>
            <p:nvPr/>
          </p:nvSpPr>
          <p:spPr bwMode="auto">
            <a:xfrm flipH="1">
              <a:off x="3552" y="3552"/>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6823" name="Line 23"/>
            <p:cNvSpPr>
              <a:spLocks noChangeShapeType="1"/>
            </p:cNvSpPr>
            <p:nvPr/>
          </p:nvSpPr>
          <p:spPr bwMode="auto">
            <a:xfrm flipH="1">
              <a:off x="3312" y="3072"/>
              <a:ext cx="72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6824" name="Line 24"/>
            <p:cNvSpPr>
              <a:spLocks noChangeShapeType="1"/>
            </p:cNvSpPr>
            <p:nvPr/>
          </p:nvSpPr>
          <p:spPr bwMode="auto">
            <a:xfrm>
              <a:off x="3552" y="3072"/>
              <a:ext cx="0" cy="48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6825" name="Line 25"/>
            <p:cNvSpPr>
              <a:spLocks noChangeShapeType="1"/>
            </p:cNvSpPr>
            <p:nvPr/>
          </p:nvSpPr>
          <p:spPr bwMode="auto">
            <a:xfrm>
              <a:off x="3312" y="3360"/>
              <a:ext cx="14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6826" name="Line 26"/>
            <p:cNvSpPr>
              <a:spLocks noChangeShapeType="1"/>
            </p:cNvSpPr>
            <p:nvPr/>
          </p:nvSpPr>
          <p:spPr bwMode="auto">
            <a:xfrm>
              <a:off x="3456" y="3168"/>
              <a:ext cx="0"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6827" name="Line 27"/>
            <p:cNvSpPr>
              <a:spLocks noChangeShapeType="1"/>
            </p:cNvSpPr>
            <p:nvPr/>
          </p:nvSpPr>
          <p:spPr bwMode="auto">
            <a:xfrm>
              <a:off x="3456" y="3168"/>
              <a:ext cx="57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6828" name="Line 28"/>
            <p:cNvSpPr>
              <a:spLocks noChangeShapeType="1"/>
            </p:cNvSpPr>
            <p:nvPr/>
          </p:nvSpPr>
          <p:spPr bwMode="auto">
            <a:xfrm>
              <a:off x="3312" y="3648"/>
              <a:ext cx="72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6829" name="Line 29"/>
            <p:cNvSpPr>
              <a:spLocks noChangeShapeType="1"/>
            </p:cNvSpPr>
            <p:nvPr/>
          </p:nvSpPr>
          <p:spPr bwMode="auto">
            <a:xfrm>
              <a:off x="4320" y="3120"/>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6830" name="Line 30"/>
            <p:cNvSpPr>
              <a:spLocks noChangeShapeType="1"/>
            </p:cNvSpPr>
            <p:nvPr/>
          </p:nvSpPr>
          <p:spPr bwMode="auto">
            <a:xfrm>
              <a:off x="4320" y="3600"/>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6831" name="Line 31"/>
            <p:cNvSpPr>
              <a:spLocks noChangeShapeType="1"/>
            </p:cNvSpPr>
            <p:nvPr/>
          </p:nvSpPr>
          <p:spPr bwMode="auto">
            <a:xfrm>
              <a:off x="4416" y="3120"/>
              <a:ext cx="0"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6832" name="Line 32"/>
            <p:cNvSpPr>
              <a:spLocks noChangeShapeType="1"/>
            </p:cNvSpPr>
            <p:nvPr/>
          </p:nvSpPr>
          <p:spPr bwMode="auto">
            <a:xfrm>
              <a:off x="4416" y="3408"/>
              <a:ext cx="0"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6833" name="Line 33"/>
            <p:cNvSpPr>
              <a:spLocks noChangeShapeType="1"/>
            </p:cNvSpPr>
            <p:nvPr/>
          </p:nvSpPr>
          <p:spPr bwMode="auto">
            <a:xfrm>
              <a:off x="4416" y="3312"/>
              <a:ext cx="2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6834" name="Line 34"/>
            <p:cNvSpPr>
              <a:spLocks noChangeShapeType="1"/>
            </p:cNvSpPr>
            <p:nvPr/>
          </p:nvSpPr>
          <p:spPr bwMode="auto">
            <a:xfrm>
              <a:off x="4416" y="3408"/>
              <a:ext cx="2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6835" name="Text Box 35"/>
            <p:cNvSpPr txBox="1">
              <a:spLocks noChangeArrowheads="1"/>
            </p:cNvSpPr>
            <p:nvPr/>
          </p:nvSpPr>
          <p:spPr bwMode="auto">
            <a:xfrm>
              <a:off x="3072" y="2933"/>
              <a:ext cx="23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i="1">
                  <a:latin typeface="Times New Roman" panose="02020603050405020304" pitchFamily="18" charset="0"/>
                </a:rPr>
                <a:t>X</a:t>
              </a:r>
            </a:p>
          </p:txBody>
        </p:sp>
        <p:sp>
          <p:nvSpPr>
            <p:cNvPr id="76836" name="Text Box 36"/>
            <p:cNvSpPr txBox="1">
              <a:spLocks noChangeArrowheads="1"/>
            </p:cNvSpPr>
            <p:nvPr/>
          </p:nvSpPr>
          <p:spPr bwMode="auto">
            <a:xfrm>
              <a:off x="3072" y="3221"/>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i="1">
                  <a:latin typeface="Times New Roman" panose="02020603050405020304" pitchFamily="18" charset="0"/>
                </a:rPr>
                <a:t>Y</a:t>
              </a:r>
            </a:p>
          </p:txBody>
        </p:sp>
        <p:sp>
          <p:nvSpPr>
            <p:cNvPr id="76837" name="Text Box 37"/>
            <p:cNvSpPr txBox="1">
              <a:spLocks noChangeArrowheads="1"/>
            </p:cNvSpPr>
            <p:nvPr/>
          </p:nvSpPr>
          <p:spPr bwMode="auto">
            <a:xfrm>
              <a:off x="3072" y="3509"/>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i="1">
                  <a:latin typeface="Times New Roman" panose="02020603050405020304" pitchFamily="18" charset="0"/>
                </a:rPr>
                <a:t>Z</a:t>
              </a:r>
            </a:p>
          </p:txBody>
        </p:sp>
        <p:sp>
          <p:nvSpPr>
            <p:cNvPr id="76838" name="Line 38"/>
            <p:cNvSpPr>
              <a:spLocks noChangeShapeType="1"/>
            </p:cNvSpPr>
            <p:nvPr/>
          </p:nvSpPr>
          <p:spPr bwMode="auto">
            <a:xfrm>
              <a:off x="4896" y="3360"/>
              <a:ext cx="14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6839" name="Rectangle 39"/>
            <p:cNvSpPr>
              <a:spLocks noChangeArrowheads="1"/>
            </p:cNvSpPr>
            <p:nvPr/>
          </p:nvSpPr>
          <p:spPr bwMode="auto">
            <a:xfrm>
              <a:off x="3408" y="2832"/>
              <a:ext cx="1536" cy="1056"/>
            </a:xfrm>
            <a:prstGeom prst="rect">
              <a:avLst/>
            </a:prstGeom>
            <a:noFill/>
            <a:ln w="19050">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6840" name="Text Box 40"/>
            <p:cNvSpPr txBox="1">
              <a:spLocks noChangeArrowheads="1"/>
            </p:cNvSpPr>
            <p:nvPr/>
          </p:nvSpPr>
          <p:spPr bwMode="auto">
            <a:xfrm>
              <a:off x="3552" y="2640"/>
              <a:ext cx="233" cy="327"/>
            </a:xfrm>
            <a:prstGeom prst="rect">
              <a:avLst/>
            </a:prstGeom>
            <a:solidFill>
              <a:srgbClr val="00009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2800" i="1">
                  <a:latin typeface="Times New Roman" panose="02020603050405020304" pitchFamily="18" charset="0"/>
                </a:rPr>
                <a:t>F</a:t>
              </a:r>
            </a:p>
          </p:txBody>
        </p:sp>
      </p:grpSp>
      <p:sp>
        <p:nvSpPr>
          <p:cNvPr id="76844" name="AutoShape 44"/>
          <p:cNvSpPr>
            <a:spLocks noChangeArrowheads="1"/>
          </p:cNvSpPr>
          <p:nvPr/>
        </p:nvSpPr>
        <p:spPr bwMode="auto">
          <a:xfrm>
            <a:off x="3733800" y="5257800"/>
            <a:ext cx="990600" cy="762000"/>
          </a:xfrm>
          <a:prstGeom prst="rightArrow">
            <a:avLst>
              <a:gd name="adj1" fmla="val 50000"/>
              <a:gd name="adj2" fmla="val 325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latin typeface="Times New Roman" panose="02020603050405020304" pitchFamily="18" charset="0"/>
              </a:rPr>
              <a:t>設計</a:t>
            </a:r>
          </a:p>
        </p:txBody>
      </p:sp>
      <p:sp>
        <p:nvSpPr>
          <p:cNvPr id="76845" name="AutoShape 45"/>
          <p:cNvSpPr>
            <a:spLocks noChangeArrowheads="1"/>
          </p:cNvSpPr>
          <p:nvPr/>
        </p:nvSpPr>
        <p:spPr bwMode="auto">
          <a:xfrm>
            <a:off x="3657600" y="4495800"/>
            <a:ext cx="990600" cy="762000"/>
          </a:xfrm>
          <a:prstGeom prst="leftArrow">
            <a:avLst>
              <a:gd name="adj1" fmla="val 50000"/>
              <a:gd name="adj2" fmla="val 325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latin typeface="Times New Roman" panose="02020603050405020304" pitchFamily="18" charset="0"/>
              </a:rPr>
              <a:t>解析</a:t>
            </a:r>
          </a:p>
        </p:txBody>
      </p:sp>
      <mc:AlternateContent xmlns:mc="http://schemas.openxmlformats.org/markup-compatibility/2006" xmlns:a14="http://schemas.microsoft.com/office/drawing/2010/main">
        <mc:Choice Requires="a14">
          <p:sp>
            <p:nvSpPr>
              <p:cNvPr id="2" name="テキスト ボックス 1"/>
              <p:cNvSpPr txBox="1"/>
              <p:nvPr/>
            </p:nvSpPr>
            <p:spPr>
              <a:xfrm>
                <a:off x="654419" y="4645046"/>
                <a:ext cx="3056221" cy="1077218"/>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r>
                        <a:rPr kumimoji="1" lang="en-US" altLang="ja-JP" sz="3200" b="0" i="1" smtClean="0">
                          <a:latin typeface="Cambria Math" panose="02040503050406030204" pitchFamily="18" charset="0"/>
                        </a:rPr>
                        <m:t>𝑓</m:t>
                      </m:r>
                      <m:d>
                        <m:dPr>
                          <m:ctrlPr>
                            <a:rPr kumimoji="1" lang="en-US" altLang="ja-JP" sz="3200" b="0" i="1" smtClean="0">
                              <a:latin typeface="Cambria Math" panose="02040503050406030204" pitchFamily="18" charset="0"/>
                            </a:rPr>
                          </m:ctrlPr>
                        </m:dPr>
                        <m:e>
                          <m:r>
                            <a:rPr kumimoji="1" lang="en-US" altLang="ja-JP" sz="3200" b="0" i="1" smtClean="0">
                              <a:latin typeface="Cambria Math" panose="02040503050406030204" pitchFamily="18" charset="0"/>
                            </a:rPr>
                            <m:t>𝑋</m:t>
                          </m:r>
                          <m:r>
                            <a:rPr kumimoji="1" lang="en-US" altLang="ja-JP" sz="3200" b="0" i="1" smtClean="0">
                              <a:latin typeface="Cambria Math" panose="02040503050406030204" pitchFamily="18" charset="0"/>
                            </a:rPr>
                            <m:t>,</m:t>
                          </m:r>
                          <m:r>
                            <a:rPr kumimoji="1" lang="en-US" altLang="ja-JP" sz="3200" b="0" i="1" smtClean="0">
                              <a:latin typeface="Cambria Math" panose="02040503050406030204" pitchFamily="18" charset="0"/>
                            </a:rPr>
                            <m:t>𝑌</m:t>
                          </m:r>
                          <m:r>
                            <a:rPr kumimoji="1" lang="en-US" altLang="ja-JP" sz="3200" b="0" i="1" smtClean="0">
                              <a:latin typeface="Cambria Math" panose="02040503050406030204" pitchFamily="18" charset="0"/>
                            </a:rPr>
                            <m:t>,</m:t>
                          </m:r>
                          <m:r>
                            <a:rPr kumimoji="1" lang="en-US" altLang="ja-JP" sz="3200" b="0" i="1" smtClean="0">
                              <a:latin typeface="Cambria Math" panose="02040503050406030204" pitchFamily="18" charset="0"/>
                            </a:rPr>
                            <m:t>𝑋</m:t>
                          </m:r>
                        </m:e>
                      </m:d>
                    </m:oMath>
                  </m:oMathPara>
                </a14:m>
                <a:endParaRPr kumimoji="1" lang="en-US" altLang="ja-JP" sz="3200" b="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kumimoji="1" lang="en-US" altLang="ja-JP" sz="3200" b="0" i="1" smtClean="0">
                          <a:latin typeface="Cambria Math" panose="02040503050406030204" pitchFamily="18" charset="0"/>
                        </a:rPr>
                        <m:t>=</m:t>
                      </m:r>
                      <m:r>
                        <a:rPr kumimoji="1" lang="en-US" altLang="ja-JP" sz="3200" b="0" i="1" smtClean="0">
                          <a:latin typeface="Cambria Math" panose="02040503050406030204" pitchFamily="18" charset="0"/>
                        </a:rPr>
                        <m:t>𝑋</m:t>
                      </m:r>
                      <m:r>
                        <a:rPr kumimoji="1" lang="en-US" altLang="ja-JP" sz="3200" b="0" i="1" smtClean="0">
                          <a:latin typeface="Cambria Math" panose="02040503050406030204" pitchFamily="18" charset="0"/>
                          <a:ea typeface="Cambria Math" panose="02040503050406030204" pitchFamily="18" charset="0"/>
                        </a:rPr>
                        <m:t>⋅</m:t>
                      </m:r>
                      <m:r>
                        <a:rPr kumimoji="1" lang="en-US" altLang="ja-JP" sz="3200" b="0" i="1" smtClean="0">
                          <a:latin typeface="Cambria Math" panose="02040503050406030204" pitchFamily="18" charset="0"/>
                          <a:ea typeface="Cambria Math" panose="02040503050406030204" pitchFamily="18" charset="0"/>
                        </a:rPr>
                        <m:t>𝑌</m:t>
                      </m:r>
                      <m:r>
                        <a:rPr kumimoji="1" lang="en-US" altLang="ja-JP" sz="3200" b="0" i="1" smtClean="0">
                          <a:latin typeface="Cambria Math" panose="02040503050406030204" pitchFamily="18" charset="0"/>
                          <a:ea typeface="Cambria Math" panose="02040503050406030204" pitchFamily="18" charset="0"/>
                        </a:rPr>
                        <m:t>+</m:t>
                      </m:r>
                      <m:acc>
                        <m:accPr>
                          <m:chr m:val="̅"/>
                          <m:ctrlPr>
                            <a:rPr kumimoji="1" lang="en-US" altLang="ja-JP" sz="3200" b="0" i="1" smtClean="0">
                              <a:latin typeface="Cambria Math" panose="02040503050406030204" pitchFamily="18" charset="0"/>
                              <a:ea typeface="Cambria Math" panose="02040503050406030204" pitchFamily="18" charset="0"/>
                            </a:rPr>
                          </m:ctrlPr>
                        </m:accPr>
                        <m:e>
                          <m:r>
                            <a:rPr kumimoji="1" lang="en-US" altLang="ja-JP" sz="3200" b="0" i="1" smtClean="0">
                              <a:latin typeface="Cambria Math" panose="02040503050406030204" pitchFamily="18" charset="0"/>
                              <a:ea typeface="Cambria Math" panose="02040503050406030204" pitchFamily="18" charset="0"/>
                            </a:rPr>
                            <m:t> </m:t>
                          </m:r>
                          <m:r>
                            <a:rPr kumimoji="1" lang="en-US" altLang="ja-JP" sz="3200" b="0" i="1" smtClean="0">
                              <a:latin typeface="Cambria Math" panose="02040503050406030204" pitchFamily="18" charset="0"/>
                              <a:ea typeface="Cambria Math" panose="02040503050406030204" pitchFamily="18" charset="0"/>
                            </a:rPr>
                            <m:t>𝑋</m:t>
                          </m:r>
                          <m:r>
                            <a:rPr kumimoji="1" lang="en-US" altLang="ja-JP" sz="3200" b="0" i="1" smtClean="0">
                              <a:latin typeface="Cambria Math" panose="02040503050406030204" pitchFamily="18" charset="0"/>
                              <a:ea typeface="Cambria Math" panose="02040503050406030204" pitchFamily="18" charset="0"/>
                            </a:rPr>
                            <m:t> </m:t>
                          </m:r>
                        </m:e>
                      </m:acc>
                      <m:r>
                        <a:rPr kumimoji="1" lang="en-US" altLang="ja-JP" sz="3200" b="0" i="1" smtClean="0">
                          <a:latin typeface="Cambria Math" panose="02040503050406030204" pitchFamily="18" charset="0"/>
                          <a:ea typeface="Cambria Math" panose="02040503050406030204" pitchFamily="18" charset="0"/>
                        </a:rPr>
                        <m:t>⋅</m:t>
                      </m:r>
                      <m:r>
                        <a:rPr kumimoji="1" lang="en-US" altLang="ja-JP" sz="3200" b="0" i="1" smtClean="0">
                          <a:latin typeface="Cambria Math" panose="02040503050406030204" pitchFamily="18" charset="0"/>
                          <a:ea typeface="Cambria Math" panose="02040503050406030204" pitchFamily="18" charset="0"/>
                        </a:rPr>
                        <m:t>𝑍</m:t>
                      </m:r>
                    </m:oMath>
                  </m:oMathPara>
                </a14:m>
                <a:endParaRPr kumimoji="1" lang="ja-JP" altLang="en-US" sz="3200" dirty="0"/>
              </a:p>
            </p:txBody>
          </p:sp>
        </mc:Choice>
        <mc:Fallback xmlns="">
          <p:sp>
            <p:nvSpPr>
              <p:cNvPr id="2" name="テキスト ボックス 1"/>
              <p:cNvSpPr txBox="1">
                <a:spLocks noRot="1" noChangeAspect="1" noMove="1" noResize="1" noEditPoints="1" noAdjustHandles="1" noChangeArrowheads="1" noChangeShapeType="1" noTextEdit="1"/>
              </p:cNvSpPr>
              <p:nvPr/>
            </p:nvSpPr>
            <p:spPr>
              <a:xfrm>
                <a:off x="654419" y="4645046"/>
                <a:ext cx="3056221" cy="1077218"/>
              </a:xfrm>
              <a:prstGeom prst="rect">
                <a:avLst/>
              </a:prstGeom>
              <a:blipFill rotWithShape="0">
                <a:blip r:embed="rId3" cstate="print"/>
                <a:stretch>
                  <a:fillRect/>
                </a:stretch>
              </a:blipFill>
            </p:spPr>
            <p:txBody>
              <a:bodyPr/>
              <a:lstStyle/>
              <a:p>
                <a:r>
                  <a:rPr lang="ja-JP"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6850"/>
                                        </p:tgtEl>
                                        <p:attrNameLst>
                                          <p:attrName>style.visibility</p:attrName>
                                        </p:attrNameLst>
                                      </p:cBhvr>
                                      <p:to>
                                        <p:strVal val="visible"/>
                                      </p:to>
                                    </p:set>
                                    <p:animEffect transition="in" filter="checkerboard(across)">
                                      <p:cBhvr>
                                        <p:cTn id="12" dur="500"/>
                                        <p:tgtEl>
                                          <p:spTgt spid="7685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76845"/>
                                        </p:tgtEl>
                                        <p:attrNameLst>
                                          <p:attrName>style.visibility</p:attrName>
                                        </p:attrNameLst>
                                      </p:cBhvr>
                                      <p:to>
                                        <p:strVal val="visible"/>
                                      </p:to>
                                    </p:set>
                                    <p:animEffect transition="in" filter="wipe(right)">
                                      <p:cBhvr>
                                        <p:cTn id="17" dur="500"/>
                                        <p:tgtEl>
                                          <p:spTgt spid="7684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6844"/>
                                        </p:tgtEl>
                                        <p:attrNameLst>
                                          <p:attrName>style.visibility</p:attrName>
                                        </p:attrNameLst>
                                      </p:cBhvr>
                                      <p:to>
                                        <p:strVal val="visible"/>
                                      </p:to>
                                    </p:set>
                                    <p:animEffect transition="in" filter="wipe(left)">
                                      <p:cBhvr>
                                        <p:cTn id="22" dur="500"/>
                                        <p:tgtEl>
                                          <p:spTgt spid="768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44" grpId="0" animBg="1" autoUpdateAnimBg="0"/>
      <p:bldP spid="76845" grpId="0" animBg="1" autoUpdateAnimBg="0"/>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ja-JP" altLang="en-US" dirty="0">
                <a:latin typeface="Times New Roman" panose="02020603050405020304" pitchFamily="18" charset="0"/>
              </a:rPr>
              <a:t>論理回路の解析</a:t>
            </a:r>
          </a:p>
        </p:txBody>
      </p:sp>
      <p:sp>
        <p:nvSpPr>
          <p:cNvPr id="78851" name="Rectangle 3"/>
          <p:cNvSpPr>
            <a:spLocks noGrp="1" noChangeArrowheads="1"/>
          </p:cNvSpPr>
          <p:nvPr>
            <p:ph type="body" idx="1"/>
          </p:nvPr>
        </p:nvSpPr>
        <p:spPr>
          <a:xfrm>
            <a:off x="1066800" y="1828800"/>
            <a:ext cx="7543800" cy="838200"/>
          </a:xfrm>
        </p:spPr>
        <p:txBody>
          <a:bodyPr/>
          <a:lstStyle/>
          <a:p>
            <a:r>
              <a:rPr lang="ja-JP" altLang="en-US" dirty="0">
                <a:latin typeface="Times New Roman" panose="02020603050405020304" pitchFamily="18" charset="0"/>
              </a:rPr>
              <a:t>例題</a:t>
            </a:r>
            <a:r>
              <a:rPr lang="en-US" altLang="ja-JP" dirty="0">
                <a:latin typeface="Times New Roman" panose="02020603050405020304" pitchFamily="18" charset="0"/>
              </a:rPr>
              <a:t> : </a:t>
            </a:r>
            <a:r>
              <a:rPr lang="ja-JP" altLang="en-US" dirty="0">
                <a:latin typeface="Times New Roman" panose="02020603050405020304" pitchFamily="18" charset="0"/>
              </a:rPr>
              <a:t>次の論理回路</a:t>
            </a:r>
            <a:r>
              <a:rPr lang="en-US" altLang="ja-JP" i="1" dirty="0">
                <a:latin typeface="Times New Roman" panose="02020603050405020304" pitchFamily="18" charset="0"/>
              </a:rPr>
              <a:t>F </a:t>
            </a:r>
            <a:r>
              <a:rPr lang="ja-JP" altLang="en-US" dirty="0">
                <a:latin typeface="Times New Roman" panose="02020603050405020304" pitchFamily="18" charset="0"/>
              </a:rPr>
              <a:t>を解析せよ</a:t>
            </a:r>
          </a:p>
        </p:txBody>
      </p:sp>
      <p:grpSp>
        <p:nvGrpSpPr>
          <p:cNvPr id="78918" name="Group 70"/>
          <p:cNvGrpSpPr>
            <a:grpSpLocks/>
          </p:cNvGrpSpPr>
          <p:nvPr/>
        </p:nvGrpSpPr>
        <p:grpSpPr bwMode="auto">
          <a:xfrm>
            <a:off x="1014713" y="3390900"/>
            <a:ext cx="3810000" cy="1981200"/>
            <a:chOff x="912" y="1728"/>
            <a:chExt cx="2400" cy="1248"/>
          </a:xfrm>
        </p:grpSpPr>
        <p:grpSp>
          <p:nvGrpSpPr>
            <p:cNvPr id="78853" name="Group 5"/>
            <p:cNvGrpSpPr>
              <a:grpSpLocks/>
            </p:cNvGrpSpPr>
            <p:nvPr/>
          </p:nvGrpSpPr>
          <p:grpSpPr bwMode="auto">
            <a:xfrm>
              <a:off x="2112" y="2064"/>
              <a:ext cx="288" cy="288"/>
              <a:chOff x="3264" y="3648"/>
              <a:chExt cx="288" cy="288"/>
            </a:xfrm>
          </p:grpSpPr>
          <p:sp>
            <p:nvSpPr>
              <p:cNvPr id="78854" name="Arc 6"/>
              <p:cNvSpPr>
                <a:spLocks/>
              </p:cNvSpPr>
              <p:nvPr/>
            </p:nvSpPr>
            <p:spPr bwMode="auto">
              <a:xfrm>
                <a:off x="3264" y="3648"/>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8855" name="Arc 7"/>
              <p:cNvSpPr>
                <a:spLocks/>
              </p:cNvSpPr>
              <p:nvPr/>
            </p:nvSpPr>
            <p:spPr bwMode="auto">
              <a:xfrm flipV="1">
                <a:off x="3264" y="3792"/>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8856" name="Arc 8"/>
              <p:cNvSpPr>
                <a:spLocks/>
              </p:cNvSpPr>
              <p:nvPr/>
            </p:nvSpPr>
            <p:spPr bwMode="auto">
              <a:xfrm>
                <a:off x="3264" y="3648"/>
                <a:ext cx="4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8857" name="Arc 9"/>
              <p:cNvSpPr>
                <a:spLocks/>
              </p:cNvSpPr>
              <p:nvPr/>
            </p:nvSpPr>
            <p:spPr bwMode="auto">
              <a:xfrm flipV="1">
                <a:off x="3264" y="3792"/>
                <a:ext cx="4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78858" name="Group 10"/>
            <p:cNvGrpSpPr>
              <a:grpSpLocks/>
            </p:cNvGrpSpPr>
            <p:nvPr/>
          </p:nvGrpSpPr>
          <p:grpSpPr bwMode="auto">
            <a:xfrm>
              <a:off x="2736" y="2304"/>
              <a:ext cx="288" cy="288"/>
              <a:chOff x="3264" y="2544"/>
              <a:chExt cx="288" cy="288"/>
            </a:xfrm>
          </p:grpSpPr>
          <p:sp>
            <p:nvSpPr>
              <p:cNvPr id="78859" name="Arc 11"/>
              <p:cNvSpPr>
                <a:spLocks/>
              </p:cNvSpPr>
              <p:nvPr/>
            </p:nvSpPr>
            <p:spPr bwMode="auto">
              <a:xfrm>
                <a:off x="3264" y="2544"/>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8860" name="Arc 12"/>
              <p:cNvSpPr>
                <a:spLocks/>
              </p:cNvSpPr>
              <p:nvPr/>
            </p:nvSpPr>
            <p:spPr bwMode="auto">
              <a:xfrm flipV="1">
                <a:off x="3264" y="2688"/>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8861" name="Line 13"/>
              <p:cNvSpPr>
                <a:spLocks noChangeShapeType="1"/>
              </p:cNvSpPr>
              <p:nvPr/>
            </p:nvSpPr>
            <p:spPr bwMode="auto">
              <a:xfrm>
                <a:off x="3264" y="2544"/>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78862" name="Group 14"/>
            <p:cNvGrpSpPr>
              <a:grpSpLocks/>
            </p:cNvGrpSpPr>
            <p:nvPr/>
          </p:nvGrpSpPr>
          <p:grpSpPr bwMode="auto">
            <a:xfrm>
              <a:off x="1392" y="2304"/>
              <a:ext cx="288" cy="288"/>
              <a:chOff x="3264" y="3648"/>
              <a:chExt cx="288" cy="288"/>
            </a:xfrm>
          </p:grpSpPr>
          <p:sp>
            <p:nvSpPr>
              <p:cNvPr id="78863" name="Arc 15"/>
              <p:cNvSpPr>
                <a:spLocks/>
              </p:cNvSpPr>
              <p:nvPr/>
            </p:nvSpPr>
            <p:spPr bwMode="auto">
              <a:xfrm>
                <a:off x="3264" y="3648"/>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8864" name="Arc 16"/>
              <p:cNvSpPr>
                <a:spLocks/>
              </p:cNvSpPr>
              <p:nvPr/>
            </p:nvSpPr>
            <p:spPr bwMode="auto">
              <a:xfrm flipV="1">
                <a:off x="3264" y="3792"/>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8865" name="Arc 17"/>
              <p:cNvSpPr>
                <a:spLocks/>
              </p:cNvSpPr>
              <p:nvPr/>
            </p:nvSpPr>
            <p:spPr bwMode="auto">
              <a:xfrm>
                <a:off x="3264" y="3648"/>
                <a:ext cx="4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8866" name="Arc 18"/>
              <p:cNvSpPr>
                <a:spLocks/>
              </p:cNvSpPr>
              <p:nvPr/>
            </p:nvSpPr>
            <p:spPr bwMode="auto">
              <a:xfrm flipV="1">
                <a:off x="3264" y="3792"/>
                <a:ext cx="4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78879" name="Text Box 31"/>
            <p:cNvSpPr txBox="1">
              <a:spLocks noChangeArrowheads="1"/>
            </p:cNvSpPr>
            <p:nvPr/>
          </p:nvSpPr>
          <p:spPr bwMode="auto">
            <a:xfrm>
              <a:off x="912" y="2021"/>
              <a:ext cx="23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i="1">
                  <a:latin typeface="Times New Roman" panose="02020603050405020304" pitchFamily="18" charset="0"/>
                </a:rPr>
                <a:t>X</a:t>
              </a:r>
            </a:p>
          </p:txBody>
        </p:sp>
        <p:sp>
          <p:nvSpPr>
            <p:cNvPr id="78880" name="Text Box 32"/>
            <p:cNvSpPr txBox="1">
              <a:spLocks noChangeArrowheads="1"/>
            </p:cNvSpPr>
            <p:nvPr/>
          </p:nvSpPr>
          <p:spPr bwMode="auto">
            <a:xfrm>
              <a:off x="912" y="2597"/>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i="1">
                  <a:latin typeface="Times New Roman" panose="02020603050405020304" pitchFamily="18" charset="0"/>
                </a:rPr>
                <a:t>Y</a:t>
              </a:r>
            </a:p>
          </p:txBody>
        </p:sp>
        <p:sp>
          <p:nvSpPr>
            <p:cNvPr id="78882" name="Line 34"/>
            <p:cNvSpPr>
              <a:spLocks noChangeShapeType="1"/>
            </p:cNvSpPr>
            <p:nvPr/>
          </p:nvSpPr>
          <p:spPr bwMode="auto">
            <a:xfrm>
              <a:off x="3024" y="2448"/>
              <a:ext cx="2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8883" name="Rectangle 35"/>
            <p:cNvSpPr>
              <a:spLocks noChangeArrowheads="1"/>
            </p:cNvSpPr>
            <p:nvPr/>
          </p:nvSpPr>
          <p:spPr bwMode="auto">
            <a:xfrm>
              <a:off x="1200" y="1920"/>
              <a:ext cx="2016" cy="1056"/>
            </a:xfrm>
            <a:prstGeom prst="rect">
              <a:avLst/>
            </a:prstGeom>
            <a:noFill/>
            <a:ln w="19050">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useBgFill="1">
          <p:nvSpPr>
            <p:cNvPr id="78884" name="Text Box 36"/>
            <p:cNvSpPr txBox="1">
              <a:spLocks noChangeArrowheads="1"/>
            </p:cNvSpPr>
            <p:nvPr/>
          </p:nvSpPr>
          <p:spPr bwMode="auto">
            <a:xfrm>
              <a:off x="1344" y="1728"/>
              <a:ext cx="288" cy="327"/>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2800" i="1">
                  <a:latin typeface="Times New Roman" panose="02020603050405020304" pitchFamily="18" charset="0"/>
                </a:rPr>
                <a:t>F</a:t>
              </a:r>
            </a:p>
          </p:txBody>
        </p:sp>
        <p:sp>
          <p:nvSpPr>
            <p:cNvPr id="78894" name="Line 46"/>
            <p:cNvSpPr>
              <a:spLocks noChangeShapeType="1"/>
            </p:cNvSpPr>
            <p:nvPr/>
          </p:nvSpPr>
          <p:spPr bwMode="auto">
            <a:xfrm>
              <a:off x="1152" y="2160"/>
              <a:ext cx="100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8895" name="Line 47"/>
            <p:cNvSpPr>
              <a:spLocks noChangeShapeType="1"/>
            </p:cNvSpPr>
            <p:nvPr/>
          </p:nvSpPr>
          <p:spPr bwMode="auto">
            <a:xfrm>
              <a:off x="1152" y="2736"/>
              <a:ext cx="100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8896" name="Line 48"/>
            <p:cNvSpPr>
              <a:spLocks noChangeShapeType="1"/>
            </p:cNvSpPr>
            <p:nvPr/>
          </p:nvSpPr>
          <p:spPr bwMode="auto">
            <a:xfrm>
              <a:off x="1296" y="2160"/>
              <a:ext cx="0" cy="24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8897" name="Line 49"/>
            <p:cNvSpPr>
              <a:spLocks noChangeShapeType="1"/>
            </p:cNvSpPr>
            <p:nvPr/>
          </p:nvSpPr>
          <p:spPr bwMode="auto">
            <a:xfrm>
              <a:off x="1296" y="2496"/>
              <a:ext cx="0" cy="24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8898" name="Line 50"/>
            <p:cNvSpPr>
              <a:spLocks noChangeShapeType="1"/>
            </p:cNvSpPr>
            <p:nvPr/>
          </p:nvSpPr>
          <p:spPr bwMode="auto">
            <a:xfrm>
              <a:off x="1296" y="2400"/>
              <a:ext cx="14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8899" name="Line 51"/>
            <p:cNvSpPr>
              <a:spLocks noChangeShapeType="1"/>
            </p:cNvSpPr>
            <p:nvPr/>
          </p:nvSpPr>
          <p:spPr bwMode="auto">
            <a:xfrm>
              <a:off x="1296" y="2496"/>
              <a:ext cx="14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8900" name="Line 52"/>
            <p:cNvSpPr>
              <a:spLocks noChangeShapeType="1"/>
            </p:cNvSpPr>
            <p:nvPr/>
          </p:nvSpPr>
          <p:spPr bwMode="auto">
            <a:xfrm>
              <a:off x="1776" y="2448"/>
              <a:ext cx="2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8901" name="Line 53"/>
            <p:cNvSpPr>
              <a:spLocks noChangeShapeType="1"/>
            </p:cNvSpPr>
            <p:nvPr/>
          </p:nvSpPr>
          <p:spPr bwMode="auto">
            <a:xfrm>
              <a:off x="2016" y="2256"/>
              <a:ext cx="0" cy="38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8902" name="Line 54"/>
            <p:cNvSpPr>
              <a:spLocks noChangeShapeType="1"/>
            </p:cNvSpPr>
            <p:nvPr/>
          </p:nvSpPr>
          <p:spPr bwMode="auto">
            <a:xfrm>
              <a:off x="2016" y="2640"/>
              <a:ext cx="14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8903" name="Line 55"/>
            <p:cNvSpPr>
              <a:spLocks noChangeShapeType="1"/>
            </p:cNvSpPr>
            <p:nvPr/>
          </p:nvSpPr>
          <p:spPr bwMode="auto">
            <a:xfrm>
              <a:off x="2016" y="2256"/>
              <a:ext cx="14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78904" name="Group 56"/>
            <p:cNvGrpSpPr>
              <a:grpSpLocks/>
            </p:cNvGrpSpPr>
            <p:nvPr/>
          </p:nvGrpSpPr>
          <p:grpSpPr bwMode="auto">
            <a:xfrm>
              <a:off x="2112" y="2544"/>
              <a:ext cx="288" cy="288"/>
              <a:chOff x="3264" y="3648"/>
              <a:chExt cx="288" cy="288"/>
            </a:xfrm>
          </p:grpSpPr>
          <p:sp>
            <p:nvSpPr>
              <p:cNvPr id="78905" name="Arc 57"/>
              <p:cNvSpPr>
                <a:spLocks/>
              </p:cNvSpPr>
              <p:nvPr/>
            </p:nvSpPr>
            <p:spPr bwMode="auto">
              <a:xfrm>
                <a:off x="3264" y="3648"/>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8906" name="Arc 58"/>
              <p:cNvSpPr>
                <a:spLocks/>
              </p:cNvSpPr>
              <p:nvPr/>
            </p:nvSpPr>
            <p:spPr bwMode="auto">
              <a:xfrm flipV="1">
                <a:off x="3264" y="3792"/>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8907" name="Arc 59"/>
              <p:cNvSpPr>
                <a:spLocks/>
              </p:cNvSpPr>
              <p:nvPr/>
            </p:nvSpPr>
            <p:spPr bwMode="auto">
              <a:xfrm>
                <a:off x="3264" y="3648"/>
                <a:ext cx="4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8908" name="Arc 60"/>
              <p:cNvSpPr>
                <a:spLocks/>
              </p:cNvSpPr>
              <p:nvPr/>
            </p:nvSpPr>
            <p:spPr bwMode="auto">
              <a:xfrm flipV="1">
                <a:off x="3264" y="3792"/>
                <a:ext cx="4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78909" name="Line 61"/>
            <p:cNvSpPr>
              <a:spLocks noChangeShapeType="1"/>
            </p:cNvSpPr>
            <p:nvPr/>
          </p:nvSpPr>
          <p:spPr bwMode="auto">
            <a:xfrm>
              <a:off x="2400" y="2208"/>
              <a:ext cx="2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8911" name="Line 63"/>
            <p:cNvSpPr>
              <a:spLocks noChangeShapeType="1"/>
            </p:cNvSpPr>
            <p:nvPr/>
          </p:nvSpPr>
          <p:spPr bwMode="auto">
            <a:xfrm>
              <a:off x="2400" y="2688"/>
              <a:ext cx="2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8912" name="Line 64"/>
            <p:cNvSpPr>
              <a:spLocks noChangeShapeType="1"/>
            </p:cNvSpPr>
            <p:nvPr/>
          </p:nvSpPr>
          <p:spPr bwMode="auto">
            <a:xfrm>
              <a:off x="2640" y="2208"/>
              <a:ext cx="0"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8913" name="Line 65"/>
            <p:cNvSpPr>
              <a:spLocks noChangeShapeType="1"/>
            </p:cNvSpPr>
            <p:nvPr/>
          </p:nvSpPr>
          <p:spPr bwMode="auto">
            <a:xfrm>
              <a:off x="2640" y="2496"/>
              <a:ext cx="0"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8914" name="Line 66"/>
            <p:cNvSpPr>
              <a:spLocks noChangeShapeType="1"/>
            </p:cNvSpPr>
            <p:nvPr/>
          </p:nvSpPr>
          <p:spPr bwMode="auto">
            <a:xfrm>
              <a:off x="2640" y="2400"/>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8915" name="Line 67"/>
            <p:cNvSpPr>
              <a:spLocks noChangeShapeType="1"/>
            </p:cNvSpPr>
            <p:nvPr/>
          </p:nvSpPr>
          <p:spPr bwMode="auto">
            <a:xfrm>
              <a:off x="2640" y="2496"/>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8917" name="Oval 69"/>
            <p:cNvSpPr>
              <a:spLocks noChangeArrowheads="1"/>
            </p:cNvSpPr>
            <p:nvPr/>
          </p:nvSpPr>
          <p:spPr bwMode="auto">
            <a:xfrm>
              <a:off x="1680" y="2400"/>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78919" name="Text Box 71"/>
          <p:cNvSpPr txBox="1">
            <a:spLocks noChangeArrowheads="1"/>
          </p:cNvSpPr>
          <p:nvPr/>
        </p:nvSpPr>
        <p:spPr bwMode="auto">
          <a:xfrm>
            <a:off x="4977113" y="2865438"/>
            <a:ext cx="305435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latin typeface="Times New Roman" panose="02020603050405020304" pitchFamily="18" charset="0"/>
              </a:rPr>
              <a:t>左</a:t>
            </a:r>
            <a:r>
              <a:rPr lang="en-US" altLang="ja-JP">
                <a:latin typeface="Times New Roman" panose="02020603050405020304" pitchFamily="18" charset="0"/>
              </a:rPr>
              <a:t>(</a:t>
            </a:r>
            <a:r>
              <a:rPr lang="ja-JP" altLang="en-US">
                <a:latin typeface="Times New Roman" panose="02020603050405020304" pitchFamily="18" charset="0"/>
              </a:rPr>
              <a:t>入力端子</a:t>
            </a:r>
            <a:r>
              <a:rPr lang="en-US" altLang="ja-JP">
                <a:latin typeface="Times New Roman" panose="02020603050405020304" pitchFamily="18" charset="0"/>
              </a:rPr>
              <a:t>)</a:t>
            </a:r>
            <a:r>
              <a:rPr lang="ja-JP" altLang="en-US">
                <a:latin typeface="Times New Roman" panose="02020603050405020304" pitchFamily="18" charset="0"/>
              </a:rPr>
              <a:t>から順に</a:t>
            </a:r>
          </a:p>
          <a:p>
            <a:r>
              <a:rPr lang="ja-JP" altLang="en-US">
                <a:latin typeface="Times New Roman" panose="02020603050405020304" pitchFamily="18" charset="0"/>
              </a:rPr>
              <a:t>各素子の出力関数を</a:t>
            </a:r>
          </a:p>
          <a:p>
            <a:r>
              <a:rPr lang="ja-JP" altLang="en-US">
                <a:latin typeface="Times New Roman" panose="02020603050405020304" pitchFamily="18" charset="0"/>
              </a:rPr>
              <a:t>求めていく</a:t>
            </a:r>
          </a:p>
        </p:txBody>
      </p:sp>
      <mc:AlternateContent xmlns:mc="http://schemas.openxmlformats.org/markup-compatibility/2006" xmlns:a14="http://schemas.microsoft.com/office/drawing/2010/main">
        <mc:Choice Requires="a14">
          <p:sp>
            <p:nvSpPr>
              <p:cNvPr id="2" name="角丸四角形吹き出し 1"/>
              <p:cNvSpPr/>
              <p:nvPr/>
            </p:nvSpPr>
            <p:spPr bwMode="auto">
              <a:xfrm>
                <a:off x="709913" y="5477175"/>
                <a:ext cx="1676400" cy="876782"/>
              </a:xfrm>
              <a:prstGeom prst="wedgeRoundRectCallout">
                <a:avLst>
                  <a:gd name="adj1" fmla="val 61157"/>
                  <a:gd name="adj2" fmla="val -152692"/>
                  <a:gd name="adj3" fmla="val 16667"/>
                </a:avLst>
              </a:prstGeom>
              <a:solidFill>
                <a:srgbClr val="003300"/>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14:m>
                  <m:oMathPara xmlns:m="http://schemas.openxmlformats.org/officeDocument/2006/math">
                    <m:oMathParaPr>
                      <m:jc m:val="centerGroup"/>
                    </m:oMathParaPr>
                    <m:oMath xmlns:m="http://schemas.openxmlformats.org/officeDocument/2006/math">
                      <m:acc>
                        <m:accPr>
                          <m:chr m:val="̅"/>
                          <m:ctrlPr>
                            <a:rPr kumimoji="1" lang="ja-JP" altLang="en-US" sz="2400" b="0" i="1" u="none" strike="noStrike" cap="none" normalizeH="0" baseline="0" smtClean="0">
                              <a:ln>
                                <a:noFill/>
                              </a:ln>
                              <a:solidFill>
                                <a:schemeClr val="tx1"/>
                              </a:solidFill>
                              <a:effectLst/>
                              <a:latin typeface="Cambria Math" panose="02040503050406030204" pitchFamily="18" charset="0"/>
                              <a:ea typeface="ＭＳ Ｐゴシック" panose="020B0600070205080204" pitchFamily="50" charset="-128"/>
                            </a:rPr>
                          </m:ctrlPr>
                        </m:accPr>
                        <m:e>
                          <m:r>
                            <a:rPr kumimoji="1" lang="en-US" altLang="ja-JP" sz="2400" b="0" i="1" u="none" strike="noStrike" cap="none" normalizeH="0" baseline="0" smtClean="0">
                              <a:ln>
                                <a:noFill/>
                              </a:ln>
                              <a:solidFill>
                                <a:schemeClr val="tx1"/>
                              </a:solidFill>
                              <a:effectLst/>
                              <a:latin typeface="Cambria Math" panose="02040503050406030204" pitchFamily="18" charset="0"/>
                              <a:ea typeface="ＭＳ Ｐゴシック" panose="020B0600070205080204" pitchFamily="50" charset="-128"/>
                            </a:rPr>
                            <m:t> </m:t>
                          </m:r>
                          <m:r>
                            <a:rPr kumimoji="1" lang="en-US" altLang="ja-JP" sz="2400" b="0" i="1" u="none" strike="noStrike" cap="none" normalizeH="0" baseline="0" smtClean="0">
                              <a:ln>
                                <a:noFill/>
                              </a:ln>
                              <a:solidFill>
                                <a:schemeClr val="tx1"/>
                              </a:solidFill>
                              <a:effectLst/>
                              <a:latin typeface="Cambria Math" panose="02040503050406030204" pitchFamily="18" charset="0"/>
                              <a:ea typeface="ＭＳ Ｐゴシック" panose="020B0600070205080204" pitchFamily="50" charset="-128"/>
                            </a:rPr>
                            <m:t>𝑋</m:t>
                          </m:r>
                          <m:r>
                            <a:rPr kumimoji="1" lang="en-US" altLang="ja-JP" sz="2400" b="0" i="1" u="none" strike="noStrike" cap="none" normalizeH="0" baseline="0" smtClean="0">
                              <a:ln>
                                <a:noFill/>
                              </a:ln>
                              <a:solidFill>
                                <a:schemeClr val="tx1"/>
                              </a:solidFill>
                              <a:effectLst/>
                              <a:latin typeface="Cambria Math" panose="02040503050406030204" pitchFamily="18" charset="0"/>
                              <a:ea typeface="ＭＳ Ｐゴシック" panose="020B0600070205080204" pitchFamily="50" charset="-128"/>
                            </a:rPr>
                            <m:t>+</m:t>
                          </m:r>
                          <m:r>
                            <a:rPr kumimoji="1" lang="en-US" altLang="ja-JP" sz="2400" b="0" i="1" u="none" strike="noStrike" cap="none" normalizeH="0" baseline="0" smtClean="0">
                              <a:ln>
                                <a:noFill/>
                              </a:ln>
                              <a:solidFill>
                                <a:schemeClr val="tx1"/>
                              </a:solidFill>
                              <a:effectLst/>
                              <a:latin typeface="Cambria Math" panose="02040503050406030204" pitchFamily="18" charset="0"/>
                              <a:ea typeface="ＭＳ Ｐゴシック" panose="020B0600070205080204" pitchFamily="50" charset="-128"/>
                            </a:rPr>
                            <m:t>𝑌</m:t>
                          </m:r>
                          <m:r>
                            <a:rPr kumimoji="1" lang="en-US" altLang="ja-JP" sz="2400" b="0" i="1" u="none" strike="noStrike" cap="none" normalizeH="0" baseline="0" smtClean="0">
                              <a:ln>
                                <a:noFill/>
                              </a:ln>
                              <a:solidFill>
                                <a:schemeClr val="tx1"/>
                              </a:solidFill>
                              <a:effectLst/>
                              <a:latin typeface="Cambria Math" panose="02040503050406030204" pitchFamily="18" charset="0"/>
                              <a:ea typeface="ＭＳ Ｐゴシック" panose="020B0600070205080204" pitchFamily="50" charset="-128"/>
                            </a:rPr>
                            <m:t> </m:t>
                          </m:r>
                        </m:e>
                      </m:acc>
                    </m:oMath>
                  </m:oMathPara>
                </a14:m>
                <a:endParaRPr kumimoji="1" lang="en-US" altLang="ja-JP" sz="2400" b="0" i="0" u="none" strike="noStrike" cap="none" normalizeH="0" baseline="0" dirty="0">
                  <a:ln>
                    <a:noFill/>
                  </a:ln>
                  <a:solidFill>
                    <a:schemeClr val="tx1"/>
                  </a:solidFill>
                  <a:effectLst/>
                  <a:latin typeface="Tahoma" panose="020B0604030504040204" pitchFamily="34" charset="0"/>
                  <a:ea typeface="ＭＳ Ｐゴシック" panose="020B0600070205080204" pitchFamily="50" charset="-128"/>
                </a:endParaRPr>
              </a:p>
              <a:p>
                <a:pPr/>
                <a14:m>
                  <m:oMathPara xmlns:m="http://schemas.openxmlformats.org/officeDocument/2006/math">
                    <m:oMathParaPr>
                      <m:jc m:val="centerGroup"/>
                    </m:oMathParaPr>
                    <m:oMath xmlns:m="http://schemas.openxmlformats.org/officeDocument/2006/math">
                      <m:r>
                        <a:rPr lang="en-US" altLang="ja-JP" b="0" i="1" smtClean="0">
                          <a:latin typeface="Cambria Math" panose="02040503050406030204" pitchFamily="18" charset="0"/>
                        </a:rPr>
                        <m:t>=</m:t>
                      </m:r>
                      <m:acc>
                        <m:accPr>
                          <m:chr m:val="̅"/>
                          <m:ctrlPr>
                            <a:rPr lang="en-US" altLang="ja-JP" b="0" i="1" smtClean="0">
                              <a:latin typeface="Cambria Math" panose="02040503050406030204" pitchFamily="18" charset="0"/>
                            </a:rPr>
                          </m:ctrlPr>
                        </m:accPr>
                        <m:e>
                          <m:r>
                            <a:rPr lang="en-US" altLang="ja-JP" b="0" i="1" smtClean="0">
                              <a:latin typeface="Cambria Math" panose="02040503050406030204" pitchFamily="18" charset="0"/>
                            </a:rPr>
                            <m:t> </m:t>
                          </m:r>
                          <m:r>
                            <a:rPr lang="en-US" altLang="ja-JP" b="0" i="1" smtClean="0">
                              <a:latin typeface="Cambria Math" panose="02040503050406030204" pitchFamily="18" charset="0"/>
                            </a:rPr>
                            <m:t>𝑋</m:t>
                          </m:r>
                          <m:r>
                            <a:rPr lang="en-US" altLang="ja-JP" b="0" i="1" smtClean="0">
                              <a:latin typeface="Cambria Math" panose="02040503050406030204" pitchFamily="18" charset="0"/>
                            </a:rPr>
                            <m:t> </m:t>
                          </m:r>
                        </m:e>
                      </m:acc>
                      <m:r>
                        <a:rPr lang="en-US" altLang="ja-JP" b="0" i="1" smtClean="0">
                          <a:latin typeface="Cambria Math" panose="02040503050406030204" pitchFamily="18" charset="0"/>
                          <a:ea typeface="Cambria Math" panose="02040503050406030204" pitchFamily="18" charset="0"/>
                        </a:rPr>
                        <m:t>⋅</m:t>
                      </m:r>
                      <m:acc>
                        <m:accPr>
                          <m:chr m:val="̅"/>
                          <m:ctrlPr>
                            <a:rPr lang="en-US" altLang="ja-JP" b="0" i="1" smtClean="0">
                              <a:latin typeface="Cambria Math" panose="02040503050406030204" pitchFamily="18" charset="0"/>
                              <a:ea typeface="Cambria Math" panose="02040503050406030204" pitchFamily="18" charset="0"/>
                            </a:rPr>
                          </m:ctrlPr>
                        </m:accPr>
                        <m:e>
                          <m:r>
                            <a:rPr lang="en-US" altLang="ja-JP" b="0" i="1" smtClean="0">
                              <a:latin typeface="Cambria Math" panose="02040503050406030204" pitchFamily="18" charset="0"/>
                              <a:ea typeface="Cambria Math" panose="02040503050406030204" pitchFamily="18" charset="0"/>
                            </a:rPr>
                            <m:t> </m:t>
                          </m:r>
                          <m:r>
                            <a:rPr lang="en-US" altLang="ja-JP" b="0" i="1" smtClean="0">
                              <a:latin typeface="Cambria Math" panose="02040503050406030204" pitchFamily="18" charset="0"/>
                              <a:ea typeface="Cambria Math" panose="02040503050406030204" pitchFamily="18" charset="0"/>
                            </a:rPr>
                            <m:t>𝑌</m:t>
                          </m:r>
                          <m:r>
                            <a:rPr lang="en-US" altLang="ja-JP" b="0" i="1" smtClean="0">
                              <a:latin typeface="Cambria Math" panose="02040503050406030204" pitchFamily="18" charset="0"/>
                              <a:ea typeface="Cambria Math" panose="02040503050406030204" pitchFamily="18" charset="0"/>
                            </a:rPr>
                            <m:t> </m:t>
                          </m:r>
                        </m:e>
                      </m:acc>
                    </m:oMath>
                  </m:oMathPara>
                </a14:m>
                <a:endParaRPr kumimoji="1" lang="ja-JP" altLang="en-US" sz="2400" b="0" i="0" u="none" strike="noStrike" cap="none" normalizeH="0" baseline="0" dirty="0">
                  <a:ln>
                    <a:noFill/>
                  </a:ln>
                  <a:solidFill>
                    <a:schemeClr val="tx1"/>
                  </a:solidFill>
                  <a:effectLst/>
                  <a:latin typeface="Tahoma" panose="020B0604030504040204" pitchFamily="34" charset="0"/>
                  <a:ea typeface="ＭＳ Ｐゴシック" panose="020B0600070205080204" pitchFamily="50" charset="-128"/>
                </a:endParaRPr>
              </a:p>
            </p:txBody>
          </p:sp>
        </mc:Choice>
        <mc:Fallback xmlns="">
          <p:sp>
            <p:nvSpPr>
              <p:cNvPr id="2" name="角丸四角形吹き出し 1"/>
              <p:cNvSpPr>
                <a:spLocks noRot="1" noChangeAspect="1" noMove="1" noResize="1" noEditPoints="1" noAdjustHandles="1" noChangeArrowheads="1" noChangeShapeType="1" noTextEdit="1"/>
              </p:cNvSpPr>
              <p:nvPr/>
            </p:nvSpPr>
            <p:spPr bwMode="auto">
              <a:xfrm>
                <a:off x="709913" y="5477175"/>
                <a:ext cx="1676400" cy="876782"/>
              </a:xfrm>
              <a:prstGeom prst="wedgeRoundRectCallout">
                <a:avLst>
                  <a:gd name="adj1" fmla="val 61157"/>
                  <a:gd name="adj2" fmla="val -152692"/>
                  <a:gd name="adj3" fmla="val 16667"/>
                </a:avLst>
              </a:prstGeom>
              <a:blipFill rotWithShape="0">
                <a:blip r:embed="rId3" cstate="print"/>
                <a:stretch>
                  <a:fillRect/>
                </a:stretch>
              </a:blipFill>
              <a:ln w="19050" cap="flat" cmpd="sng" algn="ctr">
                <a:solidFill>
                  <a:schemeClr val="tx1"/>
                </a:solidFill>
                <a:prstDash val="solid"/>
                <a:round/>
                <a:headEnd type="none" w="med" len="med"/>
                <a:tailEnd type="triangle" w="med" len="med"/>
              </a:ln>
              <a:effectLst/>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角丸四角形吹き出し 2"/>
              <p:cNvSpPr/>
              <p:nvPr/>
            </p:nvSpPr>
            <p:spPr bwMode="auto">
              <a:xfrm>
                <a:off x="2759597" y="2590800"/>
                <a:ext cx="1836516" cy="876300"/>
              </a:xfrm>
              <a:prstGeom prst="wedgeRoundRectCallout">
                <a:avLst>
                  <a:gd name="adj1" fmla="val -6967"/>
                  <a:gd name="adj2" fmla="val 123260"/>
                  <a:gd name="adj3" fmla="val 16667"/>
                </a:avLst>
              </a:prstGeom>
              <a:solidFill>
                <a:srgbClr val="003300"/>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1" lang="en-US" altLang="ja-JP" sz="2400" b="0" i="1" u="none" strike="noStrike" cap="none" normalizeH="0" baseline="0" smtClean="0">
                          <a:ln>
                            <a:noFill/>
                          </a:ln>
                          <a:solidFill>
                            <a:schemeClr val="tx1"/>
                          </a:solidFill>
                          <a:effectLst/>
                          <a:latin typeface="Cambria Math" panose="02040503050406030204" pitchFamily="18" charset="0"/>
                          <a:ea typeface="ＭＳ Ｐゴシック" panose="020B0600070205080204" pitchFamily="50" charset="-128"/>
                        </a:rPr>
                        <m:t>𝑋</m:t>
                      </m:r>
                      <m:r>
                        <a:rPr kumimoji="1" lang="en-US" altLang="ja-JP" sz="2400" b="0" i="1" u="none" strike="noStrike" cap="none" normalizeH="0" baseline="0" smtClean="0">
                          <a:ln>
                            <a:noFill/>
                          </a:ln>
                          <a:solidFill>
                            <a:schemeClr val="tx1"/>
                          </a:solidFill>
                          <a:effectLst/>
                          <a:latin typeface="Cambria Math" panose="02040503050406030204" pitchFamily="18" charset="0"/>
                          <a:ea typeface="ＭＳ Ｐゴシック" panose="020B0600070205080204" pitchFamily="50" charset="-128"/>
                        </a:rPr>
                        <m:t>+</m:t>
                      </m:r>
                      <m:acc>
                        <m:accPr>
                          <m:chr m:val="̅"/>
                          <m:ctrlPr>
                            <a:rPr kumimoji="1" lang="en-US" altLang="ja-JP" sz="2400" b="0" i="1" u="none" strike="noStrike" cap="none" normalizeH="0" baseline="0" smtClean="0">
                              <a:ln>
                                <a:noFill/>
                              </a:ln>
                              <a:solidFill>
                                <a:schemeClr val="tx1"/>
                              </a:solidFill>
                              <a:effectLst/>
                              <a:latin typeface="Cambria Math" panose="02040503050406030204" pitchFamily="18" charset="0"/>
                              <a:ea typeface="ＭＳ Ｐゴシック" panose="020B0600070205080204" pitchFamily="50" charset="-128"/>
                            </a:rPr>
                          </m:ctrlPr>
                        </m:accPr>
                        <m:e>
                          <m:r>
                            <a:rPr kumimoji="1" lang="en-US" altLang="ja-JP" sz="2400" b="0" i="1" u="none" strike="noStrike" cap="none" normalizeH="0" baseline="0" smtClean="0">
                              <a:ln>
                                <a:noFill/>
                              </a:ln>
                              <a:solidFill>
                                <a:schemeClr val="tx1"/>
                              </a:solidFill>
                              <a:effectLst/>
                              <a:latin typeface="Cambria Math" panose="02040503050406030204" pitchFamily="18" charset="0"/>
                              <a:ea typeface="ＭＳ Ｐゴシック" panose="020B0600070205080204" pitchFamily="50" charset="-128"/>
                            </a:rPr>
                            <m:t> </m:t>
                          </m:r>
                          <m:r>
                            <a:rPr kumimoji="1" lang="en-US" altLang="ja-JP" sz="2400" b="0" i="1" u="none" strike="noStrike" cap="none" normalizeH="0" baseline="0" smtClean="0">
                              <a:ln>
                                <a:noFill/>
                              </a:ln>
                              <a:solidFill>
                                <a:schemeClr val="tx1"/>
                              </a:solidFill>
                              <a:effectLst/>
                              <a:latin typeface="Cambria Math" panose="02040503050406030204" pitchFamily="18" charset="0"/>
                              <a:ea typeface="ＭＳ Ｐゴシック" panose="020B0600070205080204" pitchFamily="50" charset="-128"/>
                            </a:rPr>
                            <m:t>𝑋</m:t>
                          </m:r>
                          <m:r>
                            <a:rPr kumimoji="1" lang="en-US" altLang="ja-JP" sz="2400" b="0" i="1" u="none" strike="noStrike" cap="none" normalizeH="0" baseline="0" smtClean="0">
                              <a:ln>
                                <a:noFill/>
                              </a:ln>
                              <a:solidFill>
                                <a:schemeClr val="tx1"/>
                              </a:solidFill>
                              <a:effectLst/>
                              <a:latin typeface="Cambria Math" panose="02040503050406030204" pitchFamily="18" charset="0"/>
                              <a:ea typeface="ＭＳ Ｐゴシック" panose="020B0600070205080204" pitchFamily="50" charset="-128"/>
                            </a:rPr>
                            <m:t> </m:t>
                          </m:r>
                        </m:e>
                      </m:acc>
                      <m:r>
                        <a:rPr kumimoji="1" lang="en-US" altLang="ja-JP" sz="2400" b="0" i="1" u="none" strike="noStrike" cap="none" normalizeH="0" baseline="0" smtClean="0">
                          <a:ln>
                            <a:noFill/>
                          </a:ln>
                          <a:solidFill>
                            <a:schemeClr val="tx1"/>
                          </a:solidFill>
                          <a:effectLst/>
                          <a:latin typeface="Cambria Math" panose="02040503050406030204" pitchFamily="18" charset="0"/>
                          <a:ea typeface="Cambria Math" panose="02040503050406030204" pitchFamily="18" charset="0"/>
                        </a:rPr>
                        <m:t>⋅</m:t>
                      </m:r>
                      <m:acc>
                        <m:accPr>
                          <m:chr m:val="̅"/>
                          <m:ctrlPr>
                            <a:rPr kumimoji="1" lang="en-US" altLang="ja-JP" sz="2400" b="0" i="1" u="none" strike="noStrike" cap="none" normalizeH="0" baseline="0" smtClean="0">
                              <a:ln>
                                <a:noFill/>
                              </a:ln>
                              <a:solidFill>
                                <a:schemeClr val="tx1"/>
                              </a:solidFill>
                              <a:effectLst/>
                              <a:latin typeface="Cambria Math" panose="02040503050406030204" pitchFamily="18" charset="0"/>
                              <a:ea typeface="Cambria Math" panose="02040503050406030204" pitchFamily="18" charset="0"/>
                            </a:rPr>
                          </m:ctrlPr>
                        </m:accPr>
                        <m:e>
                          <m:r>
                            <a:rPr kumimoji="1" lang="en-US" altLang="ja-JP" sz="2400" b="0" i="1" u="none" strike="noStrike" cap="none" normalizeH="0" baseline="0" smtClean="0">
                              <a:ln>
                                <a:noFill/>
                              </a:ln>
                              <a:solidFill>
                                <a:schemeClr val="tx1"/>
                              </a:solidFill>
                              <a:effectLst/>
                              <a:latin typeface="Cambria Math" panose="02040503050406030204" pitchFamily="18" charset="0"/>
                              <a:ea typeface="Cambria Math" panose="02040503050406030204" pitchFamily="18" charset="0"/>
                            </a:rPr>
                            <m:t> </m:t>
                          </m:r>
                          <m:r>
                            <a:rPr kumimoji="1" lang="en-US" altLang="ja-JP" sz="2400" b="0" i="1" u="none" strike="noStrike" cap="none" normalizeH="0" baseline="0" smtClean="0">
                              <a:ln>
                                <a:noFill/>
                              </a:ln>
                              <a:solidFill>
                                <a:schemeClr val="tx1"/>
                              </a:solidFill>
                              <a:effectLst/>
                              <a:latin typeface="Cambria Math" panose="02040503050406030204" pitchFamily="18" charset="0"/>
                              <a:ea typeface="Cambria Math" panose="02040503050406030204" pitchFamily="18" charset="0"/>
                            </a:rPr>
                            <m:t>𝑌</m:t>
                          </m:r>
                          <m:r>
                            <a:rPr kumimoji="1" lang="en-US" altLang="ja-JP" sz="2400" b="0" i="1" u="none" strike="noStrike" cap="none" normalizeH="0" baseline="0" smtClean="0">
                              <a:ln>
                                <a:noFill/>
                              </a:ln>
                              <a:solidFill>
                                <a:schemeClr val="tx1"/>
                              </a:solidFill>
                              <a:effectLst/>
                              <a:latin typeface="Cambria Math" panose="02040503050406030204" pitchFamily="18" charset="0"/>
                              <a:ea typeface="Cambria Math" panose="02040503050406030204" pitchFamily="18" charset="0"/>
                            </a:rPr>
                            <m:t> </m:t>
                          </m:r>
                        </m:e>
                      </m:acc>
                    </m:oMath>
                  </m:oMathPara>
                </a14:m>
                <a:endParaRPr kumimoji="1" lang="en-US" altLang="ja-JP" sz="2400" b="0" i="0" u="none" strike="noStrike" cap="none" normalizeH="0" baseline="0" dirty="0">
                  <a:ln>
                    <a:noFill/>
                  </a:ln>
                  <a:solidFill>
                    <a:schemeClr val="tx1"/>
                  </a:solidFill>
                  <a:effectLst/>
                  <a:latin typeface="Tahoma" panose="020B0604030504040204" pitchFamily="34" charset="0"/>
                  <a:ea typeface="ＭＳ Ｐゴシック" panose="020B0600070205080204"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1" lang="en-US" altLang="ja-JP" sz="2400" b="0" i="1" u="none" strike="noStrike" cap="none" normalizeH="0" baseline="0" smtClean="0">
                          <a:ln>
                            <a:noFill/>
                          </a:ln>
                          <a:solidFill>
                            <a:schemeClr val="tx1"/>
                          </a:solidFill>
                          <a:effectLst/>
                          <a:latin typeface="Cambria Math" panose="02040503050406030204" pitchFamily="18" charset="0"/>
                          <a:ea typeface="ＭＳ Ｐゴシック" panose="020B0600070205080204" pitchFamily="50" charset="-128"/>
                        </a:rPr>
                        <m:t>=</m:t>
                      </m:r>
                      <m:r>
                        <a:rPr kumimoji="1" lang="en-US" altLang="ja-JP" sz="2400" b="0" i="1" u="none" strike="noStrike" cap="none" normalizeH="0" baseline="0" smtClean="0">
                          <a:ln>
                            <a:noFill/>
                          </a:ln>
                          <a:solidFill>
                            <a:schemeClr val="tx1"/>
                          </a:solidFill>
                          <a:effectLst/>
                          <a:latin typeface="Cambria Math" panose="02040503050406030204" pitchFamily="18" charset="0"/>
                          <a:ea typeface="ＭＳ Ｐゴシック" panose="020B0600070205080204" pitchFamily="50" charset="-128"/>
                        </a:rPr>
                        <m:t>𝑋</m:t>
                      </m:r>
                      <m:r>
                        <a:rPr kumimoji="1" lang="en-US" altLang="ja-JP" sz="2400" b="0" i="1" u="none" strike="noStrike" cap="none" normalizeH="0" baseline="0" smtClean="0">
                          <a:ln>
                            <a:noFill/>
                          </a:ln>
                          <a:solidFill>
                            <a:schemeClr val="tx1"/>
                          </a:solidFill>
                          <a:effectLst/>
                          <a:latin typeface="Cambria Math" panose="02040503050406030204" pitchFamily="18" charset="0"/>
                          <a:ea typeface="ＭＳ Ｐゴシック" panose="020B0600070205080204" pitchFamily="50" charset="-128"/>
                        </a:rPr>
                        <m:t>+</m:t>
                      </m:r>
                      <m:acc>
                        <m:accPr>
                          <m:chr m:val="̅"/>
                          <m:ctrlPr>
                            <a:rPr kumimoji="1" lang="en-US" altLang="ja-JP" sz="2400" b="0" i="1" u="none" strike="noStrike" cap="none" normalizeH="0" baseline="0" smtClean="0">
                              <a:ln>
                                <a:noFill/>
                              </a:ln>
                              <a:solidFill>
                                <a:schemeClr val="tx1"/>
                              </a:solidFill>
                              <a:effectLst/>
                              <a:latin typeface="Cambria Math" panose="02040503050406030204" pitchFamily="18" charset="0"/>
                              <a:ea typeface="ＭＳ Ｐゴシック" panose="020B0600070205080204" pitchFamily="50" charset="-128"/>
                            </a:rPr>
                          </m:ctrlPr>
                        </m:accPr>
                        <m:e>
                          <m:r>
                            <a:rPr kumimoji="1" lang="en-US" altLang="ja-JP" sz="2400" b="0" i="1" u="none" strike="noStrike" cap="none" normalizeH="0" baseline="0" smtClean="0">
                              <a:ln>
                                <a:noFill/>
                              </a:ln>
                              <a:solidFill>
                                <a:schemeClr val="tx1"/>
                              </a:solidFill>
                              <a:effectLst/>
                              <a:latin typeface="Cambria Math" panose="02040503050406030204" pitchFamily="18" charset="0"/>
                              <a:ea typeface="ＭＳ Ｐゴシック" panose="020B0600070205080204" pitchFamily="50" charset="-128"/>
                            </a:rPr>
                            <m:t> </m:t>
                          </m:r>
                          <m:r>
                            <a:rPr kumimoji="1" lang="en-US" altLang="ja-JP" sz="2400" b="0" i="1" u="none" strike="noStrike" cap="none" normalizeH="0" baseline="0" smtClean="0">
                              <a:ln>
                                <a:noFill/>
                              </a:ln>
                              <a:solidFill>
                                <a:schemeClr val="tx1"/>
                              </a:solidFill>
                              <a:effectLst/>
                              <a:latin typeface="Cambria Math" panose="02040503050406030204" pitchFamily="18" charset="0"/>
                              <a:ea typeface="ＭＳ Ｐゴシック" panose="020B0600070205080204" pitchFamily="50" charset="-128"/>
                            </a:rPr>
                            <m:t>𝑌</m:t>
                          </m:r>
                          <m:r>
                            <a:rPr kumimoji="1" lang="en-US" altLang="ja-JP" sz="2400" b="0" i="1" u="none" strike="noStrike" cap="none" normalizeH="0" baseline="0" smtClean="0">
                              <a:ln>
                                <a:noFill/>
                              </a:ln>
                              <a:solidFill>
                                <a:schemeClr val="tx1"/>
                              </a:solidFill>
                              <a:effectLst/>
                              <a:latin typeface="Cambria Math" panose="02040503050406030204" pitchFamily="18" charset="0"/>
                              <a:ea typeface="ＭＳ Ｐゴシック" panose="020B0600070205080204" pitchFamily="50" charset="-128"/>
                            </a:rPr>
                            <m:t> </m:t>
                          </m:r>
                        </m:e>
                      </m:acc>
                    </m:oMath>
                  </m:oMathPara>
                </a14:m>
                <a:endParaRPr kumimoji="1" lang="ja-JP" altLang="en-US" sz="2400" b="0" i="0" u="none" strike="noStrike" cap="none" normalizeH="0" baseline="0" dirty="0">
                  <a:ln>
                    <a:noFill/>
                  </a:ln>
                  <a:solidFill>
                    <a:schemeClr val="tx1"/>
                  </a:solidFill>
                  <a:effectLst/>
                  <a:latin typeface="Tahoma" panose="020B0604030504040204" pitchFamily="34" charset="0"/>
                  <a:ea typeface="ＭＳ Ｐゴシック" panose="020B0600070205080204" pitchFamily="50" charset="-128"/>
                </a:endParaRPr>
              </a:p>
            </p:txBody>
          </p:sp>
        </mc:Choice>
        <mc:Fallback xmlns="">
          <p:sp>
            <p:nvSpPr>
              <p:cNvPr id="3" name="角丸四角形吹き出し 2"/>
              <p:cNvSpPr>
                <a:spLocks noRot="1" noChangeAspect="1" noMove="1" noResize="1" noEditPoints="1" noAdjustHandles="1" noChangeArrowheads="1" noChangeShapeType="1" noTextEdit="1"/>
              </p:cNvSpPr>
              <p:nvPr/>
            </p:nvSpPr>
            <p:spPr bwMode="auto">
              <a:xfrm>
                <a:off x="2759597" y="2590800"/>
                <a:ext cx="1836516" cy="876300"/>
              </a:xfrm>
              <a:prstGeom prst="wedgeRoundRectCallout">
                <a:avLst>
                  <a:gd name="adj1" fmla="val -6967"/>
                  <a:gd name="adj2" fmla="val 123260"/>
                  <a:gd name="adj3" fmla="val 16667"/>
                </a:avLst>
              </a:prstGeom>
              <a:blipFill rotWithShape="0">
                <a:blip r:embed="rId4" cstate="print"/>
                <a:stretch>
                  <a:fillRect/>
                </a:stretch>
              </a:blipFill>
              <a:ln w="19050" cap="flat" cmpd="sng" algn="ctr">
                <a:solidFill>
                  <a:schemeClr val="tx1"/>
                </a:solidFill>
                <a:prstDash val="solid"/>
                <a:round/>
                <a:headEnd type="none" w="med" len="med"/>
                <a:tailEnd type="triangle" w="med" len="med"/>
              </a:ln>
              <a:effectLst/>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3" name="角丸四角形吹き出し 72"/>
              <p:cNvSpPr/>
              <p:nvPr/>
            </p:nvSpPr>
            <p:spPr bwMode="auto">
              <a:xfrm>
                <a:off x="2462513" y="5467349"/>
                <a:ext cx="1836516" cy="876300"/>
              </a:xfrm>
              <a:prstGeom prst="wedgeRoundRectCallout">
                <a:avLst>
                  <a:gd name="adj1" fmla="val 10679"/>
                  <a:gd name="adj2" fmla="val -106569"/>
                  <a:gd name="adj3" fmla="val 16667"/>
                </a:avLst>
              </a:prstGeom>
              <a:solidFill>
                <a:srgbClr val="003300"/>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1" lang="en-US" altLang="ja-JP" sz="2400" b="0" i="1" u="none" strike="noStrike" cap="none" normalizeH="0" baseline="0" smtClean="0">
                          <a:ln>
                            <a:noFill/>
                          </a:ln>
                          <a:solidFill>
                            <a:schemeClr val="tx1"/>
                          </a:solidFill>
                          <a:effectLst/>
                          <a:latin typeface="Cambria Math" panose="02040503050406030204" pitchFamily="18" charset="0"/>
                          <a:ea typeface="ＭＳ Ｐゴシック" panose="020B0600070205080204" pitchFamily="50" charset="-128"/>
                        </a:rPr>
                        <m:t>𝑌</m:t>
                      </m:r>
                      <m:r>
                        <a:rPr kumimoji="1" lang="en-US" altLang="ja-JP" sz="2400" b="0" i="1" u="none" strike="noStrike" cap="none" normalizeH="0" baseline="0" smtClean="0">
                          <a:ln>
                            <a:noFill/>
                          </a:ln>
                          <a:solidFill>
                            <a:schemeClr val="tx1"/>
                          </a:solidFill>
                          <a:effectLst/>
                          <a:latin typeface="Cambria Math" panose="02040503050406030204" pitchFamily="18" charset="0"/>
                          <a:ea typeface="ＭＳ Ｐゴシック" panose="020B0600070205080204" pitchFamily="50" charset="-128"/>
                        </a:rPr>
                        <m:t>+</m:t>
                      </m:r>
                      <m:acc>
                        <m:accPr>
                          <m:chr m:val="̅"/>
                          <m:ctrlPr>
                            <a:rPr kumimoji="1" lang="en-US" altLang="ja-JP" sz="2400" b="0" i="1" u="none" strike="noStrike" cap="none" normalizeH="0" baseline="0" smtClean="0">
                              <a:ln>
                                <a:noFill/>
                              </a:ln>
                              <a:solidFill>
                                <a:schemeClr val="tx1"/>
                              </a:solidFill>
                              <a:effectLst/>
                              <a:latin typeface="Cambria Math" panose="02040503050406030204" pitchFamily="18" charset="0"/>
                              <a:ea typeface="ＭＳ Ｐゴシック" panose="020B0600070205080204" pitchFamily="50" charset="-128"/>
                            </a:rPr>
                          </m:ctrlPr>
                        </m:accPr>
                        <m:e>
                          <m:r>
                            <a:rPr kumimoji="1" lang="en-US" altLang="ja-JP" sz="2400" b="0" i="1" u="none" strike="noStrike" cap="none" normalizeH="0" baseline="0" smtClean="0">
                              <a:ln>
                                <a:noFill/>
                              </a:ln>
                              <a:solidFill>
                                <a:schemeClr val="tx1"/>
                              </a:solidFill>
                              <a:effectLst/>
                              <a:latin typeface="Cambria Math" panose="02040503050406030204" pitchFamily="18" charset="0"/>
                              <a:ea typeface="ＭＳ Ｐゴシック" panose="020B0600070205080204" pitchFamily="50" charset="-128"/>
                            </a:rPr>
                            <m:t> </m:t>
                          </m:r>
                          <m:r>
                            <a:rPr kumimoji="1" lang="en-US" altLang="ja-JP" sz="2400" b="0" i="1" u="none" strike="noStrike" cap="none" normalizeH="0" baseline="0" smtClean="0">
                              <a:ln>
                                <a:noFill/>
                              </a:ln>
                              <a:solidFill>
                                <a:schemeClr val="tx1"/>
                              </a:solidFill>
                              <a:effectLst/>
                              <a:latin typeface="Cambria Math" panose="02040503050406030204" pitchFamily="18" charset="0"/>
                              <a:ea typeface="ＭＳ Ｐゴシック" panose="020B0600070205080204" pitchFamily="50" charset="-128"/>
                            </a:rPr>
                            <m:t>𝑋</m:t>
                          </m:r>
                          <m:r>
                            <a:rPr kumimoji="1" lang="en-US" altLang="ja-JP" sz="2400" b="0" i="1" u="none" strike="noStrike" cap="none" normalizeH="0" baseline="0" smtClean="0">
                              <a:ln>
                                <a:noFill/>
                              </a:ln>
                              <a:solidFill>
                                <a:schemeClr val="tx1"/>
                              </a:solidFill>
                              <a:effectLst/>
                              <a:latin typeface="Cambria Math" panose="02040503050406030204" pitchFamily="18" charset="0"/>
                              <a:ea typeface="ＭＳ Ｐゴシック" panose="020B0600070205080204" pitchFamily="50" charset="-128"/>
                            </a:rPr>
                            <m:t> </m:t>
                          </m:r>
                        </m:e>
                      </m:acc>
                      <m:r>
                        <a:rPr kumimoji="1" lang="en-US" altLang="ja-JP" sz="2400" b="0" i="1" u="none" strike="noStrike" cap="none" normalizeH="0" baseline="0" smtClean="0">
                          <a:ln>
                            <a:noFill/>
                          </a:ln>
                          <a:solidFill>
                            <a:schemeClr val="tx1"/>
                          </a:solidFill>
                          <a:effectLst/>
                          <a:latin typeface="Cambria Math" panose="02040503050406030204" pitchFamily="18" charset="0"/>
                          <a:ea typeface="Cambria Math" panose="02040503050406030204" pitchFamily="18" charset="0"/>
                        </a:rPr>
                        <m:t>⋅</m:t>
                      </m:r>
                      <m:acc>
                        <m:accPr>
                          <m:chr m:val="̅"/>
                          <m:ctrlPr>
                            <a:rPr kumimoji="1" lang="en-US" altLang="ja-JP" sz="2400" b="0" i="1" u="none" strike="noStrike" cap="none" normalizeH="0" baseline="0" smtClean="0">
                              <a:ln>
                                <a:noFill/>
                              </a:ln>
                              <a:solidFill>
                                <a:schemeClr val="tx1"/>
                              </a:solidFill>
                              <a:effectLst/>
                              <a:latin typeface="Cambria Math" panose="02040503050406030204" pitchFamily="18" charset="0"/>
                              <a:ea typeface="Cambria Math" panose="02040503050406030204" pitchFamily="18" charset="0"/>
                            </a:rPr>
                          </m:ctrlPr>
                        </m:accPr>
                        <m:e>
                          <m:r>
                            <a:rPr kumimoji="1" lang="en-US" altLang="ja-JP" sz="2400" b="0" i="1" u="none" strike="noStrike" cap="none" normalizeH="0" baseline="0" smtClean="0">
                              <a:ln>
                                <a:noFill/>
                              </a:ln>
                              <a:solidFill>
                                <a:schemeClr val="tx1"/>
                              </a:solidFill>
                              <a:effectLst/>
                              <a:latin typeface="Cambria Math" panose="02040503050406030204" pitchFamily="18" charset="0"/>
                              <a:ea typeface="Cambria Math" panose="02040503050406030204" pitchFamily="18" charset="0"/>
                            </a:rPr>
                            <m:t> </m:t>
                          </m:r>
                          <m:r>
                            <a:rPr kumimoji="1" lang="en-US" altLang="ja-JP" sz="2400" b="0" i="1" u="none" strike="noStrike" cap="none" normalizeH="0" baseline="0" smtClean="0">
                              <a:ln>
                                <a:noFill/>
                              </a:ln>
                              <a:solidFill>
                                <a:schemeClr val="tx1"/>
                              </a:solidFill>
                              <a:effectLst/>
                              <a:latin typeface="Cambria Math" panose="02040503050406030204" pitchFamily="18" charset="0"/>
                              <a:ea typeface="Cambria Math" panose="02040503050406030204" pitchFamily="18" charset="0"/>
                            </a:rPr>
                            <m:t>𝑌</m:t>
                          </m:r>
                          <m:r>
                            <a:rPr kumimoji="1" lang="en-US" altLang="ja-JP" sz="2400" b="0" i="1" u="none" strike="noStrike" cap="none" normalizeH="0" baseline="0" smtClean="0">
                              <a:ln>
                                <a:noFill/>
                              </a:ln>
                              <a:solidFill>
                                <a:schemeClr val="tx1"/>
                              </a:solidFill>
                              <a:effectLst/>
                              <a:latin typeface="Cambria Math" panose="02040503050406030204" pitchFamily="18" charset="0"/>
                              <a:ea typeface="Cambria Math" panose="02040503050406030204" pitchFamily="18" charset="0"/>
                            </a:rPr>
                            <m:t> </m:t>
                          </m:r>
                        </m:e>
                      </m:acc>
                    </m:oMath>
                  </m:oMathPara>
                </a14:m>
                <a:endParaRPr kumimoji="1" lang="en-US" altLang="ja-JP" sz="2400" b="0" i="0" u="none" strike="noStrike" cap="none" normalizeH="0" baseline="0" dirty="0">
                  <a:ln>
                    <a:noFill/>
                  </a:ln>
                  <a:solidFill>
                    <a:schemeClr val="tx1"/>
                  </a:solidFill>
                  <a:effectLst/>
                  <a:latin typeface="Tahoma" panose="020B0604030504040204" pitchFamily="34" charset="0"/>
                  <a:ea typeface="ＭＳ Ｐゴシック" panose="020B0600070205080204"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1" lang="en-US" altLang="ja-JP" sz="2400" b="0" i="1" u="none" strike="noStrike" cap="none" normalizeH="0" baseline="0" smtClean="0">
                          <a:ln>
                            <a:noFill/>
                          </a:ln>
                          <a:solidFill>
                            <a:schemeClr val="tx1"/>
                          </a:solidFill>
                          <a:effectLst/>
                          <a:latin typeface="Cambria Math" panose="02040503050406030204" pitchFamily="18" charset="0"/>
                          <a:ea typeface="ＭＳ Ｐゴシック" panose="020B0600070205080204" pitchFamily="50" charset="-128"/>
                        </a:rPr>
                        <m:t>=</m:t>
                      </m:r>
                      <m:acc>
                        <m:accPr>
                          <m:chr m:val="̅"/>
                          <m:ctrlPr>
                            <a:rPr kumimoji="1" lang="en-US" altLang="ja-JP" sz="2400" b="0" i="1" u="none" strike="noStrike" cap="none" normalizeH="0" baseline="0" smtClean="0">
                              <a:ln>
                                <a:noFill/>
                              </a:ln>
                              <a:solidFill>
                                <a:schemeClr val="tx1"/>
                              </a:solidFill>
                              <a:effectLst/>
                              <a:latin typeface="Cambria Math" panose="02040503050406030204" pitchFamily="18" charset="0"/>
                              <a:ea typeface="ＭＳ Ｐゴシック" panose="020B0600070205080204" pitchFamily="50" charset="-128"/>
                            </a:rPr>
                          </m:ctrlPr>
                        </m:accPr>
                        <m:e>
                          <m:r>
                            <a:rPr kumimoji="1" lang="en-US" altLang="ja-JP" sz="2400" b="0" i="1" u="none" strike="noStrike" cap="none" normalizeH="0" baseline="0" smtClean="0">
                              <a:ln>
                                <a:noFill/>
                              </a:ln>
                              <a:solidFill>
                                <a:schemeClr val="tx1"/>
                              </a:solidFill>
                              <a:effectLst/>
                              <a:latin typeface="Cambria Math" panose="02040503050406030204" pitchFamily="18" charset="0"/>
                              <a:ea typeface="ＭＳ Ｐゴシック" panose="020B0600070205080204" pitchFamily="50" charset="-128"/>
                            </a:rPr>
                            <m:t> </m:t>
                          </m:r>
                          <m:r>
                            <a:rPr kumimoji="1" lang="en-US" altLang="ja-JP" sz="2400" b="0" i="1" u="none" strike="noStrike" cap="none" normalizeH="0" baseline="0" smtClean="0">
                              <a:ln>
                                <a:noFill/>
                              </a:ln>
                              <a:solidFill>
                                <a:schemeClr val="tx1"/>
                              </a:solidFill>
                              <a:effectLst/>
                              <a:latin typeface="Cambria Math" panose="02040503050406030204" pitchFamily="18" charset="0"/>
                              <a:ea typeface="ＭＳ Ｐゴシック" panose="020B0600070205080204" pitchFamily="50" charset="-128"/>
                            </a:rPr>
                            <m:t>𝑋</m:t>
                          </m:r>
                          <m:r>
                            <a:rPr kumimoji="1" lang="en-US" altLang="ja-JP" sz="2400" b="0" i="1" u="none" strike="noStrike" cap="none" normalizeH="0" baseline="0" smtClean="0">
                              <a:ln>
                                <a:noFill/>
                              </a:ln>
                              <a:solidFill>
                                <a:schemeClr val="tx1"/>
                              </a:solidFill>
                              <a:effectLst/>
                              <a:latin typeface="Cambria Math" panose="02040503050406030204" pitchFamily="18" charset="0"/>
                              <a:ea typeface="ＭＳ Ｐゴシック" panose="020B0600070205080204" pitchFamily="50" charset="-128"/>
                            </a:rPr>
                            <m:t> </m:t>
                          </m:r>
                        </m:e>
                      </m:acc>
                      <m:r>
                        <a:rPr kumimoji="1" lang="en-US" altLang="ja-JP" sz="2400" b="0" i="1" u="none" strike="noStrike" cap="none" normalizeH="0" baseline="0" smtClean="0">
                          <a:ln>
                            <a:noFill/>
                          </a:ln>
                          <a:solidFill>
                            <a:schemeClr val="tx1"/>
                          </a:solidFill>
                          <a:effectLst/>
                          <a:latin typeface="Cambria Math" panose="02040503050406030204" pitchFamily="18" charset="0"/>
                          <a:ea typeface="ＭＳ Ｐゴシック" panose="020B0600070205080204" pitchFamily="50" charset="-128"/>
                        </a:rPr>
                        <m:t>+</m:t>
                      </m:r>
                      <m:r>
                        <a:rPr kumimoji="1" lang="en-US" altLang="ja-JP" sz="2400" b="0" i="1" u="none" strike="noStrike" cap="none" normalizeH="0" baseline="0" smtClean="0">
                          <a:ln>
                            <a:noFill/>
                          </a:ln>
                          <a:solidFill>
                            <a:schemeClr val="tx1"/>
                          </a:solidFill>
                          <a:effectLst/>
                          <a:latin typeface="Cambria Math" panose="02040503050406030204" pitchFamily="18" charset="0"/>
                          <a:ea typeface="ＭＳ Ｐゴシック" panose="020B0600070205080204" pitchFamily="50" charset="-128"/>
                        </a:rPr>
                        <m:t>𝑌</m:t>
                      </m:r>
                    </m:oMath>
                  </m:oMathPara>
                </a14:m>
                <a:endParaRPr kumimoji="1" lang="ja-JP" altLang="en-US" sz="2400" b="0" i="0" u="none" strike="noStrike" cap="none" normalizeH="0" baseline="0" dirty="0">
                  <a:ln>
                    <a:noFill/>
                  </a:ln>
                  <a:solidFill>
                    <a:schemeClr val="tx1"/>
                  </a:solidFill>
                  <a:effectLst/>
                  <a:latin typeface="Tahoma" panose="020B0604030504040204" pitchFamily="34" charset="0"/>
                  <a:ea typeface="ＭＳ Ｐゴシック" panose="020B0600070205080204" pitchFamily="50" charset="-128"/>
                </a:endParaRPr>
              </a:p>
            </p:txBody>
          </p:sp>
        </mc:Choice>
        <mc:Fallback xmlns="">
          <p:sp>
            <p:nvSpPr>
              <p:cNvPr id="73" name="角丸四角形吹き出し 72"/>
              <p:cNvSpPr>
                <a:spLocks noRot="1" noChangeAspect="1" noMove="1" noResize="1" noEditPoints="1" noAdjustHandles="1" noChangeArrowheads="1" noChangeShapeType="1" noTextEdit="1"/>
              </p:cNvSpPr>
              <p:nvPr/>
            </p:nvSpPr>
            <p:spPr bwMode="auto">
              <a:xfrm>
                <a:off x="2462513" y="5467349"/>
                <a:ext cx="1836516" cy="876300"/>
              </a:xfrm>
              <a:prstGeom prst="wedgeRoundRectCallout">
                <a:avLst>
                  <a:gd name="adj1" fmla="val 10679"/>
                  <a:gd name="adj2" fmla="val -106569"/>
                  <a:gd name="adj3" fmla="val 16667"/>
                </a:avLst>
              </a:prstGeom>
              <a:blipFill rotWithShape="0">
                <a:blip r:embed="rId5" cstate="print"/>
                <a:stretch>
                  <a:fillRect/>
                </a:stretch>
              </a:blipFill>
              <a:ln w="19050" cap="flat" cmpd="sng" algn="ctr">
                <a:solidFill>
                  <a:schemeClr val="tx1"/>
                </a:solidFill>
                <a:prstDash val="solid"/>
                <a:round/>
                <a:headEnd type="none" w="med" len="med"/>
                <a:tailEnd type="triangle" w="med" len="med"/>
              </a:ln>
              <a:effectLst/>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4" name="角丸四角形吹き出し 73"/>
              <p:cNvSpPr/>
              <p:nvPr/>
            </p:nvSpPr>
            <p:spPr bwMode="auto">
              <a:xfrm>
                <a:off x="5205713" y="4560888"/>
                <a:ext cx="2825750" cy="876300"/>
              </a:xfrm>
              <a:prstGeom prst="wedgeRoundRectCallout">
                <a:avLst>
                  <a:gd name="adj1" fmla="val -72711"/>
                  <a:gd name="adj2" fmla="val -48452"/>
                  <a:gd name="adj3" fmla="val 16667"/>
                </a:avLst>
              </a:prstGeom>
              <a:solidFill>
                <a:srgbClr val="003300"/>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altLang="ja-JP" sz="2400" b="0" u="none" strike="noStrike" cap="none" normalizeH="0" baseline="0" dirty="0">
                    <a:ln>
                      <a:noFill/>
                    </a:ln>
                    <a:solidFill>
                      <a:schemeClr val="tx1"/>
                    </a:solidFill>
                    <a:effectLst/>
                    <a:ea typeface="ＭＳ Ｐゴシック" panose="020B0600070205080204" pitchFamily="50" charset="-128"/>
                  </a:rPr>
                  <a:t>(</a:t>
                </a:r>
                <a14:m>
                  <m:oMath xmlns:m="http://schemas.openxmlformats.org/officeDocument/2006/math">
                    <m:r>
                      <a:rPr kumimoji="1" lang="en-US" altLang="ja-JP" sz="2400" b="0" i="1" u="none" strike="noStrike" cap="none" normalizeH="0" baseline="0" smtClean="0">
                        <a:ln>
                          <a:noFill/>
                        </a:ln>
                        <a:solidFill>
                          <a:schemeClr val="tx1"/>
                        </a:solidFill>
                        <a:effectLst/>
                        <a:latin typeface="Cambria Math" panose="02040503050406030204" pitchFamily="18" charset="0"/>
                        <a:ea typeface="ＭＳ Ｐゴシック" panose="020B0600070205080204" pitchFamily="50" charset="-128"/>
                      </a:rPr>
                      <m:t>𝑋</m:t>
                    </m:r>
                    <m:r>
                      <a:rPr kumimoji="1" lang="en-US" altLang="ja-JP" sz="2400" b="0" i="1" u="none" strike="noStrike" cap="none" normalizeH="0" baseline="0" smtClean="0">
                        <a:ln>
                          <a:noFill/>
                        </a:ln>
                        <a:solidFill>
                          <a:schemeClr val="tx1"/>
                        </a:solidFill>
                        <a:effectLst/>
                        <a:latin typeface="Cambria Math" panose="02040503050406030204" pitchFamily="18" charset="0"/>
                        <a:ea typeface="ＭＳ Ｐゴシック" panose="020B0600070205080204" pitchFamily="50" charset="-128"/>
                      </a:rPr>
                      <m:t>+</m:t>
                    </m:r>
                    <m:acc>
                      <m:accPr>
                        <m:chr m:val="̅"/>
                        <m:ctrlPr>
                          <a:rPr kumimoji="1" lang="en-US" altLang="ja-JP" sz="2400" b="0" i="1" u="none" strike="noStrike" cap="none" normalizeH="0" baseline="0" smtClean="0">
                            <a:ln>
                              <a:noFill/>
                            </a:ln>
                            <a:solidFill>
                              <a:schemeClr val="tx1"/>
                            </a:solidFill>
                            <a:effectLst/>
                            <a:latin typeface="Cambria Math" panose="02040503050406030204" pitchFamily="18" charset="0"/>
                            <a:ea typeface="ＭＳ Ｐゴシック" panose="020B0600070205080204" pitchFamily="50" charset="-128"/>
                          </a:rPr>
                        </m:ctrlPr>
                      </m:accPr>
                      <m:e>
                        <m:r>
                          <a:rPr kumimoji="1" lang="en-US" altLang="ja-JP" sz="2400" b="0" i="1" u="none" strike="noStrike" cap="none" normalizeH="0" baseline="0" smtClean="0">
                            <a:ln>
                              <a:noFill/>
                            </a:ln>
                            <a:solidFill>
                              <a:schemeClr val="tx1"/>
                            </a:solidFill>
                            <a:effectLst/>
                            <a:latin typeface="Cambria Math" panose="02040503050406030204" pitchFamily="18" charset="0"/>
                            <a:ea typeface="ＭＳ Ｐゴシック" panose="020B0600070205080204" pitchFamily="50" charset="-128"/>
                          </a:rPr>
                          <m:t> </m:t>
                        </m:r>
                        <m:r>
                          <a:rPr kumimoji="1" lang="en-US" altLang="ja-JP" sz="2400" b="0" i="1" u="none" strike="noStrike" cap="none" normalizeH="0" baseline="0" smtClean="0">
                            <a:ln>
                              <a:noFill/>
                            </a:ln>
                            <a:solidFill>
                              <a:schemeClr val="tx1"/>
                            </a:solidFill>
                            <a:effectLst/>
                            <a:latin typeface="Cambria Math" panose="02040503050406030204" pitchFamily="18" charset="0"/>
                            <a:ea typeface="ＭＳ Ｐゴシック" panose="020B0600070205080204" pitchFamily="50" charset="-128"/>
                          </a:rPr>
                          <m:t>𝑌</m:t>
                        </m:r>
                        <m:r>
                          <a:rPr kumimoji="1" lang="en-US" altLang="ja-JP" sz="2400" b="0" i="1" u="none" strike="noStrike" cap="none" normalizeH="0" baseline="0" smtClean="0">
                            <a:ln>
                              <a:noFill/>
                            </a:ln>
                            <a:solidFill>
                              <a:schemeClr val="tx1"/>
                            </a:solidFill>
                            <a:effectLst/>
                            <a:latin typeface="Cambria Math" panose="02040503050406030204" pitchFamily="18" charset="0"/>
                            <a:ea typeface="ＭＳ Ｐゴシック" panose="020B0600070205080204" pitchFamily="50" charset="-128"/>
                          </a:rPr>
                          <m:t> </m:t>
                        </m:r>
                      </m:e>
                    </m:acc>
                    <m:r>
                      <a:rPr kumimoji="1" lang="en-US" altLang="ja-JP" sz="2400" b="0" i="1" u="none" strike="noStrike" cap="none" normalizeH="0" baseline="0" smtClean="0">
                        <a:ln>
                          <a:noFill/>
                        </a:ln>
                        <a:solidFill>
                          <a:schemeClr val="tx1"/>
                        </a:solidFill>
                        <a:effectLst/>
                        <a:latin typeface="Cambria Math" panose="02040503050406030204" pitchFamily="18" charset="0"/>
                        <a:ea typeface="ＭＳ Ｐゴシック" panose="020B0600070205080204" pitchFamily="50" charset="-128"/>
                      </a:rPr>
                      <m:t>)</m:t>
                    </m:r>
                    <m:r>
                      <a:rPr kumimoji="1" lang="en-US" altLang="ja-JP" sz="2400" b="0" i="1" u="none" strike="noStrike" cap="none" normalizeH="0" baseline="0" smtClean="0">
                        <a:ln>
                          <a:noFill/>
                        </a:ln>
                        <a:solidFill>
                          <a:schemeClr val="tx1"/>
                        </a:solidFill>
                        <a:effectLst/>
                        <a:latin typeface="Cambria Math" panose="02040503050406030204" pitchFamily="18" charset="0"/>
                        <a:ea typeface="Cambria Math" panose="02040503050406030204" pitchFamily="18" charset="0"/>
                      </a:rPr>
                      <m:t>⋅(</m:t>
                    </m:r>
                    <m:acc>
                      <m:accPr>
                        <m:chr m:val="̅"/>
                        <m:ctrlPr>
                          <a:rPr kumimoji="1" lang="en-US" altLang="ja-JP" sz="2400" b="0" i="1" u="none" strike="noStrike" cap="none" normalizeH="0" baseline="0" smtClean="0">
                            <a:ln>
                              <a:noFill/>
                            </a:ln>
                            <a:solidFill>
                              <a:schemeClr val="tx1"/>
                            </a:solidFill>
                            <a:effectLst/>
                            <a:latin typeface="Cambria Math" panose="02040503050406030204" pitchFamily="18" charset="0"/>
                            <a:ea typeface="Cambria Math" panose="02040503050406030204" pitchFamily="18" charset="0"/>
                          </a:rPr>
                        </m:ctrlPr>
                      </m:accPr>
                      <m:e>
                        <m:r>
                          <a:rPr kumimoji="1" lang="en-US" altLang="ja-JP" sz="2400" b="0" i="1" u="none" strike="noStrike" cap="none" normalizeH="0" baseline="0" smtClean="0">
                            <a:ln>
                              <a:noFill/>
                            </a:ln>
                            <a:solidFill>
                              <a:schemeClr val="tx1"/>
                            </a:solidFill>
                            <a:effectLst/>
                            <a:latin typeface="Cambria Math" panose="02040503050406030204" pitchFamily="18" charset="0"/>
                            <a:ea typeface="Cambria Math" panose="02040503050406030204" pitchFamily="18" charset="0"/>
                          </a:rPr>
                          <m:t> </m:t>
                        </m:r>
                        <m:r>
                          <a:rPr kumimoji="1" lang="en-US" altLang="ja-JP" sz="2400" b="0" i="1" u="none" strike="noStrike" cap="none" normalizeH="0" baseline="0" smtClean="0">
                            <a:ln>
                              <a:noFill/>
                            </a:ln>
                            <a:solidFill>
                              <a:schemeClr val="tx1"/>
                            </a:solidFill>
                            <a:effectLst/>
                            <a:latin typeface="Cambria Math" panose="02040503050406030204" pitchFamily="18" charset="0"/>
                            <a:ea typeface="Cambria Math" panose="02040503050406030204" pitchFamily="18" charset="0"/>
                          </a:rPr>
                          <m:t>𝑋</m:t>
                        </m:r>
                        <m:r>
                          <a:rPr kumimoji="1" lang="en-US" altLang="ja-JP" sz="2400" b="0" i="1" u="none" strike="noStrike" cap="none" normalizeH="0" baseline="0" smtClean="0">
                            <a:ln>
                              <a:noFill/>
                            </a:ln>
                            <a:solidFill>
                              <a:schemeClr val="tx1"/>
                            </a:solidFill>
                            <a:effectLst/>
                            <a:latin typeface="Cambria Math" panose="02040503050406030204" pitchFamily="18" charset="0"/>
                            <a:ea typeface="Cambria Math" panose="02040503050406030204" pitchFamily="18" charset="0"/>
                          </a:rPr>
                          <m:t> </m:t>
                        </m:r>
                      </m:e>
                    </m:acc>
                    <m:r>
                      <a:rPr kumimoji="1" lang="en-US" altLang="ja-JP" sz="2400" b="0" i="1" u="none" strike="noStrike" cap="none" normalizeH="0" baseline="0" smtClean="0">
                        <a:ln>
                          <a:noFill/>
                        </a:ln>
                        <a:solidFill>
                          <a:schemeClr val="tx1"/>
                        </a:solidFill>
                        <a:effectLst/>
                        <a:latin typeface="Cambria Math" panose="02040503050406030204" pitchFamily="18" charset="0"/>
                        <a:ea typeface="ＭＳ Ｐゴシック" panose="020B0600070205080204" pitchFamily="50" charset="-128"/>
                      </a:rPr>
                      <m:t>+</m:t>
                    </m:r>
                    <m:r>
                      <a:rPr kumimoji="1" lang="en-US" altLang="ja-JP" sz="2400" b="0" i="1" u="none" strike="noStrike" cap="none" normalizeH="0" baseline="0" smtClean="0">
                        <a:ln>
                          <a:noFill/>
                        </a:ln>
                        <a:solidFill>
                          <a:schemeClr val="tx1"/>
                        </a:solidFill>
                        <a:effectLst/>
                        <a:latin typeface="Cambria Math" panose="02040503050406030204" pitchFamily="18" charset="0"/>
                        <a:ea typeface="ＭＳ Ｐゴシック" panose="020B0600070205080204" pitchFamily="50" charset="-128"/>
                      </a:rPr>
                      <m:t>𝑌</m:t>
                    </m:r>
                    <m:r>
                      <a:rPr kumimoji="1" lang="en-US" altLang="ja-JP" sz="2400" b="0" i="1" u="none" strike="noStrike" cap="none" normalizeH="0" baseline="0" smtClean="0">
                        <a:ln>
                          <a:noFill/>
                        </a:ln>
                        <a:solidFill>
                          <a:schemeClr val="tx1"/>
                        </a:solidFill>
                        <a:effectLst/>
                        <a:latin typeface="Cambria Math" panose="02040503050406030204" pitchFamily="18" charset="0"/>
                        <a:ea typeface="ＭＳ Ｐゴシック" panose="020B0600070205080204" pitchFamily="50" charset="-128"/>
                      </a:rPr>
                      <m:t>)</m:t>
                    </m:r>
                  </m:oMath>
                </a14:m>
                <a:endParaRPr kumimoji="1" lang="en-US" altLang="ja-JP" sz="2400" b="0" i="0" u="none" strike="noStrike" cap="none" normalizeH="0" baseline="0" dirty="0">
                  <a:ln>
                    <a:noFill/>
                  </a:ln>
                  <a:solidFill>
                    <a:schemeClr val="tx1"/>
                  </a:solidFill>
                  <a:effectLst/>
                  <a:latin typeface="Tahoma" panose="020B0604030504040204" pitchFamily="34" charset="0"/>
                  <a:ea typeface="ＭＳ Ｐゴシック" panose="020B0600070205080204"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1" lang="en-US" altLang="ja-JP" sz="2400" b="0" i="1" u="none" strike="noStrike" cap="none" normalizeH="0" baseline="0" smtClean="0">
                          <a:ln>
                            <a:noFill/>
                          </a:ln>
                          <a:solidFill>
                            <a:schemeClr val="tx1"/>
                          </a:solidFill>
                          <a:effectLst/>
                          <a:latin typeface="Cambria Math" panose="02040503050406030204" pitchFamily="18" charset="0"/>
                          <a:ea typeface="ＭＳ Ｐゴシック" panose="020B0600070205080204" pitchFamily="50" charset="-128"/>
                        </a:rPr>
                        <m:t>=</m:t>
                      </m:r>
                      <m:acc>
                        <m:accPr>
                          <m:chr m:val="̅"/>
                          <m:ctrlPr>
                            <a:rPr kumimoji="1" lang="en-US" altLang="ja-JP" sz="2400" b="0" i="1" u="none" strike="noStrike" cap="none" normalizeH="0" baseline="0" smtClean="0">
                              <a:ln>
                                <a:noFill/>
                              </a:ln>
                              <a:solidFill>
                                <a:schemeClr val="tx1"/>
                              </a:solidFill>
                              <a:effectLst/>
                              <a:latin typeface="Cambria Math" panose="02040503050406030204" pitchFamily="18" charset="0"/>
                              <a:ea typeface="ＭＳ Ｐゴシック" panose="020B0600070205080204" pitchFamily="50" charset="-128"/>
                            </a:rPr>
                          </m:ctrlPr>
                        </m:accPr>
                        <m:e>
                          <m:r>
                            <a:rPr kumimoji="1" lang="en-US" altLang="ja-JP" sz="2400" b="0" i="1" u="none" strike="noStrike" cap="none" normalizeH="0" baseline="0" smtClean="0">
                              <a:ln>
                                <a:noFill/>
                              </a:ln>
                              <a:solidFill>
                                <a:schemeClr val="tx1"/>
                              </a:solidFill>
                              <a:effectLst/>
                              <a:latin typeface="Cambria Math" panose="02040503050406030204" pitchFamily="18" charset="0"/>
                              <a:ea typeface="ＭＳ Ｐゴシック" panose="020B0600070205080204" pitchFamily="50" charset="-128"/>
                            </a:rPr>
                            <m:t> </m:t>
                          </m:r>
                          <m:r>
                            <a:rPr kumimoji="1" lang="en-US" altLang="ja-JP" sz="2400" b="0" i="1" u="none" strike="noStrike" cap="none" normalizeH="0" baseline="0" smtClean="0">
                              <a:ln>
                                <a:noFill/>
                              </a:ln>
                              <a:solidFill>
                                <a:schemeClr val="tx1"/>
                              </a:solidFill>
                              <a:effectLst/>
                              <a:latin typeface="Cambria Math" panose="02040503050406030204" pitchFamily="18" charset="0"/>
                              <a:ea typeface="ＭＳ Ｐゴシック" panose="020B0600070205080204" pitchFamily="50" charset="-128"/>
                            </a:rPr>
                            <m:t>𝑋</m:t>
                          </m:r>
                          <m:r>
                            <a:rPr kumimoji="1" lang="en-US" altLang="ja-JP" sz="2400" b="0" i="1" u="none" strike="noStrike" cap="none" normalizeH="0" baseline="0" smtClean="0">
                              <a:ln>
                                <a:noFill/>
                              </a:ln>
                              <a:solidFill>
                                <a:schemeClr val="tx1"/>
                              </a:solidFill>
                              <a:effectLst/>
                              <a:latin typeface="Cambria Math" panose="02040503050406030204" pitchFamily="18" charset="0"/>
                              <a:ea typeface="ＭＳ Ｐゴシック" panose="020B0600070205080204" pitchFamily="50" charset="-128"/>
                            </a:rPr>
                            <m:t> </m:t>
                          </m:r>
                        </m:e>
                      </m:acc>
                      <m:r>
                        <a:rPr kumimoji="1" lang="en-US" altLang="ja-JP" sz="2400" b="0" i="1" u="none" strike="noStrike" cap="none" normalizeH="0" baseline="0" smtClean="0">
                          <a:ln>
                            <a:noFill/>
                          </a:ln>
                          <a:solidFill>
                            <a:schemeClr val="tx1"/>
                          </a:solidFill>
                          <a:effectLst/>
                          <a:latin typeface="Cambria Math" panose="02040503050406030204" pitchFamily="18" charset="0"/>
                          <a:ea typeface="Cambria Math" panose="02040503050406030204" pitchFamily="18" charset="0"/>
                        </a:rPr>
                        <m:t>⋅</m:t>
                      </m:r>
                      <m:acc>
                        <m:accPr>
                          <m:chr m:val="̅"/>
                          <m:ctrlPr>
                            <a:rPr kumimoji="1" lang="en-US" altLang="ja-JP" sz="2400" b="0" i="1" u="none" strike="noStrike" cap="none" normalizeH="0" baseline="0" smtClean="0">
                              <a:ln>
                                <a:noFill/>
                              </a:ln>
                              <a:solidFill>
                                <a:schemeClr val="tx1"/>
                              </a:solidFill>
                              <a:effectLst/>
                              <a:latin typeface="Cambria Math" panose="02040503050406030204" pitchFamily="18" charset="0"/>
                              <a:ea typeface="Cambria Math" panose="02040503050406030204" pitchFamily="18" charset="0"/>
                            </a:rPr>
                          </m:ctrlPr>
                        </m:accPr>
                        <m:e>
                          <m:r>
                            <a:rPr kumimoji="1" lang="en-US" altLang="ja-JP" sz="2400" b="0" i="1" u="none" strike="noStrike" cap="none" normalizeH="0" baseline="0" smtClean="0">
                              <a:ln>
                                <a:noFill/>
                              </a:ln>
                              <a:solidFill>
                                <a:schemeClr val="tx1"/>
                              </a:solidFill>
                              <a:effectLst/>
                              <a:latin typeface="Cambria Math" panose="02040503050406030204" pitchFamily="18" charset="0"/>
                              <a:ea typeface="Cambria Math" panose="02040503050406030204" pitchFamily="18" charset="0"/>
                            </a:rPr>
                            <m:t> </m:t>
                          </m:r>
                          <m:r>
                            <a:rPr kumimoji="1" lang="en-US" altLang="ja-JP" sz="2400" b="0" i="1" u="none" strike="noStrike" cap="none" normalizeH="0" baseline="0" smtClean="0">
                              <a:ln>
                                <a:noFill/>
                              </a:ln>
                              <a:solidFill>
                                <a:schemeClr val="tx1"/>
                              </a:solidFill>
                              <a:effectLst/>
                              <a:latin typeface="Cambria Math" panose="02040503050406030204" pitchFamily="18" charset="0"/>
                              <a:ea typeface="Cambria Math" panose="02040503050406030204" pitchFamily="18" charset="0"/>
                            </a:rPr>
                            <m:t>𝑌</m:t>
                          </m:r>
                          <m:r>
                            <a:rPr kumimoji="1" lang="en-US" altLang="ja-JP" sz="2400" b="0" i="1" u="none" strike="noStrike" cap="none" normalizeH="0" baseline="0" smtClean="0">
                              <a:ln>
                                <a:noFill/>
                              </a:ln>
                              <a:solidFill>
                                <a:schemeClr val="tx1"/>
                              </a:solidFill>
                              <a:effectLst/>
                              <a:latin typeface="Cambria Math" panose="02040503050406030204" pitchFamily="18" charset="0"/>
                              <a:ea typeface="Cambria Math" panose="02040503050406030204" pitchFamily="18" charset="0"/>
                            </a:rPr>
                            <m:t> </m:t>
                          </m:r>
                        </m:e>
                      </m:acc>
                      <m:r>
                        <a:rPr kumimoji="1" lang="en-US" altLang="ja-JP" sz="2400" b="0" i="1" u="none" strike="noStrike" cap="none" normalizeH="0" baseline="0" smtClean="0">
                          <a:ln>
                            <a:noFill/>
                          </a:ln>
                          <a:solidFill>
                            <a:schemeClr val="tx1"/>
                          </a:solidFill>
                          <a:effectLst/>
                          <a:latin typeface="Cambria Math" panose="02040503050406030204" pitchFamily="18" charset="0"/>
                          <a:ea typeface="ＭＳ Ｐゴシック" panose="020B0600070205080204" pitchFamily="50" charset="-128"/>
                        </a:rPr>
                        <m:t>+</m:t>
                      </m:r>
                      <m:r>
                        <a:rPr kumimoji="1" lang="en-US" altLang="ja-JP" sz="2400" b="0" i="1" u="none" strike="noStrike" cap="none" normalizeH="0" baseline="0" smtClean="0">
                          <a:ln>
                            <a:noFill/>
                          </a:ln>
                          <a:solidFill>
                            <a:schemeClr val="tx1"/>
                          </a:solidFill>
                          <a:effectLst/>
                          <a:latin typeface="Cambria Math" panose="02040503050406030204" pitchFamily="18" charset="0"/>
                          <a:ea typeface="ＭＳ Ｐゴシック" panose="020B0600070205080204" pitchFamily="50" charset="-128"/>
                        </a:rPr>
                        <m:t>𝑋</m:t>
                      </m:r>
                      <m:r>
                        <a:rPr kumimoji="1" lang="en-US" altLang="ja-JP" sz="2400" b="0" i="1" u="none" strike="noStrike" cap="none" normalizeH="0" baseline="0" smtClean="0">
                          <a:ln>
                            <a:noFill/>
                          </a:ln>
                          <a:solidFill>
                            <a:schemeClr val="tx1"/>
                          </a:solidFill>
                          <a:effectLst/>
                          <a:latin typeface="Cambria Math" panose="02040503050406030204" pitchFamily="18" charset="0"/>
                          <a:ea typeface="Cambria Math" panose="02040503050406030204" pitchFamily="18" charset="0"/>
                        </a:rPr>
                        <m:t>⋅</m:t>
                      </m:r>
                      <m:r>
                        <a:rPr kumimoji="1" lang="en-US" altLang="ja-JP" sz="2400" b="0" i="1" u="none" strike="noStrike" cap="none" normalizeH="0" baseline="0" smtClean="0">
                          <a:ln>
                            <a:noFill/>
                          </a:ln>
                          <a:solidFill>
                            <a:schemeClr val="tx1"/>
                          </a:solidFill>
                          <a:effectLst/>
                          <a:latin typeface="Cambria Math" panose="02040503050406030204" pitchFamily="18" charset="0"/>
                          <a:ea typeface="Cambria Math" panose="02040503050406030204" pitchFamily="18" charset="0"/>
                        </a:rPr>
                        <m:t>𝑌</m:t>
                      </m:r>
                    </m:oMath>
                  </m:oMathPara>
                </a14:m>
                <a:endParaRPr kumimoji="1" lang="ja-JP" altLang="en-US" sz="2400" b="0" i="0" u="none" strike="noStrike" cap="none" normalizeH="0" baseline="0" dirty="0">
                  <a:ln>
                    <a:noFill/>
                  </a:ln>
                  <a:solidFill>
                    <a:schemeClr val="tx1"/>
                  </a:solidFill>
                  <a:effectLst/>
                  <a:latin typeface="Tahoma" panose="020B0604030504040204" pitchFamily="34" charset="0"/>
                  <a:ea typeface="ＭＳ Ｐゴシック" panose="020B0600070205080204" pitchFamily="50" charset="-128"/>
                </a:endParaRPr>
              </a:p>
            </p:txBody>
          </p:sp>
        </mc:Choice>
        <mc:Fallback xmlns="">
          <p:sp>
            <p:nvSpPr>
              <p:cNvPr id="74" name="角丸四角形吹き出し 73"/>
              <p:cNvSpPr>
                <a:spLocks noRot="1" noChangeAspect="1" noMove="1" noResize="1" noEditPoints="1" noAdjustHandles="1" noChangeArrowheads="1" noChangeShapeType="1" noTextEdit="1"/>
              </p:cNvSpPr>
              <p:nvPr/>
            </p:nvSpPr>
            <p:spPr bwMode="auto">
              <a:xfrm>
                <a:off x="5205713" y="4560888"/>
                <a:ext cx="2825750" cy="876300"/>
              </a:xfrm>
              <a:prstGeom prst="wedgeRoundRectCallout">
                <a:avLst>
                  <a:gd name="adj1" fmla="val -72711"/>
                  <a:gd name="adj2" fmla="val -48452"/>
                  <a:gd name="adj3" fmla="val 16667"/>
                </a:avLst>
              </a:prstGeom>
              <a:blipFill rotWithShape="0">
                <a:blip r:embed="rId6" cstate="print"/>
                <a:stretch>
                  <a:fillRect t="-680"/>
                </a:stretch>
              </a:blipFill>
              <a:ln w="19050" cap="flat" cmpd="sng" algn="ctr">
                <a:solidFill>
                  <a:schemeClr val="tx1"/>
                </a:solidFill>
                <a:prstDash val="solid"/>
                <a:round/>
                <a:headEnd type="none" w="med" len="med"/>
                <a:tailEnd type="triangle" w="med" len="med"/>
              </a:ln>
              <a:effectLst/>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テキスト ボックス 3"/>
              <p:cNvSpPr txBox="1"/>
              <p:nvPr/>
            </p:nvSpPr>
            <p:spPr>
              <a:xfrm>
                <a:off x="4375229" y="5624554"/>
                <a:ext cx="4431726"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3200" b="0" i="1" smtClean="0">
                          <a:latin typeface="Cambria Math" panose="02040503050406030204" pitchFamily="18" charset="0"/>
                        </a:rPr>
                        <m:t>𝑓</m:t>
                      </m:r>
                      <m:d>
                        <m:dPr>
                          <m:ctrlPr>
                            <a:rPr kumimoji="1" lang="en-US" altLang="ja-JP" sz="3200" b="0" i="1" smtClean="0">
                              <a:latin typeface="Cambria Math" panose="02040503050406030204" pitchFamily="18" charset="0"/>
                            </a:rPr>
                          </m:ctrlPr>
                        </m:dPr>
                        <m:e>
                          <m:r>
                            <a:rPr kumimoji="1" lang="en-US" altLang="ja-JP" sz="3200" b="0" i="1" smtClean="0">
                              <a:latin typeface="Cambria Math" panose="02040503050406030204" pitchFamily="18" charset="0"/>
                            </a:rPr>
                            <m:t>𝑋</m:t>
                          </m:r>
                          <m:r>
                            <a:rPr kumimoji="1" lang="en-US" altLang="ja-JP" sz="3200" b="0" i="1" smtClean="0">
                              <a:latin typeface="Cambria Math" panose="02040503050406030204" pitchFamily="18" charset="0"/>
                            </a:rPr>
                            <m:t>,</m:t>
                          </m:r>
                          <m:r>
                            <a:rPr kumimoji="1" lang="en-US" altLang="ja-JP" sz="3200" b="0" i="1" smtClean="0">
                              <a:latin typeface="Cambria Math" panose="02040503050406030204" pitchFamily="18" charset="0"/>
                            </a:rPr>
                            <m:t>𝑌</m:t>
                          </m:r>
                        </m:e>
                      </m:d>
                      <m:r>
                        <a:rPr kumimoji="1" lang="en-US" altLang="ja-JP" sz="3200" b="0" i="1" smtClean="0">
                          <a:latin typeface="Cambria Math" panose="02040503050406030204" pitchFamily="18" charset="0"/>
                        </a:rPr>
                        <m:t>=</m:t>
                      </m:r>
                      <m:acc>
                        <m:accPr>
                          <m:chr m:val="̅"/>
                          <m:ctrlPr>
                            <a:rPr kumimoji="1" lang="en-US" altLang="ja-JP" sz="3200" b="0" i="1" smtClean="0">
                              <a:latin typeface="Cambria Math" panose="02040503050406030204" pitchFamily="18" charset="0"/>
                            </a:rPr>
                          </m:ctrlPr>
                        </m:accPr>
                        <m:e>
                          <m:r>
                            <a:rPr kumimoji="1" lang="en-US" altLang="ja-JP" sz="3200" b="0" i="1" smtClean="0">
                              <a:latin typeface="Cambria Math" panose="02040503050406030204" pitchFamily="18" charset="0"/>
                            </a:rPr>
                            <m:t> </m:t>
                          </m:r>
                          <m:r>
                            <a:rPr kumimoji="1" lang="en-US" altLang="ja-JP" sz="3200" b="0" i="1" smtClean="0">
                              <a:latin typeface="Cambria Math" panose="02040503050406030204" pitchFamily="18" charset="0"/>
                            </a:rPr>
                            <m:t>𝑋</m:t>
                          </m:r>
                          <m:r>
                            <a:rPr kumimoji="1" lang="en-US" altLang="ja-JP" sz="3200" b="0" i="1" smtClean="0">
                              <a:latin typeface="Cambria Math" panose="02040503050406030204" pitchFamily="18" charset="0"/>
                            </a:rPr>
                            <m:t> </m:t>
                          </m:r>
                        </m:e>
                      </m:acc>
                      <m:r>
                        <a:rPr kumimoji="1" lang="en-US" altLang="ja-JP" sz="3200" b="0" i="1" smtClean="0">
                          <a:latin typeface="Cambria Math" panose="02040503050406030204" pitchFamily="18" charset="0"/>
                          <a:ea typeface="Cambria Math" panose="02040503050406030204" pitchFamily="18" charset="0"/>
                        </a:rPr>
                        <m:t>⋅</m:t>
                      </m:r>
                      <m:acc>
                        <m:accPr>
                          <m:chr m:val="̅"/>
                          <m:ctrlPr>
                            <a:rPr kumimoji="1" lang="en-US" altLang="ja-JP" sz="3200" b="0" i="1" smtClean="0">
                              <a:latin typeface="Cambria Math" panose="02040503050406030204" pitchFamily="18" charset="0"/>
                              <a:ea typeface="Cambria Math" panose="02040503050406030204" pitchFamily="18" charset="0"/>
                            </a:rPr>
                          </m:ctrlPr>
                        </m:accPr>
                        <m:e>
                          <m:r>
                            <a:rPr kumimoji="1" lang="en-US" altLang="ja-JP" sz="3200" b="0" i="1" smtClean="0">
                              <a:latin typeface="Cambria Math" panose="02040503050406030204" pitchFamily="18" charset="0"/>
                              <a:ea typeface="Cambria Math" panose="02040503050406030204" pitchFamily="18" charset="0"/>
                            </a:rPr>
                            <m:t> </m:t>
                          </m:r>
                          <m:r>
                            <a:rPr kumimoji="1" lang="en-US" altLang="ja-JP" sz="3200" b="0" i="1" smtClean="0">
                              <a:latin typeface="Cambria Math" panose="02040503050406030204" pitchFamily="18" charset="0"/>
                              <a:ea typeface="Cambria Math" panose="02040503050406030204" pitchFamily="18" charset="0"/>
                            </a:rPr>
                            <m:t>𝑌</m:t>
                          </m:r>
                          <m:r>
                            <a:rPr kumimoji="1" lang="en-US" altLang="ja-JP" sz="3200" b="0" i="1" smtClean="0">
                              <a:latin typeface="Cambria Math" panose="02040503050406030204" pitchFamily="18" charset="0"/>
                              <a:ea typeface="Cambria Math" panose="02040503050406030204" pitchFamily="18" charset="0"/>
                            </a:rPr>
                            <m:t> </m:t>
                          </m:r>
                        </m:e>
                      </m:acc>
                      <m:r>
                        <a:rPr kumimoji="1" lang="en-US" altLang="ja-JP" sz="3200" b="0" i="1" smtClean="0">
                          <a:latin typeface="Cambria Math" panose="02040503050406030204" pitchFamily="18" charset="0"/>
                        </a:rPr>
                        <m:t>+</m:t>
                      </m:r>
                      <m:r>
                        <a:rPr kumimoji="1" lang="en-US" altLang="ja-JP" sz="3200" b="0" i="1" smtClean="0">
                          <a:latin typeface="Cambria Math" panose="02040503050406030204" pitchFamily="18" charset="0"/>
                        </a:rPr>
                        <m:t>𝑋</m:t>
                      </m:r>
                      <m:r>
                        <a:rPr kumimoji="1" lang="en-US" altLang="ja-JP" sz="3200" b="0" i="1" smtClean="0">
                          <a:latin typeface="Cambria Math" panose="02040503050406030204" pitchFamily="18" charset="0"/>
                          <a:ea typeface="Cambria Math" panose="02040503050406030204" pitchFamily="18" charset="0"/>
                        </a:rPr>
                        <m:t>⋅</m:t>
                      </m:r>
                      <m:r>
                        <a:rPr kumimoji="1" lang="en-US" altLang="ja-JP" sz="3200" b="0" i="1" smtClean="0">
                          <a:latin typeface="Cambria Math" panose="02040503050406030204" pitchFamily="18" charset="0"/>
                          <a:ea typeface="Cambria Math" panose="02040503050406030204" pitchFamily="18" charset="0"/>
                        </a:rPr>
                        <m:t>𝑌</m:t>
                      </m:r>
                    </m:oMath>
                  </m:oMathPara>
                </a14:m>
                <a:endParaRPr kumimoji="1" lang="ja-JP" altLang="en-US" sz="3200" dirty="0"/>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4375229" y="5624554"/>
                <a:ext cx="4431726" cy="492443"/>
              </a:xfrm>
              <a:prstGeom prst="rect">
                <a:avLst/>
              </a:prstGeom>
              <a:blipFill rotWithShape="0">
                <a:blip r:embed="rId7" cstate="print"/>
                <a:stretch>
                  <a:fillRect/>
                </a:stretch>
              </a:blipFill>
            </p:spPr>
            <p:txBody>
              <a:bodyPr/>
              <a:lstStyle/>
              <a:p>
                <a:r>
                  <a:rPr lang="ja-JP"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8919"/>
                                        </p:tgtEl>
                                        <p:attrNameLst>
                                          <p:attrName>style.visibility</p:attrName>
                                        </p:attrNameLst>
                                      </p:cBhvr>
                                      <p:to>
                                        <p:strVal val="visible"/>
                                      </p:to>
                                    </p:set>
                                    <p:anim calcmode="lin" valueType="num">
                                      <p:cBhvr additive="base">
                                        <p:cTn id="7" dur="500" fill="hold"/>
                                        <p:tgtEl>
                                          <p:spTgt spid="78919"/>
                                        </p:tgtEl>
                                        <p:attrNameLst>
                                          <p:attrName>ppt_x</p:attrName>
                                        </p:attrNameLst>
                                      </p:cBhvr>
                                      <p:tavLst>
                                        <p:tav tm="0">
                                          <p:val>
                                            <p:strVal val="#ppt_x"/>
                                          </p:val>
                                        </p:tav>
                                        <p:tav tm="100000">
                                          <p:val>
                                            <p:strVal val="#ppt_x"/>
                                          </p:val>
                                        </p:tav>
                                      </p:tavLst>
                                    </p:anim>
                                    <p:anim calcmode="lin" valueType="num">
                                      <p:cBhvr additive="base">
                                        <p:cTn id="8" dur="500" fill="hold"/>
                                        <p:tgtEl>
                                          <p:spTgt spid="7891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heckerboard(across)">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heckerboard(across)">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checkerboard(across)">
                                      <p:cBhvr>
                                        <p:cTn id="23" dur="500"/>
                                        <p:tgtEl>
                                          <p:spTgt spid="73"/>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74"/>
                                        </p:tgtEl>
                                        <p:attrNameLst>
                                          <p:attrName>style.visibility</p:attrName>
                                        </p:attrNameLst>
                                      </p:cBhvr>
                                      <p:to>
                                        <p:strVal val="visible"/>
                                      </p:to>
                                    </p:set>
                                    <p:animEffect transition="in" filter="checkerboard(across)">
                                      <p:cBhvr>
                                        <p:cTn id="28" dur="500"/>
                                        <p:tgtEl>
                                          <p:spTgt spid="74"/>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ppt_x"/>
                                          </p:val>
                                        </p:tav>
                                        <p:tav tm="100000">
                                          <p:val>
                                            <p:strVal val="#ppt_x"/>
                                          </p:val>
                                        </p:tav>
                                      </p:tavLst>
                                    </p:anim>
                                    <p:anim calcmode="lin" valueType="num">
                                      <p:cBhvr additive="base">
                                        <p:cTn id="3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919" grpId="0" autoUpdateAnimBg="0"/>
      <p:bldP spid="2" grpId="0" animBg="1"/>
      <p:bldP spid="3" grpId="0" animBg="1"/>
      <p:bldP spid="73" grpId="0" animBg="1"/>
      <p:bldP spid="74" grpId="0" animBg="1"/>
      <p:bldP spid="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ja-JP" altLang="en-US">
                <a:latin typeface="Times New Roman" panose="02020603050405020304" pitchFamily="18" charset="0"/>
              </a:rPr>
              <a:t>論理回路の解析</a:t>
            </a:r>
          </a:p>
        </p:txBody>
      </p:sp>
      <p:sp>
        <p:nvSpPr>
          <p:cNvPr id="80899" name="Rectangle 3"/>
          <p:cNvSpPr>
            <a:spLocks noGrp="1" noChangeArrowheads="1"/>
          </p:cNvSpPr>
          <p:nvPr>
            <p:ph type="body" idx="1"/>
          </p:nvPr>
        </p:nvSpPr>
        <p:spPr>
          <a:xfrm>
            <a:off x="1066800" y="1828800"/>
            <a:ext cx="7543800" cy="838200"/>
          </a:xfrm>
        </p:spPr>
        <p:txBody>
          <a:bodyPr/>
          <a:lstStyle/>
          <a:p>
            <a:r>
              <a:rPr lang="ja-JP" altLang="en-US" dirty="0">
                <a:latin typeface="Times New Roman" panose="02020603050405020304" pitchFamily="18" charset="0"/>
              </a:rPr>
              <a:t>例題</a:t>
            </a:r>
            <a:r>
              <a:rPr lang="en-US" altLang="ja-JP" dirty="0">
                <a:latin typeface="Times New Roman" panose="02020603050405020304" pitchFamily="18" charset="0"/>
              </a:rPr>
              <a:t>: </a:t>
            </a:r>
            <a:r>
              <a:rPr lang="ja-JP" altLang="en-US" dirty="0">
                <a:latin typeface="Times New Roman" panose="02020603050405020304" pitchFamily="18" charset="0"/>
              </a:rPr>
              <a:t>次の論理回路</a:t>
            </a:r>
            <a:r>
              <a:rPr lang="en-US" altLang="ja-JP" i="1" dirty="0">
                <a:latin typeface="Times New Roman" panose="02020603050405020304" pitchFamily="18" charset="0"/>
              </a:rPr>
              <a:t>F </a:t>
            </a:r>
            <a:r>
              <a:rPr lang="ja-JP" altLang="en-US" dirty="0">
                <a:latin typeface="Times New Roman" panose="02020603050405020304" pitchFamily="18" charset="0"/>
              </a:rPr>
              <a:t>を解析せよ</a:t>
            </a:r>
          </a:p>
        </p:txBody>
      </p:sp>
      <p:grpSp>
        <p:nvGrpSpPr>
          <p:cNvPr id="81019" name="Group 123"/>
          <p:cNvGrpSpPr>
            <a:grpSpLocks/>
          </p:cNvGrpSpPr>
          <p:nvPr/>
        </p:nvGrpSpPr>
        <p:grpSpPr bwMode="auto">
          <a:xfrm>
            <a:off x="1295400" y="3429000"/>
            <a:ext cx="4267200" cy="2362200"/>
            <a:chOff x="816" y="1872"/>
            <a:chExt cx="2688" cy="1488"/>
          </a:xfrm>
        </p:grpSpPr>
        <p:sp>
          <p:nvSpPr>
            <p:cNvPr id="80915" name="Text Box 19"/>
            <p:cNvSpPr txBox="1">
              <a:spLocks noChangeArrowheads="1"/>
            </p:cNvSpPr>
            <p:nvPr/>
          </p:nvSpPr>
          <p:spPr bwMode="auto">
            <a:xfrm>
              <a:off x="816" y="2160"/>
              <a:ext cx="288" cy="288"/>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i="1">
                  <a:latin typeface="Times New Roman" panose="02020603050405020304" pitchFamily="18" charset="0"/>
                </a:rPr>
                <a:t>X</a:t>
              </a:r>
            </a:p>
          </p:txBody>
        </p:sp>
        <p:sp>
          <p:nvSpPr>
            <p:cNvPr id="80916" name="Text Box 20"/>
            <p:cNvSpPr txBox="1">
              <a:spLocks noChangeArrowheads="1"/>
            </p:cNvSpPr>
            <p:nvPr/>
          </p:nvSpPr>
          <p:spPr bwMode="auto">
            <a:xfrm>
              <a:off x="816" y="2544"/>
              <a:ext cx="288" cy="288"/>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i="1">
                  <a:latin typeface="Times New Roman" panose="02020603050405020304" pitchFamily="18" charset="0"/>
                </a:rPr>
                <a:t>Y</a:t>
              </a:r>
            </a:p>
          </p:txBody>
        </p:sp>
        <p:sp>
          <p:nvSpPr>
            <p:cNvPr id="80917" name="Line 21"/>
            <p:cNvSpPr>
              <a:spLocks noChangeShapeType="1"/>
            </p:cNvSpPr>
            <p:nvPr/>
          </p:nvSpPr>
          <p:spPr bwMode="auto">
            <a:xfrm>
              <a:off x="3216" y="2688"/>
              <a:ext cx="2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0918" name="Rectangle 22"/>
            <p:cNvSpPr>
              <a:spLocks noChangeArrowheads="1"/>
            </p:cNvSpPr>
            <p:nvPr/>
          </p:nvSpPr>
          <p:spPr bwMode="auto">
            <a:xfrm>
              <a:off x="1104" y="2064"/>
              <a:ext cx="2304" cy="1296"/>
            </a:xfrm>
            <a:prstGeom prst="rect">
              <a:avLst/>
            </a:prstGeom>
            <a:noFill/>
            <a:ln w="19050">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useBgFill="1">
          <p:nvSpPr>
            <p:cNvPr id="80919" name="Text Box 23"/>
            <p:cNvSpPr txBox="1">
              <a:spLocks noChangeArrowheads="1"/>
            </p:cNvSpPr>
            <p:nvPr/>
          </p:nvSpPr>
          <p:spPr bwMode="auto">
            <a:xfrm>
              <a:off x="1248" y="1872"/>
              <a:ext cx="288" cy="327"/>
            </a:xfrm>
            <a:prstGeom prst="rect">
              <a:avLst/>
            </a:prstGeom>
            <a:ln w="1905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2800" i="1">
                  <a:latin typeface="Times New Roman" panose="02020603050405020304" pitchFamily="18" charset="0"/>
                </a:rPr>
                <a:t>F</a:t>
              </a:r>
            </a:p>
          </p:txBody>
        </p:sp>
        <p:sp>
          <p:nvSpPr>
            <p:cNvPr id="80968" name="Text Box 72"/>
            <p:cNvSpPr txBox="1">
              <a:spLocks noChangeArrowheads="1"/>
            </p:cNvSpPr>
            <p:nvPr/>
          </p:nvSpPr>
          <p:spPr bwMode="auto">
            <a:xfrm>
              <a:off x="816" y="2928"/>
              <a:ext cx="288" cy="288"/>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i="1">
                  <a:latin typeface="Times New Roman" panose="02020603050405020304" pitchFamily="18" charset="0"/>
                </a:rPr>
                <a:t>Z</a:t>
              </a:r>
            </a:p>
          </p:txBody>
        </p:sp>
        <p:grpSp>
          <p:nvGrpSpPr>
            <p:cNvPr id="80975" name="Group 79"/>
            <p:cNvGrpSpPr>
              <a:grpSpLocks/>
            </p:cNvGrpSpPr>
            <p:nvPr/>
          </p:nvGrpSpPr>
          <p:grpSpPr bwMode="auto">
            <a:xfrm>
              <a:off x="1392" y="2208"/>
              <a:ext cx="384" cy="288"/>
              <a:chOff x="1104" y="3648"/>
              <a:chExt cx="384" cy="288"/>
            </a:xfrm>
          </p:grpSpPr>
          <p:sp>
            <p:nvSpPr>
              <p:cNvPr id="80976" name="Arc 80"/>
              <p:cNvSpPr>
                <a:spLocks/>
              </p:cNvSpPr>
              <p:nvPr/>
            </p:nvSpPr>
            <p:spPr bwMode="auto">
              <a:xfrm>
                <a:off x="1104" y="3648"/>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0977" name="Arc 81"/>
              <p:cNvSpPr>
                <a:spLocks/>
              </p:cNvSpPr>
              <p:nvPr/>
            </p:nvSpPr>
            <p:spPr bwMode="auto">
              <a:xfrm flipV="1">
                <a:off x="1104" y="3792"/>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0978" name="Line 82"/>
              <p:cNvSpPr>
                <a:spLocks noChangeShapeType="1"/>
              </p:cNvSpPr>
              <p:nvPr/>
            </p:nvSpPr>
            <p:spPr bwMode="auto">
              <a:xfrm>
                <a:off x="1104" y="3648"/>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0979" name="Oval 83"/>
              <p:cNvSpPr>
                <a:spLocks noChangeArrowheads="1"/>
              </p:cNvSpPr>
              <p:nvPr/>
            </p:nvSpPr>
            <p:spPr bwMode="auto">
              <a:xfrm>
                <a:off x="1392" y="3744"/>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80980" name="Line 84"/>
            <p:cNvSpPr>
              <a:spLocks noChangeShapeType="1"/>
            </p:cNvSpPr>
            <p:nvPr/>
          </p:nvSpPr>
          <p:spPr bwMode="auto">
            <a:xfrm>
              <a:off x="1056" y="2304"/>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0981" name="Line 85"/>
            <p:cNvSpPr>
              <a:spLocks noChangeShapeType="1"/>
            </p:cNvSpPr>
            <p:nvPr/>
          </p:nvSpPr>
          <p:spPr bwMode="auto">
            <a:xfrm>
              <a:off x="1056" y="2688"/>
              <a:ext cx="38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0982" name="Line 86"/>
            <p:cNvSpPr>
              <a:spLocks noChangeShapeType="1"/>
            </p:cNvSpPr>
            <p:nvPr/>
          </p:nvSpPr>
          <p:spPr bwMode="auto">
            <a:xfrm>
              <a:off x="1296" y="2400"/>
              <a:ext cx="0" cy="62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0983" name="Oval 87"/>
            <p:cNvSpPr>
              <a:spLocks noChangeArrowheads="1"/>
            </p:cNvSpPr>
            <p:nvPr/>
          </p:nvSpPr>
          <p:spPr bwMode="auto">
            <a:xfrm>
              <a:off x="1248" y="2640"/>
              <a:ext cx="96" cy="96"/>
            </a:xfrm>
            <a:prstGeom prst="ellipse">
              <a:avLst/>
            </a:prstGeom>
            <a:solidFill>
              <a:schemeClr val="tx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0984" name="Line 88"/>
            <p:cNvSpPr>
              <a:spLocks noChangeShapeType="1"/>
            </p:cNvSpPr>
            <p:nvPr/>
          </p:nvSpPr>
          <p:spPr bwMode="auto">
            <a:xfrm>
              <a:off x="1296" y="2400"/>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80985" name="Group 89"/>
            <p:cNvGrpSpPr>
              <a:grpSpLocks/>
            </p:cNvGrpSpPr>
            <p:nvPr/>
          </p:nvGrpSpPr>
          <p:grpSpPr bwMode="auto">
            <a:xfrm>
              <a:off x="1440" y="2592"/>
              <a:ext cx="288" cy="192"/>
              <a:chOff x="2640" y="1968"/>
              <a:chExt cx="288" cy="192"/>
            </a:xfrm>
          </p:grpSpPr>
          <p:sp>
            <p:nvSpPr>
              <p:cNvPr id="80986" name="AutoShape 90"/>
              <p:cNvSpPr>
                <a:spLocks noChangeArrowheads="1"/>
              </p:cNvSpPr>
              <p:nvPr/>
            </p:nvSpPr>
            <p:spPr bwMode="auto">
              <a:xfrm rot="5400000">
                <a:off x="2640" y="1968"/>
                <a:ext cx="192" cy="192"/>
              </a:xfrm>
              <a:prstGeom prst="triangle">
                <a:avLst>
                  <a:gd name="adj" fmla="val 50000"/>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0987" name="Oval 91"/>
              <p:cNvSpPr>
                <a:spLocks noChangeArrowheads="1"/>
              </p:cNvSpPr>
              <p:nvPr/>
            </p:nvSpPr>
            <p:spPr bwMode="auto">
              <a:xfrm>
                <a:off x="2832" y="2016"/>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80988" name="Group 92"/>
            <p:cNvGrpSpPr>
              <a:grpSpLocks/>
            </p:cNvGrpSpPr>
            <p:nvPr/>
          </p:nvGrpSpPr>
          <p:grpSpPr bwMode="auto">
            <a:xfrm>
              <a:off x="1392" y="2928"/>
              <a:ext cx="384" cy="288"/>
              <a:chOff x="1104" y="3648"/>
              <a:chExt cx="384" cy="288"/>
            </a:xfrm>
          </p:grpSpPr>
          <p:sp>
            <p:nvSpPr>
              <p:cNvPr id="80989" name="Arc 93"/>
              <p:cNvSpPr>
                <a:spLocks/>
              </p:cNvSpPr>
              <p:nvPr/>
            </p:nvSpPr>
            <p:spPr bwMode="auto">
              <a:xfrm>
                <a:off x="1104" y="3648"/>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0990" name="Arc 94"/>
              <p:cNvSpPr>
                <a:spLocks/>
              </p:cNvSpPr>
              <p:nvPr/>
            </p:nvSpPr>
            <p:spPr bwMode="auto">
              <a:xfrm flipV="1">
                <a:off x="1104" y="3792"/>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0991" name="Line 95"/>
              <p:cNvSpPr>
                <a:spLocks noChangeShapeType="1"/>
              </p:cNvSpPr>
              <p:nvPr/>
            </p:nvSpPr>
            <p:spPr bwMode="auto">
              <a:xfrm>
                <a:off x="1104" y="3648"/>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0992" name="Oval 96"/>
              <p:cNvSpPr>
                <a:spLocks noChangeArrowheads="1"/>
              </p:cNvSpPr>
              <p:nvPr/>
            </p:nvSpPr>
            <p:spPr bwMode="auto">
              <a:xfrm>
                <a:off x="1392" y="3744"/>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80993" name="Line 97"/>
            <p:cNvSpPr>
              <a:spLocks noChangeShapeType="1"/>
            </p:cNvSpPr>
            <p:nvPr/>
          </p:nvSpPr>
          <p:spPr bwMode="auto">
            <a:xfrm>
              <a:off x="1296" y="3024"/>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0994" name="Line 98"/>
            <p:cNvSpPr>
              <a:spLocks noChangeShapeType="1"/>
            </p:cNvSpPr>
            <p:nvPr/>
          </p:nvSpPr>
          <p:spPr bwMode="auto">
            <a:xfrm>
              <a:off x="1056" y="3120"/>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80995" name="Group 99"/>
            <p:cNvGrpSpPr>
              <a:grpSpLocks/>
            </p:cNvGrpSpPr>
            <p:nvPr/>
          </p:nvGrpSpPr>
          <p:grpSpPr bwMode="auto">
            <a:xfrm>
              <a:off x="2112" y="2352"/>
              <a:ext cx="384" cy="288"/>
              <a:chOff x="1104" y="3648"/>
              <a:chExt cx="384" cy="288"/>
            </a:xfrm>
          </p:grpSpPr>
          <p:sp>
            <p:nvSpPr>
              <p:cNvPr id="80996" name="Arc 100"/>
              <p:cNvSpPr>
                <a:spLocks/>
              </p:cNvSpPr>
              <p:nvPr/>
            </p:nvSpPr>
            <p:spPr bwMode="auto">
              <a:xfrm>
                <a:off x="1104" y="3648"/>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0997" name="Arc 101"/>
              <p:cNvSpPr>
                <a:spLocks/>
              </p:cNvSpPr>
              <p:nvPr/>
            </p:nvSpPr>
            <p:spPr bwMode="auto">
              <a:xfrm flipV="1">
                <a:off x="1104" y="3792"/>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0998" name="Line 102"/>
              <p:cNvSpPr>
                <a:spLocks noChangeShapeType="1"/>
              </p:cNvSpPr>
              <p:nvPr/>
            </p:nvSpPr>
            <p:spPr bwMode="auto">
              <a:xfrm>
                <a:off x="1104" y="3648"/>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0999" name="Oval 103"/>
              <p:cNvSpPr>
                <a:spLocks noChangeArrowheads="1"/>
              </p:cNvSpPr>
              <p:nvPr/>
            </p:nvSpPr>
            <p:spPr bwMode="auto">
              <a:xfrm>
                <a:off x="1392" y="3744"/>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81000" name="Line 104"/>
            <p:cNvSpPr>
              <a:spLocks noChangeShapeType="1"/>
            </p:cNvSpPr>
            <p:nvPr/>
          </p:nvSpPr>
          <p:spPr bwMode="auto">
            <a:xfrm>
              <a:off x="1728" y="2688"/>
              <a:ext cx="2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1001" name="Line 105"/>
            <p:cNvSpPr>
              <a:spLocks noChangeShapeType="1"/>
            </p:cNvSpPr>
            <p:nvPr/>
          </p:nvSpPr>
          <p:spPr bwMode="auto">
            <a:xfrm>
              <a:off x="2016" y="2544"/>
              <a:ext cx="0"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1002" name="Line 106"/>
            <p:cNvSpPr>
              <a:spLocks noChangeShapeType="1"/>
            </p:cNvSpPr>
            <p:nvPr/>
          </p:nvSpPr>
          <p:spPr bwMode="auto">
            <a:xfrm>
              <a:off x="2016" y="2544"/>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1004" name="Line 108"/>
            <p:cNvSpPr>
              <a:spLocks noChangeShapeType="1"/>
            </p:cNvSpPr>
            <p:nvPr/>
          </p:nvSpPr>
          <p:spPr bwMode="auto">
            <a:xfrm>
              <a:off x="1776" y="2352"/>
              <a:ext cx="2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1005" name="Line 109"/>
            <p:cNvSpPr>
              <a:spLocks noChangeShapeType="1"/>
            </p:cNvSpPr>
            <p:nvPr/>
          </p:nvSpPr>
          <p:spPr bwMode="auto">
            <a:xfrm>
              <a:off x="2016" y="2352"/>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1006" name="Line 110"/>
            <p:cNvSpPr>
              <a:spLocks noChangeShapeType="1"/>
            </p:cNvSpPr>
            <p:nvPr/>
          </p:nvSpPr>
          <p:spPr bwMode="auto">
            <a:xfrm>
              <a:off x="2016" y="2448"/>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81007" name="Group 111"/>
            <p:cNvGrpSpPr>
              <a:grpSpLocks/>
            </p:cNvGrpSpPr>
            <p:nvPr/>
          </p:nvGrpSpPr>
          <p:grpSpPr bwMode="auto">
            <a:xfrm>
              <a:off x="2832" y="2544"/>
              <a:ext cx="384" cy="288"/>
              <a:chOff x="1104" y="3648"/>
              <a:chExt cx="384" cy="288"/>
            </a:xfrm>
          </p:grpSpPr>
          <p:sp>
            <p:nvSpPr>
              <p:cNvPr id="81008" name="Arc 112"/>
              <p:cNvSpPr>
                <a:spLocks/>
              </p:cNvSpPr>
              <p:nvPr/>
            </p:nvSpPr>
            <p:spPr bwMode="auto">
              <a:xfrm>
                <a:off x="1104" y="3648"/>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1009" name="Arc 113"/>
              <p:cNvSpPr>
                <a:spLocks/>
              </p:cNvSpPr>
              <p:nvPr/>
            </p:nvSpPr>
            <p:spPr bwMode="auto">
              <a:xfrm flipV="1">
                <a:off x="1104" y="3792"/>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1010" name="Line 114"/>
              <p:cNvSpPr>
                <a:spLocks noChangeShapeType="1"/>
              </p:cNvSpPr>
              <p:nvPr/>
            </p:nvSpPr>
            <p:spPr bwMode="auto">
              <a:xfrm>
                <a:off x="1104" y="3648"/>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1011" name="Oval 115"/>
              <p:cNvSpPr>
                <a:spLocks noChangeArrowheads="1"/>
              </p:cNvSpPr>
              <p:nvPr/>
            </p:nvSpPr>
            <p:spPr bwMode="auto">
              <a:xfrm>
                <a:off x="1392" y="3744"/>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81012" name="Line 116"/>
            <p:cNvSpPr>
              <a:spLocks noChangeShapeType="1"/>
            </p:cNvSpPr>
            <p:nvPr/>
          </p:nvSpPr>
          <p:spPr bwMode="auto">
            <a:xfrm>
              <a:off x="2736" y="2736"/>
              <a:ext cx="0" cy="33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1013" name="Line 117"/>
            <p:cNvSpPr>
              <a:spLocks noChangeShapeType="1"/>
            </p:cNvSpPr>
            <p:nvPr/>
          </p:nvSpPr>
          <p:spPr bwMode="auto">
            <a:xfrm>
              <a:off x="2736" y="2736"/>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1014" name="Line 118"/>
            <p:cNvSpPr>
              <a:spLocks noChangeShapeType="1"/>
            </p:cNvSpPr>
            <p:nvPr/>
          </p:nvSpPr>
          <p:spPr bwMode="auto">
            <a:xfrm>
              <a:off x="2496" y="2496"/>
              <a:ext cx="2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1015" name="Line 119"/>
            <p:cNvSpPr>
              <a:spLocks noChangeShapeType="1"/>
            </p:cNvSpPr>
            <p:nvPr/>
          </p:nvSpPr>
          <p:spPr bwMode="auto">
            <a:xfrm>
              <a:off x="2736" y="2496"/>
              <a:ext cx="0"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1016" name="Line 120"/>
            <p:cNvSpPr>
              <a:spLocks noChangeShapeType="1"/>
            </p:cNvSpPr>
            <p:nvPr/>
          </p:nvSpPr>
          <p:spPr bwMode="auto">
            <a:xfrm>
              <a:off x="2736" y="2640"/>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1017" name="Line 121"/>
            <p:cNvSpPr>
              <a:spLocks noChangeShapeType="1"/>
            </p:cNvSpPr>
            <p:nvPr/>
          </p:nvSpPr>
          <p:spPr bwMode="auto">
            <a:xfrm>
              <a:off x="1776" y="3072"/>
              <a:ext cx="96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81020" name="Line 124"/>
          <p:cNvSpPr>
            <a:spLocks noChangeShapeType="1"/>
          </p:cNvSpPr>
          <p:nvPr/>
        </p:nvSpPr>
        <p:spPr bwMode="auto">
          <a:xfrm>
            <a:off x="2819400" y="2016"/>
            <a:ext cx="6096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mc:AlternateContent xmlns:mc="http://schemas.openxmlformats.org/markup-compatibility/2006" xmlns:a14="http://schemas.microsoft.com/office/drawing/2010/main">
        <mc:Choice Requires="a14">
          <p:sp>
            <p:nvSpPr>
              <p:cNvPr id="73" name="角丸四角形吹き出し 72"/>
              <p:cNvSpPr/>
              <p:nvPr/>
            </p:nvSpPr>
            <p:spPr bwMode="auto">
              <a:xfrm>
                <a:off x="2590800" y="2979737"/>
                <a:ext cx="1066800" cy="490196"/>
              </a:xfrm>
              <a:prstGeom prst="wedgeRoundRectCallout">
                <a:avLst>
                  <a:gd name="adj1" fmla="val -15647"/>
                  <a:gd name="adj2" fmla="val 194097"/>
                  <a:gd name="adj3" fmla="val 16667"/>
                </a:avLst>
              </a:prstGeom>
              <a:solidFill>
                <a:srgbClr val="003300"/>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acc>
                        <m:accPr>
                          <m:chr m:val="̅"/>
                          <m:ctrlPr>
                            <a:rPr kumimoji="1" lang="en-US" altLang="ja-JP" sz="2400" b="0" i="1" u="none" strike="noStrike" cap="none" normalizeH="0" baseline="0" smtClean="0">
                              <a:ln>
                                <a:noFill/>
                              </a:ln>
                              <a:solidFill>
                                <a:schemeClr val="tx1"/>
                              </a:solidFill>
                              <a:effectLst/>
                              <a:latin typeface="Cambria Math" panose="02040503050406030204" pitchFamily="18" charset="0"/>
                              <a:ea typeface="Cambria Math" panose="02040503050406030204" pitchFamily="18" charset="0"/>
                            </a:rPr>
                          </m:ctrlPr>
                        </m:accPr>
                        <m:e>
                          <m:r>
                            <a:rPr kumimoji="1" lang="en-US" altLang="ja-JP" sz="2400" b="0" i="1" u="none" strike="noStrike" cap="none" normalizeH="0" baseline="0" smtClean="0">
                              <a:ln>
                                <a:noFill/>
                              </a:ln>
                              <a:solidFill>
                                <a:schemeClr val="tx1"/>
                              </a:solidFill>
                              <a:effectLst/>
                              <a:latin typeface="Cambria Math" panose="02040503050406030204" pitchFamily="18" charset="0"/>
                              <a:ea typeface="Cambria Math" panose="02040503050406030204" pitchFamily="18" charset="0"/>
                            </a:rPr>
                            <m:t> </m:t>
                          </m:r>
                          <m:r>
                            <a:rPr kumimoji="1" lang="en-US" altLang="ja-JP" sz="2400" b="0" i="1" u="none" strike="noStrike" cap="none" normalizeH="0" baseline="0" smtClean="0">
                              <a:ln>
                                <a:noFill/>
                              </a:ln>
                              <a:solidFill>
                                <a:schemeClr val="tx1"/>
                              </a:solidFill>
                              <a:effectLst/>
                              <a:latin typeface="Cambria Math" panose="02040503050406030204" pitchFamily="18" charset="0"/>
                              <a:ea typeface="Cambria Math" panose="02040503050406030204" pitchFamily="18" charset="0"/>
                            </a:rPr>
                            <m:t>𝑋</m:t>
                          </m:r>
                          <m:r>
                            <a:rPr kumimoji="1" lang="en-US" altLang="ja-JP" sz="2400" b="0" i="1" u="none" strike="noStrike" cap="none" normalizeH="0" baseline="0" smtClean="0">
                              <a:ln>
                                <a:noFill/>
                              </a:ln>
                              <a:solidFill>
                                <a:schemeClr val="tx1"/>
                              </a:solidFill>
                              <a:effectLst/>
                              <a:latin typeface="Cambria Math" panose="02040503050406030204" pitchFamily="18" charset="0"/>
                              <a:ea typeface="Cambria Math" panose="02040503050406030204" pitchFamily="18" charset="0"/>
                            </a:rPr>
                            <m:t>∙</m:t>
                          </m:r>
                          <m:r>
                            <a:rPr kumimoji="1" lang="en-US" altLang="ja-JP" sz="2400" b="0" i="1" u="none" strike="noStrike" cap="none" normalizeH="0" baseline="0" smtClean="0">
                              <a:ln>
                                <a:noFill/>
                              </a:ln>
                              <a:solidFill>
                                <a:schemeClr val="tx1"/>
                              </a:solidFill>
                              <a:effectLst/>
                              <a:latin typeface="Cambria Math" panose="02040503050406030204" pitchFamily="18" charset="0"/>
                              <a:ea typeface="Cambria Math" panose="02040503050406030204" pitchFamily="18" charset="0"/>
                            </a:rPr>
                            <m:t>𝑌</m:t>
                          </m:r>
                          <m:r>
                            <a:rPr kumimoji="1" lang="en-US" altLang="ja-JP" sz="2400" b="0" i="1" u="none" strike="noStrike" cap="none" normalizeH="0" baseline="0" smtClean="0">
                              <a:ln>
                                <a:noFill/>
                              </a:ln>
                              <a:solidFill>
                                <a:schemeClr val="tx1"/>
                              </a:solidFill>
                              <a:effectLst/>
                              <a:latin typeface="Cambria Math" panose="02040503050406030204" pitchFamily="18" charset="0"/>
                              <a:ea typeface="Cambria Math" panose="02040503050406030204" pitchFamily="18" charset="0"/>
                            </a:rPr>
                            <m:t> </m:t>
                          </m:r>
                        </m:e>
                      </m:acc>
                    </m:oMath>
                  </m:oMathPara>
                </a14:m>
                <a:endParaRPr kumimoji="1" lang="en-US" altLang="ja-JP" sz="2400" b="0" i="0" u="none" strike="noStrike" cap="none" normalizeH="0" baseline="0" dirty="0">
                  <a:ln>
                    <a:noFill/>
                  </a:ln>
                  <a:solidFill>
                    <a:schemeClr val="tx1"/>
                  </a:solidFill>
                  <a:effectLst/>
                  <a:latin typeface="Tahoma" panose="020B0604030504040204" pitchFamily="34" charset="0"/>
                  <a:ea typeface="ＭＳ Ｐゴシック" panose="020B0600070205080204" pitchFamily="50" charset="-128"/>
                </a:endParaRPr>
              </a:p>
            </p:txBody>
          </p:sp>
        </mc:Choice>
        <mc:Fallback xmlns="">
          <p:sp>
            <p:nvSpPr>
              <p:cNvPr id="73" name="角丸四角形吹き出し 72"/>
              <p:cNvSpPr>
                <a:spLocks noRot="1" noChangeAspect="1" noMove="1" noResize="1" noEditPoints="1" noAdjustHandles="1" noChangeArrowheads="1" noChangeShapeType="1" noTextEdit="1"/>
              </p:cNvSpPr>
              <p:nvPr/>
            </p:nvSpPr>
            <p:spPr bwMode="auto">
              <a:xfrm>
                <a:off x="2590800" y="2979737"/>
                <a:ext cx="1066800" cy="490196"/>
              </a:xfrm>
              <a:prstGeom prst="wedgeRoundRectCallout">
                <a:avLst>
                  <a:gd name="adj1" fmla="val -15647"/>
                  <a:gd name="adj2" fmla="val 194097"/>
                  <a:gd name="adj3" fmla="val 16667"/>
                </a:avLst>
              </a:prstGeom>
              <a:blipFill rotWithShape="0">
                <a:blip r:embed="rId3" cstate="print"/>
                <a:stretch>
                  <a:fillRect/>
                </a:stretch>
              </a:blipFill>
              <a:ln w="19050" cap="flat" cmpd="sng" algn="ctr">
                <a:solidFill>
                  <a:schemeClr val="tx1"/>
                </a:solidFill>
                <a:prstDash val="solid"/>
                <a:round/>
                <a:headEnd type="none" w="med" len="med"/>
                <a:tailEnd type="triangle" w="med" len="med"/>
              </a:ln>
              <a:effectLst/>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4" name="角丸四角形吹き出し 73"/>
              <p:cNvSpPr/>
              <p:nvPr/>
            </p:nvSpPr>
            <p:spPr bwMode="auto">
              <a:xfrm>
                <a:off x="2660248" y="5660402"/>
                <a:ext cx="1066800" cy="490196"/>
              </a:xfrm>
              <a:prstGeom prst="wedgeRoundRectCallout">
                <a:avLst>
                  <a:gd name="adj1" fmla="val -14562"/>
                  <a:gd name="adj2" fmla="val -110502"/>
                  <a:gd name="adj3" fmla="val 16667"/>
                </a:avLst>
              </a:prstGeom>
              <a:solidFill>
                <a:srgbClr val="003300"/>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acc>
                        <m:accPr>
                          <m:chr m:val="̅"/>
                          <m:ctrlPr>
                            <a:rPr kumimoji="1" lang="en-US" altLang="ja-JP" sz="2400" b="0" i="1" u="none" strike="noStrike" cap="none" normalizeH="0" baseline="0" smtClean="0">
                              <a:ln>
                                <a:noFill/>
                              </a:ln>
                              <a:solidFill>
                                <a:schemeClr val="tx1"/>
                              </a:solidFill>
                              <a:effectLst/>
                              <a:latin typeface="Cambria Math" panose="02040503050406030204" pitchFamily="18" charset="0"/>
                              <a:ea typeface="Cambria Math" panose="02040503050406030204" pitchFamily="18" charset="0"/>
                            </a:rPr>
                          </m:ctrlPr>
                        </m:accPr>
                        <m:e>
                          <m:r>
                            <a:rPr kumimoji="1" lang="en-US" altLang="ja-JP" sz="2400" b="0" i="1" u="none" strike="noStrike" cap="none" normalizeH="0" baseline="0" smtClean="0">
                              <a:ln>
                                <a:noFill/>
                              </a:ln>
                              <a:solidFill>
                                <a:schemeClr val="tx1"/>
                              </a:solidFill>
                              <a:effectLst/>
                              <a:latin typeface="Cambria Math" panose="02040503050406030204" pitchFamily="18" charset="0"/>
                              <a:ea typeface="Cambria Math" panose="02040503050406030204" pitchFamily="18" charset="0"/>
                            </a:rPr>
                            <m:t> </m:t>
                          </m:r>
                          <m:r>
                            <a:rPr kumimoji="1" lang="en-US" altLang="ja-JP" sz="2400" b="0" i="1" u="none" strike="noStrike" cap="none" normalizeH="0" baseline="0" smtClean="0">
                              <a:ln>
                                <a:noFill/>
                              </a:ln>
                              <a:solidFill>
                                <a:schemeClr val="tx1"/>
                              </a:solidFill>
                              <a:effectLst/>
                              <a:latin typeface="Cambria Math" panose="02040503050406030204" pitchFamily="18" charset="0"/>
                              <a:ea typeface="Cambria Math" panose="02040503050406030204" pitchFamily="18" charset="0"/>
                            </a:rPr>
                            <m:t>𝑌</m:t>
                          </m:r>
                          <m:r>
                            <a:rPr kumimoji="1" lang="en-US" altLang="ja-JP" sz="2400" b="0" i="1" u="none" strike="noStrike" cap="none" normalizeH="0" baseline="0" smtClean="0">
                              <a:ln>
                                <a:noFill/>
                              </a:ln>
                              <a:solidFill>
                                <a:schemeClr val="tx1"/>
                              </a:solidFill>
                              <a:effectLst/>
                              <a:latin typeface="Cambria Math" panose="02040503050406030204" pitchFamily="18" charset="0"/>
                              <a:ea typeface="Cambria Math" panose="02040503050406030204" pitchFamily="18" charset="0"/>
                            </a:rPr>
                            <m:t>∙</m:t>
                          </m:r>
                          <m:r>
                            <a:rPr kumimoji="1" lang="en-US" altLang="ja-JP" sz="2400" b="0" i="1" u="none" strike="noStrike" cap="none" normalizeH="0" baseline="0" smtClean="0">
                              <a:ln>
                                <a:noFill/>
                              </a:ln>
                              <a:solidFill>
                                <a:schemeClr val="tx1"/>
                              </a:solidFill>
                              <a:effectLst/>
                              <a:latin typeface="Cambria Math" panose="02040503050406030204" pitchFamily="18" charset="0"/>
                              <a:ea typeface="Cambria Math" panose="02040503050406030204" pitchFamily="18" charset="0"/>
                            </a:rPr>
                            <m:t>𝑍</m:t>
                          </m:r>
                          <m:r>
                            <a:rPr kumimoji="1" lang="en-US" altLang="ja-JP" sz="2400" b="0" i="1" u="none" strike="noStrike" cap="none" normalizeH="0" baseline="0" smtClean="0">
                              <a:ln>
                                <a:noFill/>
                              </a:ln>
                              <a:solidFill>
                                <a:schemeClr val="tx1"/>
                              </a:solidFill>
                              <a:effectLst/>
                              <a:latin typeface="Cambria Math" panose="02040503050406030204" pitchFamily="18" charset="0"/>
                              <a:ea typeface="Cambria Math" panose="02040503050406030204" pitchFamily="18" charset="0"/>
                            </a:rPr>
                            <m:t> </m:t>
                          </m:r>
                        </m:e>
                      </m:acc>
                    </m:oMath>
                  </m:oMathPara>
                </a14:m>
                <a:endParaRPr kumimoji="1" lang="en-US" altLang="ja-JP" sz="2400" b="0" i="0" u="none" strike="noStrike" cap="none" normalizeH="0" baseline="0" dirty="0">
                  <a:ln>
                    <a:noFill/>
                  </a:ln>
                  <a:solidFill>
                    <a:schemeClr val="tx1"/>
                  </a:solidFill>
                  <a:effectLst/>
                  <a:latin typeface="Tahoma" panose="020B0604030504040204" pitchFamily="34" charset="0"/>
                  <a:ea typeface="ＭＳ Ｐゴシック" panose="020B0600070205080204" pitchFamily="50" charset="-128"/>
                </a:endParaRPr>
              </a:p>
            </p:txBody>
          </p:sp>
        </mc:Choice>
        <mc:Fallback xmlns="">
          <p:sp>
            <p:nvSpPr>
              <p:cNvPr id="74" name="角丸四角形吹き出し 73"/>
              <p:cNvSpPr>
                <a:spLocks noRot="1" noChangeAspect="1" noMove="1" noResize="1" noEditPoints="1" noAdjustHandles="1" noChangeArrowheads="1" noChangeShapeType="1" noTextEdit="1"/>
              </p:cNvSpPr>
              <p:nvPr/>
            </p:nvSpPr>
            <p:spPr bwMode="auto">
              <a:xfrm>
                <a:off x="2660248" y="5660402"/>
                <a:ext cx="1066800" cy="490196"/>
              </a:xfrm>
              <a:prstGeom prst="wedgeRoundRectCallout">
                <a:avLst>
                  <a:gd name="adj1" fmla="val -14562"/>
                  <a:gd name="adj2" fmla="val -110502"/>
                  <a:gd name="adj3" fmla="val 16667"/>
                </a:avLst>
              </a:prstGeom>
              <a:blipFill rotWithShape="0">
                <a:blip r:embed="rId4" cstate="print"/>
                <a:stretch>
                  <a:fillRect/>
                </a:stretch>
              </a:blipFill>
              <a:ln w="19050" cap="flat" cmpd="sng" algn="ctr">
                <a:solidFill>
                  <a:schemeClr val="tx1"/>
                </a:solidFill>
                <a:prstDash val="solid"/>
                <a:round/>
                <a:headEnd type="none" w="med" len="med"/>
                <a:tailEnd type="triangle" w="med" len="med"/>
              </a:ln>
              <a:effectLst/>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5" name="角丸四角形吹き出し 74"/>
              <p:cNvSpPr/>
              <p:nvPr/>
            </p:nvSpPr>
            <p:spPr bwMode="auto">
              <a:xfrm>
                <a:off x="3920442" y="2502905"/>
                <a:ext cx="1946958" cy="1307095"/>
              </a:xfrm>
              <a:prstGeom prst="wedgeRoundRectCallout">
                <a:avLst>
                  <a:gd name="adj1" fmla="val -37927"/>
                  <a:gd name="adj2" fmla="val 95683"/>
                  <a:gd name="adj3" fmla="val 16667"/>
                </a:avLst>
              </a:prstGeom>
              <a:solidFill>
                <a:srgbClr val="003300"/>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left"/>
                    </m:oMathParaPr>
                    <m:oMath xmlns:m="http://schemas.openxmlformats.org/officeDocument/2006/math">
                      <m:acc>
                        <m:accPr>
                          <m:chr m:val="̅"/>
                          <m:ctrlPr>
                            <a:rPr kumimoji="1" lang="en-US" altLang="ja-JP" sz="2400" b="0" i="1" u="none" strike="noStrike" cap="none" normalizeH="0" baseline="0" smtClean="0">
                              <a:ln>
                                <a:noFill/>
                              </a:ln>
                              <a:solidFill>
                                <a:schemeClr val="tx1"/>
                              </a:solidFill>
                              <a:effectLst/>
                              <a:latin typeface="Cambria Math" panose="02040503050406030204" pitchFamily="18" charset="0"/>
                              <a:ea typeface="ＭＳ Ｐゴシック" panose="020B0600070205080204" pitchFamily="50" charset="-128"/>
                            </a:rPr>
                          </m:ctrlPr>
                        </m:accPr>
                        <m:e>
                          <m:acc>
                            <m:accPr>
                              <m:chr m:val="̅"/>
                              <m:ctrlPr>
                                <a:rPr kumimoji="1" lang="en-US" altLang="ja-JP" sz="2400" b="0" i="1" u="none" strike="noStrike" cap="none" normalizeH="0" baseline="0" smtClean="0">
                                  <a:ln>
                                    <a:noFill/>
                                  </a:ln>
                                  <a:solidFill>
                                    <a:schemeClr val="tx1"/>
                                  </a:solidFill>
                                  <a:effectLst/>
                                  <a:latin typeface="Cambria Math" panose="02040503050406030204" pitchFamily="18" charset="0"/>
                                  <a:ea typeface="ＭＳ Ｐゴシック" panose="020B0600070205080204" pitchFamily="50" charset="-128"/>
                                </a:rPr>
                              </m:ctrlPr>
                            </m:accPr>
                            <m:e>
                              <m:r>
                                <a:rPr kumimoji="1" lang="en-US" altLang="ja-JP" sz="2400" b="0" i="1" u="none" strike="noStrike" cap="none" normalizeH="0" baseline="0" smtClean="0">
                                  <a:ln>
                                    <a:noFill/>
                                  </a:ln>
                                  <a:solidFill>
                                    <a:schemeClr val="tx1"/>
                                  </a:solidFill>
                                  <a:effectLst/>
                                  <a:latin typeface="Cambria Math" panose="02040503050406030204" pitchFamily="18" charset="0"/>
                                  <a:ea typeface="ＭＳ Ｐゴシック" panose="020B0600070205080204" pitchFamily="50" charset="-128"/>
                                </a:rPr>
                                <m:t> </m:t>
                              </m:r>
                              <m:r>
                                <a:rPr kumimoji="1" lang="en-US" altLang="ja-JP" sz="2400" b="0" i="1" u="none" strike="noStrike" cap="none" normalizeH="0" baseline="0" smtClean="0">
                                  <a:ln>
                                    <a:noFill/>
                                  </a:ln>
                                  <a:solidFill>
                                    <a:schemeClr val="tx1"/>
                                  </a:solidFill>
                                  <a:effectLst/>
                                  <a:latin typeface="Cambria Math" panose="02040503050406030204" pitchFamily="18" charset="0"/>
                                  <a:ea typeface="ＭＳ Ｐゴシック" panose="020B0600070205080204" pitchFamily="50" charset="-128"/>
                                </a:rPr>
                                <m:t>𝑋</m:t>
                              </m:r>
                              <m:r>
                                <a:rPr kumimoji="1" lang="en-US" altLang="ja-JP" sz="2400" b="0" i="1" u="none" strike="noStrike" cap="none" normalizeH="0" baseline="0" smtClean="0">
                                  <a:ln>
                                    <a:noFill/>
                                  </a:ln>
                                  <a:solidFill>
                                    <a:schemeClr val="tx1"/>
                                  </a:solidFill>
                                  <a:effectLst/>
                                  <a:latin typeface="Cambria Math" panose="02040503050406030204" pitchFamily="18" charset="0"/>
                                  <a:ea typeface="Cambria Math" panose="02040503050406030204" pitchFamily="18" charset="0"/>
                                </a:rPr>
                                <m:t>⋅</m:t>
                              </m:r>
                              <m:r>
                                <a:rPr kumimoji="1" lang="en-US" altLang="ja-JP" sz="2400" b="0" i="1" u="none" strike="noStrike" cap="none" normalizeH="0" baseline="0" smtClean="0">
                                  <a:ln>
                                    <a:noFill/>
                                  </a:ln>
                                  <a:solidFill>
                                    <a:schemeClr val="tx1"/>
                                  </a:solidFill>
                                  <a:effectLst/>
                                  <a:latin typeface="Cambria Math" panose="02040503050406030204" pitchFamily="18" charset="0"/>
                                  <a:ea typeface="Cambria Math" panose="02040503050406030204" pitchFamily="18" charset="0"/>
                                </a:rPr>
                                <m:t>𝑌</m:t>
                              </m:r>
                              <m:r>
                                <a:rPr kumimoji="1" lang="en-US" altLang="ja-JP" sz="2400" b="0" i="1" u="none" strike="noStrike" cap="none" normalizeH="0" baseline="0" smtClean="0">
                                  <a:ln>
                                    <a:noFill/>
                                  </a:ln>
                                  <a:solidFill>
                                    <a:schemeClr val="tx1"/>
                                  </a:solidFill>
                                  <a:effectLst/>
                                  <a:latin typeface="Cambria Math" panose="02040503050406030204" pitchFamily="18" charset="0"/>
                                  <a:ea typeface="Cambria Math" panose="02040503050406030204" pitchFamily="18" charset="0"/>
                                </a:rPr>
                                <m:t> </m:t>
                              </m:r>
                            </m:e>
                          </m:acc>
                          <m:r>
                            <a:rPr kumimoji="1" lang="en-US" altLang="ja-JP" sz="2400" b="0" i="1" u="none" strike="noStrike" cap="none" normalizeH="0" baseline="0" smtClean="0">
                              <a:ln>
                                <a:noFill/>
                              </a:ln>
                              <a:solidFill>
                                <a:schemeClr val="tx1"/>
                              </a:solidFill>
                              <a:effectLst/>
                              <a:latin typeface="Cambria Math" panose="02040503050406030204" pitchFamily="18" charset="0"/>
                              <a:ea typeface="Cambria Math" panose="02040503050406030204" pitchFamily="18" charset="0"/>
                            </a:rPr>
                            <m:t>⋅</m:t>
                          </m:r>
                          <m:acc>
                            <m:accPr>
                              <m:chr m:val="̅"/>
                              <m:ctrlPr>
                                <a:rPr kumimoji="1" lang="en-US" altLang="ja-JP" sz="2400" b="0" i="1" u="none" strike="noStrike" cap="none" normalizeH="0" baseline="0" smtClean="0">
                                  <a:ln>
                                    <a:noFill/>
                                  </a:ln>
                                  <a:solidFill>
                                    <a:schemeClr val="tx1"/>
                                  </a:solidFill>
                                  <a:effectLst/>
                                  <a:latin typeface="Cambria Math" panose="02040503050406030204" pitchFamily="18" charset="0"/>
                                  <a:ea typeface="Cambria Math" panose="02040503050406030204" pitchFamily="18" charset="0"/>
                                </a:rPr>
                              </m:ctrlPr>
                            </m:accPr>
                            <m:e>
                              <m:r>
                                <a:rPr kumimoji="1" lang="en-US" altLang="ja-JP" sz="2400" b="0" i="1" u="none" strike="noStrike" cap="none" normalizeH="0" baseline="0" smtClean="0">
                                  <a:ln>
                                    <a:noFill/>
                                  </a:ln>
                                  <a:solidFill>
                                    <a:schemeClr val="tx1"/>
                                  </a:solidFill>
                                  <a:effectLst/>
                                  <a:latin typeface="Cambria Math" panose="02040503050406030204" pitchFamily="18" charset="0"/>
                                  <a:ea typeface="Cambria Math" panose="02040503050406030204" pitchFamily="18" charset="0"/>
                                </a:rPr>
                                <m:t> </m:t>
                              </m:r>
                              <m:r>
                                <a:rPr kumimoji="1" lang="en-US" altLang="ja-JP" sz="2400" b="0" i="1" u="none" strike="noStrike" cap="none" normalizeH="0" baseline="0" smtClean="0">
                                  <a:ln>
                                    <a:noFill/>
                                  </a:ln>
                                  <a:solidFill>
                                    <a:schemeClr val="tx1"/>
                                  </a:solidFill>
                                  <a:effectLst/>
                                  <a:latin typeface="Cambria Math" panose="02040503050406030204" pitchFamily="18" charset="0"/>
                                  <a:ea typeface="Cambria Math" panose="02040503050406030204" pitchFamily="18" charset="0"/>
                                </a:rPr>
                                <m:t>𝑌</m:t>
                              </m:r>
                              <m:r>
                                <a:rPr kumimoji="1" lang="en-US" altLang="ja-JP" sz="2400" b="0" i="1" u="none" strike="noStrike" cap="none" normalizeH="0" baseline="0" smtClean="0">
                                  <a:ln>
                                    <a:noFill/>
                                  </a:ln>
                                  <a:solidFill>
                                    <a:schemeClr val="tx1"/>
                                  </a:solidFill>
                                  <a:effectLst/>
                                  <a:latin typeface="Cambria Math" panose="02040503050406030204" pitchFamily="18" charset="0"/>
                                  <a:ea typeface="Cambria Math" panose="02040503050406030204" pitchFamily="18" charset="0"/>
                                </a:rPr>
                                <m:t> </m:t>
                              </m:r>
                            </m:e>
                          </m:acc>
                        </m:e>
                      </m:acc>
                    </m:oMath>
                  </m:oMathPara>
                </a14:m>
                <a:endParaRPr kumimoji="1" lang="en-US" altLang="ja-JP" sz="2400" b="0" i="0" u="none" strike="noStrike" cap="none" normalizeH="0" baseline="0" dirty="0">
                  <a:ln>
                    <a:noFill/>
                  </a:ln>
                  <a:solidFill>
                    <a:schemeClr val="tx1"/>
                  </a:solidFill>
                  <a:effectLst/>
                  <a:latin typeface="Tahoma" panose="020B0604030504040204" pitchFamily="34" charset="0"/>
                  <a:ea typeface="ＭＳ Ｐゴシック" panose="020B0600070205080204" pitchFamily="50" charset="-128"/>
                </a:endParaRPr>
              </a:p>
              <a:p>
                <a:pPr marL="0" marR="0" indent="0"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left"/>
                    </m:oMathParaPr>
                    <m:oMath xmlns:m="http://schemas.openxmlformats.org/officeDocument/2006/math">
                      <m:r>
                        <a:rPr kumimoji="1" lang="en-US" altLang="ja-JP" sz="2400" b="0" i="1" u="none" strike="noStrike" cap="none" normalizeH="0" baseline="0" smtClean="0">
                          <a:ln>
                            <a:noFill/>
                          </a:ln>
                          <a:solidFill>
                            <a:schemeClr val="tx1"/>
                          </a:solidFill>
                          <a:effectLst/>
                          <a:latin typeface="Cambria Math" panose="02040503050406030204" pitchFamily="18" charset="0"/>
                          <a:ea typeface="ＭＳ Ｐゴシック" panose="020B0600070205080204" pitchFamily="50" charset="-128"/>
                        </a:rPr>
                        <m:t>=</m:t>
                      </m:r>
                      <m:r>
                        <a:rPr kumimoji="1" lang="en-US" altLang="ja-JP" sz="2400" b="0" i="1" u="none" strike="noStrike" cap="none" normalizeH="0" baseline="0" smtClean="0">
                          <a:ln>
                            <a:noFill/>
                          </a:ln>
                          <a:solidFill>
                            <a:schemeClr val="tx1"/>
                          </a:solidFill>
                          <a:effectLst/>
                          <a:latin typeface="Cambria Math" panose="02040503050406030204" pitchFamily="18" charset="0"/>
                          <a:ea typeface="ＭＳ Ｐゴシック" panose="020B0600070205080204" pitchFamily="50" charset="-128"/>
                        </a:rPr>
                        <m:t>𝑋</m:t>
                      </m:r>
                      <m:r>
                        <a:rPr kumimoji="1" lang="en-US" altLang="ja-JP" sz="2400" b="0" i="1" u="none" strike="noStrike" cap="none" normalizeH="0" baseline="0" smtClean="0">
                          <a:ln>
                            <a:noFill/>
                          </a:ln>
                          <a:solidFill>
                            <a:schemeClr val="tx1"/>
                          </a:solidFill>
                          <a:effectLst/>
                          <a:latin typeface="Cambria Math" panose="02040503050406030204" pitchFamily="18" charset="0"/>
                          <a:ea typeface="Cambria Math" panose="02040503050406030204" pitchFamily="18" charset="0"/>
                        </a:rPr>
                        <m:t>⋅</m:t>
                      </m:r>
                      <m:r>
                        <a:rPr kumimoji="1" lang="en-US" altLang="ja-JP" sz="2400" b="0" i="1" u="none" strike="noStrike" cap="none" normalizeH="0" baseline="0" smtClean="0">
                          <a:ln>
                            <a:noFill/>
                          </a:ln>
                          <a:solidFill>
                            <a:schemeClr val="tx1"/>
                          </a:solidFill>
                          <a:effectLst/>
                          <a:latin typeface="Cambria Math" panose="02040503050406030204" pitchFamily="18" charset="0"/>
                          <a:ea typeface="Cambria Math" panose="02040503050406030204" pitchFamily="18" charset="0"/>
                        </a:rPr>
                        <m:t>𝑌</m:t>
                      </m:r>
                      <m:r>
                        <a:rPr kumimoji="1" lang="en-US" altLang="ja-JP" sz="2400" b="0" i="1" u="none" strike="noStrike" cap="none" normalizeH="0" baseline="0" smtClean="0">
                          <a:ln>
                            <a:noFill/>
                          </a:ln>
                          <a:solidFill>
                            <a:schemeClr val="tx1"/>
                          </a:solidFill>
                          <a:effectLst/>
                          <a:latin typeface="Cambria Math" panose="02040503050406030204" pitchFamily="18" charset="0"/>
                          <a:ea typeface="Cambria Math" panose="02040503050406030204" pitchFamily="18" charset="0"/>
                        </a:rPr>
                        <m:t>+</m:t>
                      </m:r>
                      <m:r>
                        <a:rPr kumimoji="1" lang="en-US" altLang="ja-JP" sz="2400" b="0" i="1" u="none" strike="noStrike" cap="none" normalizeH="0" baseline="0" smtClean="0">
                          <a:ln>
                            <a:noFill/>
                          </a:ln>
                          <a:solidFill>
                            <a:schemeClr val="tx1"/>
                          </a:solidFill>
                          <a:effectLst/>
                          <a:latin typeface="Cambria Math" panose="02040503050406030204" pitchFamily="18" charset="0"/>
                          <a:ea typeface="Cambria Math" panose="02040503050406030204" pitchFamily="18" charset="0"/>
                        </a:rPr>
                        <m:t>𝑌</m:t>
                      </m:r>
                    </m:oMath>
                  </m:oMathPara>
                </a14:m>
                <a:endParaRPr kumimoji="1" lang="en-US" altLang="ja-JP" sz="2400" b="0" i="0" u="none" strike="noStrike" cap="none" normalizeH="0" baseline="0" dirty="0">
                  <a:ln>
                    <a:noFill/>
                  </a:ln>
                  <a:solidFill>
                    <a:schemeClr val="tx1"/>
                  </a:solidFill>
                  <a:effectLst/>
                  <a:latin typeface="Tahoma" panose="020B0604030504040204" pitchFamily="34" charset="0"/>
                  <a:ea typeface="ＭＳ Ｐゴシック" panose="020B0600070205080204" pitchFamily="50" charset="-128"/>
                </a:endParaRPr>
              </a:p>
              <a:p>
                <a:pPr marL="0" marR="0" indent="0"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left"/>
                    </m:oMathParaPr>
                    <m:oMath xmlns:m="http://schemas.openxmlformats.org/officeDocument/2006/math">
                      <m:r>
                        <a:rPr kumimoji="1" lang="en-US" altLang="ja-JP" sz="2400" b="0" i="1" u="none" strike="noStrike" cap="none" normalizeH="0" baseline="0" smtClean="0">
                          <a:ln>
                            <a:noFill/>
                          </a:ln>
                          <a:solidFill>
                            <a:schemeClr val="tx1"/>
                          </a:solidFill>
                          <a:effectLst/>
                          <a:latin typeface="Cambria Math" panose="02040503050406030204" pitchFamily="18" charset="0"/>
                          <a:ea typeface="ＭＳ Ｐゴシック" panose="020B0600070205080204" pitchFamily="50" charset="-128"/>
                        </a:rPr>
                        <m:t>=</m:t>
                      </m:r>
                      <m:r>
                        <a:rPr kumimoji="1" lang="en-US" altLang="ja-JP" sz="2400" b="0" i="1" u="none" strike="noStrike" cap="none" normalizeH="0" baseline="0" smtClean="0">
                          <a:ln>
                            <a:noFill/>
                          </a:ln>
                          <a:solidFill>
                            <a:schemeClr val="tx1"/>
                          </a:solidFill>
                          <a:effectLst/>
                          <a:latin typeface="Cambria Math" panose="02040503050406030204" pitchFamily="18" charset="0"/>
                          <a:ea typeface="ＭＳ Ｐゴシック" panose="020B0600070205080204" pitchFamily="50" charset="-128"/>
                        </a:rPr>
                        <m:t>𝑌</m:t>
                      </m:r>
                    </m:oMath>
                  </m:oMathPara>
                </a14:m>
                <a:endParaRPr kumimoji="1" lang="ja-JP" altLang="en-US" sz="2400" b="0" i="0" u="none" strike="noStrike" cap="none" normalizeH="0" baseline="0" dirty="0">
                  <a:ln>
                    <a:noFill/>
                  </a:ln>
                  <a:solidFill>
                    <a:schemeClr val="tx1"/>
                  </a:solidFill>
                  <a:effectLst/>
                  <a:latin typeface="Tahoma" panose="020B0604030504040204" pitchFamily="34" charset="0"/>
                  <a:ea typeface="ＭＳ Ｐゴシック" panose="020B0600070205080204" pitchFamily="50" charset="-128"/>
                </a:endParaRPr>
              </a:p>
            </p:txBody>
          </p:sp>
        </mc:Choice>
        <mc:Fallback xmlns="">
          <p:sp>
            <p:nvSpPr>
              <p:cNvPr id="75" name="角丸四角形吹き出し 74"/>
              <p:cNvSpPr>
                <a:spLocks noRot="1" noChangeAspect="1" noMove="1" noResize="1" noEditPoints="1" noAdjustHandles="1" noChangeArrowheads="1" noChangeShapeType="1" noTextEdit="1"/>
              </p:cNvSpPr>
              <p:nvPr/>
            </p:nvSpPr>
            <p:spPr bwMode="auto">
              <a:xfrm>
                <a:off x="3920442" y="2502905"/>
                <a:ext cx="1946958" cy="1307095"/>
              </a:xfrm>
              <a:prstGeom prst="wedgeRoundRectCallout">
                <a:avLst>
                  <a:gd name="adj1" fmla="val -37927"/>
                  <a:gd name="adj2" fmla="val 95683"/>
                  <a:gd name="adj3" fmla="val 16667"/>
                </a:avLst>
              </a:prstGeom>
              <a:blipFill rotWithShape="0">
                <a:blip r:embed="rId5" cstate="print"/>
                <a:stretch>
                  <a:fillRect/>
                </a:stretch>
              </a:blipFill>
              <a:ln w="19050" cap="flat" cmpd="sng" algn="ctr">
                <a:solidFill>
                  <a:schemeClr val="tx1"/>
                </a:solidFill>
                <a:prstDash val="solid"/>
                <a:round/>
                <a:headEnd type="none" w="med" len="med"/>
                <a:tailEnd type="triangle" w="med" len="med"/>
              </a:ln>
              <a:effectLst/>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6" name="角丸四角形吹き出し 75"/>
              <p:cNvSpPr/>
              <p:nvPr/>
            </p:nvSpPr>
            <p:spPr bwMode="auto">
              <a:xfrm>
                <a:off x="6166655" y="2931228"/>
                <a:ext cx="1946958" cy="1307095"/>
              </a:xfrm>
              <a:prstGeom prst="wedgeRoundRectCallout">
                <a:avLst>
                  <a:gd name="adj1" fmla="val -92621"/>
                  <a:gd name="adj2" fmla="val 85057"/>
                  <a:gd name="adj3" fmla="val 16667"/>
                </a:avLst>
              </a:prstGeom>
              <a:solidFill>
                <a:srgbClr val="003300"/>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left"/>
                    </m:oMathParaPr>
                    <m:oMath xmlns:m="http://schemas.openxmlformats.org/officeDocument/2006/math">
                      <m:acc>
                        <m:accPr>
                          <m:chr m:val="̅"/>
                          <m:ctrlPr>
                            <a:rPr kumimoji="1" lang="en-US" altLang="ja-JP" sz="2400" b="0" i="1" u="none" strike="noStrike" cap="none" normalizeH="0" baseline="0" smtClean="0">
                              <a:ln>
                                <a:noFill/>
                              </a:ln>
                              <a:solidFill>
                                <a:schemeClr val="tx1"/>
                              </a:solidFill>
                              <a:effectLst/>
                              <a:latin typeface="Cambria Math" panose="02040503050406030204" pitchFamily="18" charset="0"/>
                              <a:ea typeface="ＭＳ Ｐゴシック" panose="020B0600070205080204" pitchFamily="50" charset="-128"/>
                            </a:rPr>
                          </m:ctrlPr>
                        </m:accPr>
                        <m:e>
                          <m:r>
                            <a:rPr kumimoji="1" lang="en-US" altLang="ja-JP" sz="2400" b="0" i="1" u="none" strike="noStrike" cap="none" normalizeH="0" baseline="0" smtClean="0">
                              <a:ln>
                                <a:noFill/>
                              </a:ln>
                              <a:solidFill>
                                <a:schemeClr val="tx1"/>
                              </a:solidFill>
                              <a:effectLst/>
                              <a:latin typeface="Cambria Math" panose="02040503050406030204" pitchFamily="18" charset="0"/>
                              <a:ea typeface="ＭＳ Ｐゴシック" panose="020B0600070205080204" pitchFamily="50" charset="-128"/>
                            </a:rPr>
                            <m:t>𝑌</m:t>
                          </m:r>
                          <m:r>
                            <a:rPr kumimoji="1" lang="en-US" altLang="ja-JP" sz="2400" b="0" i="1" u="none" strike="noStrike" cap="none" normalizeH="0" baseline="0" smtClean="0">
                              <a:ln>
                                <a:noFill/>
                              </a:ln>
                              <a:solidFill>
                                <a:schemeClr val="tx1"/>
                              </a:solidFill>
                              <a:effectLst/>
                              <a:latin typeface="Cambria Math" panose="02040503050406030204" pitchFamily="18" charset="0"/>
                              <a:ea typeface="Cambria Math" panose="02040503050406030204" pitchFamily="18" charset="0"/>
                            </a:rPr>
                            <m:t>⋅</m:t>
                          </m:r>
                          <m:acc>
                            <m:accPr>
                              <m:chr m:val="̅"/>
                              <m:ctrlPr>
                                <a:rPr kumimoji="1" lang="en-US" altLang="ja-JP" sz="2400" b="0" i="1" u="none" strike="noStrike" cap="none" normalizeH="0" baseline="0" smtClean="0">
                                  <a:ln>
                                    <a:noFill/>
                                  </a:ln>
                                  <a:solidFill>
                                    <a:schemeClr val="tx1"/>
                                  </a:solidFill>
                                  <a:effectLst/>
                                  <a:latin typeface="Cambria Math" panose="02040503050406030204" pitchFamily="18" charset="0"/>
                                  <a:ea typeface="Cambria Math" panose="02040503050406030204" pitchFamily="18" charset="0"/>
                                </a:rPr>
                              </m:ctrlPr>
                            </m:accPr>
                            <m:e>
                              <m:r>
                                <a:rPr kumimoji="1" lang="en-US" altLang="ja-JP" sz="2400" b="0" i="1" u="none" strike="noStrike" cap="none" normalizeH="0" baseline="0" smtClean="0">
                                  <a:ln>
                                    <a:noFill/>
                                  </a:ln>
                                  <a:solidFill>
                                    <a:schemeClr val="tx1"/>
                                  </a:solidFill>
                                  <a:effectLst/>
                                  <a:latin typeface="Cambria Math" panose="02040503050406030204" pitchFamily="18" charset="0"/>
                                  <a:ea typeface="Cambria Math" panose="02040503050406030204" pitchFamily="18" charset="0"/>
                                </a:rPr>
                                <m:t> </m:t>
                              </m:r>
                              <m:r>
                                <a:rPr kumimoji="1" lang="en-US" altLang="ja-JP" sz="2400" b="0" i="1" u="none" strike="noStrike" cap="none" normalizeH="0" baseline="0" smtClean="0">
                                  <a:ln>
                                    <a:noFill/>
                                  </a:ln>
                                  <a:solidFill>
                                    <a:schemeClr val="tx1"/>
                                  </a:solidFill>
                                  <a:effectLst/>
                                  <a:latin typeface="Cambria Math" panose="02040503050406030204" pitchFamily="18" charset="0"/>
                                  <a:ea typeface="Cambria Math" panose="02040503050406030204" pitchFamily="18" charset="0"/>
                                </a:rPr>
                                <m:t>𝑌</m:t>
                              </m:r>
                              <m:r>
                                <a:rPr kumimoji="1" lang="en-US" altLang="ja-JP" sz="2400" b="0" i="1" u="none" strike="noStrike" cap="none" normalizeH="0" baseline="0" smtClean="0">
                                  <a:ln>
                                    <a:noFill/>
                                  </a:ln>
                                  <a:solidFill>
                                    <a:schemeClr val="tx1"/>
                                  </a:solidFill>
                                  <a:effectLst/>
                                  <a:latin typeface="Cambria Math" panose="02040503050406030204" pitchFamily="18" charset="0"/>
                                  <a:ea typeface="Cambria Math" panose="02040503050406030204" pitchFamily="18" charset="0"/>
                                </a:rPr>
                                <m:t>⋅</m:t>
                              </m:r>
                              <m:r>
                                <a:rPr kumimoji="1" lang="en-US" altLang="ja-JP" sz="2400" b="0" i="1" u="none" strike="noStrike" cap="none" normalizeH="0" baseline="0" smtClean="0">
                                  <a:ln>
                                    <a:noFill/>
                                  </a:ln>
                                  <a:solidFill>
                                    <a:schemeClr val="tx1"/>
                                  </a:solidFill>
                                  <a:effectLst/>
                                  <a:latin typeface="Cambria Math" panose="02040503050406030204" pitchFamily="18" charset="0"/>
                                  <a:ea typeface="Cambria Math" panose="02040503050406030204" pitchFamily="18" charset="0"/>
                                </a:rPr>
                                <m:t>𝑍</m:t>
                              </m:r>
                              <m:r>
                                <a:rPr kumimoji="1" lang="en-US" altLang="ja-JP" sz="2400" b="0" i="1" u="none" strike="noStrike" cap="none" normalizeH="0" baseline="0" smtClean="0">
                                  <a:ln>
                                    <a:noFill/>
                                  </a:ln>
                                  <a:solidFill>
                                    <a:schemeClr val="tx1"/>
                                  </a:solidFill>
                                  <a:effectLst/>
                                  <a:latin typeface="Cambria Math" panose="02040503050406030204" pitchFamily="18" charset="0"/>
                                  <a:ea typeface="Cambria Math" panose="02040503050406030204" pitchFamily="18" charset="0"/>
                                </a:rPr>
                                <m:t> </m:t>
                              </m:r>
                            </m:e>
                          </m:acc>
                        </m:e>
                      </m:acc>
                    </m:oMath>
                  </m:oMathPara>
                </a14:m>
                <a:endParaRPr kumimoji="1" lang="en-US" altLang="ja-JP" sz="2400" b="0" i="0" u="none" strike="noStrike" cap="none" normalizeH="0" baseline="0" dirty="0">
                  <a:ln>
                    <a:noFill/>
                  </a:ln>
                  <a:solidFill>
                    <a:schemeClr val="tx1"/>
                  </a:solidFill>
                  <a:effectLst/>
                  <a:latin typeface="Tahoma" panose="020B0604030504040204" pitchFamily="34" charset="0"/>
                  <a:ea typeface="ＭＳ Ｐゴシック" panose="020B0600070205080204" pitchFamily="50" charset="-128"/>
                </a:endParaRPr>
              </a:p>
              <a:p>
                <a:pPr marL="0" marR="0" indent="0"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left"/>
                    </m:oMathParaPr>
                    <m:oMath xmlns:m="http://schemas.openxmlformats.org/officeDocument/2006/math">
                      <m:r>
                        <a:rPr kumimoji="1" lang="en-US" altLang="ja-JP" sz="2400" b="0" i="1" u="none" strike="noStrike" cap="none" normalizeH="0" baseline="0" smtClean="0">
                          <a:ln>
                            <a:noFill/>
                          </a:ln>
                          <a:solidFill>
                            <a:schemeClr val="tx1"/>
                          </a:solidFill>
                          <a:effectLst/>
                          <a:latin typeface="Cambria Math" panose="02040503050406030204" pitchFamily="18" charset="0"/>
                          <a:ea typeface="ＭＳ Ｐゴシック" panose="020B0600070205080204" pitchFamily="50" charset="-128"/>
                        </a:rPr>
                        <m:t>=</m:t>
                      </m:r>
                      <m:acc>
                        <m:accPr>
                          <m:chr m:val="̅"/>
                          <m:ctrlPr>
                            <a:rPr kumimoji="1" lang="en-US" altLang="ja-JP" sz="2400" b="0" i="1" u="none" strike="noStrike" cap="none" normalizeH="0" baseline="0" smtClean="0">
                              <a:ln>
                                <a:noFill/>
                              </a:ln>
                              <a:solidFill>
                                <a:schemeClr val="tx1"/>
                              </a:solidFill>
                              <a:effectLst/>
                              <a:latin typeface="Cambria Math" panose="02040503050406030204" pitchFamily="18" charset="0"/>
                              <a:ea typeface="ＭＳ Ｐゴシック" panose="020B0600070205080204" pitchFamily="50" charset="-128"/>
                            </a:rPr>
                          </m:ctrlPr>
                        </m:accPr>
                        <m:e>
                          <m:r>
                            <a:rPr kumimoji="1" lang="en-US" altLang="ja-JP" sz="2400" b="0" i="1" u="none" strike="noStrike" cap="none" normalizeH="0" baseline="0" smtClean="0">
                              <a:ln>
                                <a:noFill/>
                              </a:ln>
                              <a:solidFill>
                                <a:schemeClr val="tx1"/>
                              </a:solidFill>
                              <a:effectLst/>
                              <a:latin typeface="Cambria Math" panose="02040503050406030204" pitchFamily="18" charset="0"/>
                              <a:ea typeface="ＭＳ Ｐゴシック" panose="020B0600070205080204" pitchFamily="50" charset="-128"/>
                            </a:rPr>
                            <m:t> </m:t>
                          </m:r>
                          <m:r>
                            <a:rPr kumimoji="1" lang="en-US" altLang="ja-JP" sz="2400" b="0" i="1" u="none" strike="noStrike" cap="none" normalizeH="0" baseline="0" smtClean="0">
                              <a:ln>
                                <a:noFill/>
                              </a:ln>
                              <a:solidFill>
                                <a:schemeClr val="tx1"/>
                              </a:solidFill>
                              <a:effectLst/>
                              <a:latin typeface="Cambria Math" panose="02040503050406030204" pitchFamily="18" charset="0"/>
                              <a:ea typeface="ＭＳ Ｐゴシック" panose="020B0600070205080204" pitchFamily="50" charset="-128"/>
                            </a:rPr>
                            <m:t>𝑌</m:t>
                          </m:r>
                          <m:r>
                            <a:rPr kumimoji="1" lang="en-US" altLang="ja-JP" sz="2400" b="0" i="1" u="none" strike="noStrike" cap="none" normalizeH="0" baseline="0" smtClean="0">
                              <a:ln>
                                <a:noFill/>
                              </a:ln>
                              <a:solidFill>
                                <a:schemeClr val="tx1"/>
                              </a:solidFill>
                              <a:effectLst/>
                              <a:latin typeface="Cambria Math" panose="02040503050406030204" pitchFamily="18" charset="0"/>
                              <a:ea typeface="ＭＳ Ｐゴシック" panose="020B0600070205080204" pitchFamily="50" charset="-128"/>
                            </a:rPr>
                            <m:t> </m:t>
                          </m:r>
                        </m:e>
                      </m:acc>
                      <m:r>
                        <a:rPr kumimoji="1" lang="en-US" altLang="ja-JP" sz="2400" b="0" i="1" u="none" strike="noStrike" cap="none" normalizeH="0" baseline="0" smtClean="0">
                          <a:ln>
                            <a:noFill/>
                          </a:ln>
                          <a:solidFill>
                            <a:schemeClr val="tx1"/>
                          </a:solidFill>
                          <a:effectLst/>
                          <a:latin typeface="Cambria Math" panose="02040503050406030204" pitchFamily="18" charset="0"/>
                          <a:ea typeface="ＭＳ Ｐゴシック" panose="020B0600070205080204" pitchFamily="50" charset="-128"/>
                        </a:rPr>
                        <m:t>+</m:t>
                      </m:r>
                      <m:r>
                        <a:rPr kumimoji="1" lang="en-US" altLang="ja-JP" sz="2400" b="0" i="1" u="none" strike="noStrike" cap="none" normalizeH="0" baseline="0" smtClean="0">
                          <a:ln>
                            <a:noFill/>
                          </a:ln>
                          <a:solidFill>
                            <a:schemeClr val="tx1"/>
                          </a:solidFill>
                          <a:effectLst/>
                          <a:latin typeface="Cambria Math" panose="02040503050406030204" pitchFamily="18" charset="0"/>
                          <a:ea typeface="ＭＳ Ｐゴシック" panose="020B0600070205080204" pitchFamily="50" charset="-128"/>
                        </a:rPr>
                        <m:t>𝑌</m:t>
                      </m:r>
                      <m:r>
                        <a:rPr kumimoji="1" lang="en-US" altLang="ja-JP" sz="2400" b="0" i="1" u="none" strike="noStrike" cap="none" normalizeH="0" baseline="0" smtClean="0">
                          <a:ln>
                            <a:noFill/>
                          </a:ln>
                          <a:solidFill>
                            <a:schemeClr val="tx1"/>
                          </a:solidFill>
                          <a:effectLst/>
                          <a:latin typeface="Cambria Math" panose="02040503050406030204" pitchFamily="18" charset="0"/>
                          <a:ea typeface="Cambria Math" panose="02040503050406030204" pitchFamily="18" charset="0"/>
                        </a:rPr>
                        <m:t>⋅</m:t>
                      </m:r>
                      <m:r>
                        <a:rPr kumimoji="1" lang="en-US" altLang="ja-JP" sz="2400" b="0" i="1" u="none" strike="noStrike" cap="none" normalizeH="0" baseline="0" smtClean="0">
                          <a:ln>
                            <a:noFill/>
                          </a:ln>
                          <a:solidFill>
                            <a:schemeClr val="tx1"/>
                          </a:solidFill>
                          <a:effectLst/>
                          <a:latin typeface="Cambria Math" panose="02040503050406030204" pitchFamily="18" charset="0"/>
                          <a:ea typeface="Cambria Math" panose="02040503050406030204" pitchFamily="18" charset="0"/>
                        </a:rPr>
                        <m:t>𝑍</m:t>
                      </m:r>
                    </m:oMath>
                  </m:oMathPara>
                </a14:m>
                <a:endParaRPr kumimoji="1" lang="en-US" altLang="ja-JP" sz="2400" b="0" i="0" u="none" strike="noStrike" cap="none" normalizeH="0" baseline="0" dirty="0">
                  <a:ln>
                    <a:noFill/>
                  </a:ln>
                  <a:solidFill>
                    <a:schemeClr val="tx1"/>
                  </a:solidFill>
                  <a:effectLst/>
                  <a:latin typeface="Tahoma" panose="020B0604030504040204" pitchFamily="34" charset="0"/>
                  <a:ea typeface="ＭＳ Ｐゴシック" panose="020B0600070205080204" pitchFamily="50" charset="-128"/>
                </a:endParaRPr>
              </a:p>
              <a:p>
                <a:pPr marL="0" marR="0" indent="0"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left"/>
                    </m:oMathParaPr>
                    <m:oMath xmlns:m="http://schemas.openxmlformats.org/officeDocument/2006/math">
                      <m:r>
                        <a:rPr kumimoji="1" lang="en-US" altLang="ja-JP" sz="2400" b="0" i="1" u="none" strike="noStrike" cap="none" normalizeH="0" baseline="0" smtClean="0">
                          <a:ln>
                            <a:noFill/>
                          </a:ln>
                          <a:solidFill>
                            <a:schemeClr val="tx1"/>
                          </a:solidFill>
                          <a:effectLst/>
                          <a:latin typeface="Cambria Math" panose="02040503050406030204" pitchFamily="18" charset="0"/>
                          <a:ea typeface="ＭＳ Ｐゴシック" panose="020B0600070205080204" pitchFamily="50" charset="-128"/>
                        </a:rPr>
                        <m:t>=</m:t>
                      </m:r>
                      <m:acc>
                        <m:accPr>
                          <m:chr m:val="̅"/>
                          <m:ctrlPr>
                            <a:rPr kumimoji="1" lang="en-US" altLang="ja-JP" sz="2400" b="0" i="1" u="none" strike="noStrike" cap="none" normalizeH="0" baseline="0" smtClean="0">
                              <a:ln>
                                <a:noFill/>
                              </a:ln>
                              <a:solidFill>
                                <a:schemeClr val="tx1"/>
                              </a:solidFill>
                              <a:effectLst/>
                              <a:latin typeface="Cambria Math" panose="02040503050406030204" pitchFamily="18" charset="0"/>
                              <a:ea typeface="ＭＳ Ｐゴシック" panose="020B0600070205080204" pitchFamily="50" charset="-128"/>
                            </a:rPr>
                          </m:ctrlPr>
                        </m:accPr>
                        <m:e>
                          <m:r>
                            <a:rPr kumimoji="1" lang="en-US" altLang="ja-JP" sz="2400" b="0" i="1" u="none" strike="noStrike" cap="none" normalizeH="0" baseline="0" smtClean="0">
                              <a:ln>
                                <a:noFill/>
                              </a:ln>
                              <a:solidFill>
                                <a:schemeClr val="tx1"/>
                              </a:solidFill>
                              <a:effectLst/>
                              <a:latin typeface="Cambria Math" panose="02040503050406030204" pitchFamily="18" charset="0"/>
                              <a:ea typeface="ＭＳ Ｐゴシック" panose="020B0600070205080204" pitchFamily="50" charset="-128"/>
                            </a:rPr>
                            <m:t> </m:t>
                          </m:r>
                          <m:r>
                            <a:rPr kumimoji="1" lang="en-US" altLang="ja-JP" sz="2400" b="0" i="1" u="none" strike="noStrike" cap="none" normalizeH="0" baseline="0" smtClean="0">
                              <a:ln>
                                <a:noFill/>
                              </a:ln>
                              <a:solidFill>
                                <a:schemeClr val="tx1"/>
                              </a:solidFill>
                              <a:effectLst/>
                              <a:latin typeface="Cambria Math" panose="02040503050406030204" pitchFamily="18" charset="0"/>
                              <a:ea typeface="ＭＳ Ｐゴシック" panose="020B0600070205080204" pitchFamily="50" charset="-128"/>
                            </a:rPr>
                            <m:t>𝑌</m:t>
                          </m:r>
                          <m:r>
                            <a:rPr kumimoji="1" lang="en-US" altLang="ja-JP" sz="2400" b="0" i="1" u="none" strike="noStrike" cap="none" normalizeH="0" baseline="0" smtClean="0">
                              <a:ln>
                                <a:noFill/>
                              </a:ln>
                              <a:solidFill>
                                <a:schemeClr val="tx1"/>
                              </a:solidFill>
                              <a:effectLst/>
                              <a:latin typeface="Cambria Math" panose="02040503050406030204" pitchFamily="18" charset="0"/>
                              <a:ea typeface="ＭＳ Ｐゴシック" panose="020B0600070205080204" pitchFamily="50" charset="-128"/>
                            </a:rPr>
                            <m:t> </m:t>
                          </m:r>
                        </m:e>
                      </m:acc>
                      <m:r>
                        <a:rPr kumimoji="1" lang="en-US" altLang="ja-JP" sz="2400" b="0" i="1" u="none" strike="noStrike" cap="none" normalizeH="0" baseline="0" smtClean="0">
                          <a:ln>
                            <a:noFill/>
                          </a:ln>
                          <a:solidFill>
                            <a:schemeClr val="tx1"/>
                          </a:solidFill>
                          <a:effectLst/>
                          <a:latin typeface="Cambria Math" panose="02040503050406030204" pitchFamily="18" charset="0"/>
                          <a:ea typeface="ＭＳ Ｐゴシック" panose="020B0600070205080204" pitchFamily="50" charset="-128"/>
                        </a:rPr>
                        <m:t>+</m:t>
                      </m:r>
                      <m:r>
                        <a:rPr kumimoji="1" lang="en-US" altLang="ja-JP" sz="2400" b="0" i="1" u="none" strike="noStrike" cap="none" normalizeH="0" baseline="0" smtClean="0">
                          <a:ln>
                            <a:noFill/>
                          </a:ln>
                          <a:solidFill>
                            <a:schemeClr val="tx1"/>
                          </a:solidFill>
                          <a:effectLst/>
                          <a:latin typeface="Cambria Math" panose="02040503050406030204" pitchFamily="18" charset="0"/>
                          <a:ea typeface="ＭＳ Ｐゴシック" panose="020B0600070205080204" pitchFamily="50" charset="-128"/>
                        </a:rPr>
                        <m:t>𝑍</m:t>
                      </m:r>
                    </m:oMath>
                  </m:oMathPara>
                </a14:m>
                <a:endParaRPr kumimoji="1" lang="ja-JP" altLang="en-US" sz="2400" b="0" i="0" u="none" strike="noStrike" cap="none" normalizeH="0" baseline="0" dirty="0">
                  <a:ln>
                    <a:noFill/>
                  </a:ln>
                  <a:solidFill>
                    <a:schemeClr val="tx1"/>
                  </a:solidFill>
                  <a:effectLst/>
                  <a:latin typeface="Tahoma" panose="020B0604030504040204" pitchFamily="34" charset="0"/>
                  <a:ea typeface="ＭＳ Ｐゴシック" panose="020B0600070205080204" pitchFamily="50" charset="-128"/>
                </a:endParaRPr>
              </a:p>
            </p:txBody>
          </p:sp>
        </mc:Choice>
        <mc:Fallback xmlns="">
          <p:sp>
            <p:nvSpPr>
              <p:cNvPr id="76" name="角丸四角形吹き出し 75"/>
              <p:cNvSpPr>
                <a:spLocks noRot="1" noChangeAspect="1" noMove="1" noResize="1" noEditPoints="1" noAdjustHandles="1" noChangeArrowheads="1" noChangeShapeType="1" noTextEdit="1"/>
              </p:cNvSpPr>
              <p:nvPr/>
            </p:nvSpPr>
            <p:spPr bwMode="auto">
              <a:xfrm>
                <a:off x="6166655" y="2931228"/>
                <a:ext cx="1946958" cy="1307095"/>
              </a:xfrm>
              <a:prstGeom prst="wedgeRoundRectCallout">
                <a:avLst>
                  <a:gd name="adj1" fmla="val -92621"/>
                  <a:gd name="adj2" fmla="val 85057"/>
                  <a:gd name="adj3" fmla="val 16667"/>
                </a:avLst>
              </a:prstGeom>
              <a:blipFill rotWithShape="0">
                <a:blip r:embed="rId6" cstate="print"/>
                <a:stretch>
                  <a:fillRect/>
                </a:stretch>
              </a:blipFill>
              <a:ln w="19050" cap="flat" cmpd="sng" algn="ctr">
                <a:solidFill>
                  <a:schemeClr val="tx1"/>
                </a:solidFill>
                <a:prstDash val="solid"/>
                <a:round/>
                <a:headEnd type="none" w="med" len="med"/>
                <a:tailEnd type="triangle" w="med" len="med"/>
              </a:ln>
              <a:effectLst/>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7" name="テキスト ボックス 76"/>
              <p:cNvSpPr txBox="1"/>
              <p:nvPr/>
            </p:nvSpPr>
            <p:spPr>
              <a:xfrm>
                <a:off x="5384397" y="5683933"/>
                <a:ext cx="3511474"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3200" b="0" i="1" smtClean="0">
                          <a:latin typeface="Cambria Math" panose="02040503050406030204" pitchFamily="18" charset="0"/>
                        </a:rPr>
                        <m:t>𝑓</m:t>
                      </m:r>
                      <m:d>
                        <m:dPr>
                          <m:ctrlPr>
                            <a:rPr kumimoji="1" lang="en-US" altLang="ja-JP" sz="3200" b="0" i="1" smtClean="0">
                              <a:latin typeface="Cambria Math" panose="02040503050406030204" pitchFamily="18" charset="0"/>
                            </a:rPr>
                          </m:ctrlPr>
                        </m:dPr>
                        <m:e>
                          <m:r>
                            <a:rPr kumimoji="1" lang="en-US" altLang="ja-JP" sz="3200" b="0" i="1" smtClean="0">
                              <a:latin typeface="Cambria Math" panose="02040503050406030204" pitchFamily="18" charset="0"/>
                            </a:rPr>
                            <m:t>𝑋</m:t>
                          </m:r>
                          <m:r>
                            <a:rPr kumimoji="1" lang="en-US" altLang="ja-JP" sz="3200" b="0" i="1" smtClean="0">
                              <a:latin typeface="Cambria Math" panose="02040503050406030204" pitchFamily="18" charset="0"/>
                            </a:rPr>
                            <m:t>,</m:t>
                          </m:r>
                          <m:r>
                            <a:rPr kumimoji="1" lang="en-US" altLang="ja-JP" sz="3200" b="0" i="1" smtClean="0">
                              <a:latin typeface="Cambria Math" panose="02040503050406030204" pitchFamily="18" charset="0"/>
                            </a:rPr>
                            <m:t>𝑌</m:t>
                          </m:r>
                          <m:r>
                            <a:rPr kumimoji="1" lang="en-US" altLang="ja-JP" sz="3200" b="0" i="1" smtClean="0">
                              <a:latin typeface="Cambria Math" panose="02040503050406030204" pitchFamily="18" charset="0"/>
                            </a:rPr>
                            <m:t>,</m:t>
                          </m:r>
                          <m:r>
                            <a:rPr kumimoji="1" lang="en-US" altLang="ja-JP" sz="3200" b="0" i="1" smtClean="0">
                              <a:latin typeface="Cambria Math" panose="02040503050406030204" pitchFamily="18" charset="0"/>
                            </a:rPr>
                            <m:t>𝑍</m:t>
                          </m:r>
                        </m:e>
                      </m:d>
                      <m:r>
                        <a:rPr kumimoji="1" lang="en-US" altLang="ja-JP" sz="3200" b="0" i="1" smtClean="0">
                          <a:latin typeface="Cambria Math" panose="02040503050406030204" pitchFamily="18" charset="0"/>
                        </a:rPr>
                        <m:t>=</m:t>
                      </m:r>
                      <m:acc>
                        <m:accPr>
                          <m:chr m:val="̅"/>
                          <m:ctrlPr>
                            <a:rPr kumimoji="1" lang="en-US" altLang="ja-JP" sz="3200" b="0" i="1" smtClean="0">
                              <a:latin typeface="Cambria Math" panose="02040503050406030204" pitchFamily="18" charset="0"/>
                              <a:ea typeface="Cambria Math" panose="02040503050406030204" pitchFamily="18" charset="0"/>
                            </a:rPr>
                          </m:ctrlPr>
                        </m:accPr>
                        <m:e>
                          <m:r>
                            <a:rPr kumimoji="1" lang="en-US" altLang="ja-JP" sz="3200" b="0" i="1" smtClean="0">
                              <a:latin typeface="Cambria Math" panose="02040503050406030204" pitchFamily="18" charset="0"/>
                              <a:ea typeface="Cambria Math" panose="02040503050406030204" pitchFamily="18" charset="0"/>
                            </a:rPr>
                            <m:t> </m:t>
                          </m:r>
                          <m:r>
                            <a:rPr kumimoji="1" lang="en-US" altLang="ja-JP" sz="3200" b="0" i="1" smtClean="0">
                              <a:latin typeface="Cambria Math" panose="02040503050406030204" pitchFamily="18" charset="0"/>
                              <a:ea typeface="Cambria Math" panose="02040503050406030204" pitchFamily="18" charset="0"/>
                            </a:rPr>
                            <m:t>𝑌</m:t>
                          </m:r>
                          <m:r>
                            <a:rPr kumimoji="1" lang="en-US" altLang="ja-JP" sz="3200" b="0" i="1" smtClean="0">
                              <a:latin typeface="Cambria Math" panose="02040503050406030204" pitchFamily="18" charset="0"/>
                              <a:ea typeface="Cambria Math" panose="02040503050406030204" pitchFamily="18" charset="0"/>
                            </a:rPr>
                            <m:t> </m:t>
                          </m:r>
                        </m:e>
                      </m:acc>
                      <m:r>
                        <a:rPr kumimoji="1" lang="en-US" altLang="ja-JP" sz="3200" b="0" i="1" smtClean="0">
                          <a:latin typeface="Cambria Math" panose="02040503050406030204" pitchFamily="18" charset="0"/>
                        </a:rPr>
                        <m:t>+</m:t>
                      </m:r>
                      <m:r>
                        <a:rPr kumimoji="1" lang="en-US" altLang="ja-JP" sz="3200" b="0" i="1" smtClean="0">
                          <a:latin typeface="Cambria Math" panose="02040503050406030204" pitchFamily="18" charset="0"/>
                        </a:rPr>
                        <m:t>𝑍</m:t>
                      </m:r>
                    </m:oMath>
                  </m:oMathPara>
                </a14:m>
                <a:endParaRPr kumimoji="1" lang="ja-JP" altLang="en-US" sz="3200" dirty="0"/>
              </a:p>
            </p:txBody>
          </p:sp>
        </mc:Choice>
        <mc:Fallback xmlns="">
          <p:sp>
            <p:nvSpPr>
              <p:cNvPr id="77" name="テキスト ボックス 76"/>
              <p:cNvSpPr txBox="1">
                <a:spLocks noRot="1" noChangeAspect="1" noMove="1" noResize="1" noEditPoints="1" noAdjustHandles="1" noChangeArrowheads="1" noChangeShapeType="1" noTextEdit="1"/>
              </p:cNvSpPr>
              <p:nvPr/>
            </p:nvSpPr>
            <p:spPr>
              <a:xfrm>
                <a:off x="5384397" y="5683933"/>
                <a:ext cx="3511474" cy="492443"/>
              </a:xfrm>
              <a:prstGeom prst="rect">
                <a:avLst/>
              </a:prstGeom>
              <a:blipFill rotWithShape="0">
                <a:blip r:embed="rId7" cstate="print"/>
                <a:stretch>
                  <a:fillRect/>
                </a:stretch>
              </a:blipFill>
            </p:spPr>
            <p:txBody>
              <a:bodyPr/>
              <a:lstStyle/>
              <a:p>
                <a:r>
                  <a:rPr lang="ja-JP"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checkerboard(across)">
                                      <p:cBhvr>
                                        <p:cTn id="7" dur="500"/>
                                        <p:tgtEl>
                                          <p:spTgt spid="7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checkerboard(across)">
                                      <p:cBhvr>
                                        <p:cTn id="12" dur="500"/>
                                        <p:tgtEl>
                                          <p:spTgt spid="7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5"/>
                                        </p:tgtEl>
                                        <p:attrNameLst>
                                          <p:attrName>style.visibility</p:attrName>
                                        </p:attrNameLst>
                                      </p:cBhvr>
                                      <p:to>
                                        <p:strVal val="visible"/>
                                      </p:to>
                                    </p:set>
                                    <p:animEffect transition="in" filter="checkerboard(across)">
                                      <p:cBhvr>
                                        <p:cTn id="17" dur="500"/>
                                        <p:tgtEl>
                                          <p:spTgt spid="7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checkerboard(across)">
                                      <p:cBhvr>
                                        <p:cTn id="22" dur="500"/>
                                        <p:tgtEl>
                                          <p:spTgt spid="7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7"/>
                                        </p:tgtEl>
                                        <p:attrNameLst>
                                          <p:attrName>style.visibility</p:attrName>
                                        </p:attrNameLst>
                                      </p:cBhvr>
                                      <p:to>
                                        <p:strVal val="visible"/>
                                      </p:to>
                                    </p:set>
                                    <p:anim calcmode="lin" valueType="num">
                                      <p:cBhvr additive="base">
                                        <p:cTn id="27" dur="500" fill="hold"/>
                                        <p:tgtEl>
                                          <p:spTgt spid="77"/>
                                        </p:tgtEl>
                                        <p:attrNameLst>
                                          <p:attrName>ppt_x</p:attrName>
                                        </p:attrNameLst>
                                      </p:cBhvr>
                                      <p:tavLst>
                                        <p:tav tm="0">
                                          <p:val>
                                            <p:strVal val="#ppt_x"/>
                                          </p:val>
                                        </p:tav>
                                        <p:tav tm="100000">
                                          <p:val>
                                            <p:strVal val="#ppt_x"/>
                                          </p:val>
                                        </p:tav>
                                      </p:tavLst>
                                    </p:anim>
                                    <p:anim calcmode="lin" valueType="num">
                                      <p:cBhvr additive="base">
                                        <p:cTn id="28"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4" grpId="0" animBg="1"/>
      <p:bldP spid="75" grpId="0" animBg="1"/>
      <p:bldP spid="76" grpId="0" animBg="1"/>
      <p:bldP spid="7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B4876E-7A2F-416F-BC29-20B28C0E7685}"/>
              </a:ext>
            </a:extLst>
          </p:cNvPr>
          <p:cNvSpPr>
            <a:spLocks noGrp="1"/>
          </p:cNvSpPr>
          <p:nvPr>
            <p:ph type="title"/>
          </p:nvPr>
        </p:nvSpPr>
        <p:spPr/>
        <p:txBody>
          <a:bodyPr/>
          <a:lstStyle/>
          <a:p>
            <a:r>
              <a:rPr lang="ja-JP" altLang="en-US" dirty="0"/>
              <a:t>課題テスト</a:t>
            </a:r>
            <a:endParaRPr kumimoji="1" lang="ja-JP" altLang="en-US" dirty="0"/>
          </a:p>
        </p:txBody>
      </p:sp>
      <p:sp>
        <p:nvSpPr>
          <p:cNvPr id="3" name="コンテンツ プレースホルダー 2">
            <a:extLst>
              <a:ext uri="{FF2B5EF4-FFF2-40B4-BE49-F238E27FC236}">
                <a16:creationId xmlns:a16="http://schemas.microsoft.com/office/drawing/2014/main" id="{4E2693AC-7246-468F-88A2-1D7EFC9236E8}"/>
              </a:ext>
            </a:extLst>
          </p:cNvPr>
          <p:cNvSpPr>
            <a:spLocks noGrp="1"/>
          </p:cNvSpPr>
          <p:nvPr>
            <p:ph idx="1"/>
          </p:nvPr>
        </p:nvSpPr>
        <p:spPr>
          <a:xfrm>
            <a:off x="990600" y="1981200"/>
            <a:ext cx="8001000" cy="4267200"/>
          </a:xfrm>
        </p:spPr>
        <p:txBody>
          <a:bodyPr/>
          <a:lstStyle/>
          <a:p>
            <a:r>
              <a:rPr lang="ja-JP" altLang="en-US" dirty="0">
                <a:latin typeface="Times New Roman" panose="02020603050405020304" pitchFamily="18" charset="0"/>
              </a:rPr>
              <a:t>毎週 </a:t>
            </a:r>
            <a:r>
              <a:rPr lang="en-US" altLang="ja-JP" dirty="0" err="1">
                <a:latin typeface="Times New Roman" panose="02020603050405020304" pitchFamily="18" charset="0"/>
              </a:rPr>
              <a:t>GoogleClassroom</a:t>
            </a:r>
            <a:r>
              <a:rPr lang="ja-JP" altLang="en-US" dirty="0">
                <a:latin typeface="Times New Roman" panose="02020603050405020304" pitchFamily="18" charset="0"/>
              </a:rPr>
              <a:t>上で課題テストを行う</a:t>
            </a:r>
            <a:endParaRPr lang="en-US" altLang="ja-JP" dirty="0">
              <a:latin typeface="Times New Roman" panose="02020603050405020304" pitchFamily="18" charset="0"/>
            </a:endParaRPr>
          </a:p>
          <a:p>
            <a:pPr lvl="1"/>
            <a:r>
              <a:rPr lang="ja-JP" altLang="en-US" dirty="0">
                <a:latin typeface="Times New Roman" panose="02020603050405020304" pitchFamily="18" charset="0"/>
              </a:rPr>
              <a:t>授業後～翌週の授業開始まで</a:t>
            </a:r>
            <a:endParaRPr lang="en-US" altLang="ja-JP" dirty="0">
              <a:latin typeface="Times New Roman" panose="02020603050405020304" pitchFamily="18" charset="0"/>
            </a:endParaRPr>
          </a:p>
          <a:p>
            <a:r>
              <a:rPr lang="en-US" altLang="ja-JP" dirty="0" err="1">
                <a:latin typeface="Times New Roman" panose="02020603050405020304" pitchFamily="18" charset="0"/>
              </a:rPr>
              <a:t>GoogleClassroom</a:t>
            </a:r>
            <a:r>
              <a:rPr kumimoji="1" lang="ja-JP" altLang="en-US" dirty="0">
                <a:latin typeface="Times New Roman" panose="02020603050405020304" pitchFamily="18" charset="0"/>
              </a:rPr>
              <a:t>で</a:t>
            </a:r>
            <a:endParaRPr kumimoji="1" lang="en-US" altLang="ja-JP" dirty="0">
              <a:latin typeface="Times New Roman" panose="02020603050405020304" pitchFamily="18" charset="0"/>
            </a:endParaRPr>
          </a:p>
          <a:p>
            <a:pPr marL="457200" lvl="1" indent="0">
              <a:buNone/>
            </a:pPr>
            <a:r>
              <a:rPr kumimoji="1" lang="ja-JP" altLang="en-US" dirty="0">
                <a:latin typeface="Times New Roman" panose="02020603050405020304" pitchFamily="18" charset="0"/>
              </a:rPr>
              <a:t>論理回路</a:t>
            </a:r>
            <a:endParaRPr kumimoji="1" lang="en-US" altLang="ja-JP" dirty="0">
              <a:latin typeface="Times New Roman" panose="02020603050405020304" pitchFamily="18" charset="0"/>
            </a:endParaRPr>
          </a:p>
          <a:p>
            <a:pPr marL="457200" lvl="1" indent="0">
              <a:buNone/>
            </a:pPr>
            <a:r>
              <a:rPr kumimoji="1" lang="ja-JP" altLang="en-US" dirty="0">
                <a:latin typeface="Times New Roman" panose="02020603050405020304" pitchFamily="18" charset="0"/>
              </a:rPr>
              <a:t>　⇒授業</a:t>
            </a:r>
            <a:endParaRPr lang="en-US" altLang="ja-JP" dirty="0">
              <a:latin typeface="Times New Roman" panose="02020603050405020304" pitchFamily="18" charset="0"/>
            </a:endParaRPr>
          </a:p>
          <a:p>
            <a:pPr marL="457200" lvl="1" indent="0">
              <a:buNone/>
            </a:pPr>
            <a:r>
              <a:rPr kumimoji="1" lang="ja-JP" altLang="en-US" dirty="0">
                <a:latin typeface="Times New Roman" panose="02020603050405020304" pitchFamily="18" charset="0"/>
              </a:rPr>
              <a:t>　⇒その回の課題</a:t>
            </a:r>
            <a:endParaRPr kumimoji="1" lang="en-US" altLang="ja-JP" dirty="0">
              <a:latin typeface="Times New Roman" panose="02020603050405020304" pitchFamily="18" charset="0"/>
            </a:endParaRPr>
          </a:p>
          <a:p>
            <a:pPr marL="457200" lvl="1" indent="0">
              <a:buNone/>
            </a:pPr>
            <a:r>
              <a:rPr lang="ja-JP" altLang="en-US" dirty="0">
                <a:latin typeface="Times New Roman" panose="02020603050405020304" pitchFamily="18" charset="0"/>
              </a:rPr>
              <a:t>と辿る</a:t>
            </a:r>
            <a:endParaRPr lang="en-US" altLang="ja-JP" dirty="0">
              <a:latin typeface="Times New Roman" panose="02020603050405020304" pitchFamily="18" charset="0"/>
            </a:endParaRPr>
          </a:p>
        </p:txBody>
      </p:sp>
    </p:spTree>
    <p:extLst>
      <p:ext uri="{BB962C8B-B14F-4D97-AF65-F5344CB8AC3E}">
        <p14:creationId xmlns:p14="http://schemas.microsoft.com/office/powerpoint/2010/main" val="41709637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idx="4294967295"/>
          </p:nvPr>
        </p:nvSpPr>
        <p:spPr/>
        <p:txBody>
          <a:bodyPr/>
          <a:lstStyle/>
          <a:p>
            <a:r>
              <a:rPr lang="ja-JP" altLang="en-US">
                <a:latin typeface="Times New Roman" panose="02020603050405020304" pitchFamily="18" charset="0"/>
              </a:rPr>
              <a:t>演習問題</a:t>
            </a:r>
            <a:r>
              <a:rPr lang="en-US" altLang="ja-JP">
                <a:latin typeface="Times New Roman" panose="02020603050405020304" pitchFamily="18" charset="0"/>
              </a:rPr>
              <a:t>: EXOR</a:t>
            </a:r>
            <a:r>
              <a:rPr lang="ja-JP" altLang="en-US">
                <a:latin typeface="Times New Roman" panose="02020603050405020304" pitchFamily="18" charset="0"/>
              </a:rPr>
              <a:t>と結合則</a:t>
            </a:r>
          </a:p>
        </p:txBody>
      </p:sp>
      <p:sp>
        <p:nvSpPr>
          <p:cNvPr id="112643" name="Rectangle 3"/>
          <p:cNvSpPr>
            <a:spLocks noGrp="1" noChangeArrowheads="1"/>
          </p:cNvSpPr>
          <p:nvPr>
            <p:ph type="body" idx="4294967295"/>
          </p:nvPr>
        </p:nvSpPr>
        <p:spPr>
          <a:xfrm>
            <a:off x="457200" y="1295400"/>
            <a:ext cx="8229600" cy="4525963"/>
          </a:xfrm>
        </p:spPr>
        <p:txBody>
          <a:bodyPr/>
          <a:lstStyle/>
          <a:p>
            <a:pPr>
              <a:buFont typeface="Wingdings" panose="05000000000000000000" pitchFamily="2" charset="2"/>
              <a:buChar char="u"/>
            </a:pPr>
            <a:r>
              <a:rPr lang="ja-JP" altLang="en-US" dirty="0">
                <a:latin typeface="Times New Roman" panose="02020603050405020304" pitchFamily="18" charset="0"/>
              </a:rPr>
              <a:t>定理 </a:t>
            </a:r>
            <a:r>
              <a:rPr lang="en-US" altLang="ja-JP" dirty="0">
                <a:latin typeface="Times New Roman" panose="02020603050405020304" pitchFamily="18" charset="0"/>
              </a:rPr>
              <a:t>:</a:t>
            </a:r>
            <a:r>
              <a:rPr lang="ja-JP" altLang="en-US" dirty="0">
                <a:latin typeface="Times New Roman" panose="02020603050405020304" pitchFamily="18" charset="0"/>
              </a:rPr>
              <a:t> </a:t>
            </a:r>
            <a:r>
              <a:rPr lang="en-US" altLang="ja-JP" dirty="0">
                <a:latin typeface="Times New Roman" panose="02020603050405020304" pitchFamily="18" charset="0"/>
              </a:rPr>
              <a:t>EXOR</a:t>
            </a:r>
            <a:r>
              <a:rPr lang="ja-JP" altLang="en-US" dirty="0">
                <a:latin typeface="Times New Roman" panose="02020603050405020304" pitchFamily="18" charset="0"/>
              </a:rPr>
              <a:t>と結合則</a:t>
            </a:r>
            <a:endParaRPr lang="en-US" altLang="ja-JP" dirty="0">
              <a:latin typeface="Times New Roman" panose="02020603050405020304" pitchFamily="18" charset="0"/>
            </a:endParaRPr>
          </a:p>
          <a:p>
            <a:pPr lvl="1"/>
            <a:r>
              <a:rPr lang="en-US" altLang="ja-JP" dirty="0">
                <a:latin typeface="Times New Roman" panose="02020603050405020304" pitchFamily="18" charset="0"/>
              </a:rPr>
              <a:t>EXOR</a:t>
            </a:r>
            <a:r>
              <a:rPr lang="ja-JP" altLang="en-US" dirty="0">
                <a:latin typeface="Times New Roman" panose="02020603050405020304" pitchFamily="18" charset="0"/>
              </a:rPr>
              <a:t>は結合則を満たす</a:t>
            </a:r>
          </a:p>
          <a:p>
            <a:pPr lvl="1">
              <a:buFont typeface="Wingdings" panose="05000000000000000000" pitchFamily="2" charset="2"/>
              <a:buNone/>
            </a:pPr>
            <a:endParaRPr lang="ja-JP" altLang="en-US" dirty="0">
              <a:latin typeface="Times New Roman" panose="02020603050405020304" pitchFamily="18" charset="0"/>
            </a:endParaRPr>
          </a:p>
          <a:p>
            <a:r>
              <a:rPr lang="ja-JP" altLang="en-US" dirty="0">
                <a:latin typeface="Times New Roman" panose="02020603050405020304" pitchFamily="18" charset="0"/>
              </a:rPr>
              <a:t>定理を確かめよ</a:t>
            </a:r>
            <a:endParaRPr lang="ja-JP" altLang="en-US" dirty="0">
              <a:solidFill>
                <a:srgbClr val="FFFF66"/>
              </a:solidFill>
              <a:latin typeface="Times New Roman" panose="02020603050405020304" pitchFamily="18" charset="0"/>
            </a:endParaRPr>
          </a:p>
        </p:txBody>
      </p:sp>
      <p:graphicFrame>
        <p:nvGraphicFramePr>
          <p:cNvPr id="112644" name="Object 7"/>
          <p:cNvGraphicFramePr>
            <a:graphicFrameLocks noChangeAspect="1"/>
          </p:cNvGraphicFramePr>
          <p:nvPr/>
        </p:nvGraphicFramePr>
        <p:xfrm>
          <a:off x="1447800" y="2362200"/>
          <a:ext cx="5103813" cy="666750"/>
        </p:xfrm>
        <a:graphic>
          <a:graphicData uri="http://schemas.openxmlformats.org/presentationml/2006/ole">
            <mc:AlternateContent xmlns:mc="http://schemas.openxmlformats.org/markup-compatibility/2006">
              <mc:Choice xmlns:v="urn:schemas-microsoft-com:vml" Requires="v">
                <p:oleObj spid="_x0000_s3096" name="数式" r:id="rId4" imgW="1928880" imgH="241560" progId="Equation.3">
                  <p:embed/>
                </p:oleObj>
              </mc:Choice>
              <mc:Fallback>
                <p:oleObj name="数式" r:id="rId4" imgW="1928880" imgH="241560" progId="Equation.3">
                  <p:embed/>
                  <p:pic>
                    <p:nvPicPr>
                      <p:cNvPr id="0" name="Picture 1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2362200"/>
                        <a:ext cx="5103813" cy="666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988" name="Object 4"/>
          <p:cNvGraphicFramePr>
            <a:graphicFrameLocks noChangeAspect="1"/>
          </p:cNvGraphicFramePr>
          <p:nvPr/>
        </p:nvGraphicFramePr>
        <p:xfrm>
          <a:off x="914400" y="3295650"/>
          <a:ext cx="8291513" cy="3490913"/>
        </p:xfrm>
        <a:graphic>
          <a:graphicData uri="http://schemas.openxmlformats.org/presentationml/2006/ole">
            <mc:AlternateContent xmlns:mc="http://schemas.openxmlformats.org/markup-compatibility/2006">
              <mc:Choice xmlns:v="urn:schemas-microsoft-com:vml" Requires="v">
                <p:oleObj spid="_x0000_s3097" name="数式" r:id="rId6" imgW="3807000" imgH="1602720" progId="Equation.3">
                  <p:embed/>
                </p:oleObj>
              </mc:Choice>
              <mc:Fallback>
                <p:oleObj name="数式" r:id="rId6" imgW="3807000" imgH="1602720" progId="Equation.3">
                  <p:embed/>
                  <p:pic>
                    <p:nvPicPr>
                      <p:cNvPr id="0" name="Picture 13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00" y="3295650"/>
                        <a:ext cx="8291513" cy="3490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1988"/>
                                        </p:tgtEl>
                                        <p:attrNameLst>
                                          <p:attrName>style.visibility</p:attrName>
                                        </p:attrNameLst>
                                      </p:cBhvr>
                                      <p:to>
                                        <p:strVal val="visible"/>
                                      </p:to>
                                    </p:set>
                                    <p:animEffect transition="in" filter="checkerboard(across)">
                                      <p:cBhvr>
                                        <p:cTn id="7" dur="500"/>
                                        <p:tgtEl>
                                          <p:spTgt spid="41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50" name="Group 2"/>
          <p:cNvGraphicFramePr>
            <a:graphicFrameLocks noGrp="1"/>
          </p:cNvGraphicFramePr>
          <p:nvPr/>
        </p:nvGraphicFramePr>
        <p:xfrm>
          <a:off x="304800" y="228600"/>
          <a:ext cx="8610600" cy="6400800"/>
        </p:xfrm>
        <a:graphic>
          <a:graphicData uri="http://schemas.openxmlformats.org/drawingml/2006/table">
            <a:tbl>
              <a:tblPr/>
              <a:tblGrid>
                <a:gridCol w="2870200">
                  <a:extLst>
                    <a:ext uri="{9D8B030D-6E8A-4147-A177-3AD203B41FA5}">
                      <a16:colId xmlns:a16="http://schemas.microsoft.com/office/drawing/2014/main" val="20000"/>
                    </a:ext>
                  </a:extLst>
                </a:gridCol>
                <a:gridCol w="2870200">
                  <a:extLst>
                    <a:ext uri="{9D8B030D-6E8A-4147-A177-3AD203B41FA5}">
                      <a16:colId xmlns:a16="http://schemas.microsoft.com/office/drawing/2014/main" val="20001"/>
                    </a:ext>
                  </a:extLst>
                </a:gridCol>
                <a:gridCol w="2870200">
                  <a:extLst>
                    <a:ext uri="{9D8B030D-6E8A-4147-A177-3AD203B41FA5}">
                      <a16:colId xmlns:a16="http://schemas.microsoft.com/office/drawing/2014/main" val="20002"/>
                    </a:ext>
                  </a:extLst>
                </a:gridCol>
              </a:tblGrid>
              <a:tr h="711200">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marL="742950" indent="-285750">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marL="1600200" indent="-228600">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1"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X</a:t>
                      </a: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  </a:t>
                      </a:r>
                      <a:r>
                        <a:rPr kumimoji="1" lang="en-US" altLang="ja-JP" sz="3600" b="0" i="1"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Y</a:t>
                      </a: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  </a:t>
                      </a:r>
                      <a:r>
                        <a:rPr kumimoji="1" lang="en-US" altLang="ja-JP" sz="3600" b="0" i="1"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Z</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marL="742950" indent="-285750">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marL="1600200" indent="-228600">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32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marL="742950" indent="-285750">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marL="1600200" indent="-228600">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32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11200">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marL="742950" indent="-285750">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marL="1600200" indent="-228600">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0  0  0</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marL="742950" indent="-285750">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marL="1600200" indent="-228600">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32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marL="742950" indent="-285750">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marL="1600200" indent="-228600">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32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11200">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marL="742950" indent="-285750">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marL="1600200" indent="-228600">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0  0  1</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marL="742950" indent="-285750">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marL="1600200" indent="-228600">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32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marL="742950" indent="-285750">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marL="1600200" indent="-228600">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32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11200">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marL="742950" indent="-285750">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marL="1600200" indent="-228600">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0  1  0</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marL="742950" indent="-285750">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marL="1600200" indent="-228600">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32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marL="742950" indent="-285750">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marL="1600200" indent="-228600">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32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11200">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marL="742950" indent="-285750">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marL="1600200" indent="-228600">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0  1  1</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marL="742950" indent="-285750">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marL="1600200" indent="-228600">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32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marL="742950" indent="-285750">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marL="1600200" indent="-228600">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32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11200">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marL="742950" indent="-285750">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marL="1600200" indent="-228600">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1  0  0</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marL="742950" indent="-285750">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marL="1600200" indent="-228600">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32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marL="742950" indent="-285750">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marL="1600200" indent="-228600">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32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11200">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marL="742950" indent="-285750">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marL="1600200" indent="-228600">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1  0  1</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marL="742950" indent="-285750">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marL="1600200" indent="-228600">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32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marL="742950" indent="-285750">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marL="1600200" indent="-228600">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32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711200">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marL="742950" indent="-285750">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marL="1600200" indent="-228600">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1  1  0</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marL="742950" indent="-285750">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marL="1600200" indent="-228600">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32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marL="742950" indent="-285750">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marL="1600200" indent="-228600">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32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711200">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marL="742950" indent="-285750">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marL="1600200" indent="-228600">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1  1  1</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marL="742950" indent="-285750">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marL="1600200" indent="-228600">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32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marL="742950" indent="-285750">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marL="1600200" indent="-228600">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32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graphicFrame>
        <p:nvGraphicFramePr>
          <p:cNvPr id="119852" name="Object 7"/>
          <p:cNvGraphicFramePr>
            <a:graphicFrameLocks noChangeAspect="1"/>
          </p:cNvGraphicFramePr>
          <p:nvPr/>
        </p:nvGraphicFramePr>
        <p:xfrm>
          <a:off x="3429000" y="250825"/>
          <a:ext cx="2400300" cy="666750"/>
        </p:xfrm>
        <a:graphic>
          <a:graphicData uri="http://schemas.openxmlformats.org/presentationml/2006/ole">
            <mc:AlternateContent xmlns:mc="http://schemas.openxmlformats.org/markup-compatibility/2006">
              <mc:Choice xmlns:v="urn:schemas-microsoft-com:vml" Requires="v">
                <p:oleObj spid="_x0000_s4296" name="数式" r:id="rId4" imgW="901080" imgH="241560" progId="Equation.3">
                  <p:embed/>
                </p:oleObj>
              </mc:Choice>
              <mc:Fallback>
                <p:oleObj name="数式" r:id="rId4" imgW="901080" imgH="241560" progId="Equation.3">
                  <p:embed/>
                  <p:pic>
                    <p:nvPicPr>
                      <p:cNvPr id="0" name="Picture 126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250825"/>
                        <a:ext cx="2400300" cy="666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9853" name="Object 7"/>
          <p:cNvGraphicFramePr>
            <a:graphicFrameLocks noChangeAspect="1"/>
          </p:cNvGraphicFramePr>
          <p:nvPr/>
        </p:nvGraphicFramePr>
        <p:xfrm>
          <a:off x="6248400" y="250825"/>
          <a:ext cx="2397125" cy="666750"/>
        </p:xfrm>
        <a:graphic>
          <a:graphicData uri="http://schemas.openxmlformats.org/presentationml/2006/ole">
            <mc:AlternateContent xmlns:mc="http://schemas.openxmlformats.org/markup-compatibility/2006">
              <mc:Choice xmlns:v="urn:schemas-microsoft-com:vml" Requires="v">
                <p:oleObj spid="_x0000_s4297" name="数式" r:id="rId6" imgW="901080" imgH="241560" progId="Equation.3">
                  <p:embed/>
                </p:oleObj>
              </mc:Choice>
              <mc:Fallback>
                <p:oleObj name="数式" r:id="rId6" imgW="901080" imgH="241560" progId="Equation.3">
                  <p:embed/>
                  <p:pic>
                    <p:nvPicPr>
                      <p:cNvPr id="0" name="Picture 126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8400" y="250825"/>
                        <a:ext cx="2397125" cy="666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19854" name="Group 46"/>
          <p:cNvGrpSpPr>
            <a:grpSpLocks/>
          </p:cNvGrpSpPr>
          <p:nvPr/>
        </p:nvGrpSpPr>
        <p:grpSpPr bwMode="auto">
          <a:xfrm>
            <a:off x="3733800" y="1079500"/>
            <a:ext cx="4040188" cy="5494338"/>
            <a:chOff x="2352" y="680"/>
            <a:chExt cx="2545" cy="3461"/>
          </a:xfrm>
        </p:grpSpPr>
        <p:graphicFrame>
          <p:nvGraphicFramePr>
            <p:cNvPr id="119855" name="Object 7"/>
            <p:cNvGraphicFramePr>
              <a:graphicFrameLocks noChangeAspect="1"/>
            </p:cNvGraphicFramePr>
            <p:nvPr/>
          </p:nvGraphicFramePr>
          <p:xfrm>
            <a:off x="2352" y="680"/>
            <a:ext cx="769" cy="288"/>
          </p:xfrm>
          <a:graphic>
            <a:graphicData uri="http://schemas.openxmlformats.org/presentationml/2006/ole">
              <mc:AlternateContent xmlns:mc="http://schemas.openxmlformats.org/markup-compatibility/2006">
                <mc:Choice xmlns:v="urn:schemas-microsoft-com:vml" Requires="v">
                  <p:oleObj spid="_x0000_s4298" name="数式" r:id="rId8" imgW="533160" imgH="190800" progId="Equation.3">
                    <p:embed/>
                  </p:oleObj>
                </mc:Choice>
                <mc:Fallback>
                  <p:oleObj name="数式" r:id="rId8" imgW="533160" imgH="190800" progId="Equation.3">
                    <p:embed/>
                    <p:pic>
                      <p:nvPicPr>
                        <p:cNvPr id="0" name="Picture 127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52" y="680"/>
                          <a:ext cx="769" cy="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9856" name="Object 7"/>
            <p:cNvGraphicFramePr>
              <a:graphicFrameLocks noChangeAspect="1"/>
            </p:cNvGraphicFramePr>
            <p:nvPr/>
          </p:nvGraphicFramePr>
          <p:xfrm>
            <a:off x="4128" y="680"/>
            <a:ext cx="769" cy="288"/>
          </p:xfrm>
          <a:graphic>
            <a:graphicData uri="http://schemas.openxmlformats.org/presentationml/2006/ole">
              <mc:AlternateContent xmlns:mc="http://schemas.openxmlformats.org/markup-compatibility/2006">
                <mc:Choice xmlns:v="urn:schemas-microsoft-com:vml" Requires="v">
                  <p:oleObj spid="_x0000_s4299" name="数式" r:id="rId10" imgW="533160" imgH="190800" progId="Equation.3">
                    <p:embed/>
                  </p:oleObj>
                </mc:Choice>
                <mc:Fallback>
                  <p:oleObj name="数式" r:id="rId10" imgW="533160" imgH="190800" progId="Equation.3">
                    <p:embed/>
                    <p:pic>
                      <p:nvPicPr>
                        <p:cNvPr id="0" name="Picture 127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28" y="680"/>
                          <a:ext cx="769" cy="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9857" name="Object 7"/>
            <p:cNvGraphicFramePr>
              <a:graphicFrameLocks noChangeAspect="1"/>
            </p:cNvGraphicFramePr>
            <p:nvPr/>
          </p:nvGraphicFramePr>
          <p:xfrm>
            <a:off x="2364" y="1133"/>
            <a:ext cx="744" cy="288"/>
          </p:xfrm>
          <a:graphic>
            <a:graphicData uri="http://schemas.openxmlformats.org/presentationml/2006/ole">
              <mc:AlternateContent xmlns:mc="http://schemas.openxmlformats.org/markup-compatibility/2006">
                <mc:Choice xmlns:v="urn:schemas-microsoft-com:vml" Requires="v">
                  <p:oleObj spid="_x0000_s4300" name="数式" r:id="rId12" imgW="507600" imgH="190800" progId="Equation.3">
                    <p:embed/>
                  </p:oleObj>
                </mc:Choice>
                <mc:Fallback>
                  <p:oleObj name="数式" r:id="rId12" imgW="507600" imgH="190800" progId="Equation.3">
                    <p:embed/>
                    <p:pic>
                      <p:nvPicPr>
                        <p:cNvPr id="0" name="Picture 127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64" y="1133"/>
                          <a:ext cx="744" cy="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9858" name="Object 7"/>
            <p:cNvGraphicFramePr>
              <a:graphicFrameLocks noChangeAspect="1"/>
            </p:cNvGraphicFramePr>
            <p:nvPr/>
          </p:nvGraphicFramePr>
          <p:xfrm>
            <a:off x="4140" y="1133"/>
            <a:ext cx="745" cy="288"/>
          </p:xfrm>
          <a:graphic>
            <a:graphicData uri="http://schemas.openxmlformats.org/presentationml/2006/ole">
              <mc:AlternateContent xmlns:mc="http://schemas.openxmlformats.org/markup-compatibility/2006">
                <mc:Choice xmlns:v="urn:schemas-microsoft-com:vml" Requires="v">
                  <p:oleObj spid="_x0000_s4301" name="数式" r:id="rId14" imgW="507600" imgH="190800" progId="Equation.3">
                    <p:embed/>
                  </p:oleObj>
                </mc:Choice>
                <mc:Fallback>
                  <p:oleObj name="数式" r:id="rId14" imgW="507600" imgH="190800" progId="Equation.3">
                    <p:embed/>
                    <p:pic>
                      <p:nvPicPr>
                        <p:cNvPr id="0" name="Picture 127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140" y="1133"/>
                          <a:ext cx="745" cy="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9859" name="Object 7"/>
            <p:cNvGraphicFramePr>
              <a:graphicFrameLocks noChangeAspect="1"/>
            </p:cNvGraphicFramePr>
            <p:nvPr/>
          </p:nvGraphicFramePr>
          <p:xfrm>
            <a:off x="2364" y="1586"/>
            <a:ext cx="744" cy="288"/>
          </p:xfrm>
          <a:graphic>
            <a:graphicData uri="http://schemas.openxmlformats.org/presentationml/2006/ole">
              <mc:AlternateContent xmlns:mc="http://schemas.openxmlformats.org/markup-compatibility/2006">
                <mc:Choice xmlns:v="urn:schemas-microsoft-com:vml" Requires="v">
                  <p:oleObj spid="_x0000_s4302" name="数式" r:id="rId16" imgW="507600" imgH="190800" progId="Equation.3">
                    <p:embed/>
                  </p:oleObj>
                </mc:Choice>
                <mc:Fallback>
                  <p:oleObj name="数式" r:id="rId16" imgW="507600" imgH="190800" progId="Equation.3">
                    <p:embed/>
                    <p:pic>
                      <p:nvPicPr>
                        <p:cNvPr id="0" name="Picture 127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364" y="1586"/>
                          <a:ext cx="744" cy="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9860" name="Object 7"/>
            <p:cNvGraphicFramePr>
              <a:graphicFrameLocks noChangeAspect="1"/>
            </p:cNvGraphicFramePr>
            <p:nvPr/>
          </p:nvGraphicFramePr>
          <p:xfrm>
            <a:off x="4140" y="1586"/>
            <a:ext cx="745" cy="288"/>
          </p:xfrm>
          <a:graphic>
            <a:graphicData uri="http://schemas.openxmlformats.org/presentationml/2006/ole">
              <mc:AlternateContent xmlns:mc="http://schemas.openxmlformats.org/markup-compatibility/2006">
                <mc:Choice xmlns:v="urn:schemas-microsoft-com:vml" Requires="v">
                  <p:oleObj spid="_x0000_s4303" name="数式" r:id="rId18" imgW="507600" imgH="190800" progId="Equation.3">
                    <p:embed/>
                  </p:oleObj>
                </mc:Choice>
                <mc:Fallback>
                  <p:oleObj name="数式" r:id="rId18" imgW="507600" imgH="190800" progId="Equation.3">
                    <p:embed/>
                    <p:pic>
                      <p:nvPicPr>
                        <p:cNvPr id="0" name="Picture 127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140" y="1586"/>
                          <a:ext cx="745" cy="288"/>
                        </a:xfrm>
                        <a:prstGeom prst="rect">
                          <a:avLst/>
                        </a:prstGeom>
                        <a:noFill/>
                        <a:extLst>
                          <a:ext uri="{909E8E84-426E-40DD-AFC4-6F175D3DCCD1}">
                            <a14:hiddenFill xmlns:a14="http://schemas.microsoft.com/office/drawing/2010/main">
                              <a:solidFill>
                                <a:srgbClr val="FFFF99"/>
                              </a:solidFill>
                            </a14:hiddenFill>
                          </a:ext>
                        </a:extLst>
                      </p:spPr>
                    </p:pic>
                  </p:oleObj>
                </mc:Fallback>
              </mc:AlternateContent>
            </a:graphicData>
          </a:graphic>
        </p:graphicFrame>
        <p:graphicFrame>
          <p:nvGraphicFramePr>
            <p:cNvPr id="119861" name="Object 7"/>
            <p:cNvGraphicFramePr>
              <a:graphicFrameLocks noChangeAspect="1"/>
            </p:cNvGraphicFramePr>
            <p:nvPr/>
          </p:nvGraphicFramePr>
          <p:xfrm>
            <a:off x="2388" y="2040"/>
            <a:ext cx="696" cy="288"/>
          </p:xfrm>
          <a:graphic>
            <a:graphicData uri="http://schemas.openxmlformats.org/presentationml/2006/ole">
              <mc:AlternateContent xmlns:mc="http://schemas.openxmlformats.org/markup-compatibility/2006">
                <mc:Choice xmlns:v="urn:schemas-microsoft-com:vml" Requires="v">
                  <p:oleObj spid="_x0000_s4304" name="数式" r:id="rId20" imgW="482400" imgH="190800" progId="Equation.3">
                    <p:embed/>
                  </p:oleObj>
                </mc:Choice>
                <mc:Fallback>
                  <p:oleObj name="数式" r:id="rId20" imgW="482400" imgH="190800" progId="Equation.3">
                    <p:embed/>
                    <p:pic>
                      <p:nvPicPr>
                        <p:cNvPr id="0" name="Picture 127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388" y="2040"/>
                          <a:ext cx="696" cy="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9862" name="Object 7"/>
            <p:cNvGraphicFramePr>
              <a:graphicFrameLocks noChangeAspect="1"/>
            </p:cNvGraphicFramePr>
            <p:nvPr/>
          </p:nvGraphicFramePr>
          <p:xfrm>
            <a:off x="4128" y="2040"/>
            <a:ext cx="769" cy="288"/>
          </p:xfrm>
          <a:graphic>
            <a:graphicData uri="http://schemas.openxmlformats.org/presentationml/2006/ole">
              <mc:AlternateContent xmlns:mc="http://schemas.openxmlformats.org/markup-compatibility/2006">
                <mc:Choice xmlns:v="urn:schemas-microsoft-com:vml" Requires="v">
                  <p:oleObj spid="_x0000_s4305" name="数式" r:id="rId22" imgW="533160" imgH="190800" progId="Equation.3">
                    <p:embed/>
                  </p:oleObj>
                </mc:Choice>
                <mc:Fallback>
                  <p:oleObj name="数式" r:id="rId22" imgW="533160" imgH="190800" progId="Equation.3">
                    <p:embed/>
                    <p:pic>
                      <p:nvPicPr>
                        <p:cNvPr id="0" name="Picture 1277"/>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128" y="2040"/>
                          <a:ext cx="769" cy="288"/>
                        </a:xfrm>
                        <a:prstGeom prst="rect">
                          <a:avLst/>
                        </a:prstGeom>
                        <a:noFill/>
                        <a:extLst>
                          <a:ext uri="{909E8E84-426E-40DD-AFC4-6F175D3DCCD1}">
                            <a14:hiddenFill xmlns:a14="http://schemas.microsoft.com/office/drawing/2010/main">
                              <a:solidFill>
                                <a:srgbClr val="FFFF99"/>
                              </a:solidFill>
                            </a14:hiddenFill>
                          </a:ext>
                        </a:extLst>
                      </p:spPr>
                    </p:pic>
                  </p:oleObj>
                </mc:Fallback>
              </mc:AlternateContent>
            </a:graphicData>
          </a:graphic>
        </p:graphicFrame>
        <p:graphicFrame>
          <p:nvGraphicFramePr>
            <p:cNvPr id="119863" name="Object 7"/>
            <p:cNvGraphicFramePr>
              <a:graphicFrameLocks noChangeAspect="1"/>
            </p:cNvGraphicFramePr>
            <p:nvPr/>
          </p:nvGraphicFramePr>
          <p:xfrm>
            <a:off x="2364" y="2493"/>
            <a:ext cx="744" cy="288"/>
          </p:xfrm>
          <a:graphic>
            <a:graphicData uri="http://schemas.openxmlformats.org/presentationml/2006/ole">
              <mc:AlternateContent xmlns:mc="http://schemas.openxmlformats.org/markup-compatibility/2006">
                <mc:Choice xmlns:v="urn:schemas-microsoft-com:vml" Requires="v">
                  <p:oleObj spid="_x0000_s4306" name="数式" r:id="rId24" imgW="507600" imgH="190800" progId="Equation.3">
                    <p:embed/>
                  </p:oleObj>
                </mc:Choice>
                <mc:Fallback>
                  <p:oleObj name="数式" r:id="rId24" imgW="507600" imgH="190800" progId="Equation.3">
                    <p:embed/>
                    <p:pic>
                      <p:nvPicPr>
                        <p:cNvPr id="0" name="Picture 1278"/>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364" y="2493"/>
                          <a:ext cx="744" cy="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9864" name="Object 7"/>
            <p:cNvGraphicFramePr>
              <a:graphicFrameLocks noChangeAspect="1"/>
            </p:cNvGraphicFramePr>
            <p:nvPr/>
          </p:nvGraphicFramePr>
          <p:xfrm>
            <a:off x="4140" y="2493"/>
            <a:ext cx="745" cy="288"/>
          </p:xfrm>
          <a:graphic>
            <a:graphicData uri="http://schemas.openxmlformats.org/presentationml/2006/ole">
              <mc:AlternateContent xmlns:mc="http://schemas.openxmlformats.org/markup-compatibility/2006">
                <mc:Choice xmlns:v="urn:schemas-microsoft-com:vml" Requires="v">
                  <p:oleObj spid="_x0000_s4307" name="数式" r:id="rId26" imgW="507600" imgH="190800" progId="Equation.3">
                    <p:embed/>
                  </p:oleObj>
                </mc:Choice>
                <mc:Fallback>
                  <p:oleObj name="数式" r:id="rId26" imgW="507600" imgH="190800" progId="Equation.3">
                    <p:embed/>
                    <p:pic>
                      <p:nvPicPr>
                        <p:cNvPr id="0" name="Picture 1279"/>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140" y="2493"/>
                          <a:ext cx="745" cy="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9865" name="Object 7"/>
            <p:cNvGraphicFramePr>
              <a:graphicFrameLocks noChangeAspect="1"/>
            </p:cNvGraphicFramePr>
            <p:nvPr/>
          </p:nvGraphicFramePr>
          <p:xfrm>
            <a:off x="2388" y="2947"/>
            <a:ext cx="696" cy="288"/>
          </p:xfrm>
          <a:graphic>
            <a:graphicData uri="http://schemas.openxmlformats.org/presentationml/2006/ole">
              <mc:AlternateContent xmlns:mc="http://schemas.openxmlformats.org/markup-compatibility/2006">
                <mc:Choice xmlns:v="urn:schemas-microsoft-com:vml" Requires="v">
                  <p:oleObj spid="_x0000_s4308" name="数式" r:id="rId28" imgW="482400" imgH="190800" progId="Equation.3">
                    <p:embed/>
                  </p:oleObj>
                </mc:Choice>
                <mc:Fallback>
                  <p:oleObj name="数式" r:id="rId28" imgW="482400" imgH="190800" progId="Equation.3">
                    <p:embed/>
                    <p:pic>
                      <p:nvPicPr>
                        <p:cNvPr id="0" name="Picture 1280"/>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388" y="2947"/>
                          <a:ext cx="696" cy="288"/>
                        </a:xfrm>
                        <a:prstGeom prst="rect">
                          <a:avLst/>
                        </a:prstGeom>
                        <a:noFill/>
                        <a:extLst>
                          <a:ext uri="{909E8E84-426E-40DD-AFC4-6F175D3DCCD1}">
                            <a14:hiddenFill xmlns:a14="http://schemas.microsoft.com/office/drawing/2010/main">
                              <a:solidFill>
                                <a:srgbClr val="FFFF99"/>
                              </a:solidFill>
                            </a14:hiddenFill>
                          </a:ext>
                        </a:extLst>
                      </p:spPr>
                    </p:pic>
                  </p:oleObj>
                </mc:Fallback>
              </mc:AlternateContent>
            </a:graphicData>
          </a:graphic>
        </p:graphicFrame>
        <p:graphicFrame>
          <p:nvGraphicFramePr>
            <p:cNvPr id="119866" name="Object 7"/>
            <p:cNvGraphicFramePr>
              <a:graphicFrameLocks noChangeAspect="1"/>
            </p:cNvGraphicFramePr>
            <p:nvPr/>
          </p:nvGraphicFramePr>
          <p:xfrm>
            <a:off x="4164" y="2947"/>
            <a:ext cx="697" cy="288"/>
          </p:xfrm>
          <a:graphic>
            <a:graphicData uri="http://schemas.openxmlformats.org/presentationml/2006/ole">
              <mc:AlternateContent xmlns:mc="http://schemas.openxmlformats.org/markup-compatibility/2006">
                <mc:Choice xmlns:v="urn:schemas-microsoft-com:vml" Requires="v">
                  <p:oleObj spid="_x0000_s4309" name="数式" r:id="rId30" imgW="482400" imgH="190800" progId="Equation.3">
                    <p:embed/>
                  </p:oleObj>
                </mc:Choice>
                <mc:Fallback>
                  <p:oleObj name="数式" r:id="rId30" imgW="482400" imgH="190800" progId="Equation.3">
                    <p:embed/>
                    <p:pic>
                      <p:nvPicPr>
                        <p:cNvPr id="0" name="Picture 1281"/>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164" y="2947"/>
                          <a:ext cx="697" cy="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9867" name="Object 7"/>
            <p:cNvGraphicFramePr>
              <a:graphicFrameLocks noChangeAspect="1"/>
            </p:cNvGraphicFramePr>
            <p:nvPr/>
          </p:nvGraphicFramePr>
          <p:xfrm>
            <a:off x="2352" y="3400"/>
            <a:ext cx="769" cy="288"/>
          </p:xfrm>
          <a:graphic>
            <a:graphicData uri="http://schemas.openxmlformats.org/presentationml/2006/ole">
              <mc:AlternateContent xmlns:mc="http://schemas.openxmlformats.org/markup-compatibility/2006">
                <mc:Choice xmlns:v="urn:schemas-microsoft-com:vml" Requires="v">
                  <p:oleObj spid="_x0000_s4310" name="数式" r:id="rId32" imgW="533160" imgH="190800" progId="Equation.3">
                    <p:embed/>
                  </p:oleObj>
                </mc:Choice>
                <mc:Fallback>
                  <p:oleObj name="数式" r:id="rId32" imgW="533160" imgH="190800" progId="Equation.3">
                    <p:embed/>
                    <p:pic>
                      <p:nvPicPr>
                        <p:cNvPr id="0" name="Picture 1282"/>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2352" y="3400"/>
                          <a:ext cx="769" cy="288"/>
                        </a:xfrm>
                        <a:prstGeom prst="rect">
                          <a:avLst/>
                        </a:prstGeom>
                        <a:noFill/>
                        <a:extLst>
                          <a:ext uri="{909E8E84-426E-40DD-AFC4-6F175D3DCCD1}">
                            <a14:hiddenFill xmlns:a14="http://schemas.microsoft.com/office/drawing/2010/main">
                              <a:solidFill>
                                <a:srgbClr val="FFFF99"/>
                              </a:solidFill>
                            </a14:hiddenFill>
                          </a:ext>
                        </a:extLst>
                      </p:spPr>
                    </p:pic>
                  </p:oleObj>
                </mc:Fallback>
              </mc:AlternateContent>
            </a:graphicData>
          </a:graphic>
        </p:graphicFrame>
        <p:graphicFrame>
          <p:nvGraphicFramePr>
            <p:cNvPr id="119868" name="Object 7"/>
            <p:cNvGraphicFramePr>
              <a:graphicFrameLocks noChangeAspect="1"/>
            </p:cNvGraphicFramePr>
            <p:nvPr/>
          </p:nvGraphicFramePr>
          <p:xfrm>
            <a:off x="4164" y="3400"/>
            <a:ext cx="697" cy="288"/>
          </p:xfrm>
          <a:graphic>
            <a:graphicData uri="http://schemas.openxmlformats.org/presentationml/2006/ole">
              <mc:AlternateContent xmlns:mc="http://schemas.openxmlformats.org/markup-compatibility/2006">
                <mc:Choice xmlns:v="urn:schemas-microsoft-com:vml" Requires="v">
                  <p:oleObj spid="_x0000_s4311" name="数式" r:id="rId34" imgW="482400" imgH="190800" progId="Equation.3">
                    <p:embed/>
                  </p:oleObj>
                </mc:Choice>
                <mc:Fallback>
                  <p:oleObj name="数式" r:id="rId34" imgW="482400" imgH="190800" progId="Equation.3">
                    <p:embed/>
                    <p:pic>
                      <p:nvPicPr>
                        <p:cNvPr id="0" name="Picture 1283"/>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4164" y="3400"/>
                          <a:ext cx="697" cy="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9869" name="Object 7"/>
            <p:cNvGraphicFramePr>
              <a:graphicFrameLocks noChangeAspect="1"/>
            </p:cNvGraphicFramePr>
            <p:nvPr/>
          </p:nvGraphicFramePr>
          <p:xfrm>
            <a:off x="2364" y="3853"/>
            <a:ext cx="744" cy="288"/>
          </p:xfrm>
          <a:graphic>
            <a:graphicData uri="http://schemas.openxmlformats.org/presentationml/2006/ole">
              <mc:AlternateContent xmlns:mc="http://schemas.openxmlformats.org/markup-compatibility/2006">
                <mc:Choice xmlns:v="urn:schemas-microsoft-com:vml" Requires="v">
                  <p:oleObj spid="_x0000_s4312" name="数式" r:id="rId36" imgW="507600" imgH="190800" progId="Equation.3">
                    <p:embed/>
                  </p:oleObj>
                </mc:Choice>
                <mc:Fallback>
                  <p:oleObj name="数式" r:id="rId36" imgW="507600" imgH="190800" progId="Equation.3">
                    <p:embed/>
                    <p:pic>
                      <p:nvPicPr>
                        <p:cNvPr id="0" name="Picture 1284"/>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2364" y="3853"/>
                          <a:ext cx="744" cy="288"/>
                        </a:xfrm>
                        <a:prstGeom prst="rect">
                          <a:avLst/>
                        </a:prstGeom>
                        <a:noFill/>
                        <a:extLst>
                          <a:ext uri="{909E8E84-426E-40DD-AFC4-6F175D3DCCD1}">
                            <a14:hiddenFill xmlns:a14="http://schemas.microsoft.com/office/drawing/2010/main">
                              <a:solidFill>
                                <a:srgbClr val="FFFF99"/>
                              </a:solidFill>
                            </a14:hiddenFill>
                          </a:ext>
                        </a:extLst>
                      </p:spPr>
                    </p:pic>
                  </p:oleObj>
                </mc:Fallback>
              </mc:AlternateContent>
            </a:graphicData>
          </a:graphic>
        </p:graphicFrame>
        <p:graphicFrame>
          <p:nvGraphicFramePr>
            <p:cNvPr id="119870" name="Object 7"/>
            <p:cNvGraphicFramePr>
              <a:graphicFrameLocks noChangeAspect="1"/>
            </p:cNvGraphicFramePr>
            <p:nvPr/>
          </p:nvGraphicFramePr>
          <p:xfrm>
            <a:off x="4140" y="3853"/>
            <a:ext cx="745" cy="288"/>
          </p:xfrm>
          <a:graphic>
            <a:graphicData uri="http://schemas.openxmlformats.org/presentationml/2006/ole">
              <mc:AlternateContent xmlns:mc="http://schemas.openxmlformats.org/markup-compatibility/2006">
                <mc:Choice xmlns:v="urn:schemas-microsoft-com:vml" Requires="v">
                  <p:oleObj spid="_x0000_s4313" name="数式" r:id="rId38" imgW="507600" imgH="190800" progId="Equation.3">
                    <p:embed/>
                  </p:oleObj>
                </mc:Choice>
                <mc:Fallback>
                  <p:oleObj name="数式" r:id="rId38" imgW="507600" imgH="190800" progId="Equation.3">
                    <p:embed/>
                    <p:pic>
                      <p:nvPicPr>
                        <p:cNvPr id="0" name="Picture 1285"/>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4140" y="3853"/>
                          <a:ext cx="745" cy="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19871" name="Group 63"/>
          <p:cNvGrpSpPr>
            <a:grpSpLocks/>
          </p:cNvGrpSpPr>
          <p:nvPr/>
        </p:nvGrpSpPr>
        <p:grpSpPr bwMode="auto">
          <a:xfrm>
            <a:off x="3175000" y="939800"/>
            <a:ext cx="5740400" cy="5715000"/>
            <a:chOff x="2000" y="592"/>
            <a:chExt cx="3616" cy="3600"/>
          </a:xfrm>
        </p:grpSpPr>
        <p:sp>
          <p:nvSpPr>
            <p:cNvPr id="2" name="Rectangle 64"/>
            <p:cNvSpPr>
              <a:spLocks noChangeArrowheads="1"/>
            </p:cNvSpPr>
            <p:nvPr/>
          </p:nvSpPr>
          <p:spPr bwMode="auto">
            <a:xfrm>
              <a:off x="2000" y="592"/>
              <a:ext cx="1808"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spcBef>
                  <a:spcPct val="20000"/>
                </a:spcBef>
                <a:buClr>
                  <a:schemeClr val="hlink"/>
                </a:buClr>
                <a:buSzPct val="70000"/>
                <a:buFont typeface="Wingdings" panose="05000000000000000000" pitchFamily="2" charset="2"/>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marL="742950" indent="-285750">
                <a:spcBef>
                  <a:spcPct val="20000"/>
                </a:spcBef>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marL="1600200" indent="-228600">
                <a:spcBef>
                  <a:spcPct val="20000"/>
                </a:spcBef>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3200">
                  <a:solidFill>
                    <a:srgbClr val="FFFF99"/>
                  </a:solidFill>
                  <a:latin typeface="Times New Roman" panose="02020603050405020304" pitchFamily="18" charset="0"/>
                </a:rPr>
                <a:t>         </a:t>
              </a:r>
              <a:r>
                <a:rPr lang="en-US" altLang="ja-JP" sz="3600">
                  <a:solidFill>
                    <a:srgbClr val="FFFF99"/>
                  </a:solidFill>
                  <a:latin typeface="Times New Roman" panose="02020603050405020304" pitchFamily="18" charset="0"/>
                </a:rPr>
                <a:t>0</a:t>
              </a:r>
              <a:endParaRPr lang="ja-JP" altLang="ja-JP" sz="3600">
                <a:solidFill>
                  <a:srgbClr val="FFFF99"/>
                </a:solidFill>
                <a:latin typeface="Times New Roman" panose="02020603050405020304" pitchFamily="18" charset="0"/>
              </a:endParaRPr>
            </a:p>
          </p:txBody>
        </p:sp>
        <p:sp>
          <p:nvSpPr>
            <p:cNvPr id="3" name="Rectangle 65"/>
            <p:cNvSpPr>
              <a:spLocks noChangeArrowheads="1"/>
            </p:cNvSpPr>
            <p:nvPr/>
          </p:nvSpPr>
          <p:spPr bwMode="auto">
            <a:xfrm>
              <a:off x="3808" y="592"/>
              <a:ext cx="1808"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spcBef>
                  <a:spcPct val="20000"/>
                </a:spcBef>
                <a:buClr>
                  <a:schemeClr val="hlink"/>
                </a:buClr>
                <a:buSzPct val="70000"/>
                <a:buFont typeface="Wingdings" panose="05000000000000000000" pitchFamily="2" charset="2"/>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marL="742950" indent="-285750">
                <a:spcBef>
                  <a:spcPct val="20000"/>
                </a:spcBef>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marL="1600200" indent="-228600">
                <a:spcBef>
                  <a:spcPct val="20000"/>
                </a:spcBef>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3200">
                  <a:solidFill>
                    <a:srgbClr val="FFFF99"/>
                  </a:solidFill>
                  <a:latin typeface="Times New Roman" panose="02020603050405020304" pitchFamily="18" charset="0"/>
                </a:rPr>
                <a:t>         </a:t>
              </a:r>
              <a:r>
                <a:rPr lang="en-US" altLang="ja-JP" sz="3600">
                  <a:solidFill>
                    <a:srgbClr val="FFFF99"/>
                  </a:solidFill>
                  <a:latin typeface="Times New Roman" panose="02020603050405020304" pitchFamily="18" charset="0"/>
                </a:rPr>
                <a:t>0</a:t>
              </a:r>
              <a:endParaRPr lang="ja-JP" altLang="ja-JP" sz="3200">
                <a:solidFill>
                  <a:srgbClr val="FFFF99"/>
                </a:solidFill>
                <a:latin typeface="Times New Roman" panose="02020603050405020304" pitchFamily="18" charset="0"/>
              </a:endParaRPr>
            </a:p>
          </p:txBody>
        </p:sp>
        <p:sp>
          <p:nvSpPr>
            <p:cNvPr id="4" name="Rectangle 66"/>
            <p:cNvSpPr>
              <a:spLocks noChangeArrowheads="1"/>
            </p:cNvSpPr>
            <p:nvPr/>
          </p:nvSpPr>
          <p:spPr bwMode="auto">
            <a:xfrm>
              <a:off x="2000" y="1040"/>
              <a:ext cx="1808"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spcBef>
                  <a:spcPct val="20000"/>
                </a:spcBef>
                <a:buClr>
                  <a:schemeClr val="hlink"/>
                </a:buClr>
                <a:buSzPct val="70000"/>
                <a:buFont typeface="Wingdings" panose="05000000000000000000" pitchFamily="2" charset="2"/>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marL="742950" indent="-285750">
                <a:spcBef>
                  <a:spcPct val="20000"/>
                </a:spcBef>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marL="1600200" indent="-228600">
                <a:spcBef>
                  <a:spcPct val="20000"/>
                </a:spcBef>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3200" dirty="0">
                  <a:solidFill>
                    <a:srgbClr val="FFFF99"/>
                  </a:solidFill>
                  <a:latin typeface="Times New Roman" panose="02020603050405020304" pitchFamily="18" charset="0"/>
                </a:rPr>
                <a:t>         </a:t>
              </a:r>
              <a:r>
                <a:rPr lang="en-US" altLang="ja-JP" sz="3600" dirty="0">
                  <a:solidFill>
                    <a:srgbClr val="FFFF99"/>
                  </a:solidFill>
                  <a:latin typeface="Times New Roman" panose="02020603050405020304" pitchFamily="18" charset="0"/>
                </a:rPr>
                <a:t>1</a:t>
              </a:r>
              <a:endParaRPr lang="ja-JP" altLang="ja-JP" sz="3200" dirty="0">
                <a:solidFill>
                  <a:srgbClr val="FFFF99"/>
                </a:solidFill>
                <a:latin typeface="Times New Roman" panose="02020603050405020304" pitchFamily="18" charset="0"/>
              </a:endParaRPr>
            </a:p>
          </p:txBody>
        </p:sp>
        <p:sp>
          <p:nvSpPr>
            <p:cNvPr id="5" name="Rectangle 67"/>
            <p:cNvSpPr>
              <a:spLocks noChangeArrowheads="1"/>
            </p:cNvSpPr>
            <p:nvPr/>
          </p:nvSpPr>
          <p:spPr bwMode="auto">
            <a:xfrm>
              <a:off x="3808" y="1040"/>
              <a:ext cx="1808"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spcBef>
                  <a:spcPct val="20000"/>
                </a:spcBef>
                <a:buClr>
                  <a:schemeClr val="hlink"/>
                </a:buClr>
                <a:buSzPct val="70000"/>
                <a:buFont typeface="Wingdings" panose="05000000000000000000" pitchFamily="2" charset="2"/>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marL="742950" indent="-285750">
                <a:spcBef>
                  <a:spcPct val="20000"/>
                </a:spcBef>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marL="1600200" indent="-228600">
                <a:spcBef>
                  <a:spcPct val="20000"/>
                </a:spcBef>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3200">
                  <a:solidFill>
                    <a:srgbClr val="FFFF99"/>
                  </a:solidFill>
                  <a:latin typeface="Times New Roman" panose="02020603050405020304" pitchFamily="18" charset="0"/>
                </a:rPr>
                <a:t>         </a:t>
              </a:r>
              <a:r>
                <a:rPr lang="en-US" altLang="ja-JP" sz="3600">
                  <a:solidFill>
                    <a:srgbClr val="FFFF99"/>
                  </a:solidFill>
                  <a:latin typeface="Times New Roman" panose="02020603050405020304" pitchFamily="18" charset="0"/>
                </a:rPr>
                <a:t>1</a:t>
              </a:r>
              <a:endParaRPr lang="ja-JP" altLang="ja-JP" sz="3200">
                <a:solidFill>
                  <a:srgbClr val="FFFF99"/>
                </a:solidFill>
                <a:latin typeface="Times New Roman" panose="02020603050405020304" pitchFamily="18" charset="0"/>
              </a:endParaRPr>
            </a:p>
          </p:txBody>
        </p:sp>
        <p:sp>
          <p:nvSpPr>
            <p:cNvPr id="6" name="Rectangle 68"/>
            <p:cNvSpPr>
              <a:spLocks noChangeArrowheads="1"/>
            </p:cNvSpPr>
            <p:nvPr/>
          </p:nvSpPr>
          <p:spPr bwMode="auto">
            <a:xfrm>
              <a:off x="2000" y="1488"/>
              <a:ext cx="1808"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spcBef>
                  <a:spcPct val="20000"/>
                </a:spcBef>
                <a:buClr>
                  <a:schemeClr val="hlink"/>
                </a:buClr>
                <a:buSzPct val="70000"/>
                <a:buFont typeface="Wingdings" panose="05000000000000000000" pitchFamily="2" charset="2"/>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marL="742950" indent="-285750">
                <a:spcBef>
                  <a:spcPct val="20000"/>
                </a:spcBef>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marL="1600200" indent="-228600">
                <a:spcBef>
                  <a:spcPct val="20000"/>
                </a:spcBef>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3200">
                  <a:solidFill>
                    <a:srgbClr val="FFFF99"/>
                  </a:solidFill>
                  <a:latin typeface="Times New Roman" panose="02020603050405020304" pitchFamily="18" charset="0"/>
                </a:rPr>
                <a:t>         </a:t>
              </a:r>
              <a:r>
                <a:rPr lang="en-US" altLang="ja-JP" sz="3600">
                  <a:solidFill>
                    <a:srgbClr val="FFFF99"/>
                  </a:solidFill>
                  <a:latin typeface="Times New Roman" panose="02020603050405020304" pitchFamily="18" charset="0"/>
                </a:rPr>
                <a:t>1</a:t>
              </a:r>
              <a:endParaRPr lang="ja-JP" altLang="ja-JP" sz="3200">
                <a:solidFill>
                  <a:srgbClr val="FFFF99"/>
                </a:solidFill>
                <a:latin typeface="Times New Roman" panose="02020603050405020304" pitchFamily="18" charset="0"/>
              </a:endParaRPr>
            </a:p>
          </p:txBody>
        </p:sp>
        <p:sp>
          <p:nvSpPr>
            <p:cNvPr id="7" name="Rectangle 69"/>
            <p:cNvSpPr>
              <a:spLocks noChangeArrowheads="1"/>
            </p:cNvSpPr>
            <p:nvPr/>
          </p:nvSpPr>
          <p:spPr bwMode="auto">
            <a:xfrm>
              <a:off x="3808" y="1488"/>
              <a:ext cx="1808"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spcBef>
                  <a:spcPct val="20000"/>
                </a:spcBef>
                <a:buClr>
                  <a:schemeClr val="hlink"/>
                </a:buClr>
                <a:buSzPct val="70000"/>
                <a:buFont typeface="Wingdings" panose="05000000000000000000" pitchFamily="2" charset="2"/>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marL="742950" indent="-285750">
                <a:spcBef>
                  <a:spcPct val="20000"/>
                </a:spcBef>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marL="1600200" indent="-228600">
                <a:spcBef>
                  <a:spcPct val="20000"/>
                </a:spcBef>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3200">
                  <a:solidFill>
                    <a:srgbClr val="FFFF99"/>
                  </a:solidFill>
                  <a:latin typeface="Times New Roman" panose="02020603050405020304" pitchFamily="18" charset="0"/>
                </a:rPr>
                <a:t>         </a:t>
              </a:r>
              <a:r>
                <a:rPr lang="en-US" altLang="ja-JP" sz="3600">
                  <a:solidFill>
                    <a:srgbClr val="FFFF99"/>
                  </a:solidFill>
                  <a:latin typeface="Times New Roman" panose="02020603050405020304" pitchFamily="18" charset="0"/>
                </a:rPr>
                <a:t>1</a:t>
              </a:r>
              <a:endParaRPr lang="ja-JP" altLang="ja-JP" sz="3200">
                <a:solidFill>
                  <a:srgbClr val="FFFF99"/>
                </a:solidFill>
                <a:latin typeface="Times New Roman" panose="02020603050405020304" pitchFamily="18" charset="0"/>
              </a:endParaRPr>
            </a:p>
          </p:txBody>
        </p:sp>
        <p:sp>
          <p:nvSpPr>
            <p:cNvPr id="8" name="Rectangle 70"/>
            <p:cNvSpPr>
              <a:spLocks noChangeArrowheads="1"/>
            </p:cNvSpPr>
            <p:nvPr/>
          </p:nvSpPr>
          <p:spPr bwMode="auto">
            <a:xfrm>
              <a:off x="2000" y="1936"/>
              <a:ext cx="1808"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spcBef>
                  <a:spcPct val="20000"/>
                </a:spcBef>
                <a:buClr>
                  <a:schemeClr val="hlink"/>
                </a:buClr>
                <a:buSzPct val="70000"/>
                <a:buFont typeface="Wingdings" panose="05000000000000000000" pitchFamily="2" charset="2"/>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marL="742950" indent="-285750">
                <a:spcBef>
                  <a:spcPct val="20000"/>
                </a:spcBef>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marL="1600200" indent="-228600">
                <a:spcBef>
                  <a:spcPct val="20000"/>
                </a:spcBef>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3200">
                  <a:solidFill>
                    <a:srgbClr val="FFFF99"/>
                  </a:solidFill>
                  <a:latin typeface="Times New Roman" panose="02020603050405020304" pitchFamily="18" charset="0"/>
                </a:rPr>
                <a:t>         </a:t>
              </a:r>
              <a:r>
                <a:rPr lang="en-US" altLang="ja-JP" sz="3600">
                  <a:solidFill>
                    <a:srgbClr val="FFFF99"/>
                  </a:solidFill>
                  <a:latin typeface="Times New Roman" panose="02020603050405020304" pitchFamily="18" charset="0"/>
                </a:rPr>
                <a:t>0</a:t>
              </a:r>
              <a:endParaRPr lang="ja-JP" altLang="ja-JP" sz="3200">
                <a:solidFill>
                  <a:srgbClr val="FFFF99"/>
                </a:solidFill>
                <a:latin typeface="Times New Roman" panose="02020603050405020304" pitchFamily="18" charset="0"/>
              </a:endParaRPr>
            </a:p>
          </p:txBody>
        </p:sp>
        <p:sp>
          <p:nvSpPr>
            <p:cNvPr id="9" name="Rectangle 71"/>
            <p:cNvSpPr>
              <a:spLocks noChangeArrowheads="1"/>
            </p:cNvSpPr>
            <p:nvPr/>
          </p:nvSpPr>
          <p:spPr bwMode="auto">
            <a:xfrm>
              <a:off x="3808" y="1936"/>
              <a:ext cx="1808"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spcBef>
                  <a:spcPct val="20000"/>
                </a:spcBef>
                <a:buClr>
                  <a:schemeClr val="hlink"/>
                </a:buClr>
                <a:buSzPct val="70000"/>
                <a:buFont typeface="Wingdings" panose="05000000000000000000" pitchFamily="2" charset="2"/>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marL="742950" indent="-285750">
                <a:spcBef>
                  <a:spcPct val="20000"/>
                </a:spcBef>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marL="1600200" indent="-228600">
                <a:spcBef>
                  <a:spcPct val="20000"/>
                </a:spcBef>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3200">
                  <a:solidFill>
                    <a:srgbClr val="FFFF99"/>
                  </a:solidFill>
                  <a:latin typeface="Times New Roman" panose="02020603050405020304" pitchFamily="18" charset="0"/>
                </a:rPr>
                <a:t>         </a:t>
              </a:r>
              <a:r>
                <a:rPr lang="en-US" altLang="ja-JP" sz="3600">
                  <a:solidFill>
                    <a:srgbClr val="FFFF99"/>
                  </a:solidFill>
                  <a:latin typeface="Times New Roman" panose="02020603050405020304" pitchFamily="18" charset="0"/>
                </a:rPr>
                <a:t>0</a:t>
              </a:r>
              <a:endParaRPr lang="ja-JP" altLang="ja-JP" sz="3200">
                <a:solidFill>
                  <a:srgbClr val="FFFF99"/>
                </a:solidFill>
                <a:latin typeface="Times New Roman" panose="02020603050405020304" pitchFamily="18" charset="0"/>
              </a:endParaRPr>
            </a:p>
          </p:txBody>
        </p:sp>
        <p:sp>
          <p:nvSpPr>
            <p:cNvPr id="10" name="Rectangle 72"/>
            <p:cNvSpPr>
              <a:spLocks noChangeArrowheads="1"/>
            </p:cNvSpPr>
            <p:nvPr/>
          </p:nvSpPr>
          <p:spPr bwMode="auto">
            <a:xfrm>
              <a:off x="2000" y="2384"/>
              <a:ext cx="1808"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spcBef>
                  <a:spcPct val="20000"/>
                </a:spcBef>
                <a:buClr>
                  <a:schemeClr val="hlink"/>
                </a:buClr>
                <a:buSzPct val="70000"/>
                <a:buFont typeface="Wingdings" panose="05000000000000000000" pitchFamily="2" charset="2"/>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marL="742950" indent="-285750">
                <a:spcBef>
                  <a:spcPct val="20000"/>
                </a:spcBef>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marL="1600200" indent="-228600">
                <a:spcBef>
                  <a:spcPct val="20000"/>
                </a:spcBef>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3200">
                  <a:solidFill>
                    <a:srgbClr val="FFFF99"/>
                  </a:solidFill>
                  <a:latin typeface="Times New Roman" panose="02020603050405020304" pitchFamily="18" charset="0"/>
                </a:rPr>
                <a:t>         </a:t>
              </a:r>
              <a:r>
                <a:rPr lang="en-US" altLang="ja-JP" sz="3600">
                  <a:solidFill>
                    <a:srgbClr val="FFFF99"/>
                  </a:solidFill>
                  <a:latin typeface="Times New Roman" panose="02020603050405020304" pitchFamily="18" charset="0"/>
                </a:rPr>
                <a:t>1</a:t>
              </a:r>
              <a:endParaRPr lang="ja-JP" altLang="ja-JP" sz="3200">
                <a:solidFill>
                  <a:srgbClr val="FFFF99"/>
                </a:solidFill>
                <a:latin typeface="Times New Roman" panose="02020603050405020304" pitchFamily="18" charset="0"/>
              </a:endParaRPr>
            </a:p>
          </p:txBody>
        </p:sp>
        <p:sp>
          <p:nvSpPr>
            <p:cNvPr id="11" name="Rectangle 73"/>
            <p:cNvSpPr>
              <a:spLocks noChangeArrowheads="1"/>
            </p:cNvSpPr>
            <p:nvPr/>
          </p:nvSpPr>
          <p:spPr bwMode="auto">
            <a:xfrm>
              <a:off x="3808" y="2384"/>
              <a:ext cx="1808"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spcBef>
                  <a:spcPct val="20000"/>
                </a:spcBef>
                <a:buClr>
                  <a:schemeClr val="hlink"/>
                </a:buClr>
                <a:buSzPct val="70000"/>
                <a:buFont typeface="Wingdings" panose="05000000000000000000" pitchFamily="2" charset="2"/>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marL="742950" indent="-285750">
                <a:spcBef>
                  <a:spcPct val="20000"/>
                </a:spcBef>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marL="1600200" indent="-228600">
                <a:spcBef>
                  <a:spcPct val="20000"/>
                </a:spcBef>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3200">
                  <a:solidFill>
                    <a:srgbClr val="FFFF99"/>
                  </a:solidFill>
                  <a:latin typeface="Times New Roman" panose="02020603050405020304" pitchFamily="18" charset="0"/>
                </a:rPr>
                <a:t>         </a:t>
              </a:r>
              <a:r>
                <a:rPr lang="en-US" altLang="ja-JP" sz="3600">
                  <a:solidFill>
                    <a:srgbClr val="FFFF99"/>
                  </a:solidFill>
                  <a:latin typeface="Times New Roman" panose="02020603050405020304" pitchFamily="18" charset="0"/>
                </a:rPr>
                <a:t>1</a:t>
              </a:r>
              <a:endParaRPr lang="ja-JP" altLang="ja-JP" sz="3200">
                <a:solidFill>
                  <a:srgbClr val="FFFF99"/>
                </a:solidFill>
                <a:latin typeface="Times New Roman" panose="02020603050405020304" pitchFamily="18" charset="0"/>
              </a:endParaRPr>
            </a:p>
          </p:txBody>
        </p:sp>
        <p:sp>
          <p:nvSpPr>
            <p:cNvPr id="12" name="Rectangle 74"/>
            <p:cNvSpPr>
              <a:spLocks noChangeArrowheads="1"/>
            </p:cNvSpPr>
            <p:nvPr/>
          </p:nvSpPr>
          <p:spPr bwMode="auto">
            <a:xfrm>
              <a:off x="2000" y="2832"/>
              <a:ext cx="1808"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spcBef>
                  <a:spcPct val="20000"/>
                </a:spcBef>
                <a:buClr>
                  <a:schemeClr val="hlink"/>
                </a:buClr>
                <a:buSzPct val="70000"/>
                <a:buFont typeface="Wingdings" panose="05000000000000000000" pitchFamily="2" charset="2"/>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marL="742950" indent="-285750">
                <a:spcBef>
                  <a:spcPct val="20000"/>
                </a:spcBef>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marL="1600200" indent="-228600">
                <a:spcBef>
                  <a:spcPct val="20000"/>
                </a:spcBef>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3200">
                  <a:solidFill>
                    <a:srgbClr val="FFFF99"/>
                  </a:solidFill>
                  <a:latin typeface="Times New Roman" panose="02020603050405020304" pitchFamily="18" charset="0"/>
                </a:rPr>
                <a:t>         </a:t>
              </a:r>
              <a:r>
                <a:rPr lang="en-US" altLang="ja-JP" sz="3600">
                  <a:solidFill>
                    <a:srgbClr val="FFFF99"/>
                  </a:solidFill>
                  <a:latin typeface="Times New Roman" panose="02020603050405020304" pitchFamily="18" charset="0"/>
                </a:rPr>
                <a:t>0</a:t>
              </a:r>
              <a:endParaRPr lang="ja-JP" altLang="ja-JP" sz="3200">
                <a:solidFill>
                  <a:srgbClr val="FFFF99"/>
                </a:solidFill>
                <a:latin typeface="Times New Roman" panose="02020603050405020304" pitchFamily="18" charset="0"/>
              </a:endParaRPr>
            </a:p>
          </p:txBody>
        </p:sp>
        <p:sp>
          <p:nvSpPr>
            <p:cNvPr id="13" name="Rectangle 75"/>
            <p:cNvSpPr>
              <a:spLocks noChangeArrowheads="1"/>
            </p:cNvSpPr>
            <p:nvPr/>
          </p:nvSpPr>
          <p:spPr bwMode="auto">
            <a:xfrm>
              <a:off x="3808" y="2832"/>
              <a:ext cx="1808"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spcBef>
                  <a:spcPct val="20000"/>
                </a:spcBef>
                <a:buClr>
                  <a:schemeClr val="hlink"/>
                </a:buClr>
                <a:buSzPct val="70000"/>
                <a:buFont typeface="Wingdings" panose="05000000000000000000" pitchFamily="2" charset="2"/>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marL="742950" indent="-285750">
                <a:spcBef>
                  <a:spcPct val="20000"/>
                </a:spcBef>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marL="1600200" indent="-228600">
                <a:spcBef>
                  <a:spcPct val="20000"/>
                </a:spcBef>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3200">
                  <a:solidFill>
                    <a:srgbClr val="FFFF99"/>
                  </a:solidFill>
                  <a:latin typeface="Times New Roman" panose="02020603050405020304" pitchFamily="18" charset="0"/>
                </a:rPr>
                <a:t>         </a:t>
              </a:r>
              <a:r>
                <a:rPr lang="en-US" altLang="ja-JP" sz="3600">
                  <a:solidFill>
                    <a:srgbClr val="FFFF99"/>
                  </a:solidFill>
                  <a:latin typeface="Times New Roman" panose="02020603050405020304" pitchFamily="18" charset="0"/>
                </a:rPr>
                <a:t>0</a:t>
              </a:r>
              <a:endParaRPr lang="ja-JP" altLang="ja-JP" sz="3200">
                <a:solidFill>
                  <a:srgbClr val="FFFF99"/>
                </a:solidFill>
                <a:latin typeface="Times New Roman" panose="02020603050405020304" pitchFamily="18" charset="0"/>
              </a:endParaRPr>
            </a:p>
          </p:txBody>
        </p:sp>
        <p:sp>
          <p:nvSpPr>
            <p:cNvPr id="14" name="Rectangle 76"/>
            <p:cNvSpPr>
              <a:spLocks noChangeArrowheads="1"/>
            </p:cNvSpPr>
            <p:nvPr/>
          </p:nvSpPr>
          <p:spPr bwMode="auto">
            <a:xfrm>
              <a:off x="2000" y="3280"/>
              <a:ext cx="1808" cy="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spcBef>
                  <a:spcPct val="20000"/>
                </a:spcBef>
                <a:buClr>
                  <a:schemeClr val="hlink"/>
                </a:buClr>
                <a:buSzPct val="70000"/>
                <a:buFont typeface="Wingdings" panose="05000000000000000000" pitchFamily="2" charset="2"/>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marL="742950" indent="-285750">
                <a:spcBef>
                  <a:spcPct val="20000"/>
                </a:spcBef>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marL="1600200" indent="-228600">
                <a:spcBef>
                  <a:spcPct val="20000"/>
                </a:spcBef>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3200">
                  <a:solidFill>
                    <a:srgbClr val="FFFF99"/>
                  </a:solidFill>
                  <a:latin typeface="Times New Roman" panose="02020603050405020304" pitchFamily="18" charset="0"/>
                </a:rPr>
                <a:t>         </a:t>
              </a:r>
              <a:r>
                <a:rPr lang="en-US" altLang="ja-JP" sz="3600">
                  <a:solidFill>
                    <a:srgbClr val="FFFF99"/>
                  </a:solidFill>
                  <a:latin typeface="Times New Roman" panose="02020603050405020304" pitchFamily="18" charset="0"/>
                </a:rPr>
                <a:t>0</a:t>
              </a:r>
              <a:endParaRPr lang="ja-JP" altLang="ja-JP" sz="3200">
                <a:solidFill>
                  <a:srgbClr val="FFFF99"/>
                </a:solidFill>
                <a:latin typeface="Times New Roman" panose="02020603050405020304" pitchFamily="18" charset="0"/>
              </a:endParaRPr>
            </a:p>
          </p:txBody>
        </p:sp>
        <p:sp>
          <p:nvSpPr>
            <p:cNvPr id="15" name="Rectangle 77"/>
            <p:cNvSpPr>
              <a:spLocks noChangeArrowheads="1"/>
            </p:cNvSpPr>
            <p:nvPr/>
          </p:nvSpPr>
          <p:spPr bwMode="auto">
            <a:xfrm>
              <a:off x="3808" y="3280"/>
              <a:ext cx="1808" cy="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spcBef>
                  <a:spcPct val="20000"/>
                </a:spcBef>
                <a:buClr>
                  <a:schemeClr val="hlink"/>
                </a:buClr>
                <a:buSzPct val="70000"/>
                <a:buFont typeface="Wingdings" panose="05000000000000000000" pitchFamily="2" charset="2"/>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marL="742950" indent="-285750">
                <a:spcBef>
                  <a:spcPct val="20000"/>
                </a:spcBef>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marL="1600200" indent="-228600">
                <a:spcBef>
                  <a:spcPct val="20000"/>
                </a:spcBef>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3200">
                  <a:solidFill>
                    <a:srgbClr val="FFFF99"/>
                  </a:solidFill>
                  <a:latin typeface="Times New Roman" panose="02020603050405020304" pitchFamily="18" charset="0"/>
                </a:rPr>
                <a:t>         </a:t>
              </a:r>
              <a:r>
                <a:rPr lang="en-US" altLang="ja-JP" sz="3600">
                  <a:solidFill>
                    <a:srgbClr val="FFFF99"/>
                  </a:solidFill>
                  <a:latin typeface="Times New Roman" panose="02020603050405020304" pitchFamily="18" charset="0"/>
                </a:rPr>
                <a:t>0</a:t>
              </a:r>
              <a:endParaRPr lang="ja-JP" altLang="ja-JP" sz="3200">
                <a:solidFill>
                  <a:srgbClr val="FFFF99"/>
                </a:solidFill>
                <a:latin typeface="Times New Roman" panose="02020603050405020304" pitchFamily="18" charset="0"/>
              </a:endParaRPr>
            </a:p>
          </p:txBody>
        </p:sp>
        <p:sp>
          <p:nvSpPr>
            <p:cNvPr id="16" name="Rectangle 78"/>
            <p:cNvSpPr>
              <a:spLocks noChangeArrowheads="1"/>
            </p:cNvSpPr>
            <p:nvPr/>
          </p:nvSpPr>
          <p:spPr bwMode="auto">
            <a:xfrm>
              <a:off x="2000" y="3744"/>
              <a:ext cx="1808"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spcBef>
                  <a:spcPct val="20000"/>
                </a:spcBef>
                <a:buClr>
                  <a:schemeClr val="hlink"/>
                </a:buClr>
                <a:buSzPct val="70000"/>
                <a:buFont typeface="Wingdings" panose="05000000000000000000" pitchFamily="2" charset="2"/>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marL="742950" indent="-285750">
                <a:spcBef>
                  <a:spcPct val="20000"/>
                </a:spcBef>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marL="1600200" indent="-228600">
                <a:spcBef>
                  <a:spcPct val="20000"/>
                </a:spcBef>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3200">
                  <a:solidFill>
                    <a:srgbClr val="FFFF99"/>
                  </a:solidFill>
                  <a:latin typeface="Times New Roman" panose="02020603050405020304" pitchFamily="18" charset="0"/>
                </a:rPr>
                <a:t>         </a:t>
              </a:r>
              <a:r>
                <a:rPr lang="en-US" altLang="ja-JP" sz="3600">
                  <a:solidFill>
                    <a:srgbClr val="FFFF99"/>
                  </a:solidFill>
                  <a:latin typeface="Times New Roman" panose="02020603050405020304" pitchFamily="18" charset="0"/>
                </a:rPr>
                <a:t>1</a:t>
              </a:r>
              <a:endParaRPr lang="ja-JP" altLang="ja-JP" sz="3200">
                <a:solidFill>
                  <a:srgbClr val="FFFF99"/>
                </a:solidFill>
                <a:latin typeface="Times New Roman" panose="02020603050405020304" pitchFamily="18" charset="0"/>
              </a:endParaRPr>
            </a:p>
          </p:txBody>
        </p:sp>
        <p:sp>
          <p:nvSpPr>
            <p:cNvPr id="17" name="Rectangle 79"/>
            <p:cNvSpPr>
              <a:spLocks noChangeArrowheads="1"/>
            </p:cNvSpPr>
            <p:nvPr/>
          </p:nvSpPr>
          <p:spPr bwMode="auto">
            <a:xfrm>
              <a:off x="3808" y="3744"/>
              <a:ext cx="1808"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spcBef>
                  <a:spcPct val="20000"/>
                </a:spcBef>
                <a:buClr>
                  <a:schemeClr val="hlink"/>
                </a:buClr>
                <a:buSzPct val="70000"/>
                <a:buFont typeface="Wingdings" panose="05000000000000000000" pitchFamily="2" charset="2"/>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marL="742950" indent="-285750">
                <a:spcBef>
                  <a:spcPct val="20000"/>
                </a:spcBef>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marL="1600200" indent="-228600">
                <a:spcBef>
                  <a:spcPct val="20000"/>
                </a:spcBef>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3200">
                  <a:solidFill>
                    <a:srgbClr val="FFFF99"/>
                  </a:solidFill>
                  <a:latin typeface="Times New Roman" panose="02020603050405020304" pitchFamily="18" charset="0"/>
                </a:rPr>
                <a:t>         </a:t>
              </a:r>
              <a:r>
                <a:rPr lang="en-US" altLang="ja-JP" sz="3600">
                  <a:solidFill>
                    <a:srgbClr val="FFFF99"/>
                  </a:solidFill>
                  <a:latin typeface="Times New Roman" panose="02020603050405020304" pitchFamily="18" charset="0"/>
                </a:rPr>
                <a:t>1</a:t>
              </a:r>
              <a:endParaRPr lang="ja-JP" altLang="ja-JP" sz="3200">
                <a:solidFill>
                  <a:srgbClr val="FFFF99"/>
                </a:solidFill>
                <a:latin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19854"/>
                                        </p:tgtEl>
                                        <p:attrNameLst>
                                          <p:attrName>style.visibility</p:attrName>
                                        </p:attrNameLst>
                                      </p:cBhvr>
                                      <p:to>
                                        <p:strVal val="visible"/>
                                      </p:to>
                                    </p:set>
                                    <p:animEffect transition="in" filter="checkerboard(across)">
                                      <p:cBhvr>
                                        <p:cTn id="7" dur="500"/>
                                        <p:tgtEl>
                                          <p:spTgt spid="1198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19871"/>
                                        </p:tgtEl>
                                        <p:attrNameLst>
                                          <p:attrName>style.visibility</p:attrName>
                                        </p:attrNameLst>
                                      </p:cBhvr>
                                      <p:to>
                                        <p:strVal val="visible"/>
                                      </p:to>
                                    </p:set>
                                    <p:animEffect transition="in" filter="checkerboard(across)">
                                      <p:cBhvr>
                                        <p:cTn id="12" dur="500"/>
                                        <p:tgtEl>
                                          <p:spTgt spid="1198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idx="4294967295"/>
          </p:nvPr>
        </p:nvSpPr>
        <p:spPr/>
        <p:txBody>
          <a:bodyPr/>
          <a:lstStyle/>
          <a:p>
            <a:r>
              <a:rPr lang="ja-JP" altLang="en-US">
                <a:latin typeface="Times New Roman" panose="02020603050405020304" pitchFamily="18" charset="0"/>
              </a:rPr>
              <a:t>演習問題</a:t>
            </a:r>
            <a:r>
              <a:rPr lang="en-US" altLang="ja-JP">
                <a:latin typeface="Times New Roman" panose="02020603050405020304" pitchFamily="18" charset="0"/>
              </a:rPr>
              <a:t>: NOR</a:t>
            </a:r>
            <a:r>
              <a:rPr lang="ja-JP" altLang="en-US">
                <a:latin typeface="Times New Roman" panose="02020603050405020304" pitchFamily="18" charset="0"/>
              </a:rPr>
              <a:t>と結合則</a:t>
            </a:r>
          </a:p>
        </p:txBody>
      </p:sp>
      <p:sp>
        <p:nvSpPr>
          <p:cNvPr id="114691" name="Rectangle 3"/>
          <p:cNvSpPr>
            <a:spLocks noGrp="1" noChangeArrowheads="1"/>
          </p:cNvSpPr>
          <p:nvPr>
            <p:ph type="body" idx="4294967295"/>
          </p:nvPr>
        </p:nvSpPr>
        <p:spPr>
          <a:xfrm>
            <a:off x="457200" y="1295400"/>
            <a:ext cx="8229600" cy="4525963"/>
          </a:xfrm>
        </p:spPr>
        <p:txBody>
          <a:bodyPr/>
          <a:lstStyle/>
          <a:p>
            <a:pPr>
              <a:buFont typeface="Wingdings" panose="05000000000000000000" pitchFamily="2" charset="2"/>
              <a:buChar char="u"/>
            </a:pPr>
            <a:r>
              <a:rPr lang="ja-JP" altLang="en-US" dirty="0">
                <a:latin typeface="Times New Roman" panose="02020603050405020304" pitchFamily="18" charset="0"/>
              </a:rPr>
              <a:t>定理</a:t>
            </a:r>
            <a:r>
              <a:rPr lang="en-US" altLang="ja-JP" dirty="0">
                <a:latin typeface="Times New Roman" panose="02020603050405020304" pitchFamily="18" charset="0"/>
              </a:rPr>
              <a:t> : NOR</a:t>
            </a:r>
            <a:r>
              <a:rPr lang="ja-JP" altLang="en-US" dirty="0">
                <a:latin typeface="Times New Roman" panose="02020603050405020304" pitchFamily="18" charset="0"/>
              </a:rPr>
              <a:t>と結合則</a:t>
            </a:r>
            <a:endParaRPr lang="en-US" altLang="ja-JP" dirty="0">
              <a:latin typeface="Times New Roman" panose="02020603050405020304" pitchFamily="18" charset="0"/>
            </a:endParaRPr>
          </a:p>
          <a:p>
            <a:pPr lvl="1"/>
            <a:r>
              <a:rPr lang="en-US" altLang="ja-JP" dirty="0">
                <a:latin typeface="Times New Roman" panose="02020603050405020304" pitchFamily="18" charset="0"/>
              </a:rPr>
              <a:t>NOR</a:t>
            </a:r>
            <a:r>
              <a:rPr lang="ja-JP" altLang="en-US" dirty="0">
                <a:latin typeface="Times New Roman" panose="02020603050405020304" pitchFamily="18" charset="0"/>
              </a:rPr>
              <a:t>は結合則を満たさない</a:t>
            </a:r>
          </a:p>
          <a:p>
            <a:pPr lvl="1">
              <a:buFont typeface="Wingdings" panose="05000000000000000000" pitchFamily="2" charset="2"/>
              <a:buNone/>
            </a:pPr>
            <a:endParaRPr lang="ja-JP" altLang="en-US" dirty="0">
              <a:latin typeface="Times New Roman" panose="02020603050405020304" pitchFamily="18" charset="0"/>
            </a:endParaRPr>
          </a:p>
          <a:p>
            <a:r>
              <a:rPr lang="ja-JP" altLang="en-US" dirty="0">
                <a:latin typeface="Times New Roman" panose="02020603050405020304" pitchFamily="18" charset="0"/>
              </a:rPr>
              <a:t>定理を確かめよ</a:t>
            </a:r>
            <a:endParaRPr lang="ja-JP" altLang="en-US" dirty="0">
              <a:solidFill>
                <a:srgbClr val="FFFF66"/>
              </a:solidFill>
              <a:latin typeface="Times New Roman" panose="02020603050405020304" pitchFamily="18" charset="0"/>
            </a:endParaRPr>
          </a:p>
        </p:txBody>
      </p:sp>
      <p:graphicFrame>
        <p:nvGraphicFramePr>
          <p:cNvPr id="114692" name="Object 7"/>
          <p:cNvGraphicFramePr>
            <a:graphicFrameLocks noChangeAspect="1"/>
          </p:cNvGraphicFramePr>
          <p:nvPr/>
        </p:nvGraphicFramePr>
        <p:xfrm>
          <a:off x="1447800" y="2362200"/>
          <a:ext cx="5049838" cy="708025"/>
        </p:xfrm>
        <a:graphic>
          <a:graphicData uri="http://schemas.openxmlformats.org/presentationml/2006/ole">
            <mc:AlternateContent xmlns:mc="http://schemas.openxmlformats.org/markup-compatibility/2006">
              <mc:Choice xmlns:v="urn:schemas-microsoft-com:vml" Requires="v">
                <p:oleObj spid="_x0000_s5144" name="数式" r:id="rId4" imgW="1916280" imgH="254520" progId="Equation.3">
                  <p:embed/>
                </p:oleObj>
              </mc:Choice>
              <mc:Fallback>
                <p:oleObj name="数式" r:id="rId4" imgW="1916280" imgH="254520" progId="Equation.3">
                  <p:embed/>
                  <p:pic>
                    <p:nvPicPr>
                      <p:cNvPr id="0" name="Picture 1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2362200"/>
                        <a:ext cx="5049838" cy="708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14696" name="Group 8"/>
          <p:cNvGrpSpPr>
            <a:grpSpLocks/>
          </p:cNvGrpSpPr>
          <p:nvPr/>
        </p:nvGrpSpPr>
        <p:grpSpPr bwMode="auto">
          <a:xfrm>
            <a:off x="1066800" y="3429000"/>
            <a:ext cx="6908800" cy="3082925"/>
            <a:chOff x="672" y="2160"/>
            <a:chExt cx="4352" cy="1942"/>
          </a:xfrm>
        </p:grpSpPr>
        <p:graphicFrame>
          <p:nvGraphicFramePr>
            <p:cNvPr id="41988" name="Object 4"/>
            <p:cNvGraphicFramePr>
              <a:graphicFrameLocks noChangeAspect="1"/>
            </p:cNvGraphicFramePr>
            <p:nvPr/>
          </p:nvGraphicFramePr>
          <p:xfrm>
            <a:off x="672" y="2160"/>
            <a:ext cx="2727" cy="1942"/>
          </p:xfrm>
          <a:graphic>
            <a:graphicData uri="http://schemas.openxmlformats.org/presentationml/2006/ole">
              <mc:AlternateContent xmlns:mc="http://schemas.openxmlformats.org/markup-compatibility/2006">
                <mc:Choice xmlns:v="urn:schemas-microsoft-com:vml" Requires="v">
                  <p:oleObj spid="_x0000_s5145" name="数式" r:id="rId6" imgW="1916280" imgH="1361160" progId="Equation.3">
                    <p:embed/>
                  </p:oleObj>
                </mc:Choice>
                <mc:Fallback>
                  <p:oleObj name="数式" r:id="rId6" imgW="1916280" imgH="1361160" progId="Equation.3">
                    <p:embed/>
                    <p:pic>
                      <p:nvPicPr>
                        <p:cNvPr id="0" name="Picture 14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2" y="2160"/>
                          <a:ext cx="2727" cy="19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4694" name="Text Box 6"/>
            <p:cNvSpPr txBox="1">
              <a:spLocks noChangeArrowheads="1"/>
            </p:cNvSpPr>
            <p:nvPr/>
          </p:nvSpPr>
          <p:spPr bwMode="auto">
            <a:xfrm>
              <a:off x="3648" y="2544"/>
              <a:ext cx="1376"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a:solidFill>
                    <a:srgbClr val="FFFF99"/>
                  </a:solidFill>
                  <a:latin typeface="Times New Roman" panose="02020603050405020304" pitchFamily="18" charset="0"/>
                </a:rPr>
                <a:t>(</a:t>
              </a:r>
              <a:r>
                <a:rPr lang="ja-JP" altLang="en-US">
                  <a:solidFill>
                    <a:srgbClr val="FFFF99"/>
                  </a:solidFill>
                  <a:latin typeface="Times New Roman" panose="02020603050405020304" pitchFamily="18" charset="0"/>
                </a:rPr>
                <a:t>ド・モルガン則</a:t>
              </a:r>
              <a:r>
                <a:rPr lang="en-US" altLang="ja-JP">
                  <a:solidFill>
                    <a:srgbClr val="FFFF99"/>
                  </a:solidFill>
                  <a:latin typeface="Times New Roman" panose="02020603050405020304" pitchFamily="18" charset="0"/>
                </a:rPr>
                <a:t>)</a:t>
              </a:r>
            </a:p>
          </p:txBody>
        </p:sp>
        <p:sp>
          <p:nvSpPr>
            <p:cNvPr id="114695" name="Text Box 7"/>
            <p:cNvSpPr txBox="1">
              <a:spLocks noChangeArrowheads="1"/>
            </p:cNvSpPr>
            <p:nvPr/>
          </p:nvSpPr>
          <p:spPr bwMode="auto">
            <a:xfrm>
              <a:off x="3648" y="2832"/>
              <a:ext cx="820"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a:solidFill>
                    <a:srgbClr val="FFFF99"/>
                  </a:solidFill>
                  <a:latin typeface="Times New Roman" panose="02020603050405020304" pitchFamily="18" charset="0"/>
                </a:rPr>
                <a:t>(</a:t>
              </a:r>
              <a:r>
                <a:rPr lang="ja-JP" altLang="en-US">
                  <a:solidFill>
                    <a:srgbClr val="FFFF99"/>
                  </a:solidFill>
                  <a:latin typeface="Times New Roman" panose="02020603050405020304" pitchFamily="18" charset="0"/>
                </a:rPr>
                <a:t>分配則</a:t>
              </a:r>
              <a:r>
                <a:rPr lang="en-US" altLang="ja-JP">
                  <a:solidFill>
                    <a:srgbClr val="FFFF99"/>
                  </a:solidFill>
                  <a:latin typeface="Times New Roman" panose="02020603050405020304" pitchFamily="18" charset="0"/>
                </a:rPr>
                <a: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14696"/>
                                        </p:tgtEl>
                                        <p:attrNameLst>
                                          <p:attrName>style.visibility</p:attrName>
                                        </p:attrNameLst>
                                      </p:cBhvr>
                                      <p:to>
                                        <p:strVal val="visible"/>
                                      </p:to>
                                    </p:set>
                                    <p:animEffect transition="in" filter="checkerboard(across)">
                                      <p:cBhvr>
                                        <p:cTn id="7" dur="500"/>
                                        <p:tgtEl>
                                          <p:spTgt spid="1146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グラフィカル ユーザー インターフェイス, アプリケーション&#10;&#10;自動的に生成された説明">
            <a:extLst>
              <a:ext uri="{FF2B5EF4-FFF2-40B4-BE49-F238E27FC236}">
                <a16:creationId xmlns:a16="http://schemas.microsoft.com/office/drawing/2014/main" id="{AD081688-1EC0-4E50-A0BE-144A6E50A4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09" y="0"/>
            <a:ext cx="8936182" cy="6858000"/>
          </a:xfrm>
          <a:prstGeom prst="rect">
            <a:avLst/>
          </a:prstGeom>
        </p:spPr>
      </p:pic>
      <p:sp>
        <p:nvSpPr>
          <p:cNvPr id="4" name="四角形: 角を丸くする 3">
            <a:extLst>
              <a:ext uri="{FF2B5EF4-FFF2-40B4-BE49-F238E27FC236}">
                <a16:creationId xmlns:a16="http://schemas.microsoft.com/office/drawing/2014/main" id="{F71D6613-DCBB-4026-996D-1CE59F236243}"/>
              </a:ext>
            </a:extLst>
          </p:cNvPr>
          <p:cNvSpPr/>
          <p:nvPr/>
        </p:nvSpPr>
        <p:spPr bwMode="auto">
          <a:xfrm>
            <a:off x="5638800" y="4876800"/>
            <a:ext cx="2743200" cy="838200"/>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200" b="0" i="1"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a typeface="ＭＳ Ｐゴシック" pitchFamily="50" charset="-128"/>
            </a:endParaRPr>
          </a:p>
        </p:txBody>
      </p:sp>
    </p:spTree>
    <p:custDataLst>
      <p:tags r:id="rId1"/>
    </p:custDataLst>
    <p:extLst>
      <p:ext uri="{BB962C8B-B14F-4D97-AF65-F5344CB8AC3E}">
        <p14:creationId xmlns:p14="http://schemas.microsoft.com/office/powerpoint/2010/main" val="2113501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50" name="Group 2"/>
          <p:cNvGraphicFramePr>
            <a:graphicFrameLocks noGrp="1"/>
          </p:cNvGraphicFramePr>
          <p:nvPr/>
        </p:nvGraphicFramePr>
        <p:xfrm>
          <a:off x="304800" y="228600"/>
          <a:ext cx="8610600" cy="6400800"/>
        </p:xfrm>
        <a:graphic>
          <a:graphicData uri="http://schemas.openxmlformats.org/drawingml/2006/table">
            <a:tbl>
              <a:tblPr/>
              <a:tblGrid>
                <a:gridCol w="2870200">
                  <a:extLst>
                    <a:ext uri="{9D8B030D-6E8A-4147-A177-3AD203B41FA5}">
                      <a16:colId xmlns:a16="http://schemas.microsoft.com/office/drawing/2014/main" val="20000"/>
                    </a:ext>
                  </a:extLst>
                </a:gridCol>
                <a:gridCol w="2870200">
                  <a:extLst>
                    <a:ext uri="{9D8B030D-6E8A-4147-A177-3AD203B41FA5}">
                      <a16:colId xmlns:a16="http://schemas.microsoft.com/office/drawing/2014/main" val="20001"/>
                    </a:ext>
                  </a:extLst>
                </a:gridCol>
                <a:gridCol w="2870200">
                  <a:extLst>
                    <a:ext uri="{9D8B030D-6E8A-4147-A177-3AD203B41FA5}">
                      <a16:colId xmlns:a16="http://schemas.microsoft.com/office/drawing/2014/main" val="20002"/>
                    </a:ext>
                  </a:extLst>
                </a:gridCol>
              </a:tblGrid>
              <a:tr h="711200">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marL="742950" indent="-285750">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marL="1600200" indent="-228600">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1"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X</a:t>
                      </a: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  </a:t>
                      </a:r>
                      <a:r>
                        <a:rPr kumimoji="1" lang="en-US" altLang="ja-JP" sz="3600" b="0" i="1"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Y</a:t>
                      </a: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  </a:t>
                      </a:r>
                      <a:r>
                        <a:rPr kumimoji="1" lang="en-US" altLang="ja-JP" sz="3600" b="0" i="1"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Z</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marL="742950" indent="-285750">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marL="1600200" indent="-228600">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32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marL="742950" indent="-285750">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marL="1600200" indent="-228600">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32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11200">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marL="742950" indent="-285750">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marL="1600200" indent="-228600">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0  0  0</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marL="742950" indent="-285750">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marL="1600200" indent="-228600">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32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marL="742950" indent="-285750">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marL="1600200" indent="-228600">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32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11200">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marL="742950" indent="-285750">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marL="1600200" indent="-228600">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0  0  1</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marL="742950" indent="-285750">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marL="1600200" indent="-228600">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32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marL="742950" indent="-285750">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marL="1600200" indent="-228600">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32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11200">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marL="742950" indent="-285750">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marL="1600200" indent="-228600">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0  1  0</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marL="742950" indent="-285750">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marL="1600200" indent="-228600">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32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marL="742950" indent="-285750">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marL="1600200" indent="-228600">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32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11200">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marL="742950" indent="-285750">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marL="1600200" indent="-228600">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0  1  1</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marL="742950" indent="-285750">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marL="1600200" indent="-228600">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32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marL="742950" indent="-285750">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marL="1600200" indent="-228600">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32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11200">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marL="742950" indent="-285750">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marL="1600200" indent="-228600">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1  0  0</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marL="742950" indent="-285750">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marL="1600200" indent="-228600">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32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marL="742950" indent="-285750">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marL="1600200" indent="-228600">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32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11200">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marL="742950" indent="-285750">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marL="1600200" indent="-228600">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1  0  1</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marL="742950" indent="-285750">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marL="1600200" indent="-228600">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32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marL="742950" indent="-285750">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marL="1600200" indent="-228600">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32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711200">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marL="742950" indent="-285750">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marL="1600200" indent="-228600">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1  1  0</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marL="742950" indent="-285750">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marL="1600200" indent="-228600">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32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marL="742950" indent="-285750">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marL="1600200" indent="-228600">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32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711200">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marL="742950" indent="-285750">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marL="1600200" indent="-228600">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1  1  1</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marL="742950" indent="-285750">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marL="1600200" indent="-228600">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32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marL="742950" indent="-285750">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marL="1600200" indent="-228600">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32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graphicFrame>
        <p:nvGraphicFramePr>
          <p:cNvPr id="120876" name="Object 7"/>
          <p:cNvGraphicFramePr>
            <a:graphicFrameLocks noChangeAspect="1"/>
          </p:cNvGraphicFramePr>
          <p:nvPr/>
        </p:nvGraphicFramePr>
        <p:xfrm>
          <a:off x="3429000" y="228600"/>
          <a:ext cx="2400300" cy="711200"/>
        </p:xfrm>
        <a:graphic>
          <a:graphicData uri="http://schemas.openxmlformats.org/presentationml/2006/ole">
            <mc:AlternateContent xmlns:mc="http://schemas.openxmlformats.org/markup-compatibility/2006">
              <mc:Choice xmlns:v="urn:schemas-microsoft-com:vml" Requires="v">
                <p:oleObj spid="_x0000_s6344" name="数式" r:id="rId4" imgW="901080" imgH="254520" progId="Equation.3">
                  <p:embed/>
                </p:oleObj>
              </mc:Choice>
              <mc:Fallback>
                <p:oleObj name="数式" r:id="rId4" imgW="901080" imgH="254520" progId="Equation.3">
                  <p:embed/>
                  <p:pic>
                    <p:nvPicPr>
                      <p:cNvPr id="0" name="Picture 126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228600"/>
                        <a:ext cx="2400300" cy="711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0877" name="Object 7"/>
          <p:cNvGraphicFramePr>
            <a:graphicFrameLocks noChangeAspect="1"/>
          </p:cNvGraphicFramePr>
          <p:nvPr/>
        </p:nvGraphicFramePr>
        <p:xfrm>
          <a:off x="6248400" y="228600"/>
          <a:ext cx="2397125" cy="711200"/>
        </p:xfrm>
        <a:graphic>
          <a:graphicData uri="http://schemas.openxmlformats.org/presentationml/2006/ole">
            <mc:AlternateContent xmlns:mc="http://schemas.openxmlformats.org/markup-compatibility/2006">
              <mc:Choice xmlns:v="urn:schemas-microsoft-com:vml" Requires="v">
                <p:oleObj spid="_x0000_s6345" name="数式" r:id="rId6" imgW="901080" imgH="254520" progId="Equation.3">
                  <p:embed/>
                </p:oleObj>
              </mc:Choice>
              <mc:Fallback>
                <p:oleObj name="数式" r:id="rId6" imgW="901080" imgH="254520" progId="Equation.3">
                  <p:embed/>
                  <p:pic>
                    <p:nvPicPr>
                      <p:cNvPr id="0" name="Picture 126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8400" y="228600"/>
                        <a:ext cx="2397125" cy="711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20878" name="Group 46"/>
          <p:cNvGrpSpPr>
            <a:grpSpLocks/>
          </p:cNvGrpSpPr>
          <p:nvPr/>
        </p:nvGrpSpPr>
        <p:grpSpPr bwMode="auto">
          <a:xfrm>
            <a:off x="3733800" y="1041400"/>
            <a:ext cx="4040188" cy="5570538"/>
            <a:chOff x="2352" y="656"/>
            <a:chExt cx="2545" cy="3509"/>
          </a:xfrm>
        </p:grpSpPr>
        <p:graphicFrame>
          <p:nvGraphicFramePr>
            <p:cNvPr id="120879" name="Object 7"/>
            <p:cNvGraphicFramePr>
              <a:graphicFrameLocks noChangeAspect="1"/>
            </p:cNvGraphicFramePr>
            <p:nvPr/>
          </p:nvGraphicFramePr>
          <p:xfrm>
            <a:off x="2376" y="656"/>
            <a:ext cx="721" cy="336"/>
          </p:xfrm>
          <a:graphic>
            <a:graphicData uri="http://schemas.openxmlformats.org/presentationml/2006/ole">
              <mc:AlternateContent xmlns:mc="http://schemas.openxmlformats.org/markup-compatibility/2006">
                <mc:Choice xmlns:v="urn:schemas-microsoft-com:vml" Requires="v">
                  <p:oleObj spid="_x0000_s6346" name="数式" r:id="rId8" imgW="495000" imgH="228960" progId="Equation.3">
                    <p:embed/>
                  </p:oleObj>
                </mc:Choice>
                <mc:Fallback>
                  <p:oleObj name="数式" r:id="rId8" imgW="495000" imgH="228960" progId="Equation.3">
                    <p:embed/>
                    <p:pic>
                      <p:nvPicPr>
                        <p:cNvPr id="0" name="Picture 127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76" y="656"/>
                          <a:ext cx="721" cy="3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0880" name="Object 7"/>
            <p:cNvGraphicFramePr>
              <a:graphicFrameLocks noChangeAspect="1"/>
            </p:cNvGraphicFramePr>
            <p:nvPr/>
          </p:nvGraphicFramePr>
          <p:xfrm>
            <a:off x="4152" y="656"/>
            <a:ext cx="721" cy="336"/>
          </p:xfrm>
          <a:graphic>
            <a:graphicData uri="http://schemas.openxmlformats.org/presentationml/2006/ole">
              <mc:AlternateContent xmlns:mc="http://schemas.openxmlformats.org/markup-compatibility/2006">
                <mc:Choice xmlns:v="urn:schemas-microsoft-com:vml" Requires="v">
                  <p:oleObj spid="_x0000_s6347" name="数式" r:id="rId10" imgW="495000" imgH="228960" progId="Equation.3">
                    <p:embed/>
                  </p:oleObj>
                </mc:Choice>
                <mc:Fallback>
                  <p:oleObj name="数式" r:id="rId10" imgW="495000" imgH="228960" progId="Equation.3">
                    <p:embed/>
                    <p:pic>
                      <p:nvPicPr>
                        <p:cNvPr id="0" name="Picture 127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52" y="656"/>
                          <a:ext cx="721" cy="3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0881" name="Object 7"/>
            <p:cNvGraphicFramePr>
              <a:graphicFrameLocks noChangeAspect="1"/>
            </p:cNvGraphicFramePr>
            <p:nvPr/>
          </p:nvGraphicFramePr>
          <p:xfrm>
            <a:off x="2388" y="1109"/>
            <a:ext cx="696" cy="336"/>
          </p:xfrm>
          <a:graphic>
            <a:graphicData uri="http://schemas.openxmlformats.org/presentationml/2006/ole">
              <mc:AlternateContent xmlns:mc="http://schemas.openxmlformats.org/markup-compatibility/2006">
                <mc:Choice xmlns:v="urn:schemas-microsoft-com:vml" Requires="v">
                  <p:oleObj spid="_x0000_s6348" name="数式" r:id="rId12" imgW="482400" imgH="228960" progId="Equation.3">
                    <p:embed/>
                  </p:oleObj>
                </mc:Choice>
                <mc:Fallback>
                  <p:oleObj name="数式" r:id="rId12" imgW="482400" imgH="228960" progId="Equation.3">
                    <p:embed/>
                    <p:pic>
                      <p:nvPicPr>
                        <p:cNvPr id="0" name="Picture 127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88" y="1109"/>
                          <a:ext cx="696" cy="3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0882" name="Object 7"/>
            <p:cNvGraphicFramePr>
              <a:graphicFrameLocks noChangeAspect="1"/>
            </p:cNvGraphicFramePr>
            <p:nvPr/>
          </p:nvGraphicFramePr>
          <p:xfrm>
            <a:off x="4128" y="1109"/>
            <a:ext cx="769" cy="336"/>
          </p:xfrm>
          <a:graphic>
            <a:graphicData uri="http://schemas.openxmlformats.org/presentationml/2006/ole">
              <mc:AlternateContent xmlns:mc="http://schemas.openxmlformats.org/markup-compatibility/2006">
                <mc:Choice xmlns:v="urn:schemas-microsoft-com:vml" Requires="v">
                  <p:oleObj spid="_x0000_s6349" name="数式" r:id="rId14" imgW="533160" imgH="228960" progId="Equation.3">
                    <p:embed/>
                  </p:oleObj>
                </mc:Choice>
                <mc:Fallback>
                  <p:oleObj name="数式" r:id="rId14" imgW="533160" imgH="228960" progId="Equation.3">
                    <p:embed/>
                    <p:pic>
                      <p:nvPicPr>
                        <p:cNvPr id="0" name="Picture 127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128" y="1109"/>
                          <a:ext cx="769" cy="3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0883" name="Object 7"/>
            <p:cNvGraphicFramePr>
              <a:graphicFrameLocks noChangeAspect="1"/>
            </p:cNvGraphicFramePr>
            <p:nvPr/>
          </p:nvGraphicFramePr>
          <p:xfrm>
            <a:off x="2352" y="1562"/>
            <a:ext cx="768" cy="336"/>
          </p:xfrm>
          <a:graphic>
            <a:graphicData uri="http://schemas.openxmlformats.org/presentationml/2006/ole">
              <mc:AlternateContent xmlns:mc="http://schemas.openxmlformats.org/markup-compatibility/2006">
                <mc:Choice xmlns:v="urn:schemas-microsoft-com:vml" Requires="v">
                  <p:oleObj spid="_x0000_s6350" name="数式" r:id="rId16" imgW="533160" imgH="228960" progId="Equation.3">
                    <p:embed/>
                  </p:oleObj>
                </mc:Choice>
                <mc:Fallback>
                  <p:oleObj name="数式" r:id="rId16" imgW="533160" imgH="228960" progId="Equation.3">
                    <p:embed/>
                    <p:pic>
                      <p:nvPicPr>
                        <p:cNvPr id="0" name="Picture 127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352" y="1562"/>
                          <a:ext cx="768" cy="3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0884" name="Object 7"/>
            <p:cNvGraphicFramePr>
              <a:graphicFrameLocks noChangeAspect="1"/>
            </p:cNvGraphicFramePr>
            <p:nvPr/>
          </p:nvGraphicFramePr>
          <p:xfrm>
            <a:off x="4128" y="1562"/>
            <a:ext cx="769" cy="336"/>
          </p:xfrm>
          <a:graphic>
            <a:graphicData uri="http://schemas.openxmlformats.org/presentationml/2006/ole">
              <mc:AlternateContent xmlns:mc="http://schemas.openxmlformats.org/markup-compatibility/2006">
                <mc:Choice xmlns:v="urn:schemas-microsoft-com:vml" Requires="v">
                  <p:oleObj spid="_x0000_s6351" name="数式" r:id="rId18" imgW="533160" imgH="228960" progId="Equation.3">
                    <p:embed/>
                  </p:oleObj>
                </mc:Choice>
                <mc:Fallback>
                  <p:oleObj name="数式" r:id="rId18" imgW="533160" imgH="228960" progId="Equation.3">
                    <p:embed/>
                    <p:pic>
                      <p:nvPicPr>
                        <p:cNvPr id="0" name="Picture 127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128" y="1562"/>
                          <a:ext cx="769" cy="3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0885" name="Object 7"/>
            <p:cNvGraphicFramePr>
              <a:graphicFrameLocks noChangeAspect="1"/>
            </p:cNvGraphicFramePr>
            <p:nvPr/>
          </p:nvGraphicFramePr>
          <p:xfrm>
            <a:off x="2376" y="2016"/>
            <a:ext cx="720" cy="336"/>
          </p:xfrm>
          <a:graphic>
            <a:graphicData uri="http://schemas.openxmlformats.org/presentationml/2006/ole">
              <mc:AlternateContent xmlns:mc="http://schemas.openxmlformats.org/markup-compatibility/2006">
                <mc:Choice xmlns:v="urn:schemas-microsoft-com:vml" Requires="v">
                  <p:oleObj spid="_x0000_s6352" name="数式" r:id="rId20" imgW="495000" imgH="228960" progId="Equation.3">
                    <p:embed/>
                  </p:oleObj>
                </mc:Choice>
                <mc:Fallback>
                  <p:oleObj name="数式" r:id="rId20" imgW="495000" imgH="228960" progId="Equation.3">
                    <p:embed/>
                    <p:pic>
                      <p:nvPicPr>
                        <p:cNvPr id="0" name="Picture 127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376" y="2016"/>
                          <a:ext cx="720" cy="3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0886" name="Object 7"/>
            <p:cNvGraphicFramePr>
              <a:graphicFrameLocks noChangeAspect="1"/>
            </p:cNvGraphicFramePr>
            <p:nvPr/>
          </p:nvGraphicFramePr>
          <p:xfrm>
            <a:off x="4128" y="2016"/>
            <a:ext cx="769" cy="336"/>
          </p:xfrm>
          <a:graphic>
            <a:graphicData uri="http://schemas.openxmlformats.org/presentationml/2006/ole">
              <mc:AlternateContent xmlns:mc="http://schemas.openxmlformats.org/markup-compatibility/2006">
                <mc:Choice xmlns:v="urn:schemas-microsoft-com:vml" Requires="v">
                  <p:oleObj spid="_x0000_s6353" name="数式" r:id="rId22" imgW="533160" imgH="228960" progId="Equation.3">
                    <p:embed/>
                  </p:oleObj>
                </mc:Choice>
                <mc:Fallback>
                  <p:oleObj name="数式" r:id="rId22" imgW="533160" imgH="228960" progId="Equation.3">
                    <p:embed/>
                    <p:pic>
                      <p:nvPicPr>
                        <p:cNvPr id="0" name="Picture 1277"/>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128" y="2016"/>
                          <a:ext cx="769" cy="3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0887" name="Object 7"/>
            <p:cNvGraphicFramePr>
              <a:graphicFrameLocks noChangeAspect="1"/>
            </p:cNvGraphicFramePr>
            <p:nvPr/>
          </p:nvGraphicFramePr>
          <p:xfrm>
            <a:off x="2352" y="2469"/>
            <a:ext cx="768" cy="336"/>
          </p:xfrm>
          <a:graphic>
            <a:graphicData uri="http://schemas.openxmlformats.org/presentationml/2006/ole">
              <mc:AlternateContent xmlns:mc="http://schemas.openxmlformats.org/markup-compatibility/2006">
                <mc:Choice xmlns:v="urn:schemas-microsoft-com:vml" Requires="v">
                  <p:oleObj spid="_x0000_s6354" name="数式" r:id="rId24" imgW="533160" imgH="228960" progId="Equation.3">
                    <p:embed/>
                  </p:oleObj>
                </mc:Choice>
                <mc:Fallback>
                  <p:oleObj name="数式" r:id="rId24" imgW="533160" imgH="228960" progId="Equation.3">
                    <p:embed/>
                    <p:pic>
                      <p:nvPicPr>
                        <p:cNvPr id="0" name="Picture 1278"/>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352" y="2469"/>
                          <a:ext cx="768" cy="3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0888" name="Object 7"/>
            <p:cNvGraphicFramePr>
              <a:graphicFrameLocks noChangeAspect="1"/>
            </p:cNvGraphicFramePr>
            <p:nvPr/>
          </p:nvGraphicFramePr>
          <p:xfrm>
            <a:off x="4164" y="2469"/>
            <a:ext cx="697" cy="336"/>
          </p:xfrm>
          <a:graphic>
            <a:graphicData uri="http://schemas.openxmlformats.org/presentationml/2006/ole">
              <mc:AlternateContent xmlns:mc="http://schemas.openxmlformats.org/markup-compatibility/2006">
                <mc:Choice xmlns:v="urn:schemas-microsoft-com:vml" Requires="v">
                  <p:oleObj spid="_x0000_s6355" name="数式" r:id="rId26" imgW="482400" imgH="228960" progId="Equation.3">
                    <p:embed/>
                  </p:oleObj>
                </mc:Choice>
                <mc:Fallback>
                  <p:oleObj name="数式" r:id="rId26" imgW="482400" imgH="228960" progId="Equation.3">
                    <p:embed/>
                    <p:pic>
                      <p:nvPicPr>
                        <p:cNvPr id="0" name="Picture 1279"/>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164" y="2469"/>
                          <a:ext cx="697" cy="3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0889" name="Object 7"/>
            <p:cNvGraphicFramePr>
              <a:graphicFrameLocks noChangeAspect="1"/>
            </p:cNvGraphicFramePr>
            <p:nvPr/>
          </p:nvGraphicFramePr>
          <p:xfrm>
            <a:off x="2376" y="2923"/>
            <a:ext cx="720" cy="336"/>
          </p:xfrm>
          <a:graphic>
            <a:graphicData uri="http://schemas.openxmlformats.org/presentationml/2006/ole">
              <mc:AlternateContent xmlns:mc="http://schemas.openxmlformats.org/markup-compatibility/2006">
                <mc:Choice xmlns:v="urn:schemas-microsoft-com:vml" Requires="v">
                  <p:oleObj spid="_x0000_s6356" name="数式" r:id="rId28" imgW="495000" imgH="228960" progId="Equation.3">
                    <p:embed/>
                  </p:oleObj>
                </mc:Choice>
                <mc:Fallback>
                  <p:oleObj name="数式" r:id="rId28" imgW="495000" imgH="228960" progId="Equation.3">
                    <p:embed/>
                    <p:pic>
                      <p:nvPicPr>
                        <p:cNvPr id="0" name="Picture 1280"/>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376" y="2923"/>
                          <a:ext cx="720" cy="3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0890" name="Object 7"/>
            <p:cNvGraphicFramePr>
              <a:graphicFrameLocks noChangeAspect="1"/>
            </p:cNvGraphicFramePr>
            <p:nvPr/>
          </p:nvGraphicFramePr>
          <p:xfrm>
            <a:off x="4152" y="2923"/>
            <a:ext cx="721" cy="336"/>
          </p:xfrm>
          <a:graphic>
            <a:graphicData uri="http://schemas.openxmlformats.org/presentationml/2006/ole">
              <mc:AlternateContent xmlns:mc="http://schemas.openxmlformats.org/markup-compatibility/2006">
                <mc:Choice xmlns:v="urn:schemas-microsoft-com:vml" Requires="v">
                  <p:oleObj spid="_x0000_s6357" name="数式" r:id="rId30" imgW="495000" imgH="228960" progId="Equation.3">
                    <p:embed/>
                  </p:oleObj>
                </mc:Choice>
                <mc:Fallback>
                  <p:oleObj name="数式" r:id="rId30" imgW="495000" imgH="228960" progId="Equation.3">
                    <p:embed/>
                    <p:pic>
                      <p:nvPicPr>
                        <p:cNvPr id="0" name="Picture 1281"/>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152" y="2923"/>
                          <a:ext cx="721" cy="3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0891" name="Object 7"/>
            <p:cNvGraphicFramePr>
              <a:graphicFrameLocks noChangeAspect="1"/>
            </p:cNvGraphicFramePr>
            <p:nvPr/>
          </p:nvGraphicFramePr>
          <p:xfrm>
            <a:off x="2352" y="3376"/>
            <a:ext cx="769" cy="336"/>
          </p:xfrm>
          <a:graphic>
            <a:graphicData uri="http://schemas.openxmlformats.org/presentationml/2006/ole">
              <mc:AlternateContent xmlns:mc="http://schemas.openxmlformats.org/markup-compatibility/2006">
                <mc:Choice xmlns:v="urn:schemas-microsoft-com:vml" Requires="v">
                  <p:oleObj spid="_x0000_s6358" name="数式" r:id="rId32" imgW="533160" imgH="228960" progId="Equation.3">
                    <p:embed/>
                  </p:oleObj>
                </mc:Choice>
                <mc:Fallback>
                  <p:oleObj name="数式" r:id="rId32" imgW="533160" imgH="228960" progId="Equation.3">
                    <p:embed/>
                    <p:pic>
                      <p:nvPicPr>
                        <p:cNvPr id="0" name="Picture 1282"/>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2352" y="3376"/>
                          <a:ext cx="769" cy="3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0892" name="Object 7"/>
            <p:cNvGraphicFramePr>
              <a:graphicFrameLocks noChangeAspect="1"/>
            </p:cNvGraphicFramePr>
            <p:nvPr/>
          </p:nvGraphicFramePr>
          <p:xfrm>
            <a:off x="4152" y="3376"/>
            <a:ext cx="721" cy="336"/>
          </p:xfrm>
          <a:graphic>
            <a:graphicData uri="http://schemas.openxmlformats.org/presentationml/2006/ole">
              <mc:AlternateContent xmlns:mc="http://schemas.openxmlformats.org/markup-compatibility/2006">
                <mc:Choice xmlns:v="urn:schemas-microsoft-com:vml" Requires="v">
                  <p:oleObj spid="_x0000_s6359" name="数式" r:id="rId34" imgW="495000" imgH="228960" progId="Equation.3">
                    <p:embed/>
                  </p:oleObj>
                </mc:Choice>
                <mc:Fallback>
                  <p:oleObj name="数式" r:id="rId34" imgW="495000" imgH="228960" progId="Equation.3">
                    <p:embed/>
                    <p:pic>
                      <p:nvPicPr>
                        <p:cNvPr id="0" name="Picture 1283"/>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4152" y="3376"/>
                          <a:ext cx="721" cy="3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0893" name="Object 7"/>
            <p:cNvGraphicFramePr>
              <a:graphicFrameLocks noChangeAspect="1"/>
            </p:cNvGraphicFramePr>
            <p:nvPr/>
          </p:nvGraphicFramePr>
          <p:xfrm>
            <a:off x="2376" y="3829"/>
            <a:ext cx="720" cy="336"/>
          </p:xfrm>
          <a:graphic>
            <a:graphicData uri="http://schemas.openxmlformats.org/presentationml/2006/ole">
              <mc:AlternateContent xmlns:mc="http://schemas.openxmlformats.org/markup-compatibility/2006">
                <mc:Choice xmlns:v="urn:schemas-microsoft-com:vml" Requires="v">
                  <p:oleObj spid="_x0000_s6360" name="数式" r:id="rId36" imgW="495000" imgH="228960" progId="Equation.3">
                    <p:embed/>
                  </p:oleObj>
                </mc:Choice>
                <mc:Fallback>
                  <p:oleObj name="数式" r:id="rId36" imgW="495000" imgH="228960" progId="Equation.3">
                    <p:embed/>
                    <p:pic>
                      <p:nvPicPr>
                        <p:cNvPr id="0" name="Picture 1284"/>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2376" y="3829"/>
                          <a:ext cx="720" cy="3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0894" name="Object 7"/>
            <p:cNvGraphicFramePr>
              <a:graphicFrameLocks noChangeAspect="1"/>
            </p:cNvGraphicFramePr>
            <p:nvPr/>
          </p:nvGraphicFramePr>
          <p:xfrm>
            <a:off x="4152" y="3829"/>
            <a:ext cx="721" cy="336"/>
          </p:xfrm>
          <a:graphic>
            <a:graphicData uri="http://schemas.openxmlformats.org/presentationml/2006/ole">
              <mc:AlternateContent xmlns:mc="http://schemas.openxmlformats.org/markup-compatibility/2006">
                <mc:Choice xmlns:v="urn:schemas-microsoft-com:vml" Requires="v">
                  <p:oleObj spid="_x0000_s6361" name="数式" r:id="rId38" imgW="495000" imgH="228960" progId="Equation.3">
                    <p:embed/>
                  </p:oleObj>
                </mc:Choice>
                <mc:Fallback>
                  <p:oleObj name="数式" r:id="rId38" imgW="495000" imgH="228960" progId="Equation.3">
                    <p:embed/>
                    <p:pic>
                      <p:nvPicPr>
                        <p:cNvPr id="0" name="Picture 1285"/>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4152" y="3829"/>
                          <a:ext cx="721" cy="3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20895" name="Group 63"/>
          <p:cNvGrpSpPr>
            <a:grpSpLocks/>
          </p:cNvGrpSpPr>
          <p:nvPr/>
        </p:nvGrpSpPr>
        <p:grpSpPr bwMode="auto">
          <a:xfrm>
            <a:off x="3175000" y="939800"/>
            <a:ext cx="5740400" cy="5689600"/>
            <a:chOff x="2000" y="592"/>
            <a:chExt cx="3616" cy="3584"/>
          </a:xfrm>
        </p:grpSpPr>
        <p:sp>
          <p:nvSpPr>
            <p:cNvPr id="2" name="Rectangle 64"/>
            <p:cNvSpPr>
              <a:spLocks noChangeArrowheads="1"/>
            </p:cNvSpPr>
            <p:nvPr/>
          </p:nvSpPr>
          <p:spPr bwMode="auto">
            <a:xfrm>
              <a:off x="2000" y="592"/>
              <a:ext cx="1808"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spcBef>
                  <a:spcPct val="20000"/>
                </a:spcBef>
                <a:buClr>
                  <a:schemeClr val="hlink"/>
                </a:buClr>
                <a:buSzPct val="70000"/>
                <a:buFont typeface="Wingdings" panose="05000000000000000000" pitchFamily="2" charset="2"/>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marL="742950" indent="-285750">
                <a:spcBef>
                  <a:spcPct val="20000"/>
                </a:spcBef>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marL="1600200" indent="-228600">
                <a:spcBef>
                  <a:spcPct val="20000"/>
                </a:spcBef>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3200">
                  <a:solidFill>
                    <a:srgbClr val="FFFF99"/>
                  </a:solidFill>
                  <a:latin typeface="Times New Roman" panose="02020603050405020304" pitchFamily="18" charset="0"/>
                </a:rPr>
                <a:t>         </a:t>
              </a:r>
              <a:r>
                <a:rPr lang="en-US" altLang="ja-JP" sz="3600">
                  <a:solidFill>
                    <a:srgbClr val="FFFF99"/>
                  </a:solidFill>
                  <a:latin typeface="Times New Roman" panose="02020603050405020304" pitchFamily="18" charset="0"/>
                </a:rPr>
                <a:t>0</a:t>
              </a:r>
              <a:endParaRPr lang="ja-JP" altLang="ja-JP" sz="3600">
                <a:solidFill>
                  <a:srgbClr val="FFFF99"/>
                </a:solidFill>
                <a:latin typeface="Times New Roman" panose="02020603050405020304" pitchFamily="18" charset="0"/>
              </a:endParaRPr>
            </a:p>
          </p:txBody>
        </p:sp>
        <p:sp>
          <p:nvSpPr>
            <p:cNvPr id="3" name="Rectangle 65"/>
            <p:cNvSpPr>
              <a:spLocks noChangeArrowheads="1"/>
            </p:cNvSpPr>
            <p:nvPr/>
          </p:nvSpPr>
          <p:spPr bwMode="auto">
            <a:xfrm>
              <a:off x="3808" y="592"/>
              <a:ext cx="1808"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spcBef>
                  <a:spcPct val="20000"/>
                </a:spcBef>
                <a:buClr>
                  <a:schemeClr val="hlink"/>
                </a:buClr>
                <a:buSzPct val="70000"/>
                <a:buFont typeface="Wingdings" panose="05000000000000000000" pitchFamily="2" charset="2"/>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marL="742950" indent="-285750">
                <a:spcBef>
                  <a:spcPct val="20000"/>
                </a:spcBef>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marL="1600200" indent="-228600">
                <a:spcBef>
                  <a:spcPct val="20000"/>
                </a:spcBef>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3200">
                  <a:solidFill>
                    <a:srgbClr val="FFFF99"/>
                  </a:solidFill>
                  <a:latin typeface="Times New Roman" panose="02020603050405020304" pitchFamily="18" charset="0"/>
                </a:rPr>
                <a:t>         </a:t>
              </a:r>
              <a:r>
                <a:rPr lang="en-US" altLang="ja-JP" sz="3600">
                  <a:solidFill>
                    <a:srgbClr val="FFFF99"/>
                  </a:solidFill>
                  <a:latin typeface="Times New Roman" panose="02020603050405020304" pitchFamily="18" charset="0"/>
                </a:rPr>
                <a:t>0</a:t>
              </a:r>
              <a:endParaRPr lang="ja-JP" altLang="ja-JP" sz="3200">
                <a:solidFill>
                  <a:srgbClr val="FFFF99"/>
                </a:solidFill>
                <a:latin typeface="Times New Roman" panose="02020603050405020304" pitchFamily="18" charset="0"/>
              </a:endParaRPr>
            </a:p>
          </p:txBody>
        </p:sp>
        <p:sp>
          <p:nvSpPr>
            <p:cNvPr id="4" name="Rectangle 66"/>
            <p:cNvSpPr>
              <a:spLocks noChangeArrowheads="1"/>
            </p:cNvSpPr>
            <p:nvPr/>
          </p:nvSpPr>
          <p:spPr bwMode="auto">
            <a:xfrm>
              <a:off x="2000" y="1040"/>
              <a:ext cx="1808"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spcBef>
                  <a:spcPct val="20000"/>
                </a:spcBef>
                <a:buClr>
                  <a:schemeClr val="hlink"/>
                </a:buClr>
                <a:buSzPct val="70000"/>
                <a:buFont typeface="Wingdings" panose="05000000000000000000" pitchFamily="2" charset="2"/>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marL="742950" indent="-285750">
                <a:spcBef>
                  <a:spcPct val="20000"/>
                </a:spcBef>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marL="1600200" indent="-228600">
                <a:spcBef>
                  <a:spcPct val="20000"/>
                </a:spcBef>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3200">
                  <a:solidFill>
                    <a:srgbClr val="FFFF99"/>
                  </a:solidFill>
                  <a:latin typeface="Times New Roman" panose="02020603050405020304" pitchFamily="18" charset="0"/>
                </a:rPr>
                <a:t>         </a:t>
              </a:r>
              <a:r>
                <a:rPr lang="en-US" altLang="ja-JP" sz="3600">
                  <a:solidFill>
                    <a:srgbClr val="FFFF99"/>
                  </a:solidFill>
                  <a:latin typeface="Times New Roman" panose="02020603050405020304" pitchFamily="18" charset="0"/>
                </a:rPr>
                <a:t>0</a:t>
              </a:r>
              <a:endParaRPr lang="ja-JP" altLang="ja-JP" sz="3200">
                <a:solidFill>
                  <a:srgbClr val="FFFF99"/>
                </a:solidFill>
                <a:latin typeface="Times New Roman" panose="02020603050405020304" pitchFamily="18" charset="0"/>
              </a:endParaRPr>
            </a:p>
          </p:txBody>
        </p:sp>
        <p:sp>
          <p:nvSpPr>
            <p:cNvPr id="5" name="Rectangle 67"/>
            <p:cNvSpPr>
              <a:spLocks noChangeArrowheads="1"/>
            </p:cNvSpPr>
            <p:nvPr/>
          </p:nvSpPr>
          <p:spPr bwMode="auto">
            <a:xfrm>
              <a:off x="3808" y="1040"/>
              <a:ext cx="1808"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spcBef>
                  <a:spcPct val="20000"/>
                </a:spcBef>
                <a:buClr>
                  <a:schemeClr val="hlink"/>
                </a:buClr>
                <a:buSzPct val="70000"/>
                <a:buFont typeface="Wingdings" panose="05000000000000000000" pitchFamily="2" charset="2"/>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marL="742950" indent="-285750">
                <a:spcBef>
                  <a:spcPct val="20000"/>
                </a:spcBef>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marL="1600200" indent="-228600">
                <a:spcBef>
                  <a:spcPct val="20000"/>
                </a:spcBef>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3200">
                  <a:solidFill>
                    <a:srgbClr val="FFFF99"/>
                  </a:solidFill>
                  <a:latin typeface="Times New Roman" panose="02020603050405020304" pitchFamily="18" charset="0"/>
                </a:rPr>
                <a:t>         </a:t>
              </a:r>
              <a:r>
                <a:rPr lang="en-US" altLang="ja-JP" sz="3600">
                  <a:solidFill>
                    <a:srgbClr val="FFFF99"/>
                  </a:solidFill>
                  <a:latin typeface="Times New Roman" panose="02020603050405020304" pitchFamily="18" charset="0"/>
                </a:rPr>
                <a:t>1</a:t>
              </a:r>
              <a:endParaRPr lang="ja-JP" altLang="ja-JP" sz="3200">
                <a:solidFill>
                  <a:srgbClr val="FFFF99"/>
                </a:solidFill>
                <a:latin typeface="Times New Roman" panose="02020603050405020304" pitchFamily="18" charset="0"/>
              </a:endParaRPr>
            </a:p>
          </p:txBody>
        </p:sp>
        <p:sp>
          <p:nvSpPr>
            <p:cNvPr id="6" name="Rectangle 68"/>
            <p:cNvSpPr>
              <a:spLocks noChangeArrowheads="1"/>
            </p:cNvSpPr>
            <p:nvPr/>
          </p:nvSpPr>
          <p:spPr bwMode="auto">
            <a:xfrm>
              <a:off x="2000" y="1488"/>
              <a:ext cx="1808"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spcBef>
                  <a:spcPct val="20000"/>
                </a:spcBef>
                <a:buClr>
                  <a:schemeClr val="hlink"/>
                </a:buClr>
                <a:buSzPct val="70000"/>
                <a:buFont typeface="Wingdings" panose="05000000000000000000" pitchFamily="2" charset="2"/>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marL="742950" indent="-285750">
                <a:spcBef>
                  <a:spcPct val="20000"/>
                </a:spcBef>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marL="1600200" indent="-228600">
                <a:spcBef>
                  <a:spcPct val="20000"/>
                </a:spcBef>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3200">
                  <a:solidFill>
                    <a:srgbClr val="FFFF99"/>
                  </a:solidFill>
                  <a:latin typeface="Times New Roman" panose="02020603050405020304" pitchFamily="18" charset="0"/>
                </a:rPr>
                <a:t>         </a:t>
              </a:r>
              <a:r>
                <a:rPr lang="en-US" altLang="ja-JP" sz="3600">
                  <a:solidFill>
                    <a:srgbClr val="FFFF99"/>
                  </a:solidFill>
                  <a:latin typeface="Times New Roman" panose="02020603050405020304" pitchFamily="18" charset="0"/>
                </a:rPr>
                <a:t>1</a:t>
              </a:r>
              <a:endParaRPr lang="ja-JP" altLang="ja-JP" sz="3200">
                <a:solidFill>
                  <a:srgbClr val="FFFF99"/>
                </a:solidFill>
                <a:latin typeface="Times New Roman" panose="02020603050405020304" pitchFamily="18" charset="0"/>
              </a:endParaRPr>
            </a:p>
          </p:txBody>
        </p:sp>
        <p:sp>
          <p:nvSpPr>
            <p:cNvPr id="7" name="Rectangle 69"/>
            <p:cNvSpPr>
              <a:spLocks noChangeArrowheads="1"/>
            </p:cNvSpPr>
            <p:nvPr/>
          </p:nvSpPr>
          <p:spPr bwMode="auto">
            <a:xfrm>
              <a:off x="3808" y="1488"/>
              <a:ext cx="1808"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spcBef>
                  <a:spcPct val="20000"/>
                </a:spcBef>
                <a:buClr>
                  <a:schemeClr val="hlink"/>
                </a:buClr>
                <a:buSzPct val="70000"/>
                <a:buFont typeface="Wingdings" panose="05000000000000000000" pitchFamily="2" charset="2"/>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marL="742950" indent="-285750">
                <a:spcBef>
                  <a:spcPct val="20000"/>
                </a:spcBef>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marL="1600200" indent="-228600">
                <a:spcBef>
                  <a:spcPct val="20000"/>
                </a:spcBef>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3200">
                  <a:solidFill>
                    <a:srgbClr val="FFFF99"/>
                  </a:solidFill>
                  <a:latin typeface="Times New Roman" panose="02020603050405020304" pitchFamily="18" charset="0"/>
                </a:rPr>
                <a:t>         </a:t>
              </a:r>
              <a:r>
                <a:rPr lang="en-US" altLang="ja-JP" sz="3600">
                  <a:solidFill>
                    <a:srgbClr val="FFFF99"/>
                  </a:solidFill>
                  <a:latin typeface="Times New Roman" panose="02020603050405020304" pitchFamily="18" charset="0"/>
                </a:rPr>
                <a:t>1</a:t>
              </a:r>
              <a:endParaRPr lang="ja-JP" altLang="ja-JP" sz="3200">
                <a:solidFill>
                  <a:srgbClr val="FFFF99"/>
                </a:solidFill>
                <a:latin typeface="Times New Roman" panose="02020603050405020304" pitchFamily="18" charset="0"/>
              </a:endParaRPr>
            </a:p>
          </p:txBody>
        </p:sp>
        <p:sp>
          <p:nvSpPr>
            <p:cNvPr id="8" name="Rectangle 70"/>
            <p:cNvSpPr>
              <a:spLocks noChangeArrowheads="1"/>
            </p:cNvSpPr>
            <p:nvPr/>
          </p:nvSpPr>
          <p:spPr bwMode="auto">
            <a:xfrm>
              <a:off x="2000" y="1936"/>
              <a:ext cx="1808"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spcBef>
                  <a:spcPct val="20000"/>
                </a:spcBef>
                <a:buClr>
                  <a:schemeClr val="hlink"/>
                </a:buClr>
                <a:buSzPct val="70000"/>
                <a:buFont typeface="Wingdings" panose="05000000000000000000" pitchFamily="2" charset="2"/>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marL="742950" indent="-285750">
                <a:spcBef>
                  <a:spcPct val="20000"/>
                </a:spcBef>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marL="1600200" indent="-228600">
                <a:spcBef>
                  <a:spcPct val="20000"/>
                </a:spcBef>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3200">
                  <a:solidFill>
                    <a:srgbClr val="FFFF99"/>
                  </a:solidFill>
                  <a:latin typeface="Times New Roman" panose="02020603050405020304" pitchFamily="18" charset="0"/>
                </a:rPr>
                <a:t>         </a:t>
              </a:r>
              <a:r>
                <a:rPr lang="en-US" altLang="ja-JP" sz="3600">
                  <a:solidFill>
                    <a:srgbClr val="FFFF99"/>
                  </a:solidFill>
                  <a:latin typeface="Times New Roman" panose="02020603050405020304" pitchFamily="18" charset="0"/>
                </a:rPr>
                <a:t>0</a:t>
              </a:r>
              <a:endParaRPr lang="ja-JP" altLang="ja-JP" sz="3200">
                <a:solidFill>
                  <a:srgbClr val="FFFF99"/>
                </a:solidFill>
                <a:latin typeface="Times New Roman" panose="02020603050405020304" pitchFamily="18" charset="0"/>
              </a:endParaRPr>
            </a:p>
          </p:txBody>
        </p:sp>
        <p:sp>
          <p:nvSpPr>
            <p:cNvPr id="9" name="Rectangle 71"/>
            <p:cNvSpPr>
              <a:spLocks noChangeArrowheads="1"/>
            </p:cNvSpPr>
            <p:nvPr/>
          </p:nvSpPr>
          <p:spPr bwMode="auto">
            <a:xfrm>
              <a:off x="3808" y="1936"/>
              <a:ext cx="1808"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spcBef>
                  <a:spcPct val="20000"/>
                </a:spcBef>
                <a:buClr>
                  <a:schemeClr val="hlink"/>
                </a:buClr>
                <a:buSzPct val="70000"/>
                <a:buFont typeface="Wingdings" panose="05000000000000000000" pitchFamily="2" charset="2"/>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marL="742950" indent="-285750">
                <a:spcBef>
                  <a:spcPct val="20000"/>
                </a:spcBef>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marL="1600200" indent="-228600">
                <a:spcBef>
                  <a:spcPct val="20000"/>
                </a:spcBef>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3200">
                  <a:solidFill>
                    <a:srgbClr val="FFFF99"/>
                  </a:solidFill>
                  <a:latin typeface="Times New Roman" panose="02020603050405020304" pitchFamily="18" charset="0"/>
                </a:rPr>
                <a:t>         </a:t>
              </a:r>
              <a:r>
                <a:rPr lang="en-US" altLang="ja-JP" sz="3600">
                  <a:solidFill>
                    <a:srgbClr val="FFFF99"/>
                  </a:solidFill>
                  <a:latin typeface="Times New Roman" panose="02020603050405020304" pitchFamily="18" charset="0"/>
                </a:rPr>
                <a:t>1</a:t>
              </a:r>
              <a:endParaRPr lang="ja-JP" altLang="ja-JP" sz="3200">
                <a:solidFill>
                  <a:srgbClr val="FFFF99"/>
                </a:solidFill>
                <a:latin typeface="Times New Roman" panose="02020603050405020304" pitchFamily="18" charset="0"/>
              </a:endParaRPr>
            </a:p>
          </p:txBody>
        </p:sp>
        <p:sp>
          <p:nvSpPr>
            <p:cNvPr id="10" name="Rectangle 72"/>
            <p:cNvSpPr>
              <a:spLocks noChangeArrowheads="1"/>
            </p:cNvSpPr>
            <p:nvPr/>
          </p:nvSpPr>
          <p:spPr bwMode="auto">
            <a:xfrm>
              <a:off x="2000" y="2384"/>
              <a:ext cx="1808"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spcBef>
                  <a:spcPct val="20000"/>
                </a:spcBef>
                <a:buClr>
                  <a:schemeClr val="hlink"/>
                </a:buClr>
                <a:buSzPct val="70000"/>
                <a:buFont typeface="Wingdings" panose="05000000000000000000" pitchFamily="2" charset="2"/>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marL="742950" indent="-285750">
                <a:spcBef>
                  <a:spcPct val="20000"/>
                </a:spcBef>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marL="1600200" indent="-228600">
                <a:spcBef>
                  <a:spcPct val="20000"/>
                </a:spcBef>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3200">
                  <a:solidFill>
                    <a:srgbClr val="FFFF99"/>
                  </a:solidFill>
                  <a:latin typeface="Times New Roman" panose="02020603050405020304" pitchFamily="18" charset="0"/>
                </a:rPr>
                <a:t>         </a:t>
              </a:r>
              <a:r>
                <a:rPr lang="en-US" altLang="ja-JP" sz="3600">
                  <a:solidFill>
                    <a:srgbClr val="FFFF99"/>
                  </a:solidFill>
                  <a:latin typeface="Times New Roman" panose="02020603050405020304" pitchFamily="18" charset="0"/>
                </a:rPr>
                <a:t>1</a:t>
              </a:r>
              <a:endParaRPr lang="ja-JP" altLang="ja-JP" sz="3200">
                <a:solidFill>
                  <a:srgbClr val="FFFF99"/>
                </a:solidFill>
                <a:latin typeface="Times New Roman" panose="02020603050405020304" pitchFamily="18" charset="0"/>
              </a:endParaRPr>
            </a:p>
          </p:txBody>
        </p:sp>
        <p:sp>
          <p:nvSpPr>
            <p:cNvPr id="11" name="Rectangle 73"/>
            <p:cNvSpPr>
              <a:spLocks noChangeArrowheads="1"/>
            </p:cNvSpPr>
            <p:nvPr/>
          </p:nvSpPr>
          <p:spPr bwMode="auto">
            <a:xfrm>
              <a:off x="3808" y="2384"/>
              <a:ext cx="1808"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spcBef>
                  <a:spcPct val="20000"/>
                </a:spcBef>
                <a:buClr>
                  <a:schemeClr val="hlink"/>
                </a:buClr>
                <a:buSzPct val="70000"/>
                <a:buFont typeface="Wingdings" panose="05000000000000000000" pitchFamily="2" charset="2"/>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marL="742950" indent="-285750">
                <a:spcBef>
                  <a:spcPct val="20000"/>
                </a:spcBef>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marL="1600200" indent="-228600">
                <a:spcBef>
                  <a:spcPct val="20000"/>
                </a:spcBef>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3200">
                  <a:solidFill>
                    <a:srgbClr val="FFFF99"/>
                  </a:solidFill>
                  <a:latin typeface="Times New Roman" panose="02020603050405020304" pitchFamily="18" charset="0"/>
                </a:rPr>
                <a:t>         </a:t>
              </a:r>
              <a:r>
                <a:rPr lang="en-US" altLang="ja-JP" sz="3600">
                  <a:solidFill>
                    <a:srgbClr val="FFFF99"/>
                  </a:solidFill>
                  <a:latin typeface="Times New Roman" panose="02020603050405020304" pitchFamily="18" charset="0"/>
                </a:rPr>
                <a:t>0</a:t>
              </a:r>
              <a:endParaRPr lang="ja-JP" altLang="ja-JP" sz="3200">
                <a:solidFill>
                  <a:srgbClr val="FFFF99"/>
                </a:solidFill>
                <a:latin typeface="Times New Roman" panose="02020603050405020304" pitchFamily="18" charset="0"/>
              </a:endParaRPr>
            </a:p>
          </p:txBody>
        </p:sp>
        <p:sp>
          <p:nvSpPr>
            <p:cNvPr id="12" name="Rectangle 74"/>
            <p:cNvSpPr>
              <a:spLocks noChangeArrowheads="1"/>
            </p:cNvSpPr>
            <p:nvPr/>
          </p:nvSpPr>
          <p:spPr bwMode="auto">
            <a:xfrm>
              <a:off x="2000" y="2832"/>
              <a:ext cx="1808"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spcBef>
                  <a:spcPct val="20000"/>
                </a:spcBef>
                <a:buClr>
                  <a:schemeClr val="hlink"/>
                </a:buClr>
                <a:buSzPct val="70000"/>
                <a:buFont typeface="Wingdings" panose="05000000000000000000" pitchFamily="2" charset="2"/>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marL="742950" indent="-285750">
                <a:spcBef>
                  <a:spcPct val="20000"/>
                </a:spcBef>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marL="1600200" indent="-228600">
                <a:spcBef>
                  <a:spcPct val="20000"/>
                </a:spcBef>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3200">
                  <a:solidFill>
                    <a:srgbClr val="FFFF99"/>
                  </a:solidFill>
                  <a:latin typeface="Times New Roman" panose="02020603050405020304" pitchFamily="18" charset="0"/>
                </a:rPr>
                <a:t>         </a:t>
              </a:r>
              <a:r>
                <a:rPr lang="en-US" altLang="ja-JP" sz="3600">
                  <a:solidFill>
                    <a:srgbClr val="FFFF99"/>
                  </a:solidFill>
                  <a:latin typeface="Times New Roman" panose="02020603050405020304" pitchFamily="18" charset="0"/>
                </a:rPr>
                <a:t>0</a:t>
              </a:r>
              <a:endParaRPr lang="ja-JP" altLang="ja-JP" sz="3200">
                <a:solidFill>
                  <a:srgbClr val="FFFF99"/>
                </a:solidFill>
                <a:latin typeface="Times New Roman" panose="02020603050405020304" pitchFamily="18" charset="0"/>
              </a:endParaRPr>
            </a:p>
          </p:txBody>
        </p:sp>
        <p:sp>
          <p:nvSpPr>
            <p:cNvPr id="13" name="Rectangle 75"/>
            <p:cNvSpPr>
              <a:spLocks noChangeArrowheads="1"/>
            </p:cNvSpPr>
            <p:nvPr/>
          </p:nvSpPr>
          <p:spPr bwMode="auto">
            <a:xfrm>
              <a:off x="3808" y="2832"/>
              <a:ext cx="1808"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spcBef>
                  <a:spcPct val="20000"/>
                </a:spcBef>
                <a:buClr>
                  <a:schemeClr val="hlink"/>
                </a:buClr>
                <a:buSzPct val="70000"/>
                <a:buFont typeface="Wingdings" panose="05000000000000000000" pitchFamily="2" charset="2"/>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marL="742950" indent="-285750">
                <a:spcBef>
                  <a:spcPct val="20000"/>
                </a:spcBef>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marL="1600200" indent="-228600">
                <a:spcBef>
                  <a:spcPct val="20000"/>
                </a:spcBef>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3200">
                  <a:solidFill>
                    <a:srgbClr val="FFFF99"/>
                  </a:solidFill>
                  <a:latin typeface="Times New Roman" panose="02020603050405020304" pitchFamily="18" charset="0"/>
                </a:rPr>
                <a:t>         </a:t>
              </a:r>
              <a:r>
                <a:rPr lang="en-US" altLang="ja-JP" sz="3600">
                  <a:solidFill>
                    <a:srgbClr val="FFFF99"/>
                  </a:solidFill>
                  <a:latin typeface="Times New Roman" panose="02020603050405020304" pitchFamily="18" charset="0"/>
                </a:rPr>
                <a:t>0</a:t>
              </a:r>
              <a:endParaRPr lang="ja-JP" altLang="ja-JP" sz="3200">
                <a:solidFill>
                  <a:srgbClr val="FFFF99"/>
                </a:solidFill>
                <a:latin typeface="Times New Roman" panose="02020603050405020304" pitchFamily="18" charset="0"/>
              </a:endParaRPr>
            </a:p>
          </p:txBody>
        </p:sp>
        <p:sp>
          <p:nvSpPr>
            <p:cNvPr id="14" name="Rectangle 76"/>
            <p:cNvSpPr>
              <a:spLocks noChangeArrowheads="1"/>
            </p:cNvSpPr>
            <p:nvPr/>
          </p:nvSpPr>
          <p:spPr bwMode="auto">
            <a:xfrm>
              <a:off x="2000" y="3280"/>
              <a:ext cx="1808"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spcBef>
                  <a:spcPct val="20000"/>
                </a:spcBef>
                <a:buClr>
                  <a:schemeClr val="hlink"/>
                </a:buClr>
                <a:buSzPct val="70000"/>
                <a:buFont typeface="Wingdings" panose="05000000000000000000" pitchFamily="2" charset="2"/>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marL="742950" indent="-285750">
                <a:spcBef>
                  <a:spcPct val="20000"/>
                </a:spcBef>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marL="1600200" indent="-228600">
                <a:spcBef>
                  <a:spcPct val="20000"/>
                </a:spcBef>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3200">
                  <a:solidFill>
                    <a:srgbClr val="FFFF99"/>
                  </a:solidFill>
                  <a:latin typeface="Times New Roman" panose="02020603050405020304" pitchFamily="18" charset="0"/>
                </a:rPr>
                <a:t>         </a:t>
              </a:r>
              <a:r>
                <a:rPr lang="en-US" altLang="ja-JP" sz="3600">
                  <a:solidFill>
                    <a:srgbClr val="FFFF99"/>
                  </a:solidFill>
                  <a:latin typeface="Times New Roman" panose="02020603050405020304" pitchFamily="18" charset="0"/>
                </a:rPr>
                <a:t>1</a:t>
              </a:r>
              <a:endParaRPr lang="ja-JP" altLang="ja-JP" sz="3200">
                <a:solidFill>
                  <a:srgbClr val="FFFF99"/>
                </a:solidFill>
                <a:latin typeface="Times New Roman" panose="02020603050405020304" pitchFamily="18" charset="0"/>
              </a:endParaRPr>
            </a:p>
          </p:txBody>
        </p:sp>
        <p:sp>
          <p:nvSpPr>
            <p:cNvPr id="15" name="Rectangle 77"/>
            <p:cNvSpPr>
              <a:spLocks noChangeArrowheads="1"/>
            </p:cNvSpPr>
            <p:nvPr/>
          </p:nvSpPr>
          <p:spPr bwMode="auto">
            <a:xfrm>
              <a:off x="3808" y="3280"/>
              <a:ext cx="1808"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spcBef>
                  <a:spcPct val="20000"/>
                </a:spcBef>
                <a:buClr>
                  <a:schemeClr val="hlink"/>
                </a:buClr>
                <a:buSzPct val="70000"/>
                <a:buFont typeface="Wingdings" panose="05000000000000000000" pitchFamily="2" charset="2"/>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marL="742950" indent="-285750">
                <a:spcBef>
                  <a:spcPct val="20000"/>
                </a:spcBef>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marL="1600200" indent="-228600">
                <a:spcBef>
                  <a:spcPct val="20000"/>
                </a:spcBef>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3200">
                  <a:solidFill>
                    <a:srgbClr val="FFFF99"/>
                  </a:solidFill>
                  <a:latin typeface="Times New Roman" panose="02020603050405020304" pitchFamily="18" charset="0"/>
                </a:rPr>
                <a:t>         </a:t>
              </a:r>
              <a:r>
                <a:rPr lang="en-US" altLang="ja-JP" sz="3600">
                  <a:solidFill>
                    <a:srgbClr val="FFFF99"/>
                  </a:solidFill>
                  <a:latin typeface="Times New Roman" panose="02020603050405020304" pitchFamily="18" charset="0"/>
                </a:rPr>
                <a:t>0</a:t>
              </a:r>
              <a:endParaRPr lang="ja-JP" altLang="ja-JP" sz="3200">
                <a:solidFill>
                  <a:srgbClr val="FFFF99"/>
                </a:solidFill>
                <a:latin typeface="Times New Roman" panose="02020603050405020304" pitchFamily="18" charset="0"/>
              </a:endParaRPr>
            </a:p>
          </p:txBody>
        </p:sp>
        <p:sp>
          <p:nvSpPr>
            <p:cNvPr id="16" name="Rectangle 78"/>
            <p:cNvSpPr>
              <a:spLocks noChangeArrowheads="1"/>
            </p:cNvSpPr>
            <p:nvPr/>
          </p:nvSpPr>
          <p:spPr bwMode="auto">
            <a:xfrm>
              <a:off x="2000" y="3728"/>
              <a:ext cx="1808"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spcBef>
                  <a:spcPct val="20000"/>
                </a:spcBef>
                <a:buClr>
                  <a:schemeClr val="hlink"/>
                </a:buClr>
                <a:buSzPct val="70000"/>
                <a:buFont typeface="Wingdings" panose="05000000000000000000" pitchFamily="2" charset="2"/>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marL="742950" indent="-285750">
                <a:spcBef>
                  <a:spcPct val="20000"/>
                </a:spcBef>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marL="1600200" indent="-228600">
                <a:spcBef>
                  <a:spcPct val="20000"/>
                </a:spcBef>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3200">
                  <a:solidFill>
                    <a:srgbClr val="FFFF99"/>
                  </a:solidFill>
                  <a:latin typeface="Times New Roman" panose="02020603050405020304" pitchFamily="18" charset="0"/>
                </a:rPr>
                <a:t>         </a:t>
              </a:r>
              <a:r>
                <a:rPr lang="en-US" altLang="ja-JP" sz="3600">
                  <a:solidFill>
                    <a:srgbClr val="FFFF99"/>
                  </a:solidFill>
                  <a:latin typeface="Times New Roman" panose="02020603050405020304" pitchFamily="18" charset="0"/>
                </a:rPr>
                <a:t>0</a:t>
              </a:r>
              <a:endParaRPr lang="ja-JP" altLang="ja-JP" sz="3200">
                <a:solidFill>
                  <a:srgbClr val="FFFF99"/>
                </a:solidFill>
                <a:latin typeface="Times New Roman" panose="02020603050405020304" pitchFamily="18" charset="0"/>
              </a:endParaRPr>
            </a:p>
          </p:txBody>
        </p:sp>
        <p:sp>
          <p:nvSpPr>
            <p:cNvPr id="17" name="Rectangle 79"/>
            <p:cNvSpPr>
              <a:spLocks noChangeArrowheads="1"/>
            </p:cNvSpPr>
            <p:nvPr/>
          </p:nvSpPr>
          <p:spPr bwMode="auto">
            <a:xfrm>
              <a:off x="3808" y="3728"/>
              <a:ext cx="1808"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spcBef>
                  <a:spcPct val="20000"/>
                </a:spcBef>
                <a:buClr>
                  <a:schemeClr val="hlink"/>
                </a:buClr>
                <a:buSzPct val="70000"/>
                <a:buFont typeface="Wingdings" panose="05000000000000000000" pitchFamily="2" charset="2"/>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marL="742950" indent="-285750">
                <a:spcBef>
                  <a:spcPct val="20000"/>
                </a:spcBef>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marL="1600200" indent="-228600">
                <a:spcBef>
                  <a:spcPct val="20000"/>
                </a:spcBef>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3200">
                  <a:solidFill>
                    <a:srgbClr val="FFFF99"/>
                  </a:solidFill>
                  <a:latin typeface="Times New Roman" panose="02020603050405020304" pitchFamily="18" charset="0"/>
                </a:rPr>
                <a:t>         </a:t>
              </a:r>
              <a:r>
                <a:rPr lang="en-US" altLang="ja-JP" sz="3600">
                  <a:solidFill>
                    <a:srgbClr val="FFFF99"/>
                  </a:solidFill>
                  <a:latin typeface="Times New Roman" panose="02020603050405020304" pitchFamily="18" charset="0"/>
                </a:rPr>
                <a:t>0</a:t>
              </a:r>
              <a:endParaRPr lang="ja-JP" altLang="ja-JP" sz="3200">
                <a:solidFill>
                  <a:srgbClr val="FFFF99"/>
                </a:solidFill>
                <a:latin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20878"/>
                                        </p:tgtEl>
                                        <p:attrNameLst>
                                          <p:attrName>style.visibility</p:attrName>
                                        </p:attrNameLst>
                                      </p:cBhvr>
                                      <p:to>
                                        <p:strVal val="visible"/>
                                      </p:to>
                                    </p:set>
                                    <p:animEffect transition="in" filter="checkerboard(across)">
                                      <p:cBhvr>
                                        <p:cTn id="7" dur="500"/>
                                        <p:tgtEl>
                                          <p:spTgt spid="1208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20895"/>
                                        </p:tgtEl>
                                        <p:attrNameLst>
                                          <p:attrName>style.visibility</p:attrName>
                                        </p:attrNameLst>
                                      </p:cBhvr>
                                      <p:to>
                                        <p:strVal val="visible"/>
                                      </p:to>
                                    </p:set>
                                    <p:animEffect transition="in" filter="checkerboard(across)">
                                      <p:cBhvr>
                                        <p:cTn id="12" dur="500"/>
                                        <p:tgtEl>
                                          <p:spTgt spid="1208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ja-JP" altLang="en-US">
                <a:latin typeface="Times New Roman" panose="02020603050405020304" pitchFamily="18" charset="0"/>
              </a:rPr>
              <a:t>演習問題</a:t>
            </a:r>
            <a:r>
              <a:rPr lang="en-US" altLang="ja-JP">
                <a:latin typeface="Times New Roman" panose="02020603050405020304" pitchFamily="18" charset="0"/>
              </a:rPr>
              <a:t>: </a:t>
            </a:r>
            <a:r>
              <a:rPr lang="ja-JP" altLang="en-US">
                <a:latin typeface="Times New Roman" panose="02020603050405020304" pitchFamily="18" charset="0"/>
              </a:rPr>
              <a:t>論理回路の設計</a:t>
            </a:r>
          </a:p>
        </p:txBody>
      </p:sp>
      <p:sp>
        <p:nvSpPr>
          <p:cNvPr id="116739" name="Rectangle 3"/>
          <p:cNvSpPr>
            <a:spLocks noGrp="1" noChangeArrowheads="1"/>
          </p:cNvSpPr>
          <p:nvPr>
            <p:ph type="body" idx="1"/>
          </p:nvPr>
        </p:nvSpPr>
        <p:spPr>
          <a:xfrm>
            <a:off x="457200" y="1371600"/>
            <a:ext cx="8229600" cy="1371600"/>
          </a:xfrm>
        </p:spPr>
        <p:txBody>
          <a:bodyPr/>
          <a:lstStyle/>
          <a:p>
            <a:pPr>
              <a:buFont typeface="Wingdings" panose="05000000000000000000" pitchFamily="2" charset="2"/>
              <a:buNone/>
            </a:pPr>
            <a:r>
              <a:rPr lang="ja-JP" altLang="en-US">
                <a:latin typeface="Times New Roman" panose="02020603050405020304" pitchFamily="18" charset="0"/>
              </a:rPr>
              <a:t>論理関数 </a:t>
            </a:r>
            <a:r>
              <a:rPr lang="en-US" altLang="ja-JP" i="1">
                <a:latin typeface="Times New Roman" panose="02020603050405020304" pitchFamily="18" charset="0"/>
              </a:rPr>
              <a:t>f</a:t>
            </a:r>
            <a:r>
              <a:rPr lang="en-US" altLang="ja-JP">
                <a:latin typeface="Times New Roman" panose="02020603050405020304" pitchFamily="18" charset="0"/>
              </a:rPr>
              <a:t> </a:t>
            </a:r>
            <a:r>
              <a:rPr lang="ja-JP" altLang="en-US">
                <a:latin typeface="Times New Roman" panose="02020603050405020304" pitchFamily="18" charset="0"/>
              </a:rPr>
              <a:t>に対応する論理回路 </a:t>
            </a:r>
            <a:r>
              <a:rPr lang="en-US" altLang="ja-JP" i="1">
                <a:latin typeface="Times New Roman" panose="02020603050405020304" pitchFamily="18" charset="0"/>
              </a:rPr>
              <a:t>F</a:t>
            </a:r>
            <a:r>
              <a:rPr lang="en-US" altLang="ja-JP">
                <a:latin typeface="Times New Roman" panose="02020603050405020304" pitchFamily="18" charset="0"/>
              </a:rPr>
              <a:t> </a:t>
            </a:r>
            <a:r>
              <a:rPr lang="ja-JP" altLang="en-US">
                <a:latin typeface="Times New Roman" panose="02020603050405020304" pitchFamily="18" charset="0"/>
              </a:rPr>
              <a:t>を設計せよ</a:t>
            </a:r>
          </a:p>
        </p:txBody>
      </p:sp>
      <p:graphicFrame>
        <p:nvGraphicFramePr>
          <p:cNvPr id="116740" name="Object 4"/>
          <p:cNvGraphicFramePr>
            <a:graphicFrameLocks noChangeAspect="1"/>
          </p:cNvGraphicFramePr>
          <p:nvPr/>
        </p:nvGraphicFramePr>
        <p:xfrm>
          <a:off x="457200" y="1905000"/>
          <a:ext cx="4652963" cy="647700"/>
        </p:xfrm>
        <a:graphic>
          <a:graphicData uri="http://schemas.openxmlformats.org/presentationml/2006/ole">
            <mc:AlternateContent xmlns:mc="http://schemas.openxmlformats.org/markup-compatibility/2006">
              <mc:Choice xmlns:v="urn:schemas-microsoft-com:vml" Requires="v">
                <p:oleObj spid="_x0000_s7181" name="数式" r:id="rId4" imgW="2055960" imgH="279720" progId="Equation.3">
                  <p:embed/>
                </p:oleObj>
              </mc:Choice>
              <mc:Fallback>
                <p:oleObj name="数式" r:id="rId4" imgW="2055960" imgH="279720" progId="Equation.3">
                  <p:embed/>
                  <p:pic>
                    <p:nvPicPr>
                      <p:cNvPr id="0" name="Picture 1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905000"/>
                        <a:ext cx="4652963"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6741" name="Text Box 5"/>
          <p:cNvSpPr txBox="1">
            <a:spLocks noChangeArrowheads="1"/>
          </p:cNvSpPr>
          <p:nvPr/>
        </p:nvSpPr>
        <p:spPr bwMode="auto">
          <a:xfrm>
            <a:off x="1600200" y="3581400"/>
            <a:ext cx="369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i="1">
                <a:latin typeface="Times New Roman" panose="02020603050405020304" pitchFamily="18" charset="0"/>
              </a:rPr>
              <a:t>X</a:t>
            </a:r>
          </a:p>
        </p:txBody>
      </p:sp>
      <p:sp>
        <p:nvSpPr>
          <p:cNvPr id="116742" name="Text Box 6"/>
          <p:cNvSpPr txBox="1">
            <a:spLocks noChangeArrowheads="1"/>
          </p:cNvSpPr>
          <p:nvPr/>
        </p:nvSpPr>
        <p:spPr bwMode="auto">
          <a:xfrm>
            <a:off x="1600200" y="4572000"/>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i="1">
                <a:latin typeface="Times New Roman" panose="02020603050405020304" pitchFamily="18" charset="0"/>
              </a:rPr>
              <a:t>Y</a:t>
            </a:r>
          </a:p>
        </p:txBody>
      </p:sp>
      <p:sp>
        <p:nvSpPr>
          <p:cNvPr id="116743" name="Text Box 7"/>
          <p:cNvSpPr txBox="1">
            <a:spLocks noChangeArrowheads="1"/>
          </p:cNvSpPr>
          <p:nvPr/>
        </p:nvSpPr>
        <p:spPr bwMode="auto">
          <a:xfrm>
            <a:off x="1600200" y="5562600"/>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i="1">
                <a:latin typeface="Times New Roman" panose="02020603050405020304" pitchFamily="18" charset="0"/>
              </a:rPr>
              <a:t>Z</a:t>
            </a:r>
          </a:p>
        </p:txBody>
      </p:sp>
      <p:sp>
        <p:nvSpPr>
          <p:cNvPr id="116744" name="Line 8"/>
          <p:cNvSpPr>
            <a:spLocks noChangeShapeType="1"/>
          </p:cNvSpPr>
          <p:nvPr/>
        </p:nvSpPr>
        <p:spPr bwMode="auto">
          <a:xfrm>
            <a:off x="7162800" y="4800600"/>
            <a:ext cx="1524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6745" name="Rectangle 9"/>
          <p:cNvSpPr>
            <a:spLocks noChangeArrowheads="1"/>
          </p:cNvSpPr>
          <p:nvPr/>
        </p:nvSpPr>
        <p:spPr bwMode="auto">
          <a:xfrm>
            <a:off x="2133600" y="2667000"/>
            <a:ext cx="5029200" cy="4038600"/>
          </a:xfrm>
          <a:prstGeom prst="rect">
            <a:avLst/>
          </a:prstGeom>
          <a:noFill/>
          <a:ln w="19050">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useBgFill="1">
        <p:nvSpPr>
          <p:cNvPr id="116746" name="Text Box 10"/>
          <p:cNvSpPr txBox="1">
            <a:spLocks noChangeArrowheads="1"/>
          </p:cNvSpPr>
          <p:nvPr/>
        </p:nvSpPr>
        <p:spPr bwMode="auto">
          <a:xfrm>
            <a:off x="2286000" y="2438400"/>
            <a:ext cx="533400" cy="519113"/>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2800" i="1">
                <a:latin typeface="Times New Roman" panose="02020603050405020304" pitchFamily="18" charset="0"/>
              </a:rPr>
              <a:t>F</a:t>
            </a:r>
          </a:p>
        </p:txBody>
      </p:sp>
      <p:sp>
        <p:nvSpPr>
          <p:cNvPr id="116747" name="Line 11"/>
          <p:cNvSpPr>
            <a:spLocks noChangeShapeType="1"/>
          </p:cNvSpPr>
          <p:nvPr/>
        </p:nvSpPr>
        <p:spPr bwMode="auto">
          <a:xfrm>
            <a:off x="1981200" y="3810000"/>
            <a:ext cx="1524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6748" name="Line 12"/>
          <p:cNvSpPr>
            <a:spLocks noChangeShapeType="1"/>
          </p:cNvSpPr>
          <p:nvPr/>
        </p:nvSpPr>
        <p:spPr bwMode="auto">
          <a:xfrm>
            <a:off x="1981200" y="4800600"/>
            <a:ext cx="1524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6749" name="Line 13"/>
          <p:cNvSpPr>
            <a:spLocks noChangeShapeType="1"/>
          </p:cNvSpPr>
          <p:nvPr/>
        </p:nvSpPr>
        <p:spPr bwMode="auto">
          <a:xfrm>
            <a:off x="1981200" y="5791200"/>
            <a:ext cx="1524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116798" name="Group 62"/>
          <p:cNvGrpSpPr>
            <a:grpSpLocks/>
          </p:cNvGrpSpPr>
          <p:nvPr/>
        </p:nvGrpSpPr>
        <p:grpSpPr bwMode="auto">
          <a:xfrm>
            <a:off x="2133600" y="3810000"/>
            <a:ext cx="5029200" cy="2133600"/>
            <a:chOff x="1344" y="2400"/>
            <a:chExt cx="3168" cy="1344"/>
          </a:xfrm>
        </p:grpSpPr>
        <p:grpSp>
          <p:nvGrpSpPr>
            <p:cNvPr id="116754" name="Group 31"/>
            <p:cNvGrpSpPr>
              <a:grpSpLocks/>
            </p:cNvGrpSpPr>
            <p:nvPr/>
          </p:nvGrpSpPr>
          <p:grpSpPr bwMode="auto">
            <a:xfrm>
              <a:off x="1920" y="2736"/>
              <a:ext cx="288" cy="192"/>
              <a:chOff x="2640" y="1968"/>
              <a:chExt cx="288" cy="192"/>
            </a:xfrm>
          </p:grpSpPr>
          <p:sp>
            <p:nvSpPr>
              <p:cNvPr id="116755" name="AutoShape 32"/>
              <p:cNvSpPr>
                <a:spLocks noChangeArrowheads="1"/>
              </p:cNvSpPr>
              <p:nvPr/>
            </p:nvSpPr>
            <p:spPr bwMode="auto">
              <a:xfrm rot="5400000">
                <a:off x="2640" y="1968"/>
                <a:ext cx="192" cy="192"/>
              </a:xfrm>
              <a:prstGeom prst="triangle">
                <a:avLst>
                  <a:gd name="adj" fmla="val 50000"/>
                </a:avLst>
              </a:prstGeom>
              <a:noFill/>
              <a:ln w="19050">
                <a:solidFill>
                  <a:srgbClr val="FFFF99"/>
                </a:solidFill>
                <a:miter lim="800000"/>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endParaRPr lang="ja-JP" altLang="ja-JP" sz="3200" i="1"/>
              </a:p>
            </p:txBody>
          </p:sp>
          <p:sp>
            <p:nvSpPr>
              <p:cNvPr id="116756" name="Oval 33"/>
              <p:cNvSpPr>
                <a:spLocks noChangeArrowheads="1"/>
              </p:cNvSpPr>
              <p:nvPr/>
            </p:nvSpPr>
            <p:spPr bwMode="auto">
              <a:xfrm>
                <a:off x="2832" y="2016"/>
                <a:ext cx="96" cy="96"/>
              </a:xfrm>
              <a:prstGeom prst="ellipse">
                <a:avLst/>
              </a:prstGeom>
              <a:noFill/>
              <a:ln w="19050">
                <a:solidFill>
                  <a:srgbClr val="FF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endParaRPr lang="ja-JP" altLang="ja-JP" sz="3200" i="1"/>
              </a:p>
            </p:txBody>
          </p:sp>
        </p:grpSp>
        <p:grpSp>
          <p:nvGrpSpPr>
            <p:cNvPr id="116757" name="Group 5"/>
            <p:cNvGrpSpPr>
              <a:grpSpLocks/>
            </p:cNvGrpSpPr>
            <p:nvPr/>
          </p:nvGrpSpPr>
          <p:grpSpPr bwMode="auto">
            <a:xfrm>
              <a:off x="2784" y="2496"/>
              <a:ext cx="288" cy="288"/>
              <a:chOff x="3264" y="3648"/>
              <a:chExt cx="288" cy="288"/>
            </a:xfrm>
          </p:grpSpPr>
          <p:sp>
            <p:nvSpPr>
              <p:cNvPr id="116758" name="Arc 6"/>
              <p:cNvSpPr>
                <a:spLocks/>
              </p:cNvSpPr>
              <p:nvPr/>
            </p:nvSpPr>
            <p:spPr bwMode="auto">
              <a:xfrm>
                <a:off x="3264" y="3648"/>
                <a:ext cx="288" cy="144"/>
              </a:xfrm>
              <a:custGeom>
                <a:avLst/>
                <a:gdLst>
                  <a:gd name="T0" fmla="*/ 0 w 21600"/>
                  <a:gd name="T1" fmla="*/ 0 h 21600"/>
                  <a:gd name="T2" fmla="*/ 4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FF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116759" name="Arc 7"/>
              <p:cNvSpPr>
                <a:spLocks/>
              </p:cNvSpPr>
              <p:nvPr/>
            </p:nvSpPr>
            <p:spPr bwMode="auto">
              <a:xfrm flipV="1">
                <a:off x="3264" y="3792"/>
                <a:ext cx="288" cy="144"/>
              </a:xfrm>
              <a:custGeom>
                <a:avLst/>
                <a:gdLst>
                  <a:gd name="T0" fmla="*/ 0 w 21600"/>
                  <a:gd name="T1" fmla="*/ 0 h 21600"/>
                  <a:gd name="T2" fmla="*/ 4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FF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116760" name="Arc 8"/>
              <p:cNvSpPr>
                <a:spLocks/>
              </p:cNvSpPr>
              <p:nvPr/>
            </p:nvSpPr>
            <p:spPr bwMode="auto">
              <a:xfrm>
                <a:off x="3264" y="3648"/>
                <a:ext cx="48" cy="144"/>
              </a:xfrm>
              <a:custGeom>
                <a:avLst/>
                <a:gdLst>
                  <a:gd name="T0" fmla="*/ 0 w 21600"/>
                  <a:gd name="T1" fmla="*/ 0 h 21600"/>
                  <a:gd name="T2" fmla="*/ 0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FF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116761" name="Arc 9"/>
              <p:cNvSpPr>
                <a:spLocks/>
              </p:cNvSpPr>
              <p:nvPr/>
            </p:nvSpPr>
            <p:spPr bwMode="auto">
              <a:xfrm flipV="1">
                <a:off x="3264" y="3792"/>
                <a:ext cx="48" cy="144"/>
              </a:xfrm>
              <a:custGeom>
                <a:avLst/>
                <a:gdLst>
                  <a:gd name="T0" fmla="*/ 0 w 21600"/>
                  <a:gd name="T1" fmla="*/ 0 h 21600"/>
                  <a:gd name="T2" fmla="*/ 0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FF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grpSp>
        <p:grpSp>
          <p:nvGrpSpPr>
            <p:cNvPr id="116762" name="Group 31"/>
            <p:cNvGrpSpPr>
              <a:grpSpLocks/>
            </p:cNvGrpSpPr>
            <p:nvPr/>
          </p:nvGrpSpPr>
          <p:grpSpPr bwMode="auto">
            <a:xfrm>
              <a:off x="1920" y="3552"/>
              <a:ext cx="288" cy="192"/>
              <a:chOff x="2640" y="1968"/>
              <a:chExt cx="288" cy="192"/>
            </a:xfrm>
          </p:grpSpPr>
          <p:sp>
            <p:nvSpPr>
              <p:cNvPr id="116763" name="AutoShape 32"/>
              <p:cNvSpPr>
                <a:spLocks noChangeArrowheads="1"/>
              </p:cNvSpPr>
              <p:nvPr/>
            </p:nvSpPr>
            <p:spPr bwMode="auto">
              <a:xfrm rot="5400000">
                <a:off x="2640" y="1968"/>
                <a:ext cx="192" cy="192"/>
              </a:xfrm>
              <a:prstGeom prst="triangle">
                <a:avLst>
                  <a:gd name="adj" fmla="val 50000"/>
                </a:avLst>
              </a:prstGeom>
              <a:noFill/>
              <a:ln w="19050">
                <a:solidFill>
                  <a:srgbClr val="FFFF99"/>
                </a:solidFill>
                <a:miter lim="800000"/>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endParaRPr lang="ja-JP" altLang="ja-JP" sz="3200" i="1"/>
              </a:p>
            </p:txBody>
          </p:sp>
          <p:sp>
            <p:nvSpPr>
              <p:cNvPr id="116764" name="Oval 33"/>
              <p:cNvSpPr>
                <a:spLocks noChangeArrowheads="1"/>
              </p:cNvSpPr>
              <p:nvPr/>
            </p:nvSpPr>
            <p:spPr bwMode="auto">
              <a:xfrm>
                <a:off x="2832" y="2016"/>
                <a:ext cx="96" cy="96"/>
              </a:xfrm>
              <a:prstGeom prst="ellipse">
                <a:avLst/>
              </a:prstGeom>
              <a:noFill/>
              <a:ln w="19050">
                <a:solidFill>
                  <a:srgbClr val="FF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endParaRPr lang="ja-JP" altLang="ja-JP" sz="3200" i="1"/>
              </a:p>
            </p:txBody>
          </p:sp>
        </p:grpSp>
        <p:sp>
          <p:nvSpPr>
            <p:cNvPr id="116765" name="Line 29"/>
            <p:cNvSpPr>
              <a:spLocks noChangeShapeType="1"/>
            </p:cNvSpPr>
            <p:nvPr/>
          </p:nvSpPr>
          <p:spPr bwMode="auto">
            <a:xfrm>
              <a:off x="1344" y="2400"/>
              <a:ext cx="1152" cy="0"/>
            </a:xfrm>
            <a:prstGeom prst="line">
              <a:avLst/>
            </a:prstGeom>
            <a:noFill/>
            <a:ln w="1905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6766" name="Line 30"/>
            <p:cNvSpPr>
              <a:spLocks noChangeShapeType="1"/>
            </p:cNvSpPr>
            <p:nvPr/>
          </p:nvSpPr>
          <p:spPr bwMode="auto">
            <a:xfrm>
              <a:off x="1344" y="3024"/>
              <a:ext cx="432" cy="0"/>
            </a:xfrm>
            <a:prstGeom prst="line">
              <a:avLst/>
            </a:prstGeom>
            <a:noFill/>
            <a:ln w="1905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6767" name="Line 31"/>
            <p:cNvSpPr>
              <a:spLocks noChangeShapeType="1"/>
            </p:cNvSpPr>
            <p:nvPr/>
          </p:nvSpPr>
          <p:spPr bwMode="auto">
            <a:xfrm>
              <a:off x="1776" y="2832"/>
              <a:ext cx="144" cy="0"/>
            </a:xfrm>
            <a:prstGeom prst="line">
              <a:avLst/>
            </a:prstGeom>
            <a:noFill/>
            <a:ln w="1905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6768" name="Line 32"/>
            <p:cNvSpPr>
              <a:spLocks noChangeShapeType="1"/>
            </p:cNvSpPr>
            <p:nvPr/>
          </p:nvSpPr>
          <p:spPr bwMode="auto">
            <a:xfrm>
              <a:off x="1776" y="3216"/>
              <a:ext cx="720" cy="0"/>
            </a:xfrm>
            <a:prstGeom prst="line">
              <a:avLst/>
            </a:prstGeom>
            <a:noFill/>
            <a:ln w="1905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6769" name="Line 33"/>
            <p:cNvSpPr>
              <a:spLocks noChangeShapeType="1"/>
            </p:cNvSpPr>
            <p:nvPr/>
          </p:nvSpPr>
          <p:spPr bwMode="auto">
            <a:xfrm>
              <a:off x="2208" y="2832"/>
              <a:ext cx="288" cy="0"/>
            </a:xfrm>
            <a:prstGeom prst="line">
              <a:avLst/>
            </a:prstGeom>
            <a:noFill/>
            <a:ln w="1905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6770" name="Line 34"/>
            <p:cNvSpPr>
              <a:spLocks noChangeShapeType="1"/>
            </p:cNvSpPr>
            <p:nvPr/>
          </p:nvSpPr>
          <p:spPr bwMode="auto">
            <a:xfrm>
              <a:off x="1776" y="2832"/>
              <a:ext cx="0" cy="384"/>
            </a:xfrm>
            <a:prstGeom prst="line">
              <a:avLst/>
            </a:prstGeom>
            <a:noFill/>
            <a:ln w="1905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6771" name="Line 35"/>
            <p:cNvSpPr>
              <a:spLocks noChangeShapeType="1"/>
            </p:cNvSpPr>
            <p:nvPr/>
          </p:nvSpPr>
          <p:spPr bwMode="auto">
            <a:xfrm>
              <a:off x="1344" y="3648"/>
              <a:ext cx="576" cy="0"/>
            </a:xfrm>
            <a:prstGeom prst="line">
              <a:avLst/>
            </a:prstGeom>
            <a:noFill/>
            <a:ln w="1905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6772" name="Line 36"/>
            <p:cNvSpPr>
              <a:spLocks noChangeShapeType="1"/>
            </p:cNvSpPr>
            <p:nvPr/>
          </p:nvSpPr>
          <p:spPr bwMode="auto">
            <a:xfrm>
              <a:off x="2208" y="3648"/>
              <a:ext cx="288" cy="0"/>
            </a:xfrm>
            <a:prstGeom prst="line">
              <a:avLst/>
            </a:prstGeom>
            <a:noFill/>
            <a:ln w="1905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6773" name="Line 37"/>
            <p:cNvSpPr>
              <a:spLocks noChangeShapeType="1"/>
            </p:cNvSpPr>
            <p:nvPr/>
          </p:nvSpPr>
          <p:spPr bwMode="auto">
            <a:xfrm>
              <a:off x="2496" y="2400"/>
              <a:ext cx="0" cy="192"/>
            </a:xfrm>
            <a:prstGeom prst="line">
              <a:avLst/>
            </a:prstGeom>
            <a:noFill/>
            <a:ln w="1905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6774" name="Line 38"/>
            <p:cNvSpPr>
              <a:spLocks noChangeShapeType="1"/>
            </p:cNvSpPr>
            <p:nvPr/>
          </p:nvSpPr>
          <p:spPr bwMode="auto">
            <a:xfrm>
              <a:off x="2496" y="2688"/>
              <a:ext cx="0" cy="144"/>
            </a:xfrm>
            <a:prstGeom prst="line">
              <a:avLst/>
            </a:prstGeom>
            <a:noFill/>
            <a:ln w="1905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6775" name="Line 39"/>
            <p:cNvSpPr>
              <a:spLocks noChangeShapeType="1"/>
            </p:cNvSpPr>
            <p:nvPr/>
          </p:nvSpPr>
          <p:spPr bwMode="auto">
            <a:xfrm>
              <a:off x="2496" y="2592"/>
              <a:ext cx="336" cy="0"/>
            </a:xfrm>
            <a:prstGeom prst="line">
              <a:avLst/>
            </a:prstGeom>
            <a:noFill/>
            <a:ln w="1905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6776" name="Line 40"/>
            <p:cNvSpPr>
              <a:spLocks noChangeShapeType="1"/>
            </p:cNvSpPr>
            <p:nvPr/>
          </p:nvSpPr>
          <p:spPr bwMode="auto">
            <a:xfrm>
              <a:off x="2496" y="2688"/>
              <a:ext cx="336" cy="0"/>
            </a:xfrm>
            <a:prstGeom prst="line">
              <a:avLst/>
            </a:prstGeom>
            <a:noFill/>
            <a:ln w="1905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6777" name="Line 41"/>
            <p:cNvSpPr>
              <a:spLocks noChangeShapeType="1"/>
            </p:cNvSpPr>
            <p:nvPr/>
          </p:nvSpPr>
          <p:spPr bwMode="auto">
            <a:xfrm>
              <a:off x="2496" y="3216"/>
              <a:ext cx="0" cy="144"/>
            </a:xfrm>
            <a:prstGeom prst="line">
              <a:avLst/>
            </a:prstGeom>
            <a:noFill/>
            <a:ln w="1905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6778" name="Line 42"/>
            <p:cNvSpPr>
              <a:spLocks noChangeShapeType="1"/>
            </p:cNvSpPr>
            <p:nvPr/>
          </p:nvSpPr>
          <p:spPr bwMode="auto">
            <a:xfrm>
              <a:off x="2496" y="3456"/>
              <a:ext cx="0" cy="192"/>
            </a:xfrm>
            <a:prstGeom prst="line">
              <a:avLst/>
            </a:prstGeom>
            <a:noFill/>
            <a:ln w="1905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6779" name="Line 43"/>
            <p:cNvSpPr>
              <a:spLocks noChangeShapeType="1"/>
            </p:cNvSpPr>
            <p:nvPr/>
          </p:nvSpPr>
          <p:spPr bwMode="auto">
            <a:xfrm>
              <a:off x="2496" y="3360"/>
              <a:ext cx="336" cy="0"/>
            </a:xfrm>
            <a:prstGeom prst="line">
              <a:avLst/>
            </a:prstGeom>
            <a:noFill/>
            <a:ln w="1905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6780" name="Line 44"/>
            <p:cNvSpPr>
              <a:spLocks noChangeShapeType="1"/>
            </p:cNvSpPr>
            <p:nvPr/>
          </p:nvSpPr>
          <p:spPr bwMode="auto">
            <a:xfrm>
              <a:off x="2496" y="3456"/>
              <a:ext cx="336" cy="0"/>
            </a:xfrm>
            <a:prstGeom prst="line">
              <a:avLst/>
            </a:prstGeom>
            <a:noFill/>
            <a:ln w="1905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116781" name="Group 62"/>
            <p:cNvGrpSpPr>
              <a:grpSpLocks/>
            </p:cNvGrpSpPr>
            <p:nvPr/>
          </p:nvGrpSpPr>
          <p:grpSpPr bwMode="auto">
            <a:xfrm>
              <a:off x="3840" y="2880"/>
              <a:ext cx="288" cy="288"/>
              <a:chOff x="3264" y="2544"/>
              <a:chExt cx="288" cy="288"/>
            </a:xfrm>
          </p:grpSpPr>
          <p:sp>
            <p:nvSpPr>
              <p:cNvPr id="116782" name="Arc 63"/>
              <p:cNvSpPr>
                <a:spLocks/>
              </p:cNvSpPr>
              <p:nvPr/>
            </p:nvSpPr>
            <p:spPr bwMode="auto">
              <a:xfrm>
                <a:off x="3264" y="2544"/>
                <a:ext cx="288" cy="144"/>
              </a:xfrm>
              <a:custGeom>
                <a:avLst/>
                <a:gdLst>
                  <a:gd name="T0" fmla="*/ 0 w 21600"/>
                  <a:gd name="T1" fmla="*/ 0 h 21600"/>
                  <a:gd name="T2" fmla="*/ 288 w 21600"/>
                  <a:gd name="T3" fmla="*/ 144 h 21600"/>
                  <a:gd name="T4" fmla="*/ 0 w 21600"/>
                  <a:gd name="T5" fmla="*/ 144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FFFF99"/>
                </a:solidFill>
                <a:round/>
                <a:headEnd/>
                <a:tailEnd/>
              </a:ln>
              <a:extLst>
                <a:ext uri="{909E8E84-426E-40DD-AFC4-6F175D3DCCD1}">
                  <a14:hiddenFill xmlns:a14="http://schemas.microsoft.com/office/drawing/2010/main">
                    <a:solidFill>
                      <a:srgbClr val="FF0000"/>
                    </a:solidFill>
                  </a14:hiddenFill>
                </a:ext>
              </a:extLst>
            </p:spPr>
            <p:txBody>
              <a:bodyPr wrap="none" anchor="ctr"/>
              <a:lstStyle/>
              <a:p>
                <a:endParaRPr lang="ja-JP" altLang="en-US"/>
              </a:p>
            </p:txBody>
          </p:sp>
          <p:sp>
            <p:nvSpPr>
              <p:cNvPr id="116783" name="Arc 64"/>
              <p:cNvSpPr>
                <a:spLocks/>
              </p:cNvSpPr>
              <p:nvPr/>
            </p:nvSpPr>
            <p:spPr bwMode="auto">
              <a:xfrm flipV="1">
                <a:off x="3264" y="2688"/>
                <a:ext cx="288" cy="144"/>
              </a:xfrm>
              <a:custGeom>
                <a:avLst/>
                <a:gdLst>
                  <a:gd name="T0" fmla="*/ 0 w 21600"/>
                  <a:gd name="T1" fmla="*/ 0 h 21600"/>
                  <a:gd name="T2" fmla="*/ 288 w 21600"/>
                  <a:gd name="T3" fmla="*/ 144 h 21600"/>
                  <a:gd name="T4" fmla="*/ 0 w 21600"/>
                  <a:gd name="T5" fmla="*/ 144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FFFF99"/>
                </a:solidFill>
                <a:round/>
                <a:headEnd/>
                <a:tailEnd/>
              </a:ln>
              <a:extLst>
                <a:ext uri="{909E8E84-426E-40DD-AFC4-6F175D3DCCD1}">
                  <a14:hiddenFill xmlns:a14="http://schemas.microsoft.com/office/drawing/2010/main">
                    <a:solidFill>
                      <a:srgbClr val="FF0000"/>
                    </a:solidFill>
                  </a14:hiddenFill>
                </a:ext>
              </a:extLst>
            </p:spPr>
            <p:txBody>
              <a:bodyPr wrap="none" anchor="ctr"/>
              <a:lstStyle/>
              <a:p>
                <a:endParaRPr lang="ja-JP" altLang="en-US"/>
              </a:p>
            </p:txBody>
          </p:sp>
          <p:sp>
            <p:nvSpPr>
              <p:cNvPr id="116784" name="Line 65"/>
              <p:cNvSpPr>
                <a:spLocks noChangeShapeType="1"/>
              </p:cNvSpPr>
              <p:nvPr/>
            </p:nvSpPr>
            <p:spPr bwMode="auto">
              <a:xfrm>
                <a:off x="3264" y="2544"/>
                <a:ext cx="0" cy="288"/>
              </a:xfrm>
              <a:prstGeom prst="line">
                <a:avLst/>
              </a:prstGeom>
              <a:noFill/>
              <a:ln w="19050">
                <a:solidFill>
                  <a:srgbClr val="FFFF99"/>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sp>
          <p:nvSpPr>
            <p:cNvPr id="116785" name="Line 49"/>
            <p:cNvSpPr>
              <a:spLocks noChangeShapeType="1"/>
            </p:cNvSpPr>
            <p:nvPr/>
          </p:nvSpPr>
          <p:spPr bwMode="auto">
            <a:xfrm>
              <a:off x="3072" y="2640"/>
              <a:ext cx="480" cy="0"/>
            </a:xfrm>
            <a:prstGeom prst="line">
              <a:avLst/>
            </a:prstGeom>
            <a:noFill/>
            <a:ln w="1905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6786" name="Line 50"/>
            <p:cNvSpPr>
              <a:spLocks noChangeShapeType="1"/>
            </p:cNvSpPr>
            <p:nvPr/>
          </p:nvSpPr>
          <p:spPr bwMode="auto">
            <a:xfrm>
              <a:off x="3072" y="3408"/>
              <a:ext cx="480" cy="0"/>
            </a:xfrm>
            <a:prstGeom prst="line">
              <a:avLst/>
            </a:prstGeom>
            <a:noFill/>
            <a:ln w="1905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6787" name="Line 51"/>
            <p:cNvSpPr>
              <a:spLocks noChangeShapeType="1"/>
            </p:cNvSpPr>
            <p:nvPr/>
          </p:nvSpPr>
          <p:spPr bwMode="auto">
            <a:xfrm>
              <a:off x="3552" y="2640"/>
              <a:ext cx="0" cy="336"/>
            </a:xfrm>
            <a:prstGeom prst="line">
              <a:avLst/>
            </a:prstGeom>
            <a:noFill/>
            <a:ln w="1905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6788" name="Line 52"/>
            <p:cNvSpPr>
              <a:spLocks noChangeShapeType="1"/>
            </p:cNvSpPr>
            <p:nvPr/>
          </p:nvSpPr>
          <p:spPr bwMode="auto">
            <a:xfrm>
              <a:off x="3552" y="3072"/>
              <a:ext cx="0" cy="336"/>
            </a:xfrm>
            <a:prstGeom prst="line">
              <a:avLst/>
            </a:prstGeom>
            <a:noFill/>
            <a:ln w="1905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6789" name="Line 53"/>
            <p:cNvSpPr>
              <a:spLocks noChangeShapeType="1"/>
            </p:cNvSpPr>
            <p:nvPr/>
          </p:nvSpPr>
          <p:spPr bwMode="auto">
            <a:xfrm>
              <a:off x="3552" y="2976"/>
              <a:ext cx="288" cy="0"/>
            </a:xfrm>
            <a:prstGeom prst="line">
              <a:avLst/>
            </a:prstGeom>
            <a:noFill/>
            <a:ln w="1905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6790" name="Line 54"/>
            <p:cNvSpPr>
              <a:spLocks noChangeShapeType="1"/>
            </p:cNvSpPr>
            <p:nvPr/>
          </p:nvSpPr>
          <p:spPr bwMode="auto">
            <a:xfrm>
              <a:off x="3552" y="3072"/>
              <a:ext cx="288" cy="0"/>
            </a:xfrm>
            <a:prstGeom prst="line">
              <a:avLst/>
            </a:prstGeom>
            <a:noFill/>
            <a:ln w="1905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6791" name="Line 55"/>
            <p:cNvSpPr>
              <a:spLocks noChangeShapeType="1"/>
            </p:cNvSpPr>
            <p:nvPr/>
          </p:nvSpPr>
          <p:spPr bwMode="auto">
            <a:xfrm>
              <a:off x="4128" y="3024"/>
              <a:ext cx="384" cy="0"/>
            </a:xfrm>
            <a:prstGeom prst="line">
              <a:avLst/>
            </a:prstGeom>
            <a:noFill/>
            <a:ln w="1905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116793" name="Group 5"/>
            <p:cNvGrpSpPr>
              <a:grpSpLocks/>
            </p:cNvGrpSpPr>
            <p:nvPr/>
          </p:nvGrpSpPr>
          <p:grpSpPr bwMode="auto">
            <a:xfrm>
              <a:off x="2784" y="3264"/>
              <a:ext cx="288" cy="288"/>
              <a:chOff x="3264" y="3648"/>
              <a:chExt cx="288" cy="288"/>
            </a:xfrm>
          </p:grpSpPr>
          <p:sp>
            <p:nvSpPr>
              <p:cNvPr id="116794" name="Arc 6"/>
              <p:cNvSpPr>
                <a:spLocks/>
              </p:cNvSpPr>
              <p:nvPr/>
            </p:nvSpPr>
            <p:spPr bwMode="auto">
              <a:xfrm>
                <a:off x="3264" y="3648"/>
                <a:ext cx="288" cy="144"/>
              </a:xfrm>
              <a:custGeom>
                <a:avLst/>
                <a:gdLst>
                  <a:gd name="T0" fmla="*/ 0 w 21600"/>
                  <a:gd name="T1" fmla="*/ 0 h 21600"/>
                  <a:gd name="T2" fmla="*/ 4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FF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116795" name="Arc 7"/>
              <p:cNvSpPr>
                <a:spLocks/>
              </p:cNvSpPr>
              <p:nvPr/>
            </p:nvSpPr>
            <p:spPr bwMode="auto">
              <a:xfrm flipV="1">
                <a:off x="3264" y="3792"/>
                <a:ext cx="288" cy="144"/>
              </a:xfrm>
              <a:custGeom>
                <a:avLst/>
                <a:gdLst>
                  <a:gd name="T0" fmla="*/ 0 w 21600"/>
                  <a:gd name="T1" fmla="*/ 0 h 21600"/>
                  <a:gd name="T2" fmla="*/ 4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FF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116796" name="Arc 8"/>
              <p:cNvSpPr>
                <a:spLocks/>
              </p:cNvSpPr>
              <p:nvPr/>
            </p:nvSpPr>
            <p:spPr bwMode="auto">
              <a:xfrm>
                <a:off x="3264" y="3648"/>
                <a:ext cx="48" cy="144"/>
              </a:xfrm>
              <a:custGeom>
                <a:avLst/>
                <a:gdLst>
                  <a:gd name="T0" fmla="*/ 0 w 21600"/>
                  <a:gd name="T1" fmla="*/ 0 h 21600"/>
                  <a:gd name="T2" fmla="*/ 0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FF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116797" name="Arc 9"/>
              <p:cNvSpPr>
                <a:spLocks/>
              </p:cNvSpPr>
              <p:nvPr/>
            </p:nvSpPr>
            <p:spPr bwMode="auto">
              <a:xfrm flipV="1">
                <a:off x="3264" y="3792"/>
                <a:ext cx="48" cy="144"/>
              </a:xfrm>
              <a:custGeom>
                <a:avLst/>
                <a:gdLst>
                  <a:gd name="T0" fmla="*/ 0 w 21600"/>
                  <a:gd name="T1" fmla="*/ 0 h 21600"/>
                  <a:gd name="T2" fmla="*/ 0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FF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16798"/>
                                        </p:tgtEl>
                                        <p:attrNameLst>
                                          <p:attrName>style.visibility</p:attrName>
                                        </p:attrNameLst>
                                      </p:cBhvr>
                                      <p:to>
                                        <p:strVal val="visible"/>
                                      </p:to>
                                    </p:set>
                                    <p:animEffect transition="in" filter="wipe(left)">
                                      <p:cBhvr>
                                        <p:cTn id="7" dur="500"/>
                                        <p:tgtEl>
                                          <p:spTgt spid="1167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ja-JP" altLang="en-US">
                <a:latin typeface="Times New Roman" panose="02020603050405020304" pitchFamily="18" charset="0"/>
              </a:rPr>
              <a:t>演習問題</a:t>
            </a:r>
            <a:r>
              <a:rPr lang="en-US" altLang="ja-JP">
                <a:latin typeface="Times New Roman" panose="02020603050405020304" pitchFamily="18" charset="0"/>
              </a:rPr>
              <a:t>: NAND</a:t>
            </a:r>
            <a:r>
              <a:rPr lang="ja-JP" altLang="en-US">
                <a:latin typeface="Times New Roman" panose="02020603050405020304" pitchFamily="18" charset="0"/>
              </a:rPr>
              <a:t>回路</a:t>
            </a:r>
          </a:p>
        </p:txBody>
      </p:sp>
      <p:sp>
        <p:nvSpPr>
          <p:cNvPr id="117763" name="Rectangle 3"/>
          <p:cNvSpPr>
            <a:spLocks noGrp="1" noChangeArrowheads="1"/>
          </p:cNvSpPr>
          <p:nvPr>
            <p:ph type="body" idx="1"/>
          </p:nvPr>
        </p:nvSpPr>
        <p:spPr>
          <a:xfrm>
            <a:off x="457200" y="1295400"/>
            <a:ext cx="8229600" cy="838200"/>
          </a:xfrm>
        </p:spPr>
        <p:txBody>
          <a:bodyPr/>
          <a:lstStyle/>
          <a:p>
            <a:pPr>
              <a:buFont typeface="Wingdings" panose="05000000000000000000" pitchFamily="2" charset="2"/>
              <a:buNone/>
            </a:pPr>
            <a:r>
              <a:rPr lang="ja-JP" altLang="en-US">
                <a:latin typeface="Times New Roman" panose="02020603050405020304" pitchFamily="18" charset="0"/>
              </a:rPr>
              <a:t>下の回路 </a:t>
            </a:r>
            <a:r>
              <a:rPr lang="en-US" altLang="ja-JP" i="1">
                <a:latin typeface="Times New Roman" panose="02020603050405020304" pitchFamily="18" charset="0"/>
              </a:rPr>
              <a:t>F</a:t>
            </a:r>
            <a:r>
              <a:rPr lang="en-US" altLang="ja-JP">
                <a:latin typeface="Times New Roman" panose="02020603050405020304" pitchFamily="18" charset="0"/>
              </a:rPr>
              <a:t> </a:t>
            </a:r>
            <a:r>
              <a:rPr lang="ja-JP" altLang="en-US">
                <a:latin typeface="Times New Roman" panose="02020603050405020304" pitchFamily="18" charset="0"/>
              </a:rPr>
              <a:t>を</a:t>
            </a:r>
            <a:r>
              <a:rPr lang="en-US" altLang="ja-JP">
                <a:latin typeface="Times New Roman" panose="02020603050405020304" pitchFamily="18" charset="0"/>
              </a:rPr>
              <a:t>NAND</a:t>
            </a:r>
            <a:r>
              <a:rPr lang="ja-JP" altLang="en-US">
                <a:latin typeface="Times New Roman" panose="02020603050405020304" pitchFamily="18" charset="0"/>
              </a:rPr>
              <a:t>回路 </a:t>
            </a:r>
            <a:r>
              <a:rPr lang="en-US" altLang="ja-JP" i="1">
                <a:latin typeface="Times New Roman" panose="02020603050405020304" pitchFamily="18" charset="0"/>
              </a:rPr>
              <a:t>F</a:t>
            </a:r>
            <a:r>
              <a:rPr lang="en-US" altLang="ja-JP">
                <a:latin typeface="Times New Roman" panose="02020603050405020304" pitchFamily="18" charset="0"/>
              </a:rPr>
              <a:t>’ </a:t>
            </a:r>
            <a:r>
              <a:rPr lang="ja-JP" altLang="en-US">
                <a:latin typeface="Times New Roman" panose="02020603050405020304" pitchFamily="18" charset="0"/>
              </a:rPr>
              <a:t>に変換せよ</a:t>
            </a:r>
          </a:p>
        </p:txBody>
      </p:sp>
      <p:grpSp>
        <p:nvGrpSpPr>
          <p:cNvPr id="117764" name="Group 4"/>
          <p:cNvGrpSpPr>
            <a:grpSpLocks/>
          </p:cNvGrpSpPr>
          <p:nvPr/>
        </p:nvGrpSpPr>
        <p:grpSpPr bwMode="auto">
          <a:xfrm>
            <a:off x="1828800" y="3505200"/>
            <a:ext cx="457200" cy="457200"/>
            <a:chOff x="3264" y="2544"/>
            <a:chExt cx="288" cy="288"/>
          </a:xfrm>
        </p:grpSpPr>
        <p:sp>
          <p:nvSpPr>
            <p:cNvPr id="117765" name="Arc 5"/>
            <p:cNvSpPr>
              <a:spLocks/>
            </p:cNvSpPr>
            <p:nvPr/>
          </p:nvSpPr>
          <p:spPr bwMode="auto">
            <a:xfrm>
              <a:off x="3264" y="2544"/>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17766" name="Arc 6"/>
            <p:cNvSpPr>
              <a:spLocks/>
            </p:cNvSpPr>
            <p:nvPr/>
          </p:nvSpPr>
          <p:spPr bwMode="auto">
            <a:xfrm flipV="1">
              <a:off x="3264" y="2688"/>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17767" name="Line 7"/>
            <p:cNvSpPr>
              <a:spLocks noChangeShapeType="1"/>
            </p:cNvSpPr>
            <p:nvPr/>
          </p:nvSpPr>
          <p:spPr bwMode="auto">
            <a:xfrm>
              <a:off x="3264" y="2544"/>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17768" name="Group 8"/>
          <p:cNvGrpSpPr>
            <a:grpSpLocks/>
          </p:cNvGrpSpPr>
          <p:nvPr/>
        </p:nvGrpSpPr>
        <p:grpSpPr bwMode="auto">
          <a:xfrm>
            <a:off x="1828800" y="4267200"/>
            <a:ext cx="457200" cy="457200"/>
            <a:chOff x="3264" y="2544"/>
            <a:chExt cx="288" cy="288"/>
          </a:xfrm>
        </p:grpSpPr>
        <p:sp>
          <p:nvSpPr>
            <p:cNvPr id="117769" name="Arc 9"/>
            <p:cNvSpPr>
              <a:spLocks/>
            </p:cNvSpPr>
            <p:nvPr/>
          </p:nvSpPr>
          <p:spPr bwMode="auto">
            <a:xfrm>
              <a:off x="3264" y="2544"/>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17770" name="Arc 10"/>
            <p:cNvSpPr>
              <a:spLocks/>
            </p:cNvSpPr>
            <p:nvPr/>
          </p:nvSpPr>
          <p:spPr bwMode="auto">
            <a:xfrm flipV="1">
              <a:off x="3264" y="2688"/>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17771" name="Line 11"/>
            <p:cNvSpPr>
              <a:spLocks noChangeShapeType="1"/>
            </p:cNvSpPr>
            <p:nvPr/>
          </p:nvSpPr>
          <p:spPr bwMode="auto">
            <a:xfrm>
              <a:off x="3264" y="2544"/>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17772" name="Group 12"/>
          <p:cNvGrpSpPr>
            <a:grpSpLocks/>
          </p:cNvGrpSpPr>
          <p:nvPr/>
        </p:nvGrpSpPr>
        <p:grpSpPr bwMode="auto">
          <a:xfrm>
            <a:off x="2438400" y="3886200"/>
            <a:ext cx="457200" cy="457200"/>
            <a:chOff x="3264" y="3648"/>
            <a:chExt cx="288" cy="288"/>
          </a:xfrm>
        </p:grpSpPr>
        <p:sp>
          <p:nvSpPr>
            <p:cNvPr id="117773" name="Arc 13"/>
            <p:cNvSpPr>
              <a:spLocks/>
            </p:cNvSpPr>
            <p:nvPr/>
          </p:nvSpPr>
          <p:spPr bwMode="auto">
            <a:xfrm>
              <a:off x="3264" y="3648"/>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17774" name="Arc 14"/>
            <p:cNvSpPr>
              <a:spLocks/>
            </p:cNvSpPr>
            <p:nvPr/>
          </p:nvSpPr>
          <p:spPr bwMode="auto">
            <a:xfrm flipV="1">
              <a:off x="3264" y="3792"/>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17775" name="Arc 15"/>
            <p:cNvSpPr>
              <a:spLocks/>
            </p:cNvSpPr>
            <p:nvPr/>
          </p:nvSpPr>
          <p:spPr bwMode="auto">
            <a:xfrm>
              <a:off x="3264" y="3648"/>
              <a:ext cx="4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17776" name="Arc 16"/>
            <p:cNvSpPr>
              <a:spLocks/>
            </p:cNvSpPr>
            <p:nvPr/>
          </p:nvSpPr>
          <p:spPr bwMode="auto">
            <a:xfrm flipV="1">
              <a:off x="3264" y="3792"/>
              <a:ext cx="4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117777" name="Line 17"/>
          <p:cNvSpPr>
            <a:spLocks noChangeShapeType="1"/>
          </p:cNvSpPr>
          <p:nvPr/>
        </p:nvSpPr>
        <p:spPr bwMode="auto">
          <a:xfrm>
            <a:off x="1752600" y="3810000"/>
            <a:ext cx="762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7778" name="Line 18"/>
          <p:cNvSpPr>
            <a:spLocks noChangeShapeType="1"/>
          </p:cNvSpPr>
          <p:nvPr/>
        </p:nvSpPr>
        <p:spPr bwMode="auto">
          <a:xfrm flipH="1">
            <a:off x="1219200" y="3810000"/>
            <a:ext cx="762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7779" name="Line 19"/>
          <p:cNvSpPr>
            <a:spLocks noChangeShapeType="1"/>
          </p:cNvSpPr>
          <p:nvPr/>
        </p:nvSpPr>
        <p:spPr bwMode="auto">
          <a:xfrm flipH="1">
            <a:off x="990600" y="3657600"/>
            <a:ext cx="8382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7780" name="Line 20"/>
          <p:cNvSpPr>
            <a:spLocks noChangeShapeType="1"/>
          </p:cNvSpPr>
          <p:nvPr/>
        </p:nvSpPr>
        <p:spPr bwMode="auto">
          <a:xfrm>
            <a:off x="1219200" y="3810000"/>
            <a:ext cx="0" cy="609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7781" name="Line 21"/>
          <p:cNvSpPr>
            <a:spLocks noChangeShapeType="1"/>
          </p:cNvSpPr>
          <p:nvPr/>
        </p:nvSpPr>
        <p:spPr bwMode="auto">
          <a:xfrm>
            <a:off x="990600" y="4114800"/>
            <a:ext cx="2286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7782" name="Line 22"/>
          <p:cNvSpPr>
            <a:spLocks noChangeShapeType="1"/>
          </p:cNvSpPr>
          <p:nvPr/>
        </p:nvSpPr>
        <p:spPr bwMode="auto">
          <a:xfrm>
            <a:off x="1219200" y="3810000"/>
            <a:ext cx="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7783" name="Line 23"/>
          <p:cNvSpPr>
            <a:spLocks noChangeShapeType="1"/>
          </p:cNvSpPr>
          <p:nvPr/>
        </p:nvSpPr>
        <p:spPr bwMode="auto">
          <a:xfrm>
            <a:off x="990600" y="4572000"/>
            <a:ext cx="8382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7784" name="Line 24"/>
          <p:cNvSpPr>
            <a:spLocks noChangeShapeType="1"/>
          </p:cNvSpPr>
          <p:nvPr/>
        </p:nvSpPr>
        <p:spPr bwMode="auto">
          <a:xfrm>
            <a:off x="2286000" y="3733800"/>
            <a:ext cx="762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7785" name="Line 25"/>
          <p:cNvSpPr>
            <a:spLocks noChangeShapeType="1"/>
          </p:cNvSpPr>
          <p:nvPr/>
        </p:nvSpPr>
        <p:spPr bwMode="auto">
          <a:xfrm>
            <a:off x="2286000" y="4495800"/>
            <a:ext cx="762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7786" name="Line 26"/>
          <p:cNvSpPr>
            <a:spLocks noChangeShapeType="1"/>
          </p:cNvSpPr>
          <p:nvPr/>
        </p:nvSpPr>
        <p:spPr bwMode="auto">
          <a:xfrm>
            <a:off x="2362200" y="3733800"/>
            <a:ext cx="0" cy="3048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7787" name="Line 27"/>
          <p:cNvSpPr>
            <a:spLocks noChangeShapeType="1"/>
          </p:cNvSpPr>
          <p:nvPr/>
        </p:nvSpPr>
        <p:spPr bwMode="auto">
          <a:xfrm>
            <a:off x="2362200" y="4191000"/>
            <a:ext cx="0" cy="3048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7788" name="Line 28"/>
          <p:cNvSpPr>
            <a:spLocks noChangeShapeType="1"/>
          </p:cNvSpPr>
          <p:nvPr/>
        </p:nvSpPr>
        <p:spPr bwMode="auto">
          <a:xfrm>
            <a:off x="2362200" y="4038600"/>
            <a:ext cx="1524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7789" name="Line 29"/>
          <p:cNvSpPr>
            <a:spLocks noChangeShapeType="1"/>
          </p:cNvSpPr>
          <p:nvPr/>
        </p:nvSpPr>
        <p:spPr bwMode="auto">
          <a:xfrm>
            <a:off x="2362200" y="4191000"/>
            <a:ext cx="1524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7790" name="Text Box 30"/>
          <p:cNvSpPr txBox="1">
            <a:spLocks noChangeArrowheads="1"/>
          </p:cNvSpPr>
          <p:nvPr/>
        </p:nvSpPr>
        <p:spPr bwMode="auto">
          <a:xfrm>
            <a:off x="609600" y="3436938"/>
            <a:ext cx="369888" cy="457200"/>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i="1">
                <a:latin typeface="Times New Roman" panose="02020603050405020304" pitchFamily="18" charset="0"/>
              </a:rPr>
              <a:t>X</a:t>
            </a:r>
          </a:p>
        </p:txBody>
      </p:sp>
      <p:sp>
        <p:nvSpPr>
          <p:cNvPr id="117791" name="Text Box 31"/>
          <p:cNvSpPr txBox="1">
            <a:spLocks noChangeArrowheads="1"/>
          </p:cNvSpPr>
          <p:nvPr/>
        </p:nvSpPr>
        <p:spPr bwMode="auto">
          <a:xfrm>
            <a:off x="609600" y="3894138"/>
            <a:ext cx="354013" cy="457200"/>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i="1">
                <a:latin typeface="Times New Roman" panose="02020603050405020304" pitchFamily="18" charset="0"/>
              </a:rPr>
              <a:t>Y</a:t>
            </a:r>
          </a:p>
        </p:txBody>
      </p:sp>
      <p:sp>
        <p:nvSpPr>
          <p:cNvPr id="117792" name="Text Box 32"/>
          <p:cNvSpPr txBox="1">
            <a:spLocks noChangeArrowheads="1"/>
          </p:cNvSpPr>
          <p:nvPr/>
        </p:nvSpPr>
        <p:spPr bwMode="auto">
          <a:xfrm>
            <a:off x="609600" y="4351338"/>
            <a:ext cx="354013" cy="457200"/>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i="1" dirty="0">
                <a:latin typeface="Times New Roman" panose="02020603050405020304" pitchFamily="18" charset="0"/>
              </a:rPr>
              <a:t>Z</a:t>
            </a:r>
          </a:p>
        </p:txBody>
      </p:sp>
      <p:sp>
        <p:nvSpPr>
          <p:cNvPr id="117793" name="Line 33"/>
          <p:cNvSpPr>
            <a:spLocks noChangeShapeType="1"/>
          </p:cNvSpPr>
          <p:nvPr/>
        </p:nvSpPr>
        <p:spPr bwMode="auto">
          <a:xfrm>
            <a:off x="2895600" y="4114800"/>
            <a:ext cx="1524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7794" name="Rectangle 34"/>
          <p:cNvSpPr>
            <a:spLocks noChangeArrowheads="1"/>
          </p:cNvSpPr>
          <p:nvPr/>
        </p:nvSpPr>
        <p:spPr bwMode="auto">
          <a:xfrm>
            <a:off x="1066800" y="3276600"/>
            <a:ext cx="1905000" cy="1676400"/>
          </a:xfrm>
          <a:prstGeom prst="rect">
            <a:avLst/>
          </a:prstGeom>
          <a:noFill/>
          <a:ln w="19050">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useBgFill="1">
        <p:nvSpPr>
          <p:cNvPr id="117795" name="Text Box 35"/>
          <p:cNvSpPr txBox="1">
            <a:spLocks noChangeArrowheads="1"/>
          </p:cNvSpPr>
          <p:nvPr/>
        </p:nvSpPr>
        <p:spPr bwMode="auto">
          <a:xfrm>
            <a:off x="1219200" y="2971800"/>
            <a:ext cx="533400" cy="519113"/>
          </a:xfrm>
          <a:prstGeom prst="rect">
            <a:avLst/>
          </a:prstGeom>
          <a:ln w="1905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2800" i="1">
                <a:latin typeface="Times New Roman" panose="02020603050405020304" pitchFamily="18" charset="0"/>
              </a:rPr>
              <a:t>F</a:t>
            </a:r>
          </a:p>
        </p:txBody>
      </p:sp>
      <p:sp>
        <p:nvSpPr>
          <p:cNvPr id="117796" name="Line 36"/>
          <p:cNvSpPr>
            <a:spLocks noChangeShapeType="1"/>
          </p:cNvSpPr>
          <p:nvPr/>
        </p:nvSpPr>
        <p:spPr bwMode="auto">
          <a:xfrm flipH="1">
            <a:off x="1219200" y="4419600"/>
            <a:ext cx="6096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117797" name="Group 37"/>
          <p:cNvGrpSpPr>
            <a:grpSpLocks/>
          </p:cNvGrpSpPr>
          <p:nvPr/>
        </p:nvGrpSpPr>
        <p:grpSpPr bwMode="auto">
          <a:xfrm>
            <a:off x="1295400" y="3657600"/>
            <a:ext cx="457200" cy="304800"/>
            <a:chOff x="2640" y="1968"/>
            <a:chExt cx="288" cy="192"/>
          </a:xfrm>
        </p:grpSpPr>
        <p:sp>
          <p:nvSpPr>
            <p:cNvPr id="117798" name="AutoShape 38"/>
            <p:cNvSpPr>
              <a:spLocks noChangeArrowheads="1"/>
            </p:cNvSpPr>
            <p:nvPr/>
          </p:nvSpPr>
          <p:spPr bwMode="auto">
            <a:xfrm rot="5400000">
              <a:off x="2640" y="1968"/>
              <a:ext cx="192" cy="192"/>
            </a:xfrm>
            <a:prstGeom prst="triangle">
              <a:avLst>
                <a:gd name="adj" fmla="val 50000"/>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17799" name="Oval 39"/>
            <p:cNvSpPr>
              <a:spLocks noChangeArrowheads="1"/>
            </p:cNvSpPr>
            <p:nvPr/>
          </p:nvSpPr>
          <p:spPr bwMode="auto">
            <a:xfrm>
              <a:off x="2832" y="2016"/>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117800" name="Text Box 40"/>
          <p:cNvSpPr txBox="1">
            <a:spLocks noChangeArrowheads="1"/>
          </p:cNvSpPr>
          <p:nvPr/>
        </p:nvSpPr>
        <p:spPr bwMode="auto">
          <a:xfrm>
            <a:off x="3429000" y="2971800"/>
            <a:ext cx="369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i="1">
                <a:latin typeface="Times New Roman" panose="02020603050405020304" pitchFamily="18" charset="0"/>
              </a:rPr>
              <a:t>X</a:t>
            </a:r>
          </a:p>
        </p:txBody>
      </p:sp>
      <p:sp>
        <p:nvSpPr>
          <p:cNvPr id="117801" name="Text Box 41"/>
          <p:cNvSpPr txBox="1">
            <a:spLocks noChangeArrowheads="1"/>
          </p:cNvSpPr>
          <p:nvPr/>
        </p:nvSpPr>
        <p:spPr bwMode="auto">
          <a:xfrm>
            <a:off x="3429000" y="3962400"/>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i="1">
                <a:latin typeface="Times New Roman" panose="02020603050405020304" pitchFamily="18" charset="0"/>
              </a:rPr>
              <a:t>Y</a:t>
            </a:r>
          </a:p>
        </p:txBody>
      </p:sp>
      <p:sp>
        <p:nvSpPr>
          <p:cNvPr id="117802" name="Text Box 42"/>
          <p:cNvSpPr txBox="1">
            <a:spLocks noChangeArrowheads="1"/>
          </p:cNvSpPr>
          <p:nvPr/>
        </p:nvSpPr>
        <p:spPr bwMode="auto">
          <a:xfrm>
            <a:off x="3429000" y="4953000"/>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i="1">
                <a:latin typeface="Times New Roman" panose="02020603050405020304" pitchFamily="18" charset="0"/>
              </a:rPr>
              <a:t>Z</a:t>
            </a:r>
          </a:p>
        </p:txBody>
      </p:sp>
      <p:sp>
        <p:nvSpPr>
          <p:cNvPr id="117803" name="Line 43"/>
          <p:cNvSpPr>
            <a:spLocks noChangeShapeType="1"/>
          </p:cNvSpPr>
          <p:nvPr/>
        </p:nvSpPr>
        <p:spPr bwMode="auto">
          <a:xfrm>
            <a:off x="8305800" y="4191000"/>
            <a:ext cx="1524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7804" name="Rectangle 44"/>
          <p:cNvSpPr>
            <a:spLocks noChangeArrowheads="1"/>
          </p:cNvSpPr>
          <p:nvPr/>
        </p:nvSpPr>
        <p:spPr bwMode="auto">
          <a:xfrm>
            <a:off x="3962400" y="2057400"/>
            <a:ext cx="4343400" cy="4114800"/>
          </a:xfrm>
          <a:prstGeom prst="rect">
            <a:avLst/>
          </a:prstGeom>
          <a:noFill/>
          <a:ln w="19050">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17805" name="Text Box 45"/>
          <p:cNvSpPr txBox="1">
            <a:spLocks noChangeArrowheads="1"/>
          </p:cNvSpPr>
          <p:nvPr/>
        </p:nvSpPr>
        <p:spPr bwMode="auto">
          <a:xfrm>
            <a:off x="4114800" y="1752600"/>
            <a:ext cx="533400" cy="519113"/>
          </a:xfrm>
          <a:prstGeom prst="rect">
            <a:avLst/>
          </a:prstGeom>
          <a:solidFill>
            <a:srgbClr val="000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2800" i="1">
                <a:latin typeface="Times New Roman" panose="02020603050405020304" pitchFamily="18" charset="0"/>
              </a:rPr>
              <a:t>F’</a:t>
            </a:r>
          </a:p>
        </p:txBody>
      </p:sp>
      <p:sp>
        <p:nvSpPr>
          <p:cNvPr id="117806" name="Line 46"/>
          <p:cNvSpPr>
            <a:spLocks noChangeShapeType="1"/>
          </p:cNvSpPr>
          <p:nvPr/>
        </p:nvSpPr>
        <p:spPr bwMode="auto">
          <a:xfrm>
            <a:off x="3810000" y="3200400"/>
            <a:ext cx="1524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7807" name="Line 47"/>
          <p:cNvSpPr>
            <a:spLocks noChangeShapeType="1"/>
          </p:cNvSpPr>
          <p:nvPr/>
        </p:nvSpPr>
        <p:spPr bwMode="auto">
          <a:xfrm>
            <a:off x="3810000" y="4191000"/>
            <a:ext cx="1524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7808" name="Line 48"/>
          <p:cNvSpPr>
            <a:spLocks noChangeShapeType="1"/>
          </p:cNvSpPr>
          <p:nvPr/>
        </p:nvSpPr>
        <p:spPr bwMode="auto">
          <a:xfrm>
            <a:off x="3810000" y="5181600"/>
            <a:ext cx="1524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7809" name="Text Box 49"/>
          <p:cNvSpPr txBox="1">
            <a:spLocks noChangeArrowheads="1"/>
          </p:cNvSpPr>
          <p:nvPr/>
        </p:nvSpPr>
        <p:spPr bwMode="auto">
          <a:xfrm>
            <a:off x="228600" y="6172200"/>
            <a:ext cx="8763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800">
                <a:latin typeface="Times New Roman" panose="02020603050405020304" pitchFamily="18" charset="0"/>
              </a:rPr>
              <a:t>AND-OR</a:t>
            </a:r>
            <a:r>
              <a:rPr lang="ja-JP" altLang="en-US" sz="2800">
                <a:latin typeface="Times New Roman" panose="02020603050405020304" pitchFamily="18" charset="0"/>
              </a:rPr>
              <a:t>回路→</a:t>
            </a:r>
            <a:r>
              <a:rPr lang="en-US" altLang="ja-JP" sz="2800">
                <a:latin typeface="Times New Roman" panose="02020603050405020304" pitchFamily="18" charset="0"/>
              </a:rPr>
              <a:t>NAND</a:t>
            </a:r>
            <a:r>
              <a:rPr lang="ja-JP" altLang="en-US" sz="2800">
                <a:latin typeface="Times New Roman" panose="02020603050405020304" pitchFamily="18" charset="0"/>
              </a:rPr>
              <a:t>回路変換はゲートの入れ替えだけ</a:t>
            </a:r>
          </a:p>
        </p:txBody>
      </p:sp>
      <p:grpSp>
        <p:nvGrpSpPr>
          <p:cNvPr id="117853" name="Group 93"/>
          <p:cNvGrpSpPr>
            <a:grpSpLocks/>
          </p:cNvGrpSpPr>
          <p:nvPr/>
        </p:nvGrpSpPr>
        <p:grpSpPr bwMode="auto">
          <a:xfrm>
            <a:off x="3962400" y="3200400"/>
            <a:ext cx="4343400" cy="1981200"/>
            <a:chOff x="2496" y="2016"/>
            <a:chExt cx="2736" cy="1248"/>
          </a:xfrm>
        </p:grpSpPr>
        <p:grpSp>
          <p:nvGrpSpPr>
            <p:cNvPr id="117810" name="Group 62"/>
            <p:cNvGrpSpPr>
              <a:grpSpLocks/>
            </p:cNvGrpSpPr>
            <p:nvPr/>
          </p:nvGrpSpPr>
          <p:grpSpPr bwMode="auto">
            <a:xfrm>
              <a:off x="3744" y="2064"/>
              <a:ext cx="288" cy="288"/>
              <a:chOff x="3264" y="2544"/>
              <a:chExt cx="288" cy="288"/>
            </a:xfrm>
          </p:grpSpPr>
          <p:sp>
            <p:nvSpPr>
              <p:cNvPr id="117811" name="Arc 63"/>
              <p:cNvSpPr>
                <a:spLocks/>
              </p:cNvSpPr>
              <p:nvPr/>
            </p:nvSpPr>
            <p:spPr bwMode="auto">
              <a:xfrm>
                <a:off x="3264" y="2544"/>
                <a:ext cx="288" cy="144"/>
              </a:xfrm>
              <a:custGeom>
                <a:avLst/>
                <a:gdLst>
                  <a:gd name="T0" fmla="*/ 0 w 21600"/>
                  <a:gd name="T1" fmla="*/ 0 h 21600"/>
                  <a:gd name="T2" fmla="*/ 288 w 21600"/>
                  <a:gd name="T3" fmla="*/ 144 h 21600"/>
                  <a:gd name="T4" fmla="*/ 0 w 21600"/>
                  <a:gd name="T5" fmla="*/ 144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FFFF99"/>
                </a:solidFill>
                <a:round/>
                <a:headEnd/>
                <a:tailEnd/>
              </a:ln>
              <a:extLst>
                <a:ext uri="{909E8E84-426E-40DD-AFC4-6F175D3DCCD1}">
                  <a14:hiddenFill xmlns:a14="http://schemas.microsoft.com/office/drawing/2010/main">
                    <a:solidFill>
                      <a:srgbClr val="FF0000"/>
                    </a:solidFill>
                  </a14:hiddenFill>
                </a:ext>
              </a:extLst>
            </p:spPr>
            <p:txBody>
              <a:bodyPr wrap="none" anchor="ctr"/>
              <a:lstStyle/>
              <a:p>
                <a:endParaRPr lang="ja-JP" altLang="en-US"/>
              </a:p>
            </p:txBody>
          </p:sp>
          <p:sp>
            <p:nvSpPr>
              <p:cNvPr id="117812" name="Arc 64"/>
              <p:cNvSpPr>
                <a:spLocks/>
              </p:cNvSpPr>
              <p:nvPr/>
            </p:nvSpPr>
            <p:spPr bwMode="auto">
              <a:xfrm flipV="1">
                <a:off x="3264" y="2688"/>
                <a:ext cx="288" cy="144"/>
              </a:xfrm>
              <a:custGeom>
                <a:avLst/>
                <a:gdLst>
                  <a:gd name="T0" fmla="*/ 0 w 21600"/>
                  <a:gd name="T1" fmla="*/ 0 h 21600"/>
                  <a:gd name="T2" fmla="*/ 288 w 21600"/>
                  <a:gd name="T3" fmla="*/ 144 h 21600"/>
                  <a:gd name="T4" fmla="*/ 0 w 21600"/>
                  <a:gd name="T5" fmla="*/ 144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FFFF99"/>
                </a:solidFill>
                <a:round/>
                <a:headEnd/>
                <a:tailEnd/>
              </a:ln>
              <a:extLst>
                <a:ext uri="{909E8E84-426E-40DD-AFC4-6F175D3DCCD1}">
                  <a14:hiddenFill xmlns:a14="http://schemas.microsoft.com/office/drawing/2010/main">
                    <a:solidFill>
                      <a:srgbClr val="FF0000"/>
                    </a:solidFill>
                  </a14:hiddenFill>
                </a:ext>
              </a:extLst>
            </p:spPr>
            <p:txBody>
              <a:bodyPr wrap="none" anchor="ctr"/>
              <a:lstStyle/>
              <a:p>
                <a:endParaRPr lang="ja-JP" altLang="en-US"/>
              </a:p>
            </p:txBody>
          </p:sp>
          <p:sp>
            <p:nvSpPr>
              <p:cNvPr id="117813" name="Line 65"/>
              <p:cNvSpPr>
                <a:spLocks noChangeShapeType="1"/>
              </p:cNvSpPr>
              <p:nvPr/>
            </p:nvSpPr>
            <p:spPr bwMode="auto">
              <a:xfrm>
                <a:off x="3264" y="2544"/>
                <a:ext cx="0" cy="288"/>
              </a:xfrm>
              <a:prstGeom prst="line">
                <a:avLst/>
              </a:prstGeom>
              <a:noFill/>
              <a:ln w="19050">
                <a:solidFill>
                  <a:srgbClr val="FFFF99"/>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sp>
          <p:nvSpPr>
            <p:cNvPr id="117814" name="Oval 33"/>
            <p:cNvSpPr>
              <a:spLocks noChangeArrowheads="1"/>
            </p:cNvSpPr>
            <p:nvPr/>
          </p:nvSpPr>
          <p:spPr bwMode="auto">
            <a:xfrm>
              <a:off x="3216" y="2352"/>
              <a:ext cx="96" cy="96"/>
            </a:xfrm>
            <a:prstGeom prst="ellipse">
              <a:avLst/>
            </a:prstGeom>
            <a:noFill/>
            <a:ln w="19050">
              <a:solidFill>
                <a:srgbClr val="FF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endParaRPr lang="ja-JP" altLang="ja-JP" sz="3200" i="1"/>
            </a:p>
          </p:txBody>
        </p:sp>
        <p:sp>
          <p:nvSpPr>
            <p:cNvPr id="117815" name="Line 55"/>
            <p:cNvSpPr>
              <a:spLocks noChangeShapeType="1"/>
            </p:cNvSpPr>
            <p:nvPr/>
          </p:nvSpPr>
          <p:spPr bwMode="auto">
            <a:xfrm>
              <a:off x="2496" y="2016"/>
              <a:ext cx="1056" cy="0"/>
            </a:xfrm>
            <a:prstGeom prst="line">
              <a:avLst/>
            </a:prstGeom>
            <a:noFill/>
            <a:ln w="1905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7816" name="Line 56"/>
            <p:cNvSpPr>
              <a:spLocks noChangeShapeType="1"/>
            </p:cNvSpPr>
            <p:nvPr/>
          </p:nvSpPr>
          <p:spPr bwMode="auto">
            <a:xfrm>
              <a:off x="2496" y="2640"/>
              <a:ext cx="288" cy="0"/>
            </a:xfrm>
            <a:prstGeom prst="line">
              <a:avLst/>
            </a:prstGeom>
            <a:noFill/>
            <a:ln w="1905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7817" name="Line 57"/>
            <p:cNvSpPr>
              <a:spLocks noChangeShapeType="1"/>
            </p:cNvSpPr>
            <p:nvPr/>
          </p:nvSpPr>
          <p:spPr bwMode="auto">
            <a:xfrm>
              <a:off x="2784" y="2832"/>
              <a:ext cx="768" cy="0"/>
            </a:xfrm>
            <a:prstGeom prst="line">
              <a:avLst/>
            </a:prstGeom>
            <a:noFill/>
            <a:ln w="1905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7818" name="Line 58"/>
            <p:cNvSpPr>
              <a:spLocks noChangeShapeType="1"/>
            </p:cNvSpPr>
            <p:nvPr/>
          </p:nvSpPr>
          <p:spPr bwMode="auto">
            <a:xfrm>
              <a:off x="3312" y="2400"/>
              <a:ext cx="240" cy="0"/>
            </a:xfrm>
            <a:prstGeom prst="line">
              <a:avLst/>
            </a:prstGeom>
            <a:noFill/>
            <a:ln w="1905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7819" name="Line 59"/>
            <p:cNvSpPr>
              <a:spLocks noChangeShapeType="1"/>
            </p:cNvSpPr>
            <p:nvPr/>
          </p:nvSpPr>
          <p:spPr bwMode="auto">
            <a:xfrm>
              <a:off x="2784" y="2352"/>
              <a:ext cx="0" cy="480"/>
            </a:xfrm>
            <a:prstGeom prst="line">
              <a:avLst/>
            </a:prstGeom>
            <a:noFill/>
            <a:ln w="1905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7820" name="Line 60"/>
            <p:cNvSpPr>
              <a:spLocks noChangeShapeType="1"/>
            </p:cNvSpPr>
            <p:nvPr/>
          </p:nvSpPr>
          <p:spPr bwMode="auto">
            <a:xfrm>
              <a:off x="2496" y="3264"/>
              <a:ext cx="1056" cy="0"/>
            </a:xfrm>
            <a:prstGeom prst="line">
              <a:avLst/>
            </a:prstGeom>
            <a:noFill/>
            <a:ln w="1905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7821" name="Line 61"/>
            <p:cNvSpPr>
              <a:spLocks noChangeShapeType="1"/>
            </p:cNvSpPr>
            <p:nvPr/>
          </p:nvSpPr>
          <p:spPr bwMode="auto">
            <a:xfrm>
              <a:off x="3552" y="2016"/>
              <a:ext cx="0" cy="144"/>
            </a:xfrm>
            <a:prstGeom prst="line">
              <a:avLst/>
            </a:prstGeom>
            <a:noFill/>
            <a:ln w="1905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7822" name="Line 62"/>
            <p:cNvSpPr>
              <a:spLocks noChangeShapeType="1"/>
            </p:cNvSpPr>
            <p:nvPr/>
          </p:nvSpPr>
          <p:spPr bwMode="auto">
            <a:xfrm>
              <a:off x="3552" y="2256"/>
              <a:ext cx="0" cy="144"/>
            </a:xfrm>
            <a:prstGeom prst="line">
              <a:avLst/>
            </a:prstGeom>
            <a:noFill/>
            <a:ln w="1905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7823" name="Line 63"/>
            <p:cNvSpPr>
              <a:spLocks noChangeShapeType="1"/>
            </p:cNvSpPr>
            <p:nvPr/>
          </p:nvSpPr>
          <p:spPr bwMode="auto">
            <a:xfrm>
              <a:off x="3552" y="2160"/>
              <a:ext cx="192" cy="0"/>
            </a:xfrm>
            <a:prstGeom prst="line">
              <a:avLst/>
            </a:prstGeom>
            <a:noFill/>
            <a:ln w="1905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7824" name="Line 64"/>
            <p:cNvSpPr>
              <a:spLocks noChangeShapeType="1"/>
            </p:cNvSpPr>
            <p:nvPr/>
          </p:nvSpPr>
          <p:spPr bwMode="auto">
            <a:xfrm>
              <a:off x="3552" y="2256"/>
              <a:ext cx="192" cy="0"/>
            </a:xfrm>
            <a:prstGeom prst="line">
              <a:avLst/>
            </a:prstGeom>
            <a:noFill/>
            <a:ln w="1905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7825" name="Line 65"/>
            <p:cNvSpPr>
              <a:spLocks noChangeShapeType="1"/>
            </p:cNvSpPr>
            <p:nvPr/>
          </p:nvSpPr>
          <p:spPr bwMode="auto">
            <a:xfrm>
              <a:off x="3552" y="2832"/>
              <a:ext cx="0" cy="144"/>
            </a:xfrm>
            <a:prstGeom prst="line">
              <a:avLst/>
            </a:prstGeom>
            <a:noFill/>
            <a:ln w="1905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7826" name="Line 66"/>
            <p:cNvSpPr>
              <a:spLocks noChangeShapeType="1"/>
            </p:cNvSpPr>
            <p:nvPr/>
          </p:nvSpPr>
          <p:spPr bwMode="auto">
            <a:xfrm>
              <a:off x="3552" y="3072"/>
              <a:ext cx="0" cy="192"/>
            </a:xfrm>
            <a:prstGeom prst="line">
              <a:avLst/>
            </a:prstGeom>
            <a:noFill/>
            <a:ln w="1905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7827" name="Line 67"/>
            <p:cNvSpPr>
              <a:spLocks noChangeShapeType="1"/>
            </p:cNvSpPr>
            <p:nvPr/>
          </p:nvSpPr>
          <p:spPr bwMode="auto">
            <a:xfrm>
              <a:off x="3552" y="2976"/>
              <a:ext cx="192" cy="0"/>
            </a:xfrm>
            <a:prstGeom prst="line">
              <a:avLst/>
            </a:prstGeom>
            <a:noFill/>
            <a:ln w="1905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7828" name="Line 68"/>
            <p:cNvSpPr>
              <a:spLocks noChangeShapeType="1"/>
            </p:cNvSpPr>
            <p:nvPr/>
          </p:nvSpPr>
          <p:spPr bwMode="auto">
            <a:xfrm>
              <a:off x="3552" y="3072"/>
              <a:ext cx="192" cy="0"/>
            </a:xfrm>
            <a:prstGeom prst="line">
              <a:avLst/>
            </a:prstGeom>
            <a:noFill/>
            <a:ln w="1905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117829" name="Group 62"/>
            <p:cNvGrpSpPr>
              <a:grpSpLocks/>
            </p:cNvGrpSpPr>
            <p:nvPr/>
          </p:nvGrpSpPr>
          <p:grpSpPr bwMode="auto">
            <a:xfrm>
              <a:off x="3744" y="2880"/>
              <a:ext cx="288" cy="288"/>
              <a:chOff x="3264" y="2544"/>
              <a:chExt cx="288" cy="288"/>
            </a:xfrm>
          </p:grpSpPr>
          <p:sp>
            <p:nvSpPr>
              <p:cNvPr id="117830" name="Arc 63"/>
              <p:cNvSpPr>
                <a:spLocks/>
              </p:cNvSpPr>
              <p:nvPr/>
            </p:nvSpPr>
            <p:spPr bwMode="auto">
              <a:xfrm>
                <a:off x="3264" y="2544"/>
                <a:ext cx="288" cy="144"/>
              </a:xfrm>
              <a:custGeom>
                <a:avLst/>
                <a:gdLst>
                  <a:gd name="T0" fmla="*/ 0 w 21600"/>
                  <a:gd name="T1" fmla="*/ 0 h 21600"/>
                  <a:gd name="T2" fmla="*/ 288 w 21600"/>
                  <a:gd name="T3" fmla="*/ 144 h 21600"/>
                  <a:gd name="T4" fmla="*/ 0 w 21600"/>
                  <a:gd name="T5" fmla="*/ 144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FFFF99"/>
                </a:solidFill>
                <a:round/>
                <a:headEnd/>
                <a:tailEnd/>
              </a:ln>
              <a:extLst>
                <a:ext uri="{909E8E84-426E-40DD-AFC4-6F175D3DCCD1}">
                  <a14:hiddenFill xmlns:a14="http://schemas.microsoft.com/office/drawing/2010/main">
                    <a:solidFill>
                      <a:srgbClr val="FF0000"/>
                    </a:solidFill>
                  </a14:hiddenFill>
                </a:ext>
              </a:extLst>
            </p:spPr>
            <p:txBody>
              <a:bodyPr wrap="none" anchor="ctr"/>
              <a:lstStyle/>
              <a:p>
                <a:endParaRPr lang="ja-JP" altLang="en-US"/>
              </a:p>
            </p:txBody>
          </p:sp>
          <p:sp>
            <p:nvSpPr>
              <p:cNvPr id="117831" name="Arc 64"/>
              <p:cNvSpPr>
                <a:spLocks/>
              </p:cNvSpPr>
              <p:nvPr/>
            </p:nvSpPr>
            <p:spPr bwMode="auto">
              <a:xfrm flipV="1">
                <a:off x="3264" y="2688"/>
                <a:ext cx="288" cy="144"/>
              </a:xfrm>
              <a:custGeom>
                <a:avLst/>
                <a:gdLst>
                  <a:gd name="T0" fmla="*/ 0 w 21600"/>
                  <a:gd name="T1" fmla="*/ 0 h 21600"/>
                  <a:gd name="T2" fmla="*/ 288 w 21600"/>
                  <a:gd name="T3" fmla="*/ 144 h 21600"/>
                  <a:gd name="T4" fmla="*/ 0 w 21600"/>
                  <a:gd name="T5" fmla="*/ 144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FFFF99"/>
                </a:solidFill>
                <a:round/>
                <a:headEnd/>
                <a:tailEnd/>
              </a:ln>
              <a:extLst>
                <a:ext uri="{909E8E84-426E-40DD-AFC4-6F175D3DCCD1}">
                  <a14:hiddenFill xmlns:a14="http://schemas.microsoft.com/office/drawing/2010/main">
                    <a:solidFill>
                      <a:srgbClr val="FF0000"/>
                    </a:solidFill>
                  </a14:hiddenFill>
                </a:ext>
              </a:extLst>
            </p:spPr>
            <p:txBody>
              <a:bodyPr wrap="none" anchor="ctr"/>
              <a:lstStyle/>
              <a:p>
                <a:endParaRPr lang="ja-JP" altLang="en-US"/>
              </a:p>
            </p:txBody>
          </p:sp>
          <p:sp>
            <p:nvSpPr>
              <p:cNvPr id="117832" name="Line 65"/>
              <p:cNvSpPr>
                <a:spLocks noChangeShapeType="1"/>
              </p:cNvSpPr>
              <p:nvPr/>
            </p:nvSpPr>
            <p:spPr bwMode="auto">
              <a:xfrm>
                <a:off x="3264" y="2544"/>
                <a:ext cx="0" cy="288"/>
              </a:xfrm>
              <a:prstGeom prst="line">
                <a:avLst/>
              </a:prstGeom>
              <a:noFill/>
              <a:ln w="19050">
                <a:solidFill>
                  <a:srgbClr val="FFFF99"/>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sp>
          <p:nvSpPr>
            <p:cNvPr id="117833" name="Line 73"/>
            <p:cNvSpPr>
              <a:spLocks noChangeShapeType="1"/>
            </p:cNvSpPr>
            <p:nvPr/>
          </p:nvSpPr>
          <p:spPr bwMode="auto">
            <a:xfrm>
              <a:off x="4128" y="2208"/>
              <a:ext cx="192" cy="0"/>
            </a:xfrm>
            <a:prstGeom prst="line">
              <a:avLst/>
            </a:prstGeom>
            <a:noFill/>
            <a:ln w="1905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7834" name="Line 74"/>
            <p:cNvSpPr>
              <a:spLocks noChangeShapeType="1"/>
            </p:cNvSpPr>
            <p:nvPr/>
          </p:nvSpPr>
          <p:spPr bwMode="auto">
            <a:xfrm>
              <a:off x="4128" y="3024"/>
              <a:ext cx="192" cy="0"/>
            </a:xfrm>
            <a:prstGeom prst="line">
              <a:avLst/>
            </a:prstGeom>
            <a:noFill/>
            <a:ln w="1905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7835" name="Line 75"/>
            <p:cNvSpPr>
              <a:spLocks noChangeShapeType="1"/>
            </p:cNvSpPr>
            <p:nvPr/>
          </p:nvSpPr>
          <p:spPr bwMode="auto">
            <a:xfrm>
              <a:off x="4320" y="2208"/>
              <a:ext cx="0" cy="384"/>
            </a:xfrm>
            <a:prstGeom prst="line">
              <a:avLst/>
            </a:prstGeom>
            <a:noFill/>
            <a:ln w="1905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7836" name="Line 76"/>
            <p:cNvSpPr>
              <a:spLocks noChangeShapeType="1"/>
            </p:cNvSpPr>
            <p:nvPr/>
          </p:nvSpPr>
          <p:spPr bwMode="auto">
            <a:xfrm>
              <a:off x="4320" y="2688"/>
              <a:ext cx="0" cy="336"/>
            </a:xfrm>
            <a:prstGeom prst="line">
              <a:avLst/>
            </a:prstGeom>
            <a:noFill/>
            <a:ln w="1905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7837" name="Line 77"/>
            <p:cNvSpPr>
              <a:spLocks noChangeShapeType="1"/>
            </p:cNvSpPr>
            <p:nvPr/>
          </p:nvSpPr>
          <p:spPr bwMode="auto">
            <a:xfrm>
              <a:off x="4320" y="2592"/>
              <a:ext cx="192" cy="0"/>
            </a:xfrm>
            <a:prstGeom prst="line">
              <a:avLst/>
            </a:prstGeom>
            <a:noFill/>
            <a:ln w="1905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7838" name="Line 78"/>
            <p:cNvSpPr>
              <a:spLocks noChangeShapeType="1"/>
            </p:cNvSpPr>
            <p:nvPr/>
          </p:nvSpPr>
          <p:spPr bwMode="auto">
            <a:xfrm>
              <a:off x="4320" y="2688"/>
              <a:ext cx="192" cy="0"/>
            </a:xfrm>
            <a:prstGeom prst="line">
              <a:avLst/>
            </a:prstGeom>
            <a:noFill/>
            <a:ln w="1905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7839" name="Line 79"/>
            <p:cNvSpPr>
              <a:spLocks noChangeShapeType="1"/>
            </p:cNvSpPr>
            <p:nvPr/>
          </p:nvSpPr>
          <p:spPr bwMode="auto">
            <a:xfrm>
              <a:off x="4896" y="2640"/>
              <a:ext cx="336" cy="0"/>
            </a:xfrm>
            <a:prstGeom prst="line">
              <a:avLst/>
            </a:prstGeom>
            <a:noFill/>
            <a:ln w="1905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117840" name="Group 62"/>
            <p:cNvGrpSpPr>
              <a:grpSpLocks/>
            </p:cNvGrpSpPr>
            <p:nvPr/>
          </p:nvGrpSpPr>
          <p:grpSpPr bwMode="auto">
            <a:xfrm>
              <a:off x="2928" y="2256"/>
              <a:ext cx="288" cy="288"/>
              <a:chOff x="3264" y="2544"/>
              <a:chExt cx="288" cy="288"/>
            </a:xfrm>
          </p:grpSpPr>
          <p:sp>
            <p:nvSpPr>
              <p:cNvPr id="117841" name="Arc 63"/>
              <p:cNvSpPr>
                <a:spLocks/>
              </p:cNvSpPr>
              <p:nvPr/>
            </p:nvSpPr>
            <p:spPr bwMode="auto">
              <a:xfrm>
                <a:off x="3264" y="2544"/>
                <a:ext cx="288" cy="144"/>
              </a:xfrm>
              <a:custGeom>
                <a:avLst/>
                <a:gdLst>
                  <a:gd name="T0" fmla="*/ 0 w 21600"/>
                  <a:gd name="T1" fmla="*/ 0 h 21600"/>
                  <a:gd name="T2" fmla="*/ 288 w 21600"/>
                  <a:gd name="T3" fmla="*/ 144 h 21600"/>
                  <a:gd name="T4" fmla="*/ 0 w 21600"/>
                  <a:gd name="T5" fmla="*/ 144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FFFF99"/>
                </a:solidFill>
                <a:round/>
                <a:headEnd/>
                <a:tailEnd/>
              </a:ln>
              <a:extLst>
                <a:ext uri="{909E8E84-426E-40DD-AFC4-6F175D3DCCD1}">
                  <a14:hiddenFill xmlns:a14="http://schemas.microsoft.com/office/drawing/2010/main">
                    <a:solidFill>
                      <a:srgbClr val="FF0000"/>
                    </a:solidFill>
                  </a14:hiddenFill>
                </a:ext>
              </a:extLst>
            </p:spPr>
            <p:txBody>
              <a:bodyPr wrap="none" anchor="ctr"/>
              <a:lstStyle/>
              <a:p>
                <a:endParaRPr lang="ja-JP" altLang="en-US"/>
              </a:p>
            </p:txBody>
          </p:sp>
          <p:sp>
            <p:nvSpPr>
              <p:cNvPr id="117842" name="Arc 64"/>
              <p:cNvSpPr>
                <a:spLocks/>
              </p:cNvSpPr>
              <p:nvPr/>
            </p:nvSpPr>
            <p:spPr bwMode="auto">
              <a:xfrm flipV="1">
                <a:off x="3264" y="2688"/>
                <a:ext cx="288" cy="144"/>
              </a:xfrm>
              <a:custGeom>
                <a:avLst/>
                <a:gdLst>
                  <a:gd name="T0" fmla="*/ 0 w 21600"/>
                  <a:gd name="T1" fmla="*/ 0 h 21600"/>
                  <a:gd name="T2" fmla="*/ 288 w 21600"/>
                  <a:gd name="T3" fmla="*/ 144 h 21600"/>
                  <a:gd name="T4" fmla="*/ 0 w 21600"/>
                  <a:gd name="T5" fmla="*/ 144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FFFF99"/>
                </a:solidFill>
                <a:round/>
                <a:headEnd/>
                <a:tailEnd/>
              </a:ln>
              <a:extLst>
                <a:ext uri="{909E8E84-426E-40DD-AFC4-6F175D3DCCD1}">
                  <a14:hiddenFill xmlns:a14="http://schemas.microsoft.com/office/drawing/2010/main">
                    <a:solidFill>
                      <a:srgbClr val="FF0000"/>
                    </a:solidFill>
                  </a14:hiddenFill>
                </a:ext>
              </a:extLst>
            </p:spPr>
            <p:txBody>
              <a:bodyPr wrap="none" anchor="ctr"/>
              <a:lstStyle/>
              <a:p>
                <a:endParaRPr lang="ja-JP" altLang="en-US"/>
              </a:p>
            </p:txBody>
          </p:sp>
          <p:sp>
            <p:nvSpPr>
              <p:cNvPr id="117843" name="Line 65"/>
              <p:cNvSpPr>
                <a:spLocks noChangeShapeType="1"/>
              </p:cNvSpPr>
              <p:nvPr/>
            </p:nvSpPr>
            <p:spPr bwMode="auto">
              <a:xfrm>
                <a:off x="3264" y="2544"/>
                <a:ext cx="0" cy="288"/>
              </a:xfrm>
              <a:prstGeom prst="line">
                <a:avLst/>
              </a:prstGeom>
              <a:noFill/>
              <a:ln w="19050">
                <a:solidFill>
                  <a:srgbClr val="FFFF99"/>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sp>
          <p:nvSpPr>
            <p:cNvPr id="117844" name="Line 84"/>
            <p:cNvSpPr>
              <a:spLocks noChangeShapeType="1"/>
            </p:cNvSpPr>
            <p:nvPr/>
          </p:nvSpPr>
          <p:spPr bwMode="auto">
            <a:xfrm>
              <a:off x="2784" y="2352"/>
              <a:ext cx="144" cy="0"/>
            </a:xfrm>
            <a:prstGeom prst="line">
              <a:avLst/>
            </a:prstGeom>
            <a:noFill/>
            <a:ln w="1905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7845" name="Line 85"/>
            <p:cNvSpPr>
              <a:spLocks noChangeShapeType="1"/>
            </p:cNvSpPr>
            <p:nvPr/>
          </p:nvSpPr>
          <p:spPr bwMode="auto">
            <a:xfrm>
              <a:off x="2784" y="2448"/>
              <a:ext cx="144" cy="0"/>
            </a:xfrm>
            <a:prstGeom prst="line">
              <a:avLst/>
            </a:prstGeom>
            <a:noFill/>
            <a:ln w="1905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7846" name="Oval 33"/>
            <p:cNvSpPr>
              <a:spLocks noChangeArrowheads="1"/>
            </p:cNvSpPr>
            <p:nvPr/>
          </p:nvSpPr>
          <p:spPr bwMode="auto">
            <a:xfrm>
              <a:off x="4032" y="2160"/>
              <a:ext cx="96" cy="96"/>
            </a:xfrm>
            <a:prstGeom prst="ellipse">
              <a:avLst/>
            </a:prstGeom>
            <a:noFill/>
            <a:ln w="19050">
              <a:solidFill>
                <a:srgbClr val="FF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endParaRPr lang="ja-JP" altLang="ja-JP" sz="3200" i="1"/>
            </a:p>
          </p:txBody>
        </p:sp>
        <p:sp>
          <p:nvSpPr>
            <p:cNvPr id="117847" name="Oval 33"/>
            <p:cNvSpPr>
              <a:spLocks noChangeArrowheads="1"/>
            </p:cNvSpPr>
            <p:nvPr/>
          </p:nvSpPr>
          <p:spPr bwMode="auto">
            <a:xfrm>
              <a:off x="4032" y="2976"/>
              <a:ext cx="96" cy="96"/>
            </a:xfrm>
            <a:prstGeom prst="ellipse">
              <a:avLst/>
            </a:prstGeom>
            <a:noFill/>
            <a:ln w="19050">
              <a:solidFill>
                <a:srgbClr val="FF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endParaRPr lang="ja-JP" altLang="ja-JP" sz="3200" i="1"/>
            </a:p>
          </p:txBody>
        </p:sp>
        <p:grpSp>
          <p:nvGrpSpPr>
            <p:cNvPr id="117848" name="Group 62"/>
            <p:cNvGrpSpPr>
              <a:grpSpLocks/>
            </p:cNvGrpSpPr>
            <p:nvPr/>
          </p:nvGrpSpPr>
          <p:grpSpPr bwMode="auto">
            <a:xfrm>
              <a:off x="4512" y="2496"/>
              <a:ext cx="288" cy="288"/>
              <a:chOff x="3264" y="2544"/>
              <a:chExt cx="288" cy="288"/>
            </a:xfrm>
          </p:grpSpPr>
          <p:sp>
            <p:nvSpPr>
              <p:cNvPr id="117849" name="Arc 63"/>
              <p:cNvSpPr>
                <a:spLocks/>
              </p:cNvSpPr>
              <p:nvPr/>
            </p:nvSpPr>
            <p:spPr bwMode="auto">
              <a:xfrm>
                <a:off x="3264" y="2544"/>
                <a:ext cx="288" cy="144"/>
              </a:xfrm>
              <a:custGeom>
                <a:avLst/>
                <a:gdLst>
                  <a:gd name="T0" fmla="*/ 0 w 21600"/>
                  <a:gd name="T1" fmla="*/ 0 h 21600"/>
                  <a:gd name="T2" fmla="*/ 288 w 21600"/>
                  <a:gd name="T3" fmla="*/ 144 h 21600"/>
                  <a:gd name="T4" fmla="*/ 0 w 21600"/>
                  <a:gd name="T5" fmla="*/ 144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FFFF99"/>
                </a:solidFill>
                <a:round/>
                <a:headEnd/>
                <a:tailEnd/>
              </a:ln>
              <a:extLst>
                <a:ext uri="{909E8E84-426E-40DD-AFC4-6F175D3DCCD1}">
                  <a14:hiddenFill xmlns:a14="http://schemas.microsoft.com/office/drawing/2010/main">
                    <a:solidFill>
                      <a:srgbClr val="FF0000"/>
                    </a:solidFill>
                  </a14:hiddenFill>
                </a:ext>
              </a:extLst>
            </p:spPr>
            <p:txBody>
              <a:bodyPr wrap="none" anchor="ctr"/>
              <a:lstStyle/>
              <a:p>
                <a:endParaRPr lang="ja-JP" altLang="en-US"/>
              </a:p>
            </p:txBody>
          </p:sp>
          <p:sp>
            <p:nvSpPr>
              <p:cNvPr id="117850" name="Arc 64"/>
              <p:cNvSpPr>
                <a:spLocks/>
              </p:cNvSpPr>
              <p:nvPr/>
            </p:nvSpPr>
            <p:spPr bwMode="auto">
              <a:xfrm flipV="1">
                <a:off x="3264" y="2688"/>
                <a:ext cx="288" cy="144"/>
              </a:xfrm>
              <a:custGeom>
                <a:avLst/>
                <a:gdLst>
                  <a:gd name="T0" fmla="*/ 0 w 21600"/>
                  <a:gd name="T1" fmla="*/ 0 h 21600"/>
                  <a:gd name="T2" fmla="*/ 288 w 21600"/>
                  <a:gd name="T3" fmla="*/ 144 h 21600"/>
                  <a:gd name="T4" fmla="*/ 0 w 21600"/>
                  <a:gd name="T5" fmla="*/ 144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FFFF99"/>
                </a:solidFill>
                <a:round/>
                <a:headEnd/>
                <a:tailEnd/>
              </a:ln>
              <a:extLst>
                <a:ext uri="{909E8E84-426E-40DD-AFC4-6F175D3DCCD1}">
                  <a14:hiddenFill xmlns:a14="http://schemas.microsoft.com/office/drawing/2010/main">
                    <a:solidFill>
                      <a:srgbClr val="FF0000"/>
                    </a:solidFill>
                  </a14:hiddenFill>
                </a:ext>
              </a:extLst>
            </p:spPr>
            <p:txBody>
              <a:bodyPr wrap="none" anchor="ctr"/>
              <a:lstStyle/>
              <a:p>
                <a:endParaRPr lang="ja-JP" altLang="en-US"/>
              </a:p>
            </p:txBody>
          </p:sp>
          <p:sp>
            <p:nvSpPr>
              <p:cNvPr id="117851" name="Line 65"/>
              <p:cNvSpPr>
                <a:spLocks noChangeShapeType="1"/>
              </p:cNvSpPr>
              <p:nvPr/>
            </p:nvSpPr>
            <p:spPr bwMode="auto">
              <a:xfrm>
                <a:off x="3264" y="2544"/>
                <a:ext cx="0" cy="288"/>
              </a:xfrm>
              <a:prstGeom prst="line">
                <a:avLst/>
              </a:prstGeom>
              <a:noFill/>
              <a:ln w="19050">
                <a:solidFill>
                  <a:srgbClr val="FFFF99"/>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sp>
          <p:nvSpPr>
            <p:cNvPr id="117852" name="Oval 33"/>
            <p:cNvSpPr>
              <a:spLocks noChangeArrowheads="1"/>
            </p:cNvSpPr>
            <p:nvPr/>
          </p:nvSpPr>
          <p:spPr bwMode="auto">
            <a:xfrm>
              <a:off x="4800" y="2592"/>
              <a:ext cx="96" cy="96"/>
            </a:xfrm>
            <a:prstGeom prst="ellipse">
              <a:avLst/>
            </a:prstGeom>
            <a:noFill/>
            <a:ln w="19050">
              <a:solidFill>
                <a:srgbClr val="FF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endParaRPr lang="ja-JP" altLang="ja-JP" sz="3200" i="1"/>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17853"/>
                                        </p:tgtEl>
                                        <p:attrNameLst>
                                          <p:attrName>style.visibility</p:attrName>
                                        </p:attrNameLst>
                                      </p:cBhvr>
                                      <p:to>
                                        <p:strVal val="visible"/>
                                      </p:to>
                                    </p:set>
                                    <p:animEffect transition="in" filter="wipe(left)">
                                      <p:cBhvr>
                                        <p:cTn id="7" dur="500"/>
                                        <p:tgtEl>
                                          <p:spTgt spid="1178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1026"/>
          <p:cNvSpPr>
            <a:spLocks noGrp="1" noChangeArrowheads="1"/>
          </p:cNvSpPr>
          <p:nvPr>
            <p:ph type="title"/>
          </p:nvPr>
        </p:nvSpPr>
        <p:spPr/>
        <p:txBody>
          <a:bodyPr/>
          <a:lstStyle/>
          <a:p>
            <a:r>
              <a:rPr lang="ja-JP" altLang="en-US">
                <a:latin typeface="Times New Roman" panose="02020603050405020304" pitchFamily="18" charset="0"/>
              </a:rPr>
              <a:t>参考資料</a:t>
            </a:r>
            <a:r>
              <a:rPr lang="en-US" altLang="ja-JP">
                <a:latin typeface="Times New Roman" panose="02020603050405020304" pitchFamily="18" charset="0"/>
              </a:rPr>
              <a:t>: </a:t>
            </a:r>
            <a:r>
              <a:rPr lang="ja-JP" altLang="en-US">
                <a:latin typeface="Times New Roman" panose="02020603050405020304" pitchFamily="18" charset="0"/>
              </a:rPr>
              <a:t>カルノー図</a:t>
            </a:r>
          </a:p>
        </p:txBody>
      </p:sp>
      <p:sp>
        <p:nvSpPr>
          <p:cNvPr id="96259" name="Rectangle 1027"/>
          <p:cNvSpPr>
            <a:spLocks noGrp="1" noChangeArrowheads="1"/>
          </p:cNvSpPr>
          <p:nvPr>
            <p:ph type="body" idx="1"/>
          </p:nvPr>
        </p:nvSpPr>
        <p:spPr/>
        <p:txBody>
          <a:bodyPr/>
          <a:lstStyle/>
          <a:p>
            <a:r>
              <a:rPr lang="ja-JP" altLang="en-US">
                <a:latin typeface="Times New Roman" panose="02020603050405020304" pitchFamily="18" charset="0"/>
              </a:rPr>
              <a:t>カルノー図</a:t>
            </a:r>
            <a:r>
              <a:rPr lang="en-US" altLang="ja-JP">
                <a:latin typeface="Times New Roman" panose="02020603050405020304" pitchFamily="18" charset="0"/>
              </a:rPr>
              <a:t>:</a:t>
            </a:r>
            <a:r>
              <a:rPr lang="ja-JP" altLang="en-US">
                <a:latin typeface="Times New Roman" panose="02020603050405020304" pitchFamily="18" charset="0"/>
              </a:rPr>
              <a:t>関数値を</a:t>
            </a:r>
            <a:r>
              <a:rPr lang="en-US" altLang="ja-JP">
                <a:latin typeface="Times New Roman" panose="02020603050405020304" pitchFamily="18" charset="0"/>
              </a:rPr>
              <a:t>2</a:t>
            </a:r>
            <a:r>
              <a:rPr lang="ja-JP" altLang="en-US">
                <a:latin typeface="Times New Roman" panose="02020603050405020304" pitchFamily="18" charset="0"/>
              </a:rPr>
              <a:t>次元格子図で表現</a:t>
            </a:r>
          </a:p>
          <a:p>
            <a:pPr lvl="1"/>
            <a:r>
              <a:rPr lang="ja-JP" altLang="en-US">
                <a:latin typeface="Times New Roman" panose="02020603050405020304" pitchFamily="18" charset="0"/>
              </a:rPr>
              <a:t>論理関数を直感的に把握する表現法</a:t>
            </a:r>
          </a:p>
          <a:p>
            <a:pPr lvl="1"/>
            <a:r>
              <a:rPr lang="ja-JP" altLang="en-US">
                <a:latin typeface="Times New Roman" panose="02020603050405020304" pitchFamily="18" charset="0"/>
              </a:rPr>
              <a:t>論理回路の最適化設計を直感的に行える</a:t>
            </a:r>
          </a:p>
          <a:p>
            <a:r>
              <a:rPr lang="ja-JP" altLang="en-US">
                <a:latin typeface="Times New Roman" panose="02020603050405020304" pitchFamily="18" charset="0"/>
              </a:rPr>
              <a:t>カルノー図のサイズ</a:t>
            </a:r>
          </a:p>
          <a:p>
            <a:pPr lvl="1"/>
            <a:r>
              <a:rPr lang="en-US" altLang="ja-JP">
                <a:latin typeface="Times New Roman" panose="02020603050405020304" pitchFamily="18" charset="0"/>
              </a:rPr>
              <a:t>2</a:t>
            </a:r>
            <a:r>
              <a:rPr lang="ja-JP" altLang="en-US">
                <a:latin typeface="Times New Roman" panose="02020603050405020304" pitchFamily="18" charset="0"/>
              </a:rPr>
              <a:t>変数</a:t>
            </a:r>
            <a:r>
              <a:rPr lang="en-US" altLang="ja-JP">
                <a:latin typeface="Times New Roman" panose="02020603050405020304" pitchFamily="18" charset="0"/>
              </a:rPr>
              <a:t>(2</a:t>
            </a:r>
            <a:r>
              <a:rPr lang="en-US" altLang="ja-JP" baseline="30000">
                <a:latin typeface="Times New Roman" panose="02020603050405020304" pitchFamily="18" charset="0"/>
              </a:rPr>
              <a:t>2</a:t>
            </a:r>
            <a:r>
              <a:rPr lang="ja-JP" altLang="en-US">
                <a:latin typeface="Times New Roman" panose="02020603050405020304" pitchFamily="18" charset="0"/>
              </a:rPr>
              <a:t>通り</a:t>
            </a:r>
            <a:r>
              <a:rPr lang="en-US" altLang="ja-JP">
                <a:latin typeface="Times New Roman" panose="02020603050405020304" pitchFamily="18" charset="0"/>
              </a:rPr>
              <a:t>) : 2</a:t>
            </a:r>
            <a:r>
              <a:rPr lang="en-US" altLang="ja-JP" baseline="30000">
                <a:latin typeface="Times New Roman" panose="02020603050405020304" pitchFamily="18" charset="0"/>
              </a:rPr>
              <a:t>1</a:t>
            </a:r>
            <a:r>
              <a:rPr lang="en-US" altLang="ja-JP">
                <a:latin typeface="Times New Roman" panose="02020603050405020304" pitchFamily="18" charset="0"/>
              </a:rPr>
              <a:t>× 2</a:t>
            </a:r>
            <a:r>
              <a:rPr lang="en-US" altLang="ja-JP" baseline="30000">
                <a:latin typeface="Times New Roman" panose="02020603050405020304" pitchFamily="18" charset="0"/>
              </a:rPr>
              <a:t>1</a:t>
            </a:r>
            <a:r>
              <a:rPr lang="en-US" altLang="ja-JP">
                <a:latin typeface="Times New Roman" panose="02020603050405020304" pitchFamily="18" charset="0"/>
              </a:rPr>
              <a:t> =2×2 : </a:t>
            </a:r>
            <a:r>
              <a:rPr lang="ja-JP" altLang="en-US">
                <a:latin typeface="Times New Roman" panose="02020603050405020304" pitchFamily="18" charset="0"/>
              </a:rPr>
              <a:t>縦</a:t>
            </a:r>
            <a:r>
              <a:rPr lang="en-US" altLang="ja-JP">
                <a:latin typeface="Times New Roman" panose="02020603050405020304" pitchFamily="18" charset="0"/>
              </a:rPr>
              <a:t>2</a:t>
            </a:r>
            <a:r>
              <a:rPr lang="ja-JP" altLang="en-US">
                <a:latin typeface="Times New Roman" panose="02020603050405020304" pitchFamily="18" charset="0"/>
              </a:rPr>
              <a:t>横</a:t>
            </a:r>
            <a:r>
              <a:rPr lang="en-US" altLang="ja-JP">
                <a:latin typeface="Times New Roman" panose="02020603050405020304" pitchFamily="18" charset="0"/>
              </a:rPr>
              <a:t>2</a:t>
            </a:r>
          </a:p>
          <a:p>
            <a:pPr lvl="1"/>
            <a:r>
              <a:rPr lang="en-US" altLang="ja-JP">
                <a:latin typeface="Times New Roman" panose="02020603050405020304" pitchFamily="18" charset="0"/>
              </a:rPr>
              <a:t>3</a:t>
            </a:r>
            <a:r>
              <a:rPr lang="ja-JP" altLang="en-US">
                <a:latin typeface="Times New Roman" panose="02020603050405020304" pitchFamily="18" charset="0"/>
              </a:rPr>
              <a:t>変数</a:t>
            </a:r>
            <a:r>
              <a:rPr lang="en-US" altLang="ja-JP">
                <a:latin typeface="Times New Roman" panose="02020603050405020304" pitchFamily="18" charset="0"/>
              </a:rPr>
              <a:t>(2</a:t>
            </a:r>
            <a:r>
              <a:rPr lang="en-US" altLang="ja-JP" baseline="30000">
                <a:latin typeface="Times New Roman" panose="02020603050405020304" pitchFamily="18" charset="0"/>
              </a:rPr>
              <a:t>3</a:t>
            </a:r>
            <a:r>
              <a:rPr lang="ja-JP" altLang="en-US">
                <a:latin typeface="Times New Roman" panose="02020603050405020304" pitchFamily="18" charset="0"/>
              </a:rPr>
              <a:t>通り</a:t>
            </a:r>
            <a:r>
              <a:rPr lang="en-US" altLang="ja-JP">
                <a:latin typeface="Times New Roman" panose="02020603050405020304" pitchFamily="18" charset="0"/>
              </a:rPr>
              <a:t>) : 2</a:t>
            </a:r>
            <a:r>
              <a:rPr lang="en-US" altLang="ja-JP" baseline="30000">
                <a:latin typeface="Times New Roman" panose="02020603050405020304" pitchFamily="18" charset="0"/>
              </a:rPr>
              <a:t>2</a:t>
            </a:r>
            <a:r>
              <a:rPr lang="en-US" altLang="ja-JP">
                <a:latin typeface="Times New Roman" panose="02020603050405020304" pitchFamily="18" charset="0"/>
              </a:rPr>
              <a:t>× 2</a:t>
            </a:r>
            <a:r>
              <a:rPr lang="en-US" altLang="ja-JP" baseline="30000">
                <a:latin typeface="Times New Roman" panose="02020603050405020304" pitchFamily="18" charset="0"/>
              </a:rPr>
              <a:t>1</a:t>
            </a:r>
            <a:r>
              <a:rPr lang="en-US" altLang="ja-JP">
                <a:latin typeface="Times New Roman" panose="02020603050405020304" pitchFamily="18" charset="0"/>
              </a:rPr>
              <a:t> =4×2 : </a:t>
            </a:r>
            <a:r>
              <a:rPr lang="ja-JP" altLang="en-US">
                <a:latin typeface="Times New Roman" panose="02020603050405020304" pitchFamily="18" charset="0"/>
              </a:rPr>
              <a:t>縦</a:t>
            </a:r>
            <a:r>
              <a:rPr lang="en-US" altLang="ja-JP">
                <a:latin typeface="Times New Roman" panose="02020603050405020304" pitchFamily="18" charset="0"/>
              </a:rPr>
              <a:t>4</a:t>
            </a:r>
            <a:r>
              <a:rPr lang="ja-JP" altLang="en-US">
                <a:latin typeface="Times New Roman" panose="02020603050405020304" pitchFamily="18" charset="0"/>
              </a:rPr>
              <a:t>横</a:t>
            </a:r>
            <a:r>
              <a:rPr lang="en-US" altLang="ja-JP">
                <a:latin typeface="Times New Roman" panose="02020603050405020304" pitchFamily="18" charset="0"/>
              </a:rPr>
              <a:t>2</a:t>
            </a:r>
          </a:p>
          <a:p>
            <a:pPr lvl="1"/>
            <a:r>
              <a:rPr lang="en-US" altLang="ja-JP">
                <a:latin typeface="Times New Roman" panose="02020603050405020304" pitchFamily="18" charset="0"/>
              </a:rPr>
              <a:t>4</a:t>
            </a:r>
            <a:r>
              <a:rPr lang="ja-JP" altLang="en-US">
                <a:latin typeface="Times New Roman" panose="02020603050405020304" pitchFamily="18" charset="0"/>
              </a:rPr>
              <a:t>変数</a:t>
            </a:r>
            <a:r>
              <a:rPr lang="en-US" altLang="ja-JP">
                <a:latin typeface="Times New Roman" panose="02020603050405020304" pitchFamily="18" charset="0"/>
              </a:rPr>
              <a:t>(2</a:t>
            </a:r>
            <a:r>
              <a:rPr lang="en-US" altLang="ja-JP" baseline="30000">
                <a:latin typeface="Times New Roman" panose="02020603050405020304" pitchFamily="18" charset="0"/>
              </a:rPr>
              <a:t>4</a:t>
            </a:r>
            <a:r>
              <a:rPr lang="ja-JP" altLang="en-US">
                <a:latin typeface="Times New Roman" panose="02020603050405020304" pitchFamily="18" charset="0"/>
              </a:rPr>
              <a:t>通り</a:t>
            </a:r>
            <a:r>
              <a:rPr lang="en-US" altLang="ja-JP">
                <a:latin typeface="Times New Roman" panose="02020603050405020304" pitchFamily="18" charset="0"/>
              </a:rPr>
              <a:t>) : 2</a:t>
            </a:r>
            <a:r>
              <a:rPr lang="en-US" altLang="ja-JP" baseline="30000">
                <a:latin typeface="Times New Roman" panose="02020603050405020304" pitchFamily="18" charset="0"/>
              </a:rPr>
              <a:t>2</a:t>
            </a:r>
            <a:r>
              <a:rPr lang="en-US" altLang="ja-JP">
                <a:latin typeface="Times New Roman" panose="02020603050405020304" pitchFamily="18" charset="0"/>
              </a:rPr>
              <a:t>× 2</a:t>
            </a:r>
            <a:r>
              <a:rPr lang="en-US" altLang="ja-JP" baseline="30000">
                <a:latin typeface="Times New Roman" panose="02020603050405020304" pitchFamily="18" charset="0"/>
              </a:rPr>
              <a:t>2</a:t>
            </a:r>
            <a:r>
              <a:rPr lang="en-US" altLang="ja-JP">
                <a:latin typeface="Times New Roman" panose="02020603050405020304" pitchFamily="18" charset="0"/>
              </a:rPr>
              <a:t> =4×4 : </a:t>
            </a:r>
            <a:r>
              <a:rPr lang="ja-JP" altLang="en-US">
                <a:latin typeface="Times New Roman" panose="02020603050405020304" pitchFamily="18" charset="0"/>
              </a:rPr>
              <a:t>縦</a:t>
            </a:r>
            <a:r>
              <a:rPr lang="en-US" altLang="ja-JP">
                <a:latin typeface="Times New Roman" panose="02020603050405020304" pitchFamily="18" charset="0"/>
              </a:rPr>
              <a:t>4</a:t>
            </a:r>
            <a:r>
              <a:rPr lang="ja-JP" altLang="en-US">
                <a:latin typeface="Times New Roman" panose="02020603050405020304" pitchFamily="18" charset="0"/>
              </a:rPr>
              <a:t>横</a:t>
            </a:r>
            <a:r>
              <a:rPr lang="en-US" altLang="ja-JP">
                <a:latin typeface="Times New Roman" panose="02020603050405020304" pitchFamily="18" charset="0"/>
              </a:rPr>
              <a:t>4</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ja-JP" altLang="en-US">
                <a:latin typeface="Times New Roman" panose="02020603050405020304" pitchFamily="18" charset="0"/>
              </a:rPr>
              <a:t>参考資料</a:t>
            </a:r>
            <a:r>
              <a:rPr lang="en-US" altLang="ja-JP">
                <a:latin typeface="Times New Roman" panose="02020603050405020304" pitchFamily="18" charset="0"/>
              </a:rPr>
              <a:t>: </a:t>
            </a:r>
            <a:r>
              <a:rPr lang="ja-JP" altLang="en-US">
                <a:latin typeface="Times New Roman" panose="02020603050405020304" pitchFamily="18" charset="0"/>
              </a:rPr>
              <a:t>カルノー図の例</a:t>
            </a:r>
          </a:p>
        </p:txBody>
      </p:sp>
      <p:sp>
        <p:nvSpPr>
          <p:cNvPr id="97283" name="AutoShape 3"/>
          <p:cNvSpPr>
            <a:spLocks noChangeArrowheads="1"/>
          </p:cNvSpPr>
          <p:nvPr/>
        </p:nvSpPr>
        <p:spPr bwMode="auto">
          <a:xfrm>
            <a:off x="5867400" y="2743200"/>
            <a:ext cx="2743200" cy="609600"/>
          </a:xfrm>
          <a:prstGeom prst="wedgeRoundRectCallout">
            <a:avLst>
              <a:gd name="adj1" fmla="val -50407"/>
              <a:gd name="adj2" fmla="val 95833"/>
              <a:gd name="adj3" fmla="val 16667"/>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ja-JP" altLang="en-US" sz="2800">
                <a:latin typeface="Times New Roman" panose="02020603050405020304" pitchFamily="18" charset="0"/>
              </a:rPr>
              <a:t>順番に注意！</a:t>
            </a:r>
          </a:p>
        </p:txBody>
      </p:sp>
      <p:graphicFrame>
        <p:nvGraphicFramePr>
          <p:cNvPr id="97284" name="Group 4"/>
          <p:cNvGraphicFramePr>
            <a:graphicFrameLocks noGrp="1"/>
          </p:cNvGraphicFramePr>
          <p:nvPr/>
        </p:nvGraphicFramePr>
        <p:xfrm>
          <a:off x="1600200" y="3810000"/>
          <a:ext cx="6096000" cy="2176272"/>
        </p:xfrm>
        <a:graphic>
          <a:graphicData uri="http://schemas.openxmlformats.org/drawingml/2006/table">
            <a:tbl>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tblGrid>
              <a:tr h="373063">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1"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X Y</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1"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Z</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0 0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0 1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1 1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1 0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371475">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3063">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97310" name="Line 30"/>
          <p:cNvSpPr>
            <a:spLocks noChangeShapeType="1"/>
          </p:cNvSpPr>
          <p:nvPr/>
        </p:nvSpPr>
        <p:spPr bwMode="auto">
          <a:xfrm>
            <a:off x="1600200" y="3810000"/>
            <a:ext cx="1219200" cy="91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97311" name="Group 31"/>
          <p:cNvGrpSpPr>
            <a:grpSpLocks/>
          </p:cNvGrpSpPr>
          <p:nvPr/>
        </p:nvGrpSpPr>
        <p:grpSpPr bwMode="auto">
          <a:xfrm>
            <a:off x="2819400" y="4703763"/>
            <a:ext cx="4876800" cy="1279525"/>
            <a:chOff x="1776" y="2963"/>
            <a:chExt cx="3072" cy="806"/>
          </a:xfrm>
        </p:grpSpPr>
        <p:sp>
          <p:nvSpPr>
            <p:cNvPr id="97312" name="Rectangle 32"/>
            <p:cNvSpPr>
              <a:spLocks noChangeArrowheads="1"/>
            </p:cNvSpPr>
            <p:nvPr/>
          </p:nvSpPr>
          <p:spPr bwMode="auto">
            <a:xfrm>
              <a:off x="4080" y="3366"/>
              <a:ext cx="768"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hlink"/>
                </a:buClr>
                <a:buSzPct val="70000"/>
                <a:buFont typeface="Wingdings" panose="05000000000000000000" pitchFamily="2" charset="2"/>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3600">
                  <a:latin typeface="Times New Roman" panose="02020603050405020304" pitchFamily="18" charset="0"/>
                </a:rPr>
                <a:t>0</a:t>
              </a:r>
            </a:p>
          </p:txBody>
        </p:sp>
        <p:sp>
          <p:nvSpPr>
            <p:cNvPr id="97313" name="Rectangle 33"/>
            <p:cNvSpPr>
              <a:spLocks noChangeArrowheads="1"/>
            </p:cNvSpPr>
            <p:nvPr/>
          </p:nvSpPr>
          <p:spPr bwMode="auto">
            <a:xfrm>
              <a:off x="3312" y="3366"/>
              <a:ext cx="768"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hlink"/>
                </a:buClr>
                <a:buSzPct val="70000"/>
                <a:buFont typeface="Wingdings" panose="05000000000000000000" pitchFamily="2" charset="2"/>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3600">
                  <a:latin typeface="Times New Roman" panose="02020603050405020304" pitchFamily="18" charset="0"/>
                </a:rPr>
                <a:t>0</a:t>
              </a:r>
            </a:p>
          </p:txBody>
        </p:sp>
        <p:sp>
          <p:nvSpPr>
            <p:cNvPr id="97314" name="Rectangle 34"/>
            <p:cNvSpPr>
              <a:spLocks noChangeArrowheads="1"/>
            </p:cNvSpPr>
            <p:nvPr/>
          </p:nvSpPr>
          <p:spPr bwMode="auto">
            <a:xfrm>
              <a:off x="2544" y="3366"/>
              <a:ext cx="768"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hlink"/>
                </a:buClr>
                <a:buSzPct val="70000"/>
                <a:buFont typeface="Wingdings" panose="05000000000000000000" pitchFamily="2" charset="2"/>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3600">
                  <a:latin typeface="Times New Roman" panose="02020603050405020304" pitchFamily="18" charset="0"/>
                </a:rPr>
                <a:t>0</a:t>
              </a:r>
            </a:p>
          </p:txBody>
        </p:sp>
        <p:sp>
          <p:nvSpPr>
            <p:cNvPr id="97315" name="Rectangle 35"/>
            <p:cNvSpPr>
              <a:spLocks noChangeArrowheads="1"/>
            </p:cNvSpPr>
            <p:nvPr/>
          </p:nvSpPr>
          <p:spPr bwMode="auto">
            <a:xfrm>
              <a:off x="1776" y="3366"/>
              <a:ext cx="768"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hlink"/>
                </a:buClr>
                <a:buSzPct val="70000"/>
                <a:buFont typeface="Wingdings" panose="05000000000000000000" pitchFamily="2" charset="2"/>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3600">
                  <a:latin typeface="Times New Roman" panose="02020603050405020304" pitchFamily="18" charset="0"/>
                </a:rPr>
                <a:t>1</a:t>
              </a:r>
            </a:p>
          </p:txBody>
        </p:sp>
        <p:sp>
          <p:nvSpPr>
            <p:cNvPr id="97316" name="Rectangle 36"/>
            <p:cNvSpPr>
              <a:spLocks noChangeArrowheads="1"/>
            </p:cNvSpPr>
            <p:nvPr/>
          </p:nvSpPr>
          <p:spPr bwMode="auto">
            <a:xfrm>
              <a:off x="4080" y="2963"/>
              <a:ext cx="768"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hlink"/>
                </a:buClr>
                <a:buSzPct val="70000"/>
                <a:buFont typeface="Wingdings" panose="05000000000000000000" pitchFamily="2" charset="2"/>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3600">
                  <a:latin typeface="Times New Roman" panose="02020603050405020304" pitchFamily="18" charset="0"/>
                </a:rPr>
                <a:t>0</a:t>
              </a:r>
            </a:p>
          </p:txBody>
        </p:sp>
        <p:sp>
          <p:nvSpPr>
            <p:cNvPr id="97317" name="Rectangle 37"/>
            <p:cNvSpPr>
              <a:spLocks noChangeArrowheads="1"/>
            </p:cNvSpPr>
            <p:nvPr/>
          </p:nvSpPr>
          <p:spPr bwMode="auto">
            <a:xfrm>
              <a:off x="3312" y="2963"/>
              <a:ext cx="768"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hlink"/>
                </a:buClr>
                <a:buSzPct val="70000"/>
                <a:buFont typeface="Wingdings" panose="05000000000000000000" pitchFamily="2" charset="2"/>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3600">
                  <a:latin typeface="Times New Roman" panose="02020603050405020304" pitchFamily="18" charset="0"/>
                </a:rPr>
                <a:t>1</a:t>
              </a:r>
            </a:p>
          </p:txBody>
        </p:sp>
        <p:sp>
          <p:nvSpPr>
            <p:cNvPr id="97318" name="Rectangle 38"/>
            <p:cNvSpPr>
              <a:spLocks noChangeArrowheads="1"/>
            </p:cNvSpPr>
            <p:nvPr/>
          </p:nvSpPr>
          <p:spPr bwMode="auto">
            <a:xfrm>
              <a:off x="2544" y="2963"/>
              <a:ext cx="768"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hlink"/>
                </a:buClr>
                <a:buSzPct val="70000"/>
                <a:buFont typeface="Wingdings" panose="05000000000000000000" pitchFamily="2" charset="2"/>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3600">
                  <a:latin typeface="Times New Roman" panose="02020603050405020304" pitchFamily="18" charset="0"/>
                </a:rPr>
                <a:t>1</a:t>
              </a:r>
            </a:p>
          </p:txBody>
        </p:sp>
        <p:sp>
          <p:nvSpPr>
            <p:cNvPr id="97319" name="Rectangle 39"/>
            <p:cNvSpPr>
              <a:spLocks noChangeArrowheads="1"/>
            </p:cNvSpPr>
            <p:nvPr/>
          </p:nvSpPr>
          <p:spPr bwMode="auto">
            <a:xfrm>
              <a:off x="1776" y="2963"/>
              <a:ext cx="768"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hlink"/>
                </a:buClr>
                <a:buSzPct val="70000"/>
                <a:buFont typeface="Wingdings" panose="05000000000000000000" pitchFamily="2" charset="2"/>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3600">
                  <a:latin typeface="Times New Roman" panose="02020603050405020304" pitchFamily="18" charset="0"/>
                </a:rPr>
                <a:t>1</a:t>
              </a:r>
            </a:p>
          </p:txBody>
        </p:sp>
      </p:grpSp>
      <mc:AlternateContent xmlns:mc="http://schemas.openxmlformats.org/markup-compatibility/2006" xmlns:a14="http://schemas.microsoft.com/office/drawing/2010/main">
        <mc:Choice Requires="a14">
          <p:sp>
            <p:nvSpPr>
              <p:cNvPr id="2" name="テキスト ボックス 1"/>
              <p:cNvSpPr txBox="1"/>
              <p:nvPr/>
            </p:nvSpPr>
            <p:spPr>
              <a:xfrm>
                <a:off x="1295400" y="1501411"/>
                <a:ext cx="6217664" cy="1077218"/>
              </a:xfrm>
              <a:prstGeom prst="rect">
                <a:avLst/>
              </a:prstGeom>
              <a:noFill/>
            </p:spPr>
            <p:txBody>
              <a:bodyPr wrap="none" rtlCol="0">
                <a:spAutoFit/>
              </a:bodyPr>
              <a:lstStyle/>
              <a:p>
                <a:r>
                  <a:rPr lang="ja-JP" altLang="en-US" sz="3200" dirty="0"/>
                  <a:t>例題 </a:t>
                </a:r>
                <a:r>
                  <a:rPr lang="en-US" altLang="ja-JP" sz="3200" dirty="0"/>
                  <a:t>: </a:t>
                </a:r>
                <a14:m>
                  <m:oMath xmlns:m="http://schemas.openxmlformats.org/officeDocument/2006/math">
                    <m:r>
                      <a:rPr lang="en-US" altLang="ja-JP" sz="3200" b="0" i="1" smtClean="0">
                        <a:latin typeface="Cambria Math" panose="02040503050406030204" pitchFamily="18" charset="0"/>
                      </a:rPr>
                      <m:t>𝑓</m:t>
                    </m:r>
                    <m:d>
                      <m:dPr>
                        <m:ctrlPr>
                          <a:rPr lang="en-US" altLang="ja-JP" sz="3200" b="0" i="1" smtClean="0">
                            <a:latin typeface="Cambria Math" panose="02040503050406030204" pitchFamily="18" charset="0"/>
                          </a:rPr>
                        </m:ctrlPr>
                      </m:dPr>
                      <m:e>
                        <m:r>
                          <a:rPr lang="en-US" altLang="ja-JP" sz="3200" b="0" i="1" smtClean="0">
                            <a:latin typeface="Cambria Math" panose="02040503050406030204" pitchFamily="18" charset="0"/>
                          </a:rPr>
                          <m:t>𝑋</m:t>
                        </m:r>
                        <m:r>
                          <a:rPr lang="en-US" altLang="ja-JP" sz="3200" b="0" i="1" smtClean="0">
                            <a:latin typeface="Cambria Math" panose="02040503050406030204" pitchFamily="18" charset="0"/>
                          </a:rPr>
                          <m:t>,</m:t>
                        </m:r>
                        <m:r>
                          <a:rPr lang="en-US" altLang="ja-JP" sz="3200" b="0" i="1" smtClean="0">
                            <a:latin typeface="Cambria Math" panose="02040503050406030204" pitchFamily="18" charset="0"/>
                          </a:rPr>
                          <m:t>𝑌</m:t>
                        </m:r>
                        <m:r>
                          <a:rPr lang="en-US" altLang="ja-JP" sz="3200" b="0" i="1" smtClean="0">
                            <a:latin typeface="Cambria Math" panose="02040503050406030204" pitchFamily="18" charset="0"/>
                          </a:rPr>
                          <m:t>,</m:t>
                        </m:r>
                        <m:r>
                          <a:rPr lang="en-US" altLang="ja-JP" sz="3200" b="0" i="1" smtClean="0">
                            <a:latin typeface="Cambria Math" panose="02040503050406030204" pitchFamily="18" charset="0"/>
                          </a:rPr>
                          <m:t>𝑍</m:t>
                        </m:r>
                      </m:e>
                    </m:d>
                    <m:r>
                      <a:rPr lang="en-US" altLang="ja-JP" sz="3200" b="0" i="1" smtClean="0">
                        <a:latin typeface="Cambria Math" panose="02040503050406030204" pitchFamily="18" charset="0"/>
                      </a:rPr>
                      <m:t>=</m:t>
                    </m:r>
                    <m:acc>
                      <m:accPr>
                        <m:chr m:val="̅"/>
                        <m:ctrlPr>
                          <a:rPr lang="en-US" altLang="ja-JP" sz="3200" b="0" i="1" smtClean="0">
                            <a:latin typeface="Cambria Math" panose="02040503050406030204" pitchFamily="18" charset="0"/>
                          </a:rPr>
                        </m:ctrlPr>
                      </m:accPr>
                      <m:e>
                        <m:r>
                          <a:rPr lang="en-US" altLang="ja-JP" sz="3200" b="0" i="1" smtClean="0">
                            <a:latin typeface="Cambria Math" panose="02040503050406030204" pitchFamily="18" charset="0"/>
                          </a:rPr>
                          <m:t>𝑋</m:t>
                        </m:r>
                      </m:e>
                    </m:acc>
                    <m:r>
                      <a:rPr lang="en-US" altLang="ja-JP" sz="3200" b="0" i="1" smtClean="0">
                        <a:latin typeface="Cambria Math" panose="02040503050406030204" pitchFamily="18" charset="0"/>
                        <a:ea typeface="Cambria Math" panose="02040503050406030204" pitchFamily="18" charset="0"/>
                      </a:rPr>
                      <m:t>∙</m:t>
                    </m:r>
                    <m:acc>
                      <m:accPr>
                        <m:chr m:val="̅"/>
                        <m:ctrlPr>
                          <a:rPr lang="en-US" altLang="ja-JP" sz="3200" b="0" i="1" smtClean="0">
                            <a:latin typeface="Cambria Math" panose="02040503050406030204" pitchFamily="18" charset="0"/>
                            <a:ea typeface="Cambria Math" panose="02040503050406030204" pitchFamily="18" charset="0"/>
                          </a:rPr>
                        </m:ctrlPr>
                      </m:accPr>
                      <m:e>
                        <m:r>
                          <a:rPr lang="en-US" altLang="ja-JP" sz="3200" b="0" i="1" smtClean="0">
                            <a:latin typeface="Cambria Math" panose="02040503050406030204" pitchFamily="18" charset="0"/>
                            <a:ea typeface="Cambria Math" panose="02040503050406030204" pitchFamily="18" charset="0"/>
                          </a:rPr>
                          <m:t>𝑌</m:t>
                        </m:r>
                      </m:e>
                    </m:acc>
                    <m:r>
                      <a:rPr lang="en-US" altLang="ja-JP" sz="3200" b="0" i="1" smtClean="0">
                        <a:latin typeface="Cambria Math" panose="02040503050406030204" pitchFamily="18" charset="0"/>
                      </a:rPr>
                      <m:t>+</m:t>
                    </m:r>
                    <m:r>
                      <a:rPr lang="en-US" altLang="ja-JP" sz="3200" b="0" i="1" smtClean="0">
                        <a:latin typeface="Cambria Math" panose="02040503050406030204" pitchFamily="18" charset="0"/>
                      </a:rPr>
                      <m:t>𝑌</m:t>
                    </m:r>
                    <m:r>
                      <a:rPr lang="en-US" altLang="ja-JP" sz="3200" b="0" i="1" smtClean="0">
                        <a:latin typeface="Cambria Math" panose="02040503050406030204" pitchFamily="18" charset="0"/>
                        <a:ea typeface="Cambria Math" panose="02040503050406030204" pitchFamily="18" charset="0"/>
                      </a:rPr>
                      <m:t>∙</m:t>
                    </m:r>
                    <m:acc>
                      <m:accPr>
                        <m:chr m:val="̅"/>
                        <m:ctrlPr>
                          <a:rPr lang="en-US" altLang="ja-JP" sz="3200" b="0" i="1" smtClean="0">
                            <a:latin typeface="Cambria Math" panose="02040503050406030204" pitchFamily="18" charset="0"/>
                            <a:ea typeface="Cambria Math" panose="02040503050406030204" pitchFamily="18" charset="0"/>
                          </a:rPr>
                        </m:ctrlPr>
                      </m:accPr>
                      <m:e>
                        <m:r>
                          <a:rPr lang="en-US" altLang="ja-JP" sz="3200" b="0" i="1" smtClean="0">
                            <a:latin typeface="Cambria Math" panose="02040503050406030204" pitchFamily="18" charset="0"/>
                            <a:ea typeface="Cambria Math" panose="02040503050406030204" pitchFamily="18" charset="0"/>
                          </a:rPr>
                          <m:t>𝑍</m:t>
                        </m:r>
                      </m:e>
                    </m:acc>
                  </m:oMath>
                </a14:m>
                <a:r>
                  <a:rPr kumimoji="1" lang="ja-JP" altLang="en-US" sz="3200" dirty="0"/>
                  <a:t> を</a:t>
                </a:r>
                <a:endParaRPr kumimoji="1" lang="en-US" altLang="ja-JP" sz="3200" dirty="0"/>
              </a:p>
              <a:p>
                <a:r>
                  <a:rPr lang="ja-JP" altLang="en-US" sz="3200" dirty="0"/>
                  <a:t>          カルノー図で示せ</a:t>
                </a:r>
                <a:endParaRPr kumimoji="1" lang="ja-JP" altLang="en-US" sz="3200" dirty="0"/>
              </a:p>
            </p:txBody>
          </p:sp>
        </mc:Choice>
        <mc:Fallback xmlns="">
          <p:sp>
            <p:nvSpPr>
              <p:cNvPr id="2" name="テキスト ボックス 1"/>
              <p:cNvSpPr txBox="1">
                <a:spLocks noRot="1" noChangeAspect="1" noMove="1" noResize="1" noEditPoints="1" noAdjustHandles="1" noChangeArrowheads="1" noChangeShapeType="1" noTextEdit="1"/>
              </p:cNvSpPr>
              <p:nvPr/>
            </p:nvSpPr>
            <p:spPr>
              <a:xfrm>
                <a:off x="1295400" y="1501411"/>
                <a:ext cx="6217664" cy="1077218"/>
              </a:xfrm>
              <a:prstGeom prst="rect">
                <a:avLst/>
              </a:prstGeom>
              <a:blipFill rotWithShape="0">
                <a:blip r:embed="rId2" cstate="print"/>
                <a:stretch>
                  <a:fillRect l="-2552" t="-9040" r="-1668" b="-16384"/>
                </a:stretch>
              </a:blipFill>
            </p:spPr>
            <p:txBody>
              <a:bodyPr/>
              <a:lstStyle/>
              <a:p>
                <a:r>
                  <a:rPr lang="ja-JP"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97311"/>
                                        </p:tgtEl>
                                        <p:attrNameLst>
                                          <p:attrName>style.visibility</p:attrName>
                                        </p:attrNameLst>
                                      </p:cBhvr>
                                      <p:to>
                                        <p:strVal val="visible"/>
                                      </p:to>
                                    </p:set>
                                    <p:animEffect transition="in" filter="checkerboard(across)">
                                      <p:cBhvr>
                                        <p:cTn id="7" dur="500"/>
                                        <p:tgtEl>
                                          <p:spTgt spid="973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7283"/>
                                        </p:tgtEl>
                                        <p:attrNameLst>
                                          <p:attrName>style.visibility</p:attrName>
                                        </p:attrNameLst>
                                      </p:cBhvr>
                                      <p:to>
                                        <p:strVal val="visible"/>
                                      </p:to>
                                    </p:set>
                                    <p:animEffect transition="in" filter="checkerboard(across)">
                                      <p:cBhvr>
                                        <p:cTn id="12" dur="500"/>
                                        <p:tgtEl>
                                          <p:spTgt spid="97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animBg="1"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685800" y="304800"/>
            <a:ext cx="8305800" cy="1431925"/>
          </a:xfrm>
        </p:spPr>
        <p:txBody>
          <a:bodyPr/>
          <a:lstStyle/>
          <a:p>
            <a:r>
              <a:rPr lang="ja-JP" altLang="en-US" sz="4000">
                <a:latin typeface="Times New Roman" panose="02020603050405020304" pitchFamily="18" charset="0"/>
              </a:rPr>
              <a:t>参考資料</a:t>
            </a:r>
            <a:r>
              <a:rPr lang="en-US" altLang="ja-JP" sz="4000">
                <a:latin typeface="Times New Roman" panose="02020603050405020304" pitchFamily="18" charset="0"/>
              </a:rPr>
              <a:t>: </a:t>
            </a:r>
            <a:r>
              <a:rPr lang="ja-JP" altLang="en-US" sz="4000">
                <a:latin typeface="Times New Roman" panose="02020603050405020304" pitchFamily="18" charset="0"/>
              </a:rPr>
              <a:t>カルノー図の座標ラベル</a:t>
            </a:r>
          </a:p>
        </p:txBody>
      </p:sp>
      <p:sp>
        <p:nvSpPr>
          <p:cNvPr id="98307" name="Rectangle 3"/>
          <p:cNvSpPr>
            <a:spLocks noGrp="1" noChangeArrowheads="1"/>
          </p:cNvSpPr>
          <p:nvPr>
            <p:ph type="body" idx="1"/>
          </p:nvPr>
        </p:nvSpPr>
        <p:spPr>
          <a:xfrm>
            <a:off x="1066800" y="1524000"/>
            <a:ext cx="7772400" cy="5105400"/>
          </a:xfrm>
        </p:spPr>
        <p:txBody>
          <a:bodyPr/>
          <a:lstStyle/>
          <a:p>
            <a:r>
              <a:rPr lang="ja-JP" altLang="en-US">
                <a:latin typeface="Times New Roman" panose="02020603050405020304" pitchFamily="18" charset="0"/>
              </a:rPr>
              <a:t>隣同士で</a:t>
            </a:r>
            <a:r>
              <a:rPr lang="en-US" altLang="ja-JP">
                <a:latin typeface="Times New Roman" panose="02020603050405020304" pitchFamily="18" charset="0"/>
              </a:rPr>
              <a:t>1</a:t>
            </a:r>
            <a:r>
              <a:rPr lang="ja-JP" altLang="en-US">
                <a:latin typeface="Times New Roman" panose="02020603050405020304" pitchFamily="18" charset="0"/>
              </a:rPr>
              <a:t>文字だけが異なるようにする</a:t>
            </a:r>
          </a:p>
          <a:p>
            <a:pPr lvl="1"/>
            <a:r>
              <a:rPr lang="en-US" altLang="ja-JP">
                <a:latin typeface="Times New Roman" panose="02020603050405020304" pitchFamily="18" charset="0"/>
              </a:rPr>
              <a:t>2</a:t>
            </a:r>
            <a:r>
              <a:rPr lang="ja-JP" altLang="en-US">
                <a:latin typeface="Times New Roman" panose="02020603050405020304" pitchFamily="18" charset="0"/>
              </a:rPr>
              <a:t>変数のラベル</a:t>
            </a:r>
          </a:p>
          <a:p>
            <a:pPr lvl="2"/>
            <a:r>
              <a:rPr lang="en-US" altLang="ja-JP" sz="3200">
                <a:latin typeface="Times New Roman" panose="02020603050405020304" pitchFamily="18" charset="0"/>
              </a:rPr>
              <a:t>00, 01, 11, 10 (, 00)</a:t>
            </a:r>
          </a:p>
          <a:p>
            <a:pPr lvl="1"/>
            <a:r>
              <a:rPr lang="en-US" altLang="ja-JP">
                <a:latin typeface="Times New Roman" panose="02020603050405020304" pitchFamily="18" charset="0"/>
              </a:rPr>
              <a:t>3</a:t>
            </a:r>
            <a:r>
              <a:rPr lang="ja-JP" altLang="en-US">
                <a:latin typeface="Times New Roman" panose="02020603050405020304" pitchFamily="18" charset="0"/>
              </a:rPr>
              <a:t>変数のラベル</a:t>
            </a:r>
          </a:p>
          <a:p>
            <a:pPr lvl="2"/>
            <a:r>
              <a:rPr lang="en-US" altLang="ja-JP" sz="3200">
                <a:latin typeface="Times New Roman" panose="02020603050405020304" pitchFamily="18" charset="0"/>
              </a:rPr>
              <a:t>000, 001, 011, 010, 110,</a:t>
            </a:r>
          </a:p>
          <a:p>
            <a:pPr lvl="2">
              <a:buFont typeface="Wingdings" panose="05000000000000000000" pitchFamily="2" charset="2"/>
              <a:buNone/>
            </a:pPr>
            <a:r>
              <a:rPr lang="en-US" altLang="ja-JP" sz="3200">
                <a:latin typeface="Times New Roman" panose="02020603050405020304" pitchFamily="18" charset="0"/>
              </a:rPr>
              <a:t>  111, 101, 100 (, 000)</a:t>
            </a:r>
          </a:p>
          <a:p>
            <a:pPr lvl="1"/>
            <a:r>
              <a:rPr lang="en-US" altLang="ja-JP">
                <a:latin typeface="Times New Roman" panose="02020603050405020304" pitchFamily="18" charset="0"/>
              </a:rPr>
              <a:t>4</a:t>
            </a:r>
            <a:r>
              <a:rPr lang="ja-JP" altLang="en-US">
                <a:latin typeface="Times New Roman" panose="02020603050405020304" pitchFamily="18" charset="0"/>
              </a:rPr>
              <a:t>変数のラベル</a:t>
            </a:r>
          </a:p>
          <a:p>
            <a:pPr lvl="2"/>
            <a:r>
              <a:rPr lang="en-US" altLang="ja-JP" sz="2800">
                <a:latin typeface="Times New Roman" panose="02020603050405020304" pitchFamily="18" charset="0"/>
              </a:rPr>
              <a:t>0000,0001,0011,0010,0110,0111,0101,0100, 1100,1101,1111,1110,1010,1011,1001,1000</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ja-JP" altLang="en-US">
                <a:latin typeface="Times New Roman" panose="02020603050405020304" pitchFamily="18" charset="0"/>
              </a:rPr>
              <a:t>参考資料</a:t>
            </a:r>
            <a:r>
              <a:rPr lang="en-US" altLang="ja-JP">
                <a:latin typeface="Times New Roman" panose="02020603050405020304" pitchFamily="18" charset="0"/>
              </a:rPr>
              <a:t>: </a:t>
            </a:r>
            <a:r>
              <a:rPr lang="ja-JP" altLang="en-US">
                <a:latin typeface="Times New Roman" panose="02020603050405020304" pitchFamily="18" charset="0"/>
              </a:rPr>
              <a:t>カルノー図の例題</a:t>
            </a:r>
          </a:p>
        </p:txBody>
      </p:sp>
      <p:sp>
        <p:nvSpPr>
          <p:cNvPr id="99331" name="Rectangle 3"/>
          <p:cNvSpPr>
            <a:spLocks noGrp="1" noChangeArrowheads="1"/>
          </p:cNvSpPr>
          <p:nvPr>
            <p:ph type="body" idx="1"/>
          </p:nvPr>
        </p:nvSpPr>
        <p:spPr>
          <a:xfrm>
            <a:off x="685800" y="1981200"/>
            <a:ext cx="8001000" cy="1143000"/>
          </a:xfrm>
        </p:spPr>
        <p:txBody>
          <a:bodyPr/>
          <a:lstStyle/>
          <a:p>
            <a:pPr>
              <a:buFont typeface="Wingdings" panose="05000000000000000000" pitchFamily="2" charset="2"/>
              <a:buNone/>
            </a:pPr>
            <a:r>
              <a:rPr lang="ja-JP" altLang="en-US">
                <a:latin typeface="Times New Roman" panose="02020603050405020304" pitchFamily="18" charset="0"/>
              </a:rPr>
              <a:t>例題</a:t>
            </a:r>
            <a:r>
              <a:rPr lang="en-US" altLang="ja-JP">
                <a:latin typeface="Times New Roman" panose="02020603050405020304" pitchFamily="18" charset="0"/>
              </a:rPr>
              <a:t> </a:t>
            </a:r>
            <a:r>
              <a:rPr lang="ja-JP" altLang="en-US" dirty="0">
                <a:latin typeface="Times New Roman" panose="02020603050405020304" pitchFamily="18" charset="0"/>
              </a:rPr>
              <a:t>次のカルノー図の論理関数を求めよ</a:t>
            </a:r>
          </a:p>
        </p:txBody>
      </p:sp>
      <p:graphicFrame>
        <p:nvGraphicFramePr>
          <p:cNvPr id="99332" name="Group 4"/>
          <p:cNvGraphicFramePr>
            <a:graphicFrameLocks noGrp="1"/>
          </p:cNvGraphicFramePr>
          <p:nvPr/>
        </p:nvGraphicFramePr>
        <p:xfrm>
          <a:off x="3124200" y="2971800"/>
          <a:ext cx="3429000" cy="2042160"/>
        </p:xfrm>
        <a:graphic>
          <a:graphicData uri="http://schemas.openxmlformats.org/drawingml/2006/table">
            <a:tbl>
              <a:tblPr/>
              <a:tblGrid>
                <a:gridCol w="11430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tblGrid>
              <a:tr h="762000">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000" b="0" i="1"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X</a:t>
                      </a:r>
                      <a:r>
                        <a:rPr kumimoji="1" lang="ja-JP" altLang="en-US" sz="2000" b="0" i="1"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000" b="0" i="1"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595313">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92138">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99350" name="Line 22"/>
          <p:cNvSpPr>
            <a:spLocks noChangeShapeType="1"/>
          </p:cNvSpPr>
          <p:nvPr/>
        </p:nvSpPr>
        <p:spPr bwMode="auto">
          <a:xfrm>
            <a:off x="3124200" y="2971800"/>
            <a:ext cx="11430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9351" name="Oval 23"/>
          <p:cNvSpPr>
            <a:spLocks noChangeArrowheads="1"/>
          </p:cNvSpPr>
          <p:nvPr/>
        </p:nvSpPr>
        <p:spPr bwMode="auto">
          <a:xfrm>
            <a:off x="4572000" y="4419600"/>
            <a:ext cx="533400" cy="533400"/>
          </a:xfrm>
          <a:prstGeom prst="ellipse">
            <a:avLst/>
          </a:prstGeom>
          <a:noFill/>
          <a:ln w="38100">
            <a:solidFill>
              <a:srgbClr val="FF00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9352" name="Oval 24"/>
          <p:cNvSpPr>
            <a:spLocks noChangeArrowheads="1"/>
          </p:cNvSpPr>
          <p:nvPr/>
        </p:nvSpPr>
        <p:spPr bwMode="auto">
          <a:xfrm>
            <a:off x="5715000" y="3810000"/>
            <a:ext cx="533400" cy="533400"/>
          </a:xfrm>
          <a:prstGeom prst="ellipse">
            <a:avLst/>
          </a:prstGeom>
          <a:noFill/>
          <a:ln w="38100">
            <a:solidFill>
              <a:srgbClr val="FF00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9353" name="Text Box 25"/>
          <p:cNvSpPr txBox="1">
            <a:spLocks noChangeArrowheads="1"/>
          </p:cNvSpPr>
          <p:nvPr/>
        </p:nvSpPr>
        <p:spPr bwMode="auto">
          <a:xfrm>
            <a:off x="6705600" y="3886200"/>
            <a:ext cx="1905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800">
                <a:latin typeface="Times New Roman" panose="02020603050405020304" pitchFamily="18" charset="0"/>
              </a:rPr>
              <a:t>(0,1)(1,0)</a:t>
            </a:r>
            <a:r>
              <a:rPr lang="ja-JP" altLang="en-US" sz="2800">
                <a:latin typeface="Times New Roman" panose="02020603050405020304" pitchFamily="18" charset="0"/>
              </a:rPr>
              <a:t>の</a:t>
            </a:r>
          </a:p>
          <a:p>
            <a:r>
              <a:rPr lang="ja-JP" altLang="en-US" sz="2800">
                <a:latin typeface="Times New Roman" panose="02020603050405020304" pitchFamily="18" charset="0"/>
              </a:rPr>
              <a:t>マス目が</a:t>
            </a:r>
            <a:r>
              <a:rPr lang="en-US" altLang="ja-JP" sz="2800">
                <a:latin typeface="Times New Roman" panose="02020603050405020304" pitchFamily="18" charset="0"/>
              </a:rPr>
              <a:t>1</a:t>
            </a:r>
            <a:endParaRPr lang="en-US" altLang="ja-JP" sz="2800" i="1">
              <a:latin typeface="Times New Roman" panose="02020603050405020304" pitchFamily="18" charset="0"/>
            </a:endParaRPr>
          </a:p>
        </p:txBody>
      </p:sp>
      <p:graphicFrame>
        <p:nvGraphicFramePr>
          <p:cNvPr id="99354" name="Object 26"/>
          <p:cNvGraphicFramePr>
            <a:graphicFrameLocks noChangeAspect="1"/>
          </p:cNvGraphicFramePr>
          <p:nvPr/>
        </p:nvGraphicFramePr>
        <p:xfrm>
          <a:off x="1828800" y="5562600"/>
          <a:ext cx="1976438" cy="608013"/>
        </p:xfrm>
        <a:graphic>
          <a:graphicData uri="http://schemas.openxmlformats.org/presentationml/2006/ole">
            <mc:AlternateContent xmlns:mc="http://schemas.openxmlformats.org/markup-compatibility/2006">
              <mc:Choice xmlns:v="urn:schemas-microsoft-com:vml" Requires="v">
                <p:oleObj spid="_x0000_s8227" name="数式" r:id="rId3" imgW="862920" imgH="254520" progId="Equation.3">
                  <p:embed/>
                </p:oleObj>
              </mc:Choice>
              <mc:Fallback>
                <p:oleObj name="数式" r:id="rId3" imgW="862920" imgH="254520" progId="Equation.3">
                  <p:embed/>
                  <p:pic>
                    <p:nvPicPr>
                      <p:cNvPr id="0" name="Picture 2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5562600"/>
                        <a:ext cx="1976438" cy="608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99355" name="Group 27"/>
          <p:cNvGrpSpPr>
            <a:grpSpLocks/>
          </p:cNvGrpSpPr>
          <p:nvPr/>
        </p:nvGrpSpPr>
        <p:grpSpPr bwMode="auto">
          <a:xfrm>
            <a:off x="3810000" y="4953000"/>
            <a:ext cx="1025525" cy="1141413"/>
            <a:chOff x="2400" y="3120"/>
            <a:chExt cx="646" cy="719"/>
          </a:xfrm>
        </p:grpSpPr>
        <p:sp>
          <p:nvSpPr>
            <p:cNvPr id="99356" name="Line 28"/>
            <p:cNvSpPr>
              <a:spLocks noChangeShapeType="1"/>
            </p:cNvSpPr>
            <p:nvPr/>
          </p:nvSpPr>
          <p:spPr bwMode="auto">
            <a:xfrm flipH="1">
              <a:off x="2688" y="3120"/>
              <a:ext cx="240" cy="384"/>
            </a:xfrm>
            <a:prstGeom prst="line">
              <a:avLst/>
            </a:prstGeom>
            <a:noFill/>
            <a:ln w="38100">
              <a:solidFill>
                <a:srgbClr val="FF00FF"/>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aphicFrame>
          <p:nvGraphicFramePr>
            <p:cNvPr id="99357" name="Object 29"/>
            <p:cNvGraphicFramePr>
              <a:graphicFrameLocks noChangeAspect="1"/>
            </p:cNvGraphicFramePr>
            <p:nvPr/>
          </p:nvGraphicFramePr>
          <p:xfrm>
            <a:off x="2400" y="3456"/>
            <a:ext cx="646" cy="383"/>
          </p:xfrm>
          <a:graphic>
            <a:graphicData uri="http://schemas.openxmlformats.org/presentationml/2006/ole">
              <mc:AlternateContent xmlns:mc="http://schemas.openxmlformats.org/markup-compatibility/2006">
                <mc:Choice xmlns:v="urn:schemas-microsoft-com:vml" Requires="v">
                  <p:oleObj spid="_x0000_s8228" name="数式" r:id="rId5" imgW="444240" imgH="254520" progId="Equation.3">
                    <p:embed/>
                  </p:oleObj>
                </mc:Choice>
                <mc:Fallback>
                  <p:oleObj name="数式" r:id="rId5" imgW="444240" imgH="254520" progId="Equation.3">
                    <p:embed/>
                    <p:pic>
                      <p:nvPicPr>
                        <p:cNvPr id="0" name="Picture 2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00" y="3456"/>
                          <a:ext cx="646" cy="38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99358" name="Group 30"/>
          <p:cNvGrpSpPr>
            <a:grpSpLocks/>
          </p:cNvGrpSpPr>
          <p:nvPr/>
        </p:nvGrpSpPr>
        <p:grpSpPr bwMode="auto">
          <a:xfrm>
            <a:off x="4800600" y="4343400"/>
            <a:ext cx="1366838" cy="1751013"/>
            <a:chOff x="3024" y="2736"/>
            <a:chExt cx="861" cy="1103"/>
          </a:xfrm>
        </p:grpSpPr>
        <p:sp>
          <p:nvSpPr>
            <p:cNvPr id="99359" name="Line 31"/>
            <p:cNvSpPr>
              <a:spLocks noChangeShapeType="1"/>
            </p:cNvSpPr>
            <p:nvPr/>
          </p:nvSpPr>
          <p:spPr bwMode="auto">
            <a:xfrm flipH="1">
              <a:off x="3552" y="2736"/>
              <a:ext cx="192" cy="768"/>
            </a:xfrm>
            <a:prstGeom prst="line">
              <a:avLst/>
            </a:prstGeom>
            <a:noFill/>
            <a:ln w="38100">
              <a:solidFill>
                <a:srgbClr val="FF00FF"/>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aphicFrame>
          <p:nvGraphicFramePr>
            <p:cNvPr id="99360" name="Object 32"/>
            <p:cNvGraphicFramePr>
              <a:graphicFrameLocks noChangeAspect="1"/>
            </p:cNvGraphicFramePr>
            <p:nvPr/>
          </p:nvGraphicFramePr>
          <p:xfrm>
            <a:off x="3024" y="3456"/>
            <a:ext cx="861" cy="383"/>
          </p:xfrm>
          <a:graphic>
            <a:graphicData uri="http://schemas.openxmlformats.org/presentationml/2006/ole">
              <mc:AlternateContent xmlns:mc="http://schemas.openxmlformats.org/markup-compatibility/2006">
                <mc:Choice xmlns:v="urn:schemas-microsoft-com:vml" Requires="v">
                  <p:oleObj spid="_x0000_s8229" name="数式" r:id="rId7" imgW="596520" imgH="254520" progId="Equation.3">
                    <p:embed/>
                  </p:oleObj>
                </mc:Choice>
                <mc:Fallback>
                  <p:oleObj name="数式" r:id="rId7" imgW="596520" imgH="254520" progId="Equation.3">
                    <p:embed/>
                    <p:pic>
                      <p:nvPicPr>
                        <p:cNvPr id="0" name="Picture 23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24" y="3456"/>
                          <a:ext cx="861" cy="38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9353"/>
                                        </p:tgtEl>
                                        <p:attrNameLst>
                                          <p:attrName>style.visibility</p:attrName>
                                        </p:attrNameLst>
                                      </p:cBhvr>
                                      <p:to>
                                        <p:strVal val="visible"/>
                                      </p:to>
                                    </p:set>
                                    <p:animEffect transition="in" filter="checkerboard(across)">
                                      <p:cBhvr>
                                        <p:cTn id="7" dur="500"/>
                                        <p:tgtEl>
                                          <p:spTgt spid="993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9351"/>
                                        </p:tgtEl>
                                        <p:attrNameLst>
                                          <p:attrName>style.visibility</p:attrName>
                                        </p:attrNameLst>
                                      </p:cBhvr>
                                      <p:to>
                                        <p:strVal val="visible"/>
                                      </p:to>
                                    </p:set>
                                    <p:animEffect transition="in" filter="checkerboard(across)">
                                      <p:cBhvr>
                                        <p:cTn id="12" dur="500"/>
                                        <p:tgtEl>
                                          <p:spTgt spid="9935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99355"/>
                                        </p:tgtEl>
                                        <p:attrNameLst>
                                          <p:attrName>style.visibility</p:attrName>
                                        </p:attrNameLst>
                                      </p:cBhvr>
                                      <p:to>
                                        <p:strVal val="visible"/>
                                      </p:to>
                                    </p:set>
                                    <p:animEffect transition="in" filter="wipe(up)">
                                      <p:cBhvr>
                                        <p:cTn id="17" dur="500"/>
                                        <p:tgtEl>
                                          <p:spTgt spid="9935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99352"/>
                                        </p:tgtEl>
                                        <p:attrNameLst>
                                          <p:attrName>style.visibility</p:attrName>
                                        </p:attrNameLst>
                                      </p:cBhvr>
                                      <p:to>
                                        <p:strVal val="visible"/>
                                      </p:to>
                                    </p:set>
                                    <p:animEffect transition="in" filter="checkerboard(across)">
                                      <p:cBhvr>
                                        <p:cTn id="22" dur="500"/>
                                        <p:tgtEl>
                                          <p:spTgt spid="9935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99358"/>
                                        </p:tgtEl>
                                        <p:attrNameLst>
                                          <p:attrName>style.visibility</p:attrName>
                                        </p:attrNameLst>
                                      </p:cBhvr>
                                      <p:to>
                                        <p:strVal val="visible"/>
                                      </p:to>
                                    </p:set>
                                    <p:animEffect transition="in" filter="wipe(up)">
                                      <p:cBhvr>
                                        <p:cTn id="27" dur="500"/>
                                        <p:tgtEl>
                                          <p:spTgt spid="993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51" grpId="0" animBg="1"/>
      <p:bldP spid="99352" grpId="0" animBg="1"/>
      <p:bldP spid="99353" grpId="0"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762000" y="304800"/>
            <a:ext cx="8001000" cy="1431925"/>
          </a:xfrm>
        </p:spPr>
        <p:txBody>
          <a:bodyPr/>
          <a:lstStyle/>
          <a:p>
            <a:r>
              <a:rPr lang="ja-JP" altLang="en-US" sz="3200">
                <a:latin typeface="Times New Roman" panose="02020603050405020304" pitchFamily="18" charset="0"/>
              </a:rPr>
              <a:t>参考資料</a:t>
            </a:r>
            <a:r>
              <a:rPr lang="en-US" altLang="ja-JP" sz="3200">
                <a:latin typeface="Times New Roman" panose="02020603050405020304" pitchFamily="18" charset="0"/>
              </a:rPr>
              <a:t>: </a:t>
            </a:r>
            <a:r>
              <a:rPr lang="ja-JP" altLang="en-US" sz="3200">
                <a:latin typeface="Times New Roman" panose="02020603050405020304" pitchFamily="18" charset="0"/>
              </a:rPr>
              <a:t>カルノー図による論理式の簡略化</a:t>
            </a:r>
          </a:p>
        </p:txBody>
      </p:sp>
      <p:sp>
        <p:nvSpPr>
          <p:cNvPr id="122883" name="Rectangle 3"/>
          <p:cNvSpPr>
            <a:spLocks noGrp="1" noChangeArrowheads="1"/>
          </p:cNvSpPr>
          <p:nvPr>
            <p:ph type="body" idx="1"/>
          </p:nvPr>
        </p:nvSpPr>
        <p:spPr>
          <a:xfrm>
            <a:off x="1066800" y="1981200"/>
            <a:ext cx="7543800" cy="685800"/>
          </a:xfrm>
        </p:spPr>
        <p:txBody>
          <a:bodyPr/>
          <a:lstStyle/>
          <a:p>
            <a:pPr>
              <a:buFont typeface="Wingdings" panose="05000000000000000000" pitchFamily="2" charset="2"/>
              <a:buChar char="Ø"/>
            </a:pPr>
            <a:r>
              <a:rPr lang="ja-JP" altLang="en-US" sz="2800">
                <a:latin typeface="Times New Roman" panose="02020603050405020304" pitchFamily="18" charset="0"/>
              </a:rPr>
              <a:t>カルノー図の隣同士は</a:t>
            </a:r>
            <a:r>
              <a:rPr lang="en-US" altLang="ja-JP" sz="2800">
                <a:latin typeface="Times New Roman" panose="02020603050405020304" pitchFamily="18" charset="0"/>
              </a:rPr>
              <a:t>1</a:t>
            </a:r>
            <a:r>
              <a:rPr lang="ja-JP" altLang="en-US" sz="2800">
                <a:latin typeface="Times New Roman" panose="02020603050405020304" pitchFamily="18" charset="0"/>
              </a:rPr>
              <a:t>文字だけが異なる</a:t>
            </a:r>
          </a:p>
        </p:txBody>
      </p:sp>
      <p:graphicFrame>
        <p:nvGraphicFramePr>
          <p:cNvPr id="122884" name="Group 4"/>
          <p:cNvGraphicFramePr>
            <a:graphicFrameLocks noGrp="1"/>
          </p:cNvGraphicFramePr>
          <p:nvPr/>
        </p:nvGraphicFramePr>
        <p:xfrm>
          <a:off x="1828800" y="2590800"/>
          <a:ext cx="5943600" cy="2058035"/>
        </p:xfrm>
        <a:graphic>
          <a:graphicData uri="http://schemas.openxmlformats.org/drawingml/2006/table">
            <a:tbl>
              <a:tblPr/>
              <a:tblGrid>
                <a:gridCol w="1189038">
                  <a:extLst>
                    <a:ext uri="{9D8B030D-6E8A-4147-A177-3AD203B41FA5}">
                      <a16:colId xmlns:a16="http://schemas.microsoft.com/office/drawing/2014/main" val="20000"/>
                    </a:ext>
                  </a:extLst>
                </a:gridCol>
                <a:gridCol w="1189037">
                  <a:extLst>
                    <a:ext uri="{9D8B030D-6E8A-4147-A177-3AD203B41FA5}">
                      <a16:colId xmlns:a16="http://schemas.microsoft.com/office/drawing/2014/main" val="20001"/>
                    </a:ext>
                  </a:extLst>
                </a:gridCol>
                <a:gridCol w="1187450">
                  <a:extLst>
                    <a:ext uri="{9D8B030D-6E8A-4147-A177-3AD203B41FA5}">
                      <a16:colId xmlns:a16="http://schemas.microsoft.com/office/drawing/2014/main" val="20002"/>
                    </a:ext>
                  </a:extLst>
                </a:gridCol>
                <a:gridCol w="1189038">
                  <a:extLst>
                    <a:ext uri="{9D8B030D-6E8A-4147-A177-3AD203B41FA5}">
                      <a16:colId xmlns:a16="http://schemas.microsoft.com/office/drawing/2014/main" val="20003"/>
                    </a:ext>
                  </a:extLst>
                </a:gridCol>
                <a:gridCol w="1189037">
                  <a:extLst>
                    <a:ext uri="{9D8B030D-6E8A-4147-A177-3AD203B41FA5}">
                      <a16:colId xmlns:a16="http://schemas.microsoft.com/office/drawing/2014/main" val="20004"/>
                    </a:ext>
                  </a:extLst>
                </a:gridCol>
              </a:tblGrid>
              <a:tr h="777875">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000" b="0" i="1"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X</a:t>
                      </a:r>
                      <a:r>
                        <a:rPr kumimoji="1" lang="ja-JP" altLang="en-US" sz="2000" b="0"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　</a:t>
                      </a:r>
                      <a:r>
                        <a:rPr kumimoji="1" lang="en-US" altLang="ja-JP" sz="2000" b="0" i="1"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Y</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000" b="0" i="1"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Z</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0 0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0 1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1 1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1 0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517525">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7200">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pSp>
        <p:nvGrpSpPr>
          <p:cNvPr id="122912" name="Group 32"/>
          <p:cNvGrpSpPr>
            <a:grpSpLocks/>
          </p:cNvGrpSpPr>
          <p:nvPr/>
        </p:nvGrpSpPr>
        <p:grpSpPr bwMode="auto">
          <a:xfrm>
            <a:off x="3276600" y="3429000"/>
            <a:ext cx="609600" cy="1295400"/>
            <a:chOff x="2064" y="2160"/>
            <a:chExt cx="384" cy="816"/>
          </a:xfrm>
        </p:grpSpPr>
        <p:sp>
          <p:nvSpPr>
            <p:cNvPr id="122913" name="Oval 33"/>
            <p:cNvSpPr>
              <a:spLocks noChangeArrowheads="1"/>
            </p:cNvSpPr>
            <p:nvPr/>
          </p:nvSpPr>
          <p:spPr bwMode="auto">
            <a:xfrm>
              <a:off x="2112" y="2160"/>
              <a:ext cx="336" cy="336"/>
            </a:xfrm>
            <a:prstGeom prst="ellipse">
              <a:avLst/>
            </a:prstGeom>
            <a:noFill/>
            <a:ln w="38100" cap="rnd">
              <a:solidFill>
                <a:srgbClr val="FF00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2914" name="Line 34"/>
            <p:cNvSpPr>
              <a:spLocks noChangeShapeType="1"/>
            </p:cNvSpPr>
            <p:nvPr/>
          </p:nvSpPr>
          <p:spPr bwMode="auto">
            <a:xfrm flipH="1">
              <a:off x="2064" y="2496"/>
              <a:ext cx="240" cy="480"/>
            </a:xfrm>
            <a:prstGeom prst="line">
              <a:avLst/>
            </a:prstGeom>
            <a:noFill/>
            <a:ln w="38100" cap="rnd">
              <a:solidFill>
                <a:srgbClr val="FF00FF"/>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22915" name="Group 35"/>
          <p:cNvGrpSpPr>
            <a:grpSpLocks/>
          </p:cNvGrpSpPr>
          <p:nvPr/>
        </p:nvGrpSpPr>
        <p:grpSpPr bwMode="auto">
          <a:xfrm>
            <a:off x="4495800" y="3429000"/>
            <a:ext cx="533400" cy="1295400"/>
            <a:chOff x="2832" y="2160"/>
            <a:chExt cx="336" cy="816"/>
          </a:xfrm>
        </p:grpSpPr>
        <p:sp>
          <p:nvSpPr>
            <p:cNvPr id="122916" name="Oval 36"/>
            <p:cNvSpPr>
              <a:spLocks noChangeArrowheads="1"/>
            </p:cNvSpPr>
            <p:nvPr/>
          </p:nvSpPr>
          <p:spPr bwMode="auto">
            <a:xfrm>
              <a:off x="2832" y="2160"/>
              <a:ext cx="336" cy="336"/>
            </a:xfrm>
            <a:prstGeom prst="ellipse">
              <a:avLst/>
            </a:prstGeom>
            <a:noFill/>
            <a:ln w="38100">
              <a:solidFill>
                <a:srgbClr val="FF00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2917" name="Line 37"/>
            <p:cNvSpPr>
              <a:spLocks noChangeShapeType="1"/>
            </p:cNvSpPr>
            <p:nvPr/>
          </p:nvSpPr>
          <p:spPr bwMode="auto">
            <a:xfrm>
              <a:off x="2976" y="2496"/>
              <a:ext cx="48" cy="480"/>
            </a:xfrm>
            <a:prstGeom prst="line">
              <a:avLst/>
            </a:prstGeom>
            <a:noFill/>
            <a:ln w="38100">
              <a:solidFill>
                <a:srgbClr val="FF00FF"/>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22918" name="Line 38"/>
          <p:cNvSpPr>
            <a:spLocks noChangeShapeType="1"/>
          </p:cNvSpPr>
          <p:nvPr/>
        </p:nvSpPr>
        <p:spPr bwMode="auto">
          <a:xfrm>
            <a:off x="1828800" y="2590800"/>
            <a:ext cx="11430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aphicFrame>
        <p:nvGraphicFramePr>
          <p:cNvPr id="122919" name="Object 39"/>
          <p:cNvGraphicFramePr>
            <a:graphicFrameLocks noChangeAspect="1"/>
          </p:cNvGraphicFramePr>
          <p:nvPr/>
        </p:nvGraphicFramePr>
        <p:xfrm>
          <a:off x="2286000" y="4724400"/>
          <a:ext cx="1558925" cy="608013"/>
        </p:xfrm>
        <a:graphic>
          <a:graphicData uri="http://schemas.openxmlformats.org/presentationml/2006/ole">
            <mc:AlternateContent xmlns:mc="http://schemas.openxmlformats.org/markup-compatibility/2006">
              <mc:Choice xmlns:v="urn:schemas-microsoft-com:vml" Requires="v">
                <p:oleObj spid="_x0000_s9251" name="数式" r:id="rId3" imgW="685440" imgH="254520" progId="Equation.3">
                  <p:embed/>
                </p:oleObj>
              </mc:Choice>
              <mc:Fallback>
                <p:oleObj name="数式" r:id="rId3" imgW="685440" imgH="254520" progId="Equation.3">
                  <p:embed/>
                  <p:pic>
                    <p:nvPicPr>
                      <p:cNvPr id="0" name="Picture 2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4724400"/>
                        <a:ext cx="1558925" cy="608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20" name="Object 40"/>
          <p:cNvGraphicFramePr>
            <a:graphicFrameLocks noChangeAspect="1"/>
          </p:cNvGraphicFramePr>
          <p:nvPr/>
        </p:nvGraphicFramePr>
        <p:xfrm>
          <a:off x="3810000" y="4724400"/>
          <a:ext cx="1900238" cy="608013"/>
        </p:xfrm>
        <a:graphic>
          <a:graphicData uri="http://schemas.openxmlformats.org/presentationml/2006/ole">
            <mc:AlternateContent xmlns:mc="http://schemas.openxmlformats.org/markup-compatibility/2006">
              <mc:Choice xmlns:v="urn:schemas-microsoft-com:vml" Requires="v">
                <p:oleObj spid="_x0000_s9252" name="数式" r:id="rId5" imgW="837720" imgH="254520" progId="Equation.3">
                  <p:embed/>
                </p:oleObj>
              </mc:Choice>
              <mc:Fallback>
                <p:oleObj name="数式" r:id="rId5" imgW="837720" imgH="254520" progId="Equation.3">
                  <p:embed/>
                  <p:pic>
                    <p:nvPicPr>
                      <p:cNvPr id="0" name="Picture 25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0" y="4724400"/>
                        <a:ext cx="1900238" cy="608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21" name="Object 41"/>
          <p:cNvGraphicFramePr>
            <a:graphicFrameLocks noChangeAspect="1"/>
          </p:cNvGraphicFramePr>
          <p:nvPr/>
        </p:nvGraphicFramePr>
        <p:xfrm>
          <a:off x="2286000" y="5257800"/>
          <a:ext cx="2933700" cy="1143000"/>
        </p:xfrm>
        <a:graphic>
          <a:graphicData uri="http://schemas.openxmlformats.org/presentationml/2006/ole">
            <mc:AlternateContent xmlns:mc="http://schemas.openxmlformats.org/markup-compatibility/2006">
              <mc:Choice xmlns:v="urn:schemas-microsoft-com:vml" Requires="v">
                <p:oleObj spid="_x0000_s9253" name="数式" r:id="rId7" imgW="1294560" imgH="496080" progId="Equation.3">
                  <p:embed/>
                </p:oleObj>
              </mc:Choice>
              <mc:Fallback>
                <p:oleObj name="数式" r:id="rId7" imgW="1294560" imgH="496080" progId="Equation.3">
                  <p:embed/>
                  <p:pic>
                    <p:nvPicPr>
                      <p:cNvPr id="0" name="Picture 25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0" y="5257800"/>
                        <a:ext cx="2933700"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22" name="AutoShape 42"/>
          <p:cNvSpPr>
            <a:spLocks noChangeArrowheads="1"/>
          </p:cNvSpPr>
          <p:nvPr/>
        </p:nvSpPr>
        <p:spPr bwMode="auto">
          <a:xfrm>
            <a:off x="5486400" y="5486400"/>
            <a:ext cx="2971800" cy="1143000"/>
          </a:xfrm>
          <a:prstGeom prst="wedgeRoundRectCallout">
            <a:avLst>
              <a:gd name="adj1" fmla="val -58333"/>
              <a:gd name="adj2" fmla="val -190000"/>
              <a:gd name="adj3" fmla="val 16667"/>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buClr>
                <a:schemeClr val="hlink"/>
              </a:buClr>
              <a:buSzPct val="70000"/>
              <a:buFont typeface="Wingdings" panose="05000000000000000000" pitchFamily="2" charset="2"/>
              <a:buNone/>
            </a:pPr>
            <a:r>
              <a:rPr lang="ja-JP" altLang="en-US" sz="2800">
                <a:effectLst>
                  <a:outerShdw blurRad="38100" dist="38100" dir="2700000" algn="tl">
                    <a:srgbClr val="000000"/>
                  </a:outerShdw>
                </a:effectLst>
                <a:latin typeface="Times New Roman" panose="02020603050405020304" pitchFamily="18" charset="0"/>
              </a:rPr>
              <a:t>この</a:t>
            </a:r>
            <a:r>
              <a:rPr lang="en-US" altLang="ja-JP" sz="2800">
                <a:effectLst>
                  <a:outerShdw blurRad="38100" dist="38100" dir="2700000" algn="tl">
                    <a:srgbClr val="000000"/>
                  </a:outerShdw>
                </a:effectLst>
                <a:latin typeface="Times New Roman" panose="02020603050405020304" pitchFamily="18" charset="0"/>
              </a:rPr>
              <a:t>2</a:t>
            </a:r>
            <a:r>
              <a:rPr lang="ja-JP" altLang="en-US" sz="2800">
                <a:effectLst>
                  <a:outerShdw blurRad="38100" dist="38100" dir="2700000" algn="tl">
                    <a:srgbClr val="000000"/>
                  </a:outerShdw>
                </a:effectLst>
                <a:latin typeface="Times New Roman" panose="02020603050405020304" pitchFamily="18" charset="0"/>
              </a:rPr>
              <a:t>マスは共に</a:t>
            </a:r>
          </a:p>
          <a:p>
            <a:pPr algn="ctr">
              <a:spcBef>
                <a:spcPct val="20000"/>
              </a:spcBef>
              <a:buClr>
                <a:schemeClr val="hlink"/>
              </a:buClr>
              <a:buSzPct val="70000"/>
              <a:buFont typeface="Wingdings" panose="05000000000000000000" pitchFamily="2" charset="2"/>
              <a:buNone/>
            </a:pPr>
            <a:r>
              <a:rPr lang="en-US" altLang="ja-JP" sz="3200" i="1">
                <a:effectLst>
                  <a:outerShdw blurRad="38100" dist="38100" dir="2700000" algn="tl">
                    <a:srgbClr val="000000"/>
                  </a:outerShdw>
                </a:effectLst>
                <a:latin typeface="Times New Roman" panose="02020603050405020304" pitchFamily="18" charset="0"/>
              </a:rPr>
              <a:t>X </a:t>
            </a:r>
            <a:r>
              <a:rPr lang="en-US" altLang="ja-JP" sz="3200">
                <a:effectLst>
                  <a:outerShdw blurRad="38100" dist="38100" dir="2700000" algn="tl">
                    <a:srgbClr val="000000"/>
                  </a:outerShdw>
                </a:effectLst>
                <a:latin typeface="Times New Roman" panose="02020603050405020304" pitchFamily="18" charset="0"/>
              </a:rPr>
              <a:t>= 0, </a:t>
            </a:r>
            <a:r>
              <a:rPr lang="en-US" altLang="ja-JP" sz="3200" i="1">
                <a:effectLst>
                  <a:outerShdw blurRad="38100" dist="38100" dir="2700000" algn="tl">
                    <a:srgbClr val="000000"/>
                  </a:outerShdw>
                </a:effectLst>
                <a:latin typeface="Times New Roman" panose="02020603050405020304" pitchFamily="18" charset="0"/>
              </a:rPr>
              <a:t>Z </a:t>
            </a:r>
            <a:r>
              <a:rPr lang="en-US" altLang="ja-JP" sz="3200">
                <a:effectLst>
                  <a:outerShdw blurRad="38100" dist="38100" dir="2700000" algn="tl">
                    <a:srgbClr val="000000"/>
                  </a:outerShdw>
                </a:effectLst>
                <a:latin typeface="Times New Roman" panose="02020603050405020304" pitchFamily="18" charset="0"/>
              </a:rPr>
              <a:t>= 0</a:t>
            </a:r>
          </a:p>
        </p:txBody>
      </p:sp>
      <p:sp>
        <p:nvSpPr>
          <p:cNvPr id="122923" name="AutoShape 43"/>
          <p:cNvSpPr>
            <a:spLocks noChangeArrowheads="1"/>
          </p:cNvSpPr>
          <p:nvPr/>
        </p:nvSpPr>
        <p:spPr bwMode="auto">
          <a:xfrm>
            <a:off x="3124200" y="3429000"/>
            <a:ext cx="2133600" cy="609600"/>
          </a:xfrm>
          <a:prstGeom prst="roundRect">
            <a:avLst>
              <a:gd name="adj" fmla="val 16667"/>
            </a:avLst>
          </a:prstGeom>
          <a:noFill/>
          <a:ln w="38100">
            <a:solidFill>
              <a:srgbClr val="FFFF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122924" name="Group 44"/>
          <p:cNvGrpSpPr>
            <a:grpSpLocks/>
          </p:cNvGrpSpPr>
          <p:nvPr/>
        </p:nvGrpSpPr>
        <p:grpSpPr bwMode="auto">
          <a:xfrm>
            <a:off x="3581400" y="2743200"/>
            <a:ext cx="1600200" cy="533400"/>
            <a:chOff x="2256" y="1728"/>
            <a:chExt cx="1008" cy="336"/>
          </a:xfrm>
        </p:grpSpPr>
        <p:sp>
          <p:nvSpPr>
            <p:cNvPr id="122925" name="Oval 45"/>
            <p:cNvSpPr>
              <a:spLocks noChangeArrowheads="1"/>
            </p:cNvSpPr>
            <p:nvPr/>
          </p:nvSpPr>
          <p:spPr bwMode="auto">
            <a:xfrm>
              <a:off x="2256" y="1728"/>
              <a:ext cx="240" cy="336"/>
            </a:xfrm>
            <a:prstGeom prst="ellipse">
              <a:avLst/>
            </a:prstGeom>
            <a:noFill/>
            <a:ln w="38100">
              <a:solidFill>
                <a:srgbClr val="00FF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2926" name="Oval 46"/>
            <p:cNvSpPr>
              <a:spLocks noChangeArrowheads="1"/>
            </p:cNvSpPr>
            <p:nvPr/>
          </p:nvSpPr>
          <p:spPr bwMode="auto">
            <a:xfrm>
              <a:off x="3024" y="1728"/>
              <a:ext cx="240" cy="336"/>
            </a:xfrm>
            <a:prstGeom prst="ellipse">
              <a:avLst/>
            </a:prstGeom>
            <a:noFill/>
            <a:ln w="38100">
              <a:solidFill>
                <a:srgbClr val="00FF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useBgFill="1">
        <p:nvSpPr>
          <p:cNvPr id="122927" name="Text Box 47"/>
          <p:cNvSpPr txBox="1">
            <a:spLocks noChangeArrowheads="1"/>
          </p:cNvSpPr>
          <p:nvPr/>
        </p:nvSpPr>
        <p:spPr bwMode="auto">
          <a:xfrm>
            <a:off x="5791200" y="3200400"/>
            <a:ext cx="3117850" cy="1066800"/>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3200" i="1">
                <a:solidFill>
                  <a:srgbClr val="FFFF99"/>
                </a:solidFill>
                <a:effectLst>
                  <a:outerShdw blurRad="38100" dist="38100" dir="2700000" algn="tl">
                    <a:srgbClr val="000000"/>
                  </a:outerShdw>
                </a:effectLst>
                <a:latin typeface="Times New Roman" panose="02020603050405020304" pitchFamily="18" charset="0"/>
              </a:rPr>
              <a:t>Y</a:t>
            </a:r>
            <a:r>
              <a:rPr lang="en-US" altLang="ja-JP" sz="3200">
                <a:solidFill>
                  <a:srgbClr val="FFFF99"/>
                </a:solidFill>
                <a:effectLst>
                  <a:outerShdw blurRad="38100" dist="38100" dir="2700000" algn="tl">
                    <a:srgbClr val="000000"/>
                  </a:outerShdw>
                </a:effectLst>
                <a:latin typeface="Times New Roman" panose="02020603050405020304" pitchFamily="18" charset="0"/>
              </a:rPr>
              <a:t> </a:t>
            </a:r>
            <a:r>
              <a:rPr lang="ja-JP" altLang="en-US" sz="3200">
                <a:solidFill>
                  <a:srgbClr val="FFFF99"/>
                </a:solidFill>
                <a:effectLst>
                  <a:outerShdw blurRad="38100" dist="38100" dir="2700000" algn="tl">
                    <a:srgbClr val="000000"/>
                  </a:outerShdw>
                </a:effectLst>
                <a:latin typeface="Times New Roman" panose="02020603050405020304" pitchFamily="18" charset="0"/>
              </a:rPr>
              <a:t>は </a:t>
            </a:r>
            <a:r>
              <a:rPr lang="en-US" altLang="ja-JP" sz="3200">
                <a:solidFill>
                  <a:srgbClr val="FFFF99"/>
                </a:solidFill>
                <a:effectLst>
                  <a:outerShdw blurRad="38100" dist="38100" dir="2700000" algn="tl">
                    <a:srgbClr val="000000"/>
                  </a:outerShdw>
                </a:effectLst>
                <a:latin typeface="Times New Roman" panose="02020603050405020304" pitchFamily="18" charset="0"/>
              </a:rPr>
              <a:t>0 </a:t>
            </a:r>
            <a:r>
              <a:rPr lang="ja-JP" altLang="en-US" sz="3200">
                <a:solidFill>
                  <a:srgbClr val="FFFF99"/>
                </a:solidFill>
                <a:effectLst>
                  <a:outerShdw blurRad="38100" dist="38100" dir="2700000" algn="tl">
                    <a:srgbClr val="000000"/>
                  </a:outerShdw>
                </a:effectLst>
                <a:latin typeface="Times New Roman" panose="02020603050405020304" pitchFamily="18" charset="0"/>
              </a:rPr>
              <a:t>でも </a:t>
            </a:r>
            <a:r>
              <a:rPr lang="en-US" altLang="ja-JP" sz="3200">
                <a:solidFill>
                  <a:srgbClr val="FFFF99"/>
                </a:solidFill>
                <a:effectLst>
                  <a:outerShdw blurRad="38100" dist="38100" dir="2700000" algn="tl">
                    <a:srgbClr val="000000"/>
                  </a:outerShdw>
                </a:effectLst>
                <a:latin typeface="Times New Roman" panose="02020603050405020304" pitchFamily="18" charset="0"/>
              </a:rPr>
              <a:t>1 </a:t>
            </a:r>
            <a:r>
              <a:rPr lang="ja-JP" altLang="en-US" sz="3200">
                <a:solidFill>
                  <a:srgbClr val="FFFF99"/>
                </a:solidFill>
                <a:effectLst>
                  <a:outerShdw blurRad="38100" dist="38100" dir="2700000" algn="tl">
                    <a:srgbClr val="000000"/>
                  </a:outerShdw>
                </a:effectLst>
                <a:latin typeface="Times New Roman" panose="02020603050405020304" pitchFamily="18" charset="0"/>
              </a:rPr>
              <a:t>でも</a:t>
            </a:r>
          </a:p>
          <a:p>
            <a:r>
              <a:rPr lang="ja-JP" altLang="en-US" sz="3200">
                <a:solidFill>
                  <a:srgbClr val="FFFF99"/>
                </a:solidFill>
                <a:effectLst>
                  <a:outerShdw blurRad="38100" dist="38100" dir="2700000" algn="tl">
                    <a:srgbClr val="000000"/>
                  </a:outerShdw>
                </a:effectLst>
                <a:latin typeface="Times New Roman" panose="02020603050405020304" pitchFamily="18" charset="0"/>
              </a:rPr>
              <a:t>値は同じ</a:t>
            </a:r>
          </a:p>
        </p:txBody>
      </p:sp>
      <p:sp useBgFill="1">
        <p:nvSpPr>
          <p:cNvPr id="122928" name="Text Box 48"/>
          <p:cNvSpPr txBox="1">
            <a:spLocks noChangeArrowheads="1"/>
          </p:cNvSpPr>
          <p:nvPr/>
        </p:nvSpPr>
        <p:spPr bwMode="auto">
          <a:xfrm>
            <a:off x="6248400" y="4419600"/>
            <a:ext cx="2565400" cy="1066800"/>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3200">
                <a:solidFill>
                  <a:srgbClr val="FFFF99"/>
                </a:solidFill>
                <a:effectLst>
                  <a:outerShdw blurRad="38100" dist="38100" dir="2700000" algn="tl">
                    <a:srgbClr val="000000"/>
                  </a:outerShdw>
                </a:effectLst>
                <a:latin typeface="Times New Roman" panose="02020603050405020304" pitchFamily="18" charset="0"/>
              </a:rPr>
              <a:t>⇒ </a:t>
            </a:r>
            <a:r>
              <a:rPr lang="en-US" altLang="ja-JP" sz="3200" i="1">
                <a:solidFill>
                  <a:srgbClr val="FFFF99"/>
                </a:solidFill>
                <a:effectLst>
                  <a:outerShdw blurRad="38100" dist="38100" dir="2700000" algn="tl">
                    <a:srgbClr val="000000"/>
                  </a:outerShdw>
                </a:effectLst>
                <a:latin typeface="Times New Roman" panose="02020603050405020304" pitchFamily="18" charset="0"/>
              </a:rPr>
              <a:t>Y</a:t>
            </a:r>
            <a:r>
              <a:rPr lang="en-US" altLang="ja-JP" sz="3200">
                <a:solidFill>
                  <a:srgbClr val="FFFF99"/>
                </a:solidFill>
                <a:effectLst>
                  <a:outerShdw blurRad="38100" dist="38100" dir="2700000" algn="tl">
                    <a:srgbClr val="000000"/>
                  </a:outerShdw>
                </a:effectLst>
                <a:latin typeface="Times New Roman" panose="02020603050405020304" pitchFamily="18" charset="0"/>
              </a:rPr>
              <a:t> </a:t>
            </a:r>
            <a:r>
              <a:rPr lang="ja-JP" altLang="en-US" sz="3200">
                <a:solidFill>
                  <a:srgbClr val="FFFF99"/>
                </a:solidFill>
                <a:effectLst>
                  <a:outerShdw blurRad="38100" dist="38100" dir="2700000" algn="tl">
                    <a:srgbClr val="000000"/>
                  </a:outerShdw>
                </a:effectLst>
                <a:latin typeface="Times New Roman" panose="02020603050405020304" pitchFamily="18" charset="0"/>
              </a:rPr>
              <a:t>は式から</a:t>
            </a:r>
          </a:p>
          <a:p>
            <a:r>
              <a:rPr lang="ja-JP" altLang="en-US" sz="3200">
                <a:solidFill>
                  <a:srgbClr val="FFFF99"/>
                </a:solidFill>
                <a:effectLst>
                  <a:outerShdw blurRad="38100" dist="38100" dir="2700000" algn="tl">
                    <a:srgbClr val="000000"/>
                  </a:outerShdw>
                </a:effectLst>
                <a:latin typeface="Times New Roman" panose="02020603050405020304" pitchFamily="18" charset="0"/>
              </a:rPr>
              <a:t>     消してよい</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22912"/>
                                        </p:tgtEl>
                                        <p:attrNameLst>
                                          <p:attrName>style.visibility</p:attrName>
                                        </p:attrNameLst>
                                      </p:cBhvr>
                                      <p:to>
                                        <p:strVal val="visible"/>
                                      </p:to>
                                    </p:set>
                                    <p:animEffect transition="in" filter="wipe(up)">
                                      <p:cBhvr>
                                        <p:cTn id="7" dur="500"/>
                                        <p:tgtEl>
                                          <p:spTgt spid="1229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22919"/>
                                        </p:tgtEl>
                                        <p:attrNameLst>
                                          <p:attrName>style.visibility</p:attrName>
                                        </p:attrNameLst>
                                      </p:cBhvr>
                                      <p:to>
                                        <p:strVal val="visible"/>
                                      </p:to>
                                    </p:set>
                                    <p:animEffect transition="in" filter="checkerboard(across)">
                                      <p:cBhvr>
                                        <p:cTn id="12" dur="500"/>
                                        <p:tgtEl>
                                          <p:spTgt spid="1229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122915"/>
                                        </p:tgtEl>
                                        <p:attrNameLst>
                                          <p:attrName>style.visibility</p:attrName>
                                        </p:attrNameLst>
                                      </p:cBhvr>
                                      <p:to>
                                        <p:strVal val="visible"/>
                                      </p:to>
                                    </p:set>
                                    <p:animEffect transition="in" filter="wipe(up)">
                                      <p:cBhvr>
                                        <p:cTn id="17" dur="500"/>
                                        <p:tgtEl>
                                          <p:spTgt spid="12291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122920"/>
                                        </p:tgtEl>
                                        <p:attrNameLst>
                                          <p:attrName>style.visibility</p:attrName>
                                        </p:attrNameLst>
                                      </p:cBhvr>
                                      <p:to>
                                        <p:strVal val="visible"/>
                                      </p:to>
                                    </p:set>
                                    <p:animEffect transition="in" filter="checkerboard(across)">
                                      <p:cBhvr>
                                        <p:cTn id="22" dur="500"/>
                                        <p:tgtEl>
                                          <p:spTgt spid="12292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122921"/>
                                        </p:tgtEl>
                                        <p:attrNameLst>
                                          <p:attrName>style.visibility</p:attrName>
                                        </p:attrNameLst>
                                      </p:cBhvr>
                                      <p:to>
                                        <p:strVal val="visible"/>
                                      </p:to>
                                    </p:set>
                                    <p:animEffect transition="in" filter="checkerboard(across)">
                                      <p:cBhvr>
                                        <p:cTn id="27" dur="500"/>
                                        <p:tgtEl>
                                          <p:spTgt spid="12292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22923"/>
                                        </p:tgtEl>
                                        <p:attrNameLst>
                                          <p:attrName>style.visibility</p:attrName>
                                        </p:attrNameLst>
                                      </p:cBhvr>
                                      <p:to>
                                        <p:strVal val="visible"/>
                                      </p:to>
                                    </p:set>
                                    <p:animEffect transition="in" filter="checkerboard(across)">
                                      <p:cBhvr>
                                        <p:cTn id="32" dur="500"/>
                                        <p:tgtEl>
                                          <p:spTgt spid="122923"/>
                                        </p:tgtEl>
                                      </p:cBhvr>
                                    </p:animEffect>
                                  </p:childTnLst>
                                </p:cTn>
                              </p:par>
                            </p:childTnLst>
                          </p:cTn>
                        </p:par>
                        <p:par>
                          <p:cTn id="33" fill="hold" nodeType="afterGroup">
                            <p:stCondLst>
                              <p:cond delay="500"/>
                            </p:stCondLst>
                            <p:childTnLst>
                              <p:par>
                                <p:cTn id="34" presetID="5" presetClass="entr" presetSubtype="10" fill="hold" grpId="0" nodeType="afterEffect">
                                  <p:stCondLst>
                                    <p:cond delay="0"/>
                                  </p:stCondLst>
                                  <p:childTnLst>
                                    <p:set>
                                      <p:cBhvr>
                                        <p:cTn id="35" dur="1" fill="hold">
                                          <p:stCondLst>
                                            <p:cond delay="0"/>
                                          </p:stCondLst>
                                        </p:cTn>
                                        <p:tgtEl>
                                          <p:spTgt spid="122922"/>
                                        </p:tgtEl>
                                        <p:attrNameLst>
                                          <p:attrName>style.visibility</p:attrName>
                                        </p:attrNameLst>
                                      </p:cBhvr>
                                      <p:to>
                                        <p:strVal val="visible"/>
                                      </p:to>
                                    </p:set>
                                    <p:animEffect transition="in" filter="checkerboard(across)">
                                      <p:cBhvr>
                                        <p:cTn id="36" dur="500"/>
                                        <p:tgtEl>
                                          <p:spTgt spid="122922"/>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4" presetClass="entr" presetSubtype="16" fill="hold" nodeType="clickEffect">
                                  <p:stCondLst>
                                    <p:cond delay="0"/>
                                  </p:stCondLst>
                                  <p:childTnLst>
                                    <p:set>
                                      <p:cBhvr>
                                        <p:cTn id="40" dur="1" fill="hold">
                                          <p:stCondLst>
                                            <p:cond delay="0"/>
                                          </p:stCondLst>
                                        </p:cTn>
                                        <p:tgtEl>
                                          <p:spTgt spid="122924"/>
                                        </p:tgtEl>
                                        <p:attrNameLst>
                                          <p:attrName>style.visibility</p:attrName>
                                        </p:attrNameLst>
                                      </p:cBhvr>
                                      <p:to>
                                        <p:strVal val="visible"/>
                                      </p:to>
                                    </p:set>
                                    <p:animEffect transition="in" filter="box(in)">
                                      <p:cBhvr>
                                        <p:cTn id="41" dur="500"/>
                                        <p:tgtEl>
                                          <p:spTgt spid="122924"/>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 presetClass="entr" presetSubtype="10" fill="hold" grpId="0" nodeType="clickEffect">
                                  <p:stCondLst>
                                    <p:cond delay="0"/>
                                  </p:stCondLst>
                                  <p:childTnLst>
                                    <p:set>
                                      <p:cBhvr>
                                        <p:cTn id="45" dur="1" fill="hold">
                                          <p:stCondLst>
                                            <p:cond delay="0"/>
                                          </p:stCondLst>
                                        </p:cTn>
                                        <p:tgtEl>
                                          <p:spTgt spid="122927"/>
                                        </p:tgtEl>
                                        <p:attrNameLst>
                                          <p:attrName>style.visibility</p:attrName>
                                        </p:attrNameLst>
                                      </p:cBhvr>
                                      <p:to>
                                        <p:strVal val="visible"/>
                                      </p:to>
                                    </p:set>
                                    <p:animEffect transition="in" filter="checkerboard(across)">
                                      <p:cBhvr>
                                        <p:cTn id="46" dur="500"/>
                                        <p:tgtEl>
                                          <p:spTgt spid="122927"/>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5" presetClass="entr" presetSubtype="10" fill="hold" grpId="0" nodeType="clickEffect">
                                  <p:stCondLst>
                                    <p:cond delay="0"/>
                                  </p:stCondLst>
                                  <p:childTnLst>
                                    <p:set>
                                      <p:cBhvr>
                                        <p:cTn id="50" dur="1" fill="hold">
                                          <p:stCondLst>
                                            <p:cond delay="0"/>
                                          </p:stCondLst>
                                        </p:cTn>
                                        <p:tgtEl>
                                          <p:spTgt spid="122928"/>
                                        </p:tgtEl>
                                        <p:attrNameLst>
                                          <p:attrName>style.visibility</p:attrName>
                                        </p:attrNameLst>
                                      </p:cBhvr>
                                      <p:to>
                                        <p:strVal val="visible"/>
                                      </p:to>
                                    </p:set>
                                    <p:animEffect transition="in" filter="checkerboard(across)">
                                      <p:cBhvr>
                                        <p:cTn id="51" dur="500"/>
                                        <p:tgtEl>
                                          <p:spTgt spid="1229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2" grpId="0" animBg="1" autoUpdateAnimBg="0"/>
      <p:bldP spid="122923" grpId="0" animBg="1"/>
      <p:bldP spid="122927" grpId="0" animBg="1" autoUpdateAnimBg="0"/>
      <p:bldP spid="122928" grpId="0" animBg="1"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762000" y="304800"/>
            <a:ext cx="7848600" cy="1431925"/>
          </a:xfrm>
        </p:spPr>
        <p:txBody>
          <a:bodyPr/>
          <a:lstStyle/>
          <a:p>
            <a:r>
              <a:rPr lang="ja-JP" altLang="en-US" sz="3200">
                <a:latin typeface="Times New Roman" panose="02020603050405020304" pitchFamily="18" charset="0"/>
              </a:rPr>
              <a:t>参考資料</a:t>
            </a:r>
            <a:r>
              <a:rPr lang="en-US" altLang="ja-JP" sz="3200">
                <a:latin typeface="Times New Roman" panose="02020603050405020304" pitchFamily="18" charset="0"/>
              </a:rPr>
              <a:t>: </a:t>
            </a:r>
            <a:r>
              <a:rPr lang="ja-JP" altLang="en-US" sz="3200">
                <a:latin typeface="Times New Roman" panose="02020603050405020304" pitchFamily="18" charset="0"/>
              </a:rPr>
              <a:t>カルノー図による論理式の簡略化</a:t>
            </a:r>
          </a:p>
        </p:txBody>
      </p:sp>
      <p:graphicFrame>
        <p:nvGraphicFramePr>
          <p:cNvPr id="101379" name="Group 3"/>
          <p:cNvGraphicFramePr>
            <a:graphicFrameLocks noGrp="1"/>
          </p:cNvGraphicFramePr>
          <p:nvPr/>
        </p:nvGraphicFramePr>
        <p:xfrm>
          <a:off x="1676400" y="1828800"/>
          <a:ext cx="5943600" cy="2042160"/>
        </p:xfrm>
        <a:graphic>
          <a:graphicData uri="http://schemas.openxmlformats.org/drawingml/2006/table">
            <a:tbl>
              <a:tblPr/>
              <a:tblGrid>
                <a:gridCol w="1189038">
                  <a:extLst>
                    <a:ext uri="{9D8B030D-6E8A-4147-A177-3AD203B41FA5}">
                      <a16:colId xmlns:a16="http://schemas.microsoft.com/office/drawing/2014/main" val="20000"/>
                    </a:ext>
                  </a:extLst>
                </a:gridCol>
                <a:gridCol w="1189037">
                  <a:extLst>
                    <a:ext uri="{9D8B030D-6E8A-4147-A177-3AD203B41FA5}">
                      <a16:colId xmlns:a16="http://schemas.microsoft.com/office/drawing/2014/main" val="20001"/>
                    </a:ext>
                  </a:extLst>
                </a:gridCol>
                <a:gridCol w="1187450">
                  <a:extLst>
                    <a:ext uri="{9D8B030D-6E8A-4147-A177-3AD203B41FA5}">
                      <a16:colId xmlns:a16="http://schemas.microsoft.com/office/drawing/2014/main" val="20002"/>
                    </a:ext>
                  </a:extLst>
                </a:gridCol>
                <a:gridCol w="1189038">
                  <a:extLst>
                    <a:ext uri="{9D8B030D-6E8A-4147-A177-3AD203B41FA5}">
                      <a16:colId xmlns:a16="http://schemas.microsoft.com/office/drawing/2014/main" val="20003"/>
                    </a:ext>
                  </a:extLst>
                </a:gridCol>
                <a:gridCol w="1189037">
                  <a:extLst>
                    <a:ext uri="{9D8B030D-6E8A-4147-A177-3AD203B41FA5}">
                      <a16:colId xmlns:a16="http://schemas.microsoft.com/office/drawing/2014/main" val="20004"/>
                    </a:ext>
                  </a:extLst>
                </a:gridCol>
              </a:tblGrid>
              <a:tr h="762000">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000" b="0" i="1"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X</a:t>
                      </a:r>
                      <a:r>
                        <a:rPr kumimoji="1" lang="ja-JP" altLang="en-US" sz="20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　</a:t>
                      </a:r>
                      <a:r>
                        <a:rPr kumimoji="1" lang="en-US" altLang="ja-JP" sz="2000" b="0" i="1"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Y</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000" b="0" i="1"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Z</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0 0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0 1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1 0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517525">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7200">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3600" b="0"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pSp>
        <p:nvGrpSpPr>
          <p:cNvPr id="101405" name="Group 29"/>
          <p:cNvGrpSpPr>
            <a:grpSpLocks/>
          </p:cNvGrpSpPr>
          <p:nvPr/>
        </p:nvGrpSpPr>
        <p:grpSpPr bwMode="auto">
          <a:xfrm>
            <a:off x="2590800" y="2667000"/>
            <a:ext cx="2286000" cy="1371600"/>
            <a:chOff x="1632" y="1680"/>
            <a:chExt cx="1440" cy="864"/>
          </a:xfrm>
        </p:grpSpPr>
        <p:sp>
          <p:nvSpPr>
            <p:cNvPr id="101406" name="Oval 30"/>
            <p:cNvSpPr>
              <a:spLocks noChangeArrowheads="1"/>
            </p:cNvSpPr>
            <p:nvPr/>
          </p:nvSpPr>
          <p:spPr bwMode="auto">
            <a:xfrm>
              <a:off x="2736" y="1680"/>
              <a:ext cx="336" cy="336"/>
            </a:xfrm>
            <a:prstGeom prst="ellipse">
              <a:avLst/>
            </a:prstGeom>
            <a:noFill/>
            <a:ln w="38100" cap="rnd">
              <a:solidFill>
                <a:srgbClr val="FF00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1407" name="Line 31"/>
            <p:cNvSpPr>
              <a:spLocks noChangeShapeType="1"/>
            </p:cNvSpPr>
            <p:nvPr/>
          </p:nvSpPr>
          <p:spPr bwMode="auto">
            <a:xfrm flipH="1">
              <a:off x="1632" y="2016"/>
              <a:ext cx="1296" cy="528"/>
            </a:xfrm>
            <a:prstGeom prst="line">
              <a:avLst/>
            </a:prstGeom>
            <a:noFill/>
            <a:ln w="38100" cap="rnd">
              <a:solidFill>
                <a:srgbClr val="FF00FF"/>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01408" name="Group 32"/>
          <p:cNvGrpSpPr>
            <a:grpSpLocks/>
          </p:cNvGrpSpPr>
          <p:nvPr/>
        </p:nvGrpSpPr>
        <p:grpSpPr bwMode="auto">
          <a:xfrm>
            <a:off x="4191000" y="2667000"/>
            <a:ext cx="1905000" cy="1371600"/>
            <a:chOff x="3936" y="3168"/>
            <a:chExt cx="1200" cy="864"/>
          </a:xfrm>
        </p:grpSpPr>
        <p:sp>
          <p:nvSpPr>
            <p:cNvPr id="101409" name="Oval 33"/>
            <p:cNvSpPr>
              <a:spLocks noChangeArrowheads="1"/>
            </p:cNvSpPr>
            <p:nvPr/>
          </p:nvSpPr>
          <p:spPr bwMode="auto">
            <a:xfrm>
              <a:off x="4800" y="3168"/>
              <a:ext cx="336" cy="336"/>
            </a:xfrm>
            <a:prstGeom prst="ellipse">
              <a:avLst/>
            </a:prstGeom>
            <a:noFill/>
            <a:ln w="38100">
              <a:solidFill>
                <a:srgbClr val="FF00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1410" name="Line 34"/>
            <p:cNvSpPr>
              <a:spLocks noChangeShapeType="1"/>
            </p:cNvSpPr>
            <p:nvPr/>
          </p:nvSpPr>
          <p:spPr bwMode="auto">
            <a:xfrm flipH="1">
              <a:off x="3936" y="3504"/>
              <a:ext cx="1008" cy="528"/>
            </a:xfrm>
            <a:prstGeom prst="line">
              <a:avLst/>
            </a:prstGeom>
            <a:noFill/>
            <a:ln w="38100">
              <a:solidFill>
                <a:srgbClr val="FF00FF"/>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01411" name="Group 35"/>
          <p:cNvGrpSpPr>
            <a:grpSpLocks/>
          </p:cNvGrpSpPr>
          <p:nvPr/>
        </p:nvGrpSpPr>
        <p:grpSpPr bwMode="auto">
          <a:xfrm>
            <a:off x="4343400" y="3200400"/>
            <a:ext cx="1447800" cy="838200"/>
            <a:chOff x="4032" y="3504"/>
            <a:chExt cx="912" cy="528"/>
          </a:xfrm>
        </p:grpSpPr>
        <p:sp>
          <p:nvSpPr>
            <p:cNvPr id="101412" name="Oval 36"/>
            <p:cNvSpPr>
              <a:spLocks noChangeArrowheads="1"/>
            </p:cNvSpPr>
            <p:nvPr/>
          </p:nvSpPr>
          <p:spPr bwMode="auto">
            <a:xfrm>
              <a:off x="4032" y="3504"/>
              <a:ext cx="336" cy="336"/>
            </a:xfrm>
            <a:prstGeom prst="ellipse">
              <a:avLst/>
            </a:prstGeom>
            <a:noFill/>
            <a:ln w="38100">
              <a:solidFill>
                <a:srgbClr val="FF00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1413" name="Line 37"/>
            <p:cNvSpPr>
              <a:spLocks noChangeShapeType="1"/>
            </p:cNvSpPr>
            <p:nvPr/>
          </p:nvSpPr>
          <p:spPr bwMode="auto">
            <a:xfrm>
              <a:off x="4224" y="3840"/>
              <a:ext cx="720" cy="192"/>
            </a:xfrm>
            <a:prstGeom prst="line">
              <a:avLst/>
            </a:prstGeom>
            <a:noFill/>
            <a:ln w="38100">
              <a:solidFill>
                <a:srgbClr val="FF00FF"/>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01414" name="Group 38"/>
          <p:cNvGrpSpPr>
            <a:grpSpLocks/>
          </p:cNvGrpSpPr>
          <p:nvPr/>
        </p:nvGrpSpPr>
        <p:grpSpPr bwMode="auto">
          <a:xfrm>
            <a:off x="5562600" y="3200400"/>
            <a:ext cx="1676400" cy="838200"/>
            <a:chOff x="3504" y="2016"/>
            <a:chExt cx="1056" cy="528"/>
          </a:xfrm>
        </p:grpSpPr>
        <p:sp>
          <p:nvSpPr>
            <p:cNvPr id="101415" name="Oval 39"/>
            <p:cNvSpPr>
              <a:spLocks noChangeArrowheads="1"/>
            </p:cNvSpPr>
            <p:nvPr/>
          </p:nvSpPr>
          <p:spPr bwMode="auto">
            <a:xfrm>
              <a:off x="3504" y="2016"/>
              <a:ext cx="336" cy="336"/>
            </a:xfrm>
            <a:prstGeom prst="ellipse">
              <a:avLst/>
            </a:prstGeom>
            <a:noFill/>
            <a:ln w="38100">
              <a:solidFill>
                <a:srgbClr val="FF00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1416" name="Line 40"/>
            <p:cNvSpPr>
              <a:spLocks noChangeShapeType="1"/>
            </p:cNvSpPr>
            <p:nvPr/>
          </p:nvSpPr>
          <p:spPr bwMode="auto">
            <a:xfrm>
              <a:off x="3696" y="2352"/>
              <a:ext cx="864" cy="192"/>
            </a:xfrm>
            <a:prstGeom prst="line">
              <a:avLst/>
            </a:prstGeom>
            <a:noFill/>
            <a:ln w="38100">
              <a:solidFill>
                <a:srgbClr val="FF00FF"/>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01417" name="Line 41"/>
          <p:cNvSpPr>
            <a:spLocks noChangeShapeType="1"/>
          </p:cNvSpPr>
          <p:nvPr/>
        </p:nvSpPr>
        <p:spPr bwMode="auto">
          <a:xfrm>
            <a:off x="1676400" y="1828800"/>
            <a:ext cx="12192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aphicFrame>
        <p:nvGraphicFramePr>
          <p:cNvPr id="101418" name="Object 42"/>
          <p:cNvGraphicFramePr>
            <a:graphicFrameLocks noChangeAspect="1"/>
          </p:cNvGraphicFramePr>
          <p:nvPr/>
        </p:nvGraphicFramePr>
        <p:xfrm>
          <a:off x="1143000" y="4572000"/>
          <a:ext cx="6013450" cy="2130425"/>
        </p:xfrm>
        <a:graphic>
          <a:graphicData uri="http://schemas.openxmlformats.org/presentationml/2006/ole">
            <mc:AlternateContent xmlns:mc="http://schemas.openxmlformats.org/markup-compatibility/2006">
              <mc:Choice xmlns:v="urn:schemas-microsoft-com:vml" Requires="v">
                <p:oleObj spid="_x0000_s10297" name="数式" r:id="rId3" imgW="2665080" imgH="941400" progId="Equation.3">
                  <p:embed/>
                </p:oleObj>
              </mc:Choice>
              <mc:Fallback>
                <p:oleObj name="数式" r:id="rId3" imgW="2665080" imgH="941400" progId="Equation.3">
                  <p:embed/>
                  <p:pic>
                    <p:nvPicPr>
                      <p:cNvPr id="0" name="Picture 37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4572000"/>
                        <a:ext cx="6013450" cy="2130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1419" name="Object 43"/>
          <p:cNvGraphicFramePr>
            <a:graphicFrameLocks noChangeAspect="1"/>
          </p:cNvGraphicFramePr>
          <p:nvPr/>
        </p:nvGraphicFramePr>
        <p:xfrm>
          <a:off x="1371600" y="4038600"/>
          <a:ext cx="1560513" cy="608013"/>
        </p:xfrm>
        <a:graphic>
          <a:graphicData uri="http://schemas.openxmlformats.org/presentationml/2006/ole">
            <mc:AlternateContent xmlns:mc="http://schemas.openxmlformats.org/markup-compatibility/2006">
              <mc:Choice xmlns:v="urn:schemas-microsoft-com:vml" Requires="v">
                <p:oleObj spid="_x0000_s10298" name="数式" r:id="rId5" imgW="685440" imgH="254520" progId="Equation.3">
                  <p:embed/>
                </p:oleObj>
              </mc:Choice>
              <mc:Fallback>
                <p:oleObj name="数式" r:id="rId5" imgW="685440" imgH="254520" progId="Equation.3">
                  <p:embed/>
                  <p:pic>
                    <p:nvPicPr>
                      <p:cNvPr id="0" name="Picture 38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1600" y="4038600"/>
                        <a:ext cx="1560513" cy="608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1420" name="Object 44"/>
          <p:cNvGraphicFramePr>
            <a:graphicFrameLocks noChangeAspect="1"/>
          </p:cNvGraphicFramePr>
          <p:nvPr/>
        </p:nvGraphicFramePr>
        <p:xfrm>
          <a:off x="2895600" y="4038600"/>
          <a:ext cx="1903413" cy="609600"/>
        </p:xfrm>
        <a:graphic>
          <a:graphicData uri="http://schemas.openxmlformats.org/presentationml/2006/ole">
            <mc:AlternateContent xmlns:mc="http://schemas.openxmlformats.org/markup-compatibility/2006">
              <mc:Choice xmlns:v="urn:schemas-microsoft-com:vml" Requires="v">
                <p:oleObj spid="_x0000_s10299" name="数式" r:id="rId7" imgW="837720" imgH="254520" progId="Equation.3">
                  <p:embed/>
                </p:oleObj>
              </mc:Choice>
              <mc:Fallback>
                <p:oleObj name="数式" r:id="rId7" imgW="837720" imgH="254520" progId="Equation.3">
                  <p:embed/>
                  <p:pic>
                    <p:nvPicPr>
                      <p:cNvPr id="0" name="Picture 38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95600" y="4038600"/>
                        <a:ext cx="1903413"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1421" name="Object 45"/>
          <p:cNvGraphicFramePr>
            <a:graphicFrameLocks noChangeAspect="1"/>
          </p:cNvGraphicFramePr>
          <p:nvPr/>
        </p:nvGraphicFramePr>
        <p:xfrm>
          <a:off x="4724400" y="4038600"/>
          <a:ext cx="1901825" cy="608013"/>
        </p:xfrm>
        <a:graphic>
          <a:graphicData uri="http://schemas.openxmlformats.org/presentationml/2006/ole">
            <mc:AlternateContent xmlns:mc="http://schemas.openxmlformats.org/markup-compatibility/2006">
              <mc:Choice xmlns:v="urn:schemas-microsoft-com:vml" Requires="v">
                <p:oleObj spid="_x0000_s10300" name="数式" r:id="rId9" imgW="837720" imgH="254520" progId="Equation.3">
                  <p:embed/>
                </p:oleObj>
              </mc:Choice>
              <mc:Fallback>
                <p:oleObj name="数式" r:id="rId9" imgW="837720" imgH="254520" progId="Equation.3">
                  <p:embed/>
                  <p:pic>
                    <p:nvPicPr>
                      <p:cNvPr id="0" name="Picture 38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24400" y="4038600"/>
                        <a:ext cx="1901825" cy="608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1422" name="Object 46"/>
          <p:cNvGraphicFramePr>
            <a:graphicFrameLocks noChangeAspect="1"/>
          </p:cNvGraphicFramePr>
          <p:nvPr/>
        </p:nvGraphicFramePr>
        <p:xfrm>
          <a:off x="6553200" y="4114800"/>
          <a:ext cx="1903413" cy="495300"/>
        </p:xfrm>
        <a:graphic>
          <a:graphicData uri="http://schemas.openxmlformats.org/presentationml/2006/ole">
            <mc:AlternateContent xmlns:mc="http://schemas.openxmlformats.org/markup-compatibility/2006">
              <mc:Choice xmlns:v="urn:schemas-microsoft-com:vml" Requires="v">
                <p:oleObj spid="_x0000_s10301" name="数式" r:id="rId11" imgW="837720" imgH="203400" progId="Equation.3">
                  <p:embed/>
                </p:oleObj>
              </mc:Choice>
              <mc:Fallback>
                <p:oleObj name="数式" r:id="rId11" imgW="837720" imgH="203400" progId="Equation.3">
                  <p:embed/>
                  <p:pic>
                    <p:nvPicPr>
                      <p:cNvPr id="0" name="Picture 38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53200" y="4114800"/>
                        <a:ext cx="1903413"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1423" name="AutoShape 47"/>
          <p:cNvSpPr>
            <a:spLocks noChangeArrowheads="1"/>
          </p:cNvSpPr>
          <p:nvPr/>
        </p:nvSpPr>
        <p:spPr bwMode="auto">
          <a:xfrm>
            <a:off x="4191000" y="2590800"/>
            <a:ext cx="2133600" cy="1219200"/>
          </a:xfrm>
          <a:prstGeom prst="roundRect">
            <a:avLst>
              <a:gd name="adj" fmla="val 16667"/>
            </a:avLst>
          </a:prstGeom>
          <a:noFill/>
          <a:ln w="38100">
            <a:solidFill>
              <a:srgbClr val="FFFF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1424" name="AutoShape 48"/>
          <p:cNvSpPr>
            <a:spLocks noChangeArrowheads="1"/>
          </p:cNvSpPr>
          <p:nvPr/>
        </p:nvSpPr>
        <p:spPr bwMode="auto">
          <a:xfrm>
            <a:off x="5867400" y="5334000"/>
            <a:ext cx="2971800" cy="1143000"/>
          </a:xfrm>
          <a:prstGeom prst="wedgeRoundRectCallout">
            <a:avLst>
              <a:gd name="adj1" fmla="val -67574"/>
              <a:gd name="adj2" fmla="val -176667"/>
              <a:gd name="adj3" fmla="val 16667"/>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buClr>
                <a:schemeClr val="hlink"/>
              </a:buClr>
              <a:buSzPct val="70000"/>
              <a:buFont typeface="Wingdings" panose="05000000000000000000" pitchFamily="2" charset="2"/>
              <a:buNone/>
            </a:pPr>
            <a:r>
              <a:rPr lang="ja-JP" altLang="en-US" sz="2800">
                <a:effectLst>
                  <a:outerShdw blurRad="38100" dist="38100" dir="2700000" algn="tl">
                    <a:srgbClr val="000000"/>
                  </a:outerShdw>
                </a:effectLst>
                <a:latin typeface="Times New Roman" panose="02020603050405020304" pitchFamily="18" charset="0"/>
              </a:rPr>
              <a:t>この</a:t>
            </a:r>
            <a:r>
              <a:rPr lang="en-US" altLang="ja-JP" sz="2800">
                <a:effectLst>
                  <a:outerShdw blurRad="38100" dist="38100" dir="2700000" algn="tl">
                    <a:srgbClr val="000000"/>
                  </a:outerShdw>
                </a:effectLst>
                <a:latin typeface="Times New Roman" panose="02020603050405020304" pitchFamily="18" charset="0"/>
              </a:rPr>
              <a:t>4</a:t>
            </a:r>
            <a:r>
              <a:rPr lang="ja-JP" altLang="en-US" sz="2800">
                <a:effectLst>
                  <a:outerShdw blurRad="38100" dist="38100" dir="2700000" algn="tl">
                    <a:srgbClr val="000000"/>
                  </a:outerShdw>
                </a:effectLst>
                <a:latin typeface="Times New Roman" panose="02020603050405020304" pitchFamily="18" charset="0"/>
              </a:rPr>
              <a:t>マスは</a:t>
            </a:r>
          </a:p>
          <a:p>
            <a:pPr algn="ctr">
              <a:spcBef>
                <a:spcPct val="20000"/>
              </a:spcBef>
              <a:buClr>
                <a:schemeClr val="hlink"/>
              </a:buClr>
              <a:buSzPct val="70000"/>
              <a:buFont typeface="Wingdings" panose="05000000000000000000" pitchFamily="2" charset="2"/>
              <a:buNone/>
            </a:pPr>
            <a:r>
              <a:rPr lang="ja-JP" altLang="en-US" sz="2800">
                <a:effectLst>
                  <a:outerShdw blurRad="38100" dist="38100" dir="2700000" algn="tl">
                    <a:srgbClr val="000000"/>
                  </a:outerShdw>
                </a:effectLst>
                <a:latin typeface="Times New Roman" panose="02020603050405020304" pitchFamily="18" charset="0"/>
              </a:rPr>
              <a:t>全て </a:t>
            </a:r>
            <a:r>
              <a:rPr lang="en-US" altLang="ja-JP" sz="3200" i="1">
                <a:effectLst>
                  <a:outerShdw blurRad="38100" dist="38100" dir="2700000" algn="tl">
                    <a:srgbClr val="000000"/>
                  </a:outerShdw>
                </a:effectLst>
                <a:latin typeface="Times New Roman" panose="02020603050405020304" pitchFamily="18" charset="0"/>
              </a:rPr>
              <a:t>Y </a:t>
            </a:r>
            <a:r>
              <a:rPr lang="en-US" altLang="ja-JP" sz="3200">
                <a:effectLst>
                  <a:outerShdw blurRad="38100" dist="38100" dir="2700000" algn="tl">
                    <a:srgbClr val="000000"/>
                  </a:outerShdw>
                </a:effectLst>
                <a:latin typeface="Times New Roman" panose="02020603050405020304" pitchFamily="18" charset="0"/>
              </a:rPr>
              <a:t>= 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01405"/>
                                        </p:tgtEl>
                                        <p:attrNameLst>
                                          <p:attrName>style.visibility</p:attrName>
                                        </p:attrNameLst>
                                      </p:cBhvr>
                                      <p:to>
                                        <p:strVal val="visible"/>
                                      </p:to>
                                    </p:set>
                                    <p:animEffect transition="in" filter="wipe(up)">
                                      <p:cBhvr>
                                        <p:cTn id="7" dur="500"/>
                                        <p:tgtEl>
                                          <p:spTgt spid="1014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01419"/>
                                        </p:tgtEl>
                                        <p:attrNameLst>
                                          <p:attrName>style.visibility</p:attrName>
                                        </p:attrNameLst>
                                      </p:cBhvr>
                                      <p:to>
                                        <p:strVal val="visible"/>
                                      </p:to>
                                    </p:set>
                                    <p:animEffect transition="in" filter="checkerboard(across)">
                                      <p:cBhvr>
                                        <p:cTn id="12" dur="500"/>
                                        <p:tgtEl>
                                          <p:spTgt spid="1014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101408"/>
                                        </p:tgtEl>
                                        <p:attrNameLst>
                                          <p:attrName>style.visibility</p:attrName>
                                        </p:attrNameLst>
                                      </p:cBhvr>
                                      <p:to>
                                        <p:strVal val="visible"/>
                                      </p:to>
                                    </p:set>
                                    <p:animEffect transition="in" filter="wipe(up)">
                                      <p:cBhvr>
                                        <p:cTn id="17" dur="500"/>
                                        <p:tgtEl>
                                          <p:spTgt spid="10140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101420"/>
                                        </p:tgtEl>
                                        <p:attrNameLst>
                                          <p:attrName>style.visibility</p:attrName>
                                        </p:attrNameLst>
                                      </p:cBhvr>
                                      <p:to>
                                        <p:strVal val="visible"/>
                                      </p:to>
                                    </p:set>
                                    <p:animEffect transition="in" filter="checkerboard(across)">
                                      <p:cBhvr>
                                        <p:cTn id="22" dur="500"/>
                                        <p:tgtEl>
                                          <p:spTgt spid="10142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101411"/>
                                        </p:tgtEl>
                                        <p:attrNameLst>
                                          <p:attrName>style.visibility</p:attrName>
                                        </p:attrNameLst>
                                      </p:cBhvr>
                                      <p:to>
                                        <p:strVal val="visible"/>
                                      </p:to>
                                    </p:set>
                                    <p:animEffect transition="in" filter="wipe(up)">
                                      <p:cBhvr>
                                        <p:cTn id="27" dur="500"/>
                                        <p:tgtEl>
                                          <p:spTgt spid="10141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nodeType="clickEffect">
                                  <p:stCondLst>
                                    <p:cond delay="0"/>
                                  </p:stCondLst>
                                  <p:childTnLst>
                                    <p:set>
                                      <p:cBhvr>
                                        <p:cTn id="31" dur="1" fill="hold">
                                          <p:stCondLst>
                                            <p:cond delay="0"/>
                                          </p:stCondLst>
                                        </p:cTn>
                                        <p:tgtEl>
                                          <p:spTgt spid="101421"/>
                                        </p:tgtEl>
                                        <p:attrNameLst>
                                          <p:attrName>style.visibility</p:attrName>
                                        </p:attrNameLst>
                                      </p:cBhvr>
                                      <p:to>
                                        <p:strVal val="visible"/>
                                      </p:to>
                                    </p:set>
                                    <p:animEffect transition="in" filter="checkerboard(across)">
                                      <p:cBhvr>
                                        <p:cTn id="32" dur="500"/>
                                        <p:tgtEl>
                                          <p:spTgt spid="10142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nodeType="clickEffect">
                                  <p:stCondLst>
                                    <p:cond delay="0"/>
                                  </p:stCondLst>
                                  <p:childTnLst>
                                    <p:set>
                                      <p:cBhvr>
                                        <p:cTn id="36" dur="1" fill="hold">
                                          <p:stCondLst>
                                            <p:cond delay="0"/>
                                          </p:stCondLst>
                                        </p:cTn>
                                        <p:tgtEl>
                                          <p:spTgt spid="101414"/>
                                        </p:tgtEl>
                                        <p:attrNameLst>
                                          <p:attrName>style.visibility</p:attrName>
                                        </p:attrNameLst>
                                      </p:cBhvr>
                                      <p:to>
                                        <p:strVal val="visible"/>
                                      </p:to>
                                    </p:set>
                                    <p:animEffect transition="in" filter="wipe(up)">
                                      <p:cBhvr>
                                        <p:cTn id="37" dur="500"/>
                                        <p:tgtEl>
                                          <p:spTgt spid="1014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nodeType="clickEffect">
                                  <p:stCondLst>
                                    <p:cond delay="0"/>
                                  </p:stCondLst>
                                  <p:childTnLst>
                                    <p:set>
                                      <p:cBhvr>
                                        <p:cTn id="41" dur="1" fill="hold">
                                          <p:stCondLst>
                                            <p:cond delay="0"/>
                                          </p:stCondLst>
                                        </p:cTn>
                                        <p:tgtEl>
                                          <p:spTgt spid="101422"/>
                                        </p:tgtEl>
                                        <p:attrNameLst>
                                          <p:attrName>style.visibility</p:attrName>
                                        </p:attrNameLst>
                                      </p:cBhvr>
                                      <p:to>
                                        <p:strVal val="visible"/>
                                      </p:to>
                                    </p:set>
                                    <p:animEffect transition="in" filter="checkerboard(across)">
                                      <p:cBhvr>
                                        <p:cTn id="42" dur="500"/>
                                        <p:tgtEl>
                                          <p:spTgt spid="10142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 presetClass="entr" presetSubtype="10" fill="hold" nodeType="clickEffect">
                                  <p:stCondLst>
                                    <p:cond delay="0"/>
                                  </p:stCondLst>
                                  <p:childTnLst>
                                    <p:set>
                                      <p:cBhvr>
                                        <p:cTn id="46" dur="1" fill="hold">
                                          <p:stCondLst>
                                            <p:cond delay="0"/>
                                          </p:stCondLst>
                                        </p:cTn>
                                        <p:tgtEl>
                                          <p:spTgt spid="101418"/>
                                        </p:tgtEl>
                                        <p:attrNameLst>
                                          <p:attrName>style.visibility</p:attrName>
                                        </p:attrNameLst>
                                      </p:cBhvr>
                                      <p:to>
                                        <p:strVal val="visible"/>
                                      </p:to>
                                    </p:set>
                                    <p:animEffect transition="in" filter="checkerboard(across)">
                                      <p:cBhvr>
                                        <p:cTn id="47" dur="500"/>
                                        <p:tgtEl>
                                          <p:spTgt spid="101418"/>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101424"/>
                                        </p:tgtEl>
                                        <p:attrNameLst>
                                          <p:attrName>style.visibility</p:attrName>
                                        </p:attrNameLst>
                                      </p:cBhvr>
                                      <p:to>
                                        <p:strVal val="visible"/>
                                      </p:to>
                                    </p:set>
                                    <p:animEffect transition="in" filter="checkerboard(across)">
                                      <p:cBhvr>
                                        <p:cTn id="52" dur="500"/>
                                        <p:tgtEl>
                                          <p:spTgt spid="101424"/>
                                        </p:tgtEl>
                                      </p:cBhvr>
                                    </p:animEffect>
                                  </p:childTnLst>
                                </p:cTn>
                              </p:par>
                            </p:childTnLst>
                          </p:cTn>
                        </p:par>
                        <p:par>
                          <p:cTn id="53" fill="hold" nodeType="afterGroup">
                            <p:stCondLst>
                              <p:cond delay="500"/>
                            </p:stCondLst>
                            <p:childTnLst>
                              <p:par>
                                <p:cTn id="54" presetID="5" presetClass="entr" presetSubtype="10" fill="hold" grpId="0" nodeType="afterEffect">
                                  <p:stCondLst>
                                    <p:cond delay="0"/>
                                  </p:stCondLst>
                                  <p:childTnLst>
                                    <p:set>
                                      <p:cBhvr>
                                        <p:cTn id="55" dur="1" fill="hold">
                                          <p:stCondLst>
                                            <p:cond delay="0"/>
                                          </p:stCondLst>
                                        </p:cTn>
                                        <p:tgtEl>
                                          <p:spTgt spid="101423"/>
                                        </p:tgtEl>
                                        <p:attrNameLst>
                                          <p:attrName>style.visibility</p:attrName>
                                        </p:attrNameLst>
                                      </p:cBhvr>
                                      <p:to>
                                        <p:strVal val="visible"/>
                                      </p:to>
                                    </p:set>
                                    <p:animEffect transition="in" filter="checkerboard(across)">
                                      <p:cBhvr>
                                        <p:cTn id="56" dur="500"/>
                                        <p:tgtEl>
                                          <p:spTgt spid="1014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423" grpId="0" animBg="1"/>
      <p:bldP spid="101424" grpId="0" animBg="1"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762000" y="304800"/>
            <a:ext cx="7848600" cy="1431925"/>
          </a:xfrm>
        </p:spPr>
        <p:txBody>
          <a:bodyPr/>
          <a:lstStyle/>
          <a:p>
            <a:r>
              <a:rPr lang="ja-JP" altLang="en-US" sz="3200">
                <a:latin typeface="Times New Roman" panose="02020603050405020304" pitchFamily="18" charset="0"/>
              </a:rPr>
              <a:t>参考資料</a:t>
            </a:r>
            <a:r>
              <a:rPr lang="en-US" altLang="ja-JP" sz="3200">
                <a:latin typeface="Times New Roman" panose="02020603050405020304" pitchFamily="18" charset="0"/>
              </a:rPr>
              <a:t>: </a:t>
            </a:r>
            <a:r>
              <a:rPr lang="ja-JP" altLang="en-US" sz="3200">
                <a:latin typeface="Times New Roman" panose="02020603050405020304" pitchFamily="18" charset="0"/>
              </a:rPr>
              <a:t>カルノー図による論理式の簡略化</a:t>
            </a:r>
          </a:p>
        </p:txBody>
      </p:sp>
      <p:graphicFrame>
        <p:nvGraphicFramePr>
          <p:cNvPr id="102403" name="Group 3"/>
          <p:cNvGraphicFramePr>
            <a:graphicFrameLocks noGrp="1"/>
          </p:cNvGraphicFramePr>
          <p:nvPr/>
        </p:nvGraphicFramePr>
        <p:xfrm>
          <a:off x="1676400" y="1828800"/>
          <a:ext cx="5943600" cy="2042160"/>
        </p:xfrm>
        <a:graphic>
          <a:graphicData uri="http://schemas.openxmlformats.org/drawingml/2006/table">
            <a:tbl>
              <a:tblPr/>
              <a:tblGrid>
                <a:gridCol w="1189038">
                  <a:extLst>
                    <a:ext uri="{9D8B030D-6E8A-4147-A177-3AD203B41FA5}">
                      <a16:colId xmlns:a16="http://schemas.microsoft.com/office/drawing/2014/main" val="20000"/>
                    </a:ext>
                  </a:extLst>
                </a:gridCol>
                <a:gridCol w="1189037">
                  <a:extLst>
                    <a:ext uri="{9D8B030D-6E8A-4147-A177-3AD203B41FA5}">
                      <a16:colId xmlns:a16="http://schemas.microsoft.com/office/drawing/2014/main" val="20001"/>
                    </a:ext>
                  </a:extLst>
                </a:gridCol>
                <a:gridCol w="1187450">
                  <a:extLst>
                    <a:ext uri="{9D8B030D-6E8A-4147-A177-3AD203B41FA5}">
                      <a16:colId xmlns:a16="http://schemas.microsoft.com/office/drawing/2014/main" val="20002"/>
                    </a:ext>
                  </a:extLst>
                </a:gridCol>
                <a:gridCol w="1189038">
                  <a:extLst>
                    <a:ext uri="{9D8B030D-6E8A-4147-A177-3AD203B41FA5}">
                      <a16:colId xmlns:a16="http://schemas.microsoft.com/office/drawing/2014/main" val="20003"/>
                    </a:ext>
                  </a:extLst>
                </a:gridCol>
                <a:gridCol w="1189037">
                  <a:extLst>
                    <a:ext uri="{9D8B030D-6E8A-4147-A177-3AD203B41FA5}">
                      <a16:colId xmlns:a16="http://schemas.microsoft.com/office/drawing/2014/main" val="20004"/>
                    </a:ext>
                  </a:extLst>
                </a:gridCol>
              </a:tblGrid>
              <a:tr h="762000">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000" b="0" i="1"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X</a:t>
                      </a:r>
                      <a:r>
                        <a:rPr kumimoji="1" lang="ja-JP" altLang="en-US" sz="2000" b="0"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　</a:t>
                      </a:r>
                      <a:r>
                        <a:rPr kumimoji="1" lang="en-US" altLang="ja-JP" sz="2000" b="0" i="1"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Y</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000" b="0" i="1"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Z</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0 0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0 1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1 0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517525">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7200">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pSp>
        <p:nvGrpSpPr>
          <p:cNvPr id="102429" name="Group 29"/>
          <p:cNvGrpSpPr>
            <a:grpSpLocks/>
          </p:cNvGrpSpPr>
          <p:nvPr/>
        </p:nvGrpSpPr>
        <p:grpSpPr bwMode="auto">
          <a:xfrm>
            <a:off x="2590800" y="2667000"/>
            <a:ext cx="1143000" cy="1371600"/>
            <a:chOff x="1632" y="1680"/>
            <a:chExt cx="720" cy="864"/>
          </a:xfrm>
        </p:grpSpPr>
        <p:sp>
          <p:nvSpPr>
            <p:cNvPr id="102430" name="Oval 30"/>
            <p:cNvSpPr>
              <a:spLocks noChangeArrowheads="1"/>
            </p:cNvSpPr>
            <p:nvPr/>
          </p:nvSpPr>
          <p:spPr bwMode="auto">
            <a:xfrm>
              <a:off x="2016" y="1680"/>
              <a:ext cx="336" cy="336"/>
            </a:xfrm>
            <a:prstGeom prst="ellipse">
              <a:avLst/>
            </a:prstGeom>
            <a:noFill/>
            <a:ln w="38100" cap="rnd">
              <a:solidFill>
                <a:srgbClr val="FF00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2431" name="Line 31"/>
            <p:cNvSpPr>
              <a:spLocks noChangeShapeType="1"/>
            </p:cNvSpPr>
            <p:nvPr/>
          </p:nvSpPr>
          <p:spPr bwMode="auto">
            <a:xfrm flipH="1">
              <a:off x="1632" y="2016"/>
              <a:ext cx="528" cy="528"/>
            </a:xfrm>
            <a:prstGeom prst="line">
              <a:avLst/>
            </a:prstGeom>
            <a:noFill/>
            <a:ln w="38100" cap="rnd">
              <a:solidFill>
                <a:srgbClr val="FF00FF"/>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02432" name="Group 32"/>
          <p:cNvGrpSpPr>
            <a:grpSpLocks/>
          </p:cNvGrpSpPr>
          <p:nvPr/>
        </p:nvGrpSpPr>
        <p:grpSpPr bwMode="auto">
          <a:xfrm>
            <a:off x="4191000" y="2667000"/>
            <a:ext cx="3124200" cy="1371600"/>
            <a:chOff x="2640" y="1680"/>
            <a:chExt cx="1968" cy="864"/>
          </a:xfrm>
        </p:grpSpPr>
        <p:sp>
          <p:nvSpPr>
            <p:cNvPr id="102433" name="Oval 33"/>
            <p:cNvSpPr>
              <a:spLocks noChangeArrowheads="1"/>
            </p:cNvSpPr>
            <p:nvPr/>
          </p:nvSpPr>
          <p:spPr bwMode="auto">
            <a:xfrm>
              <a:off x="4272" y="1680"/>
              <a:ext cx="336" cy="336"/>
            </a:xfrm>
            <a:prstGeom prst="ellipse">
              <a:avLst/>
            </a:prstGeom>
            <a:noFill/>
            <a:ln w="38100">
              <a:solidFill>
                <a:srgbClr val="FF00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2434" name="Line 34"/>
            <p:cNvSpPr>
              <a:spLocks noChangeShapeType="1"/>
            </p:cNvSpPr>
            <p:nvPr/>
          </p:nvSpPr>
          <p:spPr bwMode="auto">
            <a:xfrm flipH="1">
              <a:off x="2640" y="2016"/>
              <a:ext cx="1776" cy="528"/>
            </a:xfrm>
            <a:prstGeom prst="line">
              <a:avLst/>
            </a:prstGeom>
            <a:noFill/>
            <a:ln w="38100">
              <a:solidFill>
                <a:srgbClr val="FF00FF"/>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02435" name="Group 35"/>
          <p:cNvGrpSpPr>
            <a:grpSpLocks/>
          </p:cNvGrpSpPr>
          <p:nvPr/>
        </p:nvGrpSpPr>
        <p:grpSpPr bwMode="auto">
          <a:xfrm>
            <a:off x="3200400" y="3200400"/>
            <a:ext cx="2514600" cy="838200"/>
            <a:chOff x="2016" y="2016"/>
            <a:chExt cx="1584" cy="528"/>
          </a:xfrm>
        </p:grpSpPr>
        <p:sp>
          <p:nvSpPr>
            <p:cNvPr id="102436" name="Oval 36"/>
            <p:cNvSpPr>
              <a:spLocks noChangeArrowheads="1"/>
            </p:cNvSpPr>
            <p:nvPr/>
          </p:nvSpPr>
          <p:spPr bwMode="auto">
            <a:xfrm>
              <a:off x="2016" y="2016"/>
              <a:ext cx="336" cy="336"/>
            </a:xfrm>
            <a:prstGeom prst="ellipse">
              <a:avLst/>
            </a:prstGeom>
            <a:noFill/>
            <a:ln w="38100">
              <a:solidFill>
                <a:srgbClr val="FF00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2437" name="Line 37"/>
            <p:cNvSpPr>
              <a:spLocks noChangeShapeType="1"/>
            </p:cNvSpPr>
            <p:nvPr/>
          </p:nvSpPr>
          <p:spPr bwMode="auto">
            <a:xfrm>
              <a:off x="2160" y="2352"/>
              <a:ext cx="1440" cy="192"/>
            </a:xfrm>
            <a:prstGeom prst="line">
              <a:avLst/>
            </a:prstGeom>
            <a:noFill/>
            <a:ln w="38100">
              <a:solidFill>
                <a:srgbClr val="FF00FF"/>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02438" name="Group 38"/>
          <p:cNvGrpSpPr>
            <a:grpSpLocks/>
          </p:cNvGrpSpPr>
          <p:nvPr/>
        </p:nvGrpSpPr>
        <p:grpSpPr bwMode="auto">
          <a:xfrm>
            <a:off x="6781800" y="3200400"/>
            <a:ext cx="533400" cy="838200"/>
            <a:chOff x="4272" y="2016"/>
            <a:chExt cx="336" cy="528"/>
          </a:xfrm>
        </p:grpSpPr>
        <p:sp>
          <p:nvSpPr>
            <p:cNvPr id="102439" name="Oval 39"/>
            <p:cNvSpPr>
              <a:spLocks noChangeArrowheads="1"/>
            </p:cNvSpPr>
            <p:nvPr/>
          </p:nvSpPr>
          <p:spPr bwMode="auto">
            <a:xfrm>
              <a:off x="4272" y="2016"/>
              <a:ext cx="336" cy="336"/>
            </a:xfrm>
            <a:prstGeom prst="ellipse">
              <a:avLst/>
            </a:prstGeom>
            <a:noFill/>
            <a:ln w="38100">
              <a:solidFill>
                <a:srgbClr val="FF00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2440" name="Line 40"/>
            <p:cNvSpPr>
              <a:spLocks noChangeShapeType="1"/>
            </p:cNvSpPr>
            <p:nvPr/>
          </p:nvSpPr>
          <p:spPr bwMode="auto">
            <a:xfrm>
              <a:off x="4464" y="2352"/>
              <a:ext cx="96" cy="192"/>
            </a:xfrm>
            <a:prstGeom prst="line">
              <a:avLst/>
            </a:prstGeom>
            <a:noFill/>
            <a:ln w="38100">
              <a:solidFill>
                <a:srgbClr val="FF00FF"/>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02441" name="Line 41"/>
          <p:cNvSpPr>
            <a:spLocks noChangeShapeType="1"/>
          </p:cNvSpPr>
          <p:nvPr/>
        </p:nvSpPr>
        <p:spPr bwMode="auto">
          <a:xfrm>
            <a:off x="1676400" y="1828800"/>
            <a:ext cx="12192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aphicFrame>
        <p:nvGraphicFramePr>
          <p:cNvPr id="102442" name="Object 42"/>
          <p:cNvGraphicFramePr>
            <a:graphicFrameLocks noChangeAspect="1"/>
          </p:cNvGraphicFramePr>
          <p:nvPr/>
        </p:nvGraphicFramePr>
        <p:xfrm>
          <a:off x="1143000" y="4495800"/>
          <a:ext cx="6013450" cy="2282825"/>
        </p:xfrm>
        <a:graphic>
          <a:graphicData uri="http://schemas.openxmlformats.org/presentationml/2006/ole">
            <mc:AlternateContent xmlns:mc="http://schemas.openxmlformats.org/markup-compatibility/2006">
              <mc:Choice xmlns:v="urn:schemas-microsoft-com:vml" Requires="v">
                <p:oleObj spid="_x0000_s11321" name="数式" r:id="rId3" imgW="2665080" imgH="1004760" progId="Equation.3">
                  <p:embed/>
                </p:oleObj>
              </mc:Choice>
              <mc:Fallback>
                <p:oleObj name="数式" r:id="rId3" imgW="2665080" imgH="1004760" progId="Equation.3">
                  <p:embed/>
                  <p:pic>
                    <p:nvPicPr>
                      <p:cNvPr id="0" name="Picture 37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4495800"/>
                        <a:ext cx="6013450" cy="2282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43" name="Object 43"/>
          <p:cNvGraphicFramePr>
            <a:graphicFrameLocks noChangeAspect="1"/>
          </p:cNvGraphicFramePr>
          <p:nvPr/>
        </p:nvGraphicFramePr>
        <p:xfrm>
          <a:off x="1371600" y="4038600"/>
          <a:ext cx="1560513" cy="608013"/>
        </p:xfrm>
        <a:graphic>
          <a:graphicData uri="http://schemas.openxmlformats.org/presentationml/2006/ole">
            <mc:AlternateContent xmlns:mc="http://schemas.openxmlformats.org/markup-compatibility/2006">
              <mc:Choice xmlns:v="urn:schemas-microsoft-com:vml" Requires="v">
                <p:oleObj spid="_x0000_s11322" name="数式" r:id="rId5" imgW="685440" imgH="254520" progId="Equation.3">
                  <p:embed/>
                </p:oleObj>
              </mc:Choice>
              <mc:Fallback>
                <p:oleObj name="数式" r:id="rId5" imgW="685440" imgH="254520" progId="Equation.3">
                  <p:embed/>
                  <p:pic>
                    <p:nvPicPr>
                      <p:cNvPr id="0" name="Picture 37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1600" y="4038600"/>
                        <a:ext cx="1560513" cy="608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44" name="Object 44"/>
          <p:cNvGraphicFramePr>
            <a:graphicFrameLocks noChangeAspect="1"/>
          </p:cNvGraphicFramePr>
          <p:nvPr/>
        </p:nvGraphicFramePr>
        <p:xfrm>
          <a:off x="2895600" y="4038600"/>
          <a:ext cx="1903413" cy="609600"/>
        </p:xfrm>
        <a:graphic>
          <a:graphicData uri="http://schemas.openxmlformats.org/presentationml/2006/ole">
            <mc:AlternateContent xmlns:mc="http://schemas.openxmlformats.org/markup-compatibility/2006">
              <mc:Choice xmlns:v="urn:schemas-microsoft-com:vml" Requires="v">
                <p:oleObj spid="_x0000_s11323" name="数式" r:id="rId7" imgW="837720" imgH="254520" progId="Equation.3">
                  <p:embed/>
                </p:oleObj>
              </mc:Choice>
              <mc:Fallback>
                <p:oleObj name="数式" r:id="rId7" imgW="837720" imgH="254520" progId="Equation.3">
                  <p:embed/>
                  <p:pic>
                    <p:nvPicPr>
                      <p:cNvPr id="0" name="Picture 37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95600" y="4038600"/>
                        <a:ext cx="1903413"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45" name="Object 45"/>
          <p:cNvGraphicFramePr>
            <a:graphicFrameLocks noChangeAspect="1"/>
          </p:cNvGraphicFramePr>
          <p:nvPr/>
        </p:nvGraphicFramePr>
        <p:xfrm>
          <a:off x="4724400" y="4038600"/>
          <a:ext cx="1901825" cy="608013"/>
        </p:xfrm>
        <a:graphic>
          <a:graphicData uri="http://schemas.openxmlformats.org/presentationml/2006/ole">
            <mc:AlternateContent xmlns:mc="http://schemas.openxmlformats.org/markup-compatibility/2006">
              <mc:Choice xmlns:v="urn:schemas-microsoft-com:vml" Requires="v">
                <p:oleObj spid="_x0000_s11324" name="数式" r:id="rId9" imgW="837720" imgH="254520" progId="Equation.3">
                  <p:embed/>
                </p:oleObj>
              </mc:Choice>
              <mc:Fallback>
                <p:oleObj name="数式" r:id="rId9" imgW="837720" imgH="254520" progId="Equation.3">
                  <p:embed/>
                  <p:pic>
                    <p:nvPicPr>
                      <p:cNvPr id="0" name="Picture 38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24400" y="4038600"/>
                        <a:ext cx="1901825" cy="608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46" name="Object 46"/>
          <p:cNvGraphicFramePr>
            <a:graphicFrameLocks noChangeAspect="1"/>
          </p:cNvGraphicFramePr>
          <p:nvPr/>
        </p:nvGraphicFramePr>
        <p:xfrm>
          <a:off x="6553200" y="4038600"/>
          <a:ext cx="1903413" cy="609600"/>
        </p:xfrm>
        <a:graphic>
          <a:graphicData uri="http://schemas.openxmlformats.org/presentationml/2006/ole">
            <mc:AlternateContent xmlns:mc="http://schemas.openxmlformats.org/markup-compatibility/2006">
              <mc:Choice xmlns:v="urn:schemas-microsoft-com:vml" Requires="v">
                <p:oleObj spid="_x0000_s11325" name="数式" r:id="rId11" imgW="837720" imgH="254520" progId="Equation.3">
                  <p:embed/>
                </p:oleObj>
              </mc:Choice>
              <mc:Fallback>
                <p:oleObj name="数式" r:id="rId11" imgW="837720" imgH="254520" progId="Equation.3">
                  <p:embed/>
                  <p:pic>
                    <p:nvPicPr>
                      <p:cNvPr id="0" name="Picture 38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53200" y="4038600"/>
                        <a:ext cx="1903413"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02429"/>
                                        </p:tgtEl>
                                        <p:attrNameLst>
                                          <p:attrName>style.visibility</p:attrName>
                                        </p:attrNameLst>
                                      </p:cBhvr>
                                      <p:to>
                                        <p:strVal val="visible"/>
                                      </p:to>
                                    </p:set>
                                    <p:animEffect transition="in" filter="wipe(up)">
                                      <p:cBhvr>
                                        <p:cTn id="7" dur="500"/>
                                        <p:tgtEl>
                                          <p:spTgt spid="1024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02443"/>
                                        </p:tgtEl>
                                        <p:attrNameLst>
                                          <p:attrName>style.visibility</p:attrName>
                                        </p:attrNameLst>
                                      </p:cBhvr>
                                      <p:to>
                                        <p:strVal val="visible"/>
                                      </p:to>
                                    </p:set>
                                    <p:animEffect transition="in" filter="checkerboard(across)">
                                      <p:cBhvr>
                                        <p:cTn id="12" dur="500"/>
                                        <p:tgtEl>
                                          <p:spTgt spid="10244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102432"/>
                                        </p:tgtEl>
                                        <p:attrNameLst>
                                          <p:attrName>style.visibility</p:attrName>
                                        </p:attrNameLst>
                                      </p:cBhvr>
                                      <p:to>
                                        <p:strVal val="visible"/>
                                      </p:to>
                                    </p:set>
                                    <p:animEffect transition="in" filter="wipe(up)">
                                      <p:cBhvr>
                                        <p:cTn id="17" dur="500"/>
                                        <p:tgtEl>
                                          <p:spTgt spid="10243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102444"/>
                                        </p:tgtEl>
                                        <p:attrNameLst>
                                          <p:attrName>style.visibility</p:attrName>
                                        </p:attrNameLst>
                                      </p:cBhvr>
                                      <p:to>
                                        <p:strVal val="visible"/>
                                      </p:to>
                                    </p:set>
                                    <p:animEffect transition="in" filter="checkerboard(across)">
                                      <p:cBhvr>
                                        <p:cTn id="22" dur="500"/>
                                        <p:tgtEl>
                                          <p:spTgt spid="10244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102435"/>
                                        </p:tgtEl>
                                        <p:attrNameLst>
                                          <p:attrName>style.visibility</p:attrName>
                                        </p:attrNameLst>
                                      </p:cBhvr>
                                      <p:to>
                                        <p:strVal val="visible"/>
                                      </p:to>
                                    </p:set>
                                    <p:animEffect transition="in" filter="wipe(up)">
                                      <p:cBhvr>
                                        <p:cTn id="27" dur="500"/>
                                        <p:tgtEl>
                                          <p:spTgt spid="10243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nodeType="clickEffect">
                                  <p:stCondLst>
                                    <p:cond delay="0"/>
                                  </p:stCondLst>
                                  <p:childTnLst>
                                    <p:set>
                                      <p:cBhvr>
                                        <p:cTn id="31" dur="1" fill="hold">
                                          <p:stCondLst>
                                            <p:cond delay="0"/>
                                          </p:stCondLst>
                                        </p:cTn>
                                        <p:tgtEl>
                                          <p:spTgt spid="102445"/>
                                        </p:tgtEl>
                                        <p:attrNameLst>
                                          <p:attrName>style.visibility</p:attrName>
                                        </p:attrNameLst>
                                      </p:cBhvr>
                                      <p:to>
                                        <p:strVal val="visible"/>
                                      </p:to>
                                    </p:set>
                                    <p:animEffect transition="in" filter="checkerboard(across)">
                                      <p:cBhvr>
                                        <p:cTn id="32" dur="500"/>
                                        <p:tgtEl>
                                          <p:spTgt spid="10244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nodeType="clickEffect">
                                  <p:stCondLst>
                                    <p:cond delay="0"/>
                                  </p:stCondLst>
                                  <p:childTnLst>
                                    <p:set>
                                      <p:cBhvr>
                                        <p:cTn id="36" dur="1" fill="hold">
                                          <p:stCondLst>
                                            <p:cond delay="0"/>
                                          </p:stCondLst>
                                        </p:cTn>
                                        <p:tgtEl>
                                          <p:spTgt spid="102438"/>
                                        </p:tgtEl>
                                        <p:attrNameLst>
                                          <p:attrName>style.visibility</p:attrName>
                                        </p:attrNameLst>
                                      </p:cBhvr>
                                      <p:to>
                                        <p:strVal val="visible"/>
                                      </p:to>
                                    </p:set>
                                    <p:animEffect transition="in" filter="wipe(up)">
                                      <p:cBhvr>
                                        <p:cTn id="37" dur="500"/>
                                        <p:tgtEl>
                                          <p:spTgt spid="10243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nodeType="clickEffect">
                                  <p:stCondLst>
                                    <p:cond delay="0"/>
                                  </p:stCondLst>
                                  <p:childTnLst>
                                    <p:set>
                                      <p:cBhvr>
                                        <p:cTn id="41" dur="1" fill="hold">
                                          <p:stCondLst>
                                            <p:cond delay="0"/>
                                          </p:stCondLst>
                                        </p:cTn>
                                        <p:tgtEl>
                                          <p:spTgt spid="102446"/>
                                        </p:tgtEl>
                                        <p:attrNameLst>
                                          <p:attrName>style.visibility</p:attrName>
                                        </p:attrNameLst>
                                      </p:cBhvr>
                                      <p:to>
                                        <p:strVal val="visible"/>
                                      </p:to>
                                    </p:set>
                                    <p:animEffect transition="in" filter="checkerboard(across)">
                                      <p:cBhvr>
                                        <p:cTn id="42" dur="500"/>
                                        <p:tgtEl>
                                          <p:spTgt spid="10244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 presetClass="entr" presetSubtype="10" fill="hold" nodeType="clickEffect">
                                  <p:stCondLst>
                                    <p:cond delay="0"/>
                                  </p:stCondLst>
                                  <p:childTnLst>
                                    <p:set>
                                      <p:cBhvr>
                                        <p:cTn id="46" dur="1" fill="hold">
                                          <p:stCondLst>
                                            <p:cond delay="0"/>
                                          </p:stCondLst>
                                        </p:cTn>
                                        <p:tgtEl>
                                          <p:spTgt spid="102442"/>
                                        </p:tgtEl>
                                        <p:attrNameLst>
                                          <p:attrName>style.visibility</p:attrName>
                                        </p:attrNameLst>
                                      </p:cBhvr>
                                      <p:to>
                                        <p:strVal val="visible"/>
                                      </p:to>
                                    </p:set>
                                    <p:animEffect transition="in" filter="checkerboard(across)">
                                      <p:cBhvr>
                                        <p:cTn id="47" dur="500"/>
                                        <p:tgtEl>
                                          <p:spTgt spid="102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ja-JP" altLang="en-US">
                <a:latin typeface="Times New Roman" panose="02020603050405020304" pitchFamily="18" charset="0"/>
              </a:rPr>
              <a:t>論理ゲート</a:t>
            </a:r>
          </a:p>
        </p:txBody>
      </p:sp>
      <p:sp>
        <p:nvSpPr>
          <p:cNvPr id="12291" name="Rectangle 3"/>
          <p:cNvSpPr>
            <a:spLocks noGrp="1" noChangeArrowheads="1"/>
          </p:cNvSpPr>
          <p:nvPr>
            <p:ph type="body" idx="1"/>
          </p:nvPr>
        </p:nvSpPr>
        <p:spPr>
          <a:xfrm>
            <a:off x="1066800" y="1981200"/>
            <a:ext cx="7543800" cy="3276600"/>
          </a:xfrm>
        </p:spPr>
        <p:txBody>
          <a:bodyPr/>
          <a:lstStyle/>
          <a:p>
            <a:r>
              <a:rPr lang="ja-JP" altLang="en-US" dirty="0">
                <a:latin typeface="Times New Roman" panose="02020603050405020304" pitchFamily="18" charset="0"/>
              </a:rPr>
              <a:t>論理ゲート</a:t>
            </a:r>
          </a:p>
          <a:p>
            <a:pPr lvl="1"/>
            <a:r>
              <a:rPr lang="ja-JP" altLang="en-US" dirty="0">
                <a:latin typeface="Times New Roman" panose="02020603050405020304" pitchFamily="18" charset="0"/>
              </a:rPr>
              <a:t>ハードウェアによる論理演算機構</a:t>
            </a:r>
          </a:p>
          <a:p>
            <a:r>
              <a:rPr lang="ja-JP" altLang="en-US" dirty="0">
                <a:latin typeface="Times New Roman" panose="02020603050405020304" pitchFamily="18" charset="0"/>
              </a:rPr>
              <a:t>基本論理ゲート</a:t>
            </a:r>
          </a:p>
          <a:p>
            <a:pPr lvl="1"/>
            <a:r>
              <a:rPr lang="en-US" altLang="ja-JP" dirty="0">
                <a:latin typeface="Times New Roman" panose="02020603050405020304" pitchFamily="18" charset="0"/>
              </a:rPr>
              <a:t>NOT</a:t>
            </a:r>
            <a:r>
              <a:rPr lang="ja-JP" altLang="en-US" dirty="0">
                <a:latin typeface="Times New Roman" panose="02020603050405020304" pitchFamily="18" charset="0"/>
              </a:rPr>
              <a:t>ゲート</a:t>
            </a:r>
          </a:p>
          <a:p>
            <a:pPr lvl="1"/>
            <a:r>
              <a:rPr lang="en-US" altLang="ja-JP" dirty="0">
                <a:latin typeface="Times New Roman" panose="02020603050405020304" pitchFamily="18" charset="0"/>
              </a:rPr>
              <a:t>AND</a:t>
            </a:r>
            <a:r>
              <a:rPr lang="ja-JP" altLang="en-US" dirty="0">
                <a:latin typeface="Times New Roman" panose="02020603050405020304" pitchFamily="18" charset="0"/>
              </a:rPr>
              <a:t>ゲート</a:t>
            </a:r>
          </a:p>
          <a:p>
            <a:pPr lvl="1"/>
            <a:r>
              <a:rPr lang="en-US" altLang="ja-JP" dirty="0">
                <a:latin typeface="Times New Roman" panose="02020603050405020304" pitchFamily="18" charset="0"/>
              </a:rPr>
              <a:t>OR</a:t>
            </a:r>
            <a:r>
              <a:rPr lang="ja-JP" altLang="en-US" dirty="0">
                <a:latin typeface="Times New Roman" panose="02020603050405020304" pitchFamily="18" charset="0"/>
              </a:rPr>
              <a:t>ゲート</a:t>
            </a:r>
          </a:p>
        </p:txBody>
      </p:sp>
      <p:grpSp>
        <p:nvGrpSpPr>
          <p:cNvPr id="12333" name="Group 45"/>
          <p:cNvGrpSpPr>
            <a:grpSpLocks/>
          </p:cNvGrpSpPr>
          <p:nvPr/>
        </p:nvGrpSpPr>
        <p:grpSpPr bwMode="auto">
          <a:xfrm>
            <a:off x="3962400" y="3733800"/>
            <a:ext cx="1676400" cy="304800"/>
            <a:chOff x="2016" y="3504"/>
            <a:chExt cx="1056" cy="192"/>
          </a:xfrm>
        </p:grpSpPr>
        <p:grpSp>
          <p:nvGrpSpPr>
            <p:cNvPr id="12309" name="Group 21"/>
            <p:cNvGrpSpPr>
              <a:grpSpLocks/>
            </p:cNvGrpSpPr>
            <p:nvPr/>
          </p:nvGrpSpPr>
          <p:grpSpPr bwMode="auto">
            <a:xfrm>
              <a:off x="2400" y="3504"/>
              <a:ext cx="288" cy="192"/>
              <a:chOff x="2640" y="1968"/>
              <a:chExt cx="288" cy="192"/>
            </a:xfrm>
          </p:grpSpPr>
          <p:sp>
            <p:nvSpPr>
              <p:cNvPr id="12310" name="AutoShape 22"/>
              <p:cNvSpPr>
                <a:spLocks noChangeArrowheads="1"/>
              </p:cNvSpPr>
              <p:nvPr/>
            </p:nvSpPr>
            <p:spPr bwMode="auto">
              <a:xfrm rot="5400000">
                <a:off x="2640" y="1968"/>
                <a:ext cx="192" cy="192"/>
              </a:xfrm>
              <a:prstGeom prst="triangle">
                <a:avLst>
                  <a:gd name="adj" fmla="val 50000"/>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311" name="Oval 23"/>
              <p:cNvSpPr>
                <a:spLocks noChangeArrowheads="1"/>
              </p:cNvSpPr>
              <p:nvPr/>
            </p:nvSpPr>
            <p:spPr bwMode="auto">
              <a:xfrm>
                <a:off x="2832" y="2016"/>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12312" name="Line 24"/>
            <p:cNvSpPr>
              <a:spLocks noChangeShapeType="1"/>
            </p:cNvSpPr>
            <p:nvPr/>
          </p:nvSpPr>
          <p:spPr bwMode="auto">
            <a:xfrm flipH="1">
              <a:off x="2016" y="3600"/>
              <a:ext cx="38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313" name="Line 25"/>
            <p:cNvSpPr>
              <a:spLocks noChangeShapeType="1"/>
            </p:cNvSpPr>
            <p:nvPr/>
          </p:nvSpPr>
          <p:spPr bwMode="auto">
            <a:xfrm>
              <a:off x="2688" y="3600"/>
              <a:ext cx="38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2334" name="Group 46"/>
          <p:cNvGrpSpPr>
            <a:grpSpLocks/>
          </p:cNvGrpSpPr>
          <p:nvPr/>
        </p:nvGrpSpPr>
        <p:grpSpPr bwMode="auto">
          <a:xfrm>
            <a:off x="3962400" y="4191000"/>
            <a:ext cx="1676400" cy="457200"/>
            <a:chOff x="2016" y="3744"/>
            <a:chExt cx="1056" cy="288"/>
          </a:xfrm>
        </p:grpSpPr>
        <p:grpSp>
          <p:nvGrpSpPr>
            <p:cNvPr id="12314" name="Group 26"/>
            <p:cNvGrpSpPr>
              <a:grpSpLocks/>
            </p:cNvGrpSpPr>
            <p:nvPr/>
          </p:nvGrpSpPr>
          <p:grpSpPr bwMode="auto">
            <a:xfrm>
              <a:off x="2400" y="3744"/>
              <a:ext cx="288" cy="288"/>
              <a:chOff x="3264" y="2544"/>
              <a:chExt cx="288" cy="288"/>
            </a:xfrm>
          </p:grpSpPr>
          <p:sp>
            <p:nvSpPr>
              <p:cNvPr id="12315" name="Arc 27"/>
              <p:cNvSpPr>
                <a:spLocks/>
              </p:cNvSpPr>
              <p:nvPr/>
            </p:nvSpPr>
            <p:spPr bwMode="auto">
              <a:xfrm>
                <a:off x="3264" y="2544"/>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316" name="Arc 28"/>
              <p:cNvSpPr>
                <a:spLocks/>
              </p:cNvSpPr>
              <p:nvPr/>
            </p:nvSpPr>
            <p:spPr bwMode="auto">
              <a:xfrm flipV="1">
                <a:off x="3264" y="2688"/>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317" name="Line 29"/>
              <p:cNvSpPr>
                <a:spLocks noChangeShapeType="1"/>
              </p:cNvSpPr>
              <p:nvPr/>
            </p:nvSpPr>
            <p:spPr bwMode="auto">
              <a:xfrm>
                <a:off x="3264" y="2544"/>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2318" name="Line 30"/>
            <p:cNvSpPr>
              <a:spLocks noChangeShapeType="1"/>
            </p:cNvSpPr>
            <p:nvPr/>
          </p:nvSpPr>
          <p:spPr bwMode="auto">
            <a:xfrm>
              <a:off x="2688" y="3888"/>
              <a:ext cx="38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319" name="Line 31"/>
            <p:cNvSpPr>
              <a:spLocks noChangeShapeType="1"/>
            </p:cNvSpPr>
            <p:nvPr/>
          </p:nvSpPr>
          <p:spPr bwMode="auto">
            <a:xfrm>
              <a:off x="2016" y="3840"/>
              <a:ext cx="38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320" name="Line 32"/>
            <p:cNvSpPr>
              <a:spLocks noChangeShapeType="1"/>
            </p:cNvSpPr>
            <p:nvPr/>
          </p:nvSpPr>
          <p:spPr bwMode="auto">
            <a:xfrm>
              <a:off x="2016" y="3936"/>
              <a:ext cx="38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2335" name="Group 47"/>
          <p:cNvGrpSpPr>
            <a:grpSpLocks/>
          </p:cNvGrpSpPr>
          <p:nvPr/>
        </p:nvGrpSpPr>
        <p:grpSpPr bwMode="auto">
          <a:xfrm>
            <a:off x="3962400" y="4800600"/>
            <a:ext cx="1676400" cy="457200"/>
            <a:chOff x="3648" y="3888"/>
            <a:chExt cx="1056" cy="288"/>
          </a:xfrm>
        </p:grpSpPr>
        <p:sp>
          <p:nvSpPr>
            <p:cNvPr id="12325" name="Line 37"/>
            <p:cNvSpPr>
              <a:spLocks noChangeShapeType="1"/>
            </p:cNvSpPr>
            <p:nvPr/>
          </p:nvSpPr>
          <p:spPr bwMode="auto">
            <a:xfrm>
              <a:off x="4320" y="4032"/>
              <a:ext cx="38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326" name="Line 38"/>
            <p:cNvSpPr>
              <a:spLocks noChangeShapeType="1"/>
            </p:cNvSpPr>
            <p:nvPr/>
          </p:nvSpPr>
          <p:spPr bwMode="auto">
            <a:xfrm>
              <a:off x="3648" y="3984"/>
              <a:ext cx="43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327" name="Line 39"/>
            <p:cNvSpPr>
              <a:spLocks noChangeShapeType="1"/>
            </p:cNvSpPr>
            <p:nvPr/>
          </p:nvSpPr>
          <p:spPr bwMode="auto">
            <a:xfrm>
              <a:off x="3648" y="4080"/>
              <a:ext cx="43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12328" name="Group 40"/>
            <p:cNvGrpSpPr>
              <a:grpSpLocks/>
            </p:cNvGrpSpPr>
            <p:nvPr/>
          </p:nvGrpSpPr>
          <p:grpSpPr bwMode="auto">
            <a:xfrm>
              <a:off x="4032" y="3888"/>
              <a:ext cx="288" cy="288"/>
              <a:chOff x="3264" y="3648"/>
              <a:chExt cx="288" cy="288"/>
            </a:xfrm>
          </p:grpSpPr>
          <p:sp>
            <p:nvSpPr>
              <p:cNvPr id="12329" name="Arc 41"/>
              <p:cNvSpPr>
                <a:spLocks/>
              </p:cNvSpPr>
              <p:nvPr/>
            </p:nvSpPr>
            <p:spPr bwMode="auto">
              <a:xfrm>
                <a:off x="3264" y="3648"/>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330" name="Arc 42"/>
              <p:cNvSpPr>
                <a:spLocks/>
              </p:cNvSpPr>
              <p:nvPr/>
            </p:nvSpPr>
            <p:spPr bwMode="auto">
              <a:xfrm flipV="1">
                <a:off x="3264" y="3792"/>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331" name="Arc 43"/>
              <p:cNvSpPr>
                <a:spLocks/>
              </p:cNvSpPr>
              <p:nvPr/>
            </p:nvSpPr>
            <p:spPr bwMode="auto">
              <a:xfrm>
                <a:off x="3264" y="3648"/>
                <a:ext cx="4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332" name="Arc 44"/>
              <p:cNvSpPr>
                <a:spLocks/>
              </p:cNvSpPr>
              <p:nvPr/>
            </p:nvSpPr>
            <p:spPr bwMode="auto">
              <a:xfrm flipV="1">
                <a:off x="3264" y="3792"/>
                <a:ext cx="4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2333"/>
                                        </p:tgtEl>
                                        <p:attrNameLst>
                                          <p:attrName>style.visibility</p:attrName>
                                        </p:attrNameLst>
                                      </p:cBhvr>
                                      <p:to>
                                        <p:strVal val="visible"/>
                                      </p:to>
                                    </p:set>
                                    <p:animEffect transition="in" filter="checkerboard(across)">
                                      <p:cBhvr>
                                        <p:cTn id="7" dur="500"/>
                                        <p:tgtEl>
                                          <p:spTgt spid="123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2334"/>
                                        </p:tgtEl>
                                        <p:attrNameLst>
                                          <p:attrName>style.visibility</p:attrName>
                                        </p:attrNameLst>
                                      </p:cBhvr>
                                      <p:to>
                                        <p:strVal val="visible"/>
                                      </p:to>
                                    </p:set>
                                    <p:animEffect transition="in" filter="checkerboard(across)">
                                      <p:cBhvr>
                                        <p:cTn id="12" dur="500"/>
                                        <p:tgtEl>
                                          <p:spTgt spid="1233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12335"/>
                                        </p:tgtEl>
                                        <p:attrNameLst>
                                          <p:attrName>style.visibility</p:attrName>
                                        </p:attrNameLst>
                                      </p:cBhvr>
                                      <p:to>
                                        <p:strVal val="visible"/>
                                      </p:to>
                                    </p:set>
                                    <p:animEffect transition="in" filter="checkerboard(across)">
                                      <p:cBhvr>
                                        <p:cTn id="17" dur="500"/>
                                        <p:tgtEl>
                                          <p:spTgt spid="123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762000" y="304800"/>
            <a:ext cx="7848600" cy="1431925"/>
          </a:xfrm>
        </p:spPr>
        <p:txBody>
          <a:bodyPr/>
          <a:lstStyle/>
          <a:p>
            <a:r>
              <a:rPr lang="ja-JP" altLang="en-US" sz="3200">
                <a:latin typeface="Times New Roman" panose="02020603050405020304" pitchFamily="18" charset="0"/>
              </a:rPr>
              <a:t>参考資料</a:t>
            </a:r>
            <a:r>
              <a:rPr lang="en-US" altLang="ja-JP" sz="3200">
                <a:latin typeface="Times New Roman" panose="02020603050405020304" pitchFamily="18" charset="0"/>
              </a:rPr>
              <a:t>: </a:t>
            </a:r>
            <a:r>
              <a:rPr lang="ja-JP" altLang="en-US" sz="3200">
                <a:latin typeface="Times New Roman" panose="02020603050405020304" pitchFamily="18" charset="0"/>
              </a:rPr>
              <a:t>カルノー図による論理式の簡略化</a:t>
            </a:r>
          </a:p>
        </p:txBody>
      </p:sp>
      <p:graphicFrame>
        <p:nvGraphicFramePr>
          <p:cNvPr id="103427" name="Group 3"/>
          <p:cNvGraphicFramePr>
            <a:graphicFrameLocks noGrp="1"/>
          </p:cNvGraphicFramePr>
          <p:nvPr/>
        </p:nvGraphicFramePr>
        <p:xfrm>
          <a:off x="1447800" y="1524000"/>
          <a:ext cx="6172200" cy="2870835"/>
        </p:xfrm>
        <a:graphic>
          <a:graphicData uri="http://schemas.openxmlformats.org/drawingml/2006/table">
            <a:tbl>
              <a:tblPr/>
              <a:tblGrid>
                <a:gridCol w="1235075">
                  <a:extLst>
                    <a:ext uri="{9D8B030D-6E8A-4147-A177-3AD203B41FA5}">
                      <a16:colId xmlns:a16="http://schemas.microsoft.com/office/drawing/2014/main" val="20000"/>
                    </a:ext>
                  </a:extLst>
                </a:gridCol>
                <a:gridCol w="1233488">
                  <a:extLst>
                    <a:ext uri="{9D8B030D-6E8A-4147-A177-3AD203B41FA5}">
                      <a16:colId xmlns:a16="http://schemas.microsoft.com/office/drawing/2014/main" val="20001"/>
                    </a:ext>
                  </a:extLst>
                </a:gridCol>
                <a:gridCol w="1235075">
                  <a:extLst>
                    <a:ext uri="{9D8B030D-6E8A-4147-A177-3AD203B41FA5}">
                      <a16:colId xmlns:a16="http://schemas.microsoft.com/office/drawing/2014/main" val="20002"/>
                    </a:ext>
                  </a:extLst>
                </a:gridCol>
                <a:gridCol w="1233487">
                  <a:extLst>
                    <a:ext uri="{9D8B030D-6E8A-4147-A177-3AD203B41FA5}">
                      <a16:colId xmlns:a16="http://schemas.microsoft.com/office/drawing/2014/main" val="20003"/>
                    </a:ext>
                  </a:extLst>
                </a:gridCol>
                <a:gridCol w="1235075">
                  <a:extLst>
                    <a:ext uri="{9D8B030D-6E8A-4147-A177-3AD203B41FA5}">
                      <a16:colId xmlns:a16="http://schemas.microsoft.com/office/drawing/2014/main" val="20004"/>
                    </a:ext>
                  </a:extLst>
                </a:gridCol>
              </a:tblGrid>
              <a:tr h="695325">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000" b="0" i="1"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X</a:t>
                      </a:r>
                      <a:r>
                        <a:rPr kumimoji="1" lang="en-US" altLang="ja-JP" sz="20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 </a:t>
                      </a:r>
                      <a:r>
                        <a:rPr kumimoji="1" lang="en-US" altLang="ja-JP" sz="2000" b="0" i="1"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Y</a:t>
                      </a:r>
                      <a:r>
                        <a:rPr kumimoji="1" lang="ja-JP" altLang="en-US" sz="2000" b="0" i="1"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　</a:t>
                      </a:r>
                      <a:endParaRPr kumimoji="1" lang="ja-JP" altLang="en-US" sz="20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000" b="0" i="1"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Z W</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0 0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0 1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1 1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1 0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523875">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0 0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33400">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0 1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33400">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1 1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92125">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1 0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03465" name="Line 41"/>
          <p:cNvSpPr>
            <a:spLocks noChangeShapeType="1"/>
          </p:cNvSpPr>
          <p:nvPr/>
        </p:nvSpPr>
        <p:spPr bwMode="auto">
          <a:xfrm>
            <a:off x="1447800" y="1524000"/>
            <a:ext cx="12192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103466" name="Group 42"/>
          <p:cNvGrpSpPr>
            <a:grpSpLocks/>
          </p:cNvGrpSpPr>
          <p:nvPr/>
        </p:nvGrpSpPr>
        <p:grpSpPr bwMode="auto">
          <a:xfrm>
            <a:off x="2819400" y="3886200"/>
            <a:ext cx="4572000" cy="1066800"/>
            <a:chOff x="1776" y="2448"/>
            <a:chExt cx="2880" cy="672"/>
          </a:xfrm>
        </p:grpSpPr>
        <p:sp>
          <p:nvSpPr>
            <p:cNvPr id="103467" name="AutoShape 43"/>
            <p:cNvSpPr>
              <a:spLocks noChangeArrowheads="1"/>
            </p:cNvSpPr>
            <p:nvPr/>
          </p:nvSpPr>
          <p:spPr bwMode="auto">
            <a:xfrm>
              <a:off x="1872" y="2448"/>
              <a:ext cx="2784" cy="288"/>
            </a:xfrm>
            <a:prstGeom prst="roundRect">
              <a:avLst>
                <a:gd name="adj" fmla="val 16667"/>
              </a:avLst>
            </a:prstGeom>
            <a:noFill/>
            <a:ln w="38100">
              <a:solidFill>
                <a:srgbClr val="FF00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468" name="Line 44"/>
            <p:cNvSpPr>
              <a:spLocks noChangeShapeType="1"/>
            </p:cNvSpPr>
            <p:nvPr/>
          </p:nvSpPr>
          <p:spPr bwMode="auto">
            <a:xfrm flipH="1">
              <a:off x="1776" y="2736"/>
              <a:ext cx="320" cy="384"/>
            </a:xfrm>
            <a:prstGeom prst="line">
              <a:avLst/>
            </a:prstGeom>
            <a:noFill/>
            <a:ln w="38100">
              <a:solidFill>
                <a:srgbClr val="FF00FF"/>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03469" name="Group 45"/>
          <p:cNvGrpSpPr>
            <a:grpSpLocks/>
          </p:cNvGrpSpPr>
          <p:nvPr/>
        </p:nvGrpSpPr>
        <p:grpSpPr bwMode="auto">
          <a:xfrm>
            <a:off x="4343400" y="3352800"/>
            <a:ext cx="1752600" cy="1600200"/>
            <a:chOff x="2736" y="2112"/>
            <a:chExt cx="1104" cy="1008"/>
          </a:xfrm>
        </p:grpSpPr>
        <p:sp>
          <p:nvSpPr>
            <p:cNvPr id="103470" name="AutoShape 46"/>
            <p:cNvSpPr>
              <a:spLocks noChangeArrowheads="1"/>
            </p:cNvSpPr>
            <p:nvPr/>
          </p:nvSpPr>
          <p:spPr bwMode="auto">
            <a:xfrm>
              <a:off x="3408" y="2112"/>
              <a:ext cx="432" cy="624"/>
            </a:xfrm>
            <a:prstGeom prst="roundRect">
              <a:avLst>
                <a:gd name="adj" fmla="val 16667"/>
              </a:avLst>
            </a:prstGeom>
            <a:noFill/>
            <a:ln w="38100">
              <a:solidFill>
                <a:srgbClr val="FF00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471" name="Line 47"/>
            <p:cNvSpPr>
              <a:spLocks noChangeShapeType="1"/>
            </p:cNvSpPr>
            <p:nvPr/>
          </p:nvSpPr>
          <p:spPr bwMode="auto">
            <a:xfrm flipH="1">
              <a:off x="2736" y="2736"/>
              <a:ext cx="864" cy="384"/>
            </a:xfrm>
            <a:prstGeom prst="line">
              <a:avLst/>
            </a:prstGeom>
            <a:noFill/>
            <a:ln w="38100">
              <a:solidFill>
                <a:srgbClr val="FF00FF"/>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03472" name="Group 48"/>
          <p:cNvGrpSpPr>
            <a:grpSpLocks/>
          </p:cNvGrpSpPr>
          <p:nvPr/>
        </p:nvGrpSpPr>
        <p:grpSpPr bwMode="auto">
          <a:xfrm>
            <a:off x="2819400" y="2286000"/>
            <a:ext cx="4648200" cy="2667000"/>
            <a:chOff x="1776" y="1440"/>
            <a:chExt cx="2928" cy="1680"/>
          </a:xfrm>
        </p:grpSpPr>
        <p:sp>
          <p:nvSpPr>
            <p:cNvPr id="103473" name="AutoShape 49"/>
            <p:cNvSpPr>
              <a:spLocks/>
            </p:cNvSpPr>
            <p:nvPr/>
          </p:nvSpPr>
          <p:spPr bwMode="auto">
            <a:xfrm>
              <a:off x="1776" y="1440"/>
              <a:ext cx="432" cy="672"/>
            </a:xfrm>
            <a:prstGeom prst="rightBracket">
              <a:avLst>
                <a:gd name="adj" fmla="val 12963"/>
              </a:avLst>
            </a:prstGeom>
            <a:noFill/>
            <a:ln w="38100">
              <a:solidFill>
                <a:srgbClr val="FF00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474" name="AutoShape 50"/>
            <p:cNvSpPr>
              <a:spLocks/>
            </p:cNvSpPr>
            <p:nvPr/>
          </p:nvSpPr>
          <p:spPr bwMode="auto">
            <a:xfrm>
              <a:off x="4224" y="1440"/>
              <a:ext cx="480" cy="672"/>
            </a:xfrm>
            <a:prstGeom prst="leftBracket">
              <a:avLst>
                <a:gd name="adj" fmla="val 11667"/>
              </a:avLst>
            </a:prstGeom>
            <a:noFill/>
            <a:ln w="38100">
              <a:solidFill>
                <a:srgbClr val="FF00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475" name="Line 51"/>
            <p:cNvSpPr>
              <a:spLocks noChangeShapeType="1"/>
            </p:cNvSpPr>
            <p:nvPr/>
          </p:nvSpPr>
          <p:spPr bwMode="auto">
            <a:xfrm flipH="1">
              <a:off x="3552" y="2112"/>
              <a:ext cx="960" cy="1008"/>
            </a:xfrm>
            <a:prstGeom prst="line">
              <a:avLst/>
            </a:prstGeom>
            <a:noFill/>
            <a:ln w="38100">
              <a:solidFill>
                <a:srgbClr val="FF00FF"/>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03476" name="Text Box 52"/>
          <p:cNvSpPr txBox="1">
            <a:spLocks noChangeArrowheads="1"/>
          </p:cNvSpPr>
          <p:nvPr/>
        </p:nvSpPr>
        <p:spPr bwMode="auto">
          <a:xfrm>
            <a:off x="914400" y="5486400"/>
            <a:ext cx="68453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800">
                <a:effectLst>
                  <a:outerShdw blurRad="38100" dist="38100" dir="2700000" algn="tl">
                    <a:srgbClr val="000000"/>
                  </a:outerShdw>
                </a:effectLst>
                <a:latin typeface="Times New Roman" panose="02020603050405020304" pitchFamily="18" charset="0"/>
              </a:rPr>
              <a:t>2</a:t>
            </a:r>
            <a:r>
              <a:rPr lang="en-US" altLang="ja-JP" sz="2800" i="1" baseline="30000">
                <a:effectLst>
                  <a:outerShdw blurRad="38100" dist="38100" dir="2700000" algn="tl">
                    <a:srgbClr val="000000"/>
                  </a:outerShdw>
                </a:effectLst>
                <a:latin typeface="Times New Roman" panose="02020603050405020304" pitchFamily="18" charset="0"/>
              </a:rPr>
              <a:t>i</a:t>
            </a:r>
            <a:r>
              <a:rPr lang="en-US" altLang="ja-JP" sz="2800">
                <a:effectLst>
                  <a:outerShdw blurRad="38100" dist="38100" dir="2700000" algn="tl">
                    <a:srgbClr val="000000"/>
                  </a:outerShdw>
                </a:effectLst>
                <a:latin typeface="Times New Roman" panose="02020603050405020304" pitchFamily="18" charset="0"/>
              </a:rPr>
              <a:t>×2</a:t>
            </a:r>
            <a:r>
              <a:rPr lang="en-US" altLang="ja-JP" sz="2800" i="1" baseline="30000">
                <a:effectLst>
                  <a:outerShdw blurRad="38100" dist="38100" dir="2700000" algn="tl">
                    <a:srgbClr val="000000"/>
                  </a:outerShdw>
                </a:effectLst>
                <a:latin typeface="Times New Roman" panose="02020603050405020304" pitchFamily="18" charset="0"/>
              </a:rPr>
              <a:t>i</a:t>
            </a:r>
            <a:r>
              <a:rPr lang="en-US" altLang="ja-JP" sz="2800">
                <a:effectLst>
                  <a:outerShdw blurRad="38100" dist="38100" dir="2700000" algn="tl">
                    <a:srgbClr val="000000"/>
                  </a:outerShdw>
                </a:effectLst>
                <a:latin typeface="Times New Roman" panose="02020603050405020304" pitchFamily="18" charset="0"/>
              </a:rPr>
              <a:t> </a:t>
            </a:r>
            <a:r>
              <a:rPr lang="ja-JP" altLang="en-US" sz="2800">
                <a:effectLst>
                  <a:outerShdw blurRad="38100" dist="38100" dir="2700000" algn="tl">
                    <a:srgbClr val="000000"/>
                  </a:outerShdw>
                </a:effectLst>
                <a:latin typeface="Times New Roman" panose="02020603050405020304" pitchFamily="18" charset="0"/>
              </a:rPr>
              <a:t>の長方形内が全て</a:t>
            </a:r>
            <a:r>
              <a:rPr lang="en-US" altLang="ja-JP" sz="2800">
                <a:effectLst>
                  <a:outerShdw blurRad="38100" dist="38100" dir="2700000" algn="tl">
                    <a:srgbClr val="000000"/>
                  </a:outerShdw>
                </a:effectLst>
                <a:latin typeface="Times New Roman" panose="02020603050405020304" pitchFamily="18" charset="0"/>
              </a:rPr>
              <a:t>1</a:t>
            </a:r>
            <a:r>
              <a:rPr lang="ja-JP" altLang="en-US" sz="2800">
                <a:effectLst>
                  <a:outerShdw blurRad="38100" dist="38100" dir="2700000" algn="tl">
                    <a:srgbClr val="000000"/>
                  </a:outerShdw>
                </a:effectLst>
                <a:latin typeface="Times New Roman" panose="02020603050405020304" pitchFamily="18" charset="0"/>
              </a:rPr>
              <a:t>ならば簡略化可能</a:t>
            </a:r>
            <a:endParaRPr lang="ja-JP" altLang="en-US" sz="2800" baseline="30000">
              <a:effectLst>
                <a:outerShdw blurRad="38100" dist="38100" dir="2700000" algn="tl">
                  <a:srgbClr val="000000"/>
                </a:outerShdw>
              </a:effectLst>
              <a:latin typeface="Times New Roman" panose="02020603050405020304" pitchFamily="18" charset="0"/>
            </a:endParaRPr>
          </a:p>
        </p:txBody>
      </p:sp>
      <p:sp>
        <p:nvSpPr>
          <p:cNvPr id="103477" name="Text Box 53"/>
          <p:cNvSpPr txBox="1">
            <a:spLocks noChangeArrowheads="1"/>
          </p:cNvSpPr>
          <p:nvPr/>
        </p:nvSpPr>
        <p:spPr bwMode="auto">
          <a:xfrm>
            <a:off x="838200" y="6010275"/>
            <a:ext cx="79359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anose="05000000000000000000" pitchFamily="2" charset="2"/>
              <a:buChar char="ü"/>
            </a:pPr>
            <a:r>
              <a:rPr lang="ja-JP" altLang="en-US" sz="2800">
                <a:effectLst>
                  <a:outerShdw blurRad="38100" dist="38100" dir="2700000" algn="tl">
                    <a:srgbClr val="000000"/>
                  </a:outerShdw>
                </a:effectLst>
                <a:latin typeface="Times New Roman" panose="02020603050405020304" pitchFamily="18" charset="0"/>
              </a:rPr>
              <a:t>カルノー図の</a:t>
            </a:r>
            <a:r>
              <a:rPr lang="ja-JP" altLang="en-US" sz="2800">
                <a:solidFill>
                  <a:srgbClr val="FFFF00"/>
                </a:solidFill>
                <a:effectLst>
                  <a:outerShdw blurRad="38100" dist="38100" dir="2700000" algn="tl">
                    <a:srgbClr val="000000"/>
                  </a:outerShdw>
                </a:effectLst>
                <a:latin typeface="Times New Roman" panose="02020603050405020304" pitchFamily="18" charset="0"/>
              </a:rPr>
              <a:t>上下・左右は繋がっている</a:t>
            </a:r>
            <a:r>
              <a:rPr lang="ja-JP" altLang="en-US" sz="2800">
                <a:effectLst>
                  <a:outerShdw blurRad="38100" dist="38100" dir="2700000" algn="tl">
                    <a:srgbClr val="000000"/>
                  </a:outerShdw>
                </a:effectLst>
                <a:latin typeface="Times New Roman" panose="02020603050405020304" pitchFamily="18" charset="0"/>
              </a:rPr>
              <a:t>ことに注意</a:t>
            </a:r>
          </a:p>
        </p:txBody>
      </p:sp>
      <p:graphicFrame>
        <p:nvGraphicFramePr>
          <p:cNvPr id="103478" name="Object 54"/>
          <p:cNvGraphicFramePr>
            <a:graphicFrameLocks noChangeAspect="1"/>
          </p:cNvGraphicFramePr>
          <p:nvPr/>
        </p:nvGraphicFramePr>
        <p:xfrm>
          <a:off x="2209800" y="4800600"/>
          <a:ext cx="1068388" cy="649288"/>
        </p:xfrm>
        <a:graphic>
          <a:graphicData uri="http://schemas.openxmlformats.org/presentationml/2006/ole">
            <mc:AlternateContent xmlns:mc="http://schemas.openxmlformats.org/markup-compatibility/2006">
              <mc:Choice xmlns:v="urn:schemas-microsoft-com:vml" Requires="v">
                <p:oleObj spid="_x0000_s12323" name="数式" r:id="rId3" imgW="456840" imgH="279720" progId="Equation.3">
                  <p:embed/>
                </p:oleObj>
              </mc:Choice>
              <mc:Fallback>
                <p:oleObj name="数式" r:id="rId3" imgW="456840" imgH="279720" progId="Equation.3">
                  <p:embed/>
                  <p:pic>
                    <p:nvPicPr>
                      <p:cNvPr id="0" name="Picture 25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4800600"/>
                        <a:ext cx="1068388" cy="649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479" name="Object 55"/>
          <p:cNvGraphicFramePr>
            <a:graphicFrameLocks noChangeAspect="1"/>
          </p:cNvGraphicFramePr>
          <p:nvPr/>
        </p:nvGraphicFramePr>
        <p:xfrm>
          <a:off x="3200400" y="4911725"/>
          <a:ext cx="1911350" cy="496888"/>
        </p:xfrm>
        <a:graphic>
          <a:graphicData uri="http://schemas.openxmlformats.org/presentationml/2006/ole">
            <mc:AlternateContent xmlns:mc="http://schemas.openxmlformats.org/markup-compatibility/2006">
              <mc:Choice xmlns:v="urn:schemas-microsoft-com:vml" Requires="v">
                <p:oleObj spid="_x0000_s12324" name="数式" r:id="rId5" imgW="837720" imgH="203400" progId="Equation.3">
                  <p:embed/>
                </p:oleObj>
              </mc:Choice>
              <mc:Fallback>
                <p:oleObj name="数式" r:id="rId5" imgW="837720" imgH="203400" progId="Equation.3">
                  <p:embed/>
                  <p:pic>
                    <p:nvPicPr>
                      <p:cNvPr id="0" name="Picture 25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400" y="4911725"/>
                        <a:ext cx="1911350" cy="496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480" name="Object 56"/>
          <p:cNvGraphicFramePr>
            <a:graphicFrameLocks noChangeAspect="1"/>
          </p:cNvGraphicFramePr>
          <p:nvPr/>
        </p:nvGraphicFramePr>
        <p:xfrm>
          <a:off x="5029200" y="4800600"/>
          <a:ext cx="1290638" cy="608013"/>
        </p:xfrm>
        <a:graphic>
          <a:graphicData uri="http://schemas.openxmlformats.org/presentationml/2006/ole">
            <mc:AlternateContent xmlns:mc="http://schemas.openxmlformats.org/markup-compatibility/2006">
              <mc:Choice xmlns:v="urn:schemas-microsoft-com:vml" Requires="v">
                <p:oleObj spid="_x0000_s12325" name="数式" r:id="rId7" imgW="558360" imgH="254520" progId="Equation.3">
                  <p:embed/>
                </p:oleObj>
              </mc:Choice>
              <mc:Fallback>
                <p:oleObj name="数式" r:id="rId7" imgW="558360" imgH="254520" progId="Equation.3">
                  <p:embed/>
                  <p:pic>
                    <p:nvPicPr>
                      <p:cNvPr id="0" name="Picture 25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29200" y="4800600"/>
                        <a:ext cx="1290638" cy="608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03466"/>
                                        </p:tgtEl>
                                        <p:attrNameLst>
                                          <p:attrName>style.visibility</p:attrName>
                                        </p:attrNameLst>
                                      </p:cBhvr>
                                      <p:to>
                                        <p:strVal val="visible"/>
                                      </p:to>
                                    </p:set>
                                    <p:animEffect transition="in" filter="wipe(up)">
                                      <p:cBhvr>
                                        <p:cTn id="7" dur="500"/>
                                        <p:tgtEl>
                                          <p:spTgt spid="1034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03478"/>
                                        </p:tgtEl>
                                        <p:attrNameLst>
                                          <p:attrName>style.visibility</p:attrName>
                                        </p:attrNameLst>
                                      </p:cBhvr>
                                      <p:to>
                                        <p:strVal val="visible"/>
                                      </p:to>
                                    </p:set>
                                    <p:animEffect transition="in" filter="checkerboard(across)">
                                      <p:cBhvr>
                                        <p:cTn id="12" dur="500"/>
                                        <p:tgtEl>
                                          <p:spTgt spid="10347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103469"/>
                                        </p:tgtEl>
                                        <p:attrNameLst>
                                          <p:attrName>style.visibility</p:attrName>
                                        </p:attrNameLst>
                                      </p:cBhvr>
                                      <p:to>
                                        <p:strVal val="visible"/>
                                      </p:to>
                                    </p:set>
                                    <p:animEffect transition="in" filter="wipe(up)">
                                      <p:cBhvr>
                                        <p:cTn id="17" dur="500"/>
                                        <p:tgtEl>
                                          <p:spTgt spid="10346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103479"/>
                                        </p:tgtEl>
                                        <p:attrNameLst>
                                          <p:attrName>style.visibility</p:attrName>
                                        </p:attrNameLst>
                                      </p:cBhvr>
                                      <p:to>
                                        <p:strVal val="visible"/>
                                      </p:to>
                                    </p:set>
                                    <p:animEffect transition="in" filter="checkerboard(across)">
                                      <p:cBhvr>
                                        <p:cTn id="22" dur="500"/>
                                        <p:tgtEl>
                                          <p:spTgt spid="10347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103472"/>
                                        </p:tgtEl>
                                        <p:attrNameLst>
                                          <p:attrName>style.visibility</p:attrName>
                                        </p:attrNameLst>
                                      </p:cBhvr>
                                      <p:to>
                                        <p:strVal val="visible"/>
                                      </p:to>
                                    </p:set>
                                    <p:animEffect transition="in" filter="wipe(up)">
                                      <p:cBhvr>
                                        <p:cTn id="27" dur="500"/>
                                        <p:tgtEl>
                                          <p:spTgt spid="10347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nodeType="clickEffect">
                                  <p:stCondLst>
                                    <p:cond delay="0"/>
                                  </p:stCondLst>
                                  <p:childTnLst>
                                    <p:set>
                                      <p:cBhvr>
                                        <p:cTn id="31" dur="1" fill="hold">
                                          <p:stCondLst>
                                            <p:cond delay="0"/>
                                          </p:stCondLst>
                                        </p:cTn>
                                        <p:tgtEl>
                                          <p:spTgt spid="103480"/>
                                        </p:tgtEl>
                                        <p:attrNameLst>
                                          <p:attrName>style.visibility</p:attrName>
                                        </p:attrNameLst>
                                      </p:cBhvr>
                                      <p:to>
                                        <p:strVal val="visible"/>
                                      </p:to>
                                    </p:set>
                                    <p:animEffect transition="in" filter="checkerboard(across)">
                                      <p:cBhvr>
                                        <p:cTn id="32" dur="500"/>
                                        <p:tgtEl>
                                          <p:spTgt spid="10348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3476"/>
                                        </p:tgtEl>
                                        <p:attrNameLst>
                                          <p:attrName>style.visibility</p:attrName>
                                        </p:attrNameLst>
                                      </p:cBhvr>
                                      <p:to>
                                        <p:strVal val="visible"/>
                                      </p:to>
                                    </p:set>
                                    <p:anim calcmode="lin" valueType="num">
                                      <p:cBhvr additive="base">
                                        <p:cTn id="37" dur="500" fill="hold"/>
                                        <p:tgtEl>
                                          <p:spTgt spid="103476"/>
                                        </p:tgtEl>
                                        <p:attrNameLst>
                                          <p:attrName>ppt_x</p:attrName>
                                        </p:attrNameLst>
                                      </p:cBhvr>
                                      <p:tavLst>
                                        <p:tav tm="0">
                                          <p:val>
                                            <p:strVal val="#ppt_x"/>
                                          </p:val>
                                        </p:tav>
                                        <p:tav tm="100000">
                                          <p:val>
                                            <p:strVal val="#ppt_x"/>
                                          </p:val>
                                        </p:tav>
                                      </p:tavLst>
                                    </p:anim>
                                    <p:anim calcmode="lin" valueType="num">
                                      <p:cBhvr additive="base">
                                        <p:cTn id="38" dur="500" fill="hold"/>
                                        <p:tgtEl>
                                          <p:spTgt spid="103476"/>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3477"/>
                                        </p:tgtEl>
                                        <p:attrNameLst>
                                          <p:attrName>style.visibility</p:attrName>
                                        </p:attrNameLst>
                                      </p:cBhvr>
                                      <p:to>
                                        <p:strVal val="visible"/>
                                      </p:to>
                                    </p:set>
                                    <p:anim calcmode="lin" valueType="num">
                                      <p:cBhvr additive="base">
                                        <p:cTn id="43" dur="500" fill="hold"/>
                                        <p:tgtEl>
                                          <p:spTgt spid="103477"/>
                                        </p:tgtEl>
                                        <p:attrNameLst>
                                          <p:attrName>ppt_x</p:attrName>
                                        </p:attrNameLst>
                                      </p:cBhvr>
                                      <p:tavLst>
                                        <p:tav tm="0">
                                          <p:val>
                                            <p:strVal val="#ppt_x"/>
                                          </p:val>
                                        </p:tav>
                                        <p:tav tm="100000">
                                          <p:val>
                                            <p:strVal val="#ppt_x"/>
                                          </p:val>
                                        </p:tav>
                                      </p:tavLst>
                                    </p:anim>
                                    <p:anim calcmode="lin" valueType="num">
                                      <p:cBhvr additive="base">
                                        <p:cTn id="44" dur="500" fill="hold"/>
                                        <p:tgtEl>
                                          <p:spTgt spid="1034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76" grpId="0" autoUpdateAnimBg="0"/>
      <p:bldP spid="103477"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ja-JP" altLang="en-US">
                <a:latin typeface="Times New Roman" panose="02020603050405020304" pitchFamily="18" charset="0"/>
              </a:rPr>
              <a:t>論理演算と論理ゲート</a:t>
            </a:r>
          </a:p>
        </p:txBody>
      </p:sp>
      <p:sp>
        <p:nvSpPr>
          <p:cNvPr id="10244" name="Text Box 4"/>
          <p:cNvSpPr txBox="1">
            <a:spLocks noChangeArrowheads="1"/>
          </p:cNvSpPr>
          <p:nvPr/>
        </p:nvSpPr>
        <p:spPr bwMode="auto">
          <a:xfrm>
            <a:off x="914400" y="1828800"/>
            <a:ext cx="18097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3200"/>
              <a:t>論理変数</a:t>
            </a:r>
          </a:p>
        </p:txBody>
      </p:sp>
      <p:grpSp>
        <p:nvGrpSpPr>
          <p:cNvPr id="10254" name="Group 14"/>
          <p:cNvGrpSpPr>
            <a:grpSpLocks/>
          </p:cNvGrpSpPr>
          <p:nvPr/>
        </p:nvGrpSpPr>
        <p:grpSpPr bwMode="auto">
          <a:xfrm>
            <a:off x="2667000" y="1676400"/>
            <a:ext cx="2743200" cy="838200"/>
            <a:chOff x="1680" y="1200"/>
            <a:chExt cx="1728" cy="528"/>
          </a:xfrm>
        </p:grpSpPr>
        <p:sp>
          <p:nvSpPr>
            <p:cNvPr id="10245" name="Rectangle 5"/>
            <p:cNvSpPr>
              <a:spLocks noChangeArrowheads="1"/>
            </p:cNvSpPr>
            <p:nvPr/>
          </p:nvSpPr>
          <p:spPr bwMode="auto">
            <a:xfrm>
              <a:off x="2016" y="1200"/>
              <a:ext cx="1392" cy="52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3200"/>
                <a:t>論理演算</a:t>
              </a:r>
            </a:p>
          </p:txBody>
        </p:sp>
        <p:sp>
          <p:nvSpPr>
            <p:cNvPr id="10246" name="Line 6"/>
            <p:cNvSpPr>
              <a:spLocks noChangeShapeType="1"/>
            </p:cNvSpPr>
            <p:nvPr/>
          </p:nvSpPr>
          <p:spPr bwMode="auto">
            <a:xfrm>
              <a:off x="1680" y="1488"/>
              <a:ext cx="336"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0255" name="Group 15"/>
          <p:cNvGrpSpPr>
            <a:grpSpLocks/>
          </p:cNvGrpSpPr>
          <p:nvPr/>
        </p:nvGrpSpPr>
        <p:grpSpPr bwMode="auto">
          <a:xfrm>
            <a:off x="5486400" y="1828800"/>
            <a:ext cx="2190750" cy="579438"/>
            <a:chOff x="3456" y="1296"/>
            <a:chExt cx="1380" cy="365"/>
          </a:xfrm>
        </p:grpSpPr>
        <p:sp>
          <p:nvSpPr>
            <p:cNvPr id="10247" name="Line 7"/>
            <p:cNvSpPr>
              <a:spLocks noChangeShapeType="1"/>
            </p:cNvSpPr>
            <p:nvPr/>
          </p:nvSpPr>
          <p:spPr bwMode="auto">
            <a:xfrm>
              <a:off x="3456" y="1488"/>
              <a:ext cx="288"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48" name="Text Box 8"/>
            <p:cNvSpPr txBox="1">
              <a:spLocks noChangeArrowheads="1"/>
            </p:cNvSpPr>
            <p:nvPr/>
          </p:nvSpPr>
          <p:spPr bwMode="auto">
            <a:xfrm>
              <a:off x="3696" y="1296"/>
              <a:ext cx="1140"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3200"/>
                <a:t>演算結果</a:t>
              </a:r>
            </a:p>
          </p:txBody>
        </p:sp>
      </p:grpSp>
      <p:sp>
        <p:nvSpPr>
          <p:cNvPr id="10249" name="Text Box 9"/>
          <p:cNvSpPr txBox="1">
            <a:spLocks noChangeArrowheads="1"/>
          </p:cNvSpPr>
          <p:nvPr/>
        </p:nvSpPr>
        <p:spPr bwMode="auto">
          <a:xfrm>
            <a:off x="914400" y="2819400"/>
            <a:ext cx="1809750" cy="94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3200"/>
              <a:t>入力信号</a:t>
            </a:r>
          </a:p>
          <a:p>
            <a:r>
              <a:rPr lang="en-US" altLang="ja-JP"/>
              <a:t>(</a:t>
            </a:r>
            <a:r>
              <a:rPr lang="ja-JP" altLang="en-US"/>
              <a:t>直流電圧</a:t>
            </a:r>
            <a:r>
              <a:rPr lang="en-US" altLang="ja-JP"/>
              <a:t>)</a:t>
            </a:r>
          </a:p>
        </p:txBody>
      </p:sp>
      <p:grpSp>
        <p:nvGrpSpPr>
          <p:cNvPr id="10256" name="Group 16"/>
          <p:cNvGrpSpPr>
            <a:grpSpLocks/>
          </p:cNvGrpSpPr>
          <p:nvPr/>
        </p:nvGrpSpPr>
        <p:grpSpPr bwMode="auto">
          <a:xfrm>
            <a:off x="2667000" y="2819400"/>
            <a:ext cx="2743200" cy="838200"/>
            <a:chOff x="1680" y="1920"/>
            <a:chExt cx="1728" cy="528"/>
          </a:xfrm>
        </p:grpSpPr>
        <p:sp>
          <p:nvSpPr>
            <p:cNvPr id="10250" name="Rectangle 10"/>
            <p:cNvSpPr>
              <a:spLocks noChangeArrowheads="1"/>
            </p:cNvSpPr>
            <p:nvPr/>
          </p:nvSpPr>
          <p:spPr bwMode="auto">
            <a:xfrm>
              <a:off x="2016" y="1920"/>
              <a:ext cx="1392" cy="52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3200"/>
                <a:t>論理ゲート</a:t>
              </a:r>
            </a:p>
          </p:txBody>
        </p:sp>
        <p:sp>
          <p:nvSpPr>
            <p:cNvPr id="10251" name="Line 11"/>
            <p:cNvSpPr>
              <a:spLocks noChangeShapeType="1"/>
            </p:cNvSpPr>
            <p:nvPr/>
          </p:nvSpPr>
          <p:spPr bwMode="auto">
            <a:xfrm>
              <a:off x="1680" y="2208"/>
              <a:ext cx="336"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0257" name="Group 17"/>
          <p:cNvGrpSpPr>
            <a:grpSpLocks/>
          </p:cNvGrpSpPr>
          <p:nvPr/>
        </p:nvGrpSpPr>
        <p:grpSpPr bwMode="auto">
          <a:xfrm>
            <a:off x="5486400" y="2819400"/>
            <a:ext cx="2190750" cy="944563"/>
            <a:chOff x="3456" y="1920"/>
            <a:chExt cx="1380" cy="595"/>
          </a:xfrm>
        </p:grpSpPr>
        <p:sp>
          <p:nvSpPr>
            <p:cNvPr id="10252" name="Line 12"/>
            <p:cNvSpPr>
              <a:spLocks noChangeShapeType="1"/>
            </p:cNvSpPr>
            <p:nvPr/>
          </p:nvSpPr>
          <p:spPr bwMode="auto">
            <a:xfrm>
              <a:off x="3456" y="2208"/>
              <a:ext cx="288"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53" name="Text Box 13"/>
            <p:cNvSpPr txBox="1">
              <a:spLocks noChangeArrowheads="1"/>
            </p:cNvSpPr>
            <p:nvPr/>
          </p:nvSpPr>
          <p:spPr bwMode="auto">
            <a:xfrm>
              <a:off x="3696" y="1920"/>
              <a:ext cx="1140" cy="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3200"/>
                <a:t>出力信号</a:t>
              </a:r>
            </a:p>
            <a:p>
              <a:r>
                <a:rPr lang="ja-JP" altLang="en-US"/>
                <a:t>（直流電圧）</a:t>
              </a:r>
            </a:p>
          </p:txBody>
        </p:sp>
      </p:grpSp>
      <p:grpSp>
        <p:nvGrpSpPr>
          <p:cNvPr id="10341" name="Group 101"/>
          <p:cNvGrpSpPr>
            <a:grpSpLocks/>
          </p:cNvGrpSpPr>
          <p:nvPr/>
        </p:nvGrpSpPr>
        <p:grpSpPr bwMode="auto">
          <a:xfrm>
            <a:off x="1676400" y="4572000"/>
            <a:ext cx="3810000" cy="2057400"/>
            <a:chOff x="1056" y="2880"/>
            <a:chExt cx="2400" cy="1296"/>
          </a:xfrm>
        </p:grpSpPr>
        <p:sp>
          <p:nvSpPr>
            <p:cNvPr id="10262" name="Line 22"/>
            <p:cNvSpPr>
              <a:spLocks noChangeShapeType="1"/>
            </p:cNvSpPr>
            <p:nvPr/>
          </p:nvSpPr>
          <p:spPr bwMode="auto">
            <a:xfrm>
              <a:off x="1344" y="3312"/>
              <a:ext cx="38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63" name="Line 23"/>
            <p:cNvSpPr>
              <a:spLocks noChangeShapeType="1"/>
            </p:cNvSpPr>
            <p:nvPr/>
          </p:nvSpPr>
          <p:spPr bwMode="auto">
            <a:xfrm>
              <a:off x="1584" y="3312"/>
              <a:ext cx="0" cy="48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64" name="Line 24"/>
            <p:cNvSpPr>
              <a:spLocks noChangeShapeType="1"/>
            </p:cNvSpPr>
            <p:nvPr/>
          </p:nvSpPr>
          <p:spPr bwMode="auto">
            <a:xfrm>
              <a:off x="2016" y="3312"/>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69" name="Line 29"/>
            <p:cNvSpPr>
              <a:spLocks noChangeShapeType="1"/>
            </p:cNvSpPr>
            <p:nvPr/>
          </p:nvSpPr>
          <p:spPr bwMode="auto">
            <a:xfrm>
              <a:off x="1344" y="3648"/>
              <a:ext cx="76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70" name="Line 30"/>
            <p:cNvSpPr>
              <a:spLocks noChangeShapeType="1"/>
            </p:cNvSpPr>
            <p:nvPr/>
          </p:nvSpPr>
          <p:spPr bwMode="auto">
            <a:xfrm>
              <a:off x="2112" y="3408"/>
              <a:ext cx="19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71" name="Line 31"/>
            <p:cNvSpPr>
              <a:spLocks noChangeShapeType="1"/>
            </p:cNvSpPr>
            <p:nvPr/>
          </p:nvSpPr>
          <p:spPr bwMode="auto">
            <a:xfrm>
              <a:off x="2112" y="3312"/>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72" name="Line 32"/>
            <p:cNvSpPr>
              <a:spLocks noChangeShapeType="1"/>
            </p:cNvSpPr>
            <p:nvPr/>
          </p:nvSpPr>
          <p:spPr bwMode="auto">
            <a:xfrm>
              <a:off x="1344" y="3984"/>
              <a:ext cx="38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77" name="Line 37"/>
            <p:cNvSpPr>
              <a:spLocks noChangeShapeType="1"/>
            </p:cNvSpPr>
            <p:nvPr/>
          </p:nvSpPr>
          <p:spPr bwMode="auto">
            <a:xfrm flipV="1">
              <a:off x="1584" y="3792"/>
              <a:ext cx="72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78" name="Line 38"/>
            <p:cNvSpPr>
              <a:spLocks noChangeShapeType="1"/>
            </p:cNvSpPr>
            <p:nvPr/>
          </p:nvSpPr>
          <p:spPr bwMode="auto">
            <a:xfrm>
              <a:off x="2016" y="3984"/>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81" name="Line 41"/>
            <p:cNvSpPr>
              <a:spLocks noChangeShapeType="1"/>
            </p:cNvSpPr>
            <p:nvPr/>
          </p:nvSpPr>
          <p:spPr bwMode="auto">
            <a:xfrm>
              <a:off x="2592" y="3456"/>
              <a:ext cx="14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82" name="Line 42"/>
            <p:cNvSpPr>
              <a:spLocks noChangeShapeType="1"/>
            </p:cNvSpPr>
            <p:nvPr/>
          </p:nvSpPr>
          <p:spPr bwMode="auto">
            <a:xfrm>
              <a:off x="2592" y="3840"/>
              <a:ext cx="14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83" name="Line 43"/>
            <p:cNvSpPr>
              <a:spLocks noChangeShapeType="1"/>
            </p:cNvSpPr>
            <p:nvPr/>
          </p:nvSpPr>
          <p:spPr bwMode="auto">
            <a:xfrm>
              <a:off x="2736" y="3456"/>
              <a:ext cx="0"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84" name="Line 44"/>
            <p:cNvSpPr>
              <a:spLocks noChangeShapeType="1"/>
            </p:cNvSpPr>
            <p:nvPr/>
          </p:nvSpPr>
          <p:spPr bwMode="auto">
            <a:xfrm>
              <a:off x="2736" y="3696"/>
              <a:ext cx="0"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85" name="Line 45"/>
            <p:cNvSpPr>
              <a:spLocks noChangeShapeType="1"/>
            </p:cNvSpPr>
            <p:nvPr/>
          </p:nvSpPr>
          <p:spPr bwMode="auto">
            <a:xfrm>
              <a:off x="2736" y="3600"/>
              <a:ext cx="2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86" name="Line 46"/>
            <p:cNvSpPr>
              <a:spLocks noChangeShapeType="1"/>
            </p:cNvSpPr>
            <p:nvPr/>
          </p:nvSpPr>
          <p:spPr bwMode="auto">
            <a:xfrm>
              <a:off x="2736" y="3696"/>
              <a:ext cx="2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87" name="Text Box 47"/>
            <p:cNvSpPr txBox="1">
              <a:spLocks noChangeArrowheads="1"/>
            </p:cNvSpPr>
            <p:nvPr/>
          </p:nvSpPr>
          <p:spPr bwMode="auto">
            <a:xfrm>
              <a:off x="1056" y="3127"/>
              <a:ext cx="27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3200" i="1">
                  <a:latin typeface="Times New Roman" panose="02020603050405020304" pitchFamily="18" charset="0"/>
                </a:rPr>
                <a:t>X</a:t>
              </a:r>
            </a:p>
          </p:txBody>
        </p:sp>
        <p:sp>
          <p:nvSpPr>
            <p:cNvPr id="10288" name="Text Box 48"/>
            <p:cNvSpPr txBox="1">
              <a:spLocks noChangeArrowheads="1"/>
            </p:cNvSpPr>
            <p:nvPr/>
          </p:nvSpPr>
          <p:spPr bwMode="auto">
            <a:xfrm>
              <a:off x="1056" y="3463"/>
              <a:ext cx="25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3200" i="1">
                  <a:latin typeface="Times New Roman" panose="02020603050405020304" pitchFamily="18" charset="0"/>
                </a:rPr>
                <a:t>Y</a:t>
              </a:r>
            </a:p>
          </p:txBody>
        </p:sp>
        <p:sp>
          <p:nvSpPr>
            <p:cNvPr id="10289" name="Text Box 49"/>
            <p:cNvSpPr txBox="1">
              <a:spLocks noChangeArrowheads="1"/>
            </p:cNvSpPr>
            <p:nvPr/>
          </p:nvSpPr>
          <p:spPr bwMode="auto">
            <a:xfrm>
              <a:off x="1056" y="3799"/>
              <a:ext cx="25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3200" i="1">
                  <a:latin typeface="Times New Roman" panose="02020603050405020304" pitchFamily="18" charset="0"/>
                </a:rPr>
                <a:t>Z</a:t>
              </a:r>
            </a:p>
          </p:txBody>
        </p:sp>
        <p:sp>
          <p:nvSpPr>
            <p:cNvPr id="10290" name="Line 50"/>
            <p:cNvSpPr>
              <a:spLocks noChangeShapeType="1"/>
            </p:cNvSpPr>
            <p:nvPr/>
          </p:nvSpPr>
          <p:spPr bwMode="auto">
            <a:xfrm>
              <a:off x="3216" y="3648"/>
              <a:ext cx="2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10311" name="Group 71"/>
            <p:cNvGrpSpPr>
              <a:grpSpLocks/>
            </p:cNvGrpSpPr>
            <p:nvPr/>
          </p:nvGrpSpPr>
          <p:grpSpPr bwMode="auto">
            <a:xfrm>
              <a:off x="2304" y="3312"/>
              <a:ext cx="288" cy="288"/>
              <a:chOff x="3264" y="2544"/>
              <a:chExt cx="288" cy="288"/>
            </a:xfrm>
          </p:grpSpPr>
          <p:sp>
            <p:nvSpPr>
              <p:cNvPr id="10312" name="Arc 72"/>
              <p:cNvSpPr>
                <a:spLocks/>
              </p:cNvSpPr>
              <p:nvPr/>
            </p:nvSpPr>
            <p:spPr bwMode="auto">
              <a:xfrm>
                <a:off x="3264" y="2544"/>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13" name="Arc 73"/>
              <p:cNvSpPr>
                <a:spLocks/>
              </p:cNvSpPr>
              <p:nvPr/>
            </p:nvSpPr>
            <p:spPr bwMode="auto">
              <a:xfrm flipV="1">
                <a:off x="3264" y="2688"/>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14" name="Line 74"/>
              <p:cNvSpPr>
                <a:spLocks noChangeShapeType="1"/>
              </p:cNvSpPr>
              <p:nvPr/>
            </p:nvSpPr>
            <p:spPr bwMode="auto">
              <a:xfrm>
                <a:off x="3264" y="2544"/>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0315" name="Group 75"/>
            <p:cNvGrpSpPr>
              <a:grpSpLocks/>
            </p:cNvGrpSpPr>
            <p:nvPr/>
          </p:nvGrpSpPr>
          <p:grpSpPr bwMode="auto">
            <a:xfrm>
              <a:off x="2304" y="3696"/>
              <a:ext cx="288" cy="288"/>
              <a:chOff x="3264" y="2544"/>
              <a:chExt cx="288" cy="288"/>
            </a:xfrm>
          </p:grpSpPr>
          <p:sp>
            <p:nvSpPr>
              <p:cNvPr id="10316" name="Arc 76"/>
              <p:cNvSpPr>
                <a:spLocks/>
              </p:cNvSpPr>
              <p:nvPr/>
            </p:nvSpPr>
            <p:spPr bwMode="auto">
              <a:xfrm>
                <a:off x="3264" y="2544"/>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17" name="Arc 77"/>
              <p:cNvSpPr>
                <a:spLocks/>
              </p:cNvSpPr>
              <p:nvPr/>
            </p:nvSpPr>
            <p:spPr bwMode="auto">
              <a:xfrm flipV="1">
                <a:off x="3264" y="2688"/>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18" name="Line 78"/>
              <p:cNvSpPr>
                <a:spLocks noChangeShapeType="1"/>
              </p:cNvSpPr>
              <p:nvPr/>
            </p:nvSpPr>
            <p:spPr bwMode="auto">
              <a:xfrm>
                <a:off x="3264" y="2544"/>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0319" name="Group 79"/>
            <p:cNvGrpSpPr>
              <a:grpSpLocks/>
            </p:cNvGrpSpPr>
            <p:nvPr/>
          </p:nvGrpSpPr>
          <p:grpSpPr bwMode="auto">
            <a:xfrm>
              <a:off x="2928" y="3504"/>
              <a:ext cx="288" cy="288"/>
              <a:chOff x="3264" y="3648"/>
              <a:chExt cx="288" cy="288"/>
            </a:xfrm>
          </p:grpSpPr>
          <p:sp>
            <p:nvSpPr>
              <p:cNvPr id="10320" name="Arc 80"/>
              <p:cNvSpPr>
                <a:spLocks/>
              </p:cNvSpPr>
              <p:nvPr/>
            </p:nvSpPr>
            <p:spPr bwMode="auto">
              <a:xfrm>
                <a:off x="3264" y="3648"/>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21" name="Arc 81"/>
              <p:cNvSpPr>
                <a:spLocks/>
              </p:cNvSpPr>
              <p:nvPr/>
            </p:nvSpPr>
            <p:spPr bwMode="auto">
              <a:xfrm flipV="1">
                <a:off x="3264" y="3792"/>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22" name="Arc 82"/>
              <p:cNvSpPr>
                <a:spLocks/>
              </p:cNvSpPr>
              <p:nvPr/>
            </p:nvSpPr>
            <p:spPr bwMode="auto">
              <a:xfrm>
                <a:off x="3264" y="3648"/>
                <a:ext cx="4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23" name="Arc 83"/>
              <p:cNvSpPr>
                <a:spLocks/>
              </p:cNvSpPr>
              <p:nvPr/>
            </p:nvSpPr>
            <p:spPr bwMode="auto">
              <a:xfrm flipV="1">
                <a:off x="3264" y="3792"/>
                <a:ext cx="4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10324" name="Line 84"/>
            <p:cNvSpPr>
              <a:spLocks noChangeShapeType="1"/>
            </p:cNvSpPr>
            <p:nvPr/>
          </p:nvSpPr>
          <p:spPr bwMode="auto">
            <a:xfrm>
              <a:off x="2112" y="3504"/>
              <a:ext cx="0"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325" name="Line 85"/>
            <p:cNvSpPr>
              <a:spLocks noChangeShapeType="1"/>
            </p:cNvSpPr>
            <p:nvPr/>
          </p:nvSpPr>
          <p:spPr bwMode="auto">
            <a:xfrm>
              <a:off x="2112" y="3504"/>
              <a:ext cx="19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10327" name="Group 87"/>
            <p:cNvGrpSpPr>
              <a:grpSpLocks/>
            </p:cNvGrpSpPr>
            <p:nvPr/>
          </p:nvGrpSpPr>
          <p:grpSpPr bwMode="auto">
            <a:xfrm>
              <a:off x="1728" y="3216"/>
              <a:ext cx="288" cy="192"/>
              <a:chOff x="2640" y="1968"/>
              <a:chExt cx="288" cy="192"/>
            </a:xfrm>
          </p:grpSpPr>
          <p:sp>
            <p:nvSpPr>
              <p:cNvPr id="10328" name="AutoShape 88"/>
              <p:cNvSpPr>
                <a:spLocks noChangeArrowheads="1"/>
              </p:cNvSpPr>
              <p:nvPr/>
            </p:nvSpPr>
            <p:spPr bwMode="auto">
              <a:xfrm rot="5400000">
                <a:off x="2640" y="1968"/>
                <a:ext cx="192" cy="192"/>
              </a:xfrm>
              <a:prstGeom prst="triangle">
                <a:avLst>
                  <a:gd name="adj" fmla="val 50000"/>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29" name="Oval 89"/>
              <p:cNvSpPr>
                <a:spLocks noChangeArrowheads="1"/>
              </p:cNvSpPr>
              <p:nvPr/>
            </p:nvSpPr>
            <p:spPr bwMode="auto">
              <a:xfrm>
                <a:off x="2832" y="2016"/>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10330" name="Group 90"/>
            <p:cNvGrpSpPr>
              <a:grpSpLocks/>
            </p:cNvGrpSpPr>
            <p:nvPr/>
          </p:nvGrpSpPr>
          <p:grpSpPr bwMode="auto">
            <a:xfrm>
              <a:off x="1728" y="3888"/>
              <a:ext cx="288" cy="192"/>
              <a:chOff x="2640" y="1968"/>
              <a:chExt cx="288" cy="192"/>
            </a:xfrm>
          </p:grpSpPr>
          <p:sp>
            <p:nvSpPr>
              <p:cNvPr id="10331" name="AutoShape 91"/>
              <p:cNvSpPr>
                <a:spLocks noChangeArrowheads="1"/>
              </p:cNvSpPr>
              <p:nvPr/>
            </p:nvSpPr>
            <p:spPr bwMode="auto">
              <a:xfrm rot="5400000">
                <a:off x="2640" y="1968"/>
                <a:ext cx="192" cy="192"/>
              </a:xfrm>
              <a:prstGeom prst="triangle">
                <a:avLst>
                  <a:gd name="adj" fmla="val 50000"/>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32" name="Oval 92"/>
              <p:cNvSpPr>
                <a:spLocks noChangeArrowheads="1"/>
              </p:cNvSpPr>
              <p:nvPr/>
            </p:nvSpPr>
            <p:spPr bwMode="auto">
              <a:xfrm>
                <a:off x="2832" y="2016"/>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10337" name="Rectangle 97"/>
            <p:cNvSpPr>
              <a:spLocks noChangeArrowheads="1"/>
            </p:cNvSpPr>
            <p:nvPr/>
          </p:nvSpPr>
          <p:spPr bwMode="auto">
            <a:xfrm>
              <a:off x="1440" y="3024"/>
              <a:ext cx="1872" cy="1152"/>
            </a:xfrm>
            <a:prstGeom prst="rect">
              <a:avLst/>
            </a:prstGeom>
            <a:noFill/>
            <a:ln w="19050">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useBgFill="1">
          <p:nvSpPr>
            <p:cNvPr id="10291" name="Text Box 51"/>
            <p:cNvSpPr txBox="1">
              <a:spLocks noChangeArrowheads="1"/>
            </p:cNvSpPr>
            <p:nvPr/>
          </p:nvSpPr>
          <p:spPr bwMode="auto">
            <a:xfrm>
              <a:off x="1584" y="2880"/>
              <a:ext cx="288" cy="327"/>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2800" i="1">
                  <a:latin typeface="Times New Roman" panose="02020603050405020304" pitchFamily="18" charset="0"/>
                </a:rPr>
                <a:t>F</a:t>
              </a:r>
            </a:p>
          </p:txBody>
        </p:sp>
        <p:sp>
          <p:nvSpPr>
            <p:cNvPr id="10339" name="Line 99"/>
            <p:cNvSpPr>
              <a:spLocks noChangeShapeType="1"/>
            </p:cNvSpPr>
            <p:nvPr/>
          </p:nvSpPr>
          <p:spPr bwMode="auto">
            <a:xfrm>
              <a:off x="2112" y="3888"/>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340" name="Line 100"/>
            <p:cNvSpPr>
              <a:spLocks noChangeShapeType="1"/>
            </p:cNvSpPr>
            <p:nvPr/>
          </p:nvSpPr>
          <p:spPr bwMode="auto">
            <a:xfrm>
              <a:off x="2112" y="3888"/>
              <a:ext cx="19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2" name="テキスト ボックス 1"/>
          <p:cNvSpPr txBox="1"/>
          <p:nvPr/>
        </p:nvSpPr>
        <p:spPr>
          <a:xfrm>
            <a:off x="1447800" y="3959116"/>
            <a:ext cx="5205271" cy="646331"/>
          </a:xfrm>
          <a:prstGeom prst="rect">
            <a:avLst/>
          </a:prstGeom>
          <a:noFill/>
        </p:spPr>
        <p:txBody>
          <a:bodyPr wrap="none" rtlCol="0">
            <a:spAutoFit/>
          </a:bodyPr>
          <a:lstStyle/>
          <a:p>
            <a:r>
              <a:rPr lang="en-US" altLang="ja-JP" sz="3600" i="1" dirty="0">
                <a:latin typeface="Times New Roman" panose="02020603050405020304" pitchFamily="18" charset="0"/>
                <a:cs typeface="Times New Roman" panose="02020603050405020304" pitchFamily="18" charset="0"/>
              </a:rPr>
              <a:t>f</a:t>
            </a:r>
            <a:r>
              <a:rPr lang="en-US" altLang="ja-JP" sz="3600" dirty="0">
                <a:latin typeface="Times New Roman" panose="02020603050405020304" pitchFamily="18" charset="0"/>
                <a:cs typeface="Times New Roman" panose="02020603050405020304" pitchFamily="18" charset="0"/>
              </a:rPr>
              <a:t> ( </a:t>
            </a:r>
            <a:r>
              <a:rPr lang="en-US" altLang="ja-JP" sz="3600" i="1" dirty="0">
                <a:latin typeface="Times New Roman" panose="02020603050405020304" pitchFamily="18" charset="0"/>
                <a:cs typeface="Times New Roman" panose="02020603050405020304" pitchFamily="18" charset="0"/>
              </a:rPr>
              <a:t>X</a:t>
            </a:r>
            <a:r>
              <a:rPr lang="en-US" altLang="ja-JP" sz="3600" dirty="0">
                <a:latin typeface="Times New Roman" panose="02020603050405020304" pitchFamily="18" charset="0"/>
                <a:cs typeface="Times New Roman" panose="02020603050405020304" pitchFamily="18" charset="0"/>
              </a:rPr>
              <a:t>, </a:t>
            </a:r>
            <a:r>
              <a:rPr lang="en-US" altLang="ja-JP" sz="3600" i="1" dirty="0">
                <a:latin typeface="Times New Roman" panose="02020603050405020304" pitchFamily="18" charset="0"/>
                <a:cs typeface="Times New Roman" panose="02020603050405020304" pitchFamily="18" charset="0"/>
              </a:rPr>
              <a:t>Y</a:t>
            </a:r>
            <a:r>
              <a:rPr lang="en-US" altLang="ja-JP" sz="3600" dirty="0">
                <a:latin typeface="Times New Roman" panose="02020603050405020304" pitchFamily="18" charset="0"/>
                <a:cs typeface="Times New Roman" panose="02020603050405020304" pitchFamily="18" charset="0"/>
              </a:rPr>
              <a:t>, </a:t>
            </a:r>
            <a:r>
              <a:rPr lang="en-US" altLang="ja-JP" sz="3600" i="1" dirty="0">
                <a:latin typeface="Times New Roman" panose="02020603050405020304" pitchFamily="18" charset="0"/>
                <a:cs typeface="Times New Roman" panose="02020603050405020304" pitchFamily="18" charset="0"/>
              </a:rPr>
              <a:t>Z</a:t>
            </a:r>
            <a:r>
              <a:rPr lang="en-US" altLang="ja-JP" sz="3600" dirty="0">
                <a:latin typeface="Times New Roman" panose="02020603050405020304" pitchFamily="18" charset="0"/>
                <a:cs typeface="Times New Roman" panose="02020603050405020304" pitchFamily="18" charset="0"/>
              </a:rPr>
              <a:t> ) = </a:t>
            </a:r>
            <a:r>
              <a:rPr lang="en-US" altLang="ja-JP" sz="3600" i="1" dirty="0">
                <a:latin typeface="Times New Roman" panose="02020603050405020304" pitchFamily="18" charset="0"/>
                <a:cs typeface="Times New Roman" panose="02020603050405020304" pitchFamily="18" charset="0"/>
              </a:rPr>
              <a:t>X</a:t>
            </a:r>
            <a:r>
              <a:rPr lang="en-US" altLang="ja-JP" sz="3600" dirty="0">
                <a:latin typeface="Times New Roman" panose="02020603050405020304" pitchFamily="18" charset="0"/>
                <a:cs typeface="Times New Roman" panose="02020603050405020304" pitchFamily="18" charset="0"/>
              </a:rPr>
              <a:t> </a:t>
            </a:r>
            <a:r>
              <a:rPr lang="ja-JP" altLang="en-US" sz="3600" dirty="0">
                <a:latin typeface="Times New Roman" panose="02020603050405020304" pitchFamily="18" charset="0"/>
                <a:cs typeface="Times New Roman" panose="02020603050405020304" pitchFamily="18" charset="0"/>
              </a:rPr>
              <a:t>・ </a:t>
            </a:r>
            <a:r>
              <a:rPr lang="en-US" altLang="ja-JP" sz="3600" i="1" dirty="0">
                <a:latin typeface="Times New Roman" panose="02020603050405020304" pitchFamily="18" charset="0"/>
                <a:cs typeface="Times New Roman" panose="02020603050405020304" pitchFamily="18" charset="0"/>
              </a:rPr>
              <a:t>Y</a:t>
            </a:r>
            <a:r>
              <a:rPr lang="en-US" altLang="ja-JP" sz="3600" dirty="0">
                <a:latin typeface="Times New Roman" panose="02020603050405020304" pitchFamily="18" charset="0"/>
                <a:cs typeface="Times New Roman" panose="02020603050405020304" pitchFamily="18" charset="0"/>
              </a:rPr>
              <a:t> + </a:t>
            </a:r>
            <a:r>
              <a:rPr lang="en-US" altLang="ja-JP" sz="3600" i="1" dirty="0">
                <a:latin typeface="Times New Roman" panose="02020603050405020304" pitchFamily="18" charset="0"/>
                <a:cs typeface="Times New Roman" panose="02020603050405020304" pitchFamily="18" charset="0"/>
              </a:rPr>
              <a:t>X</a:t>
            </a:r>
            <a:r>
              <a:rPr lang="en-US" altLang="ja-JP" sz="3600" dirty="0">
                <a:latin typeface="Times New Roman" panose="02020603050405020304" pitchFamily="18" charset="0"/>
                <a:cs typeface="Times New Roman" panose="02020603050405020304" pitchFamily="18" charset="0"/>
              </a:rPr>
              <a:t> </a:t>
            </a:r>
            <a:r>
              <a:rPr lang="ja-JP" altLang="en-US" sz="3600" dirty="0">
                <a:latin typeface="Times New Roman" panose="02020603050405020304" pitchFamily="18" charset="0"/>
                <a:cs typeface="Times New Roman" panose="02020603050405020304" pitchFamily="18" charset="0"/>
              </a:rPr>
              <a:t>・ </a:t>
            </a:r>
            <a:r>
              <a:rPr lang="en-US" altLang="ja-JP" sz="3600" i="1" dirty="0">
                <a:latin typeface="Times New Roman" panose="02020603050405020304" pitchFamily="18" charset="0"/>
                <a:cs typeface="Times New Roman" panose="02020603050405020304" pitchFamily="18" charset="0"/>
              </a:rPr>
              <a:t>Z</a:t>
            </a:r>
            <a:endParaRPr kumimoji="1" lang="ja-JP" altLang="en-US" sz="3600" i="1" dirty="0">
              <a:latin typeface="Times New Roman" panose="02020603050405020304" pitchFamily="18" charset="0"/>
              <a:cs typeface="Times New Roman" panose="02020603050405020304" pitchFamily="18" charset="0"/>
            </a:endParaRPr>
          </a:p>
        </p:txBody>
      </p:sp>
      <p:cxnSp>
        <p:nvCxnSpPr>
          <p:cNvPr id="5" name="直線コネクタ 4"/>
          <p:cNvCxnSpPr/>
          <p:nvPr/>
        </p:nvCxnSpPr>
        <p:spPr bwMode="auto">
          <a:xfrm>
            <a:off x="3987368" y="4038600"/>
            <a:ext cx="483464"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直線コネクタ 65"/>
          <p:cNvCxnSpPr/>
          <p:nvPr/>
        </p:nvCxnSpPr>
        <p:spPr bwMode="auto">
          <a:xfrm>
            <a:off x="6169607" y="4057650"/>
            <a:ext cx="483464"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0254"/>
                                        </p:tgtEl>
                                        <p:attrNameLst>
                                          <p:attrName>style.visibility</p:attrName>
                                        </p:attrNameLst>
                                      </p:cBhvr>
                                      <p:to>
                                        <p:strVal val="visible"/>
                                      </p:to>
                                    </p:set>
                                    <p:animEffect transition="in" filter="wipe(left)">
                                      <p:cBhvr>
                                        <p:cTn id="7" dur="500"/>
                                        <p:tgtEl>
                                          <p:spTgt spid="102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0255"/>
                                        </p:tgtEl>
                                        <p:attrNameLst>
                                          <p:attrName>style.visibility</p:attrName>
                                        </p:attrNameLst>
                                      </p:cBhvr>
                                      <p:to>
                                        <p:strVal val="visible"/>
                                      </p:to>
                                    </p:set>
                                    <p:animEffect transition="in" filter="wipe(left)">
                                      <p:cBhvr>
                                        <p:cTn id="12" dur="500"/>
                                        <p:tgtEl>
                                          <p:spTgt spid="1025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0256"/>
                                        </p:tgtEl>
                                        <p:attrNameLst>
                                          <p:attrName>style.visibility</p:attrName>
                                        </p:attrNameLst>
                                      </p:cBhvr>
                                      <p:to>
                                        <p:strVal val="visible"/>
                                      </p:to>
                                    </p:set>
                                    <p:animEffect transition="in" filter="wipe(left)">
                                      <p:cBhvr>
                                        <p:cTn id="17" dur="500"/>
                                        <p:tgtEl>
                                          <p:spTgt spid="1025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0257"/>
                                        </p:tgtEl>
                                        <p:attrNameLst>
                                          <p:attrName>style.visibility</p:attrName>
                                        </p:attrNameLst>
                                      </p:cBhvr>
                                      <p:to>
                                        <p:strVal val="visible"/>
                                      </p:to>
                                    </p:set>
                                    <p:animEffect transition="in" filter="wipe(left)">
                                      <p:cBhvr>
                                        <p:cTn id="22" dur="500"/>
                                        <p:tgtEl>
                                          <p:spTgt spid="10257"/>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0341"/>
                                        </p:tgtEl>
                                        <p:attrNameLst>
                                          <p:attrName>style.visibility</p:attrName>
                                        </p:attrNameLst>
                                      </p:cBhvr>
                                      <p:to>
                                        <p:strVal val="visible"/>
                                      </p:to>
                                    </p:set>
                                    <p:animEffect transition="in" filter="checkerboard(across)">
                                      <p:cBhvr>
                                        <p:cTn id="27" dur="500"/>
                                        <p:tgtEl>
                                          <p:spTgt spid="10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ja-JP" dirty="0">
                <a:latin typeface="Times New Roman" panose="02020603050405020304" pitchFamily="18" charset="0"/>
              </a:rPr>
              <a:t>NOT</a:t>
            </a:r>
            <a:r>
              <a:rPr lang="ja-JP" altLang="en-US" dirty="0">
                <a:latin typeface="Times New Roman" panose="02020603050405020304" pitchFamily="18" charset="0"/>
              </a:rPr>
              <a:t>ゲート</a:t>
            </a:r>
          </a:p>
        </p:txBody>
      </p:sp>
      <p:sp>
        <p:nvSpPr>
          <p:cNvPr id="11267" name="Rectangle 3"/>
          <p:cNvSpPr>
            <a:spLocks noGrp="1" noChangeArrowheads="1"/>
          </p:cNvSpPr>
          <p:nvPr>
            <p:ph type="body" idx="1"/>
          </p:nvPr>
        </p:nvSpPr>
        <p:spPr>
          <a:xfrm>
            <a:off x="1066800" y="1981200"/>
            <a:ext cx="7543800" cy="2590800"/>
          </a:xfrm>
        </p:spPr>
        <p:txBody>
          <a:bodyPr/>
          <a:lstStyle/>
          <a:p>
            <a:pPr>
              <a:buFont typeface="Wingdings" panose="05000000000000000000" pitchFamily="2" charset="2"/>
              <a:buChar char="u"/>
            </a:pPr>
            <a:r>
              <a:rPr lang="ja-JP" altLang="en-US" dirty="0">
                <a:latin typeface="Times New Roman" panose="02020603050405020304" pitchFamily="18" charset="0"/>
              </a:rPr>
              <a:t>定義</a:t>
            </a:r>
            <a:r>
              <a:rPr lang="en-US" altLang="ja-JP" dirty="0">
                <a:latin typeface="Times New Roman" panose="02020603050405020304" pitchFamily="18" charset="0"/>
              </a:rPr>
              <a:t> NOT</a:t>
            </a:r>
            <a:r>
              <a:rPr lang="ja-JP" altLang="en-US" dirty="0">
                <a:latin typeface="Times New Roman" panose="02020603050405020304" pitchFamily="18" charset="0"/>
              </a:rPr>
              <a:t>ゲート</a:t>
            </a:r>
            <a:endParaRPr lang="en-US" altLang="ja-JP" dirty="0">
              <a:latin typeface="Times New Roman" panose="02020603050405020304" pitchFamily="18" charset="0"/>
            </a:endParaRPr>
          </a:p>
          <a:p>
            <a:pPr lvl="1"/>
            <a:r>
              <a:rPr lang="ja-JP" altLang="en-US" dirty="0">
                <a:latin typeface="Times New Roman" panose="02020603050405020304" pitchFamily="18" charset="0"/>
              </a:rPr>
              <a:t>入力信号を反転して出力する論理ゲート</a:t>
            </a:r>
          </a:p>
          <a:p>
            <a:pPr lvl="1">
              <a:buFont typeface="Wingdings" panose="05000000000000000000" pitchFamily="2" charset="2"/>
              <a:buChar char=""/>
            </a:pPr>
            <a:r>
              <a:rPr lang="ja-JP" altLang="en-US" dirty="0">
                <a:latin typeface="Times New Roman" panose="02020603050405020304" pitchFamily="18" charset="0"/>
              </a:rPr>
              <a:t> </a:t>
            </a:r>
            <a:r>
              <a:rPr lang="en-US" altLang="ja-JP" dirty="0">
                <a:latin typeface="Times New Roman" panose="02020603050405020304" pitchFamily="18" charset="0"/>
              </a:rPr>
              <a:t>1</a:t>
            </a:r>
            <a:r>
              <a:rPr lang="ja-JP" altLang="en-US" dirty="0">
                <a:latin typeface="Times New Roman" panose="02020603050405020304" pitchFamily="18" charset="0"/>
              </a:rPr>
              <a:t>入力</a:t>
            </a:r>
            <a:r>
              <a:rPr lang="en-US" altLang="ja-JP" dirty="0">
                <a:latin typeface="Times New Roman" panose="02020603050405020304" pitchFamily="18" charset="0"/>
              </a:rPr>
              <a:t>1</a:t>
            </a:r>
            <a:r>
              <a:rPr lang="ja-JP" altLang="en-US" dirty="0">
                <a:latin typeface="Times New Roman" panose="02020603050405020304" pitchFamily="18" charset="0"/>
              </a:rPr>
              <a:t>出力</a:t>
            </a:r>
            <a:endParaRPr lang="ja-JP" altLang="en-US" sz="3600" i="1" dirty="0">
              <a:latin typeface="Times New Roman" panose="02020603050405020304" pitchFamily="18" charset="0"/>
            </a:endParaRPr>
          </a:p>
        </p:txBody>
      </p:sp>
      <p:grpSp>
        <p:nvGrpSpPr>
          <p:cNvPr id="11296" name="Group 32"/>
          <p:cNvGrpSpPr>
            <a:grpSpLocks/>
          </p:cNvGrpSpPr>
          <p:nvPr/>
        </p:nvGrpSpPr>
        <p:grpSpPr bwMode="auto">
          <a:xfrm>
            <a:off x="1905000" y="4659313"/>
            <a:ext cx="2238375" cy="1368425"/>
            <a:chOff x="1200" y="2839"/>
            <a:chExt cx="1410" cy="862"/>
          </a:xfrm>
        </p:grpSpPr>
        <p:sp>
          <p:nvSpPr>
            <p:cNvPr id="11272" name="Line 8"/>
            <p:cNvSpPr>
              <a:spLocks noChangeShapeType="1"/>
            </p:cNvSpPr>
            <p:nvPr/>
          </p:nvSpPr>
          <p:spPr bwMode="auto">
            <a:xfrm>
              <a:off x="1488" y="3024"/>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73" name="Line 9"/>
            <p:cNvSpPr>
              <a:spLocks noChangeShapeType="1"/>
            </p:cNvSpPr>
            <p:nvPr/>
          </p:nvSpPr>
          <p:spPr bwMode="auto">
            <a:xfrm>
              <a:off x="2112" y="3024"/>
              <a:ext cx="2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74" name="Text Box 10"/>
            <p:cNvSpPr txBox="1">
              <a:spLocks noChangeArrowheads="1"/>
            </p:cNvSpPr>
            <p:nvPr/>
          </p:nvSpPr>
          <p:spPr bwMode="auto">
            <a:xfrm>
              <a:off x="1200" y="2839"/>
              <a:ext cx="27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3200" i="1" dirty="0">
                  <a:latin typeface="Times New Roman" panose="02020603050405020304" pitchFamily="18" charset="0"/>
                </a:rPr>
                <a:t>X</a:t>
              </a:r>
            </a:p>
          </p:txBody>
        </p:sp>
        <p:sp>
          <p:nvSpPr>
            <p:cNvPr id="11275" name="Text Box 11"/>
            <p:cNvSpPr txBox="1">
              <a:spLocks noChangeArrowheads="1"/>
            </p:cNvSpPr>
            <p:nvPr/>
          </p:nvSpPr>
          <p:spPr bwMode="auto">
            <a:xfrm>
              <a:off x="2352" y="2839"/>
              <a:ext cx="25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3200" i="1">
                  <a:latin typeface="Times New Roman" panose="02020603050405020304" pitchFamily="18" charset="0"/>
                </a:rPr>
                <a:t>Z</a:t>
              </a:r>
            </a:p>
          </p:txBody>
        </p:sp>
        <p:sp>
          <p:nvSpPr>
            <p:cNvPr id="11286" name="Text Box 22"/>
            <p:cNvSpPr txBox="1">
              <a:spLocks noChangeArrowheads="1"/>
            </p:cNvSpPr>
            <p:nvPr/>
          </p:nvSpPr>
          <p:spPr bwMode="auto">
            <a:xfrm>
              <a:off x="1536" y="3413"/>
              <a:ext cx="85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latin typeface="Times New Roman" panose="02020603050405020304" pitchFamily="18" charset="0"/>
                </a:rPr>
                <a:t>MIL</a:t>
              </a:r>
              <a:r>
                <a:rPr lang="ja-JP" altLang="en-US">
                  <a:latin typeface="Times New Roman" panose="02020603050405020304" pitchFamily="18" charset="0"/>
                </a:rPr>
                <a:t>記号</a:t>
              </a:r>
            </a:p>
          </p:txBody>
        </p:sp>
        <p:grpSp>
          <p:nvGrpSpPr>
            <p:cNvPr id="11293" name="Group 29"/>
            <p:cNvGrpSpPr>
              <a:grpSpLocks/>
            </p:cNvGrpSpPr>
            <p:nvPr/>
          </p:nvGrpSpPr>
          <p:grpSpPr bwMode="auto">
            <a:xfrm>
              <a:off x="1824" y="2928"/>
              <a:ext cx="288" cy="192"/>
              <a:chOff x="2640" y="1968"/>
              <a:chExt cx="288" cy="192"/>
            </a:xfrm>
          </p:grpSpPr>
          <p:sp>
            <p:nvSpPr>
              <p:cNvPr id="11294" name="AutoShape 30"/>
              <p:cNvSpPr>
                <a:spLocks noChangeArrowheads="1"/>
              </p:cNvSpPr>
              <p:nvPr/>
            </p:nvSpPr>
            <p:spPr bwMode="auto">
              <a:xfrm rot="5400000">
                <a:off x="2640" y="1968"/>
                <a:ext cx="192" cy="192"/>
              </a:xfrm>
              <a:prstGeom prst="triangle">
                <a:avLst>
                  <a:gd name="adj" fmla="val 50000"/>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1295" name="Oval 31"/>
              <p:cNvSpPr>
                <a:spLocks noChangeArrowheads="1"/>
              </p:cNvSpPr>
              <p:nvPr/>
            </p:nvSpPr>
            <p:spPr bwMode="auto">
              <a:xfrm>
                <a:off x="2832" y="2016"/>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grpSp>
        <p:nvGrpSpPr>
          <p:cNvPr id="11309" name="Group 45"/>
          <p:cNvGrpSpPr>
            <a:grpSpLocks/>
          </p:cNvGrpSpPr>
          <p:nvPr/>
        </p:nvGrpSpPr>
        <p:grpSpPr bwMode="auto">
          <a:xfrm>
            <a:off x="4953000" y="3962400"/>
            <a:ext cx="2238375" cy="2654300"/>
            <a:chOff x="3120" y="2496"/>
            <a:chExt cx="1410" cy="1672"/>
          </a:xfrm>
        </p:grpSpPr>
        <p:sp>
          <p:nvSpPr>
            <p:cNvPr id="11279" name="Oval 15"/>
            <p:cNvSpPr>
              <a:spLocks noChangeArrowheads="1"/>
            </p:cNvSpPr>
            <p:nvPr/>
          </p:nvSpPr>
          <p:spPr bwMode="auto">
            <a:xfrm>
              <a:off x="3936" y="2640"/>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1280" name="Line 16"/>
            <p:cNvSpPr>
              <a:spLocks noChangeShapeType="1"/>
            </p:cNvSpPr>
            <p:nvPr/>
          </p:nvSpPr>
          <p:spPr bwMode="auto">
            <a:xfrm>
              <a:off x="3408" y="2688"/>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81" name="Line 17"/>
            <p:cNvSpPr>
              <a:spLocks noChangeShapeType="1"/>
            </p:cNvSpPr>
            <p:nvPr/>
          </p:nvSpPr>
          <p:spPr bwMode="auto">
            <a:xfrm>
              <a:off x="4032" y="2688"/>
              <a:ext cx="2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82" name="Text Box 18"/>
            <p:cNvSpPr txBox="1">
              <a:spLocks noChangeArrowheads="1"/>
            </p:cNvSpPr>
            <p:nvPr/>
          </p:nvSpPr>
          <p:spPr bwMode="auto">
            <a:xfrm>
              <a:off x="3120" y="2503"/>
              <a:ext cx="27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3200" i="1" dirty="0">
                  <a:latin typeface="Times New Roman" panose="02020603050405020304" pitchFamily="18" charset="0"/>
                </a:rPr>
                <a:t>X</a:t>
              </a:r>
            </a:p>
          </p:txBody>
        </p:sp>
        <p:sp>
          <p:nvSpPr>
            <p:cNvPr id="11283" name="Text Box 19"/>
            <p:cNvSpPr txBox="1">
              <a:spLocks noChangeArrowheads="1"/>
            </p:cNvSpPr>
            <p:nvPr/>
          </p:nvSpPr>
          <p:spPr bwMode="auto">
            <a:xfrm>
              <a:off x="4272" y="2503"/>
              <a:ext cx="25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3200" i="1">
                  <a:latin typeface="Times New Roman" panose="02020603050405020304" pitchFamily="18" charset="0"/>
                </a:rPr>
                <a:t>Z</a:t>
              </a:r>
            </a:p>
          </p:txBody>
        </p:sp>
        <p:sp>
          <p:nvSpPr>
            <p:cNvPr id="11285" name="Rectangle 21"/>
            <p:cNvSpPr>
              <a:spLocks noChangeArrowheads="1"/>
            </p:cNvSpPr>
            <p:nvPr/>
          </p:nvSpPr>
          <p:spPr bwMode="auto">
            <a:xfrm>
              <a:off x="3744" y="2496"/>
              <a:ext cx="192" cy="384"/>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2800">
                  <a:latin typeface="Times New Roman" panose="02020603050405020304" pitchFamily="18" charset="0"/>
                </a:rPr>
                <a:t>1</a:t>
              </a:r>
            </a:p>
          </p:txBody>
        </p:sp>
        <p:sp>
          <p:nvSpPr>
            <p:cNvPr id="11287" name="Text Box 23"/>
            <p:cNvSpPr txBox="1">
              <a:spLocks noChangeArrowheads="1"/>
            </p:cNvSpPr>
            <p:nvPr/>
          </p:nvSpPr>
          <p:spPr bwMode="auto">
            <a:xfrm>
              <a:off x="3504" y="2981"/>
              <a:ext cx="74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latin typeface="Times New Roman" panose="02020603050405020304" pitchFamily="18" charset="0"/>
                </a:rPr>
                <a:t>JIS</a:t>
              </a:r>
              <a:r>
                <a:rPr lang="ja-JP" altLang="en-US">
                  <a:latin typeface="Times New Roman" panose="02020603050405020304" pitchFamily="18" charset="0"/>
                </a:rPr>
                <a:t>記号</a:t>
              </a:r>
            </a:p>
          </p:txBody>
        </p:sp>
        <p:sp>
          <p:nvSpPr>
            <p:cNvPr id="11298" name="Oval 34"/>
            <p:cNvSpPr>
              <a:spLocks noChangeArrowheads="1"/>
            </p:cNvSpPr>
            <p:nvPr/>
          </p:nvSpPr>
          <p:spPr bwMode="auto">
            <a:xfrm>
              <a:off x="3936" y="3552"/>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1299" name="Line 35"/>
            <p:cNvSpPr>
              <a:spLocks noChangeShapeType="1"/>
            </p:cNvSpPr>
            <p:nvPr/>
          </p:nvSpPr>
          <p:spPr bwMode="auto">
            <a:xfrm>
              <a:off x="3408" y="3600"/>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300" name="Line 36"/>
            <p:cNvSpPr>
              <a:spLocks noChangeShapeType="1"/>
            </p:cNvSpPr>
            <p:nvPr/>
          </p:nvSpPr>
          <p:spPr bwMode="auto">
            <a:xfrm>
              <a:off x="4032" y="3600"/>
              <a:ext cx="2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301" name="Text Box 37"/>
            <p:cNvSpPr txBox="1">
              <a:spLocks noChangeArrowheads="1"/>
            </p:cNvSpPr>
            <p:nvPr/>
          </p:nvSpPr>
          <p:spPr bwMode="auto">
            <a:xfrm>
              <a:off x="3120" y="3415"/>
              <a:ext cx="27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3200" i="1">
                  <a:latin typeface="Times New Roman" panose="02020603050405020304" pitchFamily="18" charset="0"/>
                </a:rPr>
                <a:t>X</a:t>
              </a:r>
            </a:p>
          </p:txBody>
        </p:sp>
        <p:sp>
          <p:nvSpPr>
            <p:cNvPr id="11302" name="Text Box 38"/>
            <p:cNvSpPr txBox="1">
              <a:spLocks noChangeArrowheads="1"/>
            </p:cNvSpPr>
            <p:nvPr/>
          </p:nvSpPr>
          <p:spPr bwMode="auto">
            <a:xfrm>
              <a:off x="4272" y="3415"/>
              <a:ext cx="25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3200" i="1">
                  <a:latin typeface="Times New Roman" panose="02020603050405020304" pitchFamily="18" charset="0"/>
                </a:rPr>
                <a:t>Z</a:t>
              </a:r>
            </a:p>
          </p:txBody>
        </p:sp>
        <p:sp>
          <p:nvSpPr>
            <p:cNvPr id="11304" name="Text Box 40"/>
            <p:cNvSpPr txBox="1">
              <a:spLocks noChangeArrowheads="1"/>
            </p:cNvSpPr>
            <p:nvPr/>
          </p:nvSpPr>
          <p:spPr bwMode="auto">
            <a:xfrm>
              <a:off x="3504" y="3880"/>
              <a:ext cx="8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latin typeface="Times New Roman" panose="02020603050405020304" pitchFamily="18" charset="0"/>
                </a:rPr>
                <a:t>慣用記号</a:t>
              </a:r>
            </a:p>
          </p:txBody>
        </p:sp>
        <p:sp>
          <p:nvSpPr>
            <p:cNvPr id="11307" name="AutoShape 43"/>
            <p:cNvSpPr>
              <a:spLocks noChangeArrowheads="1"/>
            </p:cNvSpPr>
            <p:nvPr/>
          </p:nvSpPr>
          <p:spPr bwMode="auto">
            <a:xfrm>
              <a:off x="3744" y="3408"/>
              <a:ext cx="192" cy="384"/>
            </a:xfrm>
            <a:prstGeom prst="flowChartDelay">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2" name="テキスト ボックス 1"/>
          <p:cNvSpPr txBox="1"/>
          <p:nvPr/>
        </p:nvSpPr>
        <p:spPr>
          <a:xfrm>
            <a:off x="1869603" y="3750936"/>
            <a:ext cx="1213794" cy="646331"/>
          </a:xfrm>
          <a:prstGeom prst="rect">
            <a:avLst/>
          </a:prstGeom>
          <a:noFill/>
        </p:spPr>
        <p:txBody>
          <a:bodyPr wrap="none" rtlCol="0">
            <a:spAutoFit/>
          </a:bodyPr>
          <a:lstStyle/>
          <a:p>
            <a:r>
              <a:rPr kumimoji="1" lang="en-US" altLang="ja-JP" sz="3600" i="1" dirty="0">
                <a:latin typeface="Times New Roman" panose="02020603050405020304" pitchFamily="18" charset="0"/>
                <a:cs typeface="Times New Roman" panose="02020603050405020304" pitchFamily="18" charset="0"/>
              </a:rPr>
              <a:t>Z</a:t>
            </a:r>
            <a:r>
              <a:rPr kumimoji="1" lang="en-US" altLang="ja-JP" sz="3600" dirty="0">
                <a:latin typeface="Times New Roman" panose="02020603050405020304" pitchFamily="18" charset="0"/>
                <a:cs typeface="Times New Roman" panose="02020603050405020304" pitchFamily="18" charset="0"/>
              </a:rPr>
              <a:t> = </a:t>
            </a:r>
            <a:r>
              <a:rPr kumimoji="1" lang="en-US" altLang="ja-JP" sz="3600" i="1" dirty="0">
                <a:latin typeface="Times New Roman" panose="02020603050405020304" pitchFamily="18" charset="0"/>
                <a:cs typeface="Times New Roman" panose="02020603050405020304" pitchFamily="18" charset="0"/>
              </a:rPr>
              <a:t>X</a:t>
            </a:r>
            <a:endParaRPr kumimoji="1" lang="ja-JP" altLang="en-US" sz="3600" i="1" dirty="0">
              <a:latin typeface="Times New Roman" panose="02020603050405020304" pitchFamily="18" charset="0"/>
              <a:cs typeface="Times New Roman" panose="02020603050405020304" pitchFamily="18" charset="0"/>
            </a:endParaRPr>
          </a:p>
        </p:txBody>
      </p:sp>
      <p:cxnSp>
        <p:nvCxnSpPr>
          <p:cNvPr id="5" name="直線コネクタ 4"/>
          <p:cNvCxnSpPr/>
          <p:nvPr/>
        </p:nvCxnSpPr>
        <p:spPr bwMode="auto">
          <a:xfrm>
            <a:off x="2667000" y="3780413"/>
            <a:ext cx="457200"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1296"/>
                                        </p:tgtEl>
                                        <p:attrNameLst>
                                          <p:attrName>style.visibility</p:attrName>
                                        </p:attrNameLst>
                                      </p:cBhvr>
                                      <p:to>
                                        <p:strVal val="visible"/>
                                      </p:to>
                                    </p:set>
                                    <p:animEffect transition="in" filter="checkerboard(across)">
                                      <p:cBhvr>
                                        <p:cTn id="7" dur="500"/>
                                        <p:tgtEl>
                                          <p:spTgt spid="112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1309"/>
                                        </p:tgtEl>
                                        <p:attrNameLst>
                                          <p:attrName>style.visibility</p:attrName>
                                        </p:attrNameLst>
                                      </p:cBhvr>
                                      <p:to>
                                        <p:strVal val="visible"/>
                                      </p:to>
                                    </p:set>
                                    <p:animEffect transition="in" filter="checkerboard(across)">
                                      <p:cBhvr>
                                        <p:cTn id="12" dur="500"/>
                                        <p:tgtEl>
                                          <p:spTgt spid="113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7"/>
</p:tagLst>
</file>

<file path=ppt/tags/tag2.xml><?xml version="1.0" encoding="utf-8"?>
<p:tagLst xmlns:a="http://schemas.openxmlformats.org/drawingml/2006/main" xmlns:r="http://schemas.openxmlformats.org/officeDocument/2006/relationships" xmlns:p="http://schemas.openxmlformats.org/presentationml/2006/main">
  <p:tag name="TIMING" val="|9.8"/>
</p:tagLst>
</file>

<file path=ppt/tags/tag3.xml><?xml version="1.0" encoding="utf-8"?>
<p:tagLst xmlns:a="http://schemas.openxmlformats.org/drawingml/2006/main" xmlns:r="http://schemas.openxmlformats.org/officeDocument/2006/relationships" xmlns:p="http://schemas.openxmlformats.org/presentationml/2006/main">
  <p:tag name="TIMING" val="|14.3|3.6"/>
</p:tagLst>
</file>

<file path=ppt/tags/tag4.xml><?xml version="1.0" encoding="utf-8"?>
<p:tagLst xmlns:a="http://schemas.openxmlformats.org/drawingml/2006/main" xmlns:r="http://schemas.openxmlformats.org/officeDocument/2006/relationships" xmlns:p="http://schemas.openxmlformats.org/presentationml/2006/main">
  <p:tag name="TIMING" val="|9.6"/>
</p:tagLst>
</file>

<file path=ppt/theme/theme1.xml><?xml version="1.0" encoding="utf-8"?>
<a:theme xmlns:a="http://schemas.openxmlformats.org/drawingml/2006/main" name="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smtClean="0">
            <a:ln>
              <a:noFill/>
            </a:ln>
            <a:solidFill>
              <a:schemeClr val="tx1"/>
            </a:solidFill>
            <a:effectLst/>
            <a:latin typeface="Tahoma" panose="020B0604030504040204" pitchFamily="34" charset="0"/>
            <a:ea typeface="ＭＳ Ｐゴシック" panose="020B0600070205080204" pitchFamily="50" charset="-128"/>
          </a:defRPr>
        </a:defPPr>
      </a:lstStyle>
    </a:spDef>
    <a:lnDef>
      <a:spPr bwMode="auto">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Shimmer</Template>
  <TotalTime>8340</TotalTime>
  <Words>10445</Words>
  <Application>Microsoft Office PowerPoint</Application>
  <PresentationFormat>画面に合わせる (4:3)</PresentationFormat>
  <Paragraphs>1458</Paragraphs>
  <Slides>70</Slides>
  <Notes>63</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1</vt:i4>
      </vt:variant>
      <vt:variant>
        <vt:lpstr>スライド タイトル</vt:lpstr>
      </vt:variant>
      <vt:variant>
        <vt:i4>70</vt:i4>
      </vt:variant>
    </vt:vector>
  </HeadingPairs>
  <TitlesOfParts>
    <vt:vector size="78" baseType="lpstr">
      <vt:lpstr>游ゴシック</vt:lpstr>
      <vt:lpstr>Arial</vt:lpstr>
      <vt:lpstr>Cambria Math</vt:lpstr>
      <vt:lpstr>Tahoma</vt:lpstr>
      <vt:lpstr>Times New Roman</vt:lpstr>
      <vt:lpstr>Wingdings</vt:lpstr>
      <vt:lpstr>Shimmer</vt:lpstr>
      <vt:lpstr>数式</vt:lpstr>
      <vt:lpstr>論理回路</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論理ゲート</vt:lpstr>
      <vt:lpstr>論理演算と論理ゲート</vt:lpstr>
      <vt:lpstr>NOTゲート</vt:lpstr>
      <vt:lpstr>ANDゲート</vt:lpstr>
      <vt:lpstr>ORゲート</vt:lpstr>
      <vt:lpstr>NOT, AND, ORゲートの回路</vt:lpstr>
      <vt:lpstr>ダイオードの性質</vt:lpstr>
      <vt:lpstr>ANDゲート</vt:lpstr>
      <vt:lpstr>ORゲート</vt:lpstr>
      <vt:lpstr>トランジスタの性質</vt:lpstr>
      <vt:lpstr>NOTゲート</vt:lpstr>
      <vt:lpstr>組み合わせ回路</vt:lpstr>
      <vt:lpstr>組み合わせ回路と論理関数</vt:lpstr>
      <vt:lpstr>n入力ANDゲート</vt:lpstr>
      <vt:lpstr>n入力ORゲート</vt:lpstr>
      <vt:lpstr>排他的論理和 EXOR</vt:lpstr>
      <vt:lpstr>EXORゲート</vt:lpstr>
      <vt:lpstr>EXORと結合則</vt:lpstr>
      <vt:lpstr>n入力EXORゲート</vt:lpstr>
      <vt:lpstr>否定論理積 NAND</vt:lpstr>
      <vt:lpstr>NANDと結合則</vt:lpstr>
      <vt:lpstr>PowerPoint プレゼンテーション</vt:lpstr>
      <vt:lpstr>NANDゲート</vt:lpstr>
      <vt:lpstr>n入力NANDゲート</vt:lpstr>
      <vt:lpstr>否定論理和 NOR</vt:lpstr>
      <vt:lpstr>NORと結合則</vt:lpstr>
      <vt:lpstr>NORゲート</vt:lpstr>
      <vt:lpstr>n入力NORゲート</vt:lpstr>
      <vt:lpstr>論理関数</vt:lpstr>
      <vt:lpstr>論理ゲート</vt:lpstr>
      <vt:lpstr>双対回路</vt:lpstr>
      <vt:lpstr>万能論理関数集合</vt:lpstr>
      <vt:lpstr>AND/OR形式, AND/OR回路</vt:lpstr>
      <vt:lpstr>AND⇔OR変換</vt:lpstr>
      <vt:lpstr>NOT-AND形式, AND回路</vt:lpstr>
      <vt:lpstr>NOT-OR形式, OR回路</vt:lpstr>
      <vt:lpstr>万能論理関数集合</vt:lpstr>
      <vt:lpstr>NANDの万能性</vt:lpstr>
      <vt:lpstr>NAND形式,NAND回路</vt:lpstr>
      <vt:lpstr>NOR形式,NOR回路</vt:lpstr>
      <vt:lpstr>各形式の例</vt:lpstr>
      <vt:lpstr>基本ゲートのNAND表現</vt:lpstr>
      <vt:lpstr>基本ゲートのNOR表現</vt:lpstr>
      <vt:lpstr>AND-OR回路,OR-AND回路</vt:lpstr>
      <vt:lpstr>AND-OR回路→ NAND回路変換</vt:lpstr>
      <vt:lpstr>AND-OR回路→ NAND回路変換</vt:lpstr>
      <vt:lpstr>論理回路の解析・設計</vt:lpstr>
      <vt:lpstr>論理回路の解析</vt:lpstr>
      <vt:lpstr>論理回路の解析</vt:lpstr>
      <vt:lpstr>課題テスト</vt:lpstr>
      <vt:lpstr>演習問題: EXORと結合則</vt:lpstr>
      <vt:lpstr>PowerPoint プレゼンテーション</vt:lpstr>
      <vt:lpstr>演習問題: NORと結合則</vt:lpstr>
      <vt:lpstr>PowerPoint プレゼンテーション</vt:lpstr>
      <vt:lpstr>演習問題: 論理回路の設計</vt:lpstr>
      <vt:lpstr>演習問題: NAND回路</vt:lpstr>
      <vt:lpstr>参考資料: カルノー図</vt:lpstr>
      <vt:lpstr>参考資料: カルノー図の例</vt:lpstr>
      <vt:lpstr>参考資料: カルノー図の座標ラベル</vt:lpstr>
      <vt:lpstr>参考資料: カルノー図の例題</vt:lpstr>
      <vt:lpstr>参考資料: カルノー図による論理式の簡略化</vt:lpstr>
      <vt:lpstr>参考資料: カルノー図による論理式の簡略化</vt:lpstr>
      <vt:lpstr>参考資料: カルノー図による論理式の簡略化</vt:lpstr>
      <vt:lpstr>参考資料: カルノー図による論理式の簡略化</vt:lpstr>
    </vt:vector>
  </TitlesOfParts>
  <Manager>T.Ishimizu</Manager>
  <Company>KINKI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Logic Circuits</dc:title>
  <dc:subject>Logic Circuits 02</dc:subject>
  <dc:creator>T.Ishimizu</dc:creator>
  <cp:lastModifiedBy>石水隆</cp:lastModifiedBy>
  <cp:revision>275</cp:revision>
  <cp:lastPrinted>2022-04-14T01:40:28Z</cp:lastPrinted>
  <dcterms:created xsi:type="dcterms:W3CDTF">1601-01-01T00:00:00Z</dcterms:created>
  <dcterms:modified xsi:type="dcterms:W3CDTF">2022-04-14T07:20:38Z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