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8.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ags/tag9.xml" ContentType="application/vnd.openxmlformats-officedocument.presentationml.tags+xml"/>
  <Override PartName="/ppt/notesSlides/notesSlide88.xml" ContentType="application/vnd.openxmlformats-officedocument.presentationml.notesSlide+xml"/>
  <Override PartName="/ppt/tags/tag10.xml" ContentType="application/vnd.openxmlformats-officedocument.presentationml.tags+xml"/>
  <Override PartName="/ppt/notesSlides/notesSlide89.xml" ContentType="application/vnd.openxmlformats-officedocument.presentationml.notesSlide+xml"/>
  <Override PartName="/ppt/tags/tag11.xml" ContentType="application/vnd.openxmlformats-officedocument.presentationml.tags+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tags/tag12.xml" ContentType="application/vnd.openxmlformats-officedocument.presentationml.tags+xml"/>
  <Override PartName="/ppt/notesSlides/notesSlide99.xml" ContentType="application/vnd.openxmlformats-officedocument.presentationml.notesSlide+xml"/>
  <Override PartName="/ppt/tags/tag13.xml" ContentType="application/vnd.openxmlformats-officedocument.presentationml.tags+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tags/tag14.xml" ContentType="application/vnd.openxmlformats-officedocument.presentationml.tags+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tags/tag15.xml" ContentType="application/vnd.openxmlformats-officedocument.presentationml.tags+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40"/>
  </p:notesMasterIdLst>
  <p:handoutMasterIdLst>
    <p:handoutMasterId r:id="rId141"/>
  </p:handoutMasterIdLst>
  <p:sldIdLst>
    <p:sldId id="256" r:id="rId2"/>
    <p:sldId id="260" r:id="rId3"/>
    <p:sldId id="591" r:id="rId4"/>
    <p:sldId id="466" r:id="rId5"/>
    <p:sldId id="749" r:id="rId6"/>
    <p:sldId id="750" r:id="rId7"/>
    <p:sldId id="751" r:id="rId8"/>
    <p:sldId id="752" r:id="rId9"/>
    <p:sldId id="753" r:id="rId10"/>
    <p:sldId id="581" r:id="rId11"/>
    <p:sldId id="602" r:id="rId12"/>
    <p:sldId id="593" r:id="rId13"/>
    <p:sldId id="603" r:id="rId14"/>
    <p:sldId id="604" r:id="rId15"/>
    <p:sldId id="258" r:id="rId16"/>
    <p:sldId id="257" r:id="rId17"/>
    <p:sldId id="261" r:id="rId18"/>
    <p:sldId id="714" r:id="rId19"/>
    <p:sldId id="719" r:id="rId20"/>
    <p:sldId id="717" r:id="rId21"/>
    <p:sldId id="715" r:id="rId22"/>
    <p:sldId id="718" r:id="rId23"/>
    <p:sldId id="716" r:id="rId24"/>
    <p:sldId id="262" r:id="rId25"/>
    <p:sldId id="263" r:id="rId26"/>
    <p:sldId id="264" r:id="rId27"/>
    <p:sldId id="266" r:id="rId28"/>
    <p:sldId id="265" r:id="rId29"/>
    <p:sldId id="267" r:id="rId30"/>
    <p:sldId id="269" r:id="rId31"/>
    <p:sldId id="744" r:id="rId32"/>
    <p:sldId id="740" r:id="rId33"/>
    <p:sldId id="748" r:id="rId34"/>
    <p:sldId id="272" r:id="rId35"/>
    <p:sldId id="271" r:id="rId36"/>
    <p:sldId id="376" r:id="rId37"/>
    <p:sldId id="407" r:id="rId38"/>
    <p:sldId id="594" r:id="rId39"/>
    <p:sldId id="600" r:id="rId40"/>
    <p:sldId id="276" r:id="rId41"/>
    <p:sldId id="291" r:id="rId42"/>
    <p:sldId id="279" r:id="rId43"/>
    <p:sldId id="280" r:id="rId44"/>
    <p:sldId id="292" r:id="rId45"/>
    <p:sldId id="281" r:id="rId46"/>
    <p:sldId id="282" r:id="rId47"/>
    <p:sldId id="283" r:id="rId48"/>
    <p:sldId id="284" r:id="rId49"/>
    <p:sldId id="354" r:id="rId50"/>
    <p:sldId id="285" r:id="rId51"/>
    <p:sldId id="353" r:id="rId52"/>
    <p:sldId id="286" r:id="rId53"/>
    <p:sldId id="355" r:id="rId54"/>
    <p:sldId id="287" r:id="rId55"/>
    <p:sldId id="374" r:id="rId56"/>
    <p:sldId id="277" r:id="rId57"/>
    <p:sldId id="293" r:id="rId58"/>
    <p:sldId id="294" r:id="rId59"/>
    <p:sldId id="295" r:id="rId60"/>
    <p:sldId id="296" r:id="rId61"/>
    <p:sldId id="297" r:id="rId62"/>
    <p:sldId id="304" r:id="rId63"/>
    <p:sldId id="465" r:id="rId64"/>
    <p:sldId id="367" r:id="rId65"/>
    <p:sldId id="368" r:id="rId66"/>
    <p:sldId id="390" r:id="rId67"/>
    <p:sldId id="369" r:id="rId68"/>
    <p:sldId id="370" r:id="rId69"/>
    <p:sldId id="371" r:id="rId70"/>
    <p:sldId id="443" r:id="rId71"/>
    <p:sldId id="309" r:id="rId72"/>
    <p:sldId id="307" r:id="rId73"/>
    <p:sldId id="357" r:id="rId74"/>
    <p:sldId id="308" r:id="rId75"/>
    <p:sldId id="315" r:id="rId76"/>
    <p:sldId id="316" r:id="rId77"/>
    <p:sldId id="317" r:id="rId78"/>
    <p:sldId id="319" r:id="rId79"/>
    <p:sldId id="320" r:id="rId80"/>
    <p:sldId id="392" r:id="rId81"/>
    <p:sldId id="323" r:id="rId82"/>
    <p:sldId id="610" r:id="rId83"/>
    <p:sldId id="609" r:id="rId84"/>
    <p:sldId id="324" r:id="rId85"/>
    <p:sldId id="325" r:id="rId86"/>
    <p:sldId id="326" r:id="rId87"/>
    <p:sldId id="529" r:id="rId88"/>
    <p:sldId id="754" r:id="rId89"/>
    <p:sldId id="755" r:id="rId90"/>
    <p:sldId id="756" r:id="rId91"/>
    <p:sldId id="584" r:id="rId92"/>
    <p:sldId id="458" r:id="rId93"/>
    <p:sldId id="446" r:id="rId94"/>
    <p:sldId id="444" r:id="rId95"/>
    <p:sldId id="448" r:id="rId96"/>
    <p:sldId id="449" r:id="rId97"/>
    <p:sldId id="605" r:id="rId98"/>
    <p:sldId id="451" r:id="rId99"/>
    <p:sldId id="606" r:id="rId100"/>
    <p:sldId id="757" r:id="rId101"/>
    <p:sldId id="587" r:id="rId102"/>
    <p:sldId id="454" r:id="rId103"/>
    <p:sldId id="457" r:id="rId104"/>
    <p:sldId id="455" r:id="rId105"/>
    <p:sldId id="456" r:id="rId106"/>
    <p:sldId id="595" r:id="rId107"/>
    <p:sldId id="758" r:id="rId108"/>
    <p:sldId id="597" r:id="rId109"/>
    <p:sldId id="601" r:id="rId110"/>
    <p:sldId id="759" r:id="rId111"/>
    <p:sldId id="613" r:id="rId112"/>
    <p:sldId id="614" r:id="rId113"/>
    <p:sldId id="760" r:id="rId114"/>
    <p:sldId id="761" r:id="rId115"/>
    <p:sldId id="762" r:id="rId116"/>
    <p:sldId id="607" r:id="rId117"/>
    <p:sldId id="763" r:id="rId118"/>
    <p:sldId id="608" r:id="rId119"/>
    <p:sldId id="764" r:id="rId120"/>
    <p:sldId id="445" r:id="rId121"/>
    <p:sldId id="459" r:id="rId122"/>
    <p:sldId id="460" r:id="rId123"/>
    <p:sldId id="461" r:id="rId124"/>
    <p:sldId id="462" r:id="rId125"/>
    <p:sldId id="463" r:id="rId126"/>
    <p:sldId id="406" r:id="rId127"/>
    <p:sldId id="405" r:id="rId128"/>
    <p:sldId id="393" r:id="rId129"/>
    <p:sldId id="327" r:id="rId130"/>
    <p:sldId id="328" r:id="rId131"/>
    <p:sldId id="394" r:id="rId132"/>
    <p:sldId id="310" r:id="rId133"/>
    <p:sldId id="360" r:id="rId134"/>
    <p:sldId id="311" r:id="rId135"/>
    <p:sldId id="359" r:id="rId136"/>
    <p:sldId id="312" r:id="rId137"/>
    <p:sldId id="313" r:id="rId138"/>
    <p:sldId id="318" r:id="rId139"/>
  </p:sldIdLst>
  <p:sldSz cx="9144000" cy="6858000" type="screen4x3"/>
  <p:notesSz cx="7099300" cy="10234613"/>
  <p:defaultTextStyle>
    <a:defPPr>
      <a:defRPr lang="ja-JP"/>
    </a:defPPr>
    <a:lvl1pPr algn="l" rtl="0" eaLnBrk="0" fontAlgn="base" hangingPunct="0">
      <a:spcBef>
        <a:spcPct val="0"/>
      </a:spcBef>
      <a:spcAft>
        <a:spcPct val="0"/>
      </a:spcAft>
      <a:defRPr kumimoji="1" sz="3200" i="1" kern="1200">
        <a:solidFill>
          <a:schemeClr val="tx1"/>
        </a:solidFill>
        <a:latin typeface="Times New Roman" panose="02020603050405020304"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sz="3200" i="1" kern="1200">
        <a:solidFill>
          <a:schemeClr val="tx1"/>
        </a:solidFill>
        <a:latin typeface="Times New Roman" panose="02020603050405020304" pitchFamily="18" charset="0"/>
        <a:ea typeface="ＭＳ Ｐゴシック" panose="020B0600070205080204" pitchFamily="50" charset="-128"/>
        <a:cs typeface="+mn-cs"/>
      </a:defRPr>
    </a:lvl2pPr>
    <a:lvl3pPr marL="914400" algn="l" rtl="0" eaLnBrk="0" fontAlgn="base" hangingPunct="0">
      <a:spcBef>
        <a:spcPct val="0"/>
      </a:spcBef>
      <a:spcAft>
        <a:spcPct val="0"/>
      </a:spcAft>
      <a:defRPr kumimoji="1" sz="3200" i="1" kern="1200">
        <a:solidFill>
          <a:schemeClr val="tx1"/>
        </a:solidFill>
        <a:latin typeface="Times New Roman" panose="02020603050405020304" pitchFamily="18" charset="0"/>
        <a:ea typeface="ＭＳ Ｐゴシック" panose="020B0600070205080204" pitchFamily="50" charset="-128"/>
        <a:cs typeface="+mn-cs"/>
      </a:defRPr>
    </a:lvl3pPr>
    <a:lvl4pPr marL="1371600" algn="l" rtl="0" eaLnBrk="0" fontAlgn="base" hangingPunct="0">
      <a:spcBef>
        <a:spcPct val="0"/>
      </a:spcBef>
      <a:spcAft>
        <a:spcPct val="0"/>
      </a:spcAft>
      <a:defRPr kumimoji="1" sz="3200" i="1" kern="1200">
        <a:solidFill>
          <a:schemeClr val="tx1"/>
        </a:solidFill>
        <a:latin typeface="Times New Roman" panose="02020603050405020304" pitchFamily="18" charset="0"/>
        <a:ea typeface="ＭＳ Ｐゴシック" panose="020B0600070205080204" pitchFamily="50" charset="-128"/>
        <a:cs typeface="+mn-cs"/>
      </a:defRPr>
    </a:lvl4pPr>
    <a:lvl5pPr marL="1828800" algn="l" rtl="0" eaLnBrk="0" fontAlgn="base" hangingPunct="0">
      <a:spcBef>
        <a:spcPct val="0"/>
      </a:spcBef>
      <a:spcAft>
        <a:spcPct val="0"/>
      </a:spcAft>
      <a:defRPr kumimoji="1" sz="3200" i="1" kern="1200">
        <a:solidFill>
          <a:schemeClr val="tx1"/>
        </a:solidFill>
        <a:latin typeface="Times New Roman" panose="02020603050405020304" pitchFamily="18" charset="0"/>
        <a:ea typeface="ＭＳ Ｐゴシック" panose="020B0600070205080204" pitchFamily="50" charset="-128"/>
        <a:cs typeface="+mn-cs"/>
      </a:defRPr>
    </a:lvl5pPr>
    <a:lvl6pPr marL="2286000" algn="l" defTabSz="914400" rtl="0" eaLnBrk="1" latinLnBrk="0" hangingPunct="1">
      <a:defRPr kumimoji="1" sz="3200" i="1" kern="1200">
        <a:solidFill>
          <a:schemeClr val="tx1"/>
        </a:solidFill>
        <a:latin typeface="Times New Roman" panose="02020603050405020304" pitchFamily="18" charset="0"/>
        <a:ea typeface="ＭＳ Ｐゴシック" panose="020B0600070205080204" pitchFamily="50" charset="-128"/>
        <a:cs typeface="+mn-cs"/>
      </a:defRPr>
    </a:lvl6pPr>
    <a:lvl7pPr marL="2743200" algn="l" defTabSz="914400" rtl="0" eaLnBrk="1" latinLnBrk="0" hangingPunct="1">
      <a:defRPr kumimoji="1" sz="3200" i="1" kern="1200">
        <a:solidFill>
          <a:schemeClr val="tx1"/>
        </a:solidFill>
        <a:latin typeface="Times New Roman" panose="02020603050405020304" pitchFamily="18" charset="0"/>
        <a:ea typeface="ＭＳ Ｐゴシック" panose="020B0600070205080204" pitchFamily="50" charset="-128"/>
        <a:cs typeface="+mn-cs"/>
      </a:defRPr>
    </a:lvl7pPr>
    <a:lvl8pPr marL="3200400" algn="l" defTabSz="914400" rtl="0" eaLnBrk="1" latinLnBrk="0" hangingPunct="1">
      <a:defRPr kumimoji="1" sz="3200" i="1" kern="1200">
        <a:solidFill>
          <a:schemeClr val="tx1"/>
        </a:solidFill>
        <a:latin typeface="Times New Roman" panose="02020603050405020304" pitchFamily="18" charset="0"/>
        <a:ea typeface="ＭＳ Ｐゴシック" panose="020B0600070205080204" pitchFamily="50" charset="-128"/>
        <a:cs typeface="+mn-cs"/>
      </a:defRPr>
    </a:lvl8pPr>
    <a:lvl9pPr marL="3657600" algn="l" defTabSz="914400" rtl="0" eaLnBrk="1" latinLnBrk="0" hangingPunct="1">
      <a:defRPr kumimoji="1" sz="3200" i="1" kern="1200">
        <a:solidFill>
          <a:schemeClr val="tx1"/>
        </a:solidFill>
        <a:latin typeface="Times New Roman" panose="02020603050405020304" pitchFamily="18"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4319">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33CC"/>
    <a:srgbClr val="003300"/>
    <a:srgbClr val="FF0000"/>
    <a:srgbClr val="FF99FF"/>
    <a:srgbClr val="FF66CC"/>
    <a:srgbClr val="FF3399"/>
    <a:srgbClr val="FF0066"/>
    <a:srgbClr val="FFFF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3" autoAdjust="0"/>
    <p:restoredTop sz="78041" autoAdjust="0"/>
  </p:normalViewPr>
  <p:slideViewPr>
    <p:cSldViewPr>
      <p:cViewPr varScale="1">
        <p:scale>
          <a:sx n="52" d="100"/>
          <a:sy n="52" d="100"/>
        </p:scale>
        <p:origin x="1686" y="60"/>
      </p:cViewPr>
      <p:guideLst>
        <p:guide orient="horz" pos="4319"/>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notesMaster" Target="notesMasters/notesMaster1.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本来の値</c:v>
                </c:pt>
              </c:strCache>
            </c:strRef>
          </c:tx>
          <c:spPr>
            <a:ln w="44450" cap="rnd">
              <a:solidFill>
                <a:schemeClr val="accent1"/>
              </a:solidFill>
              <a:round/>
            </a:ln>
            <a:effectLst/>
          </c:spPr>
          <c:marker>
            <c:symbol val="none"/>
          </c:marker>
          <c:cat>
            <c:numRef>
              <c:f>Sheet1!$A$2:$A$36</c:f>
              <c:numCache>
                <c:formatCode>General</c:formatCode>
                <c:ptCount val="35"/>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c:v>
                </c:pt>
              </c:numCache>
            </c:numRef>
          </c:cat>
          <c:val>
            <c:numRef>
              <c:f>Sheet1!$B$2:$B$36</c:f>
              <c:numCache>
                <c:formatCode>General</c:formatCode>
                <c:ptCount val="35"/>
                <c:pt idx="0">
                  <c:v>0</c:v>
                </c:pt>
                <c:pt idx="1">
                  <c:v>1.0659923962372808E-3</c:v>
                </c:pt>
                <c:pt idx="2">
                  <c:v>6.2625334898633866E-3</c:v>
                </c:pt>
                <c:pt idx="3">
                  <c:v>3.6375675028849308E-2</c:v>
                </c:pt>
                <c:pt idx="4">
                  <c:v>9.110453645701666E-2</c:v>
                </c:pt>
                <c:pt idx="5">
                  <c:v>0.16990228508193317</c:v>
                </c:pt>
                <c:pt idx="6">
                  <c:v>0.27198159984641057</c:v>
                </c:pt>
                <c:pt idx="7">
                  <c:v>0.39632253798025774</c:v>
                </c:pt>
                <c:pt idx="8">
                  <c:v>0.54168272593128997</c:v>
                </c:pt>
                <c:pt idx="9">
                  <c:v>0.7066097727511913</c:v>
                </c:pt>
                <c:pt idx="10">
                  <c:v>0.88945578190577046</c:v>
                </c:pt>
                <c:pt idx="11">
                  <c:v>1.0883938165124096</c:v>
                </c:pt>
                <c:pt idx="12">
                  <c:v>1.3014361534894903</c:v>
                </c:pt>
                <c:pt idx="13">
                  <c:v>1.5264541442283714</c:v>
                </c:pt>
                <c:pt idx="14">
                  <c:v>1.7611994833466487</c:v>
                </c:pt>
                <c:pt idx="15">
                  <c:v>2.0033266730123445</c:v>
                </c:pt>
                <c:pt idx="16">
                  <c:v>2.2504164583829271</c:v>
                </c:pt>
                <c:pt idx="17">
                  <c:v>2.5</c:v>
                </c:pt>
                <c:pt idx="18">
                  <c:v>2.7495835416170702</c:v>
                </c:pt>
                <c:pt idx="19">
                  <c:v>2.9966733269876529</c:v>
                </c:pt>
                <c:pt idx="20">
                  <c:v>3.2388005166533489</c:v>
                </c:pt>
                <c:pt idx="21">
                  <c:v>3.4735458557716266</c:v>
                </c:pt>
                <c:pt idx="22">
                  <c:v>3.6985638465105075</c:v>
                </c:pt>
                <c:pt idx="23">
                  <c:v>3.9116061834875886</c:v>
                </c:pt>
                <c:pt idx="24">
                  <c:v>4.110544218094228</c:v>
                </c:pt>
                <c:pt idx="25">
                  <c:v>4.2933902272488069</c:v>
                </c:pt>
                <c:pt idx="26">
                  <c:v>4.4583172740687083</c:v>
                </c:pt>
                <c:pt idx="27">
                  <c:v>4.6036774620197409</c:v>
                </c:pt>
                <c:pt idx="28">
                  <c:v>4.7280184001535881</c:v>
                </c:pt>
                <c:pt idx="29">
                  <c:v>4.8300977149180655</c:v>
                </c:pt>
                <c:pt idx="30">
                  <c:v>4.9088954635429829</c:v>
                </c:pt>
                <c:pt idx="31">
                  <c:v>4.9636243249711507</c:v>
                </c:pt>
                <c:pt idx="32">
                  <c:v>4.9937374665101366</c:v>
                </c:pt>
                <c:pt idx="33">
                  <c:v>4.9989340076037632</c:v>
                </c:pt>
                <c:pt idx="34">
                  <c:v>5</c:v>
                </c:pt>
              </c:numCache>
            </c:numRef>
          </c:val>
          <c:smooth val="0"/>
          <c:extLst>
            <c:ext xmlns:c16="http://schemas.microsoft.com/office/drawing/2014/chart" uri="{C3380CC4-5D6E-409C-BE32-E72D297353CC}">
              <c16:uniqueId val="{00000000-7C73-46F5-8363-1DD36381E047}"/>
            </c:ext>
          </c:extLst>
        </c:ser>
        <c:ser>
          <c:idx val="1"/>
          <c:order val="1"/>
          <c:tx>
            <c:strRef>
              <c:f>Sheet1!$C$1</c:f>
              <c:strCache>
                <c:ptCount val="1"/>
                <c:pt idx="0">
                  <c:v>ノイズ入りの値</c:v>
                </c:pt>
              </c:strCache>
            </c:strRef>
          </c:tx>
          <c:spPr>
            <a:ln w="0" cap="rnd">
              <a:solidFill>
                <a:srgbClr val="0000CC">
                  <a:alpha val="0"/>
                </a:srgbClr>
              </a:solidFill>
              <a:round/>
            </a:ln>
            <a:effectLst/>
          </c:spPr>
          <c:marker>
            <c:symbol val="none"/>
          </c:marker>
          <c:cat>
            <c:numRef>
              <c:f>Sheet1!$A$2:$A$36</c:f>
              <c:numCache>
                <c:formatCode>General</c:formatCode>
                <c:ptCount val="35"/>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c:v>
                </c:pt>
              </c:numCache>
            </c:numRef>
          </c:cat>
          <c:val>
            <c:numRef>
              <c:f>Sheet1!$C$2:$C$36</c:f>
              <c:numCache>
                <c:formatCode>General</c:formatCode>
                <c:ptCount val="35"/>
                <c:pt idx="0">
                  <c:v>-0.13905618200160275</c:v>
                </c:pt>
                <c:pt idx="1">
                  <c:v>-0.10944062961036066</c:v>
                </c:pt>
                <c:pt idx="2">
                  <c:v>6.1673845066585797E-2</c:v>
                </c:pt>
                <c:pt idx="3">
                  <c:v>0.33552273080383099</c:v>
                </c:pt>
                <c:pt idx="4">
                  <c:v>0.29412091211824443</c:v>
                </c:pt>
                <c:pt idx="5">
                  <c:v>0.22737636011340667</c:v>
                </c:pt>
                <c:pt idx="6">
                  <c:v>9.9628841389192146E-2</c:v>
                </c:pt>
                <c:pt idx="7">
                  <c:v>0.17154240110327601</c:v>
                </c:pt>
                <c:pt idx="8">
                  <c:v>0.2634327266087646</c:v>
                </c:pt>
                <c:pt idx="9">
                  <c:v>0.41796611620941015</c:v>
                </c:pt>
                <c:pt idx="10">
                  <c:v>0.66865733657951854</c:v>
                </c:pt>
                <c:pt idx="11">
                  <c:v>1.0170751103043238</c:v>
                </c:pt>
                <c:pt idx="12">
                  <c:v>1.2286084594699083</c:v>
                </c:pt>
                <c:pt idx="13">
                  <c:v>1.5704647187775049</c:v>
                </c:pt>
                <c:pt idx="14">
                  <c:v>1.737597019008382</c:v>
                </c:pt>
                <c:pt idx="15">
                  <c:v>2.2264417042837552</c:v>
                </c:pt>
                <c:pt idx="16">
                  <c:v>2.3259018465081995</c:v>
                </c:pt>
                <c:pt idx="17">
                  <c:v>2.4780752262854251</c:v>
                </c:pt>
                <c:pt idx="18">
                  <c:v>2.56198613771826</c:v>
                </c:pt>
                <c:pt idx="19">
                  <c:v>2.9864004315208335</c:v>
                </c:pt>
                <c:pt idx="20">
                  <c:v>3.3466005205343476</c:v>
                </c:pt>
                <c:pt idx="21">
                  <c:v>3.6308992794250763</c:v>
                </c:pt>
                <c:pt idx="22">
                  <c:v>3.7115832174584638</c:v>
                </c:pt>
                <c:pt idx="23">
                  <c:v>3.7785057930389936</c:v>
                </c:pt>
                <c:pt idx="24">
                  <c:v>4.0428379390836842</c:v>
                </c:pt>
                <c:pt idx="25">
                  <c:v>4.4176615030548056</c:v>
                </c:pt>
                <c:pt idx="26">
                  <c:v>4.811130336471277</c:v>
                </c:pt>
                <c:pt idx="27">
                  <c:v>4.960047201622837</c:v>
                </c:pt>
                <c:pt idx="28">
                  <c:v>5.1237732338610851</c:v>
                </c:pt>
                <c:pt idx="29">
                  <c:v>5.1161246643542899</c:v>
                </c:pt>
                <c:pt idx="30">
                  <c:v>5.1708191753449837</c:v>
                </c:pt>
                <c:pt idx="31">
                  <c:v>4.9621968484219838</c:v>
                </c:pt>
                <c:pt idx="32">
                  <c:v>4.8938251028758266</c:v>
                </c:pt>
                <c:pt idx="33">
                  <c:v>4.7727286318289055</c:v>
                </c:pt>
                <c:pt idx="34">
                  <c:v>4.9421000505522859</c:v>
                </c:pt>
              </c:numCache>
            </c:numRef>
          </c:val>
          <c:smooth val="0"/>
          <c:extLst>
            <c:ext xmlns:c16="http://schemas.microsoft.com/office/drawing/2014/chart" uri="{C3380CC4-5D6E-409C-BE32-E72D297353CC}">
              <c16:uniqueId val="{00000004-7C73-46F5-8363-1DD36381E047}"/>
            </c:ext>
          </c:extLst>
        </c:ser>
        <c:dLbls>
          <c:showLegendKey val="0"/>
          <c:showVal val="0"/>
          <c:showCatName val="0"/>
          <c:showSerName val="0"/>
          <c:showPercent val="0"/>
          <c:showBubbleSize val="0"/>
        </c:dLbls>
        <c:smooth val="0"/>
        <c:axId val="1186797344"/>
        <c:axId val="1219613088"/>
      </c:lineChart>
      <c:catAx>
        <c:axId val="1186797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ja-JP"/>
          </a:p>
        </c:txPr>
        <c:crossAx val="1219613088"/>
        <c:crosses val="autoZero"/>
        <c:auto val="1"/>
        <c:lblAlgn val="ctr"/>
        <c:lblOffset val="100"/>
        <c:tickLblSkip val="10"/>
        <c:tickMarkSkip val="5"/>
        <c:noMultiLvlLbl val="0"/>
      </c:catAx>
      <c:valAx>
        <c:axId val="1219613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ja-JP"/>
          </a:p>
        </c:txPr>
        <c:crossAx val="1186797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3200"/>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本来の値</c:v>
                </c:pt>
              </c:strCache>
            </c:strRef>
          </c:tx>
          <c:spPr>
            <a:ln w="38100" cap="rnd">
              <a:solidFill>
                <a:schemeClr val="accent1"/>
              </a:solidFill>
              <a:round/>
            </a:ln>
            <a:effectLst/>
          </c:spPr>
          <c:marker>
            <c:symbol val="none"/>
          </c:marker>
          <c:cat>
            <c:numRef>
              <c:f>Sheet1!$A$2:$A$36</c:f>
              <c:numCache>
                <c:formatCode>General</c:formatCode>
                <c:ptCount val="35"/>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c:v>
                </c:pt>
              </c:numCache>
            </c:numRef>
          </c:cat>
          <c:val>
            <c:numRef>
              <c:f>Sheet1!$B$2:$B$36</c:f>
              <c:numCache>
                <c:formatCode>General</c:formatCode>
                <c:ptCount val="35"/>
                <c:pt idx="0">
                  <c:v>0</c:v>
                </c:pt>
                <c:pt idx="1">
                  <c:v>1.0659923962372808E-3</c:v>
                </c:pt>
                <c:pt idx="2">
                  <c:v>6.2625334898633866E-3</c:v>
                </c:pt>
                <c:pt idx="3">
                  <c:v>3.6375675028849308E-2</c:v>
                </c:pt>
                <c:pt idx="4">
                  <c:v>9.110453645701666E-2</c:v>
                </c:pt>
                <c:pt idx="5">
                  <c:v>0.16990228508193317</c:v>
                </c:pt>
                <c:pt idx="6">
                  <c:v>0.27198159984641057</c:v>
                </c:pt>
                <c:pt idx="7">
                  <c:v>0.39632253798025774</c:v>
                </c:pt>
                <c:pt idx="8">
                  <c:v>0.54168272593128997</c:v>
                </c:pt>
                <c:pt idx="9">
                  <c:v>0.7066097727511913</c:v>
                </c:pt>
                <c:pt idx="10">
                  <c:v>0.88945578190577046</c:v>
                </c:pt>
                <c:pt idx="11">
                  <c:v>1.0883938165124096</c:v>
                </c:pt>
                <c:pt idx="12">
                  <c:v>1.3014361534894903</c:v>
                </c:pt>
                <c:pt idx="13">
                  <c:v>1.5264541442283714</c:v>
                </c:pt>
                <c:pt idx="14">
                  <c:v>1.7611994833466487</c:v>
                </c:pt>
                <c:pt idx="15">
                  <c:v>2.0033266730123445</c:v>
                </c:pt>
                <c:pt idx="16">
                  <c:v>2.2504164583829271</c:v>
                </c:pt>
                <c:pt idx="17">
                  <c:v>2.5</c:v>
                </c:pt>
                <c:pt idx="18">
                  <c:v>2.7495835416170702</c:v>
                </c:pt>
                <c:pt idx="19">
                  <c:v>2.9966733269876529</c:v>
                </c:pt>
                <c:pt idx="20">
                  <c:v>3.2388005166533489</c:v>
                </c:pt>
                <c:pt idx="21">
                  <c:v>3.4735458557716266</c:v>
                </c:pt>
                <c:pt idx="22">
                  <c:v>3.6985638465105075</c:v>
                </c:pt>
                <c:pt idx="23">
                  <c:v>3.9116061834875886</c:v>
                </c:pt>
                <c:pt idx="24">
                  <c:v>4.110544218094228</c:v>
                </c:pt>
                <c:pt idx="25">
                  <c:v>4.2933902272488069</c:v>
                </c:pt>
                <c:pt idx="26">
                  <c:v>4.4583172740687083</c:v>
                </c:pt>
                <c:pt idx="27">
                  <c:v>4.6036774620197409</c:v>
                </c:pt>
                <c:pt idx="28">
                  <c:v>4.7280184001535881</c:v>
                </c:pt>
                <c:pt idx="29">
                  <c:v>4.8300977149180655</c:v>
                </c:pt>
                <c:pt idx="30">
                  <c:v>4.9088954635429829</c:v>
                </c:pt>
                <c:pt idx="31">
                  <c:v>4.9636243249711507</c:v>
                </c:pt>
                <c:pt idx="32">
                  <c:v>4.9937374665101366</c:v>
                </c:pt>
                <c:pt idx="33">
                  <c:v>4.9989340076037632</c:v>
                </c:pt>
                <c:pt idx="34">
                  <c:v>5</c:v>
                </c:pt>
              </c:numCache>
            </c:numRef>
          </c:val>
          <c:smooth val="0"/>
          <c:extLst>
            <c:ext xmlns:c16="http://schemas.microsoft.com/office/drawing/2014/chart" uri="{C3380CC4-5D6E-409C-BE32-E72D297353CC}">
              <c16:uniqueId val="{00000000-7C73-46F5-8363-1DD36381E047}"/>
            </c:ext>
          </c:extLst>
        </c:ser>
        <c:ser>
          <c:idx val="1"/>
          <c:order val="1"/>
          <c:tx>
            <c:strRef>
              <c:f>Sheet1!$C$1</c:f>
              <c:strCache>
                <c:ptCount val="1"/>
                <c:pt idx="0">
                  <c:v>ノイズ入りの値</c:v>
                </c:pt>
              </c:strCache>
            </c:strRef>
          </c:tx>
          <c:spPr>
            <a:ln w="38100" cap="rnd">
              <a:solidFill>
                <a:srgbClr val="FF33CC"/>
              </a:solidFill>
              <a:round/>
            </a:ln>
            <a:effectLst/>
          </c:spPr>
          <c:marker>
            <c:symbol val="none"/>
          </c:marker>
          <c:cat>
            <c:numRef>
              <c:f>Sheet1!$A$2:$A$36</c:f>
              <c:numCache>
                <c:formatCode>General</c:formatCode>
                <c:ptCount val="35"/>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c:v>
                </c:pt>
              </c:numCache>
            </c:numRef>
          </c:cat>
          <c:val>
            <c:numRef>
              <c:f>Sheet1!$C$2:$C$36</c:f>
              <c:numCache>
                <c:formatCode>General</c:formatCode>
                <c:ptCount val="35"/>
                <c:pt idx="0">
                  <c:v>-0.13905618200160275</c:v>
                </c:pt>
                <c:pt idx="1">
                  <c:v>-0.10944062961036066</c:v>
                </c:pt>
                <c:pt idx="2">
                  <c:v>6.1673845066585797E-2</c:v>
                </c:pt>
                <c:pt idx="3">
                  <c:v>0.33552273080383099</c:v>
                </c:pt>
                <c:pt idx="4">
                  <c:v>0.29412091211824443</c:v>
                </c:pt>
                <c:pt idx="5">
                  <c:v>0.22737636011340667</c:v>
                </c:pt>
                <c:pt idx="6">
                  <c:v>9.9628841389192146E-2</c:v>
                </c:pt>
                <c:pt idx="7">
                  <c:v>0.17154240110327601</c:v>
                </c:pt>
                <c:pt idx="8">
                  <c:v>0.2634327266087646</c:v>
                </c:pt>
                <c:pt idx="9">
                  <c:v>0.41796611620941015</c:v>
                </c:pt>
                <c:pt idx="10">
                  <c:v>0.66865733657951854</c:v>
                </c:pt>
                <c:pt idx="11">
                  <c:v>1.0170751103043238</c:v>
                </c:pt>
                <c:pt idx="12">
                  <c:v>1.2286084594699083</c:v>
                </c:pt>
                <c:pt idx="13">
                  <c:v>1.5704647187775049</c:v>
                </c:pt>
                <c:pt idx="14">
                  <c:v>1.737597019008382</c:v>
                </c:pt>
                <c:pt idx="15">
                  <c:v>2.2264417042837552</c:v>
                </c:pt>
                <c:pt idx="16">
                  <c:v>2.3259018465081995</c:v>
                </c:pt>
                <c:pt idx="17">
                  <c:v>2.4780752262854251</c:v>
                </c:pt>
                <c:pt idx="18">
                  <c:v>2.56198613771826</c:v>
                </c:pt>
                <c:pt idx="19">
                  <c:v>2.9864004315208335</c:v>
                </c:pt>
                <c:pt idx="20">
                  <c:v>3.3466005205343476</c:v>
                </c:pt>
                <c:pt idx="21">
                  <c:v>3.6308992794250763</c:v>
                </c:pt>
                <c:pt idx="22">
                  <c:v>3.7115832174584638</c:v>
                </c:pt>
                <c:pt idx="23">
                  <c:v>3.7785057930389936</c:v>
                </c:pt>
                <c:pt idx="24">
                  <c:v>4.0428379390836842</c:v>
                </c:pt>
                <c:pt idx="25">
                  <c:v>4.4176615030548056</c:v>
                </c:pt>
                <c:pt idx="26">
                  <c:v>4.811130336471277</c:v>
                </c:pt>
                <c:pt idx="27">
                  <c:v>4.960047201622837</c:v>
                </c:pt>
                <c:pt idx="28">
                  <c:v>5.1237732338610851</c:v>
                </c:pt>
                <c:pt idx="29">
                  <c:v>5.1161246643542899</c:v>
                </c:pt>
                <c:pt idx="30">
                  <c:v>5.1708191753449837</c:v>
                </c:pt>
                <c:pt idx="31">
                  <c:v>4.9621968484219838</c:v>
                </c:pt>
                <c:pt idx="32">
                  <c:v>4.8938251028758266</c:v>
                </c:pt>
                <c:pt idx="33">
                  <c:v>4.7727286318289055</c:v>
                </c:pt>
                <c:pt idx="34">
                  <c:v>4.9421000505522859</c:v>
                </c:pt>
              </c:numCache>
            </c:numRef>
          </c:val>
          <c:smooth val="0"/>
          <c:extLst>
            <c:ext xmlns:c16="http://schemas.microsoft.com/office/drawing/2014/chart" uri="{C3380CC4-5D6E-409C-BE32-E72D297353CC}">
              <c16:uniqueId val="{00000004-7C73-46F5-8363-1DD36381E047}"/>
            </c:ext>
          </c:extLst>
        </c:ser>
        <c:dLbls>
          <c:showLegendKey val="0"/>
          <c:showVal val="0"/>
          <c:showCatName val="0"/>
          <c:showSerName val="0"/>
          <c:showPercent val="0"/>
          <c:showBubbleSize val="0"/>
        </c:dLbls>
        <c:smooth val="0"/>
        <c:axId val="1186797344"/>
        <c:axId val="1219613088"/>
      </c:lineChart>
      <c:catAx>
        <c:axId val="1186797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ja-JP"/>
          </a:p>
        </c:txPr>
        <c:crossAx val="1219613088"/>
        <c:crosses val="autoZero"/>
        <c:auto val="1"/>
        <c:lblAlgn val="ctr"/>
        <c:lblOffset val="100"/>
        <c:tickLblSkip val="10"/>
        <c:tickMarkSkip val="5"/>
        <c:noMultiLvlLbl val="0"/>
      </c:catAx>
      <c:valAx>
        <c:axId val="1219613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ja-JP"/>
          </a:p>
        </c:txPr>
        <c:crossAx val="1186797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3200"/>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本来の値</c:v>
                </c:pt>
              </c:strCache>
            </c:strRef>
          </c:tx>
          <c:spPr>
            <a:ln w="38100" cap="rnd">
              <a:solidFill>
                <a:schemeClr val="accent1"/>
              </a:solidFill>
              <a:round/>
            </a:ln>
            <a:effectLst/>
          </c:spPr>
          <c:marker>
            <c:symbol val="none"/>
          </c:marker>
          <c:cat>
            <c:numRef>
              <c:f>Sheet1!$A$2:$A$36</c:f>
              <c:numCache>
                <c:formatCode>General</c:formatCode>
                <c:ptCount val="35"/>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c:v>
                </c:pt>
              </c:numCache>
            </c:numRef>
          </c:cat>
          <c:val>
            <c:numRef>
              <c:f>Sheet1!$B$2:$B$36</c:f>
              <c:numCache>
                <c:formatCode>General</c:formatCode>
                <c:ptCount val="3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0.2</c:v>
                </c:pt>
                <c:pt idx="15">
                  <c:v>0.5</c:v>
                </c:pt>
                <c:pt idx="16">
                  <c:v>1.5</c:v>
                </c:pt>
                <c:pt idx="17">
                  <c:v>2.5</c:v>
                </c:pt>
                <c:pt idx="18">
                  <c:v>3.5</c:v>
                </c:pt>
                <c:pt idx="19">
                  <c:v>4.5</c:v>
                </c:pt>
                <c:pt idx="20">
                  <c:v>4.8</c:v>
                </c:pt>
                <c:pt idx="21">
                  <c:v>5</c:v>
                </c:pt>
                <c:pt idx="22">
                  <c:v>5</c:v>
                </c:pt>
                <c:pt idx="23">
                  <c:v>5</c:v>
                </c:pt>
                <c:pt idx="24">
                  <c:v>5</c:v>
                </c:pt>
                <c:pt idx="25">
                  <c:v>5</c:v>
                </c:pt>
                <c:pt idx="26">
                  <c:v>5</c:v>
                </c:pt>
                <c:pt idx="27">
                  <c:v>5</c:v>
                </c:pt>
                <c:pt idx="28">
                  <c:v>5</c:v>
                </c:pt>
                <c:pt idx="29">
                  <c:v>5</c:v>
                </c:pt>
                <c:pt idx="30">
                  <c:v>5</c:v>
                </c:pt>
                <c:pt idx="31">
                  <c:v>5</c:v>
                </c:pt>
                <c:pt idx="32">
                  <c:v>5</c:v>
                </c:pt>
                <c:pt idx="33">
                  <c:v>5</c:v>
                </c:pt>
                <c:pt idx="34">
                  <c:v>5</c:v>
                </c:pt>
              </c:numCache>
            </c:numRef>
          </c:val>
          <c:smooth val="0"/>
          <c:extLst>
            <c:ext xmlns:c16="http://schemas.microsoft.com/office/drawing/2014/chart" uri="{C3380CC4-5D6E-409C-BE32-E72D297353CC}">
              <c16:uniqueId val="{00000000-7C73-46F5-8363-1DD36381E047}"/>
            </c:ext>
          </c:extLst>
        </c:ser>
        <c:ser>
          <c:idx val="1"/>
          <c:order val="1"/>
          <c:tx>
            <c:strRef>
              <c:f>Sheet1!$C$1</c:f>
              <c:strCache>
                <c:ptCount val="1"/>
                <c:pt idx="0">
                  <c:v>ノイズ入りの値</c:v>
                </c:pt>
              </c:strCache>
            </c:strRef>
          </c:tx>
          <c:spPr>
            <a:ln w="0" cap="rnd">
              <a:solidFill>
                <a:srgbClr val="0000CC">
                  <a:alpha val="0"/>
                </a:srgbClr>
              </a:solidFill>
              <a:round/>
            </a:ln>
            <a:effectLst/>
          </c:spPr>
          <c:marker>
            <c:symbol val="none"/>
          </c:marker>
          <c:cat>
            <c:numRef>
              <c:f>Sheet1!$A$2:$A$36</c:f>
              <c:numCache>
                <c:formatCode>General</c:formatCode>
                <c:ptCount val="35"/>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c:v>
                </c:pt>
              </c:numCache>
            </c:numRef>
          </c:cat>
          <c:val>
            <c:numRef>
              <c:f>Sheet1!$C$2:$C$36</c:f>
              <c:numCache>
                <c:formatCode>General</c:formatCode>
                <c:ptCount val="35"/>
                <c:pt idx="0">
                  <c:v>-0.13905618200160275</c:v>
                </c:pt>
                <c:pt idx="1">
                  <c:v>-0.11050662200659794</c:v>
                </c:pt>
                <c:pt idx="2">
                  <c:v>5.5411311576722411E-2</c:v>
                </c:pt>
                <c:pt idx="3">
                  <c:v>0.29914705577498168</c:v>
                </c:pt>
                <c:pt idx="4">
                  <c:v>0.20301637566122777</c:v>
                </c:pt>
                <c:pt idx="5">
                  <c:v>5.7474075031473504E-2</c:v>
                </c:pt>
                <c:pt idx="6">
                  <c:v>-0.17235275845721837</c:v>
                </c:pt>
                <c:pt idx="7">
                  <c:v>-0.22478013687698173</c:v>
                </c:pt>
                <c:pt idx="8">
                  <c:v>-0.27824999932252537</c:v>
                </c:pt>
                <c:pt idx="9">
                  <c:v>-0.28864365654178115</c:v>
                </c:pt>
                <c:pt idx="10">
                  <c:v>-0.22079844532625187</c:v>
                </c:pt>
                <c:pt idx="11">
                  <c:v>-7.1318706208085725E-2</c:v>
                </c:pt>
                <c:pt idx="12">
                  <c:v>-7.2827694019582001E-2</c:v>
                </c:pt>
                <c:pt idx="13">
                  <c:v>4.4010574549133374E-2</c:v>
                </c:pt>
                <c:pt idx="14">
                  <c:v>0.17639753566173355</c:v>
                </c:pt>
                <c:pt idx="15">
                  <c:v>0.72311503127141075</c:v>
                </c:pt>
                <c:pt idx="16">
                  <c:v>1.5754853881252724</c:v>
                </c:pt>
                <c:pt idx="17">
                  <c:v>2.4780752262854251</c:v>
                </c:pt>
                <c:pt idx="18">
                  <c:v>3.3124025961011898</c:v>
                </c:pt>
                <c:pt idx="19">
                  <c:v>4.4897271045331806</c:v>
                </c:pt>
                <c:pt idx="20">
                  <c:v>4.9078000038809986</c:v>
                </c:pt>
                <c:pt idx="21">
                  <c:v>5.1573534236534488</c:v>
                </c:pt>
                <c:pt idx="22">
                  <c:v>5.0130193709479558</c:v>
                </c:pt>
                <c:pt idx="23">
                  <c:v>4.866899609551405</c:v>
                </c:pt>
                <c:pt idx="24">
                  <c:v>4.9322937209894562</c:v>
                </c:pt>
                <c:pt idx="25">
                  <c:v>5.1242712758059987</c:v>
                </c:pt>
                <c:pt idx="26">
                  <c:v>5.3528130624025687</c:v>
                </c:pt>
                <c:pt idx="27">
                  <c:v>5.356369739603096</c:v>
                </c:pt>
                <c:pt idx="28">
                  <c:v>5.3957548337074979</c:v>
                </c:pt>
                <c:pt idx="29">
                  <c:v>5.2860269494362244</c:v>
                </c:pt>
                <c:pt idx="30">
                  <c:v>5.2619237118020008</c:v>
                </c:pt>
                <c:pt idx="31">
                  <c:v>4.9985725234508331</c:v>
                </c:pt>
                <c:pt idx="32">
                  <c:v>4.90008763636569</c:v>
                </c:pt>
                <c:pt idx="33">
                  <c:v>4.7737946242251423</c:v>
                </c:pt>
                <c:pt idx="34">
                  <c:v>4.9421000505522859</c:v>
                </c:pt>
              </c:numCache>
            </c:numRef>
          </c:val>
          <c:smooth val="0"/>
          <c:extLst>
            <c:ext xmlns:c16="http://schemas.microsoft.com/office/drawing/2014/chart" uri="{C3380CC4-5D6E-409C-BE32-E72D297353CC}">
              <c16:uniqueId val="{00000004-7C73-46F5-8363-1DD36381E047}"/>
            </c:ext>
          </c:extLst>
        </c:ser>
        <c:dLbls>
          <c:showLegendKey val="0"/>
          <c:showVal val="0"/>
          <c:showCatName val="0"/>
          <c:showSerName val="0"/>
          <c:showPercent val="0"/>
          <c:showBubbleSize val="0"/>
        </c:dLbls>
        <c:smooth val="0"/>
        <c:axId val="1186797344"/>
        <c:axId val="1219613088"/>
      </c:lineChart>
      <c:catAx>
        <c:axId val="1186797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ja-JP"/>
          </a:p>
        </c:txPr>
        <c:crossAx val="1219613088"/>
        <c:crosses val="autoZero"/>
        <c:auto val="1"/>
        <c:lblAlgn val="ctr"/>
        <c:lblOffset val="100"/>
        <c:tickLblSkip val="10"/>
        <c:tickMarkSkip val="5"/>
        <c:noMultiLvlLbl val="0"/>
      </c:catAx>
      <c:valAx>
        <c:axId val="1219613088"/>
        <c:scaling>
          <c:orientation val="minMax"/>
          <c:max val="6"/>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ja-JP"/>
          </a:p>
        </c:txPr>
        <c:crossAx val="1186797344"/>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3200"/>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本来の値</c:v>
                </c:pt>
              </c:strCache>
            </c:strRef>
          </c:tx>
          <c:spPr>
            <a:ln w="38100" cap="rnd">
              <a:solidFill>
                <a:schemeClr val="accent1"/>
              </a:solidFill>
              <a:round/>
            </a:ln>
            <a:effectLst/>
          </c:spPr>
          <c:marker>
            <c:symbol val="none"/>
          </c:marker>
          <c:cat>
            <c:numRef>
              <c:f>Sheet1!$A$2:$A$36</c:f>
              <c:numCache>
                <c:formatCode>General</c:formatCode>
                <c:ptCount val="35"/>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c:v>
                </c:pt>
              </c:numCache>
            </c:numRef>
          </c:cat>
          <c:val>
            <c:numRef>
              <c:f>Sheet1!$B$2:$B$36</c:f>
              <c:numCache>
                <c:formatCode>General</c:formatCode>
                <c:ptCount val="3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0.2</c:v>
                </c:pt>
                <c:pt idx="15">
                  <c:v>0.5</c:v>
                </c:pt>
                <c:pt idx="16">
                  <c:v>1.5</c:v>
                </c:pt>
                <c:pt idx="17">
                  <c:v>2.5</c:v>
                </c:pt>
                <c:pt idx="18">
                  <c:v>3.5</c:v>
                </c:pt>
                <c:pt idx="19">
                  <c:v>4.5</c:v>
                </c:pt>
                <c:pt idx="20">
                  <c:v>4.8</c:v>
                </c:pt>
                <c:pt idx="21">
                  <c:v>5</c:v>
                </c:pt>
                <c:pt idx="22">
                  <c:v>5</c:v>
                </c:pt>
                <c:pt idx="23">
                  <c:v>5</c:v>
                </c:pt>
                <c:pt idx="24">
                  <c:v>5</c:v>
                </c:pt>
                <c:pt idx="25">
                  <c:v>5</c:v>
                </c:pt>
                <c:pt idx="26">
                  <c:v>5</c:v>
                </c:pt>
                <c:pt idx="27">
                  <c:v>5</c:v>
                </c:pt>
                <c:pt idx="28">
                  <c:v>5</c:v>
                </c:pt>
                <c:pt idx="29">
                  <c:v>5</c:v>
                </c:pt>
                <c:pt idx="30">
                  <c:v>5</c:v>
                </c:pt>
                <c:pt idx="31">
                  <c:v>5</c:v>
                </c:pt>
                <c:pt idx="32">
                  <c:v>5</c:v>
                </c:pt>
                <c:pt idx="33">
                  <c:v>5</c:v>
                </c:pt>
                <c:pt idx="34">
                  <c:v>5</c:v>
                </c:pt>
              </c:numCache>
            </c:numRef>
          </c:val>
          <c:smooth val="0"/>
          <c:extLst>
            <c:ext xmlns:c16="http://schemas.microsoft.com/office/drawing/2014/chart" uri="{C3380CC4-5D6E-409C-BE32-E72D297353CC}">
              <c16:uniqueId val="{00000000-7C73-46F5-8363-1DD36381E047}"/>
            </c:ext>
          </c:extLst>
        </c:ser>
        <c:ser>
          <c:idx val="1"/>
          <c:order val="1"/>
          <c:tx>
            <c:strRef>
              <c:f>Sheet1!$C$1</c:f>
              <c:strCache>
                <c:ptCount val="1"/>
                <c:pt idx="0">
                  <c:v>ノイズ入りの値</c:v>
                </c:pt>
              </c:strCache>
            </c:strRef>
          </c:tx>
          <c:spPr>
            <a:ln w="38100" cap="rnd">
              <a:solidFill>
                <a:srgbClr val="FF33CC"/>
              </a:solidFill>
              <a:round/>
            </a:ln>
            <a:effectLst/>
          </c:spPr>
          <c:marker>
            <c:symbol val="none"/>
          </c:marker>
          <c:cat>
            <c:numRef>
              <c:f>Sheet1!$A$2:$A$36</c:f>
              <c:numCache>
                <c:formatCode>General</c:formatCode>
                <c:ptCount val="35"/>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c:v>
                </c:pt>
              </c:numCache>
            </c:numRef>
          </c:cat>
          <c:val>
            <c:numRef>
              <c:f>Sheet1!$C$2:$C$36</c:f>
              <c:numCache>
                <c:formatCode>General</c:formatCode>
                <c:ptCount val="35"/>
                <c:pt idx="0">
                  <c:v>-0.13905618200160275</c:v>
                </c:pt>
                <c:pt idx="1">
                  <c:v>-0.11050662200659794</c:v>
                </c:pt>
                <c:pt idx="2">
                  <c:v>5.5411311576722411E-2</c:v>
                </c:pt>
                <c:pt idx="3">
                  <c:v>0.29914705577498168</c:v>
                </c:pt>
                <c:pt idx="4">
                  <c:v>0.20301637566122777</c:v>
                </c:pt>
                <c:pt idx="5">
                  <c:v>5.7474075031473504E-2</c:v>
                </c:pt>
                <c:pt idx="6">
                  <c:v>-0.17235275845721837</c:v>
                </c:pt>
                <c:pt idx="7">
                  <c:v>-0.22478013687698173</c:v>
                </c:pt>
                <c:pt idx="8">
                  <c:v>-0.27824999932252537</c:v>
                </c:pt>
                <c:pt idx="9">
                  <c:v>-0.28864365654178115</c:v>
                </c:pt>
                <c:pt idx="10">
                  <c:v>-0.22079844532625187</c:v>
                </c:pt>
                <c:pt idx="11">
                  <c:v>-7.1318706208085725E-2</c:v>
                </c:pt>
                <c:pt idx="12">
                  <c:v>-7.2827694019582001E-2</c:v>
                </c:pt>
                <c:pt idx="13">
                  <c:v>4.4010574549133374E-2</c:v>
                </c:pt>
                <c:pt idx="14">
                  <c:v>0.17639753566173355</c:v>
                </c:pt>
                <c:pt idx="15">
                  <c:v>0.72311503127141075</c:v>
                </c:pt>
                <c:pt idx="16">
                  <c:v>1.5754853881252724</c:v>
                </c:pt>
                <c:pt idx="17">
                  <c:v>2.4780752262854251</c:v>
                </c:pt>
                <c:pt idx="18">
                  <c:v>3.3124025961011898</c:v>
                </c:pt>
                <c:pt idx="19">
                  <c:v>4.4897271045331806</c:v>
                </c:pt>
                <c:pt idx="20">
                  <c:v>4.9078000038809986</c:v>
                </c:pt>
                <c:pt idx="21">
                  <c:v>5.1573534236534488</c:v>
                </c:pt>
                <c:pt idx="22">
                  <c:v>5.0130193709479558</c:v>
                </c:pt>
                <c:pt idx="23">
                  <c:v>4.866899609551405</c:v>
                </c:pt>
                <c:pt idx="24">
                  <c:v>4.9322937209894562</c:v>
                </c:pt>
                <c:pt idx="25">
                  <c:v>5.1242712758059987</c:v>
                </c:pt>
                <c:pt idx="26">
                  <c:v>5.3528130624025687</c:v>
                </c:pt>
                <c:pt idx="27">
                  <c:v>5.356369739603096</c:v>
                </c:pt>
                <c:pt idx="28">
                  <c:v>5.3957548337074979</c:v>
                </c:pt>
                <c:pt idx="29">
                  <c:v>5.2860269494362244</c:v>
                </c:pt>
                <c:pt idx="30">
                  <c:v>5.2619237118020008</c:v>
                </c:pt>
                <c:pt idx="31">
                  <c:v>4.9985725234508331</c:v>
                </c:pt>
                <c:pt idx="32">
                  <c:v>4.90008763636569</c:v>
                </c:pt>
                <c:pt idx="33">
                  <c:v>4.7737946242251423</c:v>
                </c:pt>
                <c:pt idx="34">
                  <c:v>4.9421000505522859</c:v>
                </c:pt>
              </c:numCache>
            </c:numRef>
          </c:val>
          <c:smooth val="0"/>
          <c:extLst>
            <c:ext xmlns:c16="http://schemas.microsoft.com/office/drawing/2014/chart" uri="{C3380CC4-5D6E-409C-BE32-E72D297353CC}">
              <c16:uniqueId val="{00000004-7C73-46F5-8363-1DD36381E047}"/>
            </c:ext>
          </c:extLst>
        </c:ser>
        <c:dLbls>
          <c:showLegendKey val="0"/>
          <c:showVal val="0"/>
          <c:showCatName val="0"/>
          <c:showSerName val="0"/>
          <c:showPercent val="0"/>
          <c:showBubbleSize val="0"/>
        </c:dLbls>
        <c:smooth val="0"/>
        <c:axId val="1186797344"/>
        <c:axId val="1219613088"/>
      </c:lineChart>
      <c:catAx>
        <c:axId val="1186797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ja-JP"/>
          </a:p>
        </c:txPr>
        <c:crossAx val="1219613088"/>
        <c:crosses val="autoZero"/>
        <c:auto val="1"/>
        <c:lblAlgn val="ctr"/>
        <c:lblOffset val="100"/>
        <c:tickLblSkip val="10"/>
        <c:tickMarkSkip val="5"/>
        <c:noMultiLvlLbl val="0"/>
      </c:catAx>
      <c:valAx>
        <c:axId val="1219613088"/>
        <c:scaling>
          <c:orientation val="minMax"/>
          <c:max val="6"/>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ja-JP"/>
          </a:p>
        </c:txPr>
        <c:crossAx val="1186797344"/>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3200"/>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0050" name="Rectangle 1026"/>
          <p:cNvSpPr>
            <a:spLocks noGrp="1" noChangeArrowheads="1"/>
          </p:cNvSpPr>
          <p:nvPr>
            <p:ph type="hdr" sz="quarter"/>
          </p:nvPr>
        </p:nvSpPr>
        <p:spPr bwMode="auto">
          <a:xfrm>
            <a:off x="0"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32" tIns="49516" rIns="99032" bIns="49516" numCol="1" anchor="t" anchorCtr="0" compatLnSpc="1">
            <a:prstTxWarp prst="textNoShape">
              <a:avLst/>
            </a:prstTxWarp>
          </a:bodyPr>
          <a:lstStyle>
            <a:lvl1pPr defTabSz="990600" eaLnBrk="1" hangingPunct="1">
              <a:defRPr sz="1300" i="0">
                <a:effectLst/>
                <a:latin typeface="Arial" panose="020B0604020202020204" pitchFamily="34" charset="0"/>
              </a:defRPr>
            </a:lvl1pPr>
          </a:lstStyle>
          <a:p>
            <a:pPr>
              <a:defRPr/>
            </a:pPr>
            <a:endParaRPr lang="en-US" altLang="ja-JP"/>
          </a:p>
        </p:txBody>
      </p:sp>
      <p:sp>
        <p:nvSpPr>
          <p:cNvPr id="130051" name="Rectangle 1027"/>
          <p:cNvSpPr>
            <a:spLocks noGrp="1" noChangeArrowheads="1"/>
          </p:cNvSpPr>
          <p:nvPr>
            <p:ph type="dt" sz="quarter" idx="1"/>
          </p:nvPr>
        </p:nvSpPr>
        <p:spPr bwMode="auto">
          <a:xfrm>
            <a:off x="4021138"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32" tIns="49516" rIns="99032" bIns="49516" numCol="1" anchor="t" anchorCtr="0" compatLnSpc="1">
            <a:prstTxWarp prst="textNoShape">
              <a:avLst/>
            </a:prstTxWarp>
          </a:bodyPr>
          <a:lstStyle>
            <a:lvl1pPr algn="r" defTabSz="990600" eaLnBrk="1" hangingPunct="1">
              <a:defRPr sz="1300" i="0">
                <a:effectLst/>
                <a:latin typeface="Arial" panose="020B0604020202020204" pitchFamily="34" charset="0"/>
              </a:defRPr>
            </a:lvl1pPr>
          </a:lstStyle>
          <a:p>
            <a:pPr>
              <a:defRPr/>
            </a:pPr>
            <a:endParaRPr lang="en-US" altLang="ja-JP"/>
          </a:p>
        </p:txBody>
      </p:sp>
      <p:sp>
        <p:nvSpPr>
          <p:cNvPr id="130052" name="Rectangle 1028"/>
          <p:cNvSpPr>
            <a:spLocks noGrp="1" noChangeArrowheads="1"/>
          </p:cNvSpPr>
          <p:nvPr>
            <p:ph type="ftr" sz="quarter" idx="2"/>
          </p:nvPr>
        </p:nvSpPr>
        <p:spPr bwMode="auto">
          <a:xfrm>
            <a:off x="0"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32" tIns="49516" rIns="99032" bIns="49516" numCol="1" anchor="b" anchorCtr="0" compatLnSpc="1">
            <a:prstTxWarp prst="textNoShape">
              <a:avLst/>
            </a:prstTxWarp>
          </a:bodyPr>
          <a:lstStyle>
            <a:lvl1pPr defTabSz="990600" eaLnBrk="1" hangingPunct="1">
              <a:defRPr sz="1300" i="0">
                <a:effectLst/>
                <a:latin typeface="Arial" panose="020B0604020202020204" pitchFamily="34" charset="0"/>
              </a:defRPr>
            </a:lvl1pPr>
          </a:lstStyle>
          <a:p>
            <a:pPr>
              <a:defRPr/>
            </a:pPr>
            <a:endParaRPr lang="en-US" altLang="ja-JP"/>
          </a:p>
        </p:txBody>
      </p:sp>
      <p:sp>
        <p:nvSpPr>
          <p:cNvPr id="130053" name="Rectangle 1029"/>
          <p:cNvSpPr>
            <a:spLocks noGrp="1" noChangeArrowheads="1"/>
          </p:cNvSpPr>
          <p:nvPr>
            <p:ph type="sldNum" sz="quarter" idx="3"/>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32" tIns="49516" rIns="99032" bIns="49516" numCol="1" anchor="b" anchorCtr="0" compatLnSpc="1">
            <a:prstTxWarp prst="textNoShape">
              <a:avLst/>
            </a:prstTxWarp>
          </a:bodyPr>
          <a:lstStyle>
            <a:lvl1pPr algn="r" defTabSz="990600" eaLnBrk="1" hangingPunct="1">
              <a:defRPr sz="1300" i="0">
                <a:effectLst/>
                <a:latin typeface="Arial" panose="020B0604020202020204" pitchFamily="34" charset="0"/>
              </a:defRPr>
            </a:lvl1pPr>
          </a:lstStyle>
          <a:p>
            <a:pPr>
              <a:defRPr/>
            </a:pPr>
            <a:fld id="{565B4001-1EF6-4C9F-954B-773617562610}" type="slidenum">
              <a:rPr lang="en-US" altLang="ja-JP"/>
              <a:pPr>
                <a:defRPr/>
              </a:pPr>
              <a:t>‹#›</a:t>
            </a:fld>
            <a:endParaRPr lang="en-US" altLang="ja-JP"/>
          </a:p>
        </p:txBody>
      </p:sp>
    </p:spTree>
    <p:extLst>
      <p:ext uri="{BB962C8B-B14F-4D97-AF65-F5344CB8AC3E}">
        <p14:creationId xmlns:p14="http://schemas.microsoft.com/office/powerpoint/2010/main" val="38939573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1138" y="0"/>
            <a:ext cx="3076575" cy="512763"/>
          </a:xfrm>
          <a:prstGeom prst="rect">
            <a:avLst/>
          </a:prstGeom>
        </p:spPr>
        <p:txBody>
          <a:bodyPr vert="horz" lIns="91440" tIns="45720" rIns="91440" bIns="45720" rtlCol="0"/>
          <a:lstStyle>
            <a:lvl1pPr algn="r">
              <a:defRPr sz="1200"/>
            </a:lvl1pPr>
          </a:lstStyle>
          <a:p>
            <a:fld id="{7859D74D-75DF-4EE5-8B36-4CD69738B81C}" type="datetimeFigureOut">
              <a:rPr kumimoji="1" lang="ja-JP" altLang="en-US" smtClean="0"/>
              <a:pPr/>
              <a:t>2023/8/17</a:t>
            </a:fld>
            <a:endParaRPr kumimoji="1" lang="ja-JP" altLang="en-US"/>
          </a:p>
        </p:txBody>
      </p:sp>
      <p:sp>
        <p:nvSpPr>
          <p:cNvPr id="4" name="スライド イメージ プレースホルダー 3"/>
          <p:cNvSpPr>
            <a:spLocks noGrp="1" noRot="1" noChangeAspect="1"/>
          </p:cNvSpPr>
          <p:nvPr>
            <p:ph type="sldImg" idx="2"/>
          </p:nvPr>
        </p:nvSpPr>
        <p:spPr>
          <a:xfrm>
            <a:off x="1246188" y="1279525"/>
            <a:ext cx="4606925" cy="34544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709613" y="4926013"/>
            <a:ext cx="5680075" cy="402907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850"/>
            <a:ext cx="3076575" cy="512763"/>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1138" y="9721850"/>
            <a:ext cx="3076575" cy="512763"/>
          </a:xfrm>
          <a:prstGeom prst="rect">
            <a:avLst/>
          </a:prstGeom>
        </p:spPr>
        <p:txBody>
          <a:bodyPr vert="horz" lIns="91440" tIns="45720" rIns="91440" bIns="45720" rtlCol="0" anchor="b"/>
          <a:lstStyle>
            <a:lvl1pPr algn="r">
              <a:defRPr sz="1200"/>
            </a:lvl1pPr>
          </a:lstStyle>
          <a:p>
            <a:fld id="{38F2891C-4ABC-441C-A10B-B4804D223D84}" type="slidenum">
              <a:rPr kumimoji="1" lang="ja-JP" altLang="en-US" smtClean="0"/>
              <a:pPr/>
              <a:t>‹#›</a:t>
            </a:fld>
            <a:endParaRPr kumimoji="1" lang="ja-JP" altLang="en-US"/>
          </a:p>
        </p:txBody>
      </p:sp>
    </p:spTree>
    <p:extLst>
      <p:ext uri="{BB962C8B-B14F-4D97-AF65-F5344CB8AC3E}">
        <p14:creationId xmlns:p14="http://schemas.microsoft.com/office/powerpoint/2010/main" val="311973736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こんにちは。</a:t>
            </a:r>
            <a:endParaRPr kumimoji="1" lang="en-US" altLang="ja-JP" dirty="0"/>
          </a:p>
          <a:p>
            <a:r>
              <a:rPr kumimoji="1" lang="ja-JP" altLang="en-US" dirty="0"/>
              <a:t>これから情報システムコース</a:t>
            </a:r>
            <a:r>
              <a:rPr kumimoji="1" lang="en-US" altLang="ja-JP" dirty="0"/>
              <a:t>2</a:t>
            </a:r>
            <a:r>
              <a:rPr kumimoji="1" lang="ja-JP" altLang="en-US" dirty="0"/>
              <a:t>年生　論理回路の授業を始めます。</a:t>
            </a:r>
            <a:endParaRPr kumimoji="1" lang="en-US" altLang="ja-JP" dirty="0"/>
          </a:p>
          <a:p>
            <a:r>
              <a:rPr kumimoji="1" lang="ja-JP" altLang="en-US" dirty="0"/>
              <a:t>担当の石水です。よろしくお願いします。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1</a:t>
            </a:fld>
            <a:endParaRPr kumimoji="1" lang="ja-JP" altLang="en-US"/>
          </a:p>
        </p:txBody>
      </p:sp>
    </p:spTree>
    <p:extLst>
      <p:ext uri="{BB962C8B-B14F-4D97-AF65-F5344CB8AC3E}">
        <p14:creationId xmlns:p14="http://schemas.microsoft.com/office/powerpoint/2010/main" val="2774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クリックすると出席カードの提出画面になります。</a:t>
            </a:r>
            <a:endParaRPr kumimoji="1" lang="en-US" altLang="ja-JP" dirty="0"/>
          </a:p>
          <a:p>
            <a:r>
              <a:rPr kumimoji="1" lang="ja-JP" altLang="en-US" dirty="0"/>
              <a:t>ここに氏名と学籍番号を入力して「送信」を押すと出席カードが提出されます。</a:t>
            </a:r>
            <a:endParaRPr kumimoji="1" lang="en-US" altLang="ja-JP" dirty="0"/>
          </a:p>
          <a:p>
            <a:r>
              <a:rPr kumimoji="1" lang="ja-JP" altLang="en-US" dirty="0"/>
              <a:t>では皆さん実際に入力してみてください。</a:t>
            </a:r>
            <a:endParaRPr kumimoji="1" lang="en-US" altLang="ja-JP" dirty="0"/>
          </a:p>
          <a:p>
            <a:r>
              <a:rPr kumimoji="1" lang="ja-JP" altLang="en-US" dirty="0"/>
              <a:t>学籍番号は省略形ではなく、</a:t>
            </a:r>
            <a:r>
              <a:rPr kumimoji="1" lang="en-US" altLang="ja-JP" dirty="0"/>
              <a:t>10</a:t>
            </a:r>
            <a:r>
              <a:rPr kumimoji="1" lang="ja-JP" altLang="en-US" dirty="0"/>
              <a:t>桁全て書いてください。</a:t>
            </a:r>
            <a:endParaRPr kumimoji="1" lang="en-US" altLang="ja-JP" dirty="0"/>
          </a:p>
          <a:p>
            <a:r>
              <a:rPr kumimoji="1" lang="ja-JP" altLang="en-US" dirty="0"/>
              <a:t>今後も同様に、講義開始時に</a:t>
            </a:r>
            <a:r>
              <a:rPr kumimoji="1" lang="en-US" altLang="ja-JP" dirty="0" err="1"/>
              <a:t>GoogleClassroom</a:t>
            </a:r>
            <a:r>
              <a:rPr kumimoji="1" lang="ja-JP" altLang="en-US" dirty="0"/>
              <a:t>から出席カードを提出してください。</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10</a:t>
            </a:fld>
            <a:endParaRPr kumimoji="1" lang="ja-JP" altLang="en-US"/>
          </a:p>
        </p:txBody>
      </p:sp>
    </p:spTree>
    <p:extLst>
      <p:ext uri="{BB962C8B-B14F-4D97-AF65-F5344CB8AC3E}">
        <p14:creationId xmlns:p14="http://schemas.microsoft.com/office/powerpoint/2010/main" val="308247803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すると </a:t>
            </a:r>
            <a:r>
              <a:rPr kumimoji="1" lang="en-US" altLang="ja-JP" dirty="0"/>
              <a:t>Logisim </a:t>
            </a:r>
            <a:r>
              <a:rPr kumimoji="1" lang="ja-JP" altLang="en-US" dirty="0"/>
              <a:t>のインストールについて書かれたページに移動しますので、記載に従って</a:t>
            </a:r>
            <a:endParaRPr kumimoji="1" lang="en-US" altLang="ja-JP" dirty="0"/>
          </a:p>
          <a:p>
            <a:r>
              <a:rPr kumimoji="1" lang="en-US" altLang="ja-JP" dirty="0"/>
              <a:t>Logisim </a:t>
            </a:r>
            <a:r>
              <a:rPr kumimoji="1" lang="ja-JP" altLang="en-US" dirty="0"/>
              <a:t>をインストールしてください。</a:t>
            </a:r>
            <a:endParaRPr kumimoji="1" lang="en-US" altLang="ja-JP" dirty="0"/>
          </a:p>
          <a:p>
            <a:r>
              <a:rPr kumimoji="1" lang="ja-JP" altLang="en-US" dirty="0"/>
              <a:t>基本的にはファイルをダウンロードするだけです。</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100</a:t>
            </a:fld>
            <a:endParaRPr kumimoji="1" lang="ja-JP" altLang="en-US"/>
          </a:p>
        </p:txBody>
      </p:sp>
    </p:spTree>
    <p:extLst>
      <p:ext uri="{BB962C8B-B14F-4D97-AF65-F5344CB8AC3E}">
        <p14:creationId xmlns:p14="http://schemas.microsoft.com/office/powerpoint/2010/main" val="40326580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論理回路のページには最新版が置いてありますが、</a:t>
            </a:r>
            <a:endParaRPr kumimoji="1" lang="en-US" altLang="ja-JP" dirty="0"/>
          </a:p>
          <a:p>
            <a:r>
              <a:rPr kumimoji="1" lang="ja-JP" altLang="en-US" dirty="0"/>
              <a:t>今後さらに新しいものがでるかもしれませんので最新版のあるページも紹介しておきます。</a:t>
            </a:r>
            <a:endParaRPr kumimoji="1" lang="en-US" altLang="ja-JP" dirty="0"/>
          </a:p>
          <a:p>
            <a:r>
              <a:rPr kumimoji="1" lang="ja-JP" altLang="en-US" dirty="0"/>
              <a:t>こちらのページから最新版をダウンロードできます。</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101</a:t>
            </a:fld>
            <a:endParaRPr kumimoji="1" lang="ja-JP" altLang="en-US"/>
          </a:p>
        </p:txBody>
      </p:sp>
    </p:spTree>
    <p:extLst>
      <p:ext uri="{BB962C8B-B14F-4D97-AF65-F5344CB8AC3E}">
        <p14:creationId xmlns:p14="http://schemas.microsoft.com/office/powerpoint/2010/main" val="92463119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ダウンロードしたら、ファイルをクリックして解凍します。</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102</a:t>
            </a:fld>
            <a:endParaRPr kumimoji="1" lang="ja-JP" altLang="en-US"/>
          </a:p>
        </p:txBody>
      </p:sp>
    </p:spTree>
    <p:extLst>
      <p:ext uri="{BB962C8B-B14F-4D97-AF65-F5344CB8AC3E}">
        <p14:creationId xmlns:p14="http://schemas.microsoft.com/office/powerpoint/2010/main" val="276187615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解凍すると、このような三日月型のアイコンのアプリケーションが現れますので、これをクリックすれば起動できます。</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103</a:t>
            </a:fld>
            <a:endParaRPr kumimoji="1" lang="ja-JP" altLang="en-US"/>
          </a:p>
        </p:txBody>
      </p:sp>
    </p:spTree>
    <p:extLst>
      <p:ext uri="{BB962C8B-B14F-4D97-AF65-F5344CB8AC3E}">
        <p14:creationId xmlns:p14="http://schemas.microsoft.com/office/powerpoint/2010/main" val="391561209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起動するとまずこのようなロゴが出て</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104</a:t>
            </a:fld>
            <a:endParaRPr kumimoji="1" lang="ja-JP" altLang="en-US"/>
          </a:p>
        </p:txBody>
      </p:sp>
    </p:spTree>
    <p:extLst>
      <p:ext uri="{BB962C8B-B14F-4D97-AF65-F5344CB8AC3E}">
        <p14:creationId xmlns:p14="http://schemas.microsoft.com/office/powerpoint/2010/main" val="281557207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このような画面になります。</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105</a:t>
            </a:fld>
            <a:endParaRPr kumimoji="1" lang="ja-JP" altLang="en-US"/>
          </a:p>
        </p:txBody>
      </p:sp>
    </p:spTree>
    <p:extLst>
      <p:ext uri="{BB962C8B-B14F-4D97-AF65-F5344CB8AC3E}">
        <p14:creationId xmlns:p14="http://schemas.microsoft.com/office/powerpoint/2010/main" val="543713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altLang="ja-JP" dirty="0"/>
              <a:t>OS</a:t>
            </a:r>
            <a:r>
              <a:rPr kumimoji="1" lang="ja-JP" altLang="en-US" dirty="0"/>
              <a:t>のバージョンによっては、</a:t>
            </a:r>
            <a:r>
              <a:rPr kumimoji="1" lang="en-US" altLang="ja-JP" dirty="0"/>
              <a:t>Logisim </a:t>
            </a:r>
            <a:r>
              <a:rPr kumimoji="1" lang="ja-JP" altLang="en-US" dirty="0"/>
              <a:t>のアイコンをクリックすると、</a:t>
            </a:r>
            <a:endParaRPr kumimoji="1" lang="en-US" altLang="ja-JP"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dirty="0"/>
              <a:t>「</a:t>
            </a:r>
            <a:r>
              <a:rPr kumimoji="1" lang="en-US" altLang="ja-JP" dirty="0"/>
              <a:t>”Logisim“ </a:t>
            </a:r>
            <a:r>
              <a:rPr kumimoji="1" lang="ja-JP" altLang="en-US" dirty="0"/>
              <a:t>を開くには、以前の </a:t>
            </a:r>
            <a:r>
              <a:rPr kumimoji="1" lang="en-US" altLang="ja-JP" dirty="0"/>
              <a:t>Java SE 6 </a:t>
            </a:r>
            <a:r>
              <a:rPr kumimoji="1" lang="ja-JP" altLang="en-US" dirty="0"/>
              <a:t>ランタイムをインストールする必要があります」という</a:t>
            </a:r>
            <a:endParaRPr kumimoji="1" lang="en-US" altLang="ja-JP"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dirty="0"/>
              <a:t>メッセージが出ます。</a:t>
            </a:r>
            <a:endParaRPr kumimoji="1" lang="en-US" altLang="ja-JP"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dirty="0"/>
              <a:t>この場合は、</a:t>
            </a:r>
            <a:r>
              <a:rPr kumimoji="1" lang="en-US" altLang="ja-JP" dirty="0"/>
              <a:t>Logisim </a:t>
            </a:r>
            <a:r>
              <a:rPr kumimoji="1" lang="ja-JP" altLang="en-US" dirty="0"/>
              <a:t>のインストールについてのページを下にスクロールすると対処法が載っていますので、</a:t>
            </a:r>
            <a:endParaRPr kumimoji="1" lang="en-US" altLang="ja-JP"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dirty="0"/>
              <a:t>そちらを見てインストールしてください。</a:t>
            </a:r>
          </a:p>
          <a:p>
            <a:endParaRPr kumimoji="1" lang="ja-JP" altLang="en-US" dirty="0"/>
          </a:p>
        </p:txBody>
      </p:sp>
      <p:sp>
        <p:nvSpPr>
          <p:cNvPr id="4" name="スライド番号プレースホルダー 3"/>
          <p:cNvSpPr>
            <a:spLocks noGrp="1"/>
          </p:cNvSpPr>
          <p:nvPr>
            <p:ph type="sldNum" sz="quarter" idx="5"/>
          </p:nvPr>
        </p:nvSpPr>
        <p:spPr/>
        <p:txBody>
          <a:bodyPr/>
          <a:lstStyle/>
          <a:p>
            <a:fld id="{3C48BB11-4FC3-4438-923C-543407E51360}" type="slidenum">
              <a:rPr lang="en-US" altLang="ja-JP" smtClean="0"/>
              <a:pPr/>
              <a:t>106</a:t>
            </a:fld>
            <a:endParaRPr lang="en-US" altLang="ja-JP"/>
          </a:p>
        </p:txBody>
      </p:sp>
    </p:spTree>
    <p:extLst>
      <p:ext uri="{BB962C8B-B14F-4D97-AF65-F5344CB8AC3E}">
        <p14:creationId xmlns:p14="http://schemas.microsoft.com/office/powerpoint/2010/main" val="96522852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Logisim </a:t>
            </a:r>
            <a:r>
              <a:rPr kumimoji="1" lang="ja-JP" altLang="en-US" dirty="0"/>
              <a:t>のインストール のページを下にスクロールすると、</a:t>
            </a:r>
            <a:endParaRPr kumimoji="1" lang="en-US" altLang="ja-JP" dirty="0"/>
          </a:p>
          <a:p>
            <a:r>
              <a:rPr kumimoji="1" lang="ja-JP" altLang="en-US" dirty="0"/>
              <a:t>こちらに対処法が載っています。</a:t>
            </a:r>
            <a:endParaRPr kumimoji="1" lang="en-US" altLang="ja-JP" dirty="0"/>
          </a:p>
          <a:p>
            <a:r>
              <a:rPr kumimoji="1" lang="ja-JP" altLang="en-US" dirty="0"/>
              <a:t>こちらから、</a:t>
            </a:r>
            <a:r>
              <a:rPr kumimoji="1" lang="en-US" altLang="ja-JP" dirty="0"/>
              <a:t>Java for OS X 2017-001 </a:t>
            </a:r>
            <a:r>
              <a:rPr kumimoji="1" lang="ja-JP" altLang="en-US" dirty="0"/>
              <a:t>をダウンロードしてインストールしてください。</a:t>
            </a:r>
            <a:endParaRPr kumimoji="1" lang="en-US" altLang="ja-JP" dirty="0"/>
          </a:p>
          <a:p>
            <a:r>
              <a:rPr kumimoji="1" lang="ja-JP" altLang="en-US" dirty="0"/>
              <a:t>なお </a:t>
            </a:r>
            <a:r>
              <a:rPr kumimoji="1" lang="en-US" altLang="ja-JP" dirty="0"/>
              <a:t>OS </a:t>
            </a:r>
            <a:r>
              <a:rPr kumimoji="1" lang="ja-JP" altLang="en-US" dirty="0"/>
              <a:t>が </a:t>
            </a:r>
            <a:r>
              <a:rPr kumimoji="1" lang="en-US" altLang="ja-JP" dirty="0"/>
              <a:t>10.15.4 </a:t>
            </a:r>
            <a:r>
              <a:rPr kumimoji="1" lang="ja-JP" altLang="en-US" dirty="0"/>
              <a:t>以降の場合は、こちらからパッケージファイルをダウンロードし、</a:t>
            </a:r>
            <a:endParaRPr kumimoji="1" lang="en-US" altLang="ja-JP" dirty="0"/>
          </a:p>
          <a:p>
            <a:r>
              <a:rPr kumimoji="1" lang="en-US" altLang="ja-JP" dirty="0"/>
              <a:t>Control </a:t>
            </a:r>
            <a:r>
              <a:rPr kumimoji="1" lang="ja-JP" altLang="en-US" dirty="0"/>
              <a:t>キーを押しながら「開く」でインストールしてください。</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C48BB11-4FC3-4438-923C-543407E51360}" type="slidenum">
              <a:rPr lang="en-US" altLang="ja-JP" smtClean="0"/>
              <a:pPr/>
              <a:t>107</a:t>
            </a:fld>
            <a:endParaRPr lang="en-US" altLang="ja-JP"/>
          </a:p>
        </p:txBody>
      </p:sp>
    </p:spTree>
    <p:extLst>
      <p:ext uri="{BB962C8B-B14F-4D97-AF65-F5344CB8AC3E}">
        <p14:creationId xmlns:p14="http://schemas.microsoft.com/office/powerpoint/2010/main" val="386792320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altLang="ja-JP" dirty="0"/>
              <a:t>Logisim </a:t>
            </a:r>
            <a:r>
              <a:rPr kumimoji="1" lang="ja-JP" altLang="en-US" dirty="0"/>
              <a:t>起動時に、「</a:t>
            </a:r>
            <a:r>
              <a:rPr kumimoji="1" lang="en-US" altLang="ja-JP" dirty="0"/>
              <a:t>”Logisim” </a:t>
            </a:r>
            <a:r>
              <a:rPr kumimoji="1" lang="ja-JP" altLang="en-US" dirty="0"/>
              <a:t>は開発元を検証できないため開けません」という</a:t>
            </a:r>
            <a:endParaRPr kumimoji="1" lang="en-US" altLang="ja-JP"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dirty="0"/>
              <a:t>メッセージが出る場合は、</a:t>
            </a:r>
            <a:r>
              <a:rPr kumimoji="1" lang="en-US" altLang="ja-JP" dirty="0"/>
              <a:t>control </a:t>
            </a:r>
            <a:r>
              <a:rPr kumimoji="1" lang="ja-JP" altLang="en-US" dirty="0"/>
              <a:t>キーを押しながら「開く」を押すと起動できます。</a:t>
            </a:r>
            <a:endParaRPr kumimoji="1" lang="en-US" altLang="ja-JP"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dirty="0"/>
              <a:t>メッセージが出るのは初回のみですので、</a:t>
            </a:r>
            <a:r>
              <a:rPr kumimoji="1" lang="en-US" altLang="ja-JP" dirty="0"/>
              <a:t>2</a:t>
            </a:r>
            <a:r>
              <a:rPr kumimoji="1" lang="ja-JP" altLang="en-US" dirty="0"/>
              <a:t>回目以降はクリックだけで起動できるようになります。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3C48BB11-4FC3-4438-923C-543407E51360}" type="slidenum">
              <a:rPr lang="en-US" altLang="ja-JP" smtClean="0"/>
              <a:pPr/>
              <a:t>108</a:t>
            </a:fld>
            <a:endParaRPr lang="en-US" altLang="ja-JP"/>
          </a:p>
        </p:txBody>
      </p:sp>
    </p:spTree>
    <p:extLst>
      <p:ext uri="{BB962C8B-B14F-4D97-AF65-F5344CB8AC3E}">
        <p14:creationId xmlns:p14="http://schemas.microsoft.com/office/powerpoint/2010/main" val="34169644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ja-JP" altLang="en-US" b="0" i="0" dirty="0">
                <a:solidFill>
                  <a:srgbClr val="1D1C1D"/>
                </a:solidFill>
                <a:effectLst/>
                <a:latin typeface="NotoSansJP"/>
              </a:rPr>
              <a:t>ここまでの手順で </a:t>
            </a:r>
            <a:r>
              <a:rPr lang="en-US" altLang="ja-JP" b="0" i="0" dirty="0" err="1">
                <a:solidFill>
                  <a:srgbClr val="1D1C1D"/>
                </a:solidFill>
                <a:effectLst/>
                <a:latin typeface="NotoSansJP"/>
              </a:rPr>
              <a:t>Logisin</a:t>
            </a:r>
            <a:r>
              <a:rPr lang="en-US" altLang="ja-JP" b="0" i="0" dirty="0">
                <a:solidFill>
                  <a:srgbClr val="1D1C1D"/>
                </a:solidFill>
                <a:effectLst/>
                <a:latin typeface="NotoSansJP"/>
              </a:rPr>
              <a:t> </a:t>
            </a:r>
            <a:r>
              <a:rPr lang="ja-JP" altLang="en-US" b="0" i="0" dirty="0">
                <a:solidFill>
                  <a:srgbClr val="1D1C1D"/>
                </a:solidFill>
                <a:effectLst/>
                <a:latin typeface="NotoSansJP"/>
              </a:rPr>
              <a:t>をインストールできます。</a:t>
            </a:r>
            <a:endParaRPr lang="en-US" altLang="ja-JP" b="0" i="0" dirty="0">
              <a:solidFill>
                <a:srgbClr val="1D1C1D"/>
              </a:solidFill>
              <a:effectLst/>
              <a:latin typeface="NotoSansJP"/>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ja-JP" altLang="en-US" b="0" i="0" dirty="0">
                <a:solidFill>
                  <a:srgbClr val="1D1C1D"/>
                </a:solidFill>
                <a:effectLst/>
                <a:latin typeface="NotoSansJP"/>
              </a:rPr>
              <a:t>しかし、</a:t>
            </a:r>
            <a:r>
              <a:rPr lang="en-US" altLang="ja-JP" b="0" i="0" dirty="0">
                <a:solidFill>
                  <a:srgbClr val="1D1C1D"/>
                </a:solidFill>
                <a:effectLst/>
                <a:latin typeface="NotoSansJP"/>
              </a:rPr>
              <a:t>OS </a:t>
            </a:r>
            <a:r>
              <a:rPr lang="ja-JP" altLang="en-US" b="0" i="0" dirty="0">
                <a:solidFill>
                  <a:srgbClr val="1D1C1D"/>
                </a:solidFill>
                <a:effectLst/>
                <a:latin typeface="NotoSansJP"/>
              </a:rPr>
              <a:t>のバージョンが </a:t>
            </a:r>
            <a:r>
              <a:rPr lang="en-US" altLang="ja-JP" b="0" i="0" dirty="0">
                <a:solidFill>
                  <a:srgbClr val="1D1C1D"/>
                </a:solidFill>
                <a:effectLst/>
                <a:latin typeface="NotoSansJP"/>
              </a:rPr>
              <a:t>11.2.3 Big Sur </a:t>
            </a:r>
            <a:r>
              <a:rPr lang="ja-JP" altLang="en-US" b="0" i="0" dirty="0">
                <a:solidFill>
                  <a:srgbClr val="1D1C1D"/>
                </a:solidFill>
                <a:effectLst/>
                <a:latin typeface="NotoSansJP"/>
              </a:rPr>
              <a:t>以降の場合、</a:t>
            </a:r>
            <a:endParaRPr lang="en-US" altLang="ja-JP" b="0" i="0" dirty="0">
              <a:solidFill>
                <a:srgbClr val="1D1C1D"/>
              </a:solidFill>
              <a:effectLst/>
              <a:latin typeface="NotoSansJP"/>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ja-JP" b="0" i="0" dirty="0">
                <a:solidFill>
                  <a:srgbClr val="1D1C1D"/>
                </a:solidFill>
                <a:effectLst/>
                <a:latin typeface="NotoSansJP"/>
              </a:rPr>
              <a:t>Logisim </a:t>
            </a:r>
            <a:r>
              <a:rPr lang="ja-JP" altLang="en-US" b="0" i="0" dirty="0">
                <a:solidFill>
                  <a:srgbClr val="1D1C1D"/>
                </a:solidFill>
                <a:effectLst/>
                <a:latin typeface="NotoSansJP"/>
              </a:rPr>
              <a:t>を起動しようとすると、このようなメッセージが出て使えないようです。</a:t>
            </a:r>
            <a:endParaRPr kumimoji="1" lang="ja-JP" altLang="en-US" dirty="0"/>
          </a:p>
        </p:txBody>
      </p:sp>
      <p:sp>
        <p:nvSpPr>
          <p:cNvPr id="4" name="スライド番号プレースホルダー 3"/>
          <p:cNvSpPr>
            <a:spLocks noGrp="1"/>
          </p:cNvSpPr>
          <p:nvPr>
            <p:ph type="sldNum" sz="quarter" idx="5"/>
          </p:nvPr>
        </p:nvSpPr>
        <p:spPr/>
        <p:txBody>
          <a:bodyPr/>
          <a:lstStyle/>
          <a:p>
            <a:fld id="{3C48BB11-4FC3-4438-923C-543407E51360}" type="slidenum">
              <a:rPr lang="en-US" altLang="ja-JP" smtClean="0"/>
              <a:pPr/>
              <a:t>109</a:t>
            </a:fld>
            <a:endParaRPr lang="en-US" altLang="ja-JP"/>
          </a:p>
        </p:txBody>
      </p:sp>
    </p:spTree>
    <p:extLst>
      <p:ext uri="{BB962C8B-B14F-4D97-AF65-F5344CB8AC3E}">
        <p14:creationId xmlns:p14="http://schemas.microsoft.com/office/powerpoint/2010/main" val="554175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この講義の公式ページがこちらです。</a:t>
            </a:r>
            <a:endParaRPr kumimoji="1" lang="en-US" altLang="ja-JP" dirty="0"/>
          </a:p>
          <a:p>
            <a:r>
              <a:rPr kumimoji="1" lang="en-US" altLang="ja-JP" dirty="0"/>
              <a:t>https://www.info.kindai.ac.jp/LC </a:t>
            </a:r>
            <a:r>
              <a:rPr kumimoji="1" lang="ja-JP" altLang="en-US" dirty="0"/>
              <a:t>です。</a:t>
            </a:r>
            <a:endParaRPr kumimoji="1" lang="en-US" altLang="ja-JP" dirty="0"/>
          </a:p>
          <a:p>
            <a:r>
              <a:rPr kumimoji="1" lang="ja-JP" altLang="en-US" dirty="0"/>
              <a:t>今後講義資料や皆さんへのお知らせはここに載せますので、見ておいてください。</a:t>
            </a:r>
            <a:endParaRPr kumimoji="1" lang="en-US" altLang="ja-JP" dirty="0"/>
          </a:p>
          <a:p>
            <a:r>
              <a:rPr kumimoji="1" lang="ja-JP" altLang="en-US" dirty="0"/>
              <a:t>今回使用しているこの講義資料もここにあります。</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11</a:t>
            </a:fld>
            <a:endParaRPr kumimoji="1" lang="ja-JP" altLang="en-US"/>
          </a:p>
        </p:txBody>
      </p:sp>
    </p:spTree>
    <p:extLst>
      <p:ext uri="{BB962C8B-B14F-4D97-AF65-F5344CB8AC3E}">
        <p14:creationId xmlns:p14="http://schemas.microsoft.com/office/powerpoint/2010/main" val="194268666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幸い、</a:t>
            </a:r>
            <a:r>
              <a:rPr kumimoji="1" lang="en-US" altLang="ja-JP" dirty="0"/>
              <a:t>Logisim </a:t>
            </a:r>
            <a:r>
              <a:rPr kumimoji="1" lang="ja-JP" altLang="en-US" dirty="0"/>
              <a:t>にはフォーク版のソフトウェアである</a:t>
            </a:r>
            <a:endParaRPr kumimoji="1" lang="en-US" altLang="ja-JP" dirty="0"/>
          </a:p>
          <a:p>
            <a:r>
              <a:rPr kumimoji="1" lang="en-US" altLang="ja-JP" dirty="0"/>
              <a:t>Logisim-evolution </a:t>
            </a:r>
            <a:r>
              <a:rPr kumimoji="1" lang="ja-JP" altLang="en-US" dirty="0"/>
              <a:t>がありますので、</a:t>
            </a:r>
            <a:r>
              <a:rPr kumimoji="1" lang="en-US" altLang="ja-JP" dirty="0"/>
              <a:t>Logisim </a:t>
            </a:r>
            <a:r>
              <a:rPr kumimoji="1" lang="ja-JP" altLang="en-US" dirty="0"/>
              <a:t>が動かない場合はこちらが使えます。</a:t>
            </a:r>
          </a:p>
        </p:txBody>
      </p:sp>
      <p:sp>
        <p:nvSpPr>
          <p:cNvPr id="4" name="スライド番号プレースホルダー 3"/>
          <p:cNvSpPr>
            <a:spLocks noGrp="1"/>
          </p:cNvSpPr>
          <p:nvPr>
            <p:ph type="sldNum" sz="quarter" idx="5"/>
          </p:nvPr>
        </p:nvSpPr>
        <p:spPr/>
        <p:txBody>
          <a:bodyPr/>
          <a:lstStyle/>
          <a:p>
            <a:fld id="{3C48BB11-4FC3-4438-923C-543407E51360}" type="slidenum">
              <a:rPr lang="en-US" altLang="ja-JP" smtClean="0"/>
              <a:pPr/>
              <a:t>110</a:t>
            </a:fld>
            <a:endParaRPr lang="en-US" altLang="ja-JP"/>
          </a:p>
        </p:txBody>
      </p:sp>
    </p:spTree>
    <p:extLst>
      <p:ext uri="{BB962C8B-B14F-4D97-AF65-F5344CB8AC3E}">
        <p14:creationId xmlns:p14="http://schemas.microsoft.com/office/powerpoint/2010/main" val="13703545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こちらが　</a:t>
            </a:r>
            <a:r>
              <a:rPr kumimoji="1" lang="en-US" altLang="ja-JP" dirty="0" err="1"/>
              <a:t>logisim</a:t>
            </a:r>
            <a:r>
              <a:rPr kumimoji="1" lang="en-US" altLang="ja-JP" dirty="0"/>
              <a:t>-evolution </a:t>
            </a:r>
            <a:r>
              <a:rPr kumimoji="1" lang="ja-JP" altLang="en-US" dirty="0"/>
              <a:t>のページです。</a:t>
            </a:r>
          </a:p>
        </p:txBody>
      </p:sp>
      <p:sp>
        <p:nvSpPr>
          <p:cNvPr id="4" name="スライド番号プレースホルダー 3"/>
          <p:cNvSpPr>
            <a:spLocks noGrp="1"/>
          </p:cNvSpPr>
          <p:nvPr>
            <p:ph type="sldNum" sz="quarter" idx="5"/>
          </p:nvPr>
        </p:nvSpPr>
        <p:spPr/>
        <p:txBody>
          <a:bodyPr/>
          <a:lstStyle/>
          <a:p>
            <a:fld id="{3C48BB11-4FC3-4438-923C-543407E51360}" type="slidenum">
              <a:rPr lang="en-US" altLang="ja-JP" smtClean="0"/>
              <a:pPr/>
              <a:t>111</a:t>
            </a:fld>
            <a:endParaRPr lang="en-US" altLang="ja-JP"/>
          </a:p>
        </p:txBody>
      </p:sp>
    </p:spTree>
    <p:extLst>
      <p:ext uri="{BB962C8B-B14F-4D97-AF65-F5344CB8AC3E}">
        <p14:creationId xmlns:p14="http://schemas.microsoft.com/office/powerpoint/2010/main" val="71412653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論理回路の公式ページのこちらに</a:t>
            </a:r>
            <a:r>
              <a:rPr kumimoji="1" lang="en-US" altLang="ja-JP" dirty="0"/>
              <a:t>Logisim-evolution </a:t>
            </a:r>
            <a:r>
              <a:rPr kumimoji="1" lang="ja-JP" altLang="en-US" dirty="0"/>
              <a:t>のインストール方法がありますので、</a:t>
            </a:r>
            <a:endParaRPr kumimoji="1" lang="en-US" altLang="ja-JP" dirty="0"/>
          </a:p>
          <a:p>
            <a:r>
              <a:rPr kumimoji="1" lang="en-US" altLang="ja-JP" dirty="0"/>
              <a:t>Logisim </a:t>
            </a:r>
            <a:r>
              <a:rPr kumimoji="1" lang="ja-JP" altLang="en-US" dirty="0"/>
              <a:t>が動かない人はこちらをインストールしてください。</a:t>
            </a:r>
          </a:p>
        </p:txBody>
      </p:sp>
      <p:sp>
        <p:nvSpPr>
          <p:cNvPr id="4" name="スライド番号プレースホルダー 3"/>
          <p:cNvSpPr>
            <a:spLocks noGrp="1"/>
          </p:cNvSpPr>
          <p:nvPr>
            <p:ph type="sldNum" sz="quarter" idx="5"/>
          </p:nvPr>
        </p:nvSpPr>
        <p:spPr/>
        <p:txBody>
          <a:bodyPr/>
          <a:lstStyle/>
          <a:p>
            <a:fld id="{3C48BB11-4FC3-4438-923C-543407E51360}" type="slidenum">
              <a:rPr lang="en-US" altLang="ja-JP" smtClean="0"/>
              <a:pPr/>
              <a:t>112</a:t>
            </a:fld>
            <a:endParaRPr lang="en-US" altLang="ja-JP"/>
          </a:p>
        </p:txBody>
      </p:sp>
    </p:spTree>
    <p:extLst>
      <p:ext uri="{BB962C8B-B14F-4D97-AF65-F5344CB8AC3E}">
        <p14:creationId xmlns:p14="http://schemas.microsoft.com/office/powerpoint/2010/main" val="414940604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Homebrew</a:t>
            </a:r>
            <a:r>
              <a:rPr kumimoji="1" lang="ja-JP" altLang="en-US" dirty="0"/>
              <a:t> が入っていれば、ターミナル上でコマンドを打ち込めば </a:t>
            </a:r>
            <a:r>
              <a:rPr kumimoji="1" lang="en-US" altLang="ja-JP" dirty="0"/>
              <a:t>Logisim-evolution </a:t>
            </a:r>
            <a:r>
              <a:rPr kumimoji="1" lang="ja-JP" altLang="en-US" dirty="0"/>
              <a:t>をインストールできます。</a:t>
            </a:r>
          </a:p>
        </p:txBody>
      </p:sp>
      <p:sp>
        <p:nvSpPr>
          <p:cNvPr id="4" name="スライド番号プレースホルダー 3"/>
          <p:cNvSpPr>
            <a:spLocks noGrp="1"/>
          </p:cNvSpPr>
          <p:nvPr>
            <p:ph type="sldNum" sz="quarter" idx="5"/>
          </p:nvPr>
        </p:nvSpPr>
        <p:spPr/>
        <p:txBody>
          <a:bodyPr/>
          <a:lstStyle/>
          <a:p>
            <a:fld id="{3C48BB11-4FC3-4438-923C-543407E51360}" type="slidenum">
              <a:rPr lang="en-US" altLang="ja-JP" smtClean="0"/>
              <a:pPr/>
              <a:t>113</a:t>
            </a:fld>
            <a:endParaRPr lang="en-US" altLang="ja-JP"/>
          </a:p>
        </p:txBody>
      </p:sp>
    </p:spTree>
    <p:extLst>
      <p:ext uri="{BB962C8B-B14F-4D97-AF65-F5344CB8AC3E}">
        <p14:creationId xmlns:p14="http://schemas.microsoft.com/office/powerpoint/2010/main" val="136165547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ターミナル上で、</a:t>
            </a:r>
            <a:endParaRPr kumimoji="1" lang="en-US" altLang="ja-JP" dirty="0"/>
          </a:p>
          <a:p>
            <a:r>
              <a:rPr kumimoji="1" lang="en-US" altLang="ja-JP" dirty="0"/>
              <a:t>brew update</a:t>
            </a:r>
          </a:p>
          <a:p>
            <a:r>
              <a:rPr kumimoji="1" lang="en-US" altLang="ja-JP" dirty="0"/>
              <a:t>brew </a:t>
            </a:r>
            <a:r>
              <a:rPr kumimoji="1" lang="en-US" altLang="ja-JP" dirty="0" err="1"/>
              <a:t>upgdade</a:t>
            </a:r>
            <a:r>
              <a:rPr kumimoji="1" lang="en-US" altLang="ja-JP" dirty="0"/>
              <a:t> </a:t>
            </a:r>
            <a:r>
              <a:rPr kumimoji="1" lang="ja-JP" altLang="en-US" dirty="0"/>
              <a:t>した後に、</a:t>
            </a:r>
            <a:endParaRPr kumimoji="1" lang="en-US" altLang="ja-JP" dirty="0"/>
          </a:p>
          <a:p>
            <a:r>
              <a:rPr kumimoji="1" lang="en-US" altLang="ja-JP" dirty="0"/>
              <a:t>brew install </a:t>
            </a:r>
            <a:r>
              <a:rPr kumimoji="1" lang="en-US" altLang="ja-JP" dirty="0" err="1"/>
              <a:t>logisim</a:t>
            </a:r>
            <a:r>
              <a:rPr kumimoji="1" lang="en-US" altLang="ja-JP" dirty="0"/>
              <a:t>-evolution --cask </a:t>
            </a:r>
            <a:r>
              <a:rPr kumimoji="1" lang="ja-JP" altLang="en-US" dirty="0"/>
              <a:t>と打ち込んでください。</a:t>
            </a:r>
          </a:p>
        </p:txBody>
      </p:sp>
      <p:sp>
        <p:nvSpPr>
          <p:cNvPr id="4" name="スライド番号プレースホルダー 3"/>
          <p:cNvSpPr>
            <a:spLocks noGrp="1"/>
          </p:cNvSpPr>
          <p:nvPr>
            <p:ph type="sldNum" sz="quarter" idx="5"/>
          </p:nvPr>
        </p:nvSpPr>
        <p:spPr/>
        <p:txBody>
          <a:bodyPr/>
          <a:lstStyle/>
          <a:p>
            <a:fld id="{3C48BB11-4FC3-4438-923C-543407E51360}" type="slidenum">
              <a:rPr lang="en-US" altLang="ja-JP" smtClean="0"/>
              <a:pPr/>
              <a:t>114</a:t>
            </a:fld>
            <a:endParaRPr lang="en-US" altLang="ja-JP"/>
          </a:p>
        </p:txBody>
      </p:sp>
    </p:spTree>
    <p:extLst>
      <p:ext uri="{BB962C8B-B14F-4D97-AF65-F5344CB8AC3E}">
        <p14:creationId xmlns:p14="http://schemas.microsoft.com/office/powerpoint/2010/main" val="186366340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インストールが完了すると、アプリケーションに</a:t>
            </a:r>
            <a:endParaRPr kumimoji="1" lang="en-US" altLang="ja-JP" dirty="0"/>
          </a:p>
          <a:p>
            <a:r>
              <a:rPr kumimoji="1" lang="ja-JP" altLang="en-US" dirty="0"/>
              <a:t>で </a:t>
            </a:r>
            <a:r>
              <a:rPr kumimoji="1" lang="en-US" altLang="ja-JP" dirty="0"/>
              <a:t>logisim-evolution.jar </a:t>
            </a:r>
            <a:r>
              <a:rPr kumimoji="1" lang="ja-JP" altLang="en-US" dirty="0"/>
              <a:t>というコーヒーカップのアイコンが加わります。</a:t>
            </a:r>
            <a:endParaRPr kumimoji="1" lang="en-US" altLang="ja-JP" dirty="0"/>
          </a:p>
          <a:p>
            <a:r>
              <a:rPr kumimoji="1" lang="ja-JP" altLang="en-US" dirty="0"/>
              <a:t>初めて起動するときは、</a:t>
            </a:r>
            <a:r>
              <a:rPr kumimoji="1" lang="en-US" altLang="ja-JP" dirty="0"/>
              <a:t>control </a:t>
            </a:r>
            <a:r>
              <a:rPr kumimoji="1" lang="ja-JP" altLang="en-US" dirty="0"/>
              <a:t>キーを押しながらクリックしてください。</a:t>
            </a:r>
          </a:p>
        </p:txBody>
      </p:sp>
      <p:sp>
        <p:nvSpPr>
          <p:cNvPr id="4" name="スライド番号プレースホルダー 3"/>
          <p:cNvSpPr>
            <a:spLocks noGrp="1"/>
          </p:cNvSpPr>
          <p:nvPr>
            <p:ph type="sldNum" sz="quarter" idx="5"/>
          </p:nvPr>
        </p:nvSpPr>
        <p:spPr/>
        <p:txBody>
          <a:bodyPr/>
          <a:lstStyle/>
          <a:p>
            <a:fld id="{3C48BB11-4FC3-4438-923C-543407E51360}" type="slidenum">
              <a:rPr lang="en-US" altLang="ja-JP" smtClean="0"/>
              <a:pPr/>
              <a:t>115</a:t>
            </a:fld>
            <a:endParaRPr lang="en-US" altLang="ja-JP"/>
          </a:p>
        </p:txBody>
      </p:sp>
    </p:spTree>
    <p:extLst>
      <p:ext uri="{BB962C8B-B14F-4D97-AF65-F5344CB8AC3E}">
        <p14:creationId xmlns:p14="http://schemas.microsoft.com/office/powerpoint/2010/main" val="408928034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control</a:t>
            </a:r>
            <a:r>
              <a:rPr kumimoji="1" lang="ja-JP" altLang="en-US" dirty="0"/>
              <a:t>キーを押しながらクリックするとこのような確認画面が出てきますので、</a:t>
            </a:r>
            <a:endParaRPr kumimoji="1" lang="en-US" altLang="ja-JP" dirty="0"/>
          </a:p>
          <a:p>
            <a:r>
              <a:rPr kumimoji="1" lang="ja-JP" altLang="en-US" dirty="0"/>
              <a:t>開くを押してください。</a:t>
            </a:r>
            <a:endParaRPr kumimoji="1" lang="en-US" altLang="ja-JP" dirty="0"/>
          </a:p>
          <a:p>
            <a:r>
              <a:rPr kumimoji="1" lang="en-US" altLang="ja-JP" dirty="0"/>
              <a:t>2</a:t>
            </a:r>
            <a:r>
              <a:rPr kumimoji="1" lang="ja-JP" altLang="en-US" dirty="0"/>
              <a:t>回目以降はクリックするだけで開けます。</a:t>
            </a:r>
          </a:p>
        </p:txBody>
      </p:sp>
      <p:sp>
        <p:nvSpPr>
          <p:cNvPr id="4" name="スライド番号プレースホルダー 3"/>
          <p:cNvSpPr>
            <a:spLocks noGrp="1"/>
          </p:cNvSpPr>
          <p:nvPr>
            <p:ph type="sldNum" sz="quarter" idx="5"/>
          </p:nvPr>
        </p:nvSpPr>
        <p:spPr/>
        <p:txBody>
          <a:bodyPr/>
          <a:lstStyle/>
          <a:p>
            <a:fld id="{3C48BB11-4FC3-4438-923C-543407E51360}" type="slidenum">
              <a:rPr lang="en-US" altLang="ja-JP" smtClean="0"/>
              <a:pPr/>
              <a:t>116</a:t>
            </a:fld>
            <a:endParaRPr lang="en-US" altLang="ja-JP"/>
          </a:p>
        </p:txBody>
      </p:sp>
    </p:spTree>
    <p:extLst>
      <p:ext uri="{BB962C8B-B14F-4D97-AF65-F5344CB8AC3E}">
        <p14:creationId xmlns:p14="http://schemas.microsoft.com/office/powerpoint/2010/main" val="29453443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すると、このような</a:t>
            </a:r>
            <a:r>
              <a:rPr kumimoji="1" lang="en-US" altLang="ja-JP" dirty="0" err="1"/>
              <a:t>logisim</a:t>
            </a:r>
            <a:r>
              <a:rPr kumimoji="1" lang="en-US" altLang="ja-JP" dirty="0"/>
              <a:t>-evolution </a:t>
            </a:r>
            <a:r>
              <a:rPr kumimoji="1" lang="ja-JP" altLang="en-US" dirty="0"/>
              <a:t>のロゴが出た後、</a:t>
            </a:r>
          </a:p>
        </p:txBody>
      </p:sp>
      <p:sp>
        <p:nvSpPr>
          <p:cNvPr id="4" name="スライド番号プレースホルダー 3"/>
          <p:cNvSpPr>
            <a:spLocks noGrp="1"/>
          </p:cNvSpPr>
          <p:nvPr>
            <p:ph type="sldNum" sz="quarter" idx="5"/>
          </p:nvPr>
        </p:nvSpPr>
        <p:spPr/>
        <p:txBody>
          <a:bodyPr/>
          <a:lstStyle/>
          <a:p>
            <a:fld id="{3C48BB11-4FC3-4438-923C-543407E51360}" type="slidenum">
              <a:rPr lang="en-US" altLang="ja-JP" smtClean="0"/>
              <a:pPr/>
              <a:t>117</a:t>
            </a:fld>
            <a:endParaRPr lang="en-US" altLang="ja-JP"/>
          </a:p>
        </p:txBody>
      </p:sp>
    </p:spTree>
    <p:extLst>
      <p:ext uri="{BB962C8B-B14F-4D97-AF65-F5344CB8AC3E}">
        <p14:creationId xmlns:p14="http://schemas.microsoft.com/office/powerpoint/2010/main" val="328321872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このようなウィンドウが起動します。</a:t>
            </a:r>
          </a:p>
        </p:txBody>
      </p:sp>
      <p:sp>
        <p:nvSpPr>
          <p:cNvPr id="4" name="スライド番号プレースホルダー 3"/>
          <p:cNvSpPr>
            <a:spLocks noGrp="1"/>
          </p:cNvSpPr>
          <p:nvPr>
            <p:ph type="sldNum" sz="quarter" idx="5"/>
          </p:nvPr>
        </p:nvSpPr>
        <p:spPr/>
        <p:txBody>
          <a:bodyPr/>
          <a:lstStyle/>
          <a:p>
            <a:fld id="{3C48BB11-4FC3-4438-923C-543407E51360}" type="slidenum">
              <a:rPr lang="en-US" altLang="ja-JP" smtClean="0"/>
              <a:pPr/>
              <a:t>118</a:t>
            </a:fld>
            <a:endParaRPr lang="en-US" altLang="ja-JP"/>
          </a:p>
        </p:txBody>
      </p:sp>
    </p:spTree>
    <p:extLst>
      <p:ext uri="{BB962C8B-B14F-4D97-AF65-F5344CB8AC3E}">
        <p14:creationId xmlns:p14="http://schemas.microsoft.com/office/powerpoint/2010/main" val="175930714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logisim</a:t>
            </a:r>
            <a:r>
              <a:rPr kumimoji="1" lang="en-US" altLang="ja-JP" dirty="0"/>
              <a:t>-evolution </a:t>
            </a:r>
            <a:r>
              <a:rPr kumimoji="1" lang="ja-JP" altLang="en-US" dirty="0"/>
              <a:t>のアイコンをクリックしたときに、</a:t>
            </a:r>
            <a:endParaRPr kumimoji="1" lang="en-US" altLang="ja-JP" dirty="0"/>
          </a:p>
          <a:p>
            <a:r>
              <a:rPr kumimoji="1" lang="en-US" altLang="ja-JP" dirty="0"/>
              <a:t>Java JAR </a:t>
            </a:r>
            <a:r>
              <a:rPr kumimoji="1" lang="ja-JP" altLang="en-US" dirty="0"/>
              <a:t>ファイル </a:t>
            </a:r>
            <a:r>
              <a:rPr kumimoji="1" lang="en-US" altLang="ja-JP" dirty="0"/>
              <a:t>Logisim-evolution </a:t>
            </a:r>
            <a:r>
              <a:rPr kumimoji="1" lang="ja-JP" altLang="en-US" dirty="0"/>
              <a:t>を起動できませんでした、というメッセージが出る場合は、</a:t>
            </a:r>
            <a:endParaRPr kumimoji="1" lang="en-US" altLang="ja-JP" dirty="0"/>
          </a:p>
          <a:p>
            <a:r>
              <a:rPr kumimoji="1" lang="ja-JP" altLang="en-US" dirty="0"/>
              <a:t>ターミナル上で</a:t>
            </a:r>
            <a:endParaRPr kumimoji="1" lang="en-US" altLang="ja-JP" dirty="0"/>
          </a:p>
          <a:p>
            <a:r>
              <a:rPr kumimoji="1" lang="en-US" altLang="ja-JP" dirty="0"/>
              <a:t>java -jar  /Applications/logisim-evolition.jar &amp;</a:t>
            </a:r>
          </a:p>
          <a:p>
            <a:r>
              <a:rPr kumimoji="1" lang="ja-JP" altLang="en-US" dirty="0"/>
              <a:t>と打ち込めば起動できます。</a:t>
            </a:r>
          </a:p>
        </p:txBody>
      </p:sp>
      <p:sp>
        <p:nvSpPr>
          <p:cNvPr id="4" name="スライド番号プレースホルダー 3"/>
          <p:cNvSpPr>
            <a:spLocks noGrp="1"/>
          </p:cNvSpPr>
          <p:nvPr>
            <p:ph type="sldNum" sz="quarter" idx="5"/>
          </p:nvPr>
        </p:nvSpPr>
        <p:spPr/>
        <p:txBody>
          <a:bodyPr/>
          <a:lstStyle/>
          <a:p>
            <a:fld id="{3C48BB11-4FC3-4438-923C-543407E51360}" type="slidenum">
              <a:rPr lang="en-US" altLang="ja-JP" smtClean="0"/>
              <a:pPr/>
              <a:t>119</a:t>
            </a:fld>
            <a:endParaRPr lang="en-US" altLang="ja-JP"/>
          </a:p>
        </p:txBody>
      </p:sp>
    </p:spTree>
    <p:extLst>
      <p:ext uri="{BB962C8B-B14F-4D97-AF65-F5344CB8AC3E}">
        <p14:creationId xmlns:p14="http://schemas.microsoft.com/office/powerpoint/2010/main" val="1135704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ここに講義の資料がありますので、ダウンロードしておいてください。</a:t>
            </a:r>
            <a:endParaRPr kumimoji="1" lang="en-US" altLang="ja-JP" dirty="0"/>
          </a:p>
          <a:p>
            <a:r>
              <a:rPr kumimoji="1" lang="ja-JP" altLang="en-US" dirty="0"/>
              <a:t>また、ここに補足資料があります。</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12</a:t>
            </a:fld>
            <a:endParaRPr kumimoji="1" lang="ja-JP" altLang="en-US"/>
          </a:p>
        </p:txBody>
      </p:sp>
    </p:spTree>
    <p:extLst>
      <p:ext uri="{BB962C8B-B14F-4D97-AF65-F5344CB8AC3E}">
        <p14:creationId xmlns:p14="http://schemas.microsoft.com/office/powerpoint/2010/main" val="294279817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残り時間は演習問題をやってみましょう。</a:t>
            </a:r>
            <a:endParaRPr kumimoji="1" lang="en-US" altLang="ja-JP" dirty="0"/>
          </a:p>
          <a:p>
            <a:r>
              <a:rPr kumimoji="1" lang="en-US" altLang="ja-JP" dirty="0"/>
              <a:t>NOT,AND,OR</a:t>
            </a:r>
            <a:r>
              <a:rPr kumimoji="1" lang="ja-JP" altLang="en-US" dirty="0"/>
              <a:t>演算の真理値表を作ってください。</a:t>
            </a:r>
            <a:endParaRPr kumimoji="1" lang="en-US" altLang="ja-JP" dirty="0"/>
          </a:p>
          <a:p>
            <a:r>
              <a:rPr kumimoji="1" lang="ja-JP" altLang="en-US" dirty="0"/>
              <a:t>参考資料の「</a:t>
            </a:r>
            <a:r>
              <a:rPr lang="ja-JP" altLang="en-US" dirty="0"/>
              <a:t>代表的な論理関数・論理ゲート一覧」に答は載っていますがなるべく見ずに空欄を埋めてください。</a:t>
            </a:r>
            <a:endParaRPr lang="en-US" altLang="ja-JP" dirty="0"/>
          </a:p>
          <a:p>
            <a:endParaRPr kumimoji="1" lang="en-US" altLang="ja-JP" dirty="0"/>
          </a:p>
          <a:p>
            <a:r>
              <a:rPr kumimoji="1" lang="en-US" altLang="ja-JP" dirty="0"/>
              <a:t>NOT</a:t>
            </a:r>
            <a:r>
              <a:rPr kumimoji="1" lang="ja-JP" altLang="en-US" dirty="0"/>
              <a:t>演算は、</a:t>
            </a:r>
            <a:r>
              <a:rPr kumimoji="1" lang="en-US" altLang="ja-JP" dirty="0"/>
              <a:t>X</a:t>
            </a:r>
            <a:r>
              <a:rPr kumimoji="1" lang="ja-JP" altLang="en-US" dirty="0"/>
              <a:t>が</a:t>
            </a:r>
            <a:r>
              <a:rPr kumimoji="1" lang="en-US" altLang="ja-JP" dirty="0"/>
              <a:t>0</a:t>
            </a:r>
            <a:r>
              <a:rPr kumimoji="1" lang="ja-JP" altLang="en-US" dirty="0"/>
              <a:t>ならば</a:t>
            </a:r>
            <a:r>
              <a:rPr kumimoji="1" lang="en-US" altLang="ja-JP" dirty="0"/>
              <a:t>1</a:t>
            </a:r>
            <a:r>
              <a:rPr kumimoji="1" lang="ja-JP" altLang="en-US" dirty="0"/>
              <a:t>、</a:t>
            </a:r>
            <a:r>
              <a:rPr kumimoji="1" lang="en-US" altLang="ja-JP" dirty="0"/>
              <a:t>1</a:t>
            </a:r>
            <a:r>
              <a:rPr kumimoji="1" lang="ja-JP" altLang="en-US" dirty="0"/>
              <a:t>ならば</a:t>
            </a:r>
            <a:r>
              <a:rPr kumimoji="1" lang="en-US" altLang="ja-JP" dirty="0"/>
              <a:t>0</a:t>
            </a:r>
            <a:r>
              <a:rPr kumimoji="1" lang="ja-JP" altLang="en-US" dirty="0"/>
              <a:t>です。</a:t>
            </a:r>
            <a:endParaRPr kumimoji="1" lang="en-US" altLang="ja-JP" dirty="0"/>
          </a:p>
          <a:p>
            <a:r>
              <a:rPr kumimoji="1" lang="en-US" altLang="ja-JP" dirty="0"/>
              <a:t>AND</a:t>
            </a:r>
            <a:r>
              <a:rPr kumimoji="1" lang="ja-JP" altLang="en-US" dirty="0"/>
              <a:t>演算は、</a:t>
            </a:r>
            <a:r>
              <a:rPr kumimoji="1" lang="en-US" altLang="ja-JP" dirty="0"/>
              <a:t>XY</a:t>
            </a:r>
            <a:r>
              <a:rPr kumimoji="1" lang="ja-JP" altLang="en-US" dirty="0"/>
              <a:t>が</a:t>
            </a:r>
            <a:r>
              <a:rPr kumimoji="1" lang="en-US" altLang="ja-JP" dirty="0"/>
              <a:t>11</a:t>
            </a:r>
            <a:r>
              <a:rPr kumimoji="1" lang="ja-JP" altLang="en-US" dirty="0"/>
              <a:t>のときのみ</a:t>
            </a:r>
            <a:r>
              <a:rPr kumimoji="1" lang="en-US" altLang="ja-JP" dirty="0"/>
              <a:t>1</a:t>
            </a:r>
            <a:r>
              <a:rPr kumimoji="1" lang="ja-JP" altLang="en-US" dirty="0"/>
              <a:t>で、それ以外は</a:t>
            </a:r>
            <a:r>
              <a:rPr kumimoji="1" lang="en-US" altLang="ja-JP" dirty="0"/>
              <a:t>0</a:t>
            </a:r>
            <a:r>
              <a:rPr kumimoji="1" lang="ja-JP" altLang="en-US" dirty="0"/>
              <a:t>です。</a:t>
            </a:r>
            <a:endParaRPr kumimoji="1" lang="en-US" altLang="ja-JP" dirty="0"/>
          </a:p>
          <a:p>
            <a:r>
              <a:rPr kumimoji="1" lang="en-US" altLang="ja-JP" dirty="0"/>
              <a:t>OR</a:t>
            </a:r>
            <a:r>
              <a:rPr kumimoji="1" lang="ja-JP" altLang="en-US" dirty="0"/>
              <a:t>演算は、</a:t>
            </a:r>
            <a:r>
              <a:rPr kumimoji="1" lang="en-US" altLang="ja-JP" dirty="0"/>
              <a:t>XY</a:t>
            </a:r>
            <a:r>
              <a:rPr kumimoji="1" lang="ja-JP" altLang="en-US" dirty="0"/>
              <a:t>が</a:t>
            </a:r>
            <a:r>
              <a:rPr kumimoji="1" lang="en-US" altLang="ja-JP" dirty="0"/>
              <a:t>00</a:t>
            </a:r>
            <a:r>
              <a:rPr kumimoji="1" lang="ja-JP" altLang="en-US" dirty="0"/>
              <a:t>のときのみ</a:t>
            </a:r>
            <a:r>
              <a:rPr kumimoji="1" lang="en-US" altLang="ja-JP" dirty="0"/>
              <a:t>0</a:t>
            </a:r>
            <a:r>
              <a:rPr kumimoji="1" lang="ja-JP" altLang="en-US" dirty="0"/>
              <a:t>で、それ以外は</a:t>
            </a:r>
            <a:r>
              <a:rPr kumimoji="1" lang="en-US" altLang="ja-JP" dirty="0"/>
              <a:t>1</a:t>
            </a:r>
            <a:r>
              <a:rPr kumimoji="1" lang="ja-JP" altLang="en-US" dirty="0"/>
              <a:t>です。</a:t>
            </a:r>
            <a:endParaRPr kumimoji="1" lang="en-US" altLang="ja-JP" dirty="0"/>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120</a:t>
            </a:fld>
            <a:endParaRPr kumimoji="1" lang="ja-JP" altLang="en-US"/>
          </a:p>
        </p:txBody>
      </p:sp>
    </p:spTree>
    <p:extLst>
      <p:ext uri="{BB962C8B-B14F-4D97-AF65-F5344CB8AC3E}">
        <p14:creationId xmlns:p14="http://schemas.microsoft.com/office/powerpoint/2010/main" val="318774870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次は有界則と同一則の演算です。</a:t>
            </a:r>
            <a:endParaRPr kumimoji="1" lang="en-US" altLang="ja-JP" dirty="0"/>
          </a:p>
          <a:p>
            <a:r>
              <a:rPr kumimoji="1" lang="ja-JP" altLang="en-US" dirty="0"/>
              <a:t>こちらの演算をしてください。</a:t>
            </a:r>
            <a:endParaRPr kumimoji="1" lang="en-US" altLang="ja-JP" dirty="0"/>
          </a:p>
          <a:p>
            <a:endParaRPr kumimoji="1" lang="en-US" altLang="ja-JP" dirty="0"/>
          </a:p>
          <a:p>
            <a:r>
              <a:rPr kumimoji="1" lang="ja-JP" altLang="en-US" dirty="0"/>
              <a:t>有界則は、</a:t>
            </a:r>
            <a:r>
              <a:rPr kumimoji="1" lang="en-US" altLang="ja-JP" dirty="0"/>
              <a:t>0</a:t>
            </a:r>
            <a:r>
              <a:rPr kumimoji="1" lang="ja-JP" altLang="en-US" dirty="0"/>
              <a:t>を掛ければ</a:t>
            </a:r>
            <a:r>
              <a:rPr kumimoji="1" lang="en-US" altLang="ja-JP" dirty="0"/>
              <a:t>0</a:t>
            </a:r>
            <a:r>
              <a:rPr kumimoji="1" lang="ja-JP" altLang="en-US" dirty="0"/>
              <a:t>、</a:t>
            </a:r>
            <a:r>
              <a:rPr kumimoji="1" lang="en-US" altLang="ja-JP" dirty="0"/>
              <a:t>1</a:t>
            </a:r>
            <a:r>
              <a:rPr kumimoji="1" lang="ja-JP" altLang="en-US" dirty="0"/>
              <a:t>を足せば</a:t>
            </a:r>
            <a:r>
              <a:rPr kumimoji="1" lang="en-US" altLang="ja-JP" dirty="0"/>
              <a:t>1</a:t>
            </a:r>
            <a:r>
              <a:rPr kumimoji="1" lang="ja-JP" altLang="en-US" dirty="0"/>
              <a:t>です。</a:t>
            </a:r>
            <a:endParaRPr kumimoji="1" lang="en-US" altLang="ja-JP" dirty="0"/>
          </a:p>
          <a:p>
            <a:r>
              <a:rPr kumimoji="1" lang="ja-JP" altLang="en-US" dirty="0"/>
              <a:t>同一則は、</a:t>
            </a:r>
            <a:r>
              <a:rPr kumimoji="1" lang="en-US" altLang="ja-JP" dirty="0"/>
              <a:t>1</a:t>
            </a:r>
            <a:r>
              <a:rPr kumimoji="1" lang="ja-JP" altLang="en-US" dirty="0"/>
              <a:t>を掛けても</a:t>
            </a:r>
            <a:r>
              <a:rPr kumimoji="1" lang="en-US" altLang="ja-JP" dirty="0"/>
              <a:t>0</a:t>
            </a:r>
            <a:r>
              <a:rPr kumimoji="1" lang="ja-JP" altLang="en-US" dirty="0"/>
              <a:t>を足しても結果は変わりません。</a:t>
            </a:r>
            <a:endParaRPr kumimoji="1" lang="en-US" altLang="ja-JP" dirty="0"/>
          </a:p>
          <a:p>
            <a:endParaRPr kumimoji="1" lang="en-US" altLang="ja-JP" dirty="0"/>
          </a:p>
          <a:p>
            <a:r>
              <a:rPr kumimoji="1" lang="ja-JP" altLang="en-US" dirty="0"/>
              <a:t>答えはこのようになります。</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121</a:t>
            </a:fld>
            <a:endParaRPr kumimoji="1" lang="ja-JP" altLang="en-US"/>
          </a:p>
        </p:txBody>
      </p:sp>
    </p:spTree>
    <p:extLst>
      <p:ext uri="{BB962C8B-B14F-4D97-AF65-F5344CB8AC3E}">
        <p14:creationId xmlns:p14="http://schemas.microsoft.com/office/powerpoint/2010/main" val="54670285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今度は相補則と分配則の演算です。</a:t>
            </a:r>
            <a:endParaRPr kumimoji="1" lang="en-US" altLang="ja-JP" dirty="0"/>
          </a:p>
          <a:p>
            <a:r>
              <a:rPr kumimoji="1" lang="ja-JP" altLang="en-US" dirty="0"/>
              <a:t>こちらの演算をしてください。</a:t>
            </a:r>
            <a:endParaRPr kumimoji="1" lang="en-US" altLang="ja-JP" dirty="0"/>
          </a:p>
          <a:p>
            <a:endParaRPr kumimoji="1" lang="en-US" altLang="ja-JP" dirty="0"/>
          </a:p>
          <a:p>
            <a:r>
              <a:rPr kumimoji="1" lang="ja-JP" altLang="en-US" dirty="0"/>
              <a:t>上の式は、相補則から </a:t>
            </a:r>
            <a:r>
              <a:rPr kumimoji="1" lang="en-US" altLang="ja-JP" dirty="0"/>
              <a:t>X AND X_ </a:t>
            </a:r>
            <a:r>
              <a:rPr kumimoji="1" lang="ja-JP" altLang="en-US" dirty="0"/>
              <a:t>が </a:t>
            </a:r>
            <a:r>
              <a:rPr kumimoji="1" lang="en-US" altLang="ja-JP" dirty="0"/>
              <a:t>0</a:t>
            </a:r>
            <a:r>
              <a:rPr kumimoji="1" lang="ja-JP" altLang="en-US" dirty="0"/>
              <a:t>、 </a:t>
            </a:r>
            <a:r>
              <a:rPr kumimoji="1" lang="en-US" altLang="ja-JP" dirty="0"/>
              <a:t>Y OR Y_ </a:t>
            </a:r>
            <a:r>
              <a:rPr kumimoji="1" lang="ja-JP" altLang="en-US" dirty="0"/>
              <a:t>が </a:t>
            </a:r>
            <a:r>
              <a:rPr kumimoji="1" lang="en-US" altLang="ja-JP" dirty="0"/>
              <a:t>1 </a:t>
            </a:r>
            <a:r>
              <a:rPr kumimoji="1" lang="ja-JP" altLang="en-US" dirty="0"/>
              <a:t>になります。</a:t>
            </a:r>
            <a:endParaRPr kumimoji="1" lang="en-US" altLang="ja-JP" dirty="0"/>
          </a:p>
          <a:p>
            <a:r>
              <a:rPr kumimoji="1" lang="ja-JP" altLang="en-US" dirty="0"/>
              <a:t>下の式は、分配則から、</a:t>
            </a:r>
            <a:r>
              <a:rPr kumimoji="1" lang="en-US" altLang="ja-JP" dirty="0"/>
              <a:t>X_ Y_ </a:t>
            </a:r>
            <a:r>
              <a:rPr kumimoji="1" lang="ja-JP" altLang="en-US" dirty="0"/>
              <a:t>それぞれに </a:t>
            </a:r>
            <a:r>
              <a:rPr kumimoji="1" lang="en-US" altLang="ja-JP" dirty="0"/>
              <a:t>Z </a:t>
            </a:r>
            <a:r>
              <a:rPr kumimoji="1" lang="ja-JP" altLang="en-US" dirty="0"/>
              <a:t>がかかります。</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122</a:t>
            </a:fld>
            <a:endParaRPr kumimoji="1" lang="ja-JP" altLang="en-US"/>
          </a:p>
        </p:txBody>
      </p:sp>
    </p:spTree>
    <p:extLst>
      <p:ext uri="{BB962C8B-B14F-4D97-AF65-F5344CB8AC3E}">
        <p14:creationId xmlns:p14="http://schemas.microsoft.com/office/powerpoint/2010/main" val="191584267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次は双対な論理式を求めてみましょう。</a:t>
            </a:r>
            <a:endParaRPr kumimoji="1" lang="en-US" altLang="ja-JP" dirty="0"/>
          </a:p>
          <a:p>
            <a:r>
              <a:rPr kumimoji="1" lang="ja-JP" altLang="en-US" dirty="0"/>
              <a:t>次の関数 </a:t>
            </a:r>
            <a:r>
              <a:rPr kumimoji="1" lang="en-US" altLang="ja-JP" dirty="0"/>
              <a:t>f </a:t>
            </a:r>
            <a:r>
              <a:rPr kumimoji="1" lang="ja-JP" altLang="en-US" dirty="0"/>
              <a:t>の双対な式を求めてください。</a:t>
            </a:r>
            <a:endParaRPr kumimoji="1" lang="en-US" altLang="ja-JP" dirty="0"/>
          </a:p>
          <a:p>
            <a:endParaRPr kumimoji="1" lang="en-US" altLang="ja-JP" dirty="0"/>
          </a:p>
          <a:p>
            <a:r>
              <a:rPr kumimoji="1" lang="ja-JP" altLang="en-US" dirty="0"/>
              <a:t>双対な式は、式中の</a:t>
            </a:r>
            <a:r>
              <a:rPr kumimoji="1" lang="en-US" altLang="ja-JP" dirty="0"/>
              <a:t>AND</a:t>
            </a:r>
            <a:r>
              <a:rPr kumimoji="1" lang="ja-JP" altLang="en-US" dirty="0"/>
              <a:t>と</a:t>
            </a:r>
            <a:r>
              <a:rPr kumimoji="1" lang="en-US" altLang="ja-JP" dirty="0"/>
              <a:t>OR,0</a:t>
            </a:r>
            <a:r>
              <a:rPr kumimoji="1" lang="ja-JP" altLang="en-US" dirty="0"/>
              <a:t>と</a:t>
            </a:r>
            <a:r>
              <a:rPr kumimoji="1" lang="en-US" altLang="ja-JP" dirty="0"/>
              <a:t>1</a:t>
            </a:r>
            <a:r>
              <a:rPr kumimoji="1" lang="ja-JP" altLang="en-US" dirty="0"/>
              <a:t>を入れ替えると作れます。</a:t>
            </a:r>
            <a:endParaRPr kumimoji="1" lang="en-US" altLang="ja-JP" dirty="0"/>
          </a:p>
          <a:p>
            <a:r>
              <a:rPr kumimoji="1" lang="ja-JP" altLang="en-US" dirty="0"/>
              <a:t>答えは</a:t>
            </a:r>
            <a:r>
              <a:rPr kumimoji="1" lang="en-US" altLang="ja-JP" dirty="0"/>
              <a:t> X AND Y AND 1 OR 0 </a:t>
            </a:r>
            <a:r>
              <a:rPr kumimoji="1" lang="ja-JP" altLang="en-US" dirty="0"/>
              <a:t>になります。</a:t>
            </a:r>
            <a:endParaRPr kumimoji="1" lang="en-US" altLang="ja-JP" dirty="0"/>
          </a:p>
          <a:p>
            <a:r>
              <a:rPr kumimoji="1" lang="ja-JP" altLang="en-US" dirty="0"/>
              <a:t>さらに同一則を使うと答えは </a:t>
            </a:r>
            <a:r>
              <a:rPr kumimoji="1" lang="en-US" altLang="ja-JP" dirty="0"/>
              <a:t>X AND Y </a:t>
            </a:r>
            <a:r>
              <a:rPr kumimoji="1" lang="ja-JP" altLang="en-US" dirty="0"/>
              <a:t>になります。</a:t>
            </a:r>
            <a:endParaRPr kumimoji="1" lang="en-US" altLang="ja-JP" dirty="0"/>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123</a:t>
            </a:fld>
            <a:endParaRPr kumimoji="1" lang="ja-JP" altLang="en-US"/>
          </a:p>
        </p:txBody>
      </p:sp>
    </p:spTree>
    <p:extLst>
      <p:ext uri="{BB962C8B-B14F-4D97-AF65-F5344CB8AC3E}">
        <p14:creationId xmlns:p14="http://schemas.microsoft.com/office/powerpoint/2010/main" val="162218178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次はド・モルガン則です。</a:t>
            </a:r>
            <a:endParaRPr kumimoji="1" lang="en-US" altLang="ja-JP" dirty="0"/>
          </a:p>
          <a:p>
            <a:r>
              <a:rPr kumimoji="1" lang="ja-JP" altLang="en-US" dirty="0"/>
              <a:t>以下の式を積和形にしてください。</a:t>
            </a:r>
            <a:endParaRPr kumimoji="1" lang="en-US" altLang="ja-JP" dirty="0"/>
          </a:p>
          <a:p>
            <a:endParaRPr kumimoji="1" lang="en-US" altLang="ja-JP" dirty="0"/>
          </a:p>
          <a:p>
            <a:r>
              <a:rPr kumimoji="1" lang="ja-JP" altLang="en-US" dirty="0"/>
              <a:t>ド・モルガン則から、先に掛け算して</a:t>
            </a:r>
            <a:r>
              <a:rPr kumimoji="1" lang="en-US" altLang="ja-JP" dirty="0"/>
              <a:t>NOT</a:t>
            </a:r>
            <a:r>
              <a:rPr kumimoji="1" lang="ja-JP" altLang="en-US" dirty="0"/>
              <a:t>を取ったものは、先にそれぞれの変数に</a:t>
            </a:r>
            <a:r>
              <a:rPr kumimoji="1" lang="en-US" altLang="ja-JP" dirty="0"/>
              <a:t>NOT</a:t>
            </a:r>
            <a:r>
              <a:rPr kumimoji="1" lang="ja-JP" altLang="en-US" dirty="0"/>
              <a:t>を取ってから足し算したものと同じになります。</a:t>
            </a:r>
            <a:endParaRPr kumimoji="1" lang="en-US" altLang="ja-JP" dirty="0"/>
          </a:p>
          <a:p>
            <a:r>
              <a:rPr kumimoji="1" lang="ja-JP" altLang="en-US" dirty="0"/>
              <a:t>下の式は、ド・、オルガンの系から</a:t>
            </a:r>
            <a:r>
              <a:rPr kumimoji="1" lang="en-US" altLang="ja-JP" dirty="0"/>
              <a:t>X</a:t>
            </a:r>
            <a:r>
              <a:rPr kumimoji="1" lang="ja-JP" altLang="en-US" dirty="0"/>
              <a:t>の</a:t>
            </a:r>
            <a:r>
              <a:rPr kumimoji="1" lang="en-US" altLang="ja-JP" dirty="0"/>
              <a:t>2</a:t>
            </a:r>
            <a:r>
              <a:rPr kumimoji="1" lang="ja-JP" altLang="en-US" dirty="0"/>
              <a:t>重否定と</a:t>
            </a:r>
            <a:r>
              <a:rPr kumimoji="1" lang="en-US" altLang="ja-JP" dirty="0"/>
              <a:t>Y</a:t>
            </a:r>
            <a:r>
              <a:rPr kumimoji="1" lang="ja-JP" altLang="en-US" dirty="0"/>
              <a:t>の</a:t>
            </a:r>
            <a:r>
              <a:rPr kumimoji="1" lang="en-US" altLang="ja-JP" dirty="0"/>
              <a:t>2</a:t>
            </a:r>
            <a:r>
              <a:rPr kumimoji="1" lang="ja-JP" altLang="en-US" dirty="0"/>
              <a:t>重否定の積になります。</a:t>
            </a:r>
            <a:endParaRPr kumimoji="1" lang="en-US" altLang="ja-JP" dirty="0"/>
          </a:p>
          <a:p>
            <a:r>
              <a:rPr kumimoji="1" lang="en-US" altLang="ja-JP" dirty="0"/>
              <a:t>2</a:t>
            </a:r>
            <a:r>
              <a:rPr kumimoji="1" lang="ja-JP" altLang="en-US" dirty="0"/>
              <a:t>重否定を消すと </a:t>
            </a:r>
            <a:r>
              <a:rPr kumimoji="1" lang="en-US" altLang="ja-JP" dirty="0"/>
              <a:t>X AND Y</a:t>
            </a:r>
            <a:r>
              <a:rPr kumimoji="1" lang="ja-JP" altLang="en-US" dirty="0"/>
              <a:t>です。</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124</a:t>
            </a:fld>
            <a:endParaRPr kumimoji="1" lang="ja-JP" altLang="en-US"/>
          </a:p>
        </p:txBody>
      </p:sp>
    </p:spTree>
    <p:extLst>
      <p:ext uri="{BB962C8B-B14F-4D97-AF65-F5344CB8AC3E}">
        <p14:creationId xmlns:p14="http://schemas.microsoft.com/office/powerpoint/2010/main" val="2259503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次は標準積和形を求めてみましょう。</a:t>
            </a:r>
            <a:endParaRPr kumimoji="1" lang="en-US" altLang="ja-JP" dirty="0"/>
          </a:p>
          <a:p>
            <a:r>
              <a:rPr kumimoji="1" lang="en-US" altLang="ja-JP" dirty="0"/>
              <a:t>X OR Y_ </a:t>
            </a:r>
            <a:r>
              <a:rPr kumimoji="1" lang="ja-JP" altLang="en-US" dirty="0"/>
              <a:t>を標準積和形にしてください。</a:t>
            </a:r>
            <a:endParaRPr kumimoji="1" lang="en-US" altLang="ja-JP" dirty="0"/>
          </a:p>
          <a:p>
            <a:r>
              <a:rPr kumimoji="1" lang="ja-JP" altLang="en-US" dirty="0"/>
              <a:t>標準積和形にするには、まず真理値表を作成します。</a:t>
            </a:r>
            <a:endParaRPr kumimoji="1" lang="en-US" altLang="ja-JP" dirty="0"/>
          </a:p>
          <a:p>
            <a:r>
              <a:rPr kumimoji="1" lang="en-US" altLang="ja-JP" dirty="0"/>
              <a:t>XY</a:t>
            </a:r>
            <a:r>
              <a:rPr kumimoji="1" lang="ja-JP" altLang="en-US" dirty="0"/>
              <a:t>それぞれに</a:t>
            </a:r>
            <a:r>
              <a:rPr kumimoji="1" lang="en-US" altLang="ja-JP" dirty="0"/>
              <a:t>00, 01, 10, 11 </a:t>
            </a:r>
            <a:r>
              <a:rPr kumimoji="1" lang="ja-JP" altLang="en-US" dirty="0"/>
              <a:t>を代入して </a:t>
            </a:r>
            <a:r>
              <a:rPr kumimoji="1" lang="en-US" altLang="ja-JP" dirty="0"/>
              <a:t>f</a:t>
            </a:r>
            <a:r>
              <a:rPr kumimoji="1" lang="ja-JP" altLang="en-US" dirty="0"/>
              <a:t>の値を求めてください。</a:t>
            </a:r>
            <a:endParaRPr kumimoji="1" lang="en-US" altLang="ja-JP" dirty="0"/>
          </a:p>
          <a:p>
            <a:endParaRPr kumimoji="1" lang="en-US" altLang="ja-JP" dirty="0"/>
          </a:p>
          <a:p>
            <a:r>
              <a:rPr kumimoji="1" lang="ja-JP" altLang="en-US" dirty="0"/>
              <a:t>真理値表の値はこのようになります。</a:t>
            </a:r>
            <a:endParaRPr kumimoji="1" lang="en-US" altLang="ja-JP" dirty="0"/>
          </a:p>
          <a:p>
            <a:r>
              <a:rPr kumimoji="1" lang="ja-JP" altLang="en-US" dirty="0"/>
              <a:t>標準積和形は、真理値表の</a:t>
            </a:r>
            <a:r>
              <a:rPr kumimoji="1" lang="en-US" altLang="ja-JP" dirty="0"/>
              <a:t>1</a:t>
            </a:r>
            <a:r>
              <a:rPr kumimoji="1" lang="ja-JP" altLang="en-US" dirty="0"/>
              <a:t>に対応する最小項の和で表されます。</a:t>
            </a:r>
            <a:endParaRPr kumimoji="1" lang="en-US" altLang="ja-JP" dirty="0"/>
          </a:p>
          <a:p>
            <a:endParaRPr kumimoji="1" lang="en-US" altLang="ja-JP" dirty="0"/>
          </a:p>
          <a:p>
            <a:r>
              <a:rPr kumimoji="1" lang="ja-JP" altLang="en-US" dirty="0"/>
              <a:t>答えは </a:t>
            </a:r>
            <a:r>
              <a:rPr kumimoji="1" lang="en-US" altLang="ja-JP" dirty="0"/>
              <a:t>X_ Y_ OR X Y_ R X Y </a:t>
            </a:r>
            <a:r>
              <a:rPr kumimoji="1" lang="ja-JP" altLang="en-US" dirty="0"/>
              <a:t>です。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125</a:t>
            </a:fld>
            <a:endParaRPr kumimoji="1" lang="ja-JP" altLang="en-US"/>
          </a:p>
        </p:txBody>
      </p:sp>
    </p:spTree>
    <p:extLst>
      <p:ext uri="{BB962C8B-B14F-4D97-AF65-F5344CB8AC3E}">
        <p14:creationId xmlns:p14="http://schemas.microsoft.com/office/powerpoint/2010/main" val="176088359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ここから先は参考資料です。</a:t>
            </a:r>
            <a:endParaRPr kumimoji="1" lang="en-US" altLang="ja-JP" dirty="0"/>
          </a:p>
          <a:p>
            <a:r>
              <a:rPr kumimoji="1" lang="ja-JP" altLang="en-US" dirty="0"/>
              <a:t>興味にある人は見ておいてください。</a:t>
            </a:r>
            <a:endParaRPr kumimoji="1" lang="en-US" altLang="ja-JP" dirty="0"/>
          </a:p>
          <a:p>
            <a:endParaRPr kumimoji="1" lang="en-US" altLang="ja-JP" dirty="0"/>
          </a:p>
          <a:p>
            <a:r>
              <a:rPr kumimoji="1" lang="ja-JP" altLang="en-US" dirty="0"/>
              <a:t>それでは今日の授業はここまでです。</a:t>
            </a:r>
            <a:endParaRPr kumimoji="1" lang="en-US" altLang="ja-JP" dirty="0"/>
          </a:p>
          <a:p>
            <a:r>
              <a:rPr kumimoji="1" lang="ja-JP" altLang="en-US" dirty="0"/>
              <a:t>次回の授業の </a:t>
            </a:r>
            <a:r>
              <a:rPr kumimoji="1" lang="en-US" altLang="ja-JP" dirty="0"/>
              <a:t>zoom </a:t>
            </a:r>
            <a:r>
              <a:rPr kumimoji="1" lang="ja-JP" altLang="en-US" dirty="0"/>
              <a:t>の</a:t>
            </a:r>
            <a:r>
              <a:rPr kumimoji="1" lang="en-US" altLang="ja-JP" dirty="0"/>
              <a:t>ID</a:t>
            </a:r>
            <a:r>
              <a:rPr kumimoji="1" lang="ja-JP" altLang="en-US" dirty="0"/>
              <a:t>とパスワードは、</a:t>
            </a:r>
            <a:r>
              <a:rPr kumimoji="1" lang="en-US" altLang="ja-JP" dirty="0"/>
              <a:t>Slack</a:t>
            </a:r>
            <a:r>
              <a:rPr kumimoji="1" lang="ja-JP" altLang="en-US" dirty="0"/>
              <a:t> または </a:t>
            </a:r>
            <a:r>
              <a:rPr kumimoji="1" lang="en-US" altLang="ja-JP" dirty="0" err="1"/>
              <a:t>GoogleClassroom</a:t>
            </a:r>
            <a:r>
              <a:rPr kumimoji="1" lang="en-US" altLang="ja-JP" dirty="0"/>
              <a:t> </a:t>
            </a:r>
            <a:r>
              <a:rPr kumimoji="1" lang="ja-JP" altLang="en-US" dirty="0"/>
              <a:t>でお知らせします。</a:t>
            </a:r>
            <a:endParaRPr kumimoji="1" lang="en-US" altLang="ja-JP" dirty="0"/>
          </a:p>
          <a:p>
            <a:r>
              <a:rPr kumimoji="1" lang="ja-JP" altLang="en-US"/>
              <a:t>お疲れ様でした。</a:t>
            </a:r>
            <a:endParaRPr kumimoji="1" lang="ja-JP" altLang="en-US" dirty="0"/>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126</a:t>
            </a:fld>
            <a:endParaRPr kumimoji="1" lang="ja-JP" altLang="en-US"/>
          </a:p>
        </p:txBody>
      </p:sp>
    </p:spTree>
    <p:extLst>
      <p:ext uri="{BB962C8B-B14F-4D97-AF65-F5344CB8AC3E}">
        <p14:creationId xmlns:p14="http://schemas.microsoft.com/office/powerpoint/2010/main" val="32714135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127</a:t>
            </a:fld>
            <a:endParaRPr kumimoji="1" lang="ja-JP" altLang="en-US"/>
          </a:p>
        </p:txBody>
      </p:sp>
    </p:spTree>
    <p:extLst>
      <p:ext uri="{BB962C8B-B14F-4D97-AF65-F5344CB8AC3E}">
        <p14:creationId xmlns:p14="http://schemas.microsoft.com/office/powerpoint/2010/main" val="332669766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128</a:t>
            </a:fld>
            <a:endParaRPr kumimoji="1" lang="ja-JP" altLang="en-US"/>
          </a:p>
        </p:txBody>
      </p:sp>
    </p:spTree>
    <p:extLst>
      <p:ext uri="{BB962C8B-B14F-4D97-AF65-F5344CB8AC3E}">
        <p14:creationId xmlns:p14="http://schemas.microsoft.com/office/powerpoint/2010/main" val="421786209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129</a:t>
            </a:fld>
            <a:endParaRPr kumimoji="1" lang="ja-JP" altLang="en-US"/>
          </a:p>
        </p:txBody>
      </p:sp>
    </p:spTree>
    <p:extLst>
      <p:ext uri="{BB962C8B-B14F-4D97-AF65-F5344CB8AC3E}">
        <p14:creationId xmlns:p14="http://schemas.microsoft.com/office/powerpoint/2010/main" val="2670445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GoogleClassroom </a:t>
            </a:r>
            <a:r>
              <a:rPr kumimoji="1" lang="ja-JP" altLang="en-US" dirty="0"/>
              <a:t>にも資料は置いてあります。</a:t>
            </a:r>
            <a:endParaRPr kumimoji="1" lang="en-US" altLang="ja-JP" dirty="0"/>
          </a:p>
          <a:p>
            <a:r>
              <a:rPr kumimoji="1" lang="ja-JP" altLang="en-US" dirty="0"/>
              <a:t>論理回路のページから、授業⇒講義資料と辿ってください。</a:t>
            </a:r>
            <a:endParaRPr kumimoji="1" lang="en-US" altLang="ja-JP" dirty="0"/>
          </a:p>
          <a:p>
            <a:r>
              <a:rPr kumimoji="1" lang="en-US" altLang="ja-JP" dirty="0"/>
              <a:t>GoogleClassroom </a:t>
            </a:r>
            <a:r>
              <a:rPr kumimoji="1" lang="ja-JP" altLang="en-US" dirty="0"/>
              <a:t>には動画も置いてあります。</a:t>
            </a:r>
            <a:endParaRPr kumimoji="1" lang="en-US" altLang="ja-JP" dirty="0"/>
          </a:p>
          <a:p>
            <a:r>
              <a:rPr kumimoji="1" lang="en-US" altLang="ja-JP" dirty="0"/>
              <a:t>Zoom </a:t>
            </a:r>
            <a:r>
              <a:rPr kumimoji="1" lang="ja-JP" altLang="en-US" dirty="0"/>
              <a:t>で私が話す内容は予め動画にしてありますので、</a:t>
            </a:r>
            <a:endParaRPr kumimoji="1" lang="en-US" altLang="ja-JP" dirty="0"/>
          </a:p>
          <a:p>
            <a:r>
              <a:rPr kumimoji="1" lang="en-US" altLang="ja-JP" dirty="0"/>
              <a:t>Zoom</a:t>
            </a:r>
            <a:r>
              <a:rPr kumimoji="1" lang="ja-JP" altLang="en-US" dirty="0"/>
              <a:t> では聞き取り辛い人や、自分のペースで進めたい人は、こちらの動画を見てくださっても結構です。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77A92BEE-05F8-4BAF-AF13-9F8CAE97FA6A}" type="slidenum">
              <a:rPr kumimoji="1" lang="ja-JP" altLang="en-US" smtClean="0"/>
              <a:t>13</a:t>
            </a:fld>
            <a:endParaRPr kumimoji="1" lang="ja-JP" altLang="en-US"/>
          </a:p>
        </p:txBody>
      </p:sp>
    </p:spTree>
    <p:extLst>
      <p:ext uri="{BB962C8B-B14F-4D97-AF65-F5344CB8AC3E}">
        <p14:creationId xmlns:p14="http://schemas.microsoft.com/office/powerpoint/2010/main" val="196239347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130</a:t>
            </a:fld>
            <a:endParaRPr kumimoji="1" lang="ja-JP" altLang="en-US"/>
          </a:p>
        </p:txBody>
      </p:sp>
    </p:spTree>
    <p:extLst>
      <p:ext uri="{BB962C8B-B14F-4D97-AF65-F5344CB8AC3E}">
        <p14:creationId xmlns:p14="http://schemas.microsoft.com/office/powerpoint/2010/main" val="60392826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131</a:t>
            </a:fld>
            <a:endParaRPr kumimoji="1" lang="ja-JP" altLang="en-US"/>
          </a:p>
        </p:txBody>
      </p:sp>
    </p:spTree>
    <p:extLst>
      <p:ext uri="{BB962C8B-B14F-4D97-AF65-F5344CB8AC3E}">
        <p14:creationId xmlns:p14="http://schemas.microsoft.com/office/powerpoint/2010/main" val="226293780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132</a:t>
            </a:fld>
            <a:endParaRPr kumimoji="1" lang="ja-JP" altLang="en-US"/>
          </a:p>
        </p:txBody>
      </p:sp>
    </p:spTree>
    <p:extLst>
      <p:ext uri="{BB962C8B-B14F-4D97-AF65-F5344CB8AC3E}">
        <p14:creationId xmlns:p14="http://schemas.microsoft.com/office/powerpoint/2010/main" val="101016317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133</a:t>
            </a:fld>
            <a:endParaRPr kumimoji="1" lang="ja-JP" altLang="en-US"/>
          </a:p>
        </p:txBody>
      </p:sp>
    </p:spTree>
    <p:extLst>
      <p:ext uri="{BB962C8B-B14F-4D97-AF65-F5344CB8AC3E}">
        <p14:creationId xmlns:p14="http://schemas.microsoft.com/office/powerpoint/2010/main" val="161631335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134</a:t>
            </a:fld>
            <a:endParaRPr kumimoji="1" lang="ja-JP" altLang="en-US"/>
          </a:p>
        </p:txBody>
      </p:sp>
    </p:spTree>
    <p:extLst>
      <p:ext uri="{BB962C8B-B14F-4D97-AF65-F5344CB8AC3E}">
        <p14:creationId xmlns:p14="http://schemas.microsoft.com/office/powerpoint/2010/main" val="160178033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135</a:t>
            </a:fld>
            <a:endParaRPr kumimoji="1" lang="ja-JP" altLang="en-US"/>
          </a:p>
        </p:txBody>
      </p:sp>
    </p:spTree>
    <p:extLst>
      <p:ext uri="{BB962C8B-B14F-4D97-AF65-F5344CB8AC3E}">
        <p14:creationId xmlns:p14="http://schemas.microsoft.com/office/powerpoint/2010/main" val="310603143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136</a:t>
            </a:fld>
            <a:endParaRPr kumimoji="1" lang="ja-JP" altLang="en-US"/>
          </a:p>
        </p:txBody>
      </p:sp>
    </p:spTree>
    <p:extLst>
      <p:ext uri="{BB962C8B-B14F-4D97-AF65-F5344CB8AC3E}">
        <p14:creationId xmlns:p14="http://schemas.microsoft.com/office/powerpoint/2010/main" val="163787095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137</a:t>
            </a:fld>
            <a:endParaRPr kumimoji="1" lang="ja-JP" altLang="en-US"/>
          </a:p>
        </p:txBody>
      </p:sp>
    </p:spTree>
    <p:extLst>
      <p:ext uri="{BB962C8B-B14F-4D97-AF65-F5344CB8AC3E}">
        <p14:creationId xmlns:p14="http://schemas.microsoft.com/office/powerpoint/2010/main" val="136631003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138</a:t>
            </a:fld>
            <a:endParaRPr kumimoji="1" lang="ja-JP" altLang="en-US"/>
          </a:p>
        </p:txBody>
      </p:sp>
    </p:spTree>
    <p:extLst>
      <p:ext uri="{BB962C8B-B14F-4D97-AF65-F5344CB8AC3E}">
        <p14:creationId xmlns:p14="http://schemas.microsoft.com/office/powerpoint/2010/main" val="2812409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また、パワーポイントファイルは、ノート部分に私が話す内容を書いてあります。</a:t>
            </a:r>
            <a:endParaRPr kumimoji="1" lang="en-US" altLang="ja-JP" dirty="0"/>
          </a:p>
          <a:p>
            <a:r>
              <a:rPr kumimoji="1" lang="ja-JP" altLang="en-US" dirty="0"/>
              <a:t>音声が聞き取りにくい人は、こちらを見てください。</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14</a:t>
            </a:fld>
            <a:endParaRPr kumimoji="1" lang="ja-JP" altLang="en-US"/>
          </a:p>
        </p:txBody>
      </p:sp>
    </p:spTree>
    <p:extLst>
      <p:ext uri="{BB962C8B-B14F-4D97-AF65-F5344CB8AC3E}">
        <p14:creationId xmlns:p14="http://schemas.microsoft.com/office/powerpoint/2010/main" val="1930642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それでは講義内容に入ります。</a:t>
            </a:r>
            <a:endParaRPr kumimoji="1" lang="en-US" altLang="ja-JP" dirty="0"/>
          </a:p>
          <a:p>
            <a:r>
              <a:rPr kumimoji="1" lang="ja-JP" altLang="en-US" dirty="0"/>
              <a:t>私たちの周囲には様々な情報が溢れています。</a:t>
            </a:r>
            <a:endParaRPr kumimoji="1" lang="en-US" altLang="ja-JP" dirty="0"/>
          </a:p>
          <a:p>
            <a:r>
              <a:rPr kumimoji="1" lang="ja-JP" altLang="en-US" dirty="0"/>
              <a:t>情報は文字であったり、音声であったり、画像であったり様々な形態があります。</a:t>
            </a:r>
            <a:endParaRPr kumimoji="1" lang="en-US" altLang="ja-JP" dirty="0"/>
          </a:p>
          <a:p>
            <a:r>
              <a:rPr kumimoji="1" lang="ja-JP" altLang="en-US" dirty="0"/>
              <a:t>情報というのは、そのままでは使えず、必要に応じて整理・分析する必要があります。</a:t>
            </a:r>
            <a:endParaRPr kumimoji="1" lang="en-US" altLang="ja-JP" dirty="0"/>
          </a:p>
          <a:p>
            <a:r>
              <a:rPr kumimoji="1" lang="ja-JP" altLang="en-US" dirty="0"/>
              <a:t>情報を整理・分析を簡単にするために使われるのが、論理、</a:t>
            </a:r>
            <a:r>
              <a:rPr kumimoji="1" lang="en-US" altLang="ja-JP" dirty="0"/>
              <a:t>logic </a:t>
            </a:r>
            <a:r>
              <a:rPr kumimoji="1" lang="ja-JP" altLang="en-US" dirty="0"/>
              <a:t>です。</a:t>
            </a:r>
            <a:endParaRPr kumimoji="1" lang="en-US" altLang="ja-JP" dirty="0"/>
          </a:p>
          <a:p>
            <a:r>
              <a:rPr kumimoji="1" lang="ja-JP" altLang="en-US" dirty="0"/>
              <a:t>論理とは、</a:t>
            </a:r>
            <a:r>
              <a:rPr kumimoji="1" lang="en-US" altLang="ja-JP" dirty="0"/>
              <a:t>1</a:t>
            </a:r>
            <a:r>
              <a:rPr kumimoji="1" lang="ja-JP" altLang="en-US" dirty="0"/>
              <a:t>か</a:t>
            </a:r>
            <a:r>
              <a:rPr kumimoji="1" lang="en-US" altLang="ja-JP" dirty="0"/>
              <a:t>0 </a:t>
            </a:r>
            <a:r>
              <a:rPr kumimoji="1" lang="ja-JP" altLang="en-US" dirty="0"/>
              <a:t>か、〇か✕か、</a:t>
            </a:r>
            <a:r>
              <a:rPr kumimoji="1" lang="en-US" altLang="ja-JP" dirty="0"/>
              <a:t>Yes</a:t>
            </a:r>
            <a:r>
              <a:rPr kumimoji="1" lang="ja-JP" altLang="en-US" dirty="0"/>
              <a:t>か</a:t>
            </a:r>
            <a:r>
              <a:rPr kumimoji="1" lang="en-US" altLang="ja-JP" dirty="0"/>
              <a:t>No</a:t>
            </a:r>
            <a:r>
              <a:rPr kumimoji="1" lang="ja-JP" altLang="en-US" dirty="0"/>
              <a:t>か、</a:t>
            </a:r>
            <a:r>
              <a:rPr kumimoji="1" lang="en-US" altLang="ja-JP" dirty="0"/>
              <a:t>true</a:t>
            </a:r>
            <a:r>
              <a:rPr kumimoji="1" lang="ja-JP" altLang="en-US" dirty="0"/>
              <a:t>か</a:t>
            </a:r>
            <a:r>
              <a:rPr kumimoji="1" lang="en-US" altLang="ja-JP" dirty="0"/>
              <a:t>false</a:t>
            </a:r>
            <a:r>
              <a:rPr kumimoji="1" lang="ja-JP" altLang="en-US" dirty="0"/>
              <a:t>か、というような</a:t>
            </a:r>
            <a:r>
              <a:rPr kumimoji="1" lang="en-US" altLang="ja-JP" dirty="0"/>
              <a:t>2</a:t>
            </a:r>
            <a:r>
              <a:rPr kumimoji="1" lang="ja-JP" altLang="en-US" dirty="0"/>
              <a:t>値で表される値です。</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15</a:t>
            </a:fld>
            <a:endParaRPr kumimoji="1" lang="ja-JP" altLang="en-US"/>
          </a:p>
        </p:txBody>
      </p:sp>
    </p:spTree>
    <p:extLst>
      <p:ext uri="{BB962C8B-B14F-4D97-AF65-F5344CB8AC3E}">
        <p14:creationId xmlns:p14="http://schemas.microsoft.com/office/powerpoint/2010/main" val="1262529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論理を使う理由は、世の中は論理、</a:t>
            </a:r>
            <a:r>
              <a:rPr kumimoji="1" lang="en-US" altLang="ja-JP" dirty="0"/>
              <a:t>1</a:t>
            </a:r>
            <a:r>
              <a:rPr kumimoji="1" lang="ja-JP" altLang="en-US" dirty="0"/>
              <a:t>か</a:t>
            </a:r>
            <a:r>
              <a:rPr kumimoji="1" lang="en-US" altLang="ja-JP" dirty="0"/>
              <a:t>0</a:t>
            </a:r>
            <a:r>
              <a:rPr kumimoji="1" lang="ja-JP" altLang="en-US" dirty="0"/>
              <a:t>か、〇か✕か、で表されるものが多いからです。</a:t>
            </a:r>
            <a:endParaRPr kumimoji="1" lang="en-US" altLang="ja-JP" dirty="0"/>
          </a:p>
          <a:p>
            <a:r>
              <a:rPr kumimoji="1" lang="ja-JP" altLang="en-US" dirty="0"/>
              <a:t>論理を使うことにより、物事の曖昧性がなくなりはっきりします。</a:t>
            </a:r>
            <a:endParaRPr kumimoji="1" lang="en-US" altLang="ja-JP" dirty="0"/>
          </a:p>
          <a:p>
            <a:r>
              <a:rPr kumimoji="1" lang="ja-JP" altLang="en-US" dirty="0"/>
              <a:t>そして曖昧性がなくなることにより簡単に処理できるようになります。</a:t>
            </a:r>
            <a:endParaRPr kumimoji="1" lang="en-US" altLang="ja-JP" dirty="0"/>
          </a:p>
          <a:p>
            <a:r>
              <a:rPr kumimoji="1" lang="ja-JP" altLang="en-US" dirty="0"/>
              <a:t>この論理を計算機で扱うために使われるのがブール代数です。</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16</a:t>
            </a:fld>
            <a:endParaRPr kumimoji="1" lang="ja-JP" altLang="en-US"/>
          </a:p>
        </p:txBody>
      </p:sp>
    </p:spTree>
    <p:extLst>
      <p:ext uri="{BB962C8B-B14F-4D97-AF65-F5344CB8AC3E}">
        <p14:creationId xmlns:p14="http://schemas.microsoft.com/office/powerpoint/2010/main" val="2947724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ブール代数を扱う前に情報の種類を分類しておきます。</a:t>
            </a:r>
            <a:endParaRPr kumimoji="1" lang="en-US" altLang="ja-JP" dirty="0"/>
          </a:p>
          <a:p>
            <a:r>
              <a:rPr kumimoji="1" lang="ja-JP" altLang="en-US" dirty="0"/>
              <a:t>情報には、アナログ情報とデジタル情報があります。</a:t>
            </a:r>
            <a:endParaRPr kumimoji="1" lang="en-US" altLang="ja-JP" dirty="0"/>
          </a:p>
          <a:p>
            <a:r>
              <a:rPr kumimoji="1" lang="ja-JP" altLang="en-US" dirty="0"/>
              <a:t>アナログ情報とは連続的な値から成るものです。</a:t>
            </a:r>
            <a:endParaRPr kumimoji="1" lang="en-US" altLang="ja-JP" dirty="0"/>
          </a:p>
          <a:p>
            <a:r>
              <a:rPr kumimoji="1" lang="ja-JP" altLang="en-US" dirty="0"/>
              <a:t>例えば、時間であったり、気温であったり、大きさであったり。</a:t>
            </a:r>
            <a:endParaRPr kumimoji="1" lang="en-US" altLang="ja-JP" dirty="0"/>
          </a:p>
          <a:p>
            <a:r>
              <a:rPr kumimoji="1" lang="ja-JP" altLang="en-US" dirty="0"/>
              <a:t>現実の値の多くはアナログ量です。</a:t>
            </a:r>
            <a:endParaRPr kumimoji="1" lang="en-US" altLang="ja-JP" dirty="0"/>
          </a:p>
          <a:p>
            <a:r>
              <a:rPr kumimoji="1" lang="ja-JP" altLang="en-US" dirty="0"/>
              <a:t>左側のグラフがアナログ量の例です。アナログ量は、このように連続して変化します。</a:t>
            </a:r>
            <a:endParaRPr kumimoji="1" lang="en-US" altLang="ja-JP" dirty="0"/>
          </a:p>
          <a:p>
            <a:r>
              <a:rPr kumimoji="1" lang="ja-JP" altLang="en-US" dirty="0"/>
              <a:t>これに対して、デジタル情報は、離散的な値を取ります。</a:t>
            </a:r>
            <a:endParaRPr kumimoji="1" lang="en-US" altLang="ja-JP" dirty="0"/>
          </a:p>
          <a:p>
            <a:r>
              <a:rPr kumimoji="1" lang="ja-JP" altLang="en-US" dirty="0"/>
              <a:t>デジタル量は、連続的な値から成るアナログ情報を一定周期ごとにサンプリングして、有限の桁で表現したものです。</a:t>
            </a:r>
            <a:endParaRPr kumimoji="1" lang="en-US" altLang="ja-JP" dirty="0"/>
          </a:p>
          <a:p>
            <a:r>
              <a:rPr kumimoji="1" lang="ja-JP" altLang="en-US" dirty="0"/>
              <a:t>右側のグラフがデジタル量のグラフの例です。デジタル量は、このように時間、測定値共にとびとびの値を取ります。</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17</a:t>
            </a:fld>
            <a:endParaRPr kumimoji="1" lang="ja-JP" altLang="en-US"/>
          </a:p>
        </p:txBody>
      </p:sp>
    </p:spTree>
    <p:extLst>
      <p:ext uri="{BB962C8B-B14F-4D97-AF65-F5344CB8AC3E}">
        <p14:creationId xmlns:p14="http://schemas.microsoft.com/office/powerpoint/2010/main" val="1370755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値を表すための器具として計算尺と算盤があります。</a:t>
            </a:r>
            <a:endParaRPr kumimoji="1" lang="en-US" altLang="ja-JP" dirty="0"/>
          </a:p>
          <a:p>
            <a:r>
              <a:rPr kumimoji="1" lang="ja-JP" altLang="en-US" dirty="0"/>
              <a:t>計算尺は皆さんご存じでしょうか。</a:t>
            </a:r>
            <a:endParaRPr kumimoji="1" lang="en-US" altLang="ja-JP" dirty="0"/>
          </a:p>
          <a:p>
            <a:r>
              <a:rPr kumimoji="1" lang="ja-JP" altLang="en-US" dirty="0"/>
              <a:t>左側の、物差しのような器具が計算尺です。</a:t>
            </a:r>
            <a:endParaRPr kumimoji="1" lang="en-US" altLang="ja-JP" dirty="0"/>
          </a:p>
          <a:p>
            <a:r>
              <a:rPr kumimoji="1" lang="ja-JP" altLang="en-US" dirty="0"/>
              <a:t>計算尺には真ん中部分に透明なカーソルがついています。</a:t>
            </a:r>
            <a:endParaRPr kumimoji="1" lang="en-US" altLang="ja-JP" dirty="0"/>
          </a:p>
          <a:p>
            <a:r>
              <a:rPr kumimoji="1" lang="ja-JP" altLang="en-US" dirty="0"/>
              <a:t>このカーソルを動かして計算します。</a:t>
            </a:r>
            <a:endParaRPr kumimoji="1" lang="en-US" altLang="ja-JP" dirty="0"/>
          </a:p>
          <a:p>
            <a:r>
              <a:rPr kumimoji="1" lang="ja-JP" altLang="en-US" dirty="0"/>
              <a:t>計算尺では、数値は端からカーソルまでの長さで表されます。</a:t>
            </a:r>
            <a:endParaRPr kumimoji="1" lang="en-US" altLang="ja-JP" dirty="0"/>
          </a:p>
          <a:p>
            <a:r>
              <a:rPr kumimoji="1" lang="ja-JP" altLang="en-US" dirty="0"/>
              <a:t>長さは、連続的に変化する値ですので、計算尺はアナログです。</a:t>
            </a:r>
            <a:endParaRPr kumimoji="1" lang="en-US" altLang="ja-JP" dirty="0"/>
          </a:p>
          <a:p>
            <a:r>
              <a:rPr kumimoji="1" lang="ja-JP" altLang="en-US" dirty="0"/>
              <a:t>一方、算盤は珠が上か下かで数値を表します。</a:t>
            </a:r>
            <a:endParaRPr kumimoji="1" lang="en-US" altLang="ja-JP" dirty="0"/>
          </a:p>
          <a:p>
            <a:r>
              <a:rPr kumimoji="1" lang="ja-JP" altLang="en-US" dirty="0"/>
              <a:t>上か下かの</a:t>
            </a:r>
            <a:r>
              <a:rPr kumimoji="1" lang="en-US" altLang="ja-JP" dirty="0"/>
              <a:t>2</a:t>
            </a:r>
            <a:r>
              <a:rPr kumimoji="1" lang="ja-JP" altLang="en-US" dirty="0"/>
              <a:t>値で表しますので、算盤はデジタルです。</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18</a:t>
            </a:fld>
            <a:endParaRPr kumimoji="1" lang="ja-JP" altLang="en-US"/>
          </a:p>
        </p:txBody>
      </p:sp>
    </p:spTree>
    <p:extLst>
      <p:ext uri="{BB962C8B-B14F-4D97-AF65-F5344CB8AC3E}">
        <p14:creationId xmlns:p14="http://schemas.microsoft.com/office/powerpoint/2010/main" val="31130031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アナログ情報は連続的な値です。</a:t>
            </a:r>
            <a:endParaRPr kumimoji="1" lang="en-US" altLang="ja-JP" dirty="0"/>
          </a:p>
          <a:p>
            <a:r>
              <a:rPr kumimoji="1" lang="ja-JP" altLang="en-US" dirty="0"/>
              <a:t>例えば、値</a:t>
            </a:r>
            <a:r>
              <a:rPr kumimoji="1" lang="en-US" altLang="ja-JP" dirty="0"/>
              <a:t>0</a:t>
            </a:r>
            <a:r>
              <a:rPr kumimoji="1" lang="ja-JP" altLang="en-US" dirty="0"/>
              <a:t>を</a:t>
            </a:r>
            <a:r>
              <a:rPr kumimoji="1" lang="en-US" altLang="ja-JP" dirty="0"/>
              <a:t>0V</a:t>
            </a:r>
            <a:r>
              <a:rPr kumimoji="1" lang="ja-JP" altLang="en-US" dirty="0"/>
              <a:t>、値</a:t>
            </a:r>
            <a:r>
              <a:rPr kumimoji="1" lang="en-US" altLang="ja-JP" dirty="0"/>
              <a:t>1000</a:t>
            </a:r>
            <a:r>
              <a:rPr kumimoji="1" lang="ja-JP" altLang="en-US" dirty="0"/>
              <a:t>を</a:t>
            </a:r>
            <a:r>
              <a:rPr kumimoji="1" lang="en-US" altLang="ja-JP" dirty="0"/>
              <a:t>10V</a:t>
            </a:r>
            <a:r>
              <a:rPr kumimoji="1" lang="ja-JP" altLang="en-US" dirty="0"/>
              <a:t>で表すとします。</a:t>
            </a:r>
            <a:endParaRPr kumimoji="1" lang="en-US" altLang="ja-JP" dirty="0"/>
          </a:p>
          <a:p>
            <a:r>
              <a:rPr kumimoji="1" lang="ja-JP" altLang="en-US" dirty="0"/>
              <a:t>すると、例えば </a:t>
            </a:r>
            <a:r>
              <a:rPr kumimoji="1" lang="en-US" altLang="ja-JP" dirty="0"/>
              <a:t>234 </a:t>
            </a:r>
            <a:r>
              <a:rPr kumimoji="1" lang="ja-JP" altLang="en-US" dirty="0"/>
              <a:t>という値は、</a:t>
            </a:r>
            <a:r>
              <a:rPr kumimoji="1" lang="en-US" altLang="ja-JP" dirty="0"/>
              <a:t>2.34V</a:t>
            </a:r>
            <a:r>
              <a:rPr kumimoji="1" lang="ja-JP" altLang="en-US" dirty="0"/>
              <a:t>となります。</a:t>
            </a:r>
            <a:endParaRPr kumimoji="1" lang="en-US" altLang="ja-JP" dirty="0"/>
          </a:p>
          <a:p>
            <a:r>
              <a:rPr kumimoji="1" lang="ja-JP" altLang="en-US" dirty="0"/>
              <a:t>一方、デジタル情報は、</a:t>
            </a:r>
            <a:r>
              <a:rPr kumimoji="1" lang="en-US" altLang="ja-JP" dirty="0"/>
              <a:t>0 </a:t>
            </a:r>
            <a:r>
              <a:rPr kumimoji="1" lang="ja-JP" altLang="en-US" dirty="0"/>
              <a:t>と </a:t>
            </a:r>
            <a:r>
              <a:rPr kumimoji="1" lang="en-US" altLang="ja-JP" dirty="0"/>
              <a:t>1 </a:t>
            </a:r>
            <a:r>
              <a:rPr kumimoji="1" lang="ja-JP" altLang="en-US" dirty="0"/>
              <a:t>のみを使います。</a:t>
            </a:r>
            <a:endParaRPr kumimoji="1" lang="en-US" altLang="ja-JP" dirty="0"/>
          </a:p>
          <a:p>
            <a:r>
              <a:rPr kumimoji="1" lang="ja-JP" altLang="en-US" dirty="0"/>
              <a:t>例えば、</a:t>
            </a:r>
            <a:r>
              <a:rPr kumimoji="1" lang="en-US" altLang="ja-JP" dirty="0"/>
              <a:t>0 </a:t>
            </a:r>
            <a:r>
              <a:rPr kumimoji="1" lang="ja-JP" altLang="en-US" dirty="0"/>
              <a:t>を </a:t>
            </a:r>
            <a:r>
              <a:rPr kumimoji="1" lang="en-US" altLang="ja-JP" dirty="0"/>
              <a:t>0V </a:t>
            </a:r>
            <a:r>
              <a:rPr kumimoji="1" lang="ja-JP" altLang="en-US" dirty="0"/>
              <a:t>、 </a:t>
            </a:r>
            <a:r>
              <a:rPr kumimoji="1" lang="en-US" altLang="ja-JP" dirty="0"/>
              <a:t>1</a:t>
            </a:r>
            <a:r>
              <a:rPr kumimoji="1" lang="ja-JP" altLang="en-US" dirty="0"/>
              <a:t> を </a:t>
            </a:r>
            <a:r>
              <a:rPr kumimoji="1" lang="en-US" altLang="ja-JP" dirty="0"/>
              <a:t>5V </a:t>
            </a:r>
            <a:r>
              <a:rPr kumimoji="1" lang="ja-JP" altLang="en-US" dirty="0"/>
              <a:t>で表すとします。</a:t>
            </a:r>
            <a:endParaRPr kumimoji="1" lang="en-US" altLang="ja-JP" dirty="0"/>
          </a:p>
          <a:p>
            <a:r>
              <a:rPr kumimoji="1" lang="ja-JP" altLang="en-US" dirty="0"/>
              <a:t>すると、例えば </a:t>
            </a:r>
            <a:r>
              <a:rPr kumimoji="1" lang="en-US" altLang="ja-JP" dirty="0"/>
              <a:t>234 </a:t>
            </a:r>
            <a:r>
              <a:rPr kumimoji="1" lang="ja-JP" altLang="en-US" dirty="0"/>
              <a:t>という値は、</a:t>
            </a:r>
            <a:r>
              <a:rPr kumimoji="1" lang="en-US" altLang="ja-JP" dirty="0"/>
              <a:t>2</a:t>
            </a:r>
            <a:r>
              <a:rPr kumimoji="1" lang="ja-JP" altLang="en-US" dirty="0"/>
              <a:t>進数に直すと </a:t>
            </a:r>
            <a:r>
              <a:rPr kumimoji="1" lang="en-US" altLang="ja-JP" dirty="0"/>
              <a:t>1110 1010 </a:t>
            </a:r>
            <a:r>
              <a:rPr kumimoji="1" lang="ja-JP" altLang="en-US" dirty="0"/>
              <a:t>ですので、</a:t>
            </a:r>
            <a:endParaRPr kumimoji="1" lang="en-US" altLang="ja-JP" dirty="0"/>
          </a:p>
          <a:p>
            <a:r>
              <a:rPr kumimoji="1" lang="en-US" altLang="ja-JP" dirty="0"/>
              <a:t>5V, 5V, 5V, 0V, 5V, 0V, 5V, 0V </a:t>
            </a:r>
            <a:r>
              <a:rPr kumimoji="1" lang="ja-JP" altLang="en-US" dirty="0"/>
              <a:t>となります。</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19</a:t>
            </a:fld>
            <a:endParaRPr kumimoji="1" lang="ja-JP" altLang="en-US"/>
          </a:p>
        </p:txBody>
      </p:sp>
    </p:spTree>
    <p:extLst>
      <p:ext uri="{BB962C8B-B14F-4D97-AF65-F5344CB8AC3E}">
        <p14:creationId xmlns:p14="http://schemas.microsoft.com/office/powerpoint/2010/main" val="3460041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皆さんご存じのように、計算機はソフトウェアとハードウェアから成ります。</a:t>
            </a:r>
            <a:endParaRPr kumimoji="1" lang="en-US" altLang="ja-JP" dirty="0"/>
          </a:p>
          <a:p>
            <a:r>
              <a:rPr kumimoji="1" lang="ja-JP" altLang="en-US" dirty="0"/>
              <a:t>ソフトウェアは、メーラやブラウザ、ゲーム等です。</a:t>
            </a:r>
            <a:endParaRPr kumimoji="1" lang="en-US" altLang="ja-JP" dirty="0"/>
          </a:p>
          <a:p>
            <a:r>
              <a:rPr kumimoji="1" lang="ja-JP" altLang="en-US" dirty="0"/>
              <a:t>これらはオペレーティングシステムやアプリケーション等複数のプログラムの組み合わせで作られます。</a:t>
            </a:r>
            <a:endParaRPr kumimoji="1" lang="en-US" altLang="ja-JP" dirty="0"/>
          </a:p>
          <a:p>
            <a:r>
              <a:rPr kumimoji="1" lang="ja-JP" altLang="en-US" dirty="0"/>
              <a:t>一方、ハードウェアはキーボードやディスプレイ、ネットワーク等です。</a:t>
            </a:r>
            <a:endParaRPr kumimoji="1" lang="en-US" altLang="ja-JP" dirty="0"/>
          </a:p>
          <a:p>
            <a:r>
              <a:rPr kumimoji="1" lang="ja-JP" altLang="en-US" dirty="0"/>
              <a:t>これらはメモリ・演算装置・制御回路等を組み合わせて作られます。</a:t>
            </a:r>
            <a:endParaRPr kumimoji="1" lang="en-US" altLang="ja-JP" dirty="0"/>
          </a:p>
          <a:p>
            <a:r>
              <a:rPr kumimoji="1" lang="ja-JP" altLang="en-US" dirty="0"/>
              <a:t>この講義では、ハードウェアの基本となる論理回路の働きと、</a:t>
            </a:r>
            <a:endParaRPr kumimoji="1" lang="en-US" altLang="ja-JP" dirty="0"/>
          </a:p>
          <a:p>
            <a:r>
              <a:rPr kumimoji="1" lang="ja-JP" altLang="en-US" dirty="0"/>
              <a:t>その回路を与わせて目的のハードウェアを設計する手法を学びます。</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2</a:t>
            </a:fld>
            <a:endParaRPr kumimoji="1" lang="ja-JP" altLang="en-US"/>
          </a:p>
        </p:txBody>
      </p:sp>
    </p:spTree>
    <p:extLst>
      <p:ext uri="{BB962C8B-B14F-4D97-AF65-F5344CB8AC3E}">
        <p14:creationId xmlns:p14="http://schemas.microsoft.com/office/powerpoint/2010/main" val="30245643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アナログ情報を電圧で表すとしましょう。</a:t>
            </a:r>
            <a:endParaRPr kumimoji="1" lang="en-US" altLang="ja-JP" dirty="0"/>
          </a:p>
          <a:p>
            <a:r>
              <a:rPr kumimoji="1" lang="ja-JP" altLang="en-US" dirty="0"/>
              <a:t>例えば、このように電圧が変化したとします。</a:t>
            </a:r>
            <a:endParaRPr kumimoji="1" lang="en-US" altLang="ja-JP" dirty="0"/>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20</a:t>
            </a:fld>
            <a:endParaRPr kumimoji="1" lang="ja-JP" altLang="en-US"/>
          </a:p>
        </p:txBody>
      </p:sp>
    </p:spTree>
    <p:extLst>
      <p:ext uri="{BB962C8B-B14F-4D97-AF65-F5344CB8AC3E}">
        <p14:creationId xmlns:p14="http://schemas.microsoft.com/office/powerpoint/2010/main" val="7575714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しかしそこに、このようにノイズが入ったとします。</a:t>
            </a:r>
            <a:endParaRPr kumimoji="1" lang="en-US" altLang="ja-JP" dirty="0"/>
          </a:p>
          <a:p>
            <a:r>
              <a:rPr kumimoji="1" lang="ja-JP" altLang="en-US" dirty="0"/>
              <a:t>すると、ノイズのために、本来の値が読み取れなくなります。</a:t>
            </a:r>
            <a:endParaRPr kumimoji="1" lang="en-US" altLang="ja-JP" dirty="0"/>
          </a:p>
          <a:p>
            <a:r>
              <a:rPr kumimoji="1" lang="ja-JP" altLang="en-US" dirty="0"/>
              <a:t>つまり、アナログ情報はノイズに弱い、ということです。</a:t>
            </a:r>
            <a:endParaRPr kumimoji="1" lang="en-US" altLang="ja-JP" dirty="0"/>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21</a:t>
            </a:fld>
            <a:endParaRPr kumimoji="1" lang="ja-JP" altLang="en-US"/>
          </a:p>
        </p:txBody>
      </p:sp>
    </p:spTree>
    <p:extLst>
      <p:ext uri="{BB962C8B-B14F-4D97-AF65-F5344CB8AC3E}">
        <p14:creationId xmlns:p14="http://schemas.microsoft.com/office/powerpoint/2010/main" val="296481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一方。デジタル情報では、このように適当な敷居値を設けて、</a:t>
            </a:r>
            <a:endParaRPr kumimoji="1" lang="en-US" altLang="ja-JP" dirty="0"/>
          </a:p>
          <a:p>
            <a:r>
              <a:rPr kumimoji="1" lang="ja-JP" altLang="en-US" dirty="0"/>
              <a:t>敷居値をよりも上を</a:t>
            </a:r>
            <a:r>
              <a:rPr kumimoji="1" lang="en-US" altLang="ja-JP" dirty="0"/>
              <a:t> 1 </a:t>
            </a:r>
            <a:r>
              <a:rPr kumimoji="1" lang="ja-JP" altLang="en-US" dirty="0"/>
              <a:t>敷居値よりも下を </a:t>
            </a:r>
            <a:r>
              <a:rPr kumimoji="1" lang="en-US" altLang="ja-JP" dirty="0"/>
              <a:t>0 </a:t>
            </a:r>
            <a:r>
              <a:rPr kumimoji="1" lang="ja-JP" altLang="en-US" dirty="0"/>
              <a:t>とします。</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22</a:t>
            </a:fld>
            <a:endParaRPr kumimoji="1" lang="ja-JP" altLang="en-US"/>
          </a:p>
        </p:txBody>
      </p:sp>
    </p:spTree>
    <p:extLst>
      <p:ext uri="{BB962C8B-B14F-4D97-AF65-F5344CB8AC3E}">
        <p14:creationId xmlns:p14="http://schemas.microsoft.com/office/powerpoint/2010/main" val="29583334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すると、このように多少ノイズが入ったとしても、</a:t>
            </a:r>
            <a:endParaRPr kumimoji="1" lang="en-US" altLang="ja-JP" dirty="0"/>
          </a:p>
          <a:p>
            <a:r>
              <a:rPr kumimoji="1" lang="en-US" altLang="ja-JP" dirty="0"/>
              <a:t>1 </a:t>
            </a:r>
            <a:r>
              <a:rPr kumimoji="1" lang="ja-JP" altLang="en-US" dirty="0"/>
              <a:t>か </a:t>
            </a:r>
            <a:r>
              <a:rPr kumimoji="1" lang="en-US" altLang="ja-JP" dirty="0"/>
              <a:t>0 </a:t>
            </a:r>
            <a:r>
              <a:rPr kumimoji="1" lang="ja-JP" altLang="en-US" dirty="0"/>
              <a:t>かは読み取れます。</a:t>
            </a:r>
            <a:endParaRPr kumimoji="1" lang="en-US" altLang="ja-JP" dirty="0"/>
          </a:p>
          <a:p>
            <a:r>
              <a:rPr kumimoji="1" lang="ja-JP" altLang="en-US" dirty="0"/>
              <a:t>つまり、デジタル情報はノイズに強い、ということです。</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23</a:t>
            </a:fld>
            <a:endParaRPr kumimoji="1" lang="ja-JP" altLang="en-US"/>
          </a:p>
        </p:txBody>
      </p:sp>
    </p:spTree>
    <p:extLst>
      <p:ext uri="{BB962C8B-B14F-4D97-AF65-F5344CB8AC3E}">
        <p14:creationId xmlns:p14="http://schemas.microsoft.com/office/powerpoint/2010/main" val="33033016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計算機にもアナログ計算機とデジタル計算機があります。</a:t>
            </a:r>
            <a:endParaRPr kumimoji="1" lang="en-US" altLang="ja-JP" dirty="0"/>
          </a:p>
          <a:p>
            <a:r>
              <a:rPr kumimoji="1" lang="ja-JP" altLang="en-US" dirty="0"/>
              <a:t>アナログ計算機は、数値を電圧や電流で表現したものです。</a:t>
            </a:r>
            <a:endParaRPr kumimoji="1" lang="en-US" altLang="ja-JP" dirty="0"/>
          </a:p>
          <a:p>
            <a:r>
              <a:rPr kumimoji="1" lang="ja-JP" altLang="en-US" dirty="0"/>
              <a:t>例えば、気温を表すのに、</a:t>
            </a:r>
            <a:r>
              <a:rPr kumimoji="1" lang="en-US" altLang="ja-JP" dirty="0"/>
              <a:t>20</a:t>
            </a:r>
            <a:r>
              <a:rPr kumimoji="1" lang="ja-JP" altLang="en-US" dirty="0"/>
              <a:t>℃なら</a:t>
            </a:r>
            <a:r>
              <a:rPr kumimoji="1" lang="en-US" altLang="ja-JP" dirty="0"/>
              <a:t>20V</a:t>
            </a:r>
            <a:r>
              <a:rPr kumimoji="1" lang="ja-JP" altLang="en-US" dirty="0"/>
              <a:t>、</a:t>
            </a:r>
            <a:r>
              <a:rPr kumimoji="1" lang="en-US" altLang="ja-JP" dirty="0"/>
              <a:t>30</a:t>
            </a:r>
            <a:r>
              <a:rPr kumimoji="1" lang="ja-JP" altLang="en-US" dirty="0"/>
              <a:t>℃なら</a:t>
            </a:r>
            <a:r>
              <a:rPr kumimoji="1" lang="en-US" altLang="ja-JP" dirty="0"/>
              <a:t>30V</a:t>
            </a:r>
            <a:r>
              <a:rPr kumimoji="1" lang="ja-JP" altLang="en-US" dirty="0"/>
              <a:t>という具合に表します。</a:t>
            </a:r>
            <a:endParaRPr kumimoji="1" lang="en-US" altLang="ja-JP" dirty="0"/>
          </a:p>
          <a:p>
            <a:r>
              <a:rPr kumimoji="1" lang="ja-JP" altLang="en-US" dirty="0"/>
              <a:t>アナログ計算機の欠点は、精度が低いことです。</a:t>
            </a:r>
            <a:endParaRPr kumimoji="1" lang="en-US" altLang="ja-JP" dirty="0"/>
          </a:p>
          <a:p>
            <a:r>
              <a:rPr kumimoji="1" lang="ja-JP" altLang="en-US" dirty="0"/>
              <a:t>例えば気温を電圧で表した場合、</a:t>
            </a:r>
            <a:r>
              <a:rPr kumimoji="1" lang="en-US" altLang="ja-JP" dirty="0"/>
              <a:t>20.0</a:t>
            </a:r>
            <a:r>
              <a:rPr kumimoji="1" lang="ja-JP" altLang="en-US" dirty="0"/>
              <a:t>℃と</a:t>
            </a:r>
            <a:r>
              <a:rPr kumimoji="1" lang="en-US" altLang="ja-JP" dirty="0"/>
              <a:t>20.1</a:t>
            </a:r>
            <a:r>
              <a:rPr kumimoji="1" lang="ja-JP" altLang="en-US" dirty="0"/>
              <a:t>℃は</a:t>
            </a:r>
            <a:r>
              <a:rPr kumimoji="1" lang="en-US" altLang="ja-JP" dirty="0"/>
              <a:t>20.0V</a:t>
            </a:r>
            <a:r>
              <a:rPr kumimoji="1" lang="ja-JP" altLang="en-US" dirty="0"/>
              <a:t>と</a:t>
            </a:r>
            <a:r>
              <a:rPr kumimoji="1" lang="en-US" altLang="ja-JP" dirty="0"/>
              <a:t>20.1V</a:t>
            </a:r>
            <a:r>
              <a:rPr kumimoji="1" lang="ja-JP" altLang="en-US" dirty="0"/>
              <a:t>になりますが、</a:t>
            </a:r>
            <a:r>
              <a:rPr kumimoji="1" lang="en-US" altLang="ja-JP" dirty="0"/>
              <a:t>0.1V</a:t>
            </a:r>
            <a:r>
              <a:rPr kumimoji="1" lang="ja-JP" altLang="en-US" dirty="0"/>
              <a:t>の差を誤差なく測定するのは困難です。</a:t>
            </a:r>
            <a:endParaRPr kumimoji="1" lang="en-US" altLang="ja-JP" dirty="0"/>
          </a:p>
          <a:p>
            <a:r>
              <a:rPr kumimoji="1" lang="ja-JP" altLang="en-US" dirty="0"/>
              <a:t>このため、アナログ計算機は現在ではほとんど使われていません。</a:t>
            </a:r>
            <a:endParaRPr kumimoji="1" lang="en-US" altLang="ja-JP" dirty="0"/>
          </a:p>
          <a:p>
            <a:r>
              <a:rPr kumimoji="1" lang="ja-JP" altLang="en-US" dirty="0"/>
              <a:t>ただ、私たち人間の脳は、一種のアナログ計算機です。</a:t>
            </a:r>
            <a:endParaRPr kumimoji="1" lang="en-US" altLang="ja-JP" dirty="0"/>
          </a:p>
          <a:p>
            <a:r>
              <a:rPr kumimoji="1" lang="ja-JP" altLang="en-US" dirty="0"/>
              <a:t>ですので、今後、脳でどのように情報が処理されているのかの研究が進めば、アナログ計算機が復活するかもしれません。</a:t>
            </a:r>
            <a:endParaRPr kumimoji="1" lang="en-US" altLang="ja-JP" dirty="0"/>
          </a:p>
          <a:p>
            <a:r>
              <a:rPr kumimoji="1" lang="ja-JP" altLang="en-US" dirty="0"/>
              <a:t>一方のデジタル計算機ですが、現行の計算機はほぼこれにあたります。</a:t>
            </a:r>
            <a:endParaRPr kumimoji="1" lang="en-US" altLang="ja-JP" dirty="0"/>
          </a:p>
          <a:p>
            <a:r>
              <a:rPr kumimoji="1" lang="ja-JP" altLang="en-US" dirty="0"/>
              <a:t>これは数値を</a:t>
            </a:r>
            <a:r>
              <a:rPr kumimoji="1" lang="en-US" altLang="ja-JP" dirty="0"/>
              <a:t>1</a:t>
            </a:r>
            <a:r>
              <a:rPr kumimoji="1" lang="ja-JP" altLang="en-US" dirty="0"/>
              <a:t>か</a:t>
            </a:r>
            <a:r>
              <a:rPr kumimoji="1" lang="en-US" altLang="ja-JP" dirty="0"/>
              <a:t>0 </a:t>
            </a:r>
            <a:r>
              <a:rPr kumimoji="1" lang="ja-JP" altLang="en-US" dirty="0"/>
              <a:t>の</a:t>
            </a:r>
            <a:r>
              <a:rPr kumimoji="1" lang="en-US" altLang="ja-JP" dirty="0"/>
              <a:t>2</a:t>
            </a:r>
            <a:r>
              <a:rPr kumimoji="1" lang="ja-JP" altLang="en-US" dirty="0"/>
              <a:t>値で表現します。高い電圧なら</a:t>
            </a:r>
            <a:r>
              <a:rPr kumimoji="1" lang="en-US" altLang="ja-JP" dirty="0"/>
              <a:t>1</a:t>
            </a:r>
            <a:r>
              <a:rPr kumimoji="1" lang="ja-JP" altLang="en-US" dirty="0"/>
              <a:t>、低い電圧なら</a:t>
            </a:r>
            <a:r>
              <a:rPr kumimoji="1" lang="en-US" altLang="ja-JP" dirty="0"/>
              <a:t>0</a:t>
            </a:r>
            <a:r>
              <a:rPr kumimoji="1" lang="ja-JP" altLang="en-US" dirty="0"/>
              <a:t>とします。</a:t>
            </a:r>
            <a:endParaRPr kumimoji="1" lang="en-US" altLang="ja-JP" dirty="0"/>
          </a:p>
          <a:p>
            <a:r>
              <a:rPr kumimoji="1" lang="en-US" altLang="ja-JP" dirty="0"/>
              <a:t>1</a:t>
            </a:r>
            <a:r>
              <a:rPr kumimoji="1" lang="ja-JP" altLang="en-US" dirty="0"/>
              <a:t>と</a:t>
            </a:r>
            <a:r>
              <a:rPr kumimoji="1" lang="en-US" altLang="ja-JP" dirty="0"/>
              <a:t>0</a:t>
            </a:r>
            <a:r>
              <a:rPr kumimoji="1" lang="ja-JP" altLang="en-US" dirty="0"/>
              <a:t>しか表せませんが、桁数を増やせはいくらでも細かい値を表現できます。</a:t>
            </a:r>
            <a:endParaRPr kumimoji="1" lang="en-US" altLang="ja-JP" dirty="0"/>
          </a:p>
          <a:p>
            <a:r>
              <a:rPr kumimoji="1" lang="ja-JP" altLang="en-US" dirty="0"/>
              <a:t>ただし、今後はわかりません。</a:t>
            </a:r>
            <a:endParaRPr kumimoji="1" lang="en-US" altLang="ja-JP" dirty="0"/>
          </a:p>
          <a:p>
            <a:r>
              <a:rPr kumimoji="1" lang="ja-JP" altLang="en-US" dirty="0"/>
              <a:t>量子計算機と呼ばれる</a:t>
            </a:r>
            <a:r>
              <a:rPr kumimoji="1" lang="en-US" altLang="ja-JP" dirty="0"/>
              <a:t>1</a:t>
            </a:r>
            <a:r>
              <a:rPr kumimoji="1" lang="ja-JP" altLang="en-US" dirty="0"/>
              <a:t>と</a:t>
            </a:r>
            <a:r>
              <a:rPr kumimoji="1" lang="en-US" altLang="ja-JP" dirty="0"/>
              <a:t>0</a:t>
            </a:r>
            <a:r>
              <a:rPr kumimoji="1" lang="ja-JP" altLang="en-US" dirty="0"/>
              <a:t>とを同時に表せる計算機も研究されています。</a:t>
            </a:r>
            <a:endParaRPr kumimoji="1" lang="en-US" altLang="ja-JP" dirty="0"/>
          </a:p>
          <a:p>
            <a:r>
              <a:rPr kumimoji="1" lang="ja-JP" altLang="en-US" dirty="0"/>
              <a:t>この計算機が実用化されれば、現在のデジタル計算機は不要なるかもしれません。</a:t>
            </a:r>
            <a:endParaRPr kumimoji="1" lang="en-US" altLang="ja-JP" dirty="0"/>
          </a:p>
          <a:p>
            <a:r>
              <a:rPr kumimoji="1" lang="ja-JP" altLang="en-US" dirty="0"/>
              <a:t>その意味では、この講義、論理回路の内容は、将来は使えなくなるかもしれません。</a:t>
            </a:r>
            <a:endParaRPr kumimoji="1" lang="en-US" altLang="ja-JP" dirty="0"/>
          </a:p>
          <a:p>
            <a:r>
              <a:rPr kumimoji="1" lang="ja-JP" altLang="en-US" dirty="0"/>
              <a:t>当面の間はデジタル計算機は使われると思われますが。</a:t>
            </a:r>
            <a:endParaRPr kumimoji="1" lang="en-US" altLang="ja-JP" dirty="0"/>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24</a:t>
            </a:fld>
            <a:endParaRPr kumimoji="1" lang="ja-JP" altLang="en-US"/>
          </a:p>
        </p:txBody>
      </p:sp>
    </p:spTree>
    <p:extLst>
      <p:ext uri="{BB962C8B-B14F-4D97-AF65-F5344CB8AC3E}">
        <p14:creationId xmlns:p14="http://schemas.microsoft.com/office/powerpoint/2010/main" val="25361624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まずは論理を定義します。</a:t>
            </a:r>
            <a:endParaRPr kumimoji="1" lang="en-US" altLang="ja-JP" dirty="0"/>
          </a:p>
          <a:p>
            <a:r>
              <a:rPr kumimoji="1" lang="ja-JP" altLang="en-US" dirty="0"/>
              <a:t>論理とは</a:t>
            </a:r>
            <a:r>
              <a:rPr kumimoji="1" lang="en-US" altLang="ja-JP" dirty="0"/>
              <a:t>2</a:t>
            </a:r>
            <a:r>
              <a:rPr kumimoji="1" lang="ja-JP" altLang="en-US" dirty="0"/>
              <a:t>つの値で表されるデジタル情報のことです。</a:t>
            </a:r>
            <a:endParaRPr kumimoji="1" lang="en-US" altLang="ja-JP" dirty="0"/>
          </a:p>
          <a:p>
            <a:r>
              <a:rPr kumimoji="1" lang="en-US" altLang="ja-JP" dirty="0"/>
              <a:t>0</a:t>
            </a:r>
            <a:r>
              <a:rPr kumimoji="1" lang="ja-JP" altLang="en-US" dirty="0"/>
              <a:t>か</a:t>
            </a:r>
            <a:r>
              <a:rPr kumimoji="1" lang="en-US" altLang="ja-JP" dirty="0"/>
              <a:t>1</a:t>
            </a:r>
            <a:r>
              <a:rPr kumimoji="1" lang="ja-JP" altLang="en-US" dirty="0"/>
              <a:t>か、</a:t>
            </a:r>
            <a:r>
              <a:rPr kumimoji="1" lang="en-US" altLang="ja-JP" dirty="0"/>
              <a:t>yes</a:t>
            </a:r>
            <a:r>
              <a:rPr kumimoji="1" lang="ja-JP" altLang="en-US" dirty="0"/>
              <a:t>か</a:t>
            </a:r>
            <a:r>
              <a:rPr kumimoji="1" lang="en-US" altLang="ja-JP" dirty="0"/>
              <a:t>no</a:t>
            </a:r>
            <a:r>
              <a:rPr kumimoji="1" lang="ja-JP" altLang="en-US" dirty="0"/>
              <a:t>か、真か偽か、といった</a:t>
            </a:r>
            <a:r>
              <a:rPr kumimoji="1" lang="en-US" altLang="ja-JP" dirty="0"/>
              <a:t>2</a:t>
            </a:r>
            <a:r>
              <a:rPr kumimoji="1" lang="ja-JP" altLang="en-US" dirty="0"/>
              <a:t>つの値です。</a:t>
            </a:r>
            <a:endParaRPr kumimoji="1" lang="en-US" altLang="ja-JP" dirty="0"/>
          </a:p>
          <a:p>
            <a:r>
              <a:rPr kumimoji="1" lang="ja-JP" altLang="en-US" dirty="0"/>
              <a:t>論理を表すために使われる変数が論理変数です。</a:t>
            </a:r>
            <a:endParaRPr kumimoji="1" lang="en-US" altLang="ja-JP" dirty="0"/>
          </a:p>
          <a:p>
            <a:r>
              <a:rPr kumimoji="1" lang="ja-JP" altLang="en-US" dirty="0"/>
              <a:t>論理変数は、</a:t>
            </a:r>
            <a:r>
              <a:rPr kumimoji="1" lang="en-US" altLang="ja-JP" dirty="0"/>
              <a:t>0</a:t>
            </a:r>
            <a:r>
              <a:rPr kumimoji="1" lang="ja-JP" altLang="en-US" dirty="0"/>
              <a:t>か</a:t>
            </a:r>
            <a:r>
              <a:rPr kumimoji="1" lang="en-US" altLang="ja-JP" dirty="0"/>
              <a:t>1</a:t>
            </a:r>
            <a:r>
              <a:rPr kumimoji="1" lang="ja-JP" altLang="en-US" dirty="0"/>
              <a:t>のみを取ることができます。</a:t>
            </a:r>
            <a:endParaRPr kumimoji="1" lang="en-US" altLang="ja-JP" dirty="0"/>
          </a:p>
          <a:p>
            <a:r>
              <a:rPr kumimoji="1" lang="ja-JP" altLang="en-US" dirty="0"/>
              <a:t>また、論理はスイッチの</a:t>
            </a:r>
            <a:r>
              <a:rPr kumimoji="1" lang="en-US" altLang="ja-JP" dirty="0"/>
              <a:t>ON-OFF</a:t>
            </a:r>
            <a:r>
              <a:rPr kumimoji="1" lang="ja-JP" altLang="en-US" dirty="0"/>
              <a:t>を表すことができます。</a:t>
            </a:r>
            <a:endParaRPr kumimoji="1" lang="en-US" altLang="ja-JP" dirty="0"/>
          </a:p>
          <a:p>
            <a:r>
              <a:rPr kumimoji="1" lang="ja-JP" altLang="en-US" dirty="0"/>
              <a:t>スイッチが開いており電流が流れない状態が</a:t>
            </a:r>
            <a:r>
              <a:rPr kumimoji="1" lang="en-US" altLang="ja-JP" dirty="0"/>
              <a:t>0</a:t>
            </a:r>
            <a:r>
              <a:rPr kumimoji="1" lang="ja-JP" altLang="en-US" dirty="0"/>
              <a:t>、スイッチが閉じており電流が流れる状態が</a:t>
            </a:r>
            <a:r>
              <a:rPr kumimoji="1" lang="en-US" altLang="ja-JP" dirty="0"/>
              <a:t>1</a:t>
            </a:r>
            <a:r>
              <a:rPr kumimoji="1" lang="ja-JP" altLang="en-US" dirty="0"/>
              <a:t>です。</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25</a:t>
            </a:fld>
            <a:endParaRPr kumimoji="1" lang="ja-JP" altLang="en-US"/>
          </a:p>
        </p:txBody>
      </p:sp>
    </p:spTree>
    <p:extLst>
      <p:ext uri="{BB962C8B-B14F-4D97-AF65-F5344CB8AC3E}">
        <p14:creationId xmlns:p14="http://schemas.microsoft.com/office/powerpoint/2010/main" val="2372021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論理変数は</a:t>
            </a:r>
            <a:r>
              <a:rPr kumimoji="1" lang="en-US" altLang="ja-JP" dirty="0"/>
              <a:t>0</a:t>
            </a:r>
            <a:r>
              <a:rPr kumimoji="1" lang="ja-JP" altLang="en-US" dirty="0"/>
              <a:t>か</a:t>
            </a:r>
            <a:r>
              <a:rPr kumimoji="1" lang="en-US" altLang="ja-JP" dirty="0"/>
              <a:t>1</a:t>
            </a:r>
            <a:r>
              <a:rPr kumimoji="1" lang="ja-JP" altLang="en-US" dirty="0"/>
              <a:t>のみを取ることができる変数です。</a:t>
            </a:r>
            <a:endParaRPr kumimoji="1" lang="en-US" altLang="ja-JP" dirty="0"/>
          </a:p>
          <a:p>
            <a:r>
              <a:rPr kumimoji="1" lang="ja-JP" altLang="en-US" dirty="0"/>
              <a:t>コンピュータ基礎で、</a:t>
            </a:r>
            <a:r>
              <a:rPr kumimoji="1" lang="en-US" altLang="ja-JP" dirty="0"/>
              <a:t>2</a:t>
            </a:r>
            <a:r>
              <a:rPr kumimoji="1" lang="ja-JP" altLang="en-US" dirty="0"/>
              <a:t>進値を習っているかと思います。</a:t>
            </a:r>
            <a:endParaRPr kumimoji="1" lang="en-US" altLang="ja-JP" dirty="0"/>
          </a:p>
          <a:p>
            <a:r>
              <a:rPr kumimoji="1" lang="en-US" altLang="ja-JP" dirty="0"/>
              <a:t>2</a:t>
            </a:r>
            <a:r>
              <a:rPr kumimoji="1" lang="ja-JP" altLang="en-US" dirty="0"/>
              <a:t>進値も論理値と同じように</a:t>
            </a:r>
            <a:r>
              <a:rPr kumimoji="1" lang="en-US" altLang="ja-JP" dirty="0"/>
              <a:t>0</a:t>
            </a:r>
            <a:r>
              <a:rPr kumimoji="1" lang="ja-JP" altLang="en-US" dirty="0"/>
              <a:t>と</a:t>
            </a:r>
            <a:r>
              <a:rPr kumimoji="1" lang="en-US" altLang="ja-JP" dirty="0"/>
              <a:t>1</a:t>
            </a:r>
            <a:r>
              <a:rPr kumimoji="1" lang="ja-JP" altLang="en-US" dirty="0"/>
              <a:t>の</a:t>
            </a:r>
            <a:r>
              <a:rPr kumimoji="1" lang="en-US" altLang="ja-JP" dirty="0"/>
              <a:t>2</a:t>
            </a:r>
            <a:r>
              <a:rPr kumimoji="1" lang="ja-JP" altLang="en-US" dirty="0"/>
              <a:t>つの数字で表します。</a:t>
            </a:r>
            <a:endParaRPr kumimoji="1" lang="en-US" altLang="ja-JP" dirty="0"/>
          </a:p>
          <a:p>
            <a:r>
              <a:rPr kumimoji="1" lang="ja-JP" altLang="en-US" dirty="0"/>
              <a:t>しかし</a:t>
            </a:r>
            <a:r>
              <a:rPr kumimoji="1" lang="en-US" altLang="ja-JP" dirty="0"/>
              <a:t>2</a:t>
            </a:r>
            <a:r>
              <a:rPr kumimoji="1" lang="ja-JP" altLang="en-US" dirty="0"/>
              <a:t>進値と論理値は異なります。</a:t>
            </a:r>
            <a:endParaRPr kumimoji="1" lang="en-US" altLang="ja-JP" dirty="0"/>
          </a:p>
          <a:p>
            <a:r>
              <a:rPr kumimoji="1" lang="en-US" altLang="ja-JP" dirty="0"/>
              <a:t>2</a:t>
            </a:r>
            <a:r>
              <a:rPr kumimoji="1" lang="ja-JP" altLang="en-US" dirty="0"/>
              <a:t>進値は有限の桁を</a:t>
            </a:r>
            <a:r>
              <a:rPr kumimoji="1" lang="en-US" altLang="ja-JP" dirty="0"/>
              <a:t>2</a:t>
            </a:r>
            <a:r>
              <a:rPr kumimoji="1" lang="ja-JP" altLang="en-US" dirty="0"/>
              <a:t>進数で表したものです。</a:t>
            </a:r>
            <a:endParaRPr kumimoji="1" lang="en-US" altLang="ja-JP" dirty="0"/>
          </a:p>
          <a:p>
            <a:r>
              <a:rPr kumimoji="1" lang="ja-JP" altLang="en-US" dirty="0"/>
              <a:t>ですので、演算は四則演算等の算術演算が適用されます。</a:t>
            </a:r>
            <a:endParaRPr kumimoji="1" lang="en-US" altLang="ja-JP" dirty="0"/>
          </a:p>
          <a:p>
            <a:r>
              <a:rPr kumimoji="1" lang="ja-JP" altLang="en-US" dirty="0"/>
              <a:t>論理値は、</a:t>
            </a:r>
            <a:r>
              <a:rPr kumimoji="1" lang="en-US" altLang="ja-JP" dirty="0"/>
              <a:t>0</a:t>
            </a:r>
            <a:r>
              <a:rPr kumimoji="1" lang="ja-JP" altLang="en-US" dirty="0"/>
              <a:t>と</a:t>
            </a:r>
            <a:r>
              <a:rPr kumimoji="1" lang="en-US" altLang="ja-JP" dirty="0"/>
              <a:t>1</a:t>
            </a:r>
            <a:r>
              <a:rPr kumimoji="1" lang="ja-JP" altLang="en-US" dirty="0"/>
              <a:t>で表されていますが数値ではありません。</a:t>
            </a:r>
            <a:endParaRPr kumimoji="1" lang="en-US" altLang="ja-JP" dirty="0"/>
          </a:p>
          <a:p>
            <a:r>
              <a:rPr kumimoji="1" lang="ja-JP" altLang="en-US" dirty="0"/>
              <a:t>ですので、論理値に対しては、算術演算とは違う演算、論理演算が適用されます。</a:t>
            </a:r>
            <a:endParaRPr kumimoji="1" lang="en-US" altLang="ja-JP" dirty="0"/>
          </a:p>
          <a:p>
            <a:r>
              <a:rPr kumimoji="1" lang="ja-JP" altLang="en-US" dirty="0"/>
              <a:t>以降論理演算について説明していきます。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26</a:t>
            </a:fld>
            <a:endParaRPr kumimoji="1" lang="ja-JP" altLang="en-US"/>
          </a:p>
        </p:txBody>
      </p:sp>
    </p:spTree>
    <p:extLst>
      <p:ext uri="{BB962C8B-B14F-4D97-AF65-F5344CB8AC3E}">
        <p14:creationId xmlns:p14="http://schemas.microsoft.com/office/powerpoint/2010/main" val="8327006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論理値は</a:t>
            </a:r>
            <a:r>
              <a:rPr kumimoji="1" lang="en-US" altLang="ja-JP" dirty="0"/>
              <a:t>0</a:t>
            </a:r>
            <a:r>
              <a:rPr kumimoji="1" lang="ja-JP" altLang="en-US" dirty="0"/>
              <a:t>か</a:t>
            </a:r>
            <a:r>
              <a:rPr kumimoji="1" lang="en-US" altLang="ja-JP" dirty="0"/>
              <a:t>1</a:t>
            </a:r>
            <a:r>
              <a:rPr kumimoji="1" lang="ja-JP" altLang="en-US" dirty="0"/>
              <a:t>の</a:t>
            </a:r>
            <a:r>
              <a:rPr kumimoji="1" lang="en-US" altLang="ja-JP" dirty="0"/>
              <a:t>2</a:t>
            </a:r>
            <a:r>
              <a:rPr kumimoji="1" lang="ja-JP" altLang="en-US" dirty="0"/>
              <a:t>つの値しか取りません。</a:t>
            </a:r>
            <a:endParaRPr kumimoji="1" lang="en-US" altLang="ja-JP" dirty="0"/>
          </a:p>
          <a:p>
            <a:r>
              <a:rPr kumimoji="1" lang="en-US" altLang="ja-JP" dirty="0"/>
              <a:t>X</a:t>
            </a:r>
            <a:r>
              <a:rPr kumimoji="1" lang="ja-JP" altLang="en-US" dirty="0"/>
              <a:t>が論理変数であれば、</a:t>
            </a:r>
            <a:r>
              <a:rPr kumimoji="1" lang="en-US" altLang="ja-JP" dirty="0"/>
              <a:t>X</a:t>
            </a:r>
            <a:r>
              <a:rPr kumimoji="1" lang="ja-JP" altLang="en-US" dirty="0"/>
              <a:t>の値は</a:t>
            </a:r>
            <a:r>
              <a:rPr kumimoji="1" lang="en-US" altLang="ja-JP" dirty="0"/>
              <a:t>0</a:t>
            </a:r>
            <a:r>
              <a:rPr kumimoji="1" lang="ja-JP" altLang="en-US" dirty="0"/>
              <a:t>か</a:t>
            </a:r>
            <a:r>
              <a:rPr kumimoji="1" lang="en-US" altLang="ja-JP" dirty="0"/>
              <a:t>1</a:t>
            </a:r>
            <a:r>
              <a:rPr kumimoji="1" lang="ja-JP" altLang="en-US" dirty="0"/>
              <a:t>だけです。</a:t>
            </a:r>
            <a:endParaRPr kumimoji="1" lang="en-US" altLang="ja-JP" dirty="0"/>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27</a:t>
            </a:fld>
            <a:endParaRPr kumimoji="1" lang="ja-JP" altLang="en-US"/>
          </a:p>
        </p:txBody>
      </p:sp>
    </p:spTree>
    <p:extLst>
      <p:ext uri="{BB962C8B-B14F-4D97-AF65-F5344CB8AC3E}">
        <p14:creationId xmlns:p14="http://schemas.microsoft.com/office/powerpoint/2010/main" val="20420900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ここから論理演算の基本的な演算を紹介します。</a:t>
            </a:r>
            <a:endParaRPr kumimoji="1" lang="en-US" altLang="ja-JP" dirty="0"/>
          </a:p>
          <a:p>
            <a:r>
              <a:rPr kumimoji="1" lang="ja-JP" altLang="en-US" dirty="0"/>
              <a:t>まずは否定演算子</a:t>
            </a:r>
            <a:r>
              <a:rPr kumimoji="1" lang="en-US" altLang="ja-JP" dirty="0"/>
              <a:t>NOT</a:t>
            </a:r>
            <a:r>
              <a:rPr kumimoji="1" lang="ja-JP" altLang="en-US" dirty="0"/>
              <a:t>です。</a:t>
            </a:r>
            <a:endParaRPr kumimoji="1" lang="en-US" altLang="ja-JP" dirty="0"/>
          </a:p>
          <a:p>
            <a:r>
              <a:rPr kumimoji="1" lang="ja-JP" altLang="en-US" dirty="0"/>
              <a:t>これは～ではない、いうのを表します。</a:t>
            </a:r>
            <a:endParaRPr kumimoji="1" lang="en-US" altLang="ja-JP" dirty="0"/>
          </a:p>
          <a:p>
            <a:r>
              <a:rPr kumimoji="1" lang="en-US" altLang="ja-JP" dirty="0"/>
              <a:t>NOT</a:t>
            </a:r>
            <a:r>
              <a:rPr kumimoji="1" lang="ja-JP" altLang="en-US" dirty="0"/>
              <a:t>は式の上に線を引くという記号がよく用いられます。</a:t>
            </a:r>
            <a:endParaRPr kumimoji="1" lang="en-US" altLang="ja-JP" dirty="0"/>
          </a:p>
          <a:p>
            <a:r>
              <a:rPr kumimoji="1" lang="en-US" altLang="ja-JP" dirty="0"/>
              <a:t>X</a:t>
            </a:r>
            <a:r>
              <a:rPr kumimoji="1" lang="ja-JP" altLang="en-US" dirty="0"/>
              <a:t>の否定は</a:t>
            </a:r>
            <a:r>
              <a:rPr kumimoji="1" lang="en-US" altLang="ja-JP" dirty="0"/>
              <a:t>X</a:t>
            </a:r>
            <a:r>
              <a:rPr kumimoji="1" lang="ja-JP" altLang="en-US" dirty="0"/>
              <a:t>の上に線を引いて</a:t>
            </a:r>
            <a:r>
              <a:rPr kumimoji="1" lang="en-US" altLang="ja-JP" dirty="0"/>
              <a:t>X</a:t>
            </a:r>
            <a:r>
              <a:rPr kumimoji="1" lang="ja-JP" altLang="en-US" dirty="0"/>
              <a:t>バーと読みます。</a:t>
            </a:r>
            <a:endParaRPr kumimoji="1" lang="en-US" altLang="ja-JP" dirty="0"/>
          </a:p>
          <a:p>
            <a:r>
              <a:rPr kumimoji="1" lang="ja-JP" altLang="en-US" dirty="0"/>
              <a:t>前に鍵かっこのような記号を書くという書式もあります。</a:t>
            </a:r>
            <a:endParaRPr kumimoji="1" lang="en-US" altLang="ja-JP" dirty="0"/>
          </a:p>
          <a:p>
            <a:r>
              <a:rPr kumimoji="1" lang="ja-JP" altLang="en-US" dirty="0"/>
              <a:t>この授業では以降は</a:t>
            </a:r>
            <a:r>
              <a:rPr kumimoji="1" lang="en-US" altLang="ja-JP" dirty="0"/>
              <a:t>NOT</a:t>
            </a:r>
            <a:r>
              <a:rPr kumimoji="1" lang="ja-JP" altLang="en-US" dirty="0"/>
              <a:t>はバーで表します。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0</a:t>
            </a:r>
            <a:r>
              <a:rPr kumimoji="1" lang="ja-JP" altLang="en-US" dirty="0"/>
              <a:t>を否定すると</a:t>
            </a:r>
            <a:r>
              <a:rPr kumimoji="1" lang="en-US" altLang="ja-JP" dirty="0"/>
              <a:t>1</a:t>
            </a:r>
            <a:r>
              <a:rPr kumimoji="1" lang="ja-JP" altLang="en-US" dirty="0"/>
              <a:t>、</a:t>
            </a:r>
            <a:r>
              <a:rPr kumimoji="1" lang="en-US" altLang="ja-JP" dirty="0"/>
              <a:t>1</a:t>
            </a:r>
            <a:r>
              <a:rPr kumimoji="1" lang="ja-JP" altLang="en-US" dirty="0"/>
              <a:t>を否定すると</a:t>
            </a:r>
            <a:r>
              <a:rPr kumimoji="1" lang="en-US" altLang="ja-JP" dirty="0"/>
              <a:t>0</a:t>
            </a:r>
            <a:r>
              <a:rPr kumimoji="1" lang="ja-JP" altLang="en-US" dirty="0"/>
              <a:t>になります。</a:t>
            </a:r>
            <a:endParaRPr kumimoji="1" lang="en-US" altLang="ja-JP" dirty="0"/>
          </a:p>
          <a:p>
            <a:r>
              <a:rPr kumimoji="1" lang="ja-JP" altLang="en-US" dirty="0"/>
              <a:t>真理値表を書くとこのように、</a:t>
            </a:r>
            <a:r>
              <a:rPr kumimoji="1" lang="en-US" altLang="ja-JP" dirty="0"/>
              <a:t>X</a:t>
            </a:r>
            <a:r>
              <a:rPr kumimoji="1" lang="ja-JP" altLang="en-US" dirty="0"/>
              <a:t>が</a:t>
            </a:r>
            <a:r>
              <a:rPr kumimoji="1" lang="en-US" altLang="ja-JP" dirty="0"/>
              <a:t>0</a:t>
            </a:r>
            <a:r>
              <a:rPr kumimoji="1" lang="ja-JP" altLang="en-US" dirty="0"/>
              <a:t>ならば</a:t>
            </a:r>
            <a:r>
              <a:rPr kumimoji="1" lang="en-US" altLang="ja-JP" dirty="0"/>
              <a:t>1</a:t>
            </a:r>
            <a:r>
              <a:rPr kumimoji="1" lang="ja-JP" altLang="en-US" dirty="0"/>
              <a:t>、</a:t>
            </a:r>
            <a:r>
              <a:rPr kumimoji="1" lang="en-US" altLang="ja-JP" dirty="0"/>
              <a:t>1</a:t>
            </a:r>
            <a:r>
              <a:rPr kumimoji="1" lang="ja-JP" altLang="en-US" dirty="0"/>
              <a:t>ならば</a:t>
            </a:r>
            <a:r>
              <a:rPr kumimoji="1" lang="en-US" altLang="ja-JP" dirty="0"/>
              <a:t>0</a:t>
            </a:r>
            <a:r>
              <a:rPr kumimoji="1" lang="ja-JP" altLang="en-US" dirty="0"/>
              <a:t>になります。</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28</a:t>
            </a:fld>
            <a:endParaRPr kumimoji="1" lang="ja-JP" altLang="en-US"/>
          </a:p>
        </p:txBody>
      </p:sp>
    </p:spTree>
    <p:extLst>
      <p:ext uri="{BB962C8B-B14F-4D97-AF65-F5344CB8AC3E}">
        <p14:creationId xmlns:p14="http://schemas.microsoft.com/office/powerpoint/2010/main" val="28522143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次は論理積</a:t>
            </a:r>
            <a:r>
              <a:rPr kumimoji="1" lang="en-US" altLang="ja-JP" dirty="0"/>
              <a:t>AND</a:t>
            </a:r>
            <a:r>
              <a:rPr kumimoji="1" lang="ja-JP" altLang="en-US" dirty="0"/>
              <a:t>です。</a:t>
            </a:r>
            <a:endParaRPr kumimoji="1" lang="en-US" altLang="ja-JP" dirty="0"/>
          </a:p>
          <a:p>
            <a:r>
              <a:rPr kumimoji="1" lang="en-US" altLang="ja-JP" dirty="0"/>
              <a:t>AND</a:t>
            </a:r>
            <a:r>
              <a:rPr kumimoji="1" lang="ja-JP" altLang="en-US" dirty="0"/>
              <a:t>は～かつ～を表します。</a:t>
            </a:r>
            <a:endParaRPr kumimoji="1" lang="en-US" altLang="ja-JP" dirty="0"/>
          </a:p>
          <a:p>
            <a:r>
              <a:rPr kumimoji="1" lang="ja-JP" altLang="en-US" dirty="0"/>
              <a:t>ブール代数としては、</a:t>
            </a:r>
            <a:r>
              <a:rPr kumimoji="1" lang="en-US" altLang="ja-JP" dirty="0"/>
              <a:t>2</a:t>
            </a:r>
            <a:r>
              <a:rPr kumimoji="1" lang="ja-JP" altLang="en-US" dirty="0"/>
              <a:t>項のうち小さい方を取る演算と見ることもできます。</a:t>
            </a:r>
            <a:endParaRPr kumimoji="1" lang="en-US" altLang="ja-JP" dirty="0"/>
          </a:p>
          <a:p>
            <a:r>
              <a:rPr kumimoji="1" lang="en-US" altLang="ja-JP" dirty="0"/>
              <a:t>AND</a:t>
            </a:r>
            <a:r>
              <a:rPr kumimoji="1" lang="ja-JP" altLang="en-US" dirty="0"/>
              <a:t>の演算子は、・で表されます。</a:t>
            </a:r>
            <a:endParaRPr kumimoji="1" lang="en-US" altLang="ja-JP" dirty="0"/>
          </a:p>
          <a:p>
            <a:r>
              <a:rPr kumimoji="1" lang="en-US" altLang="ja-JP" dirty="0"/>
              <a:t>V</a:t>
            </a:r>
            <a:r>
              <a:rPr kumimoji="1" lang="ja-JP" altLang="en-US" dirty="0"/>
              <a:t>の反対向きや</a:t>
            </a:r>
            <a:r>
              <a:rPr kumimoji="1" lang="en-US" altLang="ja-JP" dirty="0"/>
              <a:t>U</a:t>
            </a:r>
            <a:r>
              <a:rPr kumimoji="1" lang="ja-JP" altLang="en-US" dirty="0"/>
              <a:t>の反対向きのような記号で表されることもあります。</a:t>
            </a:r>
            <a:endParaRPr kumimoji="1" lang="en-US" altLang="ja-JP" dirty="0"/>
          </a:p>
          <a:p>
            <a:r>
              <a:rPr kumimoji="1" lang="ja-JP" altLang="en-US" dirty="0"/>
              <a:t>この授業では以降は</a:t>
            </a:r>
            <a:r>
              <a:rPr kumimoji="1" lang="en-US" altLang="ja-JP" dirty="0"/>
              <a:t>AND</a:t>
            </a:r>
            <a:r>
              <a:rPr kumimoji="1" lang="ja-JP" altLang="en-US" dirty="0"/>
              <a:t>は・と表します。</a:t>
            </a:r>
            <a:endParaRPr kumimoji="1" lang="en-US" altLang="ja-JP" dirty="0"/>
          </a:p>
          <a:p>
            <a:r>
              <a:rPr kumimoji="1" lang="en-US" altLang="ja-JP" dirty="0"/>
              <a:t>0</a:t>
            </a:r>
            <a:r>
              <a:rPr kumimoji="1" lang="ja-JP" altLang="en-US" dirty="0"/>
              <a:t>と</a:t>
            </a:r>
            <a:r>
              <a:rPr kumimoji="1" lang="en-US" altLang="ja-JP" dirty="0"/>
              <a:t>0</a:t>
            </a:r>
            <a:r>
              <a:rPr kumimoji="1" lang="ja-JP" altLang="en-US" dirty="0"/>
              <a:t>の小さい方は</a:t>
            </a:r>
            <a:r>
              <a:rPr kumimoji="1" lang="en-US" altLang="ja-JP" dirty="0"/>
              <a:t>0</a:t>
            </a:r>
            <a:r>
              <a:rPr kumimoji="1" lang="ja-JP" altLang="en-US" dirty="0"/>
              <a:t>、</a:t>
            </a:r>
            <a:r>
              <a:rPr kumimoji="1" lang="en-US" altLang="ja-JP" dirty="0"/>
              <a:t>0</a:t>
            </a:r>
            <a:r>
              <a:rPr kumimoji="1" lang="ja-JP" altLang="en-US" dirty="0"/>
              <a:t>と</a:t>
            </a:r>
            <a:r>
              <a:rPr kumimoji="1" lang="en-US" altLang="ja-JP" dirty="0"/>
              <a:t>1</a:t>
            </a:r>
            <a:r>
              <a:rPr kumimoji="1" lang="ja-JP" altLang="en-US" dirty="0"/>
              <a:t>の小さい方は</a:t>
            </a:r>
            <a:r>
              <a:rPr kumimoji="1" lang="en-US" altLang="ja-JP" dirty="0"/>
              <a:t>0</a:t>
            </a:r>
            <a:r>
              <a:rPr kumimoji="1" lang="ja-JP" altLang="en-US" dirty="0"/>
              <a:t>、</a:t>
            </a:r>
            <a:r>
              <a:rPr kumimoji="1" lang="en-US" altLang="ja-JP" dirty="0"/>
              <a:t>1</a:t>
            </a:r>
            <a:r>
              <a:rPr kumimoji="1" lang="ja-JP" altLang="en-US" dirty="0"/>
              <a:t>と</a:t>
            </a:r>
            <a:r>
              <a:rPr kumimoji="1" lang="en-US" altLang="ja-JP" dirty="0"/>
              <a:t>0</a:t>
            </a:r>
            <a:r>
              <a:rPr kumimoji="1" lang="ja-JP" altLang="en-US" dirty="0"/>
              <a:t>の小さい方は</a:t>
            </a:r>
            <a:r>
              <a:rPr kumimoji="1" lang="en-US" altLang="ja-JP" dirty="0"/>
              <a:t>0</a:t>
            </a:r>
            <a:r>
              <a:rPr kumimoji="1" lang="ja-JP" altLang="en-US" dirty="0"/>
              <a:t>、１と</a:t>
            </a:r>
            <a:r>
              <a:rPr kumimoji="1" lang="en-US" altLang="ja-JP" dirty="0"/>
              <a:t>1</a:t>
            </a:r>
            <a:r>
              <a:rPr kumimoji="1" lang="ja-JP" altLang="en-US" dirty="0"/>
              <a:t>の小さい方は</a:t>
            </a:r>
            <a:r>
              <a:rPr kumimoji="1" lang="en-US" altLang="ja-JP" dirty="0"/>
              <a:t>1</a:t>
            </a:r>
            <a:r>
              <a:rPr kumimoji="1" lang="ja-JP" altLang="en-US" dirty="0"/>
              <a:t>です。</a:t>
            </a:r>
            <a:endParaRPr kumimoji="1" lang="en-US" altLang="ja-JP" dirty="0"/>
          </a:p>
          <a:p>
            <a:r>
              <a:rPr kumimoji="1" lang="ja-JP" altLang="en-US" dirty="0"/>
              <a:t>こちらが</a:t>
            </a:r>
            <a:r>
              <a:rPr kumimoji="1" lang="en-US" altLang="ja-JP" dirty="0"/>
              <a:t>AND</a:t>
            </a:r>
            <a:r>
              <a:rPr kumimoji="1" lang="ja-JP" altLang="en-US" dirty="0"/>
              <a:t>演算の真理値表です。</a:t>
            </a:r>
            <a:r>
              <a:rPr kumimoji="1" lang="en-US" altLang="ja-JP" dirty="0"/>
              <a:t>X,Y</a:t>
            </a:r>
            <a:r>
              <a:rPr kumimoji="1" lang="ja-JP" altLang="en-US" dirty="0"/>
              <a:t>が</a:t>
            </a:r>
            <a:r>
              <a:rPr kumimoji="1" lang="en-US" altLang="ja-JP" dirty="0"/>
              <a:t>00</a:t>
            </a:r>
            <a:r>
              <a:rPr kumimoji="1" lang="ja-JP" altLang="en-US" dirty="0"/>
              <a:t>なら</a:t>
            </a:r>
            <a:r>
              <a:rPr kumimoji="1" lang="en-US" altLang="ja-JP" dirty="0"/>
              <a:t>0</a:t>
            </a:r>
            <a:r>
              <a:rPr kumimoji="1" lang="ja-JP" altLang="en-US" dirty="0"/>
              <a:t>、</a:t>
            </a:r>
            <a:r>
              <a:rPr kumimoji="1" lang="en-US" altLang="ja-JP" dirty="0"/>
              <a:t>01</a:t>
            </a:r>
            <a:r>
              <a:rPr kumimoji="1" lang="ja-JP" altLang="en-US" dirty="0"/>
              <a:t>なら</a:t>
            </a:r>
            <a:r>
              <a:rPr kumimoji="1" lang="en-US" altLang="ja-JP" dirty="0"/>
              <a:t>0</a:t>
            </a:r>
            <a:r>
              <a:rPr kumimoji="1" lang="ja-JP" altLang="en-US" dirty="0"/>
              <a:t>、</a:t>
            </a:r>
            <a:r>
              <a:rPr kumimoji="1" lang="en-US" altLang="ja-JP" dirty="0"/>
              <a:t>10</a:t>
            </a:r>
            <a:r>
              <a:rPr kumimoji="1" lang="ja-JP" altLang="en-US" dirty="0"/>
              <a:t>なら</a:t>
            </a:r>
            <a:r>
              <a:rPr kumimoji="1" lang="en-US" altLang="ja-JP" dirty="0"/>
              <a:t>0</a:t>
            </a:r>
            <a:r>
              <a:rPr kumimoji="1" lang="ja-JP" altLang="en-US" dirty="0"/>
              <a:t>、</a:t>
            </a:r>
            <a:r>
              <a:rPr kumimoji="1" lang="en-US" altLang="ja-JP" dirty="0"/>
              <a:t>11</a:t>
            </a:r>
            <a:r>
              <a:rPr kumimoji="1" lang="ja-JP" altLang="en-US" dirty="0"/>
              <a:t>なら</a:t>
            </a:r>
            <a:r>
              <a:rPr kumimoji="1" lang="en-US" altLang="ja-JP" dirty="0"/>
              <a:t>1</a:t>
            </a:r>
            <a:r>
              <a:rPr kumimoji="1" lang="ja-JP" altLang="en-US" dirty="0"/>
              <a:t>になります。</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29</a:t>
            </a:fld>
            <a:endParaRPr kumimoji="1" lang="ja-JP" altLang="en-US"/>
          </a:p>
        </p:txBody>
      </p:sp>
    </p:spTree>
    <p:extLst>
      <p:ext uri="{BB962C8B-B14F-4D97-AF65-F5344CB8AC3E}">
        <p14:creationId xmlns:p14="http://schemas.microsoft.com/office/powerpoint/2010/main" val="2642410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まず皆さんが気になるであろう成績についてです。</a:t>
            </a:r>
            <a:endParaRPr kumimoji="1" lang="en-US" altLang="ja-JP" dirty="0"/>
          </a:p>
          <a:p>
            <a:r>
              <a:rPr kumimoji="1" lang="ja-JP" altLang="en-US" dirty="0"/>
              <a:t>成績は、毎週のオンライン課題テストが</a:t>
            </a:r>
            <a:r>
              <a:rPr kumimoji="1" lang="en-US" altLang="ja-JP" dirty="0"/>
              <a:t>30%</a:t>
            </a:r>
            <a:r>
              <a:rPr kumimoji="1" lang="ja-JP" altLang="en-US" dirty="0"/>
              <a:t>、定期試験が</a:t>
            </a:r>
            <a:r>
              <a:rPr kumimoji="1" lang="en-US" altLang="ja-JP" dirty="0"/>
              <a:t>70%</a:t>
            </a:r>
            <a:r>
              <a:rPr kumimoji="1" lang="ja-JP" altLang="en-US" dirty="0"/>
              <a:t>です。</a:t>
            </a:r>
            <a:endParaRPr kumimoji="1" lang="en-US" altLang="ja-JP" dirty="0"/>
          </a:p>
          <a:p>
            <a:r>
              <a:rPr kumimoji="1" lang="ja-JP" altLang="en-US" dirty="0"/>
              <a:t>毎週の授業終了時にオンラインの課題テストを出しますので、受けてください。</a:t>
            </a:r>
            <a:endParaRPr kumimoji="1" lang="en-US" altLang="ja-JP" dirty="0"/>
          </a:p>
          <a:p>
            <a:r>
              <a:rPr kumimoji="1" lang="ja-JP" altLang="en-US" dirty="0"/>
              <a:t>この授業は必ず出席してください。無届欠席は禁止です。欠席した場合は翌週までに連絡してください。</a:t>
            </a:r>
            <a:endParaRPr kumimoji="1" lang="en-US" altLang="ja-JP" dirty="0"/>
          </a:p>
          <a:p>
            <a:r>
              <a:rPr kumimoji="1" lang="ja-JP" altLang="en-US" dirty="0"/>
              <a:t>無届欠席が複数回ある場合は受講の意思無しと見なして試験の点数に関わりなく不受となります。</a:t>
            </a:r>
            <a:endParaRPr kumimoji="1" lang="en-US" altLang="ja-JP" dirty="0"/>
          </a:p>
          <a:p>
            <a:r>
              <a:rPr kumimoji="1" lang="ja-JP" altLang="en-US" dirty="0"/>
              <a:t>オンライン授業では、後程説明します </a:t>
            </a:r>
            <a:r>
              <a:rPr kumimoji="1" lang="en-US" altLang="ja-JP" dirty="0" err="1"/>
              <a:t>GoogleClassroom</a:t>
            </a:r>
            <a:r>
              <a:rPr kumimoji="1" lang="en-US" altLang="ja-JP" dirty="0"/>
              <a:t> </a:t>
            </a:r>
            <a:r>
              <a:rPr kumimoji="1" lang="ja-JP" altLang="en-US" dirty="0"/>
              <a:t>から出席カードが提出されれば出席とします。</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3</a:t>
            </a:fld>
            <a:endParaRPr kumimoji="1" lang="ja-JP" altLang="en-US"/>
          </a:p>
        </p:txBody>
      </p:sp>
    </p:spTree>
    <p:extLst>
      <p:ext uri="{BB962C8B-B14F-4D97-AF65-F5344CB8AC3E}">
        <p14:creationId xmlns:p14="http://schemas.microsoft.com/office/powerpoint/2010/main" val="27391195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最後は論理和</a:t>
            </a:r>
            <a:r>
              <a:rPr kumimoji="1" lang="en-US" altLang="ja-JP" dirty="0"/>
              <a:t>OR</a:t>
            </a:r>
            <a:r>
              <a:rPr kumimoji="1" lang="ja-JP" altLang="en-US" dirty="0"/>
              <a:t>です。</a:t>
            </a:r>
            <a:endParaRPr kumimoji="1" lang="en-US" altLang="ja-JP" dirty="0"/>
          </a:p>
          <a:p>
            <a:r>
              <a:rPr kumimoji="1" lang="en-US" altLang="ja-JP" dirty="0"/>
              <a:t>OR</a:t>
            </a:r>
            <a:r>
              <a:rPr kumimoji="1" lang="ja-JP" altLang="en-US" dirty="0"/>
              <a:t>は～または～を表します。</a:t>
            </a:r>
            <a:endParaRPr kumimoji="1" lang="en-US" altLang="ja-JP" dirty="0"/>
          </a:p>
          <a:p>
            <a:r>
              <a:rPr kumimoji="1" lang="ja-JP" altLang="en-US" dirty="0"/>
              <a:t>ブール代数としては、</a:t>
            </a:r>
            <a:r>
              <a:rPr kumimoji="1" lang="en-US" altLang="ja-JP" dirty="0"/>
              <a:t>2</a:t>
            </a:r>
            <a:r>
              <a:rPr kumimoji="1" lang="ja-JP" altLang="en-US" dirty="0"/>
              <a:t>項のうち大きい方を取る演算と見ることもできます。</a:t>
            </a:r>
            <a:endParaRPr kumimoji="1" lang="en-US" altLang="ja-JP" dirty="0"/>
          </a:p>
          <a:p>
            <a:r>
              <a:rPr kumimoji="1" lang="en-US" altLang="ja-JP" dirty="0"/>
              <a:t>OR</a:t>
            </a:r>
            <a:r>
              <a:rPr kumimoji="1" lang="ja-JP" altLang="en-US" dirty="0"/>
              <a:t>の演算子は、</a:t>
            </a:r>
            <a:r>
              <a:rPr kumimoji="1" lang="en-US" altLang="ja-JP" dirty="0"/>
              <a:t>+</a:t>
            </a:r>
            <a:r>
              <a:rPr kumimoji="1" lang="ja-JP" altLang="en-US" dirty="0"/>
              <a:t>で表されます。</a:t>
            </a:r>
            <a:endParaRPr kumimoji="1" lang="en-US" altLang="ja-JP" dirty="0"/>
          </a:p>
          <a:p>
            <a:r>
              <a:rPr kumimoji="1" lang="en-US" altLang="ja-JP" dirty="0"/>
              <a:t>V</a:t>
            </a:r>
            <a:r>
              <a:rPr kumimoji="1" lang="ja-JP" altLang="en-US" dirty="0"/>
              <a:t>や</a:t>
            </a:r>
            <a:r>
              <a:rPr kumimoji="1" lang="en-US" altLang="ja-JP" dirty="0"/>
              <a:t>U</a:t>
            </a:r>
            <a:r>
              <a:rPr kumimoji="1" lang="ja-JP" altLang="en-US" dirty="0"/>
              <a:t>のような記号で表されることもあります。</a:t>
            </a:r>
            <a:endParaRPr kumimoji="1" lang="en-US" altLang="ja-JP" dirty="0"/>
          </a:p>
          <a:p>
            <a:r>
              <a:rPr kumimoji="1" lang="ja-JP" altLang="en-US" dirty="0"/>
              <a:t>この授業では以降は</a:t>
            </a:r>
            <a:r>
              <a:rPr kumimoji="1" lang="en-US" altLang="ja-JP" dirty="0"/>
              <a:t>OR</a:t>
            </a:r>
            <a:r>
              <a:rPr kumimoji="1" lang="ja-JP" altLang="en-US" dirty="0"/>
              <a:t>は</a:t>
            </a:r>
            <a:r>
              <a:rPr kumimoji="1" lang="en-US" altLang="ja-JP" dirty="0"/>
              <a:t>+</a:t>
            </a:r>
            <a:r>
              <a:rPr kumimoji="1" lang="ja-JP" altLang="en-US" dirty="0"/>
              <a:t>と表します。</a:t>
            </a:r>
            <a:endParaRPr kumimoji="1" lang="en-US" altLang="ja-JP" dirty="0"/>
          </a:p>
          <a:p>
            <a:r>
              <a:rPr kumimoji="1" lang="en-US" altLang="ja-JP" dirty="0"/>
              <a:t>0</a:t>
            </a:r>
            <a:r>
              <a:rPr kumimoji="1" lang="ja-JP" altLang="en-US" dirty="0"/>
              <a:t>と</a:t>
            </a:r>
            <a:r>
              <a:rPr kumimoji="1" lang="en-US" altLang="ja-JP" dirty="0"/>
              <a:t>0</a:t>
            </a:r>
            <a:r>
              <a:rPr kumimoji="1" lang="ja-JP" altLang="en-US" dirty="0"/>
              <a:t>の大きい方は</a:t>
            </a:r>
            <a:r>
              <a:rPr kumimoji="1" lang="en-US" altLang="ja-JP" dirty="0"/>
              <a:t>0</a:t>
            </a:r>
            <a:r>
              <a:rPr kumimoji="1" lang="ja-JP" altLang="en-US" dirty="0"/>
              <a:t>、</a:t>
            </a:r>
            <a:r>
              <a:rPr kumimoji="1" lang="en-US" altLang="ja-JP" dirty="0"/>
              <a:t>0</a:t>
            </a:r>
            <a:r>
              <a:rPr kumimoji="1" lang="ja-JP" altLang="en-US" dirty="0"/>
              <a:t>と</a:t>
            </a:r>
            <a:r>
              <a:rPr kumimoji="1" lang="en-US" altLang="ja-JP" dirty="0"/>
              <a:t>1</a:t>
            </a:r>
            <a:r>
              <a:rPr kumimoji="1" lang="ja-JP" altLang="en-US" dirty="0"/>
              <a:t>の大きい方は</a:t>
            </a:r>
            <a:r>
              <a:rPr kumimoji="1" lang="en-US" altLang="ja-JP" dirty="0"/>
              <a:t>1</a:t>
            </a:r>
            <a:r>
              <a:rPr kumimoji="1" lang="ja-JP" altLang="en-US" dirty="0"/>
              <a:t>、</a:t>
            </a:r>
            <a:r>
              <a:rPr kumimoji="1" lang="en-US" altLang="ja-JP" dirty="0"/>
              <a:t>1</a:t>
            </a:r>
            <a:r>
              <a:rPr kumimoji="1" lang="ja-JP" altLang="en-US" dirty="0"/>
              <a:t>と</a:t>
            </a:r>
            <a:r>
              <a:rPr kumimoji="1" lang="en-US" altLang="ja-JP" dirty="0"/>
              <a:t>0</a:t>
            </a:r>
            <a:r>
              <a:rPr kumimoji="1" lang="ja-JP" altLang="en-US" dirty="0"/>
              <a:t>の大きい方は</a:t>
            </a:r>
            <a:r>
              <a:rPr kumimoji="1" lang="en-US" altLang="ja-JP" dirty="0"/>
              <a:t>1</a:t>
            </a:r>
            <a:r>
              <a:rPr kumimoji="1" lang="ja-JP" altLang="en-US" dirty="0"/>
              <a:t>、１と</a:t>
            </a:r>
            <a:r>
              <a:rPr kumimoji="1" lang="en-US" altLang="ja-JP" dirty="0"/>
              <a:t>1</a:t>
            </a:r>
            <a:r>
              <a:rPr kumimoji="1" lang="ja-JP" altLang="en-US" dirty="0"/>
              <a:t>の大きい方は</a:t>
            </a:r>
            <a:r>
              <a:rPr kumimoji="1" lang="en-US" altLang="ja-JP" dirty="0"/>
              <a:t>1</a:t>
            </a:r>
            <a:r>
              <a:rPr kumimoji="1" lang="ja-JP" altLang="en-US" dirty="0"/>
              <a:t>です。</a:t>
            </a:r>
            <a:endParaRPr kumimoji="1" lang="en-US" altLang="ja-JP" dirty="0"/>
          </a:p>
          <a:p>
            <a:r>
              <a:rPr kumimoji="1" lang="ja-JP" altLang="en-US" dirty="0"/>
              <a:t>こちらが</a:t>
            </a:r>
            <a:r>
              <a:rPr kumimoji="1" lang="en-US" altLang="ja-JP" dirty="0"/>
              <a:t>OR</a:t>
            </a:r>
            <a:r>
              <a:rPr kumimoji="1" lang="ja-JP" altLang="en-US" dirty="0"/>
              <a:t>演算の真理値表です。</a:t>
            </a:r>
            <a:r>
              <a:rPr kumimoji="1" lang="en-US" altLang="ja-JP" dirty="0"/>
              <a:t>X,Y</a:t>
            </a:r>
            <a:r>
              <a:rPr kumimoji="1" lang="ja-JP" altLang="en-US" dirty="0"/>
              <a:t>が</a:t>
            </a:r>
            <a:r>
              <a:rPr kumimoji="1" lang="en-US" altLang="ja-JP" dirty="0"/>
              <a:t>00</a:t>
            </a:r>
            <a:r>
              <a:rPr kumimoji="1" lang="ja-JP" altLang="en-US" dirty="0"/>
              <a:t>なら</a:t>
            </a:r>
            <a:r>
              <a:rPr kumimoji="1" lang="en-US" altLang="ja-JP" dirty="0"/>
              <a:t>0</a:t>
            </a:r>
            <a:r>
              <a:rPr kumimoji="1" lang="ja-JP" altLang="en-US" dirty="0"/>
              <a:t>、</a:t>
            </a:r>
            <a:r>
              <a:rPr kumimoji="1" lang="en-US" altLang="ja-JP" dirty="0"/>
              <a:t>01</a:t>
            </a:r>
            <a:r>
              <a:rPr kumimoji="1" lang="ja-JP" altLang="en-US" dirty="0"/>
              <a:t>なら</a:t>
            </a:r>
            <a:r>
              <a:rPr kumimoji="1" lang="en-US" altLang="ja-JP" dirty="0"/>
              <a:t>1</a:t>
            </a:r>
            <a:r>
              <a:rPr kumimoji="1" lang="ja-JP" altLang="en-US" dirty="0"/>
              <a:t>、</a:t>
            </a:r>
            <a:r>
              <a:rPr kumimoji="1" lang="en-US" altLang="ja-JP" dirty="0"/>
              <a:t>10</a:t>
            </a:r>
            <a:r>
              <a:rPr kumimoji="1" lang="ja-JP" altLang="en-US" dirty="0"/>
              <a:t>なら</a:t>
            </a:r>
            <a:r>
              <a:rPr kumimoji="1" lang="en-US" altLang="ja-JP" dirty="0"/>
              <a:t>1</a:t>
            </a:r>
            <a:r>
              <a:rPr kumimoji="1" lang="ja-JP" altLang="en-US" dirty="0"/>
              <a:t>、</a:t>
            </a:r>
            <a:r>
              <a:rPr kumimoji="1" lang="en-US" altLang="ja-JP" dirty="0"/>
              <a:t>11</a:t>
            </a:r>
            <a:r>
              <a:rPr kumimoji="1" lang="ja-JP" altLang="en-US" dirty="0"/>
              <a:t>なら</a:t>
            </a:r>
            <a:r>
              <a:rPr kumimoji="1" lang="en-US" altLang="ja-JP" dirty="0"/>
              <a:t>1</a:t>
            </a:r>
            <a:r>
              <a:rPr kumimoji="1" lang="ja-JP" altLang="en-US" dirty="0"/>
              <a:t>になります。</a:t>
            </a:r>
            <a:endParaRPr kumimoji="1" lang="en-US" altLang="ja-JP" dirty="0"/>
          </a:p>
          <a:p>
            <a:r>
              <a:rPr kumimoji="1" lang="ja-JP" altLang="en-US" dirty="0"/>
              <a:t>論理和では、</a:t>
            </a:r>
            <a:r>
              <a:rPr kumimoji="1" lang="en-US" altLang="ja-JP" dirty="0"/>
              <a:t>1+1=2 </a:t>
            </a:r>
            <a:r>
              <a:rPr kumimoji="1" lang="ja-JP" altLang="en-US" dirty="0"/>
              <a:t>ではないことに注意してください。</a:t>
            </a:r>
            <a:r>
              <a:rPr kumimoji="1" lang="en-US" altLang="ja-JP" dirty="0"/>
              <a:t>1+1=1 </a:t>
            </a:r>
            <a:r>
              <a:rPr kumimoji="1" lang="ja-JP" altLang="en-US" dirty="0"/>
              <a:t>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30</a:t>
            </a:fld>
            <a:endParaRPr kumimoji="1" lang="ja-JP" altLang="en-US"/>
          </a:p>
        </p:txBody>
      </p:sp>
    </p:spTree>
    <p:extLst>
      <p:ext uri="{BB962C8B-B14F-4D97-AF65-F5344CB8AC3E}">
        <p14:creationId xmlns:p14="http://schemas.microsoft.com/office/powerpoint/2010/main" val="28782786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論理式を使うことで、論理関係を式で表すことができます。</a:t>
            </a:r>
            <a:endParaRPr kumimoji="1" lang="en-US" altLang="ja-JP" dirty="0"/>
          </a:p>
          <a:p>
            <a:r>
              <a:rPr kumimoji="1" lang="ja-JP" altLang="en-US" dirty="0"/>
              <a:t>例として、</a:t>
            </a:r>
            <a:r>
              <a:rPr kumimoji="1" lang="en-US" altLang="ja-JP" dirty="0"/>
              <a:t>A </a:t>
            </a:r>
            <a:r>
              <a:rPr kumimoji="1" lang="ja-JP" altLang="en-US" dirty="0"/>
              <a:t>を近大生である、</a:t>
            </a:r>
            <a:r>
              <a:rPr kumimoji="1" lang="en-US" altLang="ja-JP" dirty="0"/>
              <a:t>B </a:t>
            </a:r>
            <a:r>
              <a:rPr kumimoji="1" lang="ja-JP" altLang="en-US" dirty="0"/>
              <a:t>を東大阪市民である、とします。</a:t>
            </a:r>
            <a:endParaRPr kumimoji="1" lang="en-US" altLang="ja-JP" dirty="0"/>
          </a:p>
          <a:p>
            <a:r>
              <a:rPr kumimoji="1" lang="ja-JP" altLang="en-US" dirty="0"/>
              <a:t>すると</a:t>
            </a:r>
            <a:r>
              <a:rPr kumimoji="1" lang="en-US" altLang="ja-JP" dirty="0"/>
              <a:t>A</a:t>
            </a:r>
            <a:r>
              <a:rPr kumimoji="1" lang="ja-JP" altLang="en-US" dirty="0"/>
              <a:t>バーは近大生ではない、</a:t>
            </a:r>
            <a:r>
              <a:rPr kumimoji="1" lang="en-US" altLang="ja-JP" dirty="0"/>
              <a:t>B</a:t>
            </a:r>
            <a:r>
              <a:rPr kumimoji="1" lang="ja-JP" altLang="en-US" dirty="0"/>
              <a:t>バーは東大阪市民ではないことを表します。</a:t>
            </a:r>
            <a:endParaRPr kumimoji="1" lang="en-US" altLang="ja-JP" dirty="0"/>
          </a:p>
          <a:p>
            <a:r>
              <a:rPr kumimoji="1" lang="ja-JP" altLang="en-US" dirty="0"/>
              <a:t>また、</a:t>
            </a:r>
            <a:r>
              <a:rPr kumimoji="1" lang="en-US" altLang="ja-JP" dirty="0"/>
              <a:t>A AND B </a:t>
            </a:r>
            <a:r>
              <a:rPr kumimoji="1" lang="ja-JP" altLang="en-US" dirty="0"/>
              <a:t>は近大生でありかつ東大阪市民でもある、</a:t>
            </a:r>
            <a:endParaRPr kumimoji="1" lang="en-US" altLang="ja-JP" dirty="0"/>
          </a:p>
          <a:p>
            <a:r>
              <a:rPr kumimoji="1" lang="en-US" altLang="ja-JP" dirty="0"/>
              <a:t>A AND B</a:t>
            </a:r>
            <a:r>
              <a:rPr kumimoji="1" lang="ja-JP" altLang="en-US" dirty="0"/>
              <a:t>バー は近大生であるが東大阪市民ではない、</a:t>
            </a:r>
            <a:endParaRPr kumimoji="1" lang="en-US" altLang="ja-JP" dirty="0"/>
          </a:p>
          <a:p>
            <a:r>
              <a:rPr kumimoji="1" lang="en-US" altLang="ja-JP" dirty="0"/>
              <a:t>A</a:t>
            </a:r>
            <a:r>
              <a:rPr kumimoji="1" lang="ja-JP" altLang="en-US" dirty="0"/>
              <a:t>バー </a:t>
            </a:r>
            <a:r>
              <a:rPr kumimoji="1" lang="en-US" altLang="ja-JP" dirty="0"/>
              <a:t>AND B </a:t>
            </a:r>
            <a:r>
              <a:rPr kumimoji="1" lang="ja-JP" altLang="en-US" dirty="0"/>
              <a:t>は近大生ではないが東大阪市民である、</a:t>
            </a:r>
            <a:endParaRPr kumimoji="1" lang="en-US" altLang="ja-JP" dirty="0"/>
          </a:p>
          <a:p>
            <a:r>
              <a:rPr kumimoji="1" lang="en-US" altLang="ja-JP" dirty="0"/>
              <a:t>A</a:t>
            </a:r>
            <a:r>
              <a:rPr kumimoji="1" lang="ja-JP" altLang="en-US" dirty="0"/>
              <a:t>バー </a:t>
            </a:r>
            <a:r>
              <a:rPr kumimoji="1" lang="en-US" altLang="ja-JP" dirty="0"/>
              <a:t>AND B</a:t>
            </a:r>
            <a:r>
              <a:rPr kumimoji="1" lang="ja-JP" altLang="en-US" dirty="0"/>
              <a:t>バー は近大生でも東大阪市民でもない、となります</a:t>
            </a:r>
            <a:endParaRPr kumimoji="1" lang="en-US" altLang="ja-JP" dirty="0"/>
          </a:p>
          <a:p>
            <a:r>
              <a:rPr kumimoji="1" lang="en-US" altLang="ja-JP" dirty="0"/>
              <a:t>A OR B </a:t>
            </a:r>
            <a:r>
              <a:rPr kumimoji="1" lang="ja-JP" altLang="en-US" dirty="0"/>
              <a:t>は近大生または東大阪市民である、となります。</a:t>
            </a:r>
            <a:endParaRPr kumimoji="1" lang="en-US" altLang="ja-JP" dirty="0"/>
          </a:p>
          <a:p>
            <a:r>
              <a:rPr kumimoji="1" lang="ja-JP" altLang="en-US" dirty="0"/>
              <a:t>これには、近大生の東大阪市民を含むことに注意してください。</a:t>
            </a:r>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31</a:t>
            </a:fld>
            <a:endParaRPr kumimoji="1" lang="ja-JP" altLang="en-US"/>
          </a:p>
        </p:txBody>
      </p:sp>
    </p:spTree>
    <p:extLst>
      <p:ext uri="{BB962C8B-B14F-4D97-AF65-F5344CB8AC3E}">
        <p14:creationId xmlns:p14="http://schemas.microsoft.com/office/powerpoint/2010/main" val="36968229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NOT</a:t>
            </a:r>
            <a:r>
              <a:rPr kumimoji="1" lang="ja-JP" altLang="en-US" dirty="0"/>
              <a:t>演算、</a:t>
            </a:r>
            <a:r>
              <a:rPr kumimoji="1" lang="en-US" altLang="ja-JP" dirty="0"/>
              <a:t>AND</a:t>
            </a:r>
            <a:r>
              <a:rPr kumimoji="1" lang="ja-JP" altLang="en-US" dirty="0"/>
              <a:t>演算、</a:t>
            </a:r>
            <a:r>
              <a:rPr kumimoji="1" lang="en-US" altLang="ja-JP" dirty="0"/>
              <a:t>OR</a:t>
            </a:r>
            <a:r>
              <a:rPr kumimoji="1" lang="ja-JP" altLang="en-US" dirty="0"/>
              <a:t>演算をベン図と呼ばれる図に描くとこのようになります。</a:t>
            </a:r>
            <a:endParaRPr kumimoji="1" lang="en-US" altLang="ja-JP" dirty="0"/>
          </a:p>
          <a:p>
            <a:r>
              <a:rPr kumimoji="1" lang="ja-JP" altLang="en-US" dirty="0"/>
              <a:t>この丸の中が「</a:t>
            </a:r>
            <a:r>
              <a:rPr kumimoji="1" lang="en-US" altLang="ja-JP" dirty="0"/>
              <a:t>X</a:t>
            </a:r>
            <a:r>
              <a:rPr kumimoji="1" lang="ja-JP" altLang="en-US" dirty="0"/>
              <a:t>である」ということを表します。</a:t>
            </a:r>
            <a:endParaRPr kumimoji="1" lang="en-US" altLang="ja-JP" dirty="0"/>
          </a:p>
          <a:p>
            <a:r>
              <a:rPr kumimoji="1" lang="en-US" altLang="ja-JP" dirty="0"/>
              <a:t>NOT X </a:t>
            </a:r>
            <a:r>
              <a:rPr kumimoji="1" lang="ja-JP" altLang="en-US" dirty="0"/>
              <a:t>は丸の外側にあたります。</a:t>
            </a:r>
            <a:endParaRPr kumimoji="1" lang="en-US" altLang="ja-JP" dirty="0"/>
          </a:p>
          <a:p>
            <a:r>
              <a:rPr kumimoji="1" lang="en-US" altLang="ja-JP" dirty="0"/>
              <a:t>X AND Y </a:t>
            </a:r>
            <a:r>
              <a:rPr kumimoji="1" lang="ja-JP" altLang="en-US" dirty="0"/>
              <a:t>は</a:t>
            </a:r>
            <a:r>
              <a:rPr kumimoji="1" lang="en-US" altLang="ja-JP" dirty="0"/>
              <a:t>2</a:t>
            </a:r>
            <a:r>
              <a:rPr kumimoji="1" lang="ja-JP" altLang="en-US" dirty="0"/>
              <a:t>つの丸の重なっている部分になります。</a:t>
            </a:r>
            <a:endParaRPr kumimoji="1" lang="en-US" altLang="ja-JP" dirty="0"/>
          </a:p>
          <a:p>
            <a:r>
              <a:rPr kumimoji="1" lang="en-US" altLang="ja-JP" dirty="0"/>
              <a:t>X OR Y </a:t>
            </a:r>
            <a:r>
              <a:rPr kumimoji="1" lang="ja-JP" altLang="en-US" dirty="0"/>
              <a:t>は</a:t>
            </a:r>
            <a:r>
              <a:rPr kumimoji="1" lang="en-US" altLang="ja-JP" dirty="0"/>
              <a:t>2</a:t>
            </a:r>
            <a:r>
              <a:rPr kumimoji="1" lang="ja-JP" altLang="en-US" dirty="0"/>
              <a:t>つの丸のどちらかに含まれる部分になります。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32</a:t>
            </a:fld>
            <a:endParaRPr kumimoji="1" lang="ja-JP" altLang="en-US"/>
          </a:p>
        </p:txBody>
      </p:sp>
    </p:spTree>
    <p:extLst>
      <p:ext uri="{BB962C8B-B14F-4D97-AF65-F5344CB8AC3E}">
        <p14:creationId xmlns:p14="http://schemas.microsoft.com/office/powerpoint/2010/main" val="10429010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算術演算では、掛け算、割り算は足し算、引き算よりも先にします。</a:t>
            </a:r>
            <a:endParaRPr kumimoji="1" lang="en-US" altLang="ja-JP" dirty="0"/>
          </a:p>
          <a:p>
            <a:r>
              <a:rPr kumimoji="1" lang="ja-JP" altLang="en-US" dirty="0"/>
              <a:t>論理演算も算術演算と同じように、演算の優先順位が決まっています。</a:t>
            </a:r>
            <a:endParaRPr kumimoji="1" lang="en-US" altLang="ja-JP" dirty="0"/>
          </a:p>
          <a:p>
            <a:r>
              <a:rPr kumimoji="1" lang="ja-JP" altLang="en-US" dirty="0"/>
              <a:t>最も優先順位が高いのは括弧で囲まれた部分で、否定、論理積、論理和と続きます。</a:t>
            </a:r>
            <a:endParaRPr kumimoji="1" lang="en-US" altLang="ja-JP" dirty="0"/>
          </a:p>
          <a:p>
            <a:r>
              <a:rPr kumimoji="1" lang="ja-JP" altLang="en-US" dirty="0"/>
              <a:t>例としてこのような </a:t>
            </a:r>
            <a:r>
              <a:rPr kumimoji="1" lang="en-US" altLang="ja-JP" dirty="0"/>
              <a:t>1 AND </a:t>
            </a:r>
            <a:r>
              <a:rPr kumimoji="1" lang="ja-JP" altLang="en-US" dirty="0"/>
              <a:t>括弧 </a:t>
            </a:r>
            <a:r>
              <a:rPr kumimoji="1" lang="en-US" altLang="ja-JP" dirty="0"/>
              <a:t>( 0 OR 0 </a:t>
            </a:r>
            <a:r>
              <a:rPr kumimoji="1" lang="ja-JP" altLang="en-US" dirty="0"/>
              <a:t>バー </a:t>
            </a:r>
            <a:r>
              <a:rPr kumimoji="1" lang="en-US" altLang="ja-JP" dirty="0"/>
              <a:t>) </a:t>
            </a:r>
            <a:r>
              <a:rPr kumimoji="1" lang="ja-JP" altLang="en-US" dirty="0"/>
              <a:t>バー の演算を考えてみます。</a:t>
            </a:r>
            <a:endParaRPr kumimoji="1" lang="en-US" altLang="ja-JP" dirty="0"/>
          </a:p>
          <a:p>
            <a:r>
              <a:rPr kumimoji="1" lang="ja-JP" altLang="en-US" dirty="0"/>
              <a:t>まず最も優先順位の高いのは括弧の中です。</a:t>
            </a:r>
            <a:endParaRPr kumimoji="1" lang="en-US" altLang="ja-JP" dirty="0"/>
          </a:p>
          <a:p>
            <a:r>
              <a:rPr kumimoji="1" lang="ja-JP" altLang="en-US" dirty="0"/>
              <a:t>括弧の中には </a:t>
            </a:r>
            <a:r>
              <a:rPr kumimoji="1" lang="en-US" altLang="ja-JP" dirty="0"/>
              <a:t>OR </a:t>
            </a:r>
            <a:r>
              <a:rPr kumimoji="1" lang="ja-JP" altLang="en-US" dirty="0"/>
              <a:t>演算と </a:t>
            </a:r>
            <a:r>
              <a:rPr kumimoji="1" lang="en-US" altLang="ja-JP" dirty="0"/>
              <a:t>NOT </a:t>
            </a:r>
            <a:r>
              <a:rPr kumimoji="1" lang="ja-JP" altLang="en-US" dirty="0"/>
              <a:t>演算がありますので、優先順位の高い </a:t>
            </a:r>
            <a:r>
              <a:rPr kumimoji="1" lang="en-US" altLang="ja-JP" dirty="0"/>
              <a:t>NOT</a:t>
            </a:r>
            <a:r>
              <a:rPr kumimoji="1" lang="ja-JP" altLang="en-US" dirty="0"/>
              <a:t>演算を先にします。</a:t>
            </a:r>
            <a:endParaRPr kumimoji="1" lang="en-US" altLang="ja-JP" dirty="0"/>
          </a:p>
          <a:p>
            <a:r>
              <a:rPr kumimoji="1" lang="ja-JP" altLang="en-US" dirty="0"/>
              <a:t>その次は括弧の中の </a:t>
            </a:r>
            <a:r>
              <a:rPr kumimoji="1" lang="en-US" altLang="ja-JP" dirty="0"/>
              <a:t>OR </a:t>
            </a:r>
            <a:r>
              <a:rPr kumimoji="1" lang="ja-JP" altLang="en-US" dirty="0"/>
              <a:t>演算です。</a:t>
            </a:r>
            <a:endParaRPr kumimoji="1" lang="en-US" altLang="ja-JP" dirty="0"/>
          </a:p>
          <a:p>
            <a:r>
              <a:rPr kumimoji="1" lang="ja-JP" altLang="en-US" dirty="0"/>
              <a:t>そして </a:t>
            </a:r>
            <a:r>
              <a:rPr kumimoji="1" lang="en-US" altLang="ja-JP" dirty="0"/>
              <a:t>AND </a:t>
            </a:r>
            <a:r>
              <a:rPr kumimoji="1" lang="ja-JP" altLang="en-US" dirty="0"/>
              <a:t>演算を行い、最後に全体に </a:t>
            </a:r>
            <a:r>
              <a:rPr kumimoji="1" lang="en-US" altLang="ja-JP" dirty="0"/>
              <a:t>NOT </a:t>
            </a:r>
            <a:r>
              <a:rPr kumimoji="1" lang="ja-JP" altLang="en-US" dirty="0"/>
              <a:t>演算を行います。</a:t>
            </a:r>
            <a:endParaRPr kumimoji="1" lang="en-US" altLang="ja-JP" dirty="0"/>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33</a:t>
            </a:fld>
            <a:endParaRPr kumimoji="1" lang="ja-JP" altLang="en-US"/>
          </a:p>
        </p:txBody>
      </p:sp>
    </p:spTree>
    <p:extLst>
      <p:ext uri="{BB962C8B-B14F-4D97-AF65-F5344CB8AC3E}">
        <p14:creationId xmlns:p14="http://schemas.microsoft.com/office/powerpoint/2010/main" val="40239367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論理式を使うことで、論理関係を式で表すことができます。</a:t>
            </a:r>
            <a:endParaRPr kumimoji="1" lang="en-US" altLang="ja-JP" dirty="0"/>
          </a:p>
          <a:p>
            <a:r>
              <a:rPr kumimoji="1" lang="ja-JP" altLang="en-US" dirty="0"/>
              <a:t>例として、「</a:t>
            </a:r>
            <a:r>
              <a:rPr kumimoji="1" lang="en-US" altLang="ja-JP" dirty="0"/>
              <a:t>A</a:t>
            </a:r>
            <a:r>
              <a:rPr kumimoji="1" lang="ja-JP" altLang="en-US" dirty="0"/>
              <a:t>である」かつ「</a:t>
            </a:r>
            <a:r>
              <a:rPr kumimoji="1" lang="en-US" altLang="ja-JP" dirty="0"/>
              <a:t>B</a:t>
            </a:r>
            <a:r>
              <a:rPr kumimoji="1" lang="ja-JP" altLang="en-US" dirty="0"/>
              <a:t>でない」の両方が成立するか、「</a:t>
            </a:r>
            <a:r>
              <a:rPr kumimoji="1" lang="en-US" altLang="ja-JP" dirty="0"/>
              <a:t>C</a:t>
            </a:r>
            <a:r>
              <a:rPr kumimoji="1" lang="ja-JP" altLang="en-US" dirty="0"/>
              <a:t>でない」または「</a:t>
            </a:r>
            <a:r>
              <a:rPr kumimoji="1" lang="en-US" altLang="ja-JP" dirty="0"/>
              <a:t>D</a:t>
            </a:r>
            <a:r>
              <a:rPr kumimoji="1" lang="ja-JP" altLang="en-US" dirty="0"/>
              <a:t>である」のいずれかが成立する、</a:t>
            </a:r>
            <a:endParaRPr kumimoji="1" lang="en-US" altLang="ja-JP" dirty="0"/>
          </a:p>
          <a:p>
            <a:r>
              <a:rPr kumimoji="1" lang="ja-JP" altLang="en-US" dirty="0"/>
              <a:t>という論理関係を考えてみましょう。</a:t>
            </a:r>
            <a:endParaRPr kumimoji="1" lang="en-US" altLang="ja-JP" dirty="0"/>
          </a:p>
          <a:p>
            <a:r>
              <a:rPr kumimoji="1" lang="ja-JP" altLang="en-US" dirty="0"/>
              <a:t>文章で書くと、非常にややこしい文になります。</a:t>
            </a:r>
            <a:endParaRPr kumimoji="1" lang="en-US" altLang="ja-JP" dirty="0"/>
          </a:p>
          <a:p>
            <a:r>
              <a:rPr kumimoji="1" lang="ja-JP" altLang="en-US" dirty="0"/>
              <a:t>これを論理式で表すと 括弧 </a:t>
            </a:r>
            <a:r>
              <a:rPr kumimoji="1" lang="en-US" altLang="ja-JP" dirty="0"/>
              <a:t>A AND B </a:t>
            </a:r>
            <a:r>
              <a:rPr kumimoji="1" lang="ja-JP" altLang="en-US" dirty="0"/>
              <a:t>バー </a:t>
            </a:r>
            <a:r>
              <a:rPr kumimoji="1" lang="en-US" altLang="ja-JP" dirty="0"/>
              <a:t>OR </a:t>
            </a:r>
            <a:r>
              <a:rPr kumimoji="1" lang="ja-JP" altLang="en-US" dirty="0"/>
              <a:t>括弧 </a:t>
            </a:r>
            <a:r>
              <a:rPr kumimoji="1" lang="en-US" altLang="ja-JP" dirty="0"/>
              <a:t>C </a:t>
            </a:r>
            <a:r>
              <a:rPr kumimoji="1" lang="ja-JP" altLang="en-US" dirty="0"/>
              <a:t>バー </a:t>
            </a:r>
            <a:r>
              <a:rPr kumimoji="1" lang="en-US" altLang="ja-JP" dirty="0"/>
              <a:t>OR D </a:t>
            </a:r>
            <a:r>
              <a:rPr kumimoji="1" lang="ja-JP" altLang="en-US" dirty="0"/>
              <a:t>と簡単に書けます。</a:t>
            </a:r>
            <a:endParaRPr kumimoji="1" lang="en-US" altLang="ja-JP" dirty="0"/>
          </a:p>
          <a:p>
            <a:r>
              <a:rPr kumimoji="1" lang="ja-JP" altLang="en-US" dirty="0"/>
              <a:t>演算子の優先順位を考えると、括弧を省略してこのような</a:t>
            </a:r>
            <a:r>
              <a:rPr kumimoji="1" lang="en-US" altLang="ja-JP" dirty="0"/>
              <a:t> A AND B_ OR C_ OR D </a:t>
            </a:r>
            <a:r>
              <a:rPr kumimoji="1" lang="ja-JP" altLang="en-US" dirty="0"/>
              <a:t>となります。</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34</a:t>
            </a:fld>
            <a:endParaRPr kumimoji="1" lang="ja-JP" altLang="en-US"/>
          </a:p>
        </p:txBody>
      </p:sp>
    </p:spTree>
    <p:extLst>
      <p:ext uri="{BB962C8B-B14F-4D97-AF65-F5344CB8AC3E}">
        <p14:creationId xmlns:p14="http://schemas.microsoft.com/office/powerpoint/2010/main" val="36021321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算術演算において変数に対して関数があるように、論理演算では論理変数に対して論理関数、</a:t>
            </a:r>
            <a:endParaRPr kumimoji="1" lang="en-US" altLang="ja-JP" dirty="0"/>
          </a:p>
          <a:p>
            <a:r>
              <a:rPr kumimoji="1" lang="ja-JP" altLang="en-US" dirty="0"/>
              <a:t>つまり、論理変数の値に応じて決まる値を定義することができます。</a:t>
            </a:r>
            <a:endParaRPr kumimoji="1" lang="en-US" altLang="ja-JP" dirty="0"/>
          </a:p>
          <a:p>
            <a:r>
              <a:rPr kumimoji="1" lang="ja-JP" altLang="en-US" dirty="0"/>
              <a:t>論理関数は </a:t>
            </a:r>
            <a:r>
              <a:rPr kumimoji="1" lang="en-US" altLang="ja-JP" dirty="0"/>
              <a:t>n </a:t>
            </a:r>
            <a:r>
              <a:rPr kumimoji="1" lang="ja-JP" altLang="en-US" dirty="0"/>
              <a:t>個の論理変数 </a:t>
            </a:r>
            <a:r>
              <a:rPr kumimoji="1" lang="en-US" altLang="ja-JP" dirty="0"/>
              <a:t>X1,X2,… </a:t>
            </a:r>
            <a:r>
              <a:rPr kumimoji="1" lang="en-US" altLang="ja-JP" dirty="0" err="1"/>
              <a:t>Xn</a:t>
            </a:r>
            <a:r>
              <a:rPr kumimoji="1" lang="en-US" altLang="ja-JP" dirty="0"/>
              <a:t> </a:t>
            </a:r>
            <a:r>
              <a:rPr kumimoji="1" lang="ja-JP" altLang="en-US" dirty="0"/>
              <a:t>に対してこのように </a:t>
            </a:r>
            <a:r>
              <a:rPr kumimoji="1" lang="en-US" altLang="ja-JP" dirty="0"/>
              <a:t>f (X1, X2, …, </a:t>
            </a:r>
            <a:r>
              <a:rPr kumimoji="1" lang="en-US" altLang="ja-JP" dirty="0" err="1"/>
              <a:t>Xn</a:t>
            </a:r>
            <a:r>
              <a:rPr kumimoji="1" lang="en-US" altLang="ja-JP" dirty="0"/>
              <a:t> )</a:t>
            </a:r>
            <a:r>
              <a:rPr kumimoji="1" lang="ja-JP" altLang="en-US" dirty="0"/>
              <a:t> と表されます。</a:t>
            </a:r>
            <a:endParaRPr kumimoji="1" lang="en-US" altLang="ja-JP" dirty="0"/>
          </a:p>
          <a:p>
            <a:r>
              <a:rPr kumimoji="1" lang="ja-JP" altLang="en-US" dirty="0"/>
              <a:t>これは数値関数 </a:t>
            </a:r>
            <a:r>
              <a:rPr kumimoji="1" lang="en-US" altLang="ja-JP" dirty="0"/>
              <a:t>f(x) = 2x^2 + 1 </a:t>
            </a:r>
            <a:r>
              <a:rPr kumimoji="1" lang="ja-JP" altLang="en-US" dirty="0"/>
              <a:t>などと同じです。</a:t>
            </a:r>
            <a:endParaRPr kumimoji="1" lang="en-US" altLang="ja-JP" dirty="0"/>
          </a:p>
          <a:p>
            <a:r>
              <a:rPr kumimoji="1" lang="ja-JP" altLang="en-US" dirty="0"/>
              <a:t>ただし、論理値ですので、入力 </a:t>
            </a:r>
            <a:r>
              <a:rPr kumimoji="1" lang="en-US" altLang="ja-JP" dirty="0"/>
              <a:t>X </a:t>
            </a:r>
            <a:r>
              <a:rPr kumimoji="1" lang="ja-JP" altLang="en-US" dirty="0"/>
              <a:t>も関数 </a:t>
            </a:r>
            <a:r>
              <a:rPr kumimoji="1" lang="en-US" altLang="ja-JP" dirty="0"/>
              <a:t>f </a:t>
            </a:r>
            <a:r>
              <a:rPr kumimoji="1" lang="ja-JP" altLang="en-US" dirty="0"/>
              <a:t>の値も</a:t>
            </a:r>
            <a:r>
              <a:rPr kumimoji="1" lang="en-US" altLang="ja-JP" dirty="0"/>
              <a:t>0</a:t>
            </a:r>
            <a:r>
              <a:rPr kumimoji="1" lang="ja-JP" altLang="en-US" dirty="0"/>
              <a:t>か</a:t>
            </a:r>
            <a:r>
              <a:rPr kumimoji="1" lang="en-US" altLang="ja-JP" dirty="0"/>
              <a:t>1</a:t>
            </a:r>
            <a:r>
              <a:rPr kumimoji="1" lang="ja-JP" altLang="en-US" dirty="0"/>
              <a:t>しか取りません。</a:t>
            </a:r>
            <a:endParaRPr kumimoji="1" lang="en-US" altLang="ja-JP" dirty="0"/>
          </a:p>
          <a:p>
            <a:r>
              <a:rPr kumimoji="1" lang="ja-JP" altLang="en-US" dirty="0"/>
              <a:t>例えば、関数 </a:t>
            </a:r>
            <a:r>
              <a:rPr kumimoji="1" lang="en-US" altLang="ja-JP" dirty="0"/>
              <a:t>f (X,Y) = X AND Y OR X</a:t>
            </a:r>
            <a:r>
              <a:rPr kumimoji="1" lang="ja-JP" altLang="en-US" dirty="0"/>
              <a:t> バー </a:t>
            </a:r>
            <a:r>
              <a:rPr kumimoji="1" lang="en-US" altLang="ja-JP" dirty="0"/>
              <a:t>AND Y OR Y </a:t>
            </a:r>
            <a:r>
              <a:rPr kumimoji="1" lang="ja-JP" altLang="en-US" dirty="0"/>
              <a:t>バー を考えてみます。</a:t>
            </a:r>
            <a:endParaRPr kumimoji="1" lang="en-US" altLang="ja-JP" dirty="0"/>
          </a:p>
          <a:p>
            <a:r>
              <a:rPr kumimoji="1" lang="ja-JP" altLang="en-US" dirty="0"/>
              <a:t>関数ですので、</a:t>
            </a:r>
            <a:r>
              <a:rPr kumimoji="1" lang="en-US" altLang="ja-JP" dirty="0"/>
              <a:t>X,Y </a:t>
            </a:r>
            <a:r>
              <a:rPr kumimoji="1" lang="ja-JP" altLang="en-US" dirty="0"/>
              <a:t>の値が決まれば </a:t>
            </a:r>
            <a:r>
              <a:rPr kumimoji="1" lang="en-US" altLang="ja-JP" dirty="0"/>
              <a:t>f (X,Y) </a:t>
            </a:r>
            <a:r>
              <a:rPr kumimoji="1" lang="ja-JP" altLang="en-US" dirty="0"/>
              <a:t>の値が決まります。</a:t>
            </a:r>
            <a:endParaRPr kumimoji="1" lang="en-US" altLang="ja-JP" dirty="0"/>
          </a:p>
          <a:p>
            <a:r>
              <a:rPr kumimoji="1" lang="ja-JP" altLang="en-US" dirty="0"/>
              <a:t>例えば、</a:t>
            </a:r>
            <a:r>
              <a:rPr kumimoji="1" lang="en-US" altLang="ja-JP" dirty="0"/>
              <a:t>X=0, Y=1 </a:t>
            </a:r>
            <a:r>
              <a:rPr kumimoji="1" lang="ja-JP" altLang="en-US" dirty="0"/>
              <a:t>の場合、</a:t>
            </a:r>
            <a:r>
              <a:rPr kumimoji="1" lang="en-US" altLang="ja-JP" dirty="0"/>
              <a:t>X,Y </a:t>
            </a:r>
            <a:r>
              <a:rPr kumimoji="1" lang="ja-JP" altLang="en-US" dirty="0"/>
              <a:t>に </a:t>
            </a:r>
            <a:r>
              <a:rPr kumimoji="1" lang="en-US" altLang="ja-JP" dirty="0"/>
              <a:t>0,1 </a:t>
            </a:r>
            <a:r>
              <a:rPr kumimoji="1" lang="ja-JP" altLang="en-US" dirty="0"/>
              <a:t>を代入すると </a:t>
            </a:r>
            <a:r>
              <a:rPr kumimoji="1" lang="en-US" altLang="ja-JP" dirty="0"/>
              <a:t>0 AND 1 OR 0 </a:t>
            </a:r>
            <a:r>
              <a:rPr kumimoji="1" lang="ja-JP" altLang="en-US" dirty="0"/>
              <a:t>バー </a:t>
            </a:r>
            <a:r>
              <a:rPr kumimoji="1" lang="en-US" altLang="ja-JP" dirty="0"/>
              <a:t>AND 1 OR 1 </a:t>
            </a:r>
            <a:r>
              <a:rPr kumimoji="1" lang="ja-JP" altLang="en-US" dirty="0"/>
              <a:t>バー</a:t>
            </a:r>
            <a:endParaRPr kumimoji="1" lang="en-US" altLang="ja-JP" dirty="0"/>
          </a:p>
          <a:p>
            <a:r>
              <a:rPr kumimoji="1" lang="ja-JP" altLang="en-US" dirty="0"/>
              <a:t>となり、まず </a:t>
            </a:r>
            <a:r>
              <a:rPr kumimoji="1" lang="en-US" altLang="ja-JP" dirty="0"/>
              <a:t>NOT </a:t>
            </a:r>
            <a:r>
              <a:rPr kumimoji="1" lang="ja-JP" altLang="en-US" dirty="0"/>
              <a:t>を計算して </a:t>
            </a:r>
            <a:r>
              <a:rPr kumimoji="1" lang="en-US" altLang="ja-JP" dirty="0"/>
              <a:t>0 AND 1 OR 1 AND 1 OR 0</a:t>
            </a:r>
            <a:r>
              <a:rPr kumimoji="1" lang="ja-JP" altLang="en-US" dirty="0"/>
              <a:t>、</a:t>
            </a:r>
            <a:endParaRPr kumimoji="1" lang="en-US" altLang="ja-JP" dirty="0"/>
          </a:p>
          <a:p>
            <a:r>
              <a:rPr kumimoji="1" lang="ja-JP" altLang="en-US" dirty="0"/>
              <a:t>次に </a:t>
            </a:r>
            <a:r>
              <a:rPr kumimoji="1" lang="en-US" altLang="ja-JP" dirty="0"/>
              <a:t>AND </a:t>
            </a:r>
            <a:r>
              <a:rPr kumimoji="1" lang="ja-JP" altLang="en-US" dirty="0"/>
              <a:t>を計算して </a:t>
            </a:r>
            <a:r>
              <a:rPr kumimoji="1" lang="en-US" altLang="ja-JP" dirty="0"/>
              <a:t>0 OR 1 OR 0</a:t>
            </a:r>
            <a:r>
              <a:rPr kumimoji="1" lang="ja-JP" altLang="en-US" dirty="0"/>
              <a:t>、</a:t>
            </a:r>
            <a:endParaRPr kumimoji="1" lang="en-US" altLang="ja-JP" dirty="0"/>
          </a:p>
          <a:p>
            <a:r>
              <a:rPr kumimoji="1" lang="ja-JP" altLang="en-US" dirty="0"/>
              <a:t>最後に </a:t>
            </a:r>
            <a:r>
              <a:rPr kumimoji="1" lang="en-US" altLang="ja-JP" dirty="0"/>
              <a:t>OR </a:t>
            </a:r>
            <a:r>
              <a:rPr kumimoji="1" lang="ja-JP" altLang="en-US" dirty="0"/>
              <a:t>を計算して </a:t>
            </a:r>
            <a:r>
              <a:rPr kumimoji="1" lang="en-US" altLang="ja-JP" dirty="0"/>
              <a:t>1 </a:t>
            </a:r>
            <a:r>
              <a:rPr kumimoji="1" lang="ja-JP" altLang="en-US" dirty="0"/>
              <a:t>となります。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35</a:t>
            </a:fld>
            <a:endParaRPr kumimoji="1" lang="ja-JP" altLang="en-US"/>
          </a:p>
        </p:txBody>
      </p:sp>
    </p:spTree>
    <p:extLst>
      <p:ext uri="{BB962C8B-B14F-4D97-AF65-F5344CB8AC3E}">
        <p14:creationId xmlns:p14="http://schemas.microsoft.com/office/powerpoint/2010/main" val="10797748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関数の値を </a:t>
            </a:r>
            <a:r>
              <a:rPr kumimoji="1" lang="en-US" altLang="ja-JP" dirty="0"/>
              <a:t>0 </a:t>
            </a:r>
            <a:r>
              <a:rPr kumimoji="1" lang="ja-JP" altLang="en-US" dirty="0"/>
              <a:t>と </a:t>
            </a:r>
            <a:r>
              <a:rPr kumimoji="1" lang="en-US" altLang="ja-JP" dirty="0"/>
              <a:t>1 </a:t>
            </a:r>
            <a:r>
              <a:rPr kumimoji="1" lang="ja-JP" altLang="en-US" dirty="0"/>
              <a:t>の表として表したものが真理値表です。</a:t>
            </a:r>
            <a:endParaRPr kumimoji="1" lang="en-US" altLang="ja-JP" dirty="0"/>
          </a:p>
          <a:p>
            <a:r>
              <a:rPr kumimoji="1" lang="en-US" altLang="ja-JP" dirty="0"/>
              <a:t>1</a:t>
            </a:r>
            <a:r>
              <a:rPr kumimoji="1" lang="ja-JP" altLang="en-US" dirty="0"/>
              <a:t>つの変数は </a:t>
            </a:r>
            <a:r>
              <a:rPr kumimoji="1" lang="en-US" altLang="ja-JP" dirty="0"/>
              <a:t>0 </a:t>
            </a:r>
            <a:r>
              <a:rPr kumimoji="1" lang="ja-JP" altLang="en-US" dirty="0"/>
              <a:t>と </a:t>
            </a:r>
            <a:r>
              <a:rPr kumimoji="1" lang="en-US" altLang="ja-JP" dirty="0"/>
              <a:t>1 </a:t>
            </a:r>
            <a:r>
              <a:rPr kumimoji="1" lang="ja-JP" altLang="en-US" dirty="0"/>
              <a:t>の</a:t>
            </a:r>
            <a:r>
              <a:rPr kumimoji="1" lang="en-US" altLang="ja-JP" dirty="0"/>
              <a:t>2</a:t>
            </a:r>
            <a:r>
              <a:rPr kumimoji="1" lang="ja-JP" altLang="en-US" dirty="0"/>
              <a:t>つの値を取りますので、</a:t>
            </a:r>
            <a:r>
              <a:rPr kumimoji="1" lang="en-US" altLang="ja-JP" dirty="0"/>
              <a:t>n</a:t>
            </a:r>
            <a:r>
              <a:rPr kumimoji="1" lang="ja-JP" altLang="en-US" dirty="0"/>
              <a:t>変数ならば組み合わせは </a:t>
            </a:r>
            <a:r>
              <a:rPr kumimoji="1" lang="en-US" altLang="ja-JP" dirty="0"/>
              <a:t>2^n </a:t>
            </a:r>
            <a:r>
              <a:rPr kumimoji="1" lang="ja-JP" altLang="en-US" dirty="0"/>
              <a:t>通りになります。</a:t>
            </a:r>
            <a:endParaRPr kumimoji="1" lang="en-US" altLang="ja-JP" dirty="0"/>
          </a:p>
          <a:p>
            <a:r>
              <a:rPr kumimoji="1" lang="ja-JP" altLang="en-US" dirty="0"/>
              <a:t>例えば</a:t>
            </a:r>
            <a:r>
              <a:rPr kumimoji="1" lang="en-US" altLang="ja-JP" dirty="0"/>
              <a:t>3</a:t>
            </a:r>
            <a:r>
              <a:rPr kumimoji="1" lang="ja-JP" altLang="en-US" dirty="0"/>
              <a:t>変数なら、</a:t>
            </a:r>
            <a:r>
              <a:rPr kumimoji="1" lang="en-US" altLang="ja-JP" dirty="0"/>
              <a:t>2^3 </a:t>
            </a:r>
            <a:r>
              <a:rPr kumimoji="1" lang="ja-JP" altLang="en-US" dirty="0"/>
              <a:t>で</a:t>
            </a:r>
            <a:r>
              <a:rPr kumimoji="1" lang="en-US" altLang="ja-JP" dirty="0"/>
              <a:t>8</a:t>
            </a:r>
            <a:r>
              <a:rPr kumimoji="1" lang="ja-JP" altLang="en-US" dirty="0"/>
              <a:t>通りです。</a:t>
            </a:r>
            <a:endParaRPr kumimoji="1" lang="en-US" altLang="ja-JP" dirty="0"/>
          </a:p>
          <a:p>
            <a:r>
              <a:rPr kumimoji="1" lang="ja-JP" altLang="en-US" dirty="0"/>
              <a:t>例として </a:t>
            </a:r>
            <a:r>
              <a:rPr kumimoji="1" lang="en-US" altLang="ja-JP" dirty="0"/>
              <a:t>f (X,Y)  = X </a:t>
            </a:r>
            <a:r>
              <a:rPr kumimoji="1" lang="ja-JP" altLang="en-US" dirty="0"/>
              <a:t>バー </a:t>
            </a:r>
            <a:r>
              <a:rPr kumimoji="1" lang="en-US" altLang="ja-JP" dirty="0"/>
              <a:t>AND Y OR X AND Y </a:t>
            </a:r>
            <a:r>
              <a:rPr kumimoji="1" lang="ja-JP" altLang="en-US" dirty="0"/>
              <a:t>バー の真理値表を考えてみます。</a:t>
            </a:r>
            <a:endParaRPr kumimoji="1" lang="en-US" altLang="ja-JP" dirty="0"/>
          </a:p>
          <a:p>
            <a:r>
              <a:rPr kumimoji="1" lang="en-US" altLang="ja-JP" dirty="0"/>
              <a:t>X,Y </a:t>
            </a:r>
            <a:r>
              <a:rPr kumimoji="1" lang="ja-JP" altLang="en-US" dirty="0"/>
              <a:t>の</a:t>
            </a:r>
            <a:r>
              <a:rPr kumimoji="1" lang="en-US" altLang="ja-JP" dirty="0"/>
              <a:t>2</a:t>
            </a:r>
            <a:r>
              <a:rPr kumimoji="1" lang="ja-JP" altLang="en-US" dirty="0"/>
              <a:t>変数ですので、</a:t>
            </a:r>
            <a:r>
              <a:rPr kumimoji="1" lang="en-US" altLang="ja-JP" dirty="0"/>
              <a:t>4</a:t>
            </a:r>
            <a:r>
              <a:rPr kumimoji="1" lang="ja-JP" altLang="en-US" dirty="0"/>
              <a:t>通り、つまり真理値表は</a:t>
            </a:r>
            <a:r>
              <a:rPr kumimoji="1" lang="en-US" altLang="ja-JP" dirty="0"/>
              <a:t>4</a:t>
            </a:r>
            <a:r>
              <a:rPr kumimoji="1" lang="ja-JP" altLang="en-US" dirty="0"/>
              <a:t>行の表になります。</a:t>
            </a:r>
            <a:endParaRPr kumimoji="1" lang="en-US" altLang="ja-JP" dirty="0"/>
          </a:p>
          <a:p>
            <a:r>
              <a:rPr kumimoji="1" lang="en-US" altLang="ja-JP" dirty="0"/>
              <a:t>X,Y </a:t>
            </a:r>
            <a:r>
              <a:rPr kumimoji="1" lang="ja-JP" altLang="en-US" dirty="0"/>
              <a:t>にそれぞれ </a:t>
            </a:r>
            <a:r>
              <a:rPr kumimoji="1" lang="en-US" altLang="ja-JP" dirty="0"/>
              <a:t>00, 01, 10, 11 </a:t>
            </a:r>
            <a:r>
              <a:rPr kumimoji="1" lang="ja-JP" altLang="en-US" dirty="0"/>
              <a:t>を代入して </a:t>
            </a:r>
            <a:r>
              <a:rPr kumimoji="1" lang="en-US" altLang="ja-JP" dirty="0"/>
              <a:t>f </a:t>
            </a:r>
            <a:r>
              <a:rPr kumimoji="1" lang="ja-JP" altLang="en-US" dirty="0"/>
              <a:t>の値を求めると、 </a:t>
            </a:r>
            <a:r>
              <a:rPr kumimoji="1" lang="en-US" altLang="ja-JP" dirty="0"/>
              <a:t>0 1 1 0 </a:t>
            </a:r>
            <a:r>
              <a:rPr kumimoji="1" lang="ja-JP" altLang="en-US" dirty="0"/>
              <a:t>となります。</a:t>
            </a:r>
            <a:endParaRPr kumimoji="1" lang="en-US" altLang="ja-JP" dirty="0"/>
          </a:p>
          <a:p>
            <a:r>
              <a:rPr kumimoji="1" lang="ja-JP" altLang="en-US" dirty="0"/>
              <a:t>真理値表はこのように、入力と出力の関係をまとめたものです。</a:t>
            </a:r>
            <a:endParaRPr kumimoji="1" lang="en-US" altLang="ja-JP" dirty="0"/>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36</a:t>
            </a:fld>
            <a:endParaRPr kumimoji="1" lang="ja-JP" altLang="en-US"/>
          </a:p>
        </p:txBody>
      </p:sp>
    </p:spTree>
    <p:extLst>
      <p:ext uri="{BB962C8B-B14F-4D97-AF65-F5344CB8AC3E}">
        <p14:creationId xmlns:p14="http://schemas.microsoft.com/office/powerpoint/2010/main" val="33350124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このような真理値表の例題を考えてみます。</a:t>
            </a:r>
            <a:endParaRPr kumimoji="1" lang="en-US" altLang="ja-JP" dirty="0"/>
          </a:p>
          <a:p>
            <a:r>
              <a:rPr kumimoji="1" lang="en-US" altLang="ja-JP" dirty="0"/>
              <a:t>f (X, Y) = X AND Y _</a:t>
            </a:r>
            <a:r>
              <a:rPr kumimoji="1" lang="ja-JP" altLang="en-US" dirty="0"/>
              <a:t> </a:t>
            </a:r>
            <a:r>
              <a:rPr kumimoji="1" lang="en-US" altLang="ja-JP" dirty="0"/>
              <a:t>OR X _ AND Y </a:t>
            </a:r>
            <a:r>
              <a:rPr kumimoji="1" lang="ja-JP" altLang="en-US" dirty="0"/>
              <a:t>を表す真理値表を作ります。</a:t>
            </a:r>
            <a:endParaRPr kumimoji="1" lang="en-US" altLang="ja-JP" dirty="0"/>
          </a:p>
          <a:p>
            <a:r>
              <a:rPr kumimoji="1" lang="en-US" altLang="ja-JP" dirty="0"/>
              <a:t>X,Y </a:t>
            </a:r>
            <a:r>
              <a:rPr kumimoji="1" lang="ja-JP" altLang="en-US" dirty="0"/>
              <a:t>にそれぞれ </a:t>
            </a:r>
            <a:r>
              <a:rPr kumimoji="1" lang="en-US" altLang="ja-JP" dirty="0"/>
              <a:t>00,01,10,11 </a:t>
            </a:r>
            <a:r>
              <a:rPr kumimoji="1" lang="ja-JP" altLang="en-US" dirty="0"/>
              <a:t>を代入して計算すると、</a:t>
            </a:r>
            <a:r>
              <a:rPr kumimoji="1" lang="en-US" altLang="ja-JP" dirty="0"/>
              <a:t>0 1 1 0 </a:t>
            </a:r>
            <a:r>
              <a:rPr kumimoji="1" lang="ja-JP" altLang="en-US" dirty="0"/>
              <a:t>となりますので、</a:t>
            </a:r>
            <a:endParaRPr kumimoji="1" lang="en-US" altLang="ja-JP" dirty="0"/>
          </a:p>
          <a:p>
            <a:r>
              <a:rPr kumimoji="1" lang="ja-JP" altLang="en-US" dirty="0"/>
              <a:t>真理値表の欄は　</a:t>
            </a:r>
            <a:r>
              <a:rPr kumimoji="1" lang="en-US" altLang="ja-JP" dirty="0"/>
              <a:t>0 1 1 0 </a:t>
            </a:r>
            <a:r>
              <a:rPr kumimoji="1" lang="ja-JP" altLang="en-US" dirty="0"/>
              <a:t>と埋まります。</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37</a:t>
            </a:fld>
            <a:endParaRPr kumimoji="1" lang="ja-JP" altLang="en-US"/>
          </a:p>
        </p:txBody>
      </p:sp>
    </p:spTree>
    <p:extLst>
      <p:ext uri="{BB962C8B-B14F-4D97-AF65-F5344CB8AC3E}">
        <p14:creationId xmlns:p14="http://schemas.microsoft.com/office/powerpoint/2010/main" val="28199124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ここからは知っていると便利な公理をいくつか紹介します。</a:t>
            </a:r>
            <a:endParaRPr kumimoji="1" lang="en-US" altLang="ja-JP" dirty="0"/>
          </a:p>
          <a:p>
            <a:r>
              <a:rPr kumimoji="1" lang="ja-JP" altLang="en-US" dirty="0"/>
              <a:t>公式ページにある「代表的な論理関数・論理ゲート一覧」という</a:t>
            </a:r>
            <a:r>
              <a:rPr kumimoji="1" lang="en-US" altLang="ja-JP" dirty="0"/>
              <a:t>pdf</a:t>
            </a:r>
            <a:r>
              <a:rPr kumimoji="1" lang="ja-JP" altLang="en-US" dirty="0"/>
              <a:t>ファイルを見てください。</a:t>
            </a:r>
            <a:endParaRPr kumimoji="1" lang="en-US" altLang="ja-JP" dirty="0"/>
          </a:p>
          <a:p>
            <a:r>
              <a:rPr kumimoji="1" lang="ja-JP" altLang="en-US" dirty="0"/>
              <a:t>ここから先はこのファイルを見ながら進めます。</a:t>
            </a:r>
            <a:endParaRPr kumimoji="1" lang="en-US" altLang="ja-JP" dirty="0"/>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38</a:t>
            </a:fld>
            <a:endParaRPr kumimoji="1" lang="ja-JP" altLang="en-US"/>
          </a:p>
        </p:txBody>
      </p:sp>
    </p:spTree>
    <p:extLst>
      <p:ext uri="{BB962C8B-B14F-4D97-AF65-F5344CB8AC3E}">
        <p14:creationId xmlns:p14="http://schemas.microsoft.com/office/powerpoint/2010/main" val="32558558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pdf</a:t>
            </a:r>
            <a:r>
              <a:rPr kumimoji="1" lang="ja-JP" altLang="en-US" dirty="0"/>
              <a:t>ファイルを開くと、代表的な論理演算が表になっていますので、こちらを見ながら聞いてください。</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39</a:t>
            </a:fld>
            <a:endParaRPr kumimoji="1" lang="ja-JP" altLang="en-US"/>
          </a:p>
        </p:txBody>
      </p:sp>
    </p:spTree>
    <p:extLst>
      <p:ext uri="{BB962C8B-B14F-4D97-AF65-F5344CB8AC3E}">
        <p14:creationId xmlns:p14="http://schemas.microsoft.com/office/powerpoint/2010/main" val="1290122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ちなみに、昨年の受講状況がこちらです。</a:t>
            </a:r>
            <a:endParaRPr kumimoji="1" lang="en-US" altLang="ja-JP" dirty="0"/>
          </a:p>
          <a:p>
            <a:r>
              <a:rPr kumimoji="1" lang="ja-JP" altLang="en-US" dirty="0"/>
              <a:t>昨年受講した情報システムコース</a:t>
            </a:r>
            <a:r>
              <a:rPr kumimoji="1" lang="en-US" altLang="ja-JP" dirty="0"/>
              <a:t>2</a:t>
            </a:r>
            <a:r>
              <a:rPr kumimoji="1" lang="ja-JP" altLang="en-US" dirty="0"/>
              <a:t>年生のうち、不受を除く合格率は</a:t>
            </a:r>
            <a:r>
              <a:rPr kumimoji="1" lang="en-US" altLang="ja-JP" dirty="0"/>
              <a:t>88%</a:t>
            </a:r>
            <a:r>
              <a:rPr kumimoji="1" lang="ja-JP" altLang="en-US" dirty="0"/>
              <a:t>です。</a:t>
            </a:r>
            <a:endParaRPr kumimoji="1" lang="en-US" altLang="ja-JP" dirty="0"/>
          </a:p>
          <a:p>
            <a:r>
              <a:rPr kumimoji="1" lang="ja-JP" altLang="en-US" dirty="0"/>
              <a:t>その他の学年や情報メディアコースの受講生は母数が少ないのではっきりは言えませんがほぼ合格しています。</a:t>
            </a:r>
            <a:endParaRPr kumimoji="1" lang="en-US" altLang="ja-JP" dirty="0"/>
          </a:p>
          <a:p>
            <a:r>
              <a:rPr kumimoji="1" lang="ja-JP" altLang="en-US" dirty="0"/>
              <a:t>なお、ここ数年間で、講義を全出席し、全レポートを〆切までに出した人で不可になった人はいません。</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4</a:t>
            </a:fld>
            <a:endParaRPr kumimoji="1" lang="ja-JP" altLang="en-US"/>
          </a:p>
        </p:txBody>
      </p:sp>
    </p:spTree>
    <p:extLst>
      <p:ext uri="{BB962C8B-B14F-4D97-AF65-F5344CB8AC3E}">
        <p14:creationId xmlns:p14="http://schemas.microsoft.com/office/powerpoint/2010/main" val="41251979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まずは有界則です。</a:t>
            </a:r>
            <a:endParaRPr kumimoji="1" lang="en-US" altLang="ja-JP" dirty="0"/>
          </a:p>
          <a:p>
            <a:r>
              <a:rPr kumimoji="1" lang="ja-JP" altLang="en-US" dirty="0"/>
              <a:t>何かに </a:t>
            </a:r>
            <a:r>
              <a:rPr kumimoji="1" lang="en-US" altLang="ja-JP" dirty="0"/>
              <a:t>0 </a:t>
            </a:r>
            <a:r>
              <a:rPr kumimoji="1" lang="ja-JP" altLang="en-US" dirty="0"/>
              <a:t>を掛けると </a:t>
            </a:r>
            <a:r>
              <a:rPr kumimoji="1" lang="en-US" altLang="ja-JP" dirty="0"/>
              <a:t>0</a:t>
            </a:r>
            <a:r>
              <a:rPr kumimoji="1" lang="ja-JP" altLang="en-US" dirty="0"/>
              <a:t>、何かに </a:t>
            </a:r>
            <a:r>
              <a:rPr kumimoji="1" lang="en-US" altLang="ja-JP" dirty="0"/>
              <a:t>1 </a:t>
            </a:r>
            <a:r>
              <a:rPr kumimoji="1" lang="ja-JP" altLang="en-US" dirty="0"/>
              <a:t>を足すと </a:t>
            </a:r>
            <a:r>
              <a:rPr kumimoji="1" lang="en-US" altLang="ja-JP" dirty="0"/>
              <a:t>1 </a:t>
            </a:r>
            <a:r>
              <a:rPr kumimoji="1" lang="ja-JP" altLang="en-US" dirty="0"/>
              <a:t>になります。</a:t>
            </a:r>
            <a:endParaRPr kumimoji="1" lang="en-US" altLang="ja-JP" dirty="0"/>
          </a:p>
          <a:p>
            <a:r>
              <a:rPr kumimoji="1" lang="en-US" altLang="ja-JP" dirty="0"/>
              <a:t>0 </a:t>
            </a:r>
            <a:r>
              <a:rPr kumimoji="1" lang="ja-JP" altLang="en-US" dirty="0"/>
              <a:t>を掛けると</a:t>
            </a:r>
            <a:r>
              <a:rPr kumimoji="1" lang="en-US" altLang="ja-JP" dirty="0"/>
              <a:t>0</a:t>
            </a:r>
            <a:r>
              <a:rPr kumimoji="1" lang="ja-JP" altLang="en-US" dirty="0"/>
              <a:t>というのは算術演算でもおなじみですが、論理演算では </a:t>
            </a:r>
            <a:r>
              <a:rPr kumimoji="1" lang="en-US" altLang="ja-JP" dirty="0"/>
              <a:t>1</a:t>
            </a:r>
            <a:r>
              <a:rPr kumimoji="1" lang="ja-JP" altLang="en-US" dirty="0"/>
              <a:t>を足すと</a:t>
            </a:r>
            <a:r>
              <a:rPr kumimoji="1" lang="en-US" altLang="ja-JP" dirty="0"/>
              <a:t>1</a:t>
            </a:r>
            <a:r>
              <a:rPr kumimoji="1" lang="ja-JP" altLang="en-US" dirty="0"/>
              <a:t>になります。</a:t>
            </a:r>
            <a:endParaRPr kumimoji="1" lang="en-US" altLang="ja-JP" dirty="0"/>
          </a:p>
          <a:p>
            <a:r>
              <a:rPr kumimoji="1" lang="en-US" altLang="ja-JP" dirty="0"/>
              <a:t>1+1 </a:t>
            </a:r>
            <a:r>
              <a:rPr kumimoji="1" lang="ja-JP" altLang="en-US" dirty="0"/>
              <a:t>は</a:t>
            </a:r>
            <a:r>
              <a:rPr kumimoji="1" lang="en-US" altLang="ja-JP" dirty="0"/>
              <a:t>1</a:t>
            </a:r>
            <a:r>
              <a:rPr kumimoji="1" lang="ja-JP" altLang="en-US" dirty="0"/>
              <a:t>です。</a:t>
            </a:r>
            <a:endParaRPr kumimoji="1" lang="en-US" altLang="ja-JP" dirty="0"/>
          </a:p>
          <a:p>
            <a:r>
              <a:rPr kumimoji="1" lang="ja-JP" altLang="en-US" dirty="0"/>
              <a:t>真理値表を埋めるとこうなります。</a:t>
            </a:r>
            <a:r>
              <a:rPr kumimoji="1" lang="en-US" altLang="ja-JP" dirty="0"/>
              <a:t>X</a:t>
            </a:r>
            <a:r>
              <a:rPr kumimoji="1" lang="ja-JP" altLang="en-US" dirty="0"/>
              <a:t>の値が何であれ、</a:t>
            </a:r>
            <a:r>
              <a:rPr kumimoji="1" lang="en-US" altLang="ja-JP" dirty="0"/>
              <a:t>0</a:t>
            </a:r>
            <a:r>
              <a:rPr kumimoji="1" lang="ja-JP" altLang="en-US" dirty="0"/>
              <a:t>を掛ければ０、</a:t>
            </a:r>
            <a:r>
              <a:rPr kumimoji="1" lang="en-US" altLang="ja-JP" dirty="0"/>
              <a:t>1</a:t>
            </a:r>
            <a:r>
              <a:rPr kumimoji="1" lang="ja-JP" altLang="en-US" dirty="0"/>
              <a:t>を足せば</a:t>
            </a:r>
            <a:r>
              <a:rPr kumimoji="1" lang="en-US" altLang="ja-JP" dirty="0"/>
              <a:t>1</a:t>
            </a:r>
            <a:r>
              <a:rPr kumimoji="1" lang="ja-JP" altLang="en-US" dirty="0"/>
              <a:t>になります。</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40</a:t>
            </a:fld>
            <a:endParaRPr kumimoji="1" lang="ja-JP" altLang="en-US"/>
          </a:p>
        </p:txBody>
      </p:sp>
    </p:spTree>
    <p:extLst>
      <p:ext uri="{BB962C8B-B14F-4D97-AF65-F5344CB8AC3E}">
        <p14:creationId xmlns:p14="http://schemas.microsoft.com/office/powerpoint/2010/main" val="26420886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有界則を証明しておきましょう。</a:t>
            </a:r>
            <a:endParaRPr kumimoji="1" lang="en-US" altLang="ja-JP" dirty="0"/>
          </a:p>
          <a:p>
            <a:r>
              <a:rPr kumimoji="1" lang="ja-JP" altLang="en-US" dirty="0"/>
              <a:t>証明は簡単で、</a:t>
            </a:r>
            <a:r>
              <a:rPr kumimoji="1" lang="en-US" altLang="ja-JP" dirty="0"/>
              <a:t>X</a:t>
            </a:r>
            <a:r>
              <a:rPr kumimoji="1" lang="ja-JP" altLang="en-US" dirty="0"/>
              <a:t>に</a:t>
            </a:r>
            <a:r>
              <a:rPr kumimoji="1" lang="en-US" altLang="ja-JP" dirty="0"/>
              <a:t>0,1</a:t>
            </a:r>
            <a:r>
              <a:rPr kumimoji="1" lang="ja-JP" altLang="en-US" dirty="0"/>
              <a:t>を入れてそれぞれ成り立つことを示せば</a:t>
            </a:r>
            <a:r>
              <a:rPr kumimoji="1" lang="en-US" altLang="ja-JP" dirty="0"/>
              <a:t>OK</a:t>
            </a:r>
            <a:r>
              <a:rPr kumimoji="1" lang="ja-JP" altLang="en-US" dirty="0"/>
              <a:t>です。</a:t>
            </a:r>
            <a:endParaRPr kumimoji="1" lang="en-US" altLang="ja-JP" dirty="0"/>
          </a:p>
          <a:p>
            <a:r>
              <a:rPr kumimoji="1" lang="ja-JP" altLang="en-US" dirty="0"/>
              <a:t>後で出てきますが、有界則は</a:t>
            </a:r>
            <a:r>
              <a:rPr kumimoji="1" lang="en-US" altLang="ja-JP" dirty="0"/>
              <a:t>AND</a:t>
            </a:r>
            <a:r>
              <a:rPr kumimoji="1" lang="ja-JP" altLang="en-US" dirty="0"/>
              <a:t>の規則と</a:t>
            </a:r>
            <a:r>
              <a:rPr kumimoji="1" lang="en-US" altLang="ja-JP" dirty="0"/>
              <a:t>OR</a:t>
            </a:r>
            <a:r>
              <a:rPr kumimoji="1" lang="ja-JP" altLang="en-US" dirty="0"/>
              <a:t>の規則の</a:t>
            </a:r>
            <a:r>
              <a:rPr kumimoji="1" lang="en-US" altLang="ja-JP" dirty="0"/>
              <a:t>2</a:t>
            </a:r>
            <a:r>
              <a:rPr kumimoji="1" lang="ja-JP" altLang="en-US" dirty="0"/>
              <a:t>つ組になっています。</a:t>
            </a:r>
            <a:endParaRPr kumimoji="1" lang="en-US" altLang="ja-JP" dirty="0"/>
          </a:p>
          <a:p>
            <a:r>
              <a:rPr kumimoji="1" lang="ja-JP" altLang="en-US" dirty="0"/>
              <a:t>このような</a:t>
            </a:r>
            <a:r>
              <a:rPr kumimoji="1" lang="en-US" altLang="ja-JP" dirty="0"/>
              <a:t>AND</a:t>
            </a:r>
            <a:r>
              <a:rPr kumimoji="1" lang="ja-JP" altLang="en-US" dirty="0"/>
              <a:t>と</a:t>
            </a:r>
            <a:r>
              <a:rPr kumimoji="1" lang="en-US" altLang="ja-JP" dirty="0"/>
              <a:t>OR</a:t>
            </a:r>
            <a:r>
              <a:rPr kumimoji="1" lang="ja-JP" altLang="en-US" dirty="0"/>
              <a:t>の</a:t>
            </a:r>
            <a:r>
              <a:rPr kumimoji="1" lang="en-US" altLang="ja-JP" dirty="0"/>
              <a:t>2</a:t>
            </a:r>
            <a:r>
              <a:rPr kumimoji="1" lang="ja-JP" altLang="en-US" dirty="0"/>
              <a:t>つ組を双対と言い、片方が成立すればもう片方も成立します。</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41</a:t>
            </a:fld>
            <a:endParaRPr kumimoji="1" lang="ja-JP" altLang="en-US"/>
          </a:p>
        </p:txBody>
      </p:sp>
    </p:spTree>
    <p:extLst>
      <p:ext uri="{BB962C8B-B14F-4D97-AF65-F5344CB8AC3E}">
        <p14:creationId xmlns:p14="http://schemas.microsoft.com/office/powerpoint/2010/main" val="39000254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次は同一則です。</a:t>
            </a:r>
            <a:endParaRPr kumimoji="1" lang="en-US" altLang="ja-JP" dirty="0"/>
          </a:p>
          <a:p>
            <a:r>
              <a:rPr kumimoji="1" lang="ja-JP" altLang="en-US" dirty="0"/>
              <a:t>何かに</a:t>
            </a:r>
            <a:r>
              <a:rPr kumimoji="1" lang="en-US" altLang="ja-JP" dirty="0"/>
              <a:t>1</a:t>
            </a:r>
            <a:r>
              <a:rPr kumimoji="1" lang="ja-JP" altLang="en-US" dirty="0"/>
              <a:t>を掛けても変化無し、</a:t>
            </a:r>
            <a:r>
              <a:rPr kumimoji="1" lang="en-US" altLang="ja-JP" dirty="0"/>
              <a:t>0</a:t>
            </a:r>
            <a:r>
              <a:rPr kumimoji="1" lang="ja-JP" altLang="en-US" dirty="0"/>
              <a:t>を足しても変化無しです。</a:t>
            </a:r>
            <a:endParaRPr kumimoji="1" lang="en-US" altLang="ja-JP" dirty="0"/>
          </a:p>
          <a:p>
            <a:r>
              <a:rPr kumimoji="1" lang="ja-JP" altLang="en-US" dirty="0"/>
              <a:t>これは算術演算でも同様ですので、違和感なく理解できるでしょう。</a:t>
            </a:r>
            <a:endParaRPr kumimoji="1" lang="en-US" altLang="ja-JP" dirty="0"/>
          </a:p>
          <a:p>
            <a:r>
              <a:rPr kumimoji="1" lang="ja-JP" altLang="en-US" dirty="0"/>
              <a:t>真理値表を埋めるとこうなります。</a:t>
            </a:r>
            <a:r>
              <a:rPr kumimoji="1" lang="en-US" altLang="ja-JP" dirty="0"/>
              <a:t>1</a:t>
            </a:r>
            <a:r>
              <a:rPr kumimoji="1" lang="ja-JP" altLang="en-US" dirty="0"/>
              <a:t>を掛けても</a:t>
            </a:r>
            <a:r>
              <a:rPr kumimoji="1" lang="en-US" altLang="ja-JP" dirty="0"/>
              <a:t>0</a:t>
            </a:r>
            <a:r>
              <a:rPr kumimoji="1" lang="ja-JP" altLang="en-US" dirty="0"/>
              <a:t>を足しても値は変わりません。</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42</a:t>
            </a:fld>
            <a:endParaRPr kumimoji="1" lang="ja-JP" altLang="en-US"/>
          </a:p>
        </p:txBody>
      </p:sp>
    </p:spTree>
    <p:extLst>
      <p:ext uri="{BB962C8B-B14F-4D97-AF65-F5344CB8AC3E}">
        <p14:creationId xmlns:p14="http://schemas.microsoft.com/office/powerpoint/2010/main" val="29594003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べき等則です。</a:t>
            </a:r>
            <a:endParaRPr kumimoji="1" lang="en-US" altLang="ja-JP" dirty="0"/>
          </a:p>
          <a:p>
            <a:r>
              <a:rPr kumimoji="1" lang="ja-JP" altLang="en-US" dirty="0"/>
              <a:t>同じもの同士を掛けても足しても結果は変わりません。</a:t>
            </a:r>
            <a:endParaRPr kumimoji="1" lang="en-US" altLang="ja-JP" dirty="0"/>
          </a:p>
          <a:p>
            <a:r>
              <a:rPr kumimoji="1" lang="en-US" altLang="ja-JP" dirty="0"/>
              <a:t>X</a:t>
            </a:r>
            <a:r>
              <a:rPr kumimoji="1" lang="ja-JP" altLang="en-US" dirty="0"/>
              <a:t>・</a:t>
            </a:r>
            <a:r>
              <a:rPr kumimoji="1" lang="en-US" altLang="ja-JP" dirty="0"/>
              <a:t>X</a:t>
            </a:r>
            <a:r>
              <a:rPr kumimoji="1" lang="ja-JP" altLang="en-US" dirty="0"/>
              <a:t> は　</a:t>
            </a:r>
            <a:r>
              <a:rPr kumimoji="1" lang="en-US" altLang="ja-JP" dirty="0"/>
              <a:t>X^2</a:t>
            </a:r>
            <a:r>
              <a:rPr kumimoji="1" lang="ja-JP" altLang="en-US" dirty="0"/>
              <a:t> ではなく </a:t>
            </a:r>
            <a:r>
              <a:rPr kumimoji="1" lang="en-US" altLang="ja-JP" dirty="0"/>
              <a:t>X </a:t>
            </a:r>
            <a:r>
              <a:rPr kumimoji="1" lang="ja-JP" altLang="en-US" dirty="0"/>
              <a:t>になります。同様に </a:t>
            </a:r>
            <a:r>
              <a:rPr kumimoji="1" lang="en-US" altLang="ja-JP" dirty="0"/>
              <a:t>X+X </a:t>
            </a:r>
            <a:r>
              <a:rPr kumimoji="1" lang="ja-JP" altLang="en-US" dirty="0"/>
              <a:t>は </a:t>
            </a:r>
            <a:r>
              <a:rPr kumimoji="1" lang="en-US" altLang="ja-JP" dirty="0"/>
              <a:t>2X </a:t>
            </a:r>
            <a:r>
              <a:rPr kumimoji="1" lang="ja-JP" altLang="en-US" dirty="0"/>
              <a:t>ではなく </a:t>
            </a:r>
            <a:r>
              <a:rPr kumimoji="1" lang="en-US" altLang="ja-JP" dirty="0"/>
              <a:t>X </a:t>
            </a:r>
            <a:r>
              <a:rPr kumimoji="1" lang="ja-JP" altLang="en-US" dirty="0"/>
              <a:t>です。</a:t>
            </a:r>
            <a:endParaRPr kumimoji="1" lang="en-US" altLang="ja-JP" dirty="0"/>
          </a:p>
          <a:p>
            <a:r>
              <a:rPr kumimoji="1" lang="ja-JP" altLang="en-US" dirty="0"/>
              <a:t>真理値表を書くとこうなります。</a:t>
            </a:r>
            <a:endParaRPr kumimoji="1" lang="en-US" altLang="ja-JP" dirty="0"/>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43</a:t>
            </a:fld>
            <a:endParaRPr kumimoji="1" lang="ja-JP" altLang="en-US"/>
          </a:p>
        </p:txBody>
      </p:sp>
    </p:spTree>
    <p:extLst>
      <p:ext uri="{BB962C8B-B14F-4D97-AF65-F5344CB8AC3E}">
        <p14:creationId xmlns:p14="http://schemas.microsoft.com/office/powerpoint/2010/main" val="39701810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べき等則を証明しておきましょう。</a:t>
            </a:r>
            <a:endParaRPr kumimoji="1" lang="en-US" altLang="ja-JP" dirty="0"/>
          </a:p>
          <a:p>
            <a:r>
              <a:rPr kumimoji="1" lang="en-US" altLang="ja-JP" dirty="0"/>
              <a:t>AND</a:t>
            </a:r>
            <a:r>
              <a:rPr kumimoji="1" lang="ja-JP" altLang="en-US" dirty="0"/>
              <a:t> 演算は</a:t>
            </a:r>
            <a:r>
              <a:rPr kumimoji="1" lang="en-US" altLang="ja-JP" dirty="0"/>
              <a:t>2</a:t>
            </a:r>
            <a:r>
              <a:rPr kumimoji="1" lang="ja-JP" altLang="en-US" dirty="0"/>
              <a:t>つの項の小さい方を取る演算です。</a:t>
            </a:r>
            <a:endParaRPr kumimoji="1" lang="en-US" altLang="ja-JP" dirty="0"/>
          </a:p>
          <a:p>
            <a:r>
              <a:rPr kumimoji="1" lang="en-US" altLang="ja-JP" dirty="0"/>
              <a:t>X </a:t>
            </a:r>
            <a:r>
              <a:rPr kumimoji="1" lang="ja-JP" altLang="en-US" dirty="0"/>
              <a:t>と </a:t>
            </a:r>
            <a:r>
              <a:rPr kumimoji="1" lang="en-US" altLang="ja-JP" dirty="0"/>
              <a:t>X </a:t>
            </a:r>
            <a:r>
              <a:rPr kumimoji="1" lang="ja-JP" altLang="en-US" dirty="0"/>
              <a:t>の小さい方は </a:t>
            </a:r>
            <a:r>
              <a:rPr kumimoji="1" lang="en-US" altLang="ja-JP" dirty="0"/>
              <a:t>X </a:t>
            </a:r>
            <a:r>
              <a:rPr kumimoji="1" lang="ja-JP" altLang="en-US" dirty="0"/>
              <a:t>ですので、 </a:t>
            </a:r>
            <a:r>
              <a:rPr kumimoji="1" lang="en-US" altLang="ja-JP" dirty="0"/>
              <a:t>X</a:t>
            </a:r>
            <a:r>
              <a:rPr kumimoji="1" lang="ja-JP" altLang="en-US" dirty="0"/>
              <a:t>・</a:t>
            </a:r>
            <a:r>
              <a:rPr kumimoji="1" lang="en-US" altLang="ja-JP" dirty="0"/>
              <a:t>X=X </a:t>
            </a:r>
            <a:r>
              <a:rPr kumimoji="1" lang="ja-JP" altLang="en-US" dirty="0"/>
              <a:t>となります。</a:t>
            </a:r>
            <a:endParaRPr kumimoji="1" lang="en-US" altLang="ja-JP" dirty="0"/>
          </a:p>
          <a:p>
            <a:r>
              <a:rPr kumimoji="1" lang="en-US" altLang="ja-JP" dirty="0"/>
              <a:t>OR </a:t>
            </a:r>
            <a:r>
              <a:rPr kumimoji="1" lang="ja-JP" altLang="en-US" dirty="0"/>
              <a:t>演算も同様です。</a:t>
            </a:r>
            <a:endParaRPr kumimoji="1" lang="en-US" altLang="ja-JP" dirty="0"/>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44</a:t>
            </a:fld>
            <a:endParaRPr kumimoji="1" lang="ja-JP" altLang="en-US"/>
          </a:p>
        </p:txBody>
      </p:sp>
    </p:spTree>
    <p:extLst>
      <p:ext uri="{BB962C8B-B14F-4D97-AF65-F5344CB8AC3E}">
        <p14:creationId xmlns:p14="http://schemas.microsoft.com/office/powerpoint/2010/main" val="38229125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べき等則を繰り返し適用するとべき等則の系が得られます。</a:t>
            </a:r>
            <a:endParaRPr kumimoji="1" lang="en-US" altLang="ja-JP" dirty="0"/>
          </a:p>
          <a:p>
            <a:r>
              <a:rPr kumimoji="1" lang="ja-JP" altLang="en-US" dirty="0"/>
              <a:t>同じものを何回掛けても結果は同じ、何回足しても結果は同じです。</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45</a:t>
            </a:fld>
            <a:endParaRPr kumimoji="1" lang="ja-JP" altLang="en-US"/>
          </a:p>
        </p:txBody>
      </p:sp>
    </p:spTree>
    <p:extLst>
      <p:ext uri="{BB962C8B-B14F-4D97-AF65-F5344CB8AC3E}">
        <p14:creationId xmlns:p14="http://schemas.microsoft.com/office/powerpoint/2010/main" val="29632265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相補測です。</a:t>
            </a:r>
            <a:endParaRPr kumimoji="1" lang="en-US" altLang="ja-JP" dirty="0"/>
          </a:p>
          <a:p>
            <a:r>
              <a:rPr kumimoji="1" lang="en-US" altLang="ja-JP" dirty="0"/>
              <a:t>X_</a:t>
            </a:r>
            <a:r>
              <a:rPr kumimoji="1" lang="ja-JP" altLang="en-US" dirty="0"/>
              <a:t>　</a:t>
            </a:r>
            <a:r>
              <a:rPr kumimoji="1" lang="en-US" altLang="ja-JP" dirty="0"/>
              <a:t>AND</a:t>
            </a:r>
            <a:r>
              <a:rPr kumimoji="1" lang="ja-JP" altLang="en-US" dirty="0"/>
              <a:t> </a:t>
            </a:r>
            <a:r>
              <a:rPr kumimoji="1" lang="en-US" altLang="ja-JP" dirty="0"/>
              <a:t>X</a:t>
            </a:r>
            <a:r>
              <a:rPr kumimoji="1" lang="ja-JP" altLang="en-US" dirty="0"/>
              <a:t> </a:t>
            </a:r>
            <a:r>
              <a:rPr kumimoji="1" lang="en-US" altLang="ja-JP" dirty="0"/>
              <a:t>= 0</a:t>
            </a:r>
            <a:r>
              <a:rPr kumimoji="1" lang="ja-JP" altLang="en-US" dirty="0"/>
              <a:t>、 </a:t>
            </a:r>
            <a:r>
              <a:rPr kumimoji="1" lang="en-US" altLang="ja-JP" dirty="0"/>
              <a:t>X_OR X = 1 </a:t>
            </a:r>
            <a:r>
              <a:rPr kumimoji="1" lang="ja-JP" altLang="en-US" dirty="0"/>
              <a:t>となります。</a:t>
            </a:r>
            <a:endParaRPr kumimoji="1" lang="en-US" altLang="ja-JP" dirty="0"/>
          </a:p>
          <a:p>
            <a:r>
              <a:rPr kumimoji="1" lang="ja-JP" altLang="en-US" dirty="0"/>
              <a:t>「近大生ではない」かつ「近大生である」ということはあり得ません。</a:t>
            </a:r>
            <a:endParaRPr kumimoji="1" lang="en-US" altLang="ja-JP" dirty="0"/>
          </a:p>
          <a:p>
            <a:r>
              <a:rPr kumimoji="1" lang="ja-JP" altLang="en-US" dirty="0"/>
              <a:t>「近大生ではない」または「近大生である」のどちらか、という条件なら全ての人が当てはまります。</a:t>
            </a:r>
            <a:endParaRPr kumimoji="1" lang="en-US" altLang="ja-JP" dirty="0"/>
          </a:p>
          <a:p>
            <a:r>
              <a:rPr kumimoji="1" lang="ja-JP" altLang="en-US" dirty="0"/>
              <a:t>真理値表を書くとこうなります。</a:t>
            </a:r>
            <a:endParaRPr kumimoji="1" lang="en-US" altLang="ja-JP" dirty="0"/>
          </a:p>
          <a:p>
            <a:r>
              <a:rPr kumimoji="1" lang="ja-JP" altLang="en-US" dirty="0"/>
              <a:t>バーの付いているものと付いていないものを掛けると</a:t>
            </a:r>
            <a:r>
              <a:rPr kumimoji="1" lang="en-US" altLang="ja-JP" dirty="0"/>
              <a:t>0</a:t>
            </a:r>
            <a:r>
              <a:rPr kumimoji="1" lang="ja-JP" altLang="en-US" dirty="0"/>
              <a:t>、足すと</a:t>
            </a:r>
            <a:r>
              <a:rPr kumimoji="1" lang="en-US" altLang="ja-JP" dirty="0"/>
              <a:t>1</a:t>
            </a:r>
            <a:r>
              <a:rPr kumimoji="1" lang="ja-JP" altLang="en-US" dirty="0"/>
              <a:t>です。</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46</a:t>
            </a:fld>
            <a:endParaRPr kumimoji="1" lang="ja-JP" altLang="en-US"/>
          </a:p>
        </p:txBody>
      </p:sp>
    </p:spTree>
    <p:extLst>
      <p:ext uri="{BB962C8B-B14F-4D97-AF65-F5344CB8AC3E}">
        <p14:creationId xmlns:p14="http://schemas.microsoft.com/office/powerpoint/2010/main" val="38599356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a:t>
            </a:r>
            <a:r>
              <a:rPr kumimoji="1" lang="ja-JP" altLang="en-US" dirty="0"/>
              <a:t>重否定です。</a:t>
            </a:r>
            <a:endParaRPr kumimoji="1" lang="en-US" altLang="ja-JP" dirty="0"/>
          </a:p>
          <a:p>
            <a:r>
              <a:rPr kumimoji="1" lang="en-US" altLang="ja-JP" dirty="0"/>
              <a:t>2</a:t>
            </a:r>
            <a:r>
              <a:rPr kumimoji="1" lang="ja-JP" altLang="en-US" dirty="0"/>
              <a:t>回否定すると元に戻ります。</a:t>
            </a:r>
            <a:endParaRPr kumimoji="1" lang="en-US" altLang="ja-JP" dirty="0"/>
          </a:p>
          <a:p>
            <a:r>
              <a:rPr kumimoji="1" lang="ja-JP" altLang="en-US" dirty="0"/>
              <a:t>真理値表を書くとこうなります。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47</a:t>
            </a:fld>
            <a:endParaRPr kumimoji="1" lang="ja-JP" altLang="en-US"/>
          </a:p>
        </p:txBody>
      </p:sp>
    </p:spTree>
    <p:extLst>
      <p:ext uri="{BB962C8B-B14F-4D97-AF65-F5344CB8AC3E}">
        <p14:creationId xmlns:p14="http://schemas.microsoft.com/office/powerpoint/2010/main" val="22439214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交換則です。</a:t>
            </a:r>
            <a:endParaRPr kumimoji="1" lang="en-US" altLang="ja-JP" dirty="0"/>
          </a:p>
          <a:p>
            <a:r>
              <a:rPr kumimoji="1" lang="en-US" altLang="ja-JP" dirty="0"/>
              <a:t>X AND Y = Y AND X,</a:t>
            </a:r>
            <a:r>
              <a:rPr kumimoji="1" lang="ja-JP" altLang="en-US" dirty="0"/>
              <a:t> </a:t>
            </a:r>
            <a:r>
              <a:rPr kumimoji="1" lang="en-US" altLang="ja-JP" dirty="0"/>
              <a:t>X</a:t>
            </a:r>
            <a:r>
              <a:rPr kumimoji="1" lang="ja-JP" altLang="en-US" dirty="0"/>
              <a:t> </a:t>
            </a:r>
            <a:r>
              <a:rPr kumimoji="1" lang="en-US" altLang="ja-JP" dirty="0"/>
              <a:t>OR</a:t>
            </a:r>
            <a:r>
              <a:rPr kumimoji="1" lang="ja-JP" altLang="en-US" dirty="0"/>
              <a:t> </a:t>
            </a:r>
            <a:r>
              <a:rPr kumimoji="1" lang="en-US" altLang="ja-JP" dirty="0"/>
              <a:t>Y</a:t>
            </a:r>
            <a:r>
              <a:rPr kumimoji="1" lang="ja-JP" altLang="en-US" dirty="0"/>
              <a:t> </a:t>
            </a:r>
            <a:r>
              <a:rPr kumimoji="1" lang="en-US" altLang="ja-JP" dirty="0"/>
              <a:t>=</a:t>
            </a:r>
            <a:r>
              <a:rPr kumimoji="1" lang="ja-JP" altLang="en-US" dirty="0"/>
              <a:t> </a:t>
            </a:r>
            <a:r>
              <a:rPr kumimoji="1" lang="en-US" altLang="ja-JP" dirty="0"/>
              <a:t>Y</a:t>
            </a:r>
            <a:r>
              <a:rPr kumimoji="1" lang="ja-JP" altLang="en-US" dirty="0"/>
              <a:t> </a:t>
            </a:r>
            <a:r>
              <a:rPr kumimoji="1" lang="en-US" altLang="ja-JP" dirty="0"/>
              <a:t>OR</a:t>
            </a:r>
            <a:r>
              <a:rPr kumimoji="1" lang="ja-JP" altLang="en-US" dirty="0"/>
              <a:t> </a:t>
            </a:r>
            <a:r>
              <a:rPr kumimoji="1" lang="en-US" altLang="ja-JP" dirty="0"/>
              <a:t>X</a:t>
            </a:r>
            <a:r>
              <a:rPr kumimoji="1" lang="ja-JP" altLang="en-US" dirty="0"/>
              <a:t> と前後を入れ替えても同じになります。</a:t>
            </a:r>
            <a:endParaRPr kumimoji="1" lang="en-US" altLang="ja-JP" dirty="0"/>
          </a:p>
          <a:p>
            <a:r>
              <a:rPr kumimoji="1" lang="ja-JP" altLang="en-US" dirty="0"/>
              <a:t>真理値表を書くとこうなります。</a:t>
            </a:r>
            <a:endParaRPr kumimoji="1" lang="en-US" altLang="ja-JP" dirty="0"/>
          </a:p>
          <a:p>
            <a:r>
              <a:rPr kumimoji="1" lang="en-US" altLang="ja-JP" dirty="0"/>
              <a:t>AND, OR </a:t>
            </a:r>
            <a:r>
              <a:rPr kumimoji="1" lang="ja-JP" altLang="en-US" dirty="0"/>
              <a:t>ともに前後を入れ替えても結果は変わりません。</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48</a:t>
            </a:fld>
            <a:endParaRPr kumimoji="1" lang="ja-JP" altLang="en-US"/>
          </a:p>
        </p:txBody>
      </p:sp>
    </p:spTree>
    <p:extLst>
      <p:ext uri="{BB962C8B-B14F-4D97-AF65-F5344CB8AC3E}">
        <p14:creationId xmlns:p14="http://schemas.microsoft.com/office/powerpoint/2010/main" val="17420790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交換則は一見当たり前に見えますが、一般的には成り立つとは限りません。</a:t>
            </a:r>
            <a:endParaRPr kumimoji="1" lang="en-US" altLang="ja-JP" dirty="0"/>
          </a:p>
          <a:p>
            <a:r>
              <a:rPr kumimoji="1" lang="ja-JP" altLang="en-US" dirty="0"/>
              <a:t>たとえば算術演算では、実数同士の掛け算と足し算ならば交換則が成り足ります。</a:t>
            </a:r>
            <a:endParaRPr kumimoji="1" lang="en-US" altLang="ja-JP" dirty="0"/>
          </a:p>
          <a:p>
            <a:r>
              <a:rPr kumimoji="1" lang="ja-JP" altLang="en-US" dirty="0"/>
              <a:t>しかし行列では、</a:t>
            </a:r>
            <a:r>
              <a:rPr kumimoji="1" lang="en-US" altLang="ja-JP" dirty="0"/>
              <a:t>A</a:t>
            </a:r>
            <a:r>
              <a:rPr kumimoji="1" lang="ja-JP" altLang="en-US" dirty="0"/>
              <a:t>・</a:t>
            </a:r>
            <a:r>
              <a:rPr kumimoji="1" lang="en-US" altLang="ja-JP" dirty="0"/>
              <a:t>B </a:t>
            </a:r>
            <a:r>
              <a:rPr kumimoji="1" lang="ja-JP" altLang="en-US" dirty="0"/>
              <a:t>と </a:t>
            </a:r>
            <a:r>
              <a:rPr kumimoji="1" lang="en-US" altLang="ja-JP" dirty="0"/>
              <a:t>B</a:t>
            </a:r>
            <a:r>
              <a:rPr kumimoji="1" lang="ja-JP" altLang="en-US" dirty="0"/>
              <a:t>・</a:t>
            </a:r>
            <a:r>
              <a:rPr kumimoji="1" lang="en-US" altLang="ja-JP" dirty="0"/>
              <a:t>A </a:t>
            </a:r>
            <a:r>
              <a:rPr kumimoji="1" lang="ja-JP" altLang="en-US" dirty="0"/>
              <a:t>は異なります。</a:t>
            </a:r>
            <a:endParaRPr kumimoji="1" lang="en-US" altLang="ja-JP" dirty="0"/>
          </a:p>
          <a:p>
            <a:r>
              <a:rPr kumimoji="1" lang="ja-JP" altLang="en-US" dirty="0"/>
              <a:t>一方行列でも </a:t>
            </a:r>
            <a:r>
              <a:rPr kumimoji="1" lang="en-US" altLang="ja-JP" dirty="0"/>
              <a:t>A+B </a:t>
            </a:r>
            <a:r>
              <a:rPr kumimoji="1" lang="ja-JP" altLang="en-US" dirty="0"/>
              <a:t>と </a:t>
            </a:r>
            <a:r>
              <a:rPr kumimoji="1" lang="en-US" altLang="ja-JP" dirty="0"/>
              <a:t>B+A </a:t>
            </a:r>
            <a:r>
              <a:rPr kumimoji="1" lang="ja-JP" altLang="en-US" dirty="0"/>
              <a:t>は同じです。</a:t>
            </a:r>
            <a:endParaRPr kumimoji="1" lang="en-US" altLang="ja-JP" dirty="0"/>
          </a:p>
          <a:p>
            <a:r>
              <a:rPr kumimoji="1" lang="ja-JP" altLang="en-US" dirty="0"/>
              <a:t>実数でも、例えば引き算では </a:t>
            </a:r>
            <a:r>
              <a:rPr kumimoji="1" lang="en-US" altLang="ja-JP" dirty="0"/>
              <a:t>a-b </a:t>
            </a:r>
            <a:r>
              <a:rPr kumimoji="1" lang="ja-JP" altLang="en-US" dirty="0"/>
              <a:t>と </a:t>
            </a:r>
            <a:r>
              <a:rPr kumimoji="1" lang="en-US" altLang="ja-JP" dirty="0"/>
              <a:t>b-a </a:t>
            </a:r>
            <a:r>
              <a:rPr kumimoji="1" lang="ja-JP" altLang="en-US" dirty="0"/>
              <a:t>は異なります。</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49</a:t>
            </a:fld>
            <a:endParaRPr kumimoji="1" lang="ja-JP" altLang="en-US"/>
          </a:p>
        </p:txBody>
      </p:sp>
    </p:spTree>
    <p:extLst>
      <p:ext uri="{BB962C8B-B14F-4D97-AF65-F5344CB8AC3E}">
        <p14:creationId xmlns:p14="http://schemas.microsoft.com/office/powerpoint/2010/main" val="3135494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出席と課題提出は </a:t>
            </a:r>
            <a:r>
              <a:rPr kumimoji="1" lang="en-US" altLang="ja-JP" dirty="0" err="1"/>
              <a:t>GoogleClassroom</a:t>
            </a:r>
            <a:r>
              <a:rPr kumimoji="1" lang="en-US" altLang="ja-JP" dirty="0"/>
              <a:t> </a:t>
            </a:r>
            <a:r>
              <a:rPr kumimoji="1" lang="ja-JP" altLang="en-US" dirty="0"/>
              <a:t>を使います。</a:t>
            </a:r>
            <a:endParaRPr kumimoji="1" lang="en-US" altLang="ja-JP" dirty="0"/>
          </a:p>
          <a:p>
            <a:r>
              <a:rPr kumimoji="1" lang="ja-JP" altLang="en-US" dirty="0"/>
              <a:t>皆さん、 </a:t>
            </a:r>
            <a:r>
              <a:rPr kumimoji="1" lang="en-US" altLang="ja-JP" dirty="0" err="1"/>
              <a:t>GoogleClassroom</a:t>
            </a:r>
            <a:r>
              <a:rPr kumimoji="1" lang="en-US" altLang="ja-JP" dirty="0"/>
              <a:t> </a:t>
            </a:r>
            <a:r>
              <a:rPr kumimoji="1" lang="ja-JP" altLang="en-US" dirty="0"/>
              <a:t>のページを開いてください。</a:t>
            </a:r>
            <a:endParaRPr kumimoji="1" lang="en-US" altLang="ja-JP" dirty="0"/>
          </a:p>
          <a:p>
            <a:r>
              <a:rPr kumimoji="1" lang="en-US" altLang="ja-JP" dirty="0"/>
              <a:t>https://classroom.google.com/h </a:t>
            </a:r>
            <a:r>
              <a:rPr kumimoji="1" lang="ja-JP" altLang="en-US" dirty="0"/>
              <a:t>です。</a:t>
            </a:r>
            <a:endParaRPr kumimoji="1" lang="en-US" altLang="ja-JP" dirty="0"/>
          </a:p>
          <a:p>
            <a:r>
              <a:rPr kumimoji="1" lang="ja-JP" altLang="en-US" dirty="0"/>
              <a:t>開いたら、右上にある</a:t>
            </a:r>
            <a:r>
              <a:rPr kumimoji="1" lang="en-US" altLang="ja-JP" dirty="0"/>
              <a:t>+</a:t>
            </a:r>
            <a:r>
              <a:rPr kumimoji="1" lang="ja-JP" altLang="en-US" dirty="0"/>
              <a:t>ボタンを押してください。</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5</a:t>
            </a:fld>
            <a:endParaRPr kumimoji="1" lang="ja-JP" altLang="en-US"/>
          </a:p>
        </p:txBody>
      </p:sp>
    </p:spTree>
    <p:extLst>
      <p:ext uri="{BB962C8B-B14F-4D97-AF65-F5344CB8AC3E}">
        <p14:creationId xmlns:p14="http://schemas.microsoft.com/office/powerpoint/2010/main" val="15905200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結合則です。</a:t>
            </a:r>
            <a:endParaRPr kumimoji="1" lang="en-US" altLang="ja-JP" dirty="0"/>
          </a:p>
          <a:p>
            <a:r>
              <a:rPr kumimoji="1" lang="en-US" altLang="ja-JP" dirty="0"/>
              <a:t>X</a:t>
            </a:r>
            <a:r>
              <a:rPr kumimoji="1" lang="ja-JP" altLang="en-US" dirty="0"/>
              <a:t>・</a:t>
            </a:r>
            <a:r>
              <a:rPr kumimoji="1" lang="en-US" altLang="ja-JP" dirty="0"/>
              <a:t>Y</a:t>
            </a:r>
            <a:r>
              <a:rPr kumimoji="1" lang="ja-JP" altLang="en-US" dirty="0"/>
              <a:t>・</a:t>
            </a:r>
            <a:r>
              <a:rPr kumimoji="1" lang="en-US" altLang="ja-JP" dirty="0"/>
              <a:t>Z </a:t>
            </a:r>
            <a:r>
              <a:rPr kumimoji="1" lang="ja-JP" altLang="en-US" dirty="0"/>
              <a:t>を計算するときに、先に </a:t>
            </a:r>
            <a:r>
              <a:rPr kumimoji="1" lang="en-US" altLang="ja-JP" dirty="0"/>
              <a:t>X</a:t>
            </a:r>
            <a:r>
              <a:rPr kumimoji="1" lang="ja-JP" altLang="en-US" dirty="0"/>
              <a:t>と</a:t>
            </a:r>
            <a:r>
              <a:rPr kumimoji="1" lang="en-US" altLang="ja-JP" dirty="0"/>
              <a:t>Y</a:t>
            </a:r>
            <a:r>
              <a:rPr kumimoji="1" lang="ja-JP" altLang="en-US" dirty="0"/>
              <a:t> を掛けてからその結果に </a:t>
            </a:r>
            <a:r>
              <a:rPr kumimoji="1" lang="en-US" altLang="ja-JP" dirty="0"/>
              <a:t>Z </a:t>
            </a:r>
            <a:r>
              <a:rPr kumimoji="1" lang="ja-JP" altLang="en-US" dirty="0"/>
              <a:t>を掛けても、先に </a:t>
            </a:r>
            <a:r>
              <a:rPr kumimoji="1" lang="en-US" altLang="ja-JP" dirty="0"/>
              <a:t>Y</a:t>
            </a:r>
            <a:r>
              <a:rPr kumimoji="1" lang="ja-JP" altLang="en-US" dirty="0"/>
              <a:t>と</a:t>
            </a:r>
            <a:r>
              <a:rPr kumimoji="1" lang="en-US" altLang="ja-JP" dirty="0"/>
              <a:t>Z </a:t>
            </a:r>
            <a:r>
              <a:rPr kumimoji="1" lang="ja-JP" altLang="en-US" dirty="0"/>
              <a:t>を掛けてからその結果に </a:t>
            </a:r>
            <a:r>
              <a:rPr kumimoji="1" lang="en-US" altLang="ja-JP" dirty="0"/>
              <a:t>X</a:t>
            </a:r>
            <a:r>
              <a:rPr kumimoji="1" lang="ja-JP" altLang="en-US" dirty="0"/>
              <a:t> を掛けても同じです。</a:t>
            </a:r>
            <a:endParaRPr kumimoji="1" lang="en-US" altLang="ja-JP" dirty="0"/>
          </a:p>
          <a:p>
            <a:r>
              <a:rPr kumimoji="1" lang="en-US" altLang="ja-JP" dirty="0"/>
              <a:t>OR </a:t>
            </a:r>
            <a:r>
              <a:rPr kumimoji="1" lang="ja-JP" altLang="en-US" dirty="0"/>
              <a:t>も同様に、先に </a:t>
            </a:r>
            <a:r>
              <a:rPr kumimoji="1" lang="en-US" altLang="ja-JP" dirty="0"/>
              <a:t>X</a:t>
            </a:r>
            <a:r>
              <a:rPr kumimoji="1" lang="ja-JP" altLang="en-US" dirty="0"/>
              <a:t>と</a:t>
            </a:r>
            <a:r>
              <a:rPr kumimoji="1" lang="en-US" altLang="ja-JP" dirty="0"/>
              <a:t>Y</a:t>
            </a:r>
            <a:r>
              <a:rPr kumimoji="1" lang="ja-JP" altLang="en-US" dirty="0"/>
              <a:t> を足してからその結果に </a:t>
            </a:r>
            <a:r>
              <a:rPr kumimoji="1" lang="en-US" altLang="ja-JP" dirty="0"/>
              <a:t>Z </a:t>
            </a:r>
            <a:r>
              <a:rPr kumimoji="1" lang="ja-JP" altLang="en-US" dirty="0"/>
              <a:t>を足しても、先に </a:t>
            </a:r>
            <a:r>
              <a:rPr kumimoji="1" lang="en-US" altLang="ja-JP" dirty="0"/>
              <a:t>Y</a:t>
            </a:r>
            <a:r>
              <a:rPr kumimoji="1" lang="ja-JP" altLang="en-US" dirty="0"/>
              <a:t>と</a:t>
            </a:r>
            <a:r>
              <a:rPr kumimoji="1" lang="en-US" altLang="ja-JP" dirty="0"/>
              <a:t>Z </a:t>
            </a:r>
            <a:r>
              <a:rPr kumimoji="1" lang="ja-JP" altLang="en-US" dirty="0"/>
              <a:t>を足してからその結果に </a:t>
            </a:r>
            <a:r>
              <a:rPr kumimoji="1" lang="en-US" altLang="ja-JP" dirty="0"/>
              <a:t>X</a:t>
            </a:r>
            <a:r>
              <a:rPr kumimoji="1" lang="ja-JP" altLang="en-US" dirty="0"/>
              <a:t> を足しても同じです。</a:t>
            </a:r>
            <a:endParaRPr kumimoji="1" lang="en-US" altLang="ja-JP" dirty="0"/>
          </a:p>
          <a:p>
            <a:r>
              <a:rPr kumimoji="1" lang="ja-JP" altLang="en-US" dirty="0"/>
              <a:t>真理値表を書くとこうなります。</a:t>
            </a:r>
            <a:endParaRPr kumimoji="1" lang="en-US" altLang="ja-JP" dirty="0"/>
          </a:p>
          <a:p>
            <a:r>
              <a:rPr kumimoji="1" lang="ja-JP" altLang="en-US" dirty="0"/>
              <a:t>前から計算しても後ろから計算しても結果は変わりません。</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50</a:t>
            </a:fld>
            <a:endParaRPr kumimoji="1" lang="ja-JP" altLang="en-US"/>
          </a:p>
        </p:txBody>
      </p:sp>
    </p:spTree>
    <p:extLst>
      <p:ext uri="{BB962C8B-B14F-4D97-AF65-F5344CB8AC3E}">
        <p14:creationId xmlns:p14="http://schemas.microsoft.com/office/powerpoint/2010/main" val="1364114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算術演算と比較してみましょう。</a:t>
            </a:r>
            <a:endParaRPr kumimoji="1" lang="en-US" altLang="ja-JP" dirty="0"/>
          </a:p>
          <a:p>
            <a:r>
              <a:rPr kumimoji="1" lang="ja-JP" altLang="en-US" dirty="0"/>
              <a:t>実数に対しては掛け算、足し算共に前から計算しても後ろから計算しても結果は同じですから結合則が成り足ります。</a:t>
            </a:r>
            <a:endParaRPr kumimoji="1" lang="en-US" altLang="ja-JP" dirty="0"/>
          </a:p>
          <a:p>
            <a:r>
              <a:rPr kumimoji="1" lang="ja-JP" altLang="en-US" dirty="0"/>
              <a:t>行列に対しても同様です。</a:t>
            </a:r>
            <a:endParaRPr kumimoji="1" lang="en-US" altLang="ja-JP" dirty="0"/>
          </a:p>
          <a:p>
            <a:r>
              <a:rPr kumimoji="1" lang="ja-JP" altLang="en-US" dirty="0"/>
              <a:t>しかし、引き算では成り足りません。</a:t>
            </a:r>
            <a:endParaRPr kumimoji="1" lang="en-US" altLang="ja-JP" dirty="0"/>
          </a:p>
          <a:p>
            <a:r>
              <a:rPr kumimoji="1" lang="en-US" altLang="ja-JP" dirty="0"/>
              <a:t>a-b-c </a:t>
            </a:r>
            <a:r>
              <a:rPr kumimoji="1" lang="ja-JP" altLang="en-US" dirty="0"/>
              <a:t>を求める際、先に　</a:t>
            </a:r>
            <a:r>
              <a:rPr kumimoji="1" lang="en-US" altLang="ja-JP" dirty="0"/>
              <a:t>a-b </a:t>
            </a:r>
            <a:r>
              <a:rPr kumimoji="1" lang="ja-JP" altLang="en-US" dirty="0"/>
              <a:t>を計算してその結果から </a:t>
            </a:r>
            <a:r>
              <a:rPr kumimoji="1" lang="en-US" altLang="ja-JP" dirty="0"/>
              <a:t>c </a:t>
            </a:r>
            <a:r>
              <a:rPr kumimoji="1" lang="ja-JP" altLang="en-US" dirty="0"/>
              <a:t>を引くのと、先に </a:t>
            </a:r>
            <a:r>
              <a:rPr kumimoji="1" lang="en-US" altLang="ja-JP" dirty="0"/>
              <a:t>b-c </a:t>
            </a:r>
            <a:r>
              <a:rPr kumimoji="1" lang="ja-JP" altLang="en-US" dirty="0"/>
              <a:t>を計算しその結果を </a:t>
            </a:r>
            <a:r>
              <a:rPr kumimoji="1" lang="en-US" altLang="ja-JP" dirty="0"/>
              <a:t>a </a:t>
            </a:r>
            <a:r>
              <a:rPr kumimoji="1" lang="ja-JP" altLang="en-US" dirty="0"/>
              <a:t>から引くのとでは異なります。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51</a:t>
            </a:fld>
            <a:endParaRPr kumimoji="1" lang="ja-JP" altLang="en-US"/>
          </a:p>
        </p:txBody>
      </p:sp>
    </p:spTree>
    <p:extLst>
      <p:ext uri="{BB962C8B-B14F-4D97-AF65-F5344CB8AC3E}">
        <p14:creationId xmlns:p14="http://schemas.microsoft.com/office/powerpoint/2010/main" val="15036465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分配則です。</a:t>
            </a:r>
            <a:endParaRPr kumimoji="1" lang="en-US" altLang="ja-JP" dirty="0"/>
          </a:p>
          <a:p>
            <a:r>
              <a:rPr kumimoji="1" lang="en-US" altLang="ja-JP" dirty="0"/>
              <a:t>Y </a:t>
            </a:r>
            <a:r>
              <a:rPr kumimoji="1" lang="ja-JP" altLang="en-US" dirty="0"/>
              <a:t>と </a:t>
            </a:r>
            <a:r>
              <a:rPr kumimoji="1" lang="en-US" altLang="ja-JP" dirty="0"/>
              <a:t>Z </a:t>
            </a:r>
            <a:r>
              <a:rPr kumimoji="1" lang="ja-JP" altLang="en-US" dirty="0"/>
              <a:t>を先に足したものに </a:t>
            </a:r>
            <a:r>
              <a:rPr kumimoji="1" lang="en-US" altLang="ja-JP" dirty="0"/>
              <a:t>X </a:t>
            </a:r>
            <a:r>
              <a:rPr kumimoji="1" lang="ja-JP" altLang="en-US" dirty="0"/>
              <a:t>を掛けたものと、先に </a:t>
            </a:r>
            <a:r>
              <a:rPr kumimoji="1" lang="en-US" altLang="ja-JP" dirty="0"/>
              <a:t>Y,Z </a:t>
            </a:r>
            <a:r>
              <a:rPr kumimoji="1" lang="ja-JP" altLang="en-US" dirty="0"/>
              <a:t>にそれぞれ </a:t>
            </a:r>
            <a:r>
              <a:rPr kumimoji="1" lang="en-US" altLang="ja-JP" dirty="0"/>
              <a:t>X </a:t>
            </a:r>
            <a:r>
              <a:rPr kumimoji="1" lang="ja-JP" altLang="en-US" dirty="0"/>
              <a:t>を掛けてから足したものと同じです。</a:t>
            </a:r>
            <a:endParaRPr kumimoji="1" lang="en-US" altLang="ja-JP" dirty="0"/>
          </a:p>
          <a:p>
            <a:r>
              <a:rPr kumimoji="1" lang="ja-JP" altLang="en-US" dirty="0"/>
              <a:t>これは算術演算と同様の形をしていますので、わりと素直に受け入れられるかと思います。</a:t>
            </a:r>
            <a:endParaRPr kumimoji="1" lang="en-US" altLang="ja-JP" dirty="0"/>
          </a:p>
          <a:p>
            <a:r>
              <a:rPr kumimoji="1" lang="ja-JP" altLang="en-US" dirty="0"/>
              <a:t>しかし忘れがちなのが、この演算の </a:t>
            </a:r>
            <a:r>
              <a:rPr kumimoji="1" lang="en-US" altLang="ja-JP" dirty="0"/>
              <a:t>AND </a:t>
            </a:r>
            <a:r>
              <a:rPr kumimoji="1" lang="ja-JP" altLang="en-US" dirty="0"/>
              <a:t>と </a:t>
            </a:r>
            <a:r>
              <a:rPr kumimoji="1" lang="en-US" altLang="ja-JP" dirty="0"/>
              <a:t>OR </a:t>
            </a:r>
            <a:r>
              <a:rPr kumimoji="1" lang="ja-JP" altLang="en-US" dirty="0"/>
              <a:t>を入れ替えたもの、</a:t>
            </a:r>
            <a:endParaRPr kumimoji="1" lang="en-US" altLang="ja-JP" dirty="0"/>
          </a:p>
          <a:p>
            <a:r>
              <a:rPr kumimoji="1" lang="en-US" altLang="ja-JP" dirty="0"/>
              <a:t>Y </a:t>
            </a:r>
            <a:r>
              <a:rPr kumimoji="1" lang="ja-JP" altLang="en-US" dirty="0"/>
              <a:t>と </a:t>
            </a:r>
            <a:r>
              <a:rPr kumimoji="1" lang="en-US" altLang="ja-JP" dirty="0"/>
              <a:t>Z </a:t>
            </a:r>
            <a:r>
              <a:rPr kumimoji="1" lang="ja-JP" altLang="en-US" dirty="0"/>
              <a:t>を先に掛けたものに </a:t>
            </a:r>
            <a:r>
              <a:rPr kumimoji="1" lang="en-US" altLang="ja-JP" dirty="0"/>
              <a:t>X </a:t>
            </a:r>
            <a:r>
              <a:rPr kumimoji="1" lang="ja-JP" altLang="en-US" dirty="0"/>
              <a:t>を足したものは、先に </a:t>
            </a:r>
            <a:r>
              <a:rPr kumimoji="1" lang="en-US" altLang="ja-JP" dirty="0"/>
              <a:t>Y,Z </a:t>
            </a:r>
            <a:r>
              <a:rPr kumimoji="1" lang="ja-JP" altLang="en-US" dirty="0"/>
              <a:t>それぞれに </a:t>
            </a:r>
            <a:r>
              <a:rPr kumimoji="1" lang="en-US" altLang="ja-JP" dirty="0"/>
              <a:t>X </a:t>
            </a:r>
            <a:r>
              <a:rPr kumimoji="1" lang="ja-JP" altLang="en-US" dirty="0"/>
              <a:t>を足してから掛けたものと同じという規則です。</a:t>
            </a:r>
            <a:endParaRPr kumimoji="1" lang="en-US" altLang="ja-JP" dirty="0"/>
          </a:p>
          <a:p>
            <a:r>
              <a:rPr kumimoji="1" lang="ja-JP" altLang="en-US" dirty="0"/>
              <a:t>真理値表を書くとこうなります。どちらも確かに成り立っています。</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52</a:t>
            </a:fld>
            <a:endParaRPr kumimoji="1" lang="ja-JP" altLang="en-US"/>
          </a:p>
        </p:txBody>
      </p:sp>
    </p:spTree>
    <p:extLst>
      <p:ext uri="{BB962C8B-B14F-4D97-AF65-F5344CB8AC3E}">
        <p14:creationId xmlns:p14="http://schemas.microsoft.com/office/powerpoint/2010/main" val="321329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算術演算と比べてみましょう。</a:t>
            </a:r>
            <a:endParaRPr kumimoji="1" lang="en-US" altLang="ja-JP" dirty="0"/>
          </a:p>
          <a:p>
            <a:r>
              <a:rPr kumimoji="1" lang="en-US" altLang="ja-JP" dirty="0"/>
              <a:t>a ( </a:t>
            </a:r>
            <a:r>
              <a:rPr kumimoji="1" lang="en-US" altLang="ja-JP" dirty="0" err="1"/>
              <a:t>b+c</a:t>
            </a:r>
            <a:r>
              <a:rPr kumimoji="1" lang="en-US" altLang="ja-JP" dirty="0"/>
              <a:t> ) = ab + ac </a:t>
            </a:r>
            <a:r>
              <a:rPr kumimoji="1" lang="ja-JP" altLang="en-US" dirty="0"/>
              <a:t>というのは実数同士でも成り立ちます。</a:t>
            </a:r>
            <a:endParaRPr kumimoji="1" lang="en-US" altLang="ja-JP" dirty="0"/>
          </a:p>
          <a:p>
            <a:r>
              <a:rPr kumimoji="1" lang="ja-JP" altLang="en-US" dirty="0"/>
              <a:t>行列に対しても同様です。</a:t>
            </a:r>
            <a:endParaRPr kumimoji="1" lang="en-US" altLang="ja-JP" dirty="0"/>
          </a:p>
          <a:p>
            <a:r>
              <a:rPr kumimoji="1" lang="ja-JP" altLang="en-US" dirty="0"/>
              <a:t>しかし算術演算では </a:t>
            </a:r>
            <a:r>
              <a:rPr kumimoji="1" lang="en-US" altLang="ja-JP" dirty="0" err="1"/>
              <a:t>a+bc</a:t>
            </a:r>
            <a:r>
              <a:rPr kumimoji="1" lang="en-US" altLang="ja-JP" dirty="0"/>
              <a:t> </a:t>
            </a:r>
            <a:r>
              <a:rPr kumimoji="1" lang="ja-JP" altLang="en-US" dirty="0"/>
              <a:t>は </a:t>
            </a:r>
            <a:r>
              <a:rPr kumimoji="1" lang="en-US" altLang="ja-JP" dirty="0"/>
              <a:t>(</a:t>
            </a:r>
            <a:r>
              <a:rPr kumimoji="1" lang="en-US" altLang="ja-JP" dirty="0" err="1"/>
              <a:t>a+b</a:t>
            </a:r>
            <a:r>
              <a:rPr kumimoji="1" lang="en-US" altLang="ja-JP" dirty="0"/>
              <a:t>)(</a:t>
            </a:r>
            <a:r>
              <a:rPr kumimoji="1" lang="en-US" altLang="ja-JP" dirty="0" err="1"/>
              <a:t>a+c</a:t>
            </a:r>
            <a:r>
              <a:rPr kumimoji="1" lang="en-US" altLang="ja-JP" dirty="0"/>
              <a:t>)</a:t>
            </a:r>
            <a:r>
              <a:rPr kumimoji="1" lang="ja-JP" altLang="en-US" dirty="0"/>
              <a:t>とは異なります。</a:t>
            </a:r>
            <a:endParaRPr kumimoji="1" lang="en-US" altLang="ja-JP" dirty="0"/>
          </a:p>
          <a:p>
            <a:r>
              <a:rPr kumimoji="1" lang="ja-JP" altLang="en-US" dirty="0"/>
              <a:t>ですので、下側の規則はうっかり忘れることが多くなりますので注意してください。</a:t>
            </a:r>
            <a:endParaRPr kumimoji="1" lang="en-US" altLang="ja-JP" dirty="0"/>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53</a:t>
            </a:fld>
            <a:endParaRPr kumimoji="1" lang="ja-JP" altLang="en-US"/>
          </a:p>
        </p:txBody>
      </p:sp>
    </p:spTree>
    <p:extLst>
      <p:ext uri="{BB962C8B-B14F-4D97-AF65-F5344CB8AC3E}">
        <p14:creationId xmlns:p14="http://schemas.microsoft.com/office/powerpoint/2010/main" val="11607860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吸収則です。</a:t>
            </a:r>
            <a:endParaRPr kumimoji="1" lang="en-US" altLang="ja-JP" dirty="0"/>
          </a:p>
          <a:p>
            <a:r>
              <a:rPr kumimoji="1" lang="en-US" altLang="ja-JP" dirty="0"/>
              <a:t>X</a:t>
            </a:r>
            <a:r>
              <a:rPr kumimoji="1" lang="ja-JP" altLang="en-US" dirty="0"/>
              <a:t>に何もかけていないものと、</a:t>
            </a:r>
            <a:r>
              <a:rPr kumimoji="1" lang="en-US" altLang="ja-JP" dirty="0"/>
              <a:t>X</a:t>
            </a:r>
            <a:r>
              <a:rPr kumimoji="1" lang="ja-JP" altLang="en-US" dirty="0"/>
              <a:t>に</a:t>
            </a:r>
            <a:r>
              <a:rPr kumimoji="1" lang="en-US" altLang="ja-JP" dirty="0"/>
              <a:t>Y</a:t>
            </a:r>
            <a:r>
              <a:rPr kumimoji="1" lang="ja-JP" altLang="en-US" dirty="0"/>
              <a:t>を掛けたものを足すと </a:t>
            </a:r>
            <a:r>
              <a:rPr kumimoji="1" lang="en-US" altLang="ja-JP" dirty="0"/>
              <a:t>Y </a:t>
            </a:r>
            <a:r>
              <a:rPr kumimoji="1" lang="ja-JP" altLang="en-US" dirty="0"/>
              <a:t>が消えます。</a:t>
            </a:r>
            <a:endParaRPr kumimoji="1" lang="en-US" altLang="ja-JP" dirty="0"/>
          </a:p>
          <a:p>
            <a:r>
              <a:rPr kumimoji="1" lang="ja-JP" altLang="en-US" dirty="0"/>
              <a:t>同様に </a:t>
            </a:r>
            <a:r>
              <a:rPr kumimoji="1" lang="en-US" altLang="ja-JP" dirty="0"/>
              <a:t>X </a:t>
            </a:r>
            <a:r>
              <a:rPr kumimoji="1" lang="ja-JP" altLang="en-US" dirty="0"/>
              <a:t>に何も足していないものと、</a:t>
            </a:r>
            <a:r>
              <a:rPr kumimoji="1" lang="en-US" altLang="ja-JP" dirty="0"/>
              <a:t>X</a:t>
            </a:r>
            <a:r>
              <a:rPr kumimoji="1" lang="ja-JP" altLang="en-US" dirty="0"/>
              <a:t>に</a:t>
            </a:r>
            <a:r>
              <a:rPr kumimoji="1" lang="en-US" altLang="ja-JP" dirty="0"/>
              <a:t>Y</a:t>
            </a:r>
            <a:r>
              <a:rPr kumimoji="1" lang="ja-JP" altLang="en-US" dirty="0"/>
              <a:t>を足したものを掛けると、 </a:t>
            </a:r>
            <a:r>
              <a:rPr kumimoji="1" lang="en-US" altLang="ja-JP" dirty="0"/>
              <a:t>Y </a:t>
            </a:r>
            <a:r>
              <a:rPr kumimoji="1" lang="ja-JP" altLang="en-US" dirty="0"/>
              <a:t>が消えます。</a:t>
            </a:r>
            <a:endParaRPr kumimoji="1" lang="en-US" altLang="ja-JP" dirty="0"/>
          </a:p>
          <a:p>
            <a:r>
              <a:rPr kumimoji="1" lang="ja-JP" altLang="en-US" dirty="0"/>
              <a:t>真理値表を書くとこうなります。</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54</a:t>
            </a:fld>
            <a:endParaRPr kumimoji="1" lang="ja-JP" altLang="en-US"/>
          </a:p>
        </p:txBody>
      </p:sp>
    </p:spTree>
    <p:extLst>
      <p:ext uri="{BB962C8B-B14F-4D97-AF65-F5344CB8AC3E}">
        <p14:creationId xmlns:p14="http://schemas.microsoft.com/office/powerpoint/2010/main" val="23398784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あと覚えておくと便利な規則です。</a:t>
            </a:r>
            <a:endParaRPr kumimoji="1" lang="en-US" altLang="ja-JP" dirty="0"/>
          </a:p>
          <a:p>
            <a:r>
              <a:rPr kumimoji="1" lang="ja-JP" altLang="en-US" dirty="0"/>
              <a:t>特に規則名は付いていませんが覚えていれば時々使えます。</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55</a:t>
            </a:fld>
            <a:endParaRPr kumimoji="1" lang="ja-JP" altLang="en-US"/>
          </a:p>
        </p:txBody>
      </p:sp>
    </p:spTree>
    <p:extLst>
      <p:ext uri="{BB962C8B-B14F-4D97-AF65-F5344CB8AC3E}">
        <p14:creationId xmlns:p14="http://schemas.microsoft.com/office/powerpoint/2010/main" val="7278074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証明は分配則、相補則、同一則を適用することで得られます。</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56</a:t>
            </a:fld>
            <a:endParaRPr kumimoji="1" lang="ja-JP" altLang="en-US"/>
          </a:p>
        </p:txBody>
      </p:sp>
    </p:spTree>
    <p:extLst>
      <p:ext uri="{BB962C8B-B14F-4D97-AF65-F5344CB8AC3E}">
        <p14:creationId xmlns:p14="http://schemas.microsoft.com/office/powerpoint/2010/main" val="32349202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ベン図を描いても証明できます。</a:t>
            </a:r>
            <a:endParaRPr kumimoji="1" lang="en-US" altLang="ja-JP" dirty="0"/>
          </a:p>
          <a:p>
            <a:r>
              <a:rPr kumimoji="1" lang="ja-JP" altLang="en-US" dirty="0"/>
              <a:t>これはまた後で時間のあるときに見ておいて下さい。</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57</a:t>
            </a:fld>
            <a:endParaRPr kumimoji="1" lang="ja-JP" altLang="en-US"/>
          </a:p>
        </p:txBody>
      </p:sp>
    </p:spTree>
    <p:extLst>
      <p:ext uri="{BB962C8B-B14F-4D97-AF65-F5344CB8AC3E}">
        <p14:creationId xmlns:p14="http://schemas.microsoft.com/office/powerpoint/2010/main" val="33228842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次は重要な定理、ド・モルガンの定理です。</a:t>
            </a:r>
            <a:endParaRPr kumimoji="1" lang="en-US" altLang="ja-JP" dirty="0"/>
          </a:p>
          <a:p>
            <a:r>
              <a:rPr kumimoji="1" lang="en-US" altLang="ja-JP" dirty="0"/>
              <a:t>X</a:t>
            </a:r>
            <a:r>
              <a:rPr kumimoji="1" lang="ja-JP" altLang="en-US" dirty="0"/>
              <a:t>と</a:t>
            </a:r>
            <a:r>
              <a:rPr kumimoji="1" lang="en-US" altLang="ja-JP" dirty="0"/>
              <a:t>Y</a:t>
            </a:r>
            <a:r>
              <a:rPr kumimoji="1" lang="ja-JP" altLang="en-US" dirty="0"/>
              <a:t>を掛けてから全体に</a:t>
            </a:r>
            <a:r>
              <a:rPr kumimoji="1" lang="en-US" altLang="ja-JP" dirty="0"/>
              <a:t>NOT</a:t>
            </a:r>
            <a:r>
              <a:rPr kumimoji="1" lang="ja-JP" altLang="en-US" dirty="0"/>
              <a:t>を取ったものは、</a:t>
            </a:r>
            <a:r>
              <a:rPr kumimoji="1" lang="en-US" altLang="ja-JP" dirty="0"/>
              <a:t>X,Y</a:t>
            </a:r>
            <a:r>
              <a:rPr kumimoji="1" lang="ja-JP" altLang="en-US" dirty="0"/>
              <a:t>それぞれに先に</a:t>
            </a:r>
            <a:r>
              <a:rPr kumimoji="1" lang="en-US" altLang="ja-JP" dirty="0"/>
              <a:t>NOT</a:t>
            </a:r>
            <a:r>
              <a:rPr kumimoji="1" lang="ja-JP" altLang="en-US" dirty="0"/>
              <a:t>を取ってから足したものと同じ、</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X</a:t>
            </a:r>
            <a:r>
              <a:rPr kumimoji="1" lang="ja-JP" altLang="en-US" dirty="0"/>
              <a:t>と</a:t>
            </a:r>
            <a:r>
              <a:rPr kumimoji="1" lang="en-US" altLang="ja-JP" dirty="0"/>
              <a:t>Y</a:t>
            </a:r>
            <a:r>
              <a:rPr kumimoji="1" lang="ja-JP" altLang="en-US" dirty="0"/>
              <a:t>を足してから全体に</a:t>
            </a:r>
            <a:r>
              <a:rPr kumimoji="1" lang="en-US" altLang="ja-JP" dirty="0"/>
              <a:t>NOT</a:t>
            </a:r>
            <a:r>
              <a:rPr kumimoji="1" lang="ja-JP" altLang="en-US" dirty="0"/>
              <a:t>を取ったものは、</a:t>
            </a:r>
            <a:r>
              <a:rPr kumimoji="1" lang="en-US" altLang="ja-JP" dirty="0"/>
              <a:t>X,Y</a:t>
            </a:r>
            <a:r>
              <a:rPr kumimoji="1" lang="ja-JP" altLang="en-US" dirty="0"/>
              <a:t>それぞれに先に</a:t>
            </a:r>
            <a:r>
              <a:rPr kumimoji="1" lang="en-US" altLang="ja-JP" dirty="0"/>
              <a:t>NOT</a:t>
            </a:r>
            <a:r>
              <a:rPr kumimoji="1" lang="ja-JP" altLang="en-US" dirty="0"/>
              <a:t>を取ってから掛けたものと同じです。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真理値表に書くとこうなります。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この規則を使うことで、</a:t>
            </a:r>
            <a:r>
              <a:rPr kumimoji="1" lang="en-US" altLang="ja-JP" dirty="0"/>
              <a:t>AND</a:t>
            </a:r>
            <a:r>
              <a:rPr kumimoji="1" lang="ja-JP" altLang="en-US" dirty="0"/>
              <a:t>と</a:t>
            </a:r>
            <a:r>
              <a:rPr kumimoji="1" lang="en-US" altLang="ja-JP" dirty="0"/>
              <a:t>OR</a:t>
            </a:r>
            <a:r>
              <a:rPr kumimoji="1" lang="ja-JP" altLang="en-US" dirty="0"/>
              <a:t>を変換することができます。</a:t>
            </a:r>
            <a:endParaRPr kumimoji="1" lang="en-US" altLang="ja-JP" dirty="0"/>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58</a:t>
            </a:fld>
            <a:endParaRPr kumimoji="1" lang="ja-JP" altLang="en-US"/>
          </a:p>
        </p:txBody>
      </p:sp>
    </p:spTree>
    <p:extLst>
      <p:ext uri="{BB962C8B-B14F-4D97-AF65-F5344CB8AC3E}">
        <p14:creationId xmlns:p14="http://schemas.microsoft.com/office/powerpoint/2010/main" val="6087815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ド・モルガンの定理をベン図に描くとこうなります。</a:t>
            </a:r>
            <a:endParaRPr kumimoji="1" lang="en-US" altLang="ja-JP" dirty="0"/>
          </a:p>
          <a:p>
            <a:r>
              <a:rPr kumimoji="1" lang="ja-JP" altLang="en-US" dirty="0"/>
              <a:t>左の図で </a:t>
            </a:r>
            <a:r>
              <a:rPr kumimoji="1" lang="en-US" altLang="ja-JP" dirty="0"/>
              <a:t>X AND Y </a:t>
            </a:r>
            <a:r>
              <a:rPr kumimoji="1" lang="ja-JP" altLang="en-US" dirty="0"/>
              <a:t>は</a:t>
            </a:r>
            <a:r>
              <a:rPr kumimoji="1" lang="en-US" altLang="ja-JP" dirty="0"/>
              <a:t>2</a:t>
            </a:r>
            <a:r>
              <a:rPr kumimoji="1" lang="ja-JP" altLang="en-US" dirty="0"/>
              <a:t>つの丸が重なっている部分です。</a:t>
            </a:r>
            <a:endParaRPr kumimoji="1" lang="en-US" altLang="ja-JP" dirty="0"/>
          </a:p>
          <a:p>
            <a:r>
              <a:rPr kumimoji="1" lang="ja-JP" altLang="en-US" dirty="0"/>
              <a:t>ですから </a:t>
            </a:r>
            <a:r>
              <a:rPr kumimoji="1" lang="en-US" altLang="ja-JP" dirty="0"/>
              <a:t>X AND Y </a:t>
            </a:r>
            <a:r>
              <a:rPr kumimoji="1" lang="ja-JP" altLang="en-US" dirty="0"/>
              <a:t>バー は重なっている部分以外になります。</a:t>
            </a:r>
            <a:endParaRPr kumimoji="1" lang="en-US" altLang="ja-JP" dirty="0"/>
          </a:p>
          <a:p>
            <a:r>
              <a:rPr kumimoji="1" lang="ja-JP" altLang="en-US" dirty="0"/>
              <a:t>一方右の図で、</a:t>
            </a:r>
            <a:r>
              <a:rPr kumimoji="1" lang="en-US" altLang="ja-JP" dirty="0"/>
              <a:t>X </a:t>
            </a:r>
            <a:r>
              <a:rPr kumimoji="1" lang="ja-JP" altLang="en-US" dirty="0"/>
              <a:t>バー は左の丸の外側 </a:t>
            </a:r>
            <a:r>
              <a:rPr kumimoji="1" lang="en-US" altLang="ja-JP" dirty="0"/>
              <a:t>Y </a:t>
            </a:r>
            <a:r>
              <a:rPr kumimoji="1" lang="ja-JP" altLang="en-US" dirty="0"/>
              <a:t>バーは右の丸の外側ですので、</a:t>
            </a:r>
            <a:endParaRPr kumimoji="1" lang="en-US" altLang="ja-JP" dirty="0"/>
          </a:p>
          <a:p>
            <a:r>
              <a:rPr kumimoji="1" lang="en-US" altLang="ja-JP" dirty="0"/>
              <a:t>X</a:t>
            </a:r>
            <a:r>
              <a:rPr kumimoji="1" lang="ja-JP" altLang="en-US" dirty="0"/>
              <a:t>バー または </a:t>
            </a:r>
            <a:r>
              <a:rPr kumimoji="1" lang="en-US" altLang="ja-JP" dirty="0"/>
              <a:t>Y</a:t>
            </a:r>
            <a:r>
              <a:rPr kumimoji="1" lang="ja-JP" altLang="en-US" dirty="0"/>
              <a:t>バー は重なっている部分以外になります。</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59</a:t>
            </a:fld>
            <a:endParaRPr kumimoji="1" lang="ja-JP" altLang="en-US"/>
          </a:p>
        </p:txBody>
      </p:sp>
    </p:spTree>
    <p:extLst>
      <p:ext uri="{BB962C8B-B14F-4D97-AF65-F5344CB8AC3E}">
        <p14:creationId xmlns:p14="http://schemas.microsoft.com/office/powerpoint/2010/main" val="181071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「クラスに参加」を選んでください。</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6</a:t>
            </a:fld>
            <a:endParaRPr kumimoji="1" lang="ja-JP" altLang="en-US"/>
          </a:p>
        </p:txBody>
      </p:sp>
    </p:spTree>
    <p:extLst>
      <p:ext uri="{BB962C8B-B14F-4D97-AF65-F5344CB8AC3E}">
        <p14:creationId xmlns:p14="http://schemas.microsoft.com/office/powerpoint/2010/main" val="1168520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ド・モルガン則は多変数でも成り足ります。</a:t>
            </a:r>
            <a:endParaRPr kumimoji="1" lang="en-US" altLang="ja-JP" dirty="0"/>
          </a:p>
          <a:p>
            <a:r>
              <a:rPr kumimoji="1" lang="ja-JP" altLang="en-US" dirty="0"/>
              <a:t>全ての変数を掛けてから最後に</a:t>
            </a:r>
            <a:r>
              <a:rPr kumimoji="1" lang="en-US" altLang="ja-JP" dirty="0"/>
              <a:t>NOT</a:t>
            </a:r>
            <a:r>
              <a:rPr kumimoji="1" lang="ja-JP" altLang="en-US" dirty="0"/>
              <a:t>を取ったものは、それぞれの変数に先に</a:t>
            </a:r>
            <a:r>
              <a:rPr kumimoji="1" lang="en-US" altLang="ja-JP" dirty="0"/>
              <a:t>NOT</a:t>
            </a:r>
            <a:r>
              <a:rPr kumimoji="1" lang="ja-JP" altLang="en-US" dirty="0"/>
              <a:t>を取ってから足したものと同じです。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同様に、全ての変数を足してから最後に</a:t>
            </a:r>
            <a:r>
              <a:rPr kumimoji="1" lang="en-US" altLang="ja-JP" dirty="0"/>
              <a:t>NOT</a:t>
            </a:r>
            <a:r>
              <a:rPr kumimoji="1" lang="ja-JP" altLang="en-US" dirty="0"/>
              <a:t>を取ったものは、それぞれの変数に先に</a:t>
            </a:r>
            <a:r>
              <a:rPr kumimoji="1" lang="en-US" altLang="ja-JP" dirty="0"/>
              <a:t>NOT</a:t>
            </a:r>
            <a:r>
              <a:rPr kumimoji="1" lang="ja-JP" altLang="en-US" dirty="0"/>
              <a:t>を取ってから掛けたものと同じです。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これはド・モルガンの定理を繰り返し用いれば証明できます。</a:t>
            </a:r>
            <a:endParaRPr kumimoji="1" lang="en-US" altLang="ja-JP" dirty="0"/>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60</a:t>
            </a:fld>
            <a:endParaRPr kumimoji="1" lang="ja-JP" altLang="en-US"/>
          </a:p>
        </p:txBody>
      </p:sp>
    </p:spTree>
    <p:extLst>
      <p:ext uri="{BB962C8B-B14F-4D97-AF65-F5344CB8AC3E}">
        <p14:creationId xmlns:p14="http://schemas.microsoft.com/office/powerpoint/2010/main" val="76624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ド・モルガン則の両辺を否定するとド・モルガンの系が得られます。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X AND Y </a:t>
            </a:r>
            <a:r>
              <a:rPr kumimoji="1" lang="ja-JP" altLang="en-US" dirty="0"/>
              <a:t>は </a:t>
            </a:r>
            <a:r>
              <a:rPr kumimoji="1" lang="en-US" altLang="ja-JP" dirty="0"/>
              <a:t>X,Y</a:t>
            </a:r>
            <a:r>
              <a:rPr kumimoji="1" lang="ja-JP" altLang="en-US" dirty="0"/>
              <a:t>それぞれに </a:t>
            </a:r>
            <a:r>
              <a:rPr kumimoji="1" lang="en-US" altLang="ja-JP" dirty="0"/>
              <a:t>NOT </a:t>
            </a:r>
            <a:r>
              <a:rPr kumimoji="1" lang="ja-JP" altLang="en-US" dirty="0"/>
              <a:t>を取って </a:t>
            </a:r>
            <a:r>
              <a:rPr kumimoji="1" lang="en-US" altLang="ja-JP" dirty="0"/>
              <a:t>OR </a:t>
            </a:r>
            <a:r>
              <a:rPr kumimoji="1" lang="ja-JP" altLang="en-US" dirty="0"/>
              <a:t>を取って 全体に </a:t>
            </a:r>
            <a:r>
              <a:rPr kumimoji="1" lang="en-US" altLang="ja-JP" dirty="0"/>
              <a:t>NOT </a:t>
            </a:r>
            <a:r>
              <a:rPr kumimoji="1" lang="ja-JP" altLang="en-US" dirty="0"/>
              <a:t>を取ったものと同じ、</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X OR Y </a:t>
            </a:r>
            <a:r>
              <a:rPr kumimoji="1" lang="ja-JP" altLang="en-US" dirty="0"/>
              <a:t>は </a:t>
            </a:r>
            <a:r>
              <a:rPr kumimoji="1" lang="en-US" altLang="ja-JP" dirty="0"/>
              <a:t>X,Y</a:t>
            </a:r>
            <a:r>
              <a:rPr kumimoji="1" lang="ja-JP" altLang="en-US" dirty="0"/>
              <a:t>それぞれに </a:t>
            </a:r>
            <a:r>
              <a:rPr kumimoji="1" lang="en-US" altLang="ja-JP" dirty="0"/>
              <a:t>NOT </a:t>
            </a:r>
            <a:r>
              <a:rPr kumimoji="1" lang="ja-JP" altLang="en-US" dirty="0"/>
              <a:t>を取って </a:t>
            </a:r>
            <a:r>
              <a:rPr kumimoji="1" lang="en-US" altLang="ja-JP" dirty="0"/>
              <a:t>AND </a:t>
            </a:r>
            <a:r>
              <a:rPr kumimoji="1" lang="ja-JP" altLang="en-US" dirty="0"/>
              <a:t>を取って 全体に </a:t>
            </a:r>
            <a:r>
              <a:rPr kumimoji="1" lang="en-US" altLang="ja-JP" dirty="0"/>
              <a:t>NOT </a:t>
            </a:r>
            <a:r>
              <a:rPr kumimoji="1" lang="ja-JP" altLang="en-US" dirty="0"/>
              <a:t>を取ったものと同じです。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この規則を使うと、 </a:t>
            </a:r>
            <a:r>
              <a:rPr kumimoji="1" lang="en-US" altLang="ja-JP" dirty="0"/>
              <a:t>AND </a:t>
            </a:r>
            <a:r>
              <a:rPr kumimoji="1" lang="ja-JP" altLang="en-US" dirty="0"/>
              <a:t>を </a:t>
            </a:r>
            <a:r>
              <a:rPr kumimoji="1" lang="en-US" altLang="ja-JP" dirty="0"/>
              <a:t>NOT </a:t>
            </a:r>
            <a:r>
              <a:rPr kumimoji="1" lang="ja-JP" altLang="en-US" dirty="0"/>
              <a:t>と </a:t>
            </a:r>
            <a:r>
              <a:rPr kumimoji="1" lang="en-US" altLang="ja-JP" dirty="0"/>
              <a:t>OR </a:t>
            </a:r>
            <a:r>
              <a:rPr kumimoji="1" lang="ja-JP" altLang="en-US" dirty="0"/>
              <a:t>で、 </a:t>
            </a:r>
            <a:r>
              <a:rPr kumimoji="1" lang="en-US" altLang="ja-JP" dirty="0"/>
              <a:t>OR </a:t>
            </a:r>
            <a:r>
              <a:rPr kumimoji="1" lang="ja-JP" altLang="en-US" dirty="0"/>
              <a:t>を </a:t>
            </a:r>
            <a:r>
              <a:rPr kumimoji="1" lang="en-US" altLang="ja-JP" dirty="0"/>
              <a:t>NOT </a:t>
            </a:r>
            <a:r>
              <a:rPr kumimoji="1" lang="ja-JP" altLang="en-US" dirty="0"/>
              <a:t>と </a:t>
            </a:r>
            <a:r>
              <a:rPr kumimoji="1" lang="en-US" altLang="ja-JP" dirty="0"/>
              <a:t>AND </a:t>
            </a:r>
            <a:r>
              <a:rPr kumimoji="1" lang="ja-JP" altLang="en-US" dirty="0"/>
              <a:t>で表せます。</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61</a:t>
            </a:fld>
            <a:endParaRPr kumimoji="1" lang="ja-JP" altLang="en-US"/>
          </a:p>
        </p:txBody>
      </p:sp>
    </p:spTree>
    <p:extLst>
      <p:ext uri="{BB962C8B-B14F-4D97-AF65-F5344CB8AC3E}">
        <p14:creationId xmlns:p14="http://schemas.microsoft.com/office/powerpoint/2010/main" val="35694928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ド・モルガンの定理を使うことで、ある式 </a:t>
            </a:r>
            <a:r>
              <a:rPr kumimoji="1" lang="en-US" altLang="ja-JP" dirty="0"/>
              <a:t>L </a:t>
            </a:r>
            <a:r>
              <a:rPr kumimoji="1" lang="ja-JP" altLang="en-US" dirty="0"/>
              <a:t>の否定 </a:t>
            </a:r>
            <a:r>
              <a:rPr kumimoji="1" lang="en-US" altLang="ja-JP" dirty="0"/>
              <a:t>L_ </a:t>
            </a:r>
            <a:r>
              <a:rPr kumimoji="1" lang="ja-JP" altLang="en-US" dirty="0"/>
              <a:t>を求めることができます。</a:t>
            </a:r>
            <a:endParaRPr kumimoji="1" lang="en-US" altLang="ja-JP" dirty="0"/>
          </a:p>
          <a:p>
            <a:r>
              <a:rPr kumimoji="1" lang="ja-JP" altLang="en-US" dirty="0"/>
              <a:t>式で表すとこうですがややこしいですね。</a:t>
            </a:r>
            <a:endParaRPr kumimoji="1" lang="en-US" altLang="ja-JP" dirty="0"/>
          </a:p>
          <a:p>
            <a:r>
              <a:rPr kumimoji="1" lang="ja-JP" altLang="en-US" dirty="0"/>
              <a:t>意味としては、ある式を否定するには、</a:t>
            </a:r>
            <a:endParaRPr kumimoji="1" lang="en-US" altLang="ja-JP" dirty="0"/>
          </a:p>
          <a:p>
            <a:r>
              <a:rPr kumimoji="1" lang="ja-JP" altLang="en-US" dirty="0"/>
              <a:t>式の中にある変数のうち、バーの付いていないものにはバーを付け、バーの付いているものからはバーを取ります。</a:t>
            </a:r>
            <a:endParaRPr kumimoji="1" lang="en-US" altLang="ja-JP" dirty="0"/>
          </a:p>
          <a:p>
            <a:r>
              <a:rPr kumimoji="1" lang="ja-JP" altLang="en-US" dirty="0"/>
              <a:t>そして</a:t>
            </a:r>
            <a:r>
              <a:rPr kumimoji="1" lang="en-US" altLang="ja-JP" dirty="0"/>
              <a:t>AND</a:t>
            </a:r>
            <a:r>
              <a:rPr kumimoji="1" lang="ja-JP" altLang="en-US" dirty="0"/>
              <a:t>は</a:t>
            </a:r>
            <a:r>
              <a:rPr kumimoji="1" lang="en-US" altLang="ja-JP" dirty="0"/>
              <a:t>OR</a:t>
            </a:r>
            <a:r>
              <a:rPr kumimoji="1" lang="ja-JP" altLang="en-US" dirty="0"/>
              <a:t>に、</a:t>
            </a:r>
            <a:r>
              <a:rPr kumimoji="1" lang="en-US" altLang="ja-JP" dirty="0"/>
              <a:t>OR</a:t>
            </a:r>
            <a:r>
              <a:rPr kumimoji="1" lang="ja-JP" altLang="en-US" dirty="0"/>
              <a:t>は</a:t>
            </a:r>
            <a:r>
              <a:rPr kumimoji="1" lang="en-US" altLang="ja-JP" dirty="0"/>
              <a:t>AND</a:t>
            </a:r>
            <a:r>
              <a:rPr kumimoji="1" lang="ja-JP" altLang="en-US" dirty="0"/>
              <a:t>にします。さらに</a:t>
            </a:r>
            <a:r>
              <a:rPr kumimoji="1" lang="en-US" altLang="ja-JP" dirty="0"/>
              <a:t>1</a:t>
            </a:r>
            <a:r>
              <a:rPr kumimoji="1" lang="ja-JP" altLang="en-US" dirty="0"/>
              <a:t>は</a:t>
            </a:r>
            <a:r>
              <a:rPr kumimoji="1" lang="en-US" altLang="ja-JP" dirty="0"/>
              <a:t>0</a:t>
            </a:r>
            <a:r>
              <a:rPr kumimoji="1" lang="ja-JP" altLang="en-US" dirty="0"/>
              <a:t>に、</a:t>
            </a:r>
            <a:r>
              <a:rPr kumimoji="1" lang="en-US" altLang="ja-JP" dirty="0"/>
              <a:t>0</a:t>
            </a:r>
            <a:r>
              <a:rPr kumimoji="1" lang="ja-JP" altLang="en-US" dirty="0"/>
              <a:t>は</a:t>
            </a:r>
            <a:r>
              <a:rPr kumimoji="1" lang="en-US" altLang="ja-JP" dirty="0"/>
              <a:t>1</a:t>
            </a:r>
            <a:r>
              <a:rPr kumimoji="1" lang="ja-JP" altLang="en-US" dirty="0"/>
              <a:t>にします。</a:t>
            </a:r>
            <a:endParaRPr kumimoji="1" lang="en-US" altLang="ja-JP" dirty="0"/>
          </a:p>
          <a:p>
            <a:r>
              <a:rPr kumimoji="1" lang="ja-JP" altLang="en-US" dirty="0"/>
              <a:t>最後に全体の</a:t>
            </a:r>
            <a:r>
              <a:rPr kumimoji="1" lang="en-US" altLang="ja-JP" dirty="0"/>
              <a:t>NOT </a:t>
            </a:r>
            <a:r>
              <a:rPr kumimoji="1" lang="ja-JP" altLang="en-US" dirty="0"/>
              <a:t>を取ります。</a:t>
            </a:r>
            <a:endParaRPr kumimoji="1" lang="en-US" altLang="ja-JP" dirty="0"/>
          </a:p>
          <a:p>
            <a:r>
              <a:rPr kumimoji="1" lang="ja-JP" altLang="en-US" dirty="0"/>
              <a:t>例として </a:t>
            </a:r>
            <a:r>
              <a:rPr kumimoji="1" lang="en-US" altLang="ja-JP" dirty="0"/>
              <a:t>L= X</a:t>
            </a:r>
            <a:r>
              <a:rPr kumimoji="1" lang="ja-JP" altLang="en-US" dirty="0"/>
              <a:t>・</a:t>
            </a:r>
            <a:r>
              <a:rPr kumimoji="1" lang="en-US" altLang="ja-JP" dirty="0"/>
              <a:t>Y_ +Y</a:t>
            </a:r>
            <a:r>
              <a:rPr kumimoji="1" lang="ja-JP" altLang="en-US" dirty="0"/>
              <a:t>・</a:t>
            </a:r>
            <a:r>
              <a:rPr kumimoji="1" lang="en-US" altLang="ja-JP" dirty="0"/>
              <a:t>Z_ + 0 </a:t>
            </a:r>
            <a:r>
              <a:rPr kumimoji="1" lang="ja-JP" altLang="en-US" dirty="0"/>
              <a:t>を否定 </a:t>
            </a:r>
            <a:r>
              <a:rPr kumimoji="1" lang="en-US" altLang="ja-JP" dirty="0"/>
              <a:t>L_ </a:t>
            </a:r>
            <a:r>
              <a:rPr kumimoji="1" lang="ja-JP" altLang="en-US" dirty="0"/>
              <a:t>を求めてみます。</a:t>
            </a:r>
            <a:endParaRPr kumimoji="1" lang="en-US" altLang="ja-JP" dirty="0"/>
          </a:p>
          <a:p>
            <a:r>
              <a:rPr kumimoji="1" lang="en-US" altLang="ja-JP" dirty="0"/>
              <a:t>L</a:t>
            </a:r>
            <a:r>
              <a:rPr kumimoji="1" lang="ja-JP" altLang="en-US" dirty="0"/>
              <a:t> の変数のうちバーが付いていないものはバーを付け、バーの付いているものはバーを取ります。</a:t>
            </a:r>
            <a:endParaRPr kumimoji="1" lang="en-US" altLang="ja-JP" dirty="0"/>
          </a:p>
          <a:p>
            <a:r>
              <a:rPr kumimoji="1" lang="ja-JP" altLang="en-US" dirty="0"/>
              <a:t>そして </a:t>
            </a:r>
            <a:r>
              <a:rPr kumimoji="1" lang="en-US" altLang="ja-JP" dirty="0"/>
              <a:t>AND </a:t>
            </a:r>
            <a:r>
              <a:rPr kumimoji="1" lang="ja-JP" altLang="en-US" dirty="0"/>
              <a:t>と </a:t>
            </a:r>
            <a:r>
              <a:rPr kumimoji="1" lang="en-US" altLang="ja-JP" dirty="0"/>
              <a:t>OR</a:t>
            </a:r>
            <a:r>
              <a:rPr kumimoji="1" lang="ja-JP" altLang="en-US" dirty="0"/>
              <a:t>、</a:t>
            </a:r>
            <a:r>
              <a:rPr kumimoji="1" lang="en-US" altLang="ja-JP" dirty="0"/>
              <a:t>0 </a:t>
            </a:r>
            <a:r>
              <a:rPr kumimoji="1" lang="ja-JP" altLang="en-US" dirty="0"/>
              <a:t>と </a:t>
            </a:r>
            <a:r>
              <a:rPr kumimoji="1" lang="en-US" altLang="ja-JP" dirty="0"/>
              <a:t>1 </a:t>
            </a:r>
            <a:r>
              <a:rPr kumimoji="1" lang="ja-JP" altLang="en-US" dirty="0"/>
              <a:t>を入れ替えます。</a:t>
            </a:r>
            <a:endParaRPr kumimoji="1" lang="en-US" altLang="ja-JP" dirty="0"/>
          </a:p>
          <a:p>
            <a:r>
              <a:rPr kumimoji="1" lang="ja-JP" altLang="en-US" dirty="0"/>
              <a:t>このとき演算の順番が入れ替わらないように適時括弧を入れます。</a:t>
            </a:r>
            <a:endParaRPr kumimoji="1" lang="en-US" altLang="ja-JP" dirty="0"/>
          </a:p>
          <a:p>
            <a:r>
              <a:rPr kumimoji="1" lang="ja-JP" altLang="en-US" dirty="0"/>
              <a:t>すると</a:t>
            </a:r>
            <a:r>
              <a:rPr kumimoji="1" lang="en-US" altLang="ja-JP" dirty="0"/>
              <a:t> L_ = (X_ OR Y) AND (Y_ OR Z ) AND 1 </a:t>
            </a:r>
            <a:r>
              <a:rPr kumimoji="1" lang="ja-JP" altLang="en-US" dirty="0"/>
              <a:t>という式になります。</a:t>
            </a:r>
            <a:r>
              <a:rPr kumimoji="1" lang="en-US" altLang="ja-JP" dirty="0"/>
              <a:t> </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62</a:t>
            </a:fld>
            <a:endParaRPr kumimoji="1" lang="ja-JP" altLang="en-US"/>
          </a:p>
        </p:txBody>
      </p:sp>
    </p:spTree>
    <p:extLst>
      <p:ext uri="{BB962C8B-B14F-4D97-AF65-F5344CB8AC3E}">
        <p14:creationId xmlns:p14="http://schemas.microsoft.com/office/powerpoint/2010/main" val="19833185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ここまでの定理をまとめたのがこの表です。</a:t>
            </a:r>
            <a:endParaRPr kumimoji="1" lang="en-US" altLang="ja-JP" dirty="0"/>
          </a:p>
          <a:p>
            <a:r>
              <a:rPr kumimoji="1" lang="ja-JP" altLang="en-US" dirty="0"/>
              <a:t>参考資料の「代表的な論理関数・論理ゲート一覧」という</a:t>
            </a:r>
            <a:r>
              <a:rPr kumimoji="1" lang="en-US" altLang="ja-JP" dirty="0"/>
              <a:t>pdf</a:t>
            </a:r>
            <a:r>
              <a:rPr kumimoji="1" lang="ja-JP" altLang="en-US" dirty="0"/>
              <a:t>ファイルにも載っていますので見ておいてください。</a:t>
            </a:r>
            <a:endParaRPr kumimoji="1" lang="en-US" altLang="ja-JP" dirty="0"/>
          </a:p>
          <a:p>
            <a:r>
              <a:rPr kumimoji="1" lang="ja-JP" altLang="en-US" dirty="0"/>
              <a:t>これらの定理をうまく使えば論理関数の値を楽に求めることができます。</a:t>
            </a:r>
            <a:endParaRPr kumimoji="1" lang="en-US" altLang="ja-JP" dirty="0"/>
          </a:p>
          <a:p>
            <a:r>
              <a:rPr kumimoji="1" lang="ja-JP" altLang="en-US" dirty="0"/>
              <a:t>この表を見てわかりますが、ほどんどの規則は</a:t>
            </a:r>
            <a:r>
              <a:rPr kumimoji="1" lang="en-US" altLang="ja-JP" dirty="0"/>
              <a:t>2</a:t>
            </a:r>
            <a:r>
              <a:rPr kumimoji="1" lang="ja-JP" altLang="en-US" dirty="0"/>
              <a:t>つ組になっています。</a:t>
            </a:r>
            <a:endParaRPr kumimoji="1" lang="en-US" altLang="ja-JP" dirty="0"/>
          </a:p>
          <a:p>
            <a:r>
              <a:rPr kumimoji="1" lang="en-US" altLang="ja-JP" dirty="0"/>
              <a:t>1</a:t>
            </a:r>
            <a:r>
              <a:rPr kumimoji="1" lang="ja-JP" altLang="en-US" dirty="0"/>
              <a:t>組の左右の式を見比べると、</a:t>
            </a:r>
            <a:r>
              <a:rPr kumimoji="1" lang="en-US" altLang="ja-JP" dirty="0"/>
              <a:t>0</a:t>
            </a:r>
            <a:r>
              <a:rPr kumimoji="1" lang="ja-JP" altLang="en-US" dirty="0"/>
              <a:t>と</a:t>
            </a:r>
            <a:r>
              <a:rPr kumimoji="1" lang="en-US" altLang="ja-JP" dirty="0"/>
              <a:t>1</a:t>
            </a:r>
            <a:r>
              <a:rPr kumimoji="1" lang="ja-JP" altLang="en-US" dirty="0"/>
              <a:t>、</a:t>
            </a:r>
            <a:r>
              <a:rPr kumimoji="1" lang="en-US" altLang="ja-JP" dirty="0"/>
              <a:t>AND</a:t>
            </a:r>
            <a:r>
              <a:rPr kumimoji="1" lang="ja-JP" altLang="en-US" dirty="0"/>
              <a:t>と</a:t>
            </a:r>
            <a:r>
              <a:rPr kumimoji="1" lang="en-US" altLang="ja-JP" dirty="0"/>
              <a:t>OR</a:t>
            </a:r>
            <a:r>
              <a:rPr kumimoji="1" lang="ja-JP" altLang="en-US" dirty="0"/>
              <a:t>が入れ替わってるのが分かります。</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63</a:t>
            </a:fld>
            <a:endParaRPr kumimoji="1" lang="ja-JP" altLang="en-US"/>
          </a:p>
        </p:txBody>
      </p:sp>
    </p:spTree>
    <p:extLst>
      <p:ext uri="{BB962C8B-B14F-4D97-AF65-F5344CB8AC3E}">
        <p14:creationId xmlns:p14="http://schemas.microsoft.com/office/powerpoint/2010/main" val="8932649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ここで双対な論理式というのを定義します。</a:t>
            </a:r>
            <a:endParaRPr kumimoji="1" lang="en-US" altLang="ja-JP" dirty="0"/>
          </a:p>
          <a:p>
            <a:r>
              <a:rPr kumimoji="1" lang="ja-JP" altLang="en-US" dirty="0"/>
              <a:t>双対な論理式とは、元の式の</a:t>
            </a:r>
            <a:r>
              <a:rPr kumimoji="1" lang="en-US" altLang="ja-JP" dirty="0"/>
              <a:t>0</a:t>
            </a:r>
            <a:r>
              <a:rPr kumimoji="1" lang="ja-JP" altLang="en-US" dirty="0"/>
              <a:t>と</a:t>
            </a:r>
            <a:r>
              <a:rPr kumimoji="1" lang="en-US" altLang="ja-JP" dirty="0"/>
              <a:t>1</a:t>
            </a:r>
            <a:r>
              <a:rPr kumimoji="1" lang="ja-JP" altLang="en-US" dirty="0"/>
              <a:t>、</a:t>
            </a:r>
            <a:r>
              <a:rPr kumimoji="1" lang="en-US" altLang="ja-JP" dirty="0"/>
              <a:t>AND</a:t>
            </a:r>
            <a:r>
              <a:rPr kumimoji="1" lang="ja-JP" altLang="en-US" dirty="0"/>
              <a:t>と</a:t>
            </a:r>
            <a:r>
              <a:rPr kumimoji="1" lang="en-US" altLang="ja-JP" dirty="0"/>
              <a:t>OR</a:t>
            </a:r>
            <a:r>
              <a:rPr kumimoji="1" lang="ja-JP" altLang="en-US" dirty="0"/>
              <a:t>を入れ替えたものです。</a:t>
            </a:r>
            <a:endParaRPr kumimoji="1" lang="en-US" altLang="ja-JP" dirty="0"/>
          </a:p>
          <a:p>
            <a:r>
              <a:rPr kumimoji="1" lang="ja-JP" altLang="en-US" dirty="0"/>
              <a:t>論理式 </a:t>
            </a:r>
            <a:r>
              <a:rPr kumimoji="1" lang="en-US" altLang="ja-JP" dirty="0"/>
              <a:t>L </a:t>
            </a:r>
            <a:r>
              <a:rPr kumimoji="1" lang="ja-JP" altLang="en-US" dirty="0"/>
              <a:t>の双対な式は、</a:t>
            </a:r>
            <a:r>
              <a:rPr kumimoji="1" lang="en-US" altLang="ja-JP" dirty="0"/>
              <a:t>L</a:t>
            </a:r>
            <a:r>
              <a:rPr kumimoji="1" lang="ja-JP" altLang="en-US" dirty="0"/>
              <a:t> の右肩に </a:t>
            </a:r>
            <a:r>
              <a:rPr kumimoji="1" lang="en-US" altLang="ja-JP" dirty="0"/>
              <a:t>d </a:t>
            </a:r>
            <a:r>
              <a:rPr kumimoji="1" lang="ja-JP" altLang="en-US" dirty="0"/>
              <a:t>を書いて </a:t>
            </a:r>
            <a:r>
              <a:rPr kumimoji="1" lang="en-US" altLang="ja-JP" dirty="0" err="1"/>
              <a:t>Ld</a:t>
            </a:r>
            <a:r>
              <a:rPr kumimoji="1" lang="en-US" altLang="ja-JP" dirty="0"/>
              <a:t> </a:t>
            </a:r>
            <a:r>
              <a:rPr kumimoji="1" lang="ja-JP" altLang="en-US" dirty="0"/>
              <a:t>と表します。</a:t>
            </a:r>
            <a:endParaRPr kumimoji="1" lang="en-US" altLang="ja-JP" dirty="0"/>
          </a:p>
          <a:p>
            <a:r>
              <a:rPr kumimoji="1" lang="ja-JP" altLang="en-US" dirty="0"/>
              <a:t>例えばこのような </a:t>
            </a:r>
            <a:r>
              <a:rPr kumimoji="1" lang="en-US" altLang="ja-JP" dirty="0"/>
              <a:t>L </a:t>
            </a:r>
            <a:r>
              <a:rPr kumimoji="1" lang="ja-JP" altLang="en-US" dirty="0"/>
              <a:t>に対して、</a:t>
            </a:r>
            <a:r>
              <a:rPr kumimoji="1" lang="en-US" altLang="ja-JP" dirty="0"/>
              <a:t>L </a:t>
            </a:r>
            <a:r>
              <a:rPr kumimoji="1" lang="ja-JP" altLang="en-US" dirty="0"/>
              <a:t>の双対な式 </a:t>
            </a:r>
            <a:r>
              <a:rPr kumimoji="1" lang="en-US" altLang="ja-JP" dirty="0" err="1"/>
              <a:t>Ld</a:t>
            </a:r>
            <a:r>
              <a:rPr kumimoji="1" lang="en-US" altLang="ja-JP" dirty="0"/>
              <a:t> </a:t>
            </a:r>
            <a:r>
              <a:rPr kumimoji="1" lang="ja-JP" altLang="en-US" dirty="0"/>
              <a:t>は</a:t>
            </a:r>
            <a:endParaRPr kumimoji="1" lang="en-US" altLang="ja-JP" dirty="0"/>
          </a:p>
          <a:p>
            <a:r>
              <a:rPr kumimoji="1" lang="en-US" altLang="ja-JP" dirty="0"/>
              <a:t>0</a:t>
            </a:r>
            <a:r>
              <a:rPr kumimoji="1" lang="ja-JP" altLang="en-US" dirty="0"/>
              <a:t>を</a:t>
            </a:r>
            <a:r>
              <a:rPr kumimoji="1" lang="en-US" altLang="ja-JP" dirty="0"/>
              <a:t>1</a:t>
            </a:r>
            <a:r>
              <a:rPr kumimoji="1" lang="ja-JP" altLang="en-US" dirty="0"/>
              <a:t>に、</a:t>
            </a:r>
            <a:r>
              <a:rPr kumimoji="1" lang="en-US" altLang="ja-JP" dirty="0"/>
              <a:t>1</a:t>
            </a:r>
            <a:r>
              <a:rPr kumimoji="1" lang="ja-JP" altLang="en-US" dirty="0"/>
              <a:t>を</a:t>
            </a:r>
            <a:r>
              <a:rPr kumimoji="1" lang="en-US" altLang="ja-JP" dirty="0"/>
              <a:t>0</a:t>
            </a:r>
            <a:r>
              <a:rPr kumimoji="1" lang="ja-JP" altLang="en-US" dirty="0"/>
              <a:t>にして、</a:t>
            </a:r>
            <a:r>
              <a:rPr kumimoji="1" lang="en-US" altLang="ja-JP" dirty="0"/>
              <a:t>AND</a:t>
            </a:r>
            <a:r>
              <a:rPr kumimoji="1" lang="ja-JP" altLang="en-US" dirty="0"/>
              <a:t>を</a:t>
            </a:r>
            <a:r>
              <a:rPr kumimoji="1" lang="en-US" altLang="ja-JP" dirty="0"/>
              <a:t>OR,OR</a:t>
            </a:r>
            <a:r>
              <a:rPr kumimoji="1" lang="ja-JP" altLang="en-US" dirty="0"/>
              <a:t>を</a:t>
            </a:r>
            <a:r>
              <a:rPr kumimoji="1" lang="en-US" altLang="ja-JP" dirty="0"/>
              <a:t>AND</a:t>
            </a:r>
            <a:r>
              <a:rPr kumimoji="1" lang="ja-JP" altLang="en-US" dirty="0"/>
              <a:t>にした式になります。</a:t>
            </a:r>
            <a:endParaRPr kumimoji="1" lang="en-US" altLang="ja-JP" dirty="0"/>
          </a:p>
          <a:p>
            <a:r>
              <a:rPr kumimoji="1" lang="ja-JP" altLang="en-US" dirty="0"/>
              <a:t>このとき演算の順番が変わらないように適時括弧を入れます。</a:t>
            </a:r>
            <a:endParaRPr kumimoji="1" lang="en-US" altLang="ja-JP" dirty="0"/>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64</a:t>
            </a:fld>
            <a:endParaRPr kumimoji="1" lang="ja-JP" altLang="en-US"/>
          </a:p>
        </p:txBody>
      </p:sp>
    </p:spTree>
    <p:extLst>
      <p:ext uri="{BB962C8B-B14F-4D97-AF65-F5344CB8AC3E}">
        <p14:creationId xmlns:p14="http://schemas.microsoft.com/office/powerpoint/2010/main" val="17860806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では双対な式とはどんな式であるか考えてみます。</a:t>
            </a:r>
            <a:endParaRPr kumimoji="1" lang="en-US" altLang="ja-JP" dirty="0"/>
          </a:p>
          <a:p>
            <a:r>
              <a:rPr kumimoji="1" lang="ja-JP" altLang="en-US" dirty="0"/>
              <a:t>まず、双対な式 </a:t>
            </a:r>
            <a:r>
              <a:rPr kumimoji="1" lang="en-US" altLang="ja-JP" dirty="0" err="1"/>
              <a:t>Ld</a:t>
            </a:r>
            <a:r>
              <a:rPr kumimoji="1" lang="en-US" altLang="ja-JP" dirty="0"/>
              <a:t> </a:t>
            </a:r>
            <a:r>
              <a:rPr kumimoji="1" lang="ja-JP" altLang="en-US" dirty="0"/>
              <a:t>は元の式 </a:t>
            </a:r>
            <a:r>
              <a:rPr kumimoji="1" lang="en-US" altLang="ja-JP" dirty="0"/>
              <a:t>L </a:t>
            </a:r>
            <a:r>
              <a:rPr kumimoji="1" lang="ja-JP" altLang="en-US" dirty="0"/>
              <a:t>とは異なるものです。</a:t>
            </a:r>
            <a:endParaRPr kumimoji="1" lang="en-US" altLang="ja-JP" dirty="0"/>
          </a:p>
          <a:p>
            <a:r>
              <a:rPr kumimoji="1" lang="ja-JP" altLang="en-US" dirty="0"/>
              <a:t>例のような </a:t>
            </a:r>
            <a:r>
              <a:rPr kumimoji="1" lang="en-US" altLang="ja-JP" dirty="0" err="1"/>
              <a:t>L,Ld</a:t>
            </a:r>
            <a:r>
              <a:rPr kumimoji="1" lang="en-US" altLang="ja-JP" dirty="0"/>
              <a:t> </a:t>
            </a:r>
            <a:r>
              <a:rPr kumimoji="1" lang="ja-JP" altLang="en-US" dirty="0"/>
              <a:t>に対して真理値表を作ってみますとこうなります。</a:t>
            </a:r>
            <a:endParaRPr kumimoji="1" lang="en-US" altLang="ja-JP" dirty="0"/>
          </a:p>
          <a:p>
            <a:r>
              <a:rPr kumimoji="1" lang="ja-JP" altLang="en-US" dirty="0"/>
              <a:t>見ての通り、</a:t>
            </a:r>
            <a:r>
              <a:rPr kumimoji="1" lang="en-US" altLang="ja-JP" dirty="0"/>
              <a:t>L</a:t>
            </a:r>
            <a:r>
              <a:rPr kumimoji="1" lang="ja-JP" altLang="en-US" dirty="0"/>
              <a:t>と</a:t>
            </a:r>
            <a:r>
              <a:rPr kumimoji="1" lang="en-US" altLang="ja-JP" dirty="0" err="1"/>
              <a:t>Ld</a:t>
            </a:r>
            <a:r>
              <a:rPr kumimoji="1" lang="ja-JP" altLang="en-US" dirty="0"/>
              <a:t>は全く異なる式です。</a:t>
            </a:r>
            <a:endParaRPr kumimoji="1" lang="en-US" altLang="ja-JP" dirty="0"/>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65</a:t>
            </a:fld>
            <a:endParaRPr kumimoji="1" lang="ja-JP" altLang="en-US"/>
          </a:p>
        </p:txBody>
      </p:sp>
    </p:spTree>
    <p:extLst>
      <p:ext uri="{BB962C8B-B14F-4D97-AF65-F5344CB8AC3E}">
        <p14:creationId xmlns:p14="http://schemas.microsoft.com/office/powerpoint/2010/main" val="18587905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もう一度</a:t>
            </a:r>
            <a:r>
              <a:rPr kumimoji="1" lang="en-US" altLang="ja-JP" dirty="0"/>
              <a:t>L</a:t>
            </a:r>
            <a:r>
              <a:rPr kumimoji="1" lang="ja-JP" altLang="en-US" dirty="0"/>
              <a:t>と</a:t>
            </a:r>
            <a:r>
              <a:rPr kumimoji="1" lang="en-US" altLang="ja-JP" dirty="0" err="1"/>
              <a:t>Ld</a:t>
            </a:r>
            <a:r>
              <a:rPr kumimoji="1" lang="ja-JP" altLang="en-US" dirty="0"/>
              <a:t>の真理値表を書いてみます。</a:t>
            </a:r>
            <a:endParaRPr kumimoji="1" lang="en-US" altLang="ja-JP" dirty="0"/>
          </a:p>
          <a:p>
            <a:r>
              <a:rPr kumimoji="1" lang="ja-JP" altLang="en-US" dirty="0"/>
              <a:t>ただし、</a:t>
            </a:r>
            <a:r>
              <a:rPr kumimoji="1" lang="en-US" altLang="ja-JP" dirty="0" err="1"/>
              <a:t>Ld</a:t>
            </a:r>
            <a:r>
              <a:rPr kumimoji="1" lang="ja-JP" altLang="en-US" dirty="0"/>
              <a:t>の真理値表は上下を逆にして書いています。</a:t>
            </a:r>
            <a:endParaRPr kumimoji="1" lang="en-US" altLang="ja-JP" dirty="0"/>
          </a:p>
          <a:p>
            <a:r>
              <a:rPr kumimoji="1" lang="ja-JP" altLang="en-US" dirty="0"/>
              <a:t>つまり、上から順番に</a:t>
            </a:r>
            <a:r>
              <a:rPr kumimoji="1" lang="en-US" altLang="ja-JP" dirty="0"/>
              <a:t>111,110,101,…,000</a:t>
            </a:r>
            <a:r>
              <a:rPr kumimoji="1" lang="ja-JP" altLang="en-US" dirty="0"/>
              <a:t>となるように並べます。</a:t>
            </a:r>
            <a:endParaRPr kumimoji="1" lang="en-US" altLang="ja-JP" dirty="0"/>
          </a:p>
          <a:p>
            <a:r>
              <a:rPr kumimoji="1" lang="ja-JP" altLang="en-US" dirty="0"/>
              <a:t>このとき、</a:t>
            </a:r>
            <a:r>
              <a:rPr kumimoji="1" lang="en-US" altLang="ja-JP" dirty="0"/>
              <a:t>L </a:t>
            </a:r>
            <a:r>
              <a:rPr kumimoji="1" lang="ja-JP" altLang="en-US" dirty="0"/>
              <a:t>と </a:t>
            </a:r>
            <a:r>
              <a:rPr kumimoji="1" lang="en-US" altLang="ja-JP" dirty="0" err="1"/>
              <a:t>Ld</a:t>
            </a:r>
            <a:r>
              <a:rPr kumimoji="1" lang="en-US" altLang="ja-JP" dirty="0"/>
              <a:t> </a:t>
            </a:r>
            <a:r>
              <a:rPr kumimoji="1" lang="ja-JP" altLang="en-US" dirty="0"/>
              <a:t>の入力同士、出力同士を見比べると </a:t>
            </a:r>
            <a:r>
              <a:rPr kumimoji="1" lang="en-US" altLang="ja-JP" dirty="0"/>
              <a:t>0 </a:t>
            </a:r>
            <a:r>
              <a:rPr kumimoji="1" lang="ja-JP" altLang="en-US" dirty="0"/>
              <a:t>と </a:t>
            </a:r>
            <a:r>
              <a:rPr kumimoji="1" lang="en-US" altLang="ja-JP" dirty="0"/>
              <a:t>1</a:t>
            </a:r>
            <a:r>
              <a:rPr kumimoji="1" lang="ja-JP" altLang="en-US" dirty="0"/>
              <a:t>　が入れ替わっているのが分かります。</a:t>
            </a:r>
            <a:endParaRPr kumimoji="1" lang="en-US" altLang="ja-JP" dirty="0"/>
          </a:p>
          <a:p>
            <a:r>
              <a:rPr kumimoji="1" lang="ja-JP" altLang="en-US" dirty="0"/>
              <a:t>つまり、双対な式とは、入力の </a:t>
            </a:r>
            <a:r>
              <a:rPr kumimoji="1" lang="en-US" altLang="ja-JP" dirty="0"/>
              <a:t>0 </a:t>
            </a:r>
            <a:r>
              <a:rPr kumimoji="1" lang="ja-JP" altLang="en-US" dirty="0"/>
              <a:t>と </a:t>
            </a:r>
            <a:r>
              <a:rPr kumimoji="1" lang="en-US" altLang="ja-JP" dirty="0"/>
              <a:t>1 </a:t>
            </a:r>
            <a:r>
              <a:rPr kumimoji="1" lang="ja-JP" altLang="en-US" dirty="0"/>
              <a:t>を入れ替えたときに、出力の </a:t>
            </a:r>
            <a:r>
              <a:rPr kumimoji="1" lang="en-US" altLang="ja-JP" dirty="0"/>
              <a:t>0 </a:t>
            </a:r>
            <a:r>
              <a:rPr kumimoji="1" lang="ja-JP" altLang="en-US" dirty="0"/>
              <a:t>と </a:t>
            </a:r>
            <a:r>
              <a:rPr kumimoji="1" lang="en-US" altLang="ja-JP" dirty="0"/>
              <a:t>1 </a:t>
            </a:r>
            <a:r>
              <a:rPr kumimoji="1" lang="ja-JP" altLang="en-US" dirty="0"/>
              <a:t>が入れ替わる式です。</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66</a:t>
            </a:fld>
            <a:endParaRPr kumimoji="1" lang="ja-JP" altLang="en-US"/>
          </a:p>
        </p:txBody>
      </p:sp>
    </p:spTree>
    <p:extLst>
      <p:ext uri="{BB962C8B-B14F-4D97-AF65-F5344CB8AC3E}">
        <p14:creationId xmlns:p14="http://schemas.microsoft.com/office/powerpoint/2010/main" val="15552916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双対な式対してはこのような定理が成り足ります。</a:t>
            </a:r>
            <a:endParaRPr kumimoji="1" lang="en-US" altLang="ja-JP" dirty="0"/>
          </a:p>
          <a:p>
            <a:r>
              <a:rPr kumimoji="1" lang="ja-JP" altLang="en-US" dirty="0"/>
              <a:t>ある式 </a:t>
            </a:r>
            <a:r>
              <a:rPr kumimoji="1" lang="en-US" altLang="ja-JP" dirty="0"/>
              <a:t>P </a:t>
            </a:r>
            <a:r>
              <a:rPr kumimoji="1" lang="ja-JP" altLang="en-US" dirty="0"/>
              <a:t>と </a:t>
            </a:r>
            <a:r>
              <a:rPr kumimoji="1" lang="en-US" altLang="ja-JP" dirty="0"/>
              <a:t>Q</a:t>
            </a:r>
            <a:r>
              <a:rPr kumimoji="1" lang="ja-JP" altLang="en-US" dirty="0"/>
              <a:t> が等しければその双対な式 </a:t>
            </a:r>
            <a:r>
              <a:rPr kumimoji="1" lang="en-US" altLang="ja-JP" dirty="0"/>
              <a:t>Pd </a:t>
            </a:r>
            <a:r>
              <a:rPr kumimoji="1" lang="ja-JP" altLang="en-US" dirty="0"/>
              <a:t>と </a:t>
            </a:r>
            <a:r>
              <a:rPr kumimoji="1" lang="en-US" altLang="ja-JP" dirty="0" err="1"/>
              <a:t>Qd</a:t>
            </a:r>
            <a:r>
              <a:rPr kumimoji="1" lang="en-US" altLang="ja-JP" dirty="0"/>
              <a:t> </a:t>
            </a:r>
            <a:r>
              <a:rPr kumimoji="1" lang="ja-JP" altLang="en-US" dirty="0"/>
              <a:t>も等しくなります。</a:t>
            </a:r>
            <a:endParaRPr kumimoji="1" lang="en-US" altLang="ja-JP" dirty="0"/>
          </a:p>
          <a:p>
            <a:r>
              <a:rPr kumimoji="1" lang="ja-JP" altLang="en-US" dirty="0"/>
              <a:t>例えばこのような式 </a:t>
            </a:r>
            <a:r>
              <a:rPr kumimoji="1" lang="en-US" altLang="ja-JP" dirty="0"/>
              <a:t>P,Q </a:t>
            </a:r>
            <a:r>
              <a:rPr kumimoji="1" lang="ja-JP" altLang="en-US" dirty="0"/>
              <a:t>に対して双対な式 </a:t>
            </a:r>
            <a:r>
              <a:rPr kumimoji="1" lang="en-US" altLang="ja-JP" dirty="0" err="1"/>
              <a:t>Pd,Qd</a:t>
            </a:r>
            <a:r>
              <a:rPr kumimoji="1" lang="en-US" altLang="ja-JP" dirty="0"/>
              <a:t> </a:t>
            </a:r>
            <a:r>
              <a:rPr kumimoji="1" lang="ja-JP" altLang="en-US" dirty="0"/>
              <a:t>はこうなります。</a:t>
            </a:r>
            <a:endParaRPr kumimoji="1" lang="en-US" altLang="ja-JP" dirty="0"/>
          </a:p>
          <a:p>
            <a:r>
              <a:rPr kumimoji="1" lang="ja-JP" altLang="en-US" dirty="0"/>
              <a:t>真理値表を書くと、</a:t>
            </a:r>
            <a:r>
              <a:rPr kumimoji="1" lang="en-US" altLang="ja-JP" dirty="0"/>
              <a:t>P</a:t>
            </a:r>
            <a:r>
              <a:rPr kumimoji="1" lang="ja-JP" altLang="en-US" dirty="0"/>
              <a:t>と</a:t>
            </a:r>
            <a:r>
              <a:rPr kumimoji="1" lang="en-US" altLang="ja-JP" dirty="0"/>
              <a:t>Q</a:t>
            </a:r>
            <a:r>
              <a:rPr kumimoji="1" lang="ja-JP" altLang="en-US" dirty="0"/>
              <a:t>が等しく、</a:t>
            </a:r>
            <a:r>
              <a:rPr kumimoji="1" lang="en-US" altLang="ja-JP" dirty="0"/>
              <a:t>Pd</a:t>
            </a:r>
            <a:r>
              <a:rPr kumimoji="1" lang="ja-JP" altLang="en-US" dirty="0"/>
              <a:t>と</a:t>
            </a:r>
            <a:r>
              <a:rPr kumimoji="1" lang="en-US" altLang="ja-JP" dirty="0" err="1"/>
              <a:t>Qd</a:t>
            </a:r>
            <a:r>
              <a:rPr kumimoji="1" lang="ja-JP" altLang="en-US" dirty="0"/>
              <a:t>が等しいことが分かります。</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67</a:t>
            </a:fld>
            <a:endParaRPr kumimoji="1" lang="ja-JP" altLang="en-US"/>
          </a:p>
        </p:txBody>
      </p:sp>
    </p:spTree>
    <p:extLst>
      <p:ext uri="{BB962C8B-B14F-4D97-AF65-F5344CB8AC3E}">
        <p14:creationId xmlns:p14="http://schemas.microsoft.com/office/powerpoint/2010/main" val="18907563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双対性の証明は、ある式の双対な式が一意に得られることからできます。</a:t>
            </a:r>
            <a:endParaRPr kumimoji="1" lang="en-US" altLang="ja-JP" dirty="0"/>
          </a:p>
          <a:p>
            <a:r>
              <a:rPr kumimoji="1" lang="ja-JP" altLang="en-US" dirty="0"/>
              <a:t>ある式の双対な式は</a:t>
            </a:r>
            <a:r>
              <a:rPr kumimoji="1" lang="en-US" altLang="ja-JP" dirty="0"/>
              <a:t>1</a:t>
            </a:r>
            <a:r>
              <a:rPr kumimoji="1" lang="ja-JP" altLang="en-US" dirty="0"/>
              <a:t>つしかありませんので、元の式が等しければ、そこから得られる双対な式は等しくなります。</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68</a:t>
            </a:fld>
            <a:endParaRPr kumimoji="1" lang="ja-JP" altLang="en-US"/>
          </a:p>
        </p:txBody>
      </p:sp>
    </p:spTree>
    <p:extLst>
      <p:ext uri="{BB962C8B-B14F-4D97-AF65-F5344CB8AC3E}">
        <p14:creationId xmlns:p14="http://schemas.microsoft.com/office/powerpoint/2010/main" val="28594631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双対性を使うことで、ある公理が正しいと分かっているときに、その双対な公理も同時に正しいと示される、ということがあります。</a:t>
            </a:r>
            <a:endParaRPr kumimoji="1" lang="en-US" altLang="ja-JP" dirty="0"/>
          </a:p>
          <a:p>
            <a:r>
              <a:rPr kumimoji="1" lang="ja-JP" altLang="en-US" dirty="0"/>
              <a:t>つまり、公理の片方を証明すれば、もう片方は双対性から自動的に証明されるのです。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69</a:t>
            </a:fld>
            <a:endParaRPr kumimoji="1" lang="ja-JP" altLang="en-US"/>
          </a:p>
        </p:txBody>
      </p:sp>
    </p:spTree>
    <p:extLst>
      <p:ext uri="{BB962C8B-B14F-4D97-AF65-F5344CB8AC3E}">
        <p14:creationId xmlns:p14="http://schemas.microsoft.com/office/powerpoint/2010/main" val="2074387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するとクラスコードの入力画面になりますので、入力して「参加」を押してください。</a:t>
            </a:r>
            <a:endParaRPr kumimoji="1" lang="en-US" altLang="ja-JP" dirty="0"/>
          </a:p>
          <a:p>
            <a:r>
              <a:rPr kumimoji="1" lang="ja-JP" altLang="en-US" dirty="0"/>
              <a:t>論理回路のクラスコード</a:t>
            </a:r>
            <a:r>
              <a:rPr kumimoji="1" lang="ja-JP" altLang="en-US"/>
              <a:t>は </a:t>
            </a:r>
            <a:r>
              <a:rPr kumimoji="1" lang="en-US" altLang="ja-JP" sz="1200" i="0"/>
              <a:t>zakus4k </a:t>
            </a:r>
            <a:r>
              <a:rPr kumimoji="1" lang="ja-JP" altLang="en-US"/>
              <a:t>です</a:t>
            </a:r>
            <a:r>
              <a:rPr kumimoji="1" lang="ja-JP" altLang="en-US" dirty="0"/>
              <a:t>。</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7</a:t>
            </a:fld>
            <a:endParaRPr kumimoji="1" lang="ja-JP" altLang="en-US"/>
          </a:p>
        </p:txBody>
      </p:sp>
    </p:spTree>
    <p:extLst>
      <p:ext uri="{BB962C8B-B14F-4D97-AF65-F5344CB8AC3E}">
        <p14:creationId xmlns:p14="http://schemas.microsoft.com/office/powerpoint/2010/main" val="9768382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今まで出てきた公理を見てみると、ほどんどの公理は双対な式の組でできています。</a:t>
            </a:r>
          </a:p>
        </p:txBody>
      </p:sp>
      <p:sp>
        <p:nvSpPr>
          <p:cNvPr id="4" name="スライド番号プレースホルダー 3"/>
          <p:cNvSpPr>
            <a:spLocks noGrp="1"/>
          </p:cNvSpPr>
          <p:nvPr>
            <p:ph type="sldNum" sz="quarter" idx="10"/>
          </p:nvPr>
        </p:nvSpPr>
        <p:spPr/>
        <p:txBody>
          <a:bodyPr/>
          <a:lstStyle/>
          <a:p>
            <a:fld id="{38F2891C-4ABC-441C-A10B-B4804D223D84}" type="slidenum">
              <a:rPr kumimoji="1" lang="ja-JP" altLang="en-US" smtClean="0"/>
              <a:pPr/>
              <a:t>70</a:t>
            </a:fld>
            <a:endParaRPr kumimoji="1" lang="ja-JP" altLang="en-US"/>
          </a:p>
        </p:txBody>
      </p:sp>
    </p:spTree>
    <p:extLst>
      <p:ext uri="{BB962C8B-B14F-4D97-AF65-F5344CB8AC3E}">
        <p14:creationId xmlns:p14="http://schemas.microsoft.com/office/powerpoint/2010/main" val="379768592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双対性から、双対な関数も定義されます。</a:t>
            </a:r>
            <a:endParaRPr kumimoji="1" lang="en-US" altLang="ja-JP" dirty="0"/>
          </a:p>
          <a:p>
            <a:r>
              <a:rPr kumimoji="1" lang="ja-JP" altLang="en-US" dirty="0"/>
              <a:t>双対な関数を式で表すとこうですがややこしいですね。</a:t>
            </a:r>
            <a:endParaRPr kumimoji="1" lang="en-US" altLang="ja-JP" dirty="0"/>
          </a:p>
          <a:p>
            <a:r>
              <a:rPr kumimoji="1" lang="ja-JP" altLang="en-US" dirty="0"/>
              <a:t>意味としては、ある関数の双対関数を得るには、</a:t>
            </a:r>
            <a:endParaRPr kumimoji="1" lang="en-US" altLang="ja-JP" dirty="0"/>
          </a:p>
          <a:p>
            <a:r>
              <a:rPr kumimoji="1" lang="ja-JP" altLang="en-US" dirty="0"/>
              <a:t>式中の</a:t>
            </a:r>
            <a:r>
              <a:rPr kumimoji="1" lang="en-US" altLang="ja-JP" dirty="0"/>
              <a:t>AND</a:t>
            </a:r>
            <a:r>
              <a:rPr kumimoji="1" lang="ja-JP" altLang="en-US" dirty="0"/>
              <a:t>は</a:t>
            </a:r>
            <a:r>
              <a:rPr kumimoji="1" lang="en-US" altLang="ja-JP" dirty="0"/>
              <a:t>OR</a:t>
            </a:r>
            <a:r>
              <a:rPr kumimoji="1" lang="ja-JP" altLang="en-US" dirty="0"/>
              <a:t>に、</a:t>
            </a:r>
            <a:r>
              <a:rPr kumimoji="1" lang="en-US" altLang="ja-JP" dirty="0"/>
              <a:t>OR</a:t>
            </a:r>
            <a:r>
              <a:rPr kumimoji="1" lang="ja-JP" altLang="en-US" dirty="0"/>
              <a:t>は</a:t>
            </a:r>
            <a:r>
              <a:rPr kumimoji="1" lang="en-US" altLang="ja-JP" dirty="0"/>
              <a:t>AND</a:t>
            </a:r>
            <a:r>
              <a:rPr kumimoji="1" lang="ja-JP" altLang="en-US" dirty="0"/>
              <a:t>にします。さらに</a:t>
            </a:r>
            <a:r>
              <a:rPr kumimoji="1" lang="en-US" altLang="ja-JP" dirty="0"/>
              <a:t>1</a:t>
            </a:r>
            <a:r>
              <a:rPr kumimoji="1" lang="ja-JP" altLang="en-US" dirty="0"/>
              <a:t>は</a:t>
            </a:r>
            <a:r>
              <a:rPr kumimoji="1" lang="en-US" altLang="ja-JP" dirty="0"/>
              <a:t>0</a:t>
            </a:r>
            <a:r>
              <a:rPr kumimoji="1" lang="ja-JP" altLang="en-US" dirty="0"/>
              <a:t>に、</a:t>
            </a:r>
            <a:r>
              <a:rPr kumimoji="1" lang="en-US" altLang="ja-JP" dirty="0"/>
              <a:t>0</a:t>
            </a:r>
            <a:r>
              <a:rPr kumimoji="1" lang="ja-JP" altLang="en-US" dirty="0"/>
              <a:t>は</a:t>
            </a:r>
            <a:r>
              <a:rPr kumimoji="1" lang="en-US" altLang="ja-JP" dirty="0"/>
              <a:t>1</a:t>
            </a:r>
            <a:r>
              <a:rPr kumimoji="1" lang="ja-JP" altLang="en-US" dirty="0"/>
              <a:t>にします。</a:t>
            </a:r>
            <a:endParaRPr kumimoji="1" lang="en-US" altLang="ja-JP" dirty="0"/>
          </a:p>
          <a:p>
            <a:r>
              <a:rPr kumimoji="1" lang="ja-JP" altLang="en-US" dirty="0"/>
              <a:t>例として </a:t>
            </a:r>
            <a:r>
              <a:rPr kumimoji="1" lang="en-US" altLang="ja-JP" dirty="0"/>
              <a:t>f(X,Y,Z)= X AND Y_  OR Y AND Z_ OR 0 </a:t>
            </a:r>
            <a:r>
              <a:rPr kumimoji="1" lang="ja-JP" altLang="en-US" dirty="0"/>
              <a:t>の双対関数 </a:t>
            </a:r>
            <a:r>
              <a:rPr kumimoji="1" lang="en-US" altLang="ja-JP" dirty="0" err="1"/>
              <a:t>fd</a:t>
            </a:r>
            <a:r>
              <a:rPr kumimoji="1" lang="ja-JP" altLang="en-US" dirty="0"/>
              <a:t>を求めてみます。</a:t>
            </a:r>
            <a:endParaRPr kumimoji="1" lang="en-US" altLang="ja-JP" dirty="0"/>
          </a:p>
          <a:p>
            <a:r>
              <a:rPr kumimoji="1" lang="en-US" altLang="ja-JP" dirty="0"/>
              <a:t>f</a:t>
            </a:r>
            <a:r>
              <a:rPr kumimoji="1" lang="ja-JP" altLang="en-US" dirty="0"/>
              <a:t>の式中の</a:t>
            </a:r>
            <a:r>
              <a:rPr kumimoji="1" lang="en-US" altLang="ja-JP" dirty="0"/>
              <a:t>AND </a:t>
            </a:r>
            <a:r>
              <a:rPr kumimoji="1" lang="ja-JP" altLang="en-US" dirty="0"/>
              <a:t>と </a:t>
            </a:r>
            <a:r>
              <a:rPr kumimoji="1" lang="en-US" altLang="ja-JP" dirty="0"/>
              <a:t>OR</a:t>
            </a:r>
            <a:r>
              <a:rPr kumimoji="1" lang="ja-JP" altLang="en-US" dirty="0"/>
              <a:t>、</a:t>
            </a:r>
            <a:r>
              <a:rPr kumimoji="1" lang="en-US" altLang="ja-JP" dirty="0"/>
              <a:t>0 </a:t>
            </a:r>
            <a:r>
              <a:rPr kumimoji="1" lang="ja-JP" altLang="en-US" dirty="0"/>
              <a:t>と </a:t>
            </a:r>
            <a:r>
              <a:rPr kumimoji="1" lang="en-US" altLang="ja-JP" dirty="0"/>
              <a:t>1 </a:t>
            </a:r>
            <a:r>
              <a:rPr kumimoji="1" lang="ja-JP" altLang="en-US" dirty="0"/>
              <a:t>を入れ替えます。</a:t>
            </a:r>
            <a:endParaRPr kumimoji="1" lang="en-US" altLang="ja-JP" dirty="0"/>
          </a:p>
          <a:p>
            <a:r>
              <a:rPr kumimoji="1" lang="ja-JP" altLang="en-US" dirty="0"/>
              <a:t>このとき演算の順番が入れ替わらないように適時括弧を入れます。</a:t>
            </a:r>
            <a:endParaRPr kumimoji="1" lang="en-US" altLang="ja-JP" dirty="0"/>
          </a:p>
          <a:p>
            <a:r>
              <a:rPr kumimoji="1" lang="ja-JP" altLang="en-US" dirty="0"/>
              <a:t>すると得られる双対関数</a:t>
            </a:r>
            <a:r>
              <a:rPr kumimoji="1" lang="en-US" altLang="ja-JP" dirty="0"/>
              <a:t> </a:t>
            </a:r>
            <a:r>
              <a:rPr kumimoji="1" lang="en-US" altLang="ja-JP" dirty="0" err="1"/>
              <a:t>fd</a:t>
            </a:r>
            <a:r>
              <a:rPr kumimoji="1" lang="en-US" altLang="ja-JP" dirty="0"/>
              <a:t> </a:t>
            </a:r>
            <a:r>
              <a:rPr kumimoji="1" lang="ja-JP" altLang="en-US" dirty="0"/>
              <a:t>は</a:t>
            </a:r>
            <a:r>
              <a:rPr kumimoji="1" lang="en-US" altLang="ja-JP" dirty="0"/>
              <a:t> (X OR Y_ ) AND (Y OR Z_ ) AND 1 </a:t>
            </a:r>
            <a:r>
              <a:rPr kumimoji="1" lang="ja-JP" altLang="en-US" dirty="0"/>
              <a:t>になります。</a:t>
            </a:r>
            <a:endParaRPr kumimoji="1" lang="en-US" altLang="ja-JP" dirty="0"/>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71</a:t>
            </a:fld>
            <a:endParaRPr kumimoji="1" lang="ja-JP" altLang="en-US"/>
          </a:p>
        </p:txBody>
      </p:sp>
    </p:spTree>
    <p:extLst>
      <p:ext uri="{BB962C8B-B14F-4D97-AF65-F5344CB8AC3E}">
        <p14:creationId xmlns:p14="http://schemas.microsoft.com/office/powerpoint/2010/main" val="35806498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混乱しやすいところですので、もう一度ド・モルガン則と双対関数のおさらいをします。</a:t>
            </a:r>
            <a:endParaRPr kumimoji="1" lang="en-US" altLang="ja-JP" dirty="0"/>
          </a:p>
          <a:p>
            <a:r>
              <a:rPr kumimoji="1" lang="ja-JP" altLang="en-US" dirty="0"/>
              <a:t>ド・モルガン則を使うことで元の式 </a:t>
            </a:r>
            <a:r>
              <a:rPr kumimoji="1" lang="en-US" altLang="ja-JP" dirty="0"/>
              <a:t>L </a:t>
            </a:r>
            <a:r>
              <a:rPr kumimoji="1" lang="ja-JP" altLang="en-US" dirty="0"/>
              <a:t>を否定した式 </a:t>
            </a:r>
            <a:r>
              <a:rPr kumimoji="1" lang="en-US" altLang="ja-JP" dirty="0"/>
              <a:t>L_ </a:t>
            </a:r>
            <a:r>
              <a:rPr kumimoji="1" lang="ja-JP" altLang="en-US" dirty="0"/>
              <a:t>が得られます。</a:t>
            </a:r>
            <a:endParaRPr kumimoji="1" lang="en-US" altLang="ja-JP" dirty="0"/>
          </a:p>
          <a:p>
            <a:r>
              <a:rPr kumimoji="1" lang="ja-JP" altLang="en-US" dirty="0"/>
              <a:t>このとき </a:t>
            </a:r>
            <a:r>
              <a:rPr kumimoji="1" lang="en-US" altLang="ja-JP" dirty="0"/>
              <a:t>L</a:t>
            </a:r>
            <a:r>
              <a:rPr kumimoji="1" lang="ja-JP" altLang="en-US" dirty="0"/>
              <a:t>の変数のうちバーの付いている変数からはバーを取り、バーの付いていない変数にはバーを付けます。</a:t>
            </a:r>
            <a:endParaRPr kumimoji="1" lang="en-US" altLang="ja-JP" dirty="0"/>
          </a:p>
          <a:p>
            <a:r>
              <a:rPr kumimoji="1" lang="ja-JP" altLang="en-US" dirty="0"/>
              <a:t>そして</a:t>
            </a:r>
            <a:r>
              <a:rPr kumimoji="1" lang="en-US" altLang="ja-JP" dirty="0"/>
              <a:t>AND</a:t>
            </a:r>
            <a:r>
              <a:rPr kumimoji="1" lang="ja-JP" altLang="en-US" dirty="0"/>
              <a:t>と</a:t>
            </a:r>
            <a:r>
              <a:rPr kumimoji="1" lang="en-US" altLang="ja-JP" dirty="0"/>
              <a:t>OR</a:t>
            </a:r>
            <a:r>
              <a:rPr kumimoji="1" lang="ja-JP" altLang="en-US" dirty="0"/>
              <a:t>、</a:t>
            </a:r>
            <a:r>
              <a:rPr kumimoji="1" lang="en-US" altLang="ja-JP" dirty="0"/>
              <a:t>0</a:t>
            </a:r>
            <a:r>
              <a:rPr kumimoji="1" lang="ja-JP" altLang="en-US" dirty="0"/>
              <a:t>と</a:t>
            </a:r>
            <a:r>
              <a:rPr kumimoji="1" lang="en-US" altLang="ja-JP" dirty="0"/>
              <a:t>1</a:t>
            </a:r>
            <a:r>
              <a:rPr kumimoji="1" lang="ja-JP" altLang="en-US" dirty="0"/>
              <a:t>を入れ替えることで </a:t>
            </a:r>
            <a:r>
              <a:rPr kumimoji="1" lang="en-US" altLang="ja-JP" dirty="0"/>
              <a:t>L_ </a:t>
            </a:r>
            <a:r>
              <a:rPr kumimoji="1" lang="ja-JP" altLang="en-US" dirty="0"/>
              <a:t>が得られます。</a:t>
            </a:r>
            <a:endParaRPr kumimoji="1" lang="en-US" altLang="ja-JP" dirty="0"/>
          </a:p>
          <a:p>
            <a:r>
              <a:rPr kumimoji="1" lang="ja-JP" altLang="en-US" dirty="0"/>
              <a:t>一方 </a:t>
            </a:r>
            <a:r>
              <a:rPr kumimoji="1" lang="en-US" altLang="ja-JP" dirty="0"/>
              <a:t>L</a:t>
            </a:r>
            <a:r>
              <a:rPr kumimoji="1" lang="ja-JP" altLang="en-US" dirty="0"/>
              <a:t>から</a:t>
            </a:r>
            <a:r>
              <a:rPr kumimoji="1" lang="en-US" altLang="ja-JP" dirty="0"/>
              <a:t>AND</a:t>
            </a:r>
            <a:r>
              <a:rPr kumimoji="1" lang="ja-JP" altLang="en-US" dirty="0"/>
              <a:t>と</a:t>
            </a:r>
            <a:r>
              <a:rPr kumimoji="1" lang="en-US" altLang="ja-JP" dirty="0"/>
              <a:t>OR</a:t>
            </a:r>
            <a:r>
              <a:rPr kumimoji="1" lang="ja-JP" altLang="en-US" dirty="0"/>
              <a:t>、</a:t>
            </a:r>
            <a:r>
              <a:rPr kumimoji="1" lang="en-US" altLang="ja-JP" dirty="0"/>
              <a:t>0</a:t>
            </a:r>
            <a:r>
              <a:rPr kumimoji="1" lang="ja-JP" altLang="en-US" dirty="0"/>
              <a:t>と</a:t>
            </a:r>
            <a:r>
              <a:rPr kumimoji="1" lang="en-US" altLang="ja-JP" dirty="0"/>
              <a:t>1</a:t>
            </a:r>
            <a:r>
              <a:rPr kumimoji="1" lang="ja-JP" altLang="en-US" dirty="0"/>
              <a:t>を入れ替えることで双対関数 </a:t>
            </a:r>
            <a:r>
              <a:rPr kumimoji="1" lang="en-US" altLang="ja-JP" dirty="0" err="1"/>
              <a:t>Ld</a:t>
            </a:r>
            <a:r>
              <a:rPr kumimoji="1" lang="en-US" altLang="ja-JP" dirty="0"/>
              <a:t> </a:t>
            </a:r>
            <a:r>
              <a:rPr kumimoji="1" lang="ja-JP" altLang="en-US" dirty="0"/>
              <a:t>が得られます。</a:t>
            </a:r>
            <a:endParaRPr kumimoji="1" lang="en-US" altLang="ja-JP" dirty="0"/>
          </a:p>
          <a:p>
            <a:r>
              <a:rPr kumimoji="1" lang="ja-JP" altLang="en-US" dirty="0"/>
              <a:t>双対関数ではバーは触らないことに注意してください。</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72</a:t>
            </a:fld>
            <a:endParaRPr kumimoji="1" lang="ja-JP" altLang="en-US"/>
          </a:p>
        </p:txBody>
      </p:sp>
    </p:spTree>
    <p:extLst>
      <p:ext uri="{BB962C8B-B14F-4D97-AF65-F5344CB8AC3E}">
        <p14:creationId xmlns:p14="http://schemas.microsoft.com/office/powerpoint/2010/main" val="211025589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例えば例としてこちらの関数 </a:t>
            </a:r>
            <a:r>
              <a:rPr kumimoji="1" lang="en-US" altLang="ja-JP" dirty="0"/>
              <a:t>f (X,Y,Z) = X AND Z_ OR Y AND Z_ AND 1 </a:t>
            </a:r>
            <a:r>
              <a:rPr kumimoji="1" lang="ja-JP" altLang="en-US" dirty="0"/>
              <a:t>が与えられたとき、</a:t>
            </a:r>
            <a:endParaRPr kumimoji="1" lang="en-US" altLang="ja-JP" dirty="0"/>
          </a:p>
          <a:p>
            <a:r>
              <a:rPr kumimoji="1" lang="en-US" altLang="ja-JP" dirty="0"/>
              <a:t>f </a:t>
            </a:r>
            <a:r>
              <a:rPr kumimoji="1" lang="ja-JP" altLang="en-US" dirty="0"/>
              <a:t>の否定 </a:t>
            </a:r>
            <a:r>
              <a:rPr kumimoji="1" lang="en-US" altLang="ja-JP" dirty="0"/>
              <a:t>f_</a:t>
            </a:r>
            <a:r>
              <a:rPr kumimoji="1" lang="ja-JP" altLang="en-US" dirty="0"/>
              <a:t> は </a:t>
            </a:r>
            <a:r>
              <a:rPr kumimoji="1" lang="en-US" altLang="ja-JP" dirty="0"/>
              <a:t>f </a:t>
            </a:r>
            <a:r>
              <a:rPr kumimoji="1" lang="ja-JP" altLang="en-US" dirty="0"/>
              <a:t>の変数のうちバーの付いていないものはバーを付け、付いているものはバーを外し、</a:t>
            </a:r>
            <a:endParaRPr kumimoji="1" lang="en-US" altLang="ja-JP" dirty="0"/>
          </a:p>
          <a:p>
            <a:r>
              <a:rPr kumimoji="1" lang="en-US" altLang="ja-JP" dirty="0"/>
              <a:t>AND</a:t>
            </a:r>
            <a:r>
              <a:rPr kumimoji="1" lang="ja-JP" altLang="en-US" dirty="0"/>
              <a:t>と</a:t>
            </a:r>
            <a:r>
              <a:rPr kumimoji="1" lang="en-US" altLang="ja-JP" dirty="0"/>
              <a:t>OR,0</a:t>
            </a:r>
            <a:r>
              <a:rPr kumimoji="1" lang="ja-JP" altLang="en-US" dirty="0"/>
              <a:t>と</a:t>
            </a:r>
            <a:r>
              <a:rPr kumimoji="1" lang="en-US" altLang="ja-JP" dirty="0"/>
              <a:t>1</a:t>
            </a:r>
            <a:r>
              <a:rPr kumimoji="1" lang="ja-JP" altLang="en-US" dirty="0"/>
              <a:t>を入れ替えれば得られます。</a:t>
            </a:r>
            <a:endParaRPr kumimoji="1" lang="en-US" altLang="ja-JP" dirty="0"/>
          </a:p>
          <a:p>
            <a:r>
              <a:rPr kumimoji="1" lang="ja-JP" altLang="en-US" dirty="0"/>
              <a:t>一方 </a:t>
            </a:r>
            <a:r>
              <a:rPr kumimoji="1" lang="en-US" altLang="ja-JP" dirty="0"/>
              <a:t>f </a:t>
            </a:r>
            <a:r>
              <a:rPr kumimoji="1" lang="ja-JP" altLang="en-US" dirty="0"/>
              <a:t>の双対関数 </a:t>
            </a:r>
            <a:r>
              <a:rPr kumimoji="1" lang="en-US" altLang="ja-JP" dirty="0" err="1"/>
              <a:t>fd</a:t>
            </a:r>
            <a:r>
              <a:rPr kumimoji="1" lang="en-US" altLang="ja-JP" dirty="0"/>
              <a:t> </a:t>
            </a:r>
            <a:r>
              <a:rPr kumimoji="1" lang="ja-JP" altLang="en-US" dirty="0"/>
              <a:t>は </a:t>
            </a:r>
            <a:r>
              <a:rPr kumimoji="1" lang="en-US" altLang="ja-JP" dirty="0"/>
              <a:t>f </a:t>
            </a:r>
            <a:r>
              <a:rPr kumimoji="1" lang="ja-JP" altLang="en-US" dirty="0"/>
              <a:t>から</a:t>
            </a:r>
            <a:r>
              <a:rPr kumimoji="1" lang="en-US" altLang="ja-JP" dirty="0"/>
              <a:t>AND</a:t>
            </a:r>
            <a:r>
              <a:rPr kumimoji="1" lang="ja-JP" altLang="en-US" dirty="0"/>
              <a:t>と</a:t>
            </a:r>
            <a:r>
              <a:rPr kumimoji="1" lang="en-US" altLang="ja-JP" dirty="0"/>
              <a:t>OR,0</a:t>
            </a:r>
            <a:r>
              <a:rPr kumimoji="1" lang="ja-JP" altLang="en-US" dirty="0"/>
              <a:t>と</a:t>
            </a:r>
            <a:r>
              <a:rPr kumimoji="1" lang="en-US" altLang="ja-JP" dirty="0"/>
              <a:t>1</a:t>
            </a:r>
            <a:r>
              <a:rPr kumimoji="1" lang="ja-JP" altLang="en-US" dirty="0"/>
              <a:t>を入れ替えることで得られます。</a:t>
            </a:r>
            <a:endParaRPr kumimoji="1" lang="en-US" altLang="ja-JP" dirty="0"/>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73</a:t>
            </a:fld>
            <a:endParaRPr kumimoji="1" lang="ja-JP" altLang="en-US"/>
          </a:p>
        </p:txBody>
      </p:sp>
    </p:spTree>
    <p:extLst>
      <p:ext uri="{BB962C8B-B14F-4D97-AF65-F5344CB8AC3E}">
        <p14:creationId xmlns:p14="http://schemas.microsoft.com/office/powerpoint/2010/main" val="57107338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関数によっては、双対な関数が自分自身、つまり </a:t>
            </a:r>
            <a:r>
              <a:rPr kumimoji="1" lang="en-US" altLang="ja-JP" dirty="0"/>
              <a:t>f </a:t>
            </a:r>
            <a:r>
              <a:rPr kumimoji="1" lang="ja-JP" altLang="en-US" dirty="0"/>
              <a:t>と </a:t>
            </a:r>
            <a:r>
              <a:rPr kumimoji="1" lang="en-US" altLang="ja-JP" dirty="0" err="1"/>
              <a:t>fd</a:t>
            </a:r>
            <a:r>
              <a:rPr kumimoji="1" lang="en-US" altLang="ja-JP" dirty="0"/>
              <a:t> </a:t>
            </a:r>
            <a:r>
              <a:rPr kumimoji="1" lang="ja-JP" altLang="en-US" dirty="0"/>
              <a:t>が等しいこともあります。</a:t>
            </a:r>
            <a:endParaRPr kumimoji="1" lang="en-US" altLang="ja-JP" dirty="0"/>
          </a:p>
          <a:p>
            <a:r>
              <a:rPr kumimoji="1" lang="ja-JP" altLang="en-US" dirty="0"/>
              <a:t>このような関数を自己双対関数と言います。</a:t>
            </a:r>
            <a:endParaRPr kumimoji="1" lang="en-US" altLang="ja-JP" dirty="0"/>
          </a:p>
          <a:p>
            <a:r>
              <a:rPr kumimoji="1" lang="ja-JP" altLang="en-US" dirty="0"/>
              <a:t>例えば </a:t>
            </a:r>
            <a:r>
              <a:rPr kumimoji="1" lang="en-US" altLang="ja-JP" dirty="0"/>
              <a:t>f = X AND Y OR Y AND Z OR Z AND X </a:t>
            </a:r>
            <a:r>
              <a:rPr kumimoji="1" lang="ja-JP" altLang="en-US" dirty="0"/>
              <a:t>という関数を考えてみます。</a:t>
            </a:r>
            <a:endParaRPr kumimoji="1" lang="en-US" altLang="ja-JP" dirty="0"/>
          </a:p>
          <a:p>
            <a:r>
              <a:rPr kumimoji="1" lang="ja-JP" altLang="en-US" dirty="0"/>
              <a:t>このとき、双対関数 </a:t>
            </a:r>
            <a:r>
              <a:rPr kumimoji="1" lang="en-US" altLang="ja-JP" dirty="0" err="1"/>
              <a:t>fd</a:t>
            </a:r>
            <a:r>
              <a:rPr kumimoji="1" lang="en-US" altLang="ja-JP" dirty="0"/>
              <a:t> </a:t>
            </a:r>
            <a:r>
              <a:rPr kumimoji="1" lang="ja-JP" altLang="en-US" dirty="0"/>
              <a:t>を今まで出てきた公理を使って式変形していくと、元の </a:t>
            </a:r>
            <a:r>
              <a:rPr kumimoji="1" lang="en-US" altLang="ja-JP" dirty="0"/>
              <a:t>f </a:t>
            </a:r>
            <a:r>
              <a:rPr kumimoji="1" lang="ja-JP" altLang="en-US" dirty="0"/>
              <a:t>と同じになります。</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74</a:t>
            </a:fld>
            <a:endParaRPr kumimoji="1" lang="ja-JP" altLang="en-US"/>
          </a:p>
        </p:txBody>
      </p:sp>
    </p:spTree>
    <p:extLst>
      <p:ext uri="{BB962C8B-B14F-4D97-AF65-F5344CB8AC3E}">
        <p14:creationId xmlns:p14="http://schemas.microsoft.com/office/powerpoint/2010/main" val="348556509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ここからは論理式の標準形というものを考えていきます。</a:t>
            </a:r>
            <a:endParaRPr kumimoji="1" lang="en-US" altLang="ja-JP" dirty="0"/>
          </a:p>
          <a:p>
            <a:r>
              <a:rPr kumimoji="1" lang="ja-JP" altLang="en-US" dirty="0"/>
              <a:t>今後、論理関数を解析するときや、論理回路を設計するときに様々な論理式が出てきます。</a:t>
            </a:r>
            <a:endParaRPr kumimoji="1" lang="en-US" altLang="ja-JP" dirty="0"/>
          </a:p>
          <a:p>
            <a:r>
              <a:rPr kumimoji="1" lang="ja-JP" altLang="en-US" dirty="0"/>
              <a:t>そのときに必要となるのが、</a:t>
            </a:r>
            <a:r>
              <a:rPr kumimoji="1" lang="en-US" altLang="ja-JP" dirty="0"/>
              <a:t>2</a:t>
            </a:r>
            <a:r>
              <a:rPr kumimoji="1" lang="ja-JP" altLang="en-US" dirty="0"/>
              <a:t>つの論理関数間の等価性の判定です。</a:t>
            </a:r>
            <a:endParaRPr kumimoji="1" lang="en-US" altLang="ja-JP" dirty="0"/>
          </a:p>
          <a:p>
            <a:r>
              <a:rPr kumimoji="1" lang="ja-JP" altLang="en-US" dirty="0"/>
              <a:t>これを判定するためには、論理式をこの形に変形すればいい、という標準形があれば便利です。</a:t>
            </a:r>
            <a:endParaRPr kumimoji="1" lang="en-US" altLang="ja-JP" dirty="0"/>
          </a:p>
          <a:p>
            <a:r>
              <a:rPr kumimoji="1" lang="ja-JP" altLang="en-US" dirty="0"/>
              <a:t>そこで、どのようにして論理式の標準形を求めるかを説明します。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75</a:t>
            </a:fld>
            <a:endParaRPr kumimoji="1" lang="ja-JP" altLang="en-US"/>
          </a:p>
        </p:txBody>
      </p:sp>
    </p:spTree>
    <p:extLst>
      <p:ext uri="{BB962C8B-B14F-4D97-AF65-F5344CB8AC3E}">
        <p14:creationId xmlns:p14="http://schemas.microsoft.com/office/powerpoint/2010/main" val="20528967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まず、論理積項、論理和項を定義します。</a:t>
            </a:r>
            <a:endParaRPr kumimoji="1" lang="en-US" altLang="ja-JP" dirty="0"/>
          </a:p>
          <a:p>
            <a:r>
              <a:rPr kumimoji="1" lang="ja-JP" altLang="en-US" dirty="0"/>
              <a:t>論理積項とは、</a:t>
            </a:r>
            <a:r>
              <a:rPr kumimoji="1" lang="en-US" altLang="ja-JP" dirty="0"/>
              <a:t>AND</a:t>
            </a:r>
            <a:r>
              <a:rPr kumimoji="1" lang="ja-JP" altLang="en-US" dirty="0"/>
              <a:t>と</a:t>
            </a:r>
            <a:r>
              <a:rPr kumimoji="1" lang="en-US" altLang="ja-JP" dirty="0"/>
              <a:t>NOT</a:t>
            </a:r>
            <a:r>
              <a:rPr kumimoji="1" lang="ja-JP" altLang="en-US" dirty="0"/>
              <a:t>のみから成る式のことです。</a:t>
            </a:r>
            <a:endParaRPr kumimoji="1" lang="en-US" altLang="ja-JP" dirty="0"/>
          </a:p>
          <a:p>
            <a:r>
              <a:rPr kumimoji="1" lang="ja-JP" altLang="en-US" dirty="0"/>
              <a:t>例えば </a:t>
            </a:r>
            <a:r>
              <a:rPr kumimoji="1" lang="en-US" altLang="ja-JP" dirty="0"/>
              <a:t>X AND Y_ AND Z_ </a:t>
            </a:r>
            <a:r>
              <a:rPr kumimoji="1" lang="ja-JP" altLang="en-US" dirty="0"/>
              <a:t>のように </a:t>
            </a:r>
            <a:r>
              <a:rPr kumimoji="1" lang="en-US" altLang="ja-JP" dirty="0"/>
              <a:t>AND </a:t>
            </a:r>
            <a:r>
              <a:rPr kumimoji="1" lang="ja-JP" altLang="en-US" dirty="0"/>
              <a:t>と </a:t>
            </a:r>
            <a:r>
              <a:rPr kumimoji="1" lang="en-US" altLang="ja-JP" dirty="0"/>
              <a:t>NOT </a:t>
            </a:r>
            <a:r>
              <a:rPr kumimoji="1" lang="ja-JP" altLang="en-US" dirty="0"/>
              <a:t>のみを使った式です。</a:t>
            </a:r>
            <a:endParaRPr kumimoji="1" lang="en-US" altLang="ja-JP" dirty="0"/>
          </a:p>
          <a:p>
            <a:r>
              <a:rPr kumimoji="1" lang="ja-JP" altLang="en-US" dirty="0"/>
              <a:t>同様に、論理和項とは、</a:t>
            </a:r>
            <a:r>
              <a:rPr kumimoji="1" lang="en-US" altLang="ja-JP" dirty="0"/>
              <a:t>OR</a:t>
            </a:r>
            <a:r>
              <a:rPr kumimoji="1" lang="ja-JP" altLang="en-US" dirty="0"/>
              <a:t>と</a:t>
            </a:r>
            <a:r>
              <a:rPr kumimoji="1" lang="en-US" altLang="ja-JP" dirty="0"/>
              <a:t>NOT</a:t>
            </a:r>
            <a:r>
              <a:rPr kumimoji="1" lang="ja-JP" altLang="en-US" dirty="0"/>
              <a:t>のみから成る式のことです。</a:t>
            </a:r>
            <a:endParaRPr kumimoji="1" lang="en-US" altLang="ja-JP" dirty="0"/>
          </a:p>
          <a:p>
            <a:r>
              <a:rPr kumimoji="1" lang="ja-JP" altLang="en-US" dirty="0"/>
              <a:t>例えば、</a:t>
            </a:r>
            <a:r>
              <a:rPr kumimoji="1" lang="en-US" altLang="ja-JP" dirty="0"/>
              <a:t>X</a:t>
            </a:r>
            <a:r>
              <a:rPr kumimoji="1" lang="ja-JP" altLang="en-US" dirty="0"/>
              <a:t> </a:t>
            </a:r>
            <a:r>
              <a:rPr kumimoji="1" lang="en-US" altLang="ja-JP" dirty="0"/>
              <a:t>OR Y OR Z_ </a:t>
            </a:r>
            <a:r>
              <a:rPr kumimoji="1" lang="ja-JP" altLang="en-US" dirty="0"/>
              <a:t>のような</a:t>
            </a:r>
            <a:r>
              <a:rPr kumimoji="1" lang="en-US" altLang="ja-JP" dirty="0"/>
              <a:t>OR</a:t>
            </a:r>
            <a:r>
              <a:rPr kumimoji="1" lang="ja-JP" altLang="en-US" dirty="0"/>
              <a:t>と</a:t>
            </a:r>
            <a:r>
              <a:rPr kumimoji="1" lang="en-US" altLang="ja-JP" dirty="0"/>
              <a:t>NOT</a:t>
            </a:r>
            <a:r>
              <a:rPr kumimoji="1" lang="ja-JP" altLang="en-US" dirty="0"/>
              <a:t>のみの式です。</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76</a:t>
            </a:fld>
            <a:endParaRPr kumimoji="1" lang="ja-JP" altLang="en-US"/>
          </a:p>
        </p:txBody>
      </p:sp>
    </p:spTree>
    <p:extLst>
      <p:ext uri="{BB962C8B-B14F-4D97-AF65-F5344CB8AC3E}">
        <p14:creationId xmlns:p14="http://schemas.microsoft.com/office/powerpoint/2010/main" val="12593777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論理積項の和で表される式を積和形と言います。</a:t>
            </a:r>
            <a:endParaRPr kumimoji="1" lang="en-US" altLang="ja-JP" dirty="0"/>
          </a:p>
          <a:p>
            <a:r>
              <a:rPr kumimoji="1" lang="ja-JP" altLang="en-US" dirty="0"/>
              <a:t>つまり、先に</a:t>
            </a:r>
            <a:r>
              <a:rPr kumimoji="1" lang="en-US" altLang="ja-JP" dirty="0"/>
              <a:t>AND</a:t>
            </a:r>
            <a:r>
              <a:rPr kumimoji="1" lang="ja-JP" altLang="en-US" dirty="0"/>
              <a:t>を取ってから</a:t>
            </a:r>
            <a:r>
              <a:rPr kumimoji="1" lang="en-US" altLang="ja-JP" dirty="0"/>
              <a:t>OR</a:t>
            </a:r>
            <a:r>
              <a:rPr kumimoji="1" lang="ja-JP" altLang="en-US" dirty="0"/>
              <a:t>を取る式です。</a:t>
            </a:r>
            <a:endParaRPr kumimoji="1" lang="en-US" altLang="ja-JP" dirty="0"/>
          </a:p>
          <a:p>
            <a:r>
              <a:rPr kumimoji="1" lang="ja-JP" altLang="en-US" dirty="0"/>
              <a:t>例えば、</a:t>
            </a:r>
            <a:r>
              <a:rPr kumimoji="1" lang="en-US" altLang="ja-JP" dirty="0"/>
              <a:t>X AND Y_ OR Y AND Z_ </a:t>
            </a:r>
            <a:r>
              <a:rPr kumimoji="1" lang="ja-JP" altLang="en-US" dirty="0"/>
              <a:t>のような式です。</a:t>
            </a:r>
            <a:endParaRPr kumimoji="1" lang="en-US" altLang="ja-JP" dirty="0"/>
          </a:p>
          <a:p>
            <a:r>
              <a:rPr kumimoji="1" lang="ja-JP" altLang="en-US" dirty="0"/>
              <a:t>同様に、論理和項の積で表れる式を和積形と言います。</a:t>
            </a:r>
            <a:endParaRPr kumimoji="1" lang="en-US" altLang="ja-JP" dirty="0"/>
          </a:p>
          <a:p>
            <a:r>
              <a:rPr kumimoji="1" lang="ja-JP" altLang="en-US" dirty="0"/>
              <a:t>つまり、先に</a:t>
            </a:r>
            <a:r>
              <a:rPr kumimoji="1" lang="en-US" altLang="ja-JP" dirty="0"/>
              <a:t>OR</a:t>
            </a:r>
            <a:r>
              <a:rPr kumimoji="1" lang="ja-JP" altLang="en-US" dirty="0"/>
              <a:t>を取ってから</a:t>
            </a:r>
            <a:r>
              <a:rPr kumimoji="1" lang="en-US" altLang="ja-JP" dirty="0"/>
              <a:t>AND</a:t>
            </a:r>
            <a:r>
              <a:rPr kumimoji="1" lang="ja-JP" altLang="en-US" dirty="0"/>
              <a:t>を取る式です。</a:t>
            </a:r>
            <a:endParaRPr kumimoji="1" lang="en-US" altLang="ja-JP" dirty="0"/>
          </a:p>
          <a:p>
            <a:r>
              <a:rPr kumimoji="1" lang="ja-JP" altLang="en-US" dirty="0"/>
              <a:t>例えば、</a:t>
            </a:r>
            <a:r>
              <a:rPr kumimoji="1" lang="en-US" altLang="ja-JP" dirty="0"/>
              <a:t>X OR Y_ AND Y OR Z_ </a:t>
            </a:r>
            <a:r>
              <a:rPr kumimoji="1" lang="ja-JP" altLang="en-US" dirty="0"/>
              <a:t>のような式です。</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77</a:t>
            </a:fld>
            <a:endParaRPr kumimoji="1" lang="ja-JP" altLang="en-US"/>
          </a:p>
        </p:txBody>
      </p:sp>
    </p:spTree>
    <p:extLst>
      <p:ext uri="{BB962C8B-B14F-4D97-AF65-F5344CB8AC3E}">
        <p14:creationId xmlns:p14="http://schemas.microsoft.com/office/powerpoint/2010/main" val="268640137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次に最小項を定義します。</a:t>
            </a:r>
            <a:endParaRPr kumimoji="1" lang="en-US" altLang="ja-JP" dirty="0"/>
          </a:p>
          <a:p>
            <a:r>
              <a:rPr kumimoji="1" lang="ja-JP" altLang="en-US" dirty="0"/>
              <a:t>最小項とは、関数中で用いられているの全ての変数の積で表される式のことです。</a:t>
            </a:r>
            <a:endParaRPr kumimoji="1" lang="en-US" altLang="ja-JP" dirty="0"/>
          </a:p>
          <a:p>
            <a:r>
              <a:rPr kumimoji="1" lang="en-US" altLang="ja-JP" dirty="0"/>
              <a:t>n</a:t>
            </a:r>
            <a:r>
              <a:rPr kumimoji="1" lang="ja-JP" altLang="en-US" dirty="0"/>
              <a:t> 変数の式であれば、最小項は </a:t>
            </a:r>
            <a:r>
              <a:rPr kumimoji="1" lang="en-US" altLang="ja-JP" dirty="0"/>
              <a:t>2^n </a:t>
            </a:r>
            <a:r>
              <a:rPr kumimoji="1" lang="ja-JP" altLang="en-US" dirty="0"/>
              <a:t>個あります。</a:t>
            </a:r>
            <a:endParaRPr kumimoji="1" lang="en-US" altLang="ja-JP" dirty="0"/>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78</a:t>
            </a:fld>
            <a:endParaRPr kumimoji="1" lang="ja-JP" altLang="en-US"/>
          </a:p>
        </p:txBody>
      </p:sp>
    </p:spTree>
    <p:extLst>
      <p:ext uri="{BB962C8B-B14F-4D97-AF65-F5344CB8AC3E}">
        <p14:creationId xmlns:p14="http://schemas.microsoft.com/office/powerpoint/2010/main" val="236585878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例えば、関数 </a:t>
            </a:r>
            <a:r>
              <a:rPr kumimoji="1" lang="en-US" altLang="ja-JP" dirty="0"/>
              <a:t>f(X,Y,Z) </a:t>
            </a:r>
            <a:r>
              <a:rPr kumimoji="1" lang="ja-JP" altLang="en-US" dirty="0"/>
              <a:t>の最小項を考えます。</a:t>
            </a:r>
            <a:endParaRPr kumimoji="1" lang="en-US" altLang="ja-JP" dirty="0"/>
          </a:p>
          <a:p>
            <a:r>
              <a:rPr kumimoji="1" lang="ja-JP" altLang="en-US" dirty="0"/>
              <a:t>最小項とは </a:t>
            </a:r>
            <a:r>
              <a:rPr kumimoji="1" lang="en-US" altLang="ja-JP" dirty="0"/>
              <a:t>X,Y Z </a:t>
            </a:r>
            <a:r>
              <a:rPr kumimoji="1" lang="ja-JP" altLang="en-US" dirty="0"/>
              <a:t>全ての変数の掛け算で表されます。</a:t>
            </a:r>
            <a:endParaRPr kumimoji="1" lang="en-US" altLang="ja-JP" dirty="0"/>
          </a:p>
          <a:p>
            <a:r>
              <a:rPr kumimoji="1" lang="en-US" altLang="ja-JP" dirty="0"/>
              <a:t>3</a:t>
            </a:r>
            <a:r>
              <a:rPr kumimoji="1" lang="ja-JP" altLang="en-US" dirty="0"/>
              <a:t>変数ですので最小項は</a:t>
            </a:r>
            <a:r>
              <a:rPr kumimoji="1" lang="en-US" altLang="ja-JP" dirty="0"/>
              <a:t>2^3=8</a:t>
            </a:r>
            <a:r>
              <a:rPr kumimoji="1" lang="ja-JP" altLang="en-US" dirty="0"/>
              <a:t>通りあります。</a:t>
            </a:r>
            <a:endParaRPr kumimoji="1" lang="en-US" altLang="ja-JP" dirty="0"/>
          </a:p>
          <a:p>
            <a:r>
              <a:rPr kumimoji="1" lang="ja-JP" altLang="en-US" dirty="0"/>
              <a:t>従って最小項は、各変数にバーのあるもの、無いものの全ての組み合わせ、</a:t>
            </a:r>
            <a:endParaRPr kumimoji="1" lang="en-US" altLang="ja-JP" dirty="0"/>
          </a:p>
          <a:p>
            <a:r>
              <a:rPr kumimoji="1" lang="ja-JP" altLang="en-US" dirty="0"/>
              <a:t>つまり </a:t>
            </a:r>
            <a:r>
              <a:rPr kumimoji="1" lang="en-US" altLang="ja-JP" dirty="0"/>
              <a:t>X_ Y_ Z_, X_ Y_ Z, X_ Y Z_,  X_Y Z,</a:t>
            </a:r>
          </a:p>
          <a:p>
            <a:r>
              <a:rPr kumimoji="1" lang="en-US" altLang="ja-JP" dirty="0"/>
              <a:t>X Y_ Z_ X Y_Z, X Y Z_ X Y Z </a:t>
            </a:r>
            <a:r>
              <a:rPr kumimoji="1" lang="ja-JP" altLang="en-US" dirty="0"/>
              <a:t>の</a:t>
            </a:r>
            <a:r>
              <a:rPr kumimoji="1" lang="en-US" altLang="ja-JP" dirty="0"/>
              <a:t>8</a:t>
            </a:r>
            <a:r>
              <a:rPr kumimoji="1" lang="ja-JP" altLang="en-US" dirty="0"/>
              <a:t>通りになります。</a:t>
            </a:r>
            <a:r>
              <a:rPr kumimoji="1" lang="en-US" altLang="ja-JP" dirty="0"/>
              <a:t> </a:t>
            </a:r>
            <a:endParaRPr kumimoji="1" lang="ja-JP" altLang="en-US" dirty="0"/>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79</a:t>
            </a:fld>
            <a:endParaRPr kumimoji="1" lang="ja-JP" altLang="en-US"/>
          </a:p>
        </p:txBody>
      </p:sp>
    </p:spTree>
    <p:extLst>
      <p:ext uri="{BB962C8B-B14F-4D97-AF65-F5344CB8AC3E}">
        <p14:creationId xmlns:p14="http://schemas.microsoft.com/office/powerpoint/2010/main" val="2189383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クラスコードを入力すると、</a:t>
            </a:r>
            <a:r>
              <a:rPr kumimoji="1" lang="en-US" altLang="ja-JP" dirty="0" err="1"/>
              <a:t>GoogleClassroom</a:t>
            </a:r>
            <a:r>
              <a:rPr kumimoji="1" lang="en-US" altLang="ja-JP" dirty="0"/>
              <a:t> </a:t>
            </a:r>
            <a:r>
              <a:rPr kumimoji="1" lang="ja-JP" altLang="en-US" dirty="0"/>
              <a:t>のページに論理回路が加わります。</a:t>
            </a:r>
            <a:endParaRPr kumimoji="1" lang="en-US" altLang="ja-JP" dirty="0"/>
          </a:p>
          <a:p>
            <a:r>
              <a:rPr kumimoji="1" lang="ja-JP" altLang="en-US" dirty="0"/>
              <a:t>論理回路をクリックしてください。</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8</a:t>
            </a:fld>
            <a:endParaRPr kumimoji="1" lang="ja-JP" altLang="en-US"/>
          </a:p>
        </p:txBody>
      </p:sp>
    </p:spTree>
    <p:extLst>
      <p:ext uri="{BB962C8B-B14F-4D97-AF65-F5344CB8AC3E}">
        <p14:creationId xmlns:p14="http://schemas.microsoft.com/office/powerpoint/2010/main" val="201525541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最小項とは、真理値表のある</a:t>
            </a:r>
            <a:r>
              <a:rPr kumimoji="1" lang="en-US" altLang="ja-JP" dirty="0"/>
              <a:t>1</a:t>
            </a:r>
            <a:r>
              <a:rPr kumimoji="1" lang="ja-JP" altLang="en-US" dirty="0"/>
              <a:t>マスに相当します。</a:t>
            </a:r>
            <a:endParaRPr kumimoji="1" lang="en-US" altLang="ja-JP" dirty="0"/>
          </a:p>
          <a:p>
            <a:r>
              <a:rPr kumimoji="1" lang="ja-JP" altLang="en-US" dirty="0"/>
              <a:t>例えば最小項 </a:t>
            </a:r>
            <a:r>
              <a:rPr kumimoji="1" lang="en-US" altLang="ja-JP" dirty="0"/>
              <a:t>X Y_ Z </a:t>
            </a:r>
            <a:r>
              <a:rPr kumimoji="1" lang="ja-JP" altLang="en-US" dirty="0"/>
              <a:t>は</a:t>
            </a:r>
            <a:r>
              <a:rPr kumimoji="1" lang="en-US" altLang="ja-JP" dirty="0"/>
              <a:t> XYZ</a:t>
            </a:r>
            <a:r>
              <a:rPr kumimoji="1" lang="ja-JP" altLang="en-US" dirty="0"/>
              <a:t>の値が</a:t>
            </a:r>
            <a:r>
              <a:rPr kumimoji="1" lang="en-US" altLang="ja-JP" dirty="0"/>
              <a:t>101 </a:t>
            </a:r>
            <a:r>
              <a:rPr kumimoji="1" lang="ja-JP" altLang="en-US" dirty="0"/>
              <a:t>のマスです。</a:t>
            </a:r>
            <a:endParaRPr kumimoji="1" lang="en-US" altLang="ja-JP" dirty="0"/>
          </a:p>
          <a:p>
            <a:r>
              <a:rPr kumimoji="1" lang="ja-JP" altLang="en-US" dirty="0"/>
              <a:t>つまり、バーの付いていない変数は</a:t>
            </a:r>
            <a:r>
              <a:rPr kumimoji="1" lang="en-US" altLang="ja-JP" dirty="0"/>
              <a:t>1</a:t>
            </a:r>
            <a:r>
              <a:rPr kumimoji="1" lang="ja-JP" altLang="en-US" dirty="0"/>
              <a:t>、バーの付いている変数は</a:t>
            </a:r>
            <a:r>
              <a:rPr kumimoji="1" lang="en-US" altLang="ja-JP" dirty="0"/>
              <a:t>0</a:t>
            </a:r>
            <a:r>
              <a:rPr kumimoji="1" lang="ja-JP" altLang="en-US" dirty="0"/>
              <a:t>となるマスです。</a:t>
            </a:r>
            <a:endParaRPr kumimoji="1" lang="en-US" altLang="ja-JP" dirty="0"/>
          </a:p>
          <a:p>
            <a:r>
              <a:rPr kumimoji="1" lang="ja-JP" altLang="en-US" dirty="0"/>
              <a:t>来週以降に出てきますが、カルノー図でも最小項はある</a:t>
            </a:r>
            <a:r>
              <a:rPr kumimoji="1" lang="en-US" altLang="ja-JP" dirty="0"/>
              <a:t>1</a:t>
            </a:r>
            <a:r>
              <a:rPr kumimoji="1" lang="ja-JP" altLang="en-US" dirty="0"/>
              <a:t>マスに相当します。</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80</a:t>
            </a:fld>
            <a:endParaRPr kumimoji="1" lang="ja-JP" altLang="en-US"/>
          </a:p>
        </p:txBody>
      </p:sp>
    </p:spTree>
    <p:extLst>
      <p:ext uri="{BB962C8B-B14F-4D97-AF65-F5344CB8AC3E}">
        <p14:creationId xmlns:p14="http://schemas.microsoft.com/office/powerpoint/2010/main" val="119024503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ここで論理式の標準積和形というものを定義します。</a:t>
            </a:r>
            <a:endParaRPr kumimoji="1" lang="en-US" altLang="ja-JP" dirty="0"/>
          </a:p>
          <a:p>
            <a:r>
              <a:rPr kumimoji="1" lang="ja-JP" altLang="en-US" dirty="0"/>
              <a:t>標準積和形とは、関数値が</a:t>
            </a:r>
            <a:r>
              <a:rPr kumimoji="1" lang="en-US" altLang="ja-JP" dirty="0"/>
              <a:t>1</a:t>
            </a:r>
            <a:r>
              <a:rPr kumimoji="1" lang="ja-JP" altLang="en-US" dirty="0"/>
              <a:t>となる最小項の和で表された式です。</a:t>
            </a:r>
            <a:endParaRPr kumimoji="1" lang="en-US" altLang="ja-JP" dirty="0"/>
          </a:p>
          <a:p>
            <a:r>
              <a:rPr kumimoji="1" lang="ja-JP" altLang="en-US" dirty="0"/>
              <a:t>例えば、下の式 </a:t>
            </a:r>
            <a:r>
              <a:rPr kumimoji="1" lang="en-US" altLang="ja-JP" dirty="0"/>
              <a:t>f (X,Y, Z) </a:t>
            </a:r>
            <a:r>
              <a:rPr kumimoji="1" lang="ja-JP" altLang="en-US" dirty="0"/>
              <a:t>は、項が全て最小項です。</a:t>
            </a:r>
            <a:endParaRPr kumimoji="1" lang="en-US" altLang="ja-JP" dirty="0"/>
          </a:p>
          <a:p>
            <a:r>
              <a:rPr kumimoji="1" lang="ja-JP" altLang="en-US" dirty="0"/>
              <a:t>このように、標準積和形は、最小項の和になっています。</a:t>
            </a:r>
            <a:endParaRPr kumimoji="1" lang="en-US" altLang="ja-JP" dirty="0"/>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81</a:t>
            </a:fld>
            <a:endParaRPr kumimoji="1" lang="ja-JP" altLang="en-US"/>
          </a:p>
        </p:txBody>
      </p:sp>
    </p:spTree>
    <p:extLst>
      <p:ext uri="{BB962C8B-B14F-4D97-AF65-F5344CB8AC3E}">
        <p14:creationId xmlns:p14="http://schemas.microsoft.com/office/powerpoint/2010/main" val="251646966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それでは、与えられた式を標準積和形に変形してみましょう。</a:t>
            </a:r>
            <a:endParaRPr kumimoji="1" lang="en-US" altLang="ja-JP" dirty="0"/>
          </a:p>
          <a:p>
            <a:r>
              <a:rPr kumimoji="1" lang="ja-JP" altLang="en-US" dirty="0"/>
              <a:t>例として、</a:t>
            </a:r>
            <a:r>
              <a:rPr kumimoji="1" lang="en-US" altLang="ja-JP" dirty="0"/>
              <a:t>f = X AND Y_ OR Y AND Z_ </a:t>
            </a:r>
            <a:r>
              <a:rPr kumimoji="1" lang="ja-JP" altLang="en-US" dirty="0"/>
              <a:t>の標準積和形を求めます。</a:t>
            </a:r>
            <a:endParaRPr kumimoji="1" lang="en-US" altLang="ja-JP" dirty="0"/>
          </a:p>
          <a:p>
            <a:r>
              <a:rPr kumimoji="1" lang="ja-JP" altLang="en-US" dirty="0"/>
              <a:t>標準積和形を求めるには、</a:t>
            </a:r>
            <a:r>
              <a:rPr kumimoji="1" lang="en-US" altLang="ja-JP" dirty="0"/>
              <a:t>f </a:t>
            </a:r>
            <a:r>
              <a:rPr kumimoji="1" lang="ja-JP" altLang="en-US" dirty="0"/>
              <a:t>の値が</a:t>
            </a:r>
            <a:r>
              <a:rPr kumimoji="1" lang="en-US" altLang="ja-JP" dirty="0"/>
              <a:t>1</a:t>
            </a:r>
            <a:r>
              <a:rPr kumimoji="1" lang="ja-JP" altLang="en-US" dirty="0"/>
              <a:t>となる最小項を求めます。</a:t>
            </a:r>
            <a:endParaRPr kumimoji="1" lang="en-US" altLang="ja-JP" dirty="0"/>
          </a:p>
          <a:p>
            <a:r>
              <a:rPr kumimoji="1" lang="ja-JP" altLang="en-US" dirty="0"/>
              <a:t>最小項は、真理値表の一つの行に対応していますので、</a:t>
            </a:r>
            <a:endParaRPr kumimoji="1" lang="en-US" altLang="ja-JP" dirty="0"/>
          </a:p>
          <a:p>
            <a:r>
              <a:rPr kumimoji="1" lang="ja-JP" altLang="en-US" dirty="0"/>
              <a:t>真理値表で</a:t>
            </a:r>
            <a:r>
              <a:rPr kumimoji="1" lang="en-US" altLang="ja-JP" dirty="0"/>
              <a:t>1</a:t>
            </a:r>
            <a:r>
              <a:rPr kumimoji="1" lang="ja-JP" altLang="en-US" dirty="0"/>
              <a:t>となる行を求めることになります。</a:t>
            </a:r>
            <a:endParaRPr kumimoji="1" lang="en-US" altLang="ja-JP" dirty="0"/>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82</a:t>
            </a:fld>
            <a:endParaRPr kumimoji="1" lang="ja-JP" altLang="en-US"/>
          </a:p>
        </p:txBody>
      </p:sp>
    </p:spTree>
    <p:extLst>
      <p:ext uri="{BB962C8B-B14F-4D97-AF65-F5344CB8AC3E}">
        <p14:creationId xmlns:p14="http://schemas.microsoft.com/office/powerpoint/2010/main" val="109257710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真理値表を埋めるとこうなります。</a:t>
            </a:r>
            <a:endParaRPr kumimoji="1" lang="en-US" altLang="ja-JP" dirty="0"/>
          </a:p>
          <a:p>
            <a:r>
              <a:rPr kumimoji="1" lang="en-US" altLang="ja-JP" dirty="0"/>
              <a:t>f </a:t>
            </a:r>
            <a:r>
              <a:rPr kumimoji="1" lang="ja-JP" altLang="en-US" dirty="0"/>
              <a:t>が </a:t>
            </a:r>
            <a:r>
              <a:rPr kumimoji="1" lang="en-US" altLang="ja-JP" dirty="0"/>
              <a:t>1 </a:t>
            </a:r>
            <a:r>
              <a:rPr kumimoji="1" lang="ja-JP" altLang="en-US" dirty="0"/>
              <a:t>となるのは </a:t>
            </a:r>
            <a:r>
              <a:rPr kumimoji="1" lang="en-US" altLang="ja-JP" dirty="0"/>
              <a:t>XYZ</a:t>
            </a:r>
            <a:r>
              <a:rPr kumimoji="1" lang="ja-JP" altLang="en-US" dirty="0"/>
              <a:t>がそれぞれ </a:t>
            </a:r>
            <a:r>
              <a:rPr kumimoji="1" lang="en-US" altLang="ja-JP" dirty="0"/>
              <a:t>010, 100, 101 , 110 </a:t>
            </a:r>
            <a:r>
              <a:rPr kumimoji="1" lang="ja-JP" altLang="en-US" dirty="0"/>
              <a:t>となる場合です。</a:t>
            </a:r>
            <a:endParaRPr kumimoji="1" lang="en-US" altLang="ja-JP" dirty="0"/>
          </a:p>
          <a:p>
            <a:r>
              <a:rPr kumimoji="1" lang="en-US" altLang="ja-JP" dirty="0"/>
              <a:t>010</a:t>
            </a:r>
            <a:r>
              <a:rPr kumimoji="1" lang="ja-JP" altLang="en-US" dirty="0"/>
              <a:t>には </a:t>
            </a:r>
            <a:r>
              <a:rPr kumimoji="1" lang="en-US" altLang="ja-JP" dirty="0"/>
              <a:t>X_Y Z_, 100 </a:t>
            </a:r>
            <a:r>
              <a:rPr kumimoji="1" lang="ja-JP" altLang="en-US" dirty="0"/>
              <a:t>には </a:t>
            </a:r>
            <a:r>
              <a:rPr kumimoji="1" lang="en-US" altLang="ja-JP" dirty="0"/>
              <a:t>X Y_ Z_, 101 </a:t>
            </a:r>
            <a:r>
              <a:rPr kumimoji="1" lang="ja-JP" altLang="en-US" dirty="0"/>
              <a:t>には </a:t>
            </a:r>
            <a:r>
              <a:rPr kumimoji="1" lang="en-US" altLang="ja-JP" dirty="0"/>
              <a:t>X Y_ Z, 110 </a:t>
            </a:r>
            <a:r>
              <a:rPr kumimoji="1" lang="ja-JP" altLang="en-US" dirty="0"/>
              <a:t>には　</a:t>
            </a:r>
            <a:r>
              <a:rPr kumimoji="1" lang="en-US" altLang="ja-JP" dirty="0"/>
              <a:t>X Y Z_ </a:t>
            </a:r>
            <a:r>
              <a:rPr kumimoji="1" lang="ja-JP" altLang="en-US" dirty="0"/>
              <a:t>が対応しますので、</a:t>
            </a:r>
            <a:endParaRPr kumimoji="1" lang="en-US" altLang="ja-JP" dirty="0"/>
          </a:p>
          <a:p>
            <a:r>
              <a:rPr kumimoji="1" lang="ja-JP" altLang="en-US" dirty="0"/>
              <a:t>最小積和形は </a:t>
            </a:r>
            <a:r>
              <a:rPr kumimoji="1" lang="en-US" altLang="ja-JP" dirty="0"/>
              <a:t>X_ Y Z_ OR X Y_ Z OR X Y_ Z OR X Y Z_ </a:t>
            </a:r>
            <a:r>
              <a:rPr kumimoji="1" lang="ja-JP" altLang="en-US" dirty="0"/>
              <a:t>となります。</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83</a:t>
            </a:fld>
            <a:endParaRPr kumimoji="1" lang="ja-JP" altLang="en-US"/>
          </a:p>
        </p:txBody>
      </p:sp>
    </p:spTree>
    <p:extLst>
      <p:ext uri="{BB962C8B-B14F-4D97-AF65-F5344CB8AC3E}">
        <p14:creationId xmlns:p14="http://schemas.microsoft.com/office/powerpoint/2010/main" val="239396103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どんな論理式も標準積和形はただ一つだけあります。</a:t>
            </a:r>
            <a:endParaRPr kumimoji="1" lang="en-US" altLang="ja-JP" dirty="0"/>
          </a:p>
          <a:p>
            <a:r>
              <a:rPr kumimoji="1" lang="ja-JP" altLang="en-US" dirty="0"/>
              <a:t>また、どんな論理式でも標準積和形に変形できます。</a:t>
            </a:r>
            <a:endParaRPr kumimoji="1" lang="en-US" altLang="ja-JP" dirty="0"/>
          </a:p>
          <a:p>
            <a:r>
              <a:rPr kumimoji="1" lang="ja-JP" altLang="en-US" dirty="0"/>
              <a:t>従って異なる</a:t>
            </a:r>
            <a:r>
              <a:rPr kumimoji="1" lang="en-US" altLang="ja-JP" dirty="0"/>
              <a:t>2</a:t>
            </a:r>
            <a:r>
              <a:rPr kumimoji="1" lang="ja-JP" altLang="en-US" dirty="0"/>
              <a:t>つの論理式が等しいかどうか調べるには、両者を標準積和形に変形すればいいことになります。</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84</a:t>
            </a:fld>
            <a:endParaRPr kumimoji="1" lang="ja-JP" altLang="en-US"/>
          </a:p>
        </p:txBody>
      </p:sp>
    </p:spTree>
    <p:extLst>
      <p:ext uri="{BB962C8B-B14F-4D97-AF65-F5344CB8AC3E}">
        <p14:creationId xmlns:p14="http://schemas.microsoft.com/office/powerpoint/2010/main" val="398200034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例として、</a:t>
            </a:r>
            <a:r>
              <a:rPr kumimoji="1" lang="en-US" altLang="ja-JP" dirty="0"/>
              <a:t>f = X OR Y </a:t>
            </a:r>
            <a:r>
              <a:rPr kumimoji="1" lang="ja-JP" altLang="en-US" dirty="0"/>
              <a:t>を標準積和形にしてみます。</a:t>
            </a:r>
            <a:endParaRPr kumimoji="1" lang="en-US" altLang="ja-JP" dirty="0"/>
          </a:p>
          <a:p>
            <a:r>
              <a:rPr kumimoji="1" lang="en-US" altLang="ja-JP" dirty="0"/>
              <a:t>f</a:t>
            </a:r>
            <a:r>
              <a:rPr kumimoji="1" lang="ja-JP" altLang="en-US" dirty="0"/>
              <a:t>の真理値表を書くとこのようになります。</a:t>
            </a:r>
            <a:endParaRPr kumimoji="1" lang="en-US" altLang="ja-JP" dirty="0"/>
          </a:p>
          <a:p>
            <a:r>
              <a:rPr kumimoji="1" lang="ja-JP" altLang="en-US" dirty="0"/>
              <a:t>標準積和形は真理値表が</a:t>
            </a:r>
            <a:r>
              <a:rPr kumimoji="1" lang="en-US" altLang="ja-JP" dirty="0"/>
              <a:t>1</a:t>
            </a:r>
            <a:r>
              <a:rPr kumimoji="1" lang="ja-JP" altLang="en-US" dirty="0"/>
              <a:t>になる最小項の和で表されます。</a:t>
            </a:r>
            <a:endParaRPr kumimoji="1" lang="en-US" altLang="ja-JP" dirty="0"/>
          </a:p>
          <a:p>
            <a:r>
              <a:rPr kumimoji="1" lang="en-US" altLang="ja-JP" dirty="0"/>
              <a:t>1</a:t>
            </a:r>
            <a:r>
              <a:rPr kumimoji="1" lang="ja-JP" altLang="en-US" dirty="0"/>
              <a:t>になるのは</a:t>
            </a:r>
            <a:r>
              <a:rPr kumimoji="1" lang="en-US" altLang="ja-JP" dirty="0"/>
              <a:t>XY</a:t>
            </a:r>
            <a:r>
              <a:rPr kumimoji="1" lang="ja-JP" altLang="en-US" dirty="0"/>
              <a:t>がそれぞれ </a:t>
            </a:r>
            <a:r>
              <a:rPr kumimoji="1" lang="en-US" altLang="ja-JP" dirty="0"/>
              <a:t>01,10,11 </a:t>
            </a:r>
            <a:r>
              <a:rPr kumimoji="1" lang="ja-JP" altLang="en-US" dirty="0"/>
              <a:t>の場合ですので、</a:t>
            </a:r>
            <a:endParaRPr kumimoji="1" lang="en-US" altLang="ja-JP" dirty="0"/>
          </a:p>
          <a:p>
            <a:r>
              <a:rPr kumimoji="1" lang="ja-JP" altLang="en-US" dirty="0"/>
              <a:t>対応する最小項は</a:t>
            </a:r>
            <a:r>
              <a:rPr kumimoji="1" lang="en-US" altLang="ja-JP" dirty="0"/>
              <a:t> X_Y, XY_, XY </a:t>
            </a:r>
            <a:r>
              <a:rPr kumimoji="1" lang="ja-JP" altLang="en-US" dirty="0"/>
              <a:t>です。</a:t>
            </a:r>
            <a:endParaRPr kumimoji="1" lang="en-US" altLang="ja-JP" dirty="0"/>
          </a:p>
          <a:p>
            <a:r>
              <a:rPr kumimoji="1" lang="ja-JP" altLang="en-US" dirty="0"/>
              <a:t>従って求める標準積和形は</a:t>
            </a:r>
            <a:endParaRPr kumimoji="1" lang="en-US" altLang="ja-JP" dirty="0"/>
          </a:p>
          <a:p>
            <a:r>
              <a:rPr kumimoji="1" lang="en-US" altLang="ja-JP" dirty="0"/>
              <a:t>X_Y OR XY_ OR XY </a:t>
            </a:r>
            <a:r>
              <a:rPr kumimoji="1" lang="ja-JP" altLang="en-US" dirty="0"/>
              <a:t>となります。</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85</a:t>
            </a:fld>
            <a:endParaRPr kumimoji="1" lang="ja-JP" altLang="en-US"/>
          </a:p>
        </p:txBody>
      </p:sp>
    </p:spTree>
    <p:extLst>
      <p:ext uri="{BB962C8B-B14F-4D97-AF65-F5344CB8AC3E}">
        <p14:creationId xmlns:p14="http://schemas.microsoft.com/office/powerpoint/2010/main" val="59181587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今度は</a:t>
            </a:r>
            <a:r>
              <a:rPr kumimoji="1" lang="en-US" altLang="ja-JP" dirty="0"/>
              <a:t>2</a:t>
            </a:r>
            <a:r>
              <a:rPr kumimoji="1" lang="ja-JP" altLang="en-US" dirty="0"/>
              <a:t>つの論理式が等しいことを確かめてみましょう。</a:t>
            </a:r>
            <a:endParaRPr kumimoji="1" lang="en-US" altLang="ja-JP" dirty="0"/>
          </a:p>
          <a:p>
            <a:r>
              <a:rPr kumimoji="1" lang="ja-JP" altLang="en-US" dirty="0"/>
              <a:t>例として </a:t>
            </a:r>
            <a:r>
              <a:rPr kumimoji="1" lang="en-US" altLang="ja-JP" dirty="0"/>
              <a:t>f = X OR X_Y </a:t>
            </a:r>
            <a:r>
              <a:rPr kumimoji="1" lang="ja-JP" altLang="en-US" dirty="0"/>
              <a:t>と </a:t>
            </a:r>
            <a:r>
              <a:rPr kumimoji="1" lang="en-US" altLang="ja-JP" dirty="0"/>
              <a:t>g = X OR Y  </a:t>
            </a:r>
            <a:r>
              <a:rPr kumimoji="1" lang="ja-JP" altLang="en-US" dirty="0"/>
              <a:t>を比べてみます。</a:t>
            </a:r>
            <a:endParaRPr kumimoji="1" lang="en-US" altLang="ja-JP" dirty="0"/>
          </a:p>
          <a:p>
            <a:r>
              <a:rPr kumimoji="1" lang="ja-JP" altLang="en-US" dirty="0"/>
              <a:t>真理値表を書くと </a:t>
            </a:r>
            <a:r>
              <a:rPr kumimoji="1" lang="en-US" altLang="ja-JP" dirty="0" err="1"/>
              <a:t>f,g</a:t>
            </a:r>
            <a:r>
              <a:rPr kumimoji="1" lang="en-US" altLang="ja-JP" dirty="0"/>
              <a:t> </a:t>
            </a:r>
            <a:r>
              <a:rPr kumimoji="1" lang="ja-JP" altLang="en-US" dirty="0"/>
              <a:t>はこのようになりますので、標準積和形は</a:t>
            </a:r>
            <a:endParaRPr kumimoji="1" lang="en-US" altLang="ja-JP" dirty="0"/>
          </a:p>
          <a:p>
            <a:r>
              <a:rPr kumimoji="1" lang="ja-JP" altLang="en-US" dirty="0"/>
              <a:t>共に</a:t>
            </a:r>
            <a:r>
              <a:rPr kumimoji="1" lang="en-US" altLang="ja-JP" dirty="0"/>
              <a:t> X_Y OR XY_ OR XY </a:t>
            </a:r>
            <a:r>
              <a:rPr kumimoji="1" lang="ja-JP" altLang="en-US" dirty="0"/>
              <a:t>になります。</a:t>
            </a:r>
            <a:endParaRPr kumimoji="1" lang="en-US" altLang="ja-JP" dirty="0"/>
          </a:p>
          <a:p>
            <a:r>
              <a:rPr kumimoji="1" lang="ja-JP" altLang="en-US" dirty="0"/>
              <a:t>標準積和形が等しいので両者は同一の関数です。</a:t>
            </a:r>
            <a:endParaRPr kumimoji="1" lang="en-US" altLang="ja-JP" dirty="0"/>
          </a:p>
          <a:p>
            <a:r>
              <a:rPr kumimoji="1" lang="ja-JP" altLang="en-US" dirty="0"/>
              <a:t>実際には真理値表を書いた時点で両者が等しいことが分かります。</a:t>
            </a:r>
            <a:endParaRPr kumimoji="1" lang="en-US" altLang="ja-JP" dirty="0"/>
          </a:p>
          <a:p>
            <a:r>
              <a:rPr kumimoji="1" lang="ja-JP" altLang="en-US" dirty="0"/>
              <a:t>つまり、標準積和形を求めるというのは、実質的には真理値表を書くことです。</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86</a:t>
            </a:fld>
            <a:endParaRPr kumimoji="1" lang="ja-JP" altLang="en-US"/>
          </a:p>
        </p:txBody>
      </p:sp>
    </p:spTree>
    <p:extLst>
      <p:ext uri="{BB962C8B-B14F-4D97-AF65-F5344CB8AC3E}">
        <p14:creationId xmlns:p14="http://schemas.microsoft.com/office/powerpoint/2010/main" val="45498841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最後に課題テストについて説明します。</a:t>
            </a:r>
            <a:endParaRPr kumimoji="1" lang="en-US" altLang="ja-JP" dirty="0"/>
          </a:p>
          <a:p>
            <a:r>
              <a:rPr kumimoji="1" lang="ja-JP" altLang="en-US" dirty="0"/>
              <a:t>この授業では、毎週 </a:t>
            </a:r>
            <a:r>
              <a:rPr kumimoji="1" lang="en-US" altLang="ja-JP" dirty="0" err="1"/>
              <a:t>GoogleClassroom</a:t>
            </a:r>
            <a:r>
              <a:rPr kumimoji="1" lang="en-US" altLang="ja-JP" dirty="0"/>
              <a:t> </a:t>
            </a:r>
            <a:r>
              <a:rPr kumimoji="1" lang="ja-JP" altLang="en-US" dirty="0"/>
              <a:t>上で課題テストをします。</a:t>
            </a:r>
            <a:endParaRPr kumimoji="1" lang="en-US" altLang="ja-JP" dirty="0"/>
          </a:p>
          <a:p>
            <a:r>
              <a:rPr kumimoji="1" lang="ja-JP" altLang="en-US" dirty="0"/>
              <a:t>テストの期限は、授業終了後から翌週の授業開始時までです。</a:t>
            </a:r>
            <a:endParaRPr kumimoji="1" lang="en-US" altLang="ja-JP" dirty="0"/>
          </a:p>
          <a:p>
            <a:r>
              <a:rPr kumimoji="1" lang="ja-JP" altLang="en-US" dirty="0"/>
              <a:t>課題テストを受けるには、</a:t>
            </a:r>
            <a:r>
              <a:rPr kumimoji="1" lang="en-US" altLang="ja-JP" dirty="0" err="1"/>
              <a:t>GoogleClassroom</a:t>
            </a:r>
            <a:r>
              <a:rPr kumimoji="1" lang="en-US" altLang="ja-JP" dirty="0"/>
              <a:t> </a:t>
            </a:r>
            <a:r>
              <a:rPr kumimoji="1" lang="ja-JP" altLang="en-US" dirty="0"/>
              <a:t>の論理回路に入り、</a:t>
            </a:r>
            <a:endParaRPr kumimoji="1" lang="en-US" altLang="ja-JP" dirty="0"/>
          </a:p>
          <a:p>
            <a:r>
              <a:rPr kumimoji="1" lang="ja-JP" altLang="en-US" dirty="0"/>
              <a:t>授業、その回の課題、と辿ってください。</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87</a:t>
            </a:fld>
            <a:endParaRPr kumimoji="1" lang="ja-JP" altLang="en-US"/>
          </a:p>
        </p:txBody>
      </p:sp>
    </p:spTree>
    <p:extLst>
      <p:ext uri="{BB962C8B-B14F-4D97-AF65-F5344CB8AC3E}">
        <p14:creationId xmlns:p14="http://schemas.microsoft.com/office/powerpoint/2010/main" val="392673940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a:t>
            </a:r>
            <a:r>
              <a:rPr kumimoji="1" lang="en-US" altLang="ja-JP" dirty="0" err="1"/>
              <a:t>GoogleClassroom</a:t>
            </a:r>
            <a:r>
              <a:rPr kumimoji="1" lang="en-US" altLang="ja-JP" dirty="0"/>
              <a:t> </a:t>
            </a:r>
            <a:r>
              <a:rPr kumimoji="1" lang="ja-JP" altLang="en-US" dirty="0"/>
              <a:t>の論理回路の部屋に入ります。</a:t>
            </a:r>
            <a:endParaRPr kumimoji="1" lang="en-US" altLang="ja-JP" dirty="0"/>
          </a:p>
          <a:p>
            <a:r>
              <a:rPr kumimoji="1" lang="ja-JP" altLang="en-US" dirty="0"/>
              <a:t>次に、上にある「授業」というメニューをクリックします。</a:t>
            </a:r>
            <a:endParaRPr kumimoji="1" lang="en-US" altLang="ja-JP" dirty="0"/>
          </a:p>
          <a:p>
            <a:r>
              <a:rPr kumimoji="1" lang="ja-JP" altLang="en-US" dirty="0"/>
              <a:t>締め切り間近になると左側の部分にも課題が表示されますのでそこから辿っても</a:t>
            </a:r>
            <a:r>
              <a:rPr kumimoji="1" lang="en-US" altLang="ja-JP" dirty="0"/>
              <a:t>OK</a:t>
            </a:r>
            <a:r>
              <a:rPr kumimoji="1" lang="ja-JP" altLang="en-US" dirty="0"/>
              <a:t>です。</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88</a:t>
            </a:fld>
            <a:endParaRPr kumimoji="1" lang="ja-JP" altLang="en-US"/>
          </a:p>
        </p:txBody>
      </p:sp>
    </p:spTree>
    <p:extLst>
      <p:ext uri="{BB962C8B-B14F-4D97-AF65-F5344CB8AC3E}">
        <p14:creationId xmlns:p14="http://schemas.microsoft.com/office/powerpoint/2010/main" val="28152863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授業のページで、その回の課題をクリックすます。</a:t>
            </a:r>
            <a:endParaRPr kumimoji="1" lang="en-US" altLang="ja-JP" dirty="0"/>
          </a:p>
          <a:p>
            <a:r>
              <a:rPr kumimoji="1" lang="ja-JP" altLang="en-US" dirty="0"/>
              <a:t>今回ですと、第</a:t>
            </a:r>
            <a:r>
              <a:rPr kumimoji="1" lang="en-US" altLang="ja-JP" dirty="0"/>
              <a:t>1</a:t>
            </a:r>
            <a:r>
              <a:rPr kumimoji="1" lang="ja-JP" altLang="en-US" dirty="0"/>
              <a:t>回ブール代数の課題です。</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89</a:t>
            </a:fld>
            <a:endParaRPr kumimoji="1" lang="ja-JP" altLang="en-US"/>
          </a:p>
        </p:txBody>
      </p:sp>
    </p:spTree>
    <p:extLst>
      <p:ext uri="{BB962C8B-B14F-4D97-AF65-F5344CB8AC3E}">
        <p14:creationId xmlns:p14="http://schemas.microsoft.com/office/powerpoint/2010/main" val="2607424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論理回路をクリックすると論理回路のページに入れます。</a:t>
            </a:r>
            <a:endParaRPr kumimoji="1" lang="en-US" altLang="ja-JP" dirty="0"/>
          </a:p>
          <a:p>
            <a:r>
              <a:rPr kumimoji="1" lang="ja-JP" altLang="en-US" dirty="0"/>
              <a:t>出席と課題提出はここからします。</a:t>
            </a:r>
            <a:endParaRPr kumimoji="1" lang="en-US" altLang="ja-JP" dirty="0"/>
          </a:p>
          <a:p>
            <a:r>
              <a:rPr kumimoji="1" lang="ja-JP" altLang="en-US" dirty="0"/>
              <a:t>下の方にある出席カードを提出してください、と書いてある部分の</a:t>
            </a:r>
            <a:r>
              <a:rPr kumimoji="1" lang="en-US" altLang="ja-JP" dirty="0"/>
              <a:t>URL</a:t>
            </a:r>
            <a:r>
              <a:rPr kumimoji="1" lang="ja-JP" altLang="en-US" dirty="0"/>
              <a:t>をクリックしてください。</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9</a:t>
            </a:fld>
            <a:endParaRPr kumimoji="1" lang="ja-JP" altLang="en-US"/>
          </a:p>
        </p:txBody>
      </p:sp>
    </p:spTree>
    <p:extLst>
      <p:ext uri="{BB962C8B-B14F-4D97-AF65-F5344CB8AC3E}">
        <p14:creationId xmlns:p14="http://schemas.microsoft.com/office/powerpoint/2010/main" val="343813929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課題をクリックすると、</a:t>
            </a:r>
            <a:r>
              <a:rPr kumimoji="1" lang="en-US" altLang="ja-JP" dirty="0"/>
              <a:t>Google</a:t>
            </a:r>
            <a:r>
              <a:rPr kumimoji="1" lang="ja-JP" altLang="en-US" dirty="0"/>
              <a:t>フォームというのが出てきますのでクリックしてください。</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90</a:t>
            </a:fld>
            <a:endParaRPr kumimoji="1" lang="ja-JP" altLang="en-US"/>
          </a:p>
        </p:txBody>
      </p:sp>
    </p:spTree>
    <p:extLst>
      <p:ext uri="{BB962C8B-B14F-4D97-AF65-F5344CB8AC3E}">
        <p14:creationId xmlns:p14="http://schemas.microsoft.com/office/powerpoint/2010/main" val="242724445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するとこのような課題の画面になりますので、解答して「送信」ボタンを押してください。</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91</a:t>
            </a:fld>
            <a:endParaRPr kumimoji="1" lang="ja-JP" altLang="en-US"/>
          </a:p>
        </p:txBody>
      </p:sp>
    </p:spTree>
    <p:extLst>
      <p:ext uri="{BB962C8B-B14F-4D97-AF65-F5344CB8AC3E}">
        <p14:creationId xmlns:p14="http://schemas.microsoft.com/office/powerpoint/2010/main" val="208316876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第</a:t>
            </a:r>
            <a:r>
              <a:rPr kumimoji="1" lang="en-US" altLang="ja-JP" dirty="0"/>
              <a:t>1</a:t>
            </a:r>
            <a:r>
              <a:rPr kumimoji="1" lang="ja-JP" altLang="en-US" dirty="0"/>
              <a:t>問は、</a:t>
            </a:r>
            <a:r>
              <a:rPr kumimoji="1" lang="en-US" altLang="ja-JP" dirty="0"/>
              <a:t>NOT,AND,OR</a:t>
            </a:r>
            <a:r>
              <a:rPr kumimoji="1" lang="ja-JP" altLang="en-US" dirty="0"/>
              <a:t>演算をするというものです。</a:t>
            </a:r>
            <a:endParaRPr kumimoji="1" lang="en-US" altLang="ja-JP" dirty="0"/>
          </a:p>
          <a:p>
            <a:r>
              <a:rPr kumimoji="1" lang="ja-JP" altLang="en-US" dirty="0"/>
              <a:t>参考資料の「</a:t>
            </a:r>
            <a:r>
              <a:rPr lang="ja-JP" altLang="en-US" dirty="0"/>
              <a:t>代表的な論理関数・論理ゲート一覧」を見れば簡単にできるかと思います。</a:t>
            </a:r>
            <a:endParaRPr kumimoji="1" lang="ja-JP" altLang="en-US" dirty="0"/>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92</a:t>
            </a:fld>
            <a:endParaRPr kumimoji="1" lang="ja-JP" altLang="en-US"/>
          </a:p>
        </p:txBody>
      </p:sp>
    </p:spTree>
    <p:extLst>
      <p:ext uri="{BB962C8B-B14F-4D97-AF65-F5344CB8AC3E}">
        <p14:creationId xmlns:p14="http://schemas.microsoft.com/office/powerpoint/2010/main" val="336881675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第</a:t>
            </a:r>
            <a:r>
              <a:rPr kumimoji="1" lang="en-US" altLang="ja-JP" dirty="0"/>
              <a:t>2</a:t>
            </a:r>
            <a:r>
              <a:rPr kumimoji="1" lang="ja-JP" altLang="en-US" dirty="0"/>
              <a:t>問はド・モルガンの定理です。</a:t>
            </a:r>
            <a:endParaRPr kumimoji="1" lang="en-US" altLang="ja-JP" dirty="0"/>
          </a:p>
          <a:p>
            <a:r>
              <a:rPr kumimoji="1" lang="en-US" altLang="ja-JP" dirty="0"/>
              <a:t>3</a:t>
            </a:r>
            <a:r>
              <a:rPr kumimoji="1" lang="ja-JP" altLang="en-US" dirty="0"/>
              <a:t>変数ですが、</a:t>
            </a:r>
            <a:r>
              <a:rPr kumimoji="1" lang="en-US" altLang="ja-JP" dirty="0"/>
              <a:t>2</a:t>
            </a:r>
            <a:r>
              <a:rPr kumimoji="1" lang="ja-JP" altLang="en-US" dirty="0"/>
              <a:t>変数と同様にすればできます。</a:t>
            </a:r>
            <a:endParaRPr kumimoji="1" lang="en-US" altLang="ja-JP" dirty="0"/>
          </a:p>
          <a:p>
            <a:r>
              <a:rPr kumimoji="1" lang="ja-JP" altLang="en-US" dirty="0"/>
              <a:t>積和形に変形せよ、ですので、</a:t>
            </a:r>
            <a:r>
              <a:rPr kumimoji="1" lang="en-US" altLang="ja-JP" dirty="0"/>
              <a:t>AND</a:t>
            </a:r>
            <a:r>
              <a:rPr kumimoji="1" lang="ja-JP" altLang="en-US" dirty="0"/>
              <a:t>を取ってから</a:t>
            </a:r>
            <a:r>
              <a:rPr kumimoji="1" lang="en-US" altLang="ja-JP" dirty="0"/>
              <a:t>OR</a:t>
            </a:r>
            <a:r>
              <a:rPr kumimoji="1" lang="ja-JP" altLang="en-US" dirty="0"/>
              <a:t>を取る形にしてください。</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93</a:t>
            </a:fld>
            <a:endParaRPr kumimoji="1" lang="ja-JP" altLang="en-US"/>
          </a:p>
        </p:txBody>
      </p:sp>
    </p:spTree>
    <p:extLst>
      <p:ext uri="{BB962C8B-B14F-4D97-AF65-F5344CB8AC3E}">
        <p14:creationId xmlns:p14="http://schemas.microsoft.com/office/powerpoint/2010/main" val="2022040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3</a:t>
            </a:r>
            <a:r>
              <a:rPr kumimoji="1" lang="ja-JP" altLang="en-US" dirty="0"/>
              <a:t>問目は最小項を求める問題です。</a:t>
            </a:r>
            <a:endParaRPr kumimoji="1" lang="en-US" altLang="ja-JP" dirty="0"/>
          </a:p>
          <a:p>
            <a:r>
              <a:rPr kumimoji="1" lang="en-US" altLang="ja-JP" dirty="0"/>
              <a:t>f </a:t>
            </a:r>
            <a:r>
              <a:rPr kumimoji="1" lang="ja-JP" altLang="en-US" dirty="0"/>
              <a:t>の最小項を求めてください。</a:t>
            </a:r>
            <a:endParaRPr kumimoji="1" lang="en-US" altLang="ja-JP" dirty="0"/>
          </a:p>
          <a:p>
            <a:r>
              <a:rPr kumimoji="1" lang="ja-JP" altLang="en-US" dirty="0"/>
              <a:t>真理値表を求めて、それが</a:t>
            </a:r>
            <a:r>
              <a:rPr kumimoji="1" lang="en-US" altLang="ja-JP" dirty="0"/>
              <a:t>1</a:t>
            </a:r>
            <a:r>
              <a:rPr kumimoji="1" lang="ja-JP" altLang="en-US" dirty="0"/>
              <a:t>になるマスに対応する最小項を挙げてください。</a:t>
            </a:r>
            <a:endParaRPr kumimoji="1" lang="en-US" altLang="ja-JP" dirty="0"/>
          </a:p>
          <a:p>
            <a:r>
              <a:rPr kumimoji="1" lang="ja-JP" altLang="en-US" dirty="0"/>
              <a:t>最小項ですので、積項、つまり出てくる演算は</a:t>
            </a:r>
            <a:r>
              <a:rPr kumimoji="1" lang="en-US" altLang="ja-JP" dirty="0"/>
              <a:t>NOT</a:t>
            </a:r>
            <a:r>
              <a:rPr kumimoji="1" lang="ja-JP" altLang="en-US" dirty="0"/>
              <a:t>と</a:t>
            </a:r>
            <a:r>
              <a:rPr kumimoji="1" lang="en-US" altLang="ja-JP" dirty="0"/>
              <a:t>AND</a:t>
            </a:r>
            <a:r>
              <a:rPr kumimoji="1" lang="ja-JP" altLang="en-US" dirty="0"/>
              <a:t>のみです。</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94</a:t>
            </a:fld>
            <a:endParaRPr kumimoji="1" lang="ja-JP" altLang="en-US"/>
          </a:p>
        </p:txBody>
      </p:sp>
    </p:spTree>
    <p:extLst>
      <p:ext uri="{BB962C8B-B14F-4D97-AF65-F5344CB8AC3E}">
        <p14:creationId xmlns:p14="http://schemas.microsoft.com/office/powerpoint/2010/main" val="279766316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最後に論理回路シミュレータ </a:t>
            </a:r>
            <a:r>
              <a:rPr kumimoji="1" lang="en-US" altLang="ja-JP" dirty="0"/>
              <a:t>Logisim </a:t>
            </a:r>
            <a:r>
              <a:rPr kumimoji="1" lang="ja-JP" altLang="en-US" dirty="0"/>
              <a:t>について説明します。</a:t>
            </a:r>
            <a:endParaRPr kumimoji="1" lang="en-US" altLang="ja-JP" dirty="0"/>
          </a:p>
          <a:p>
            <a:r>
              <a:rPr kumimoji="1" lang="en-US" altLang="ja-JP" dirty="0"/>
              <a:t>Logisim </a:t>
            </a:r>
            <a:r>
              <a:rPr kumimoji="1" lang="ja-JP" altLang="en-US" dirty="0"/>
              <a:t>とは論理回路をシミュレートすることができるフリーソフトです。</a:t>
            </a:r>
            <a:endParaRPr kumimoji="1" lang="en-US" altLang="ja-JP" dirty="0"/>
          </a:p>
          <a:p>
            <a:r>
              <a:rPr kumimoji="1" lang="ja-JP" altLang="en-US" dirty="0"/>
              <a:t>第</a:t>
            </a:r>
            <a:r>
              <a:rPr kumimoji="1" lang="en-US" altLang="ja-JP" dirty="0"/>
              <a:t>4</a:t>
            </a:r>
            <a:r>
              <a:rPr kumimoji="1" lang="ja-JP" altLang="en-US" dirty="0"/>
              <a:t>回</a:t>
            </a:r>
            <a:r>
              <a:rPr kumimoji="1" lang="en-US" altLang="ja-JP" dirty="0"/>
              <a:t>4</a:t>
            </a:r>
            <a:r>
              <a:rPr kumimoji="1" lang="ja-JP" altLang="en-US" dirty="0"/>
              <a:t>月</a:t>
            </a:r>
            <a:r>
              <a:rPr kumimoji="1" lang="en-US" altLang="ja-JP" dirty="0"/>
              <a:t>28</a:t>
            </a:r>
            <a:r>
              <a:rPr kumimoji="1" lang="ja-JP" altLang="en-US" dirty="0"/>
              <a:t>日に </a:t>
            </a:r>
            <a:r>
              <a:rPr kumimoji="1" lang="en-US" altLang="ja-JP" dirty="0"/>
              <a:t>Logisim </a:t>
            </a:r>
            <a:r>
              <a:rPr kumimoji="1" lang="ja-JP" altLang="en-US" dirty="0"/>
              <a:t>を用いた演習を行う予定です。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95</a:t>
            </a:fld>
            <a:endParaRPr kumimoji="1" lang="ja-JP" altLang="en-US"/>
          </a:p>
        </p:txBody>
      </p:sp>
    </p:spTree>
    <p:extLst>
      <p:ext uri="{BB962C8B-B14F-4D97-AF65-F5344CB8AC3E}">
        <p14:creationId xmlns:p14="http://schemas.microsoft.com/office/powerpoint/2010/main" val="411175579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Logisim </a:t>
            </a:r>
            <a:r>
              <a:rPr kumimoji="1" lang="ja-JP" altLang="en-US" dirty="0"/>
              <a:t>を起動するとこのような画面になります。</a:t>
            </a:r>
            <a:endParaRPr kumimoji="1" lang="en-US" altLang="ja-JP" dirty="0"/>
          </a:p>
          <a:p>
            <a:r>
              <a:rPr kumimoji="1" lang="ja-JP" altLang="en-US" dirty="0"/>
              <a:t>ここに様々なゲートや配線を配置することで回路を設計することができます。</a:t>
            </a:r>
            <a:endParaRPr kumimoji="1" lang="en-US" altLang="ja-JP" dirty="0"/>
          </a:p>
          <a:p>
            <a:r>
              <a:rPr kumimoji="1" lang="ja-JP" altLang="en-US" dirty="0"/>
              <a:t>設計した回路は動かすことも可能です。</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96</a:t>
            </a:fld>
            <a:endParaRPr kumimoji="1" lang="ja-JP" altLang="en-US"/>
          </a:p>
        </p:txBody>
      </p:sp>
    </p:spTree>
    <p:extLst>
      <p:ext uri="{BB962C8B-B14F-4D97-AF65-F5344CB8AC3E}">
        <p14:creationId xmlns:p14="http://schemas.microsoft.com/office/powerpoint/2010/main" val="339104605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こちらが </a:t>
            </a:r>
            <a:r>
              <a:rPr kumimoji="1" lang="en-US" altLang="ja-JP" dirty="0"/>
              <a:t>Logisim </a:t>
            </a:r>
            <a:r>
              <a:rPr kumimoji="1" lang="ja-JP" altLang="en-US" dirty="0"/>
              <a:t>のページです。</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97</a:t>
            </a:fld>
            <a:endParaRPr kumimoji="1" lang="ja-JP" altLang="en-US"/>
          </a:p>
        </p:txBody>
      </p:sp>
    </p:spTree>
    <p:extLst>
      <p:ext uri="{BB962C8B-B14F-4D97-AF65-F5344CB8AC3E}">
        <p14:creationId xmlns:p14="http://schemas.microsoft.com/office/powerpoint/2010/main" val="162140199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宿題です。</a:t>
            </a:r>
            <a:endParaRPr kumimoji="1" lang="en-US" altLang="ja-JP" dirty="0"/>
          </a:p>
          <a:p>
            <a:r>
              <a:rPr kumimoji="1" lang="ja-JP" altLang="en-US" dirty="0"/>
              <a:t>第</a:t>
            </a:r>
            <a:r>
              <a:rPr kumimoji="1" lang="en-US" altLang="ja-JP" dirty="0"/>
              <a:t>4</a:t>
            </a:r>
            <a:r>
              <a:rPr kumimoji="1" lang="ja-JP" altLang="en-US" dirty="0"/>
              <a:t>回</a:t>
            </a:r>
            <a:r>
              <a:rPr kumimoji="1" lang="en-US" altLang="ja-JP" dirty="0"/>
              <a:t>4</a:t>
            </a:r>
            <a:r>
              <a:rPr kumimoji="1" lang="ja-JP" altLang="en-US" dirty="0"/>
              <a:t>月</a:t>
            </a:r>
            <a:r>
              <a:rPr kumimoji="1" lang="en-US" altLang="ja-JP" dirty="0"/>
              <a:t>28</a:t>
            </a:r>
            <a:r>
              <a:rPr kumimoji="1" lang="ja-JP" altLang="en-US" dirty="0"/>
              <a:t>日の授業までに、皆さんのノート</a:t>
            </a:r>
            <a:r>
              <a:rPr kumimoji="1" lang="en-US" altLang="ja-JP" dirty="0"/>
              <a:t>PC</a:t>
            </a:r>
            <a:r>
              <a:rPr kumimoji="1" lang="ja-JP" altLang="en-US" dirty="0"/>
              <a:t>に </a:t>
            </a:r>
            <a:r>
              <a:rPr kumimoji="1" lang="en-US" altLang="ja-JP" dirty="0"/>
              <a:t>Logisim </a:t>
            </a:r>
            <a:r>
              <a:rPr kumimoji="1" lang="ja-JP" altLang="en-US" dirty="0"/>
              <a:t>をインストールしておいてください。</a:t>
            </a:r>
            <a:endParaRPr kumimoji="1" lang="en-US" altLang="ja-JP" dirty="0"/>
          </a:p>
          <a:p>
            <a:r>
              <a:rPr kumimoji="1" lang="ja-JP" altLang="en-US" dirty="0"/>
              <a:t>インストールの仕方は論理回路のページに載っています。</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98</a:t>
            </a:fld>
            <a:endParaRPr kumimoji="1" lang="ja-JP" altLang="en-US"/>
          </a:p>
        </p:txBody>
      </p:sp>
    </p:spTree>
    <p:extLst>
      <p:ext uri="{BB962C8B-B14F-4D97-AF65-F5344CB8AC3E}">
        <p14:creationId xmlns:p14="http://schemas.microsoft.com/office/powerpoint/2010/main" val="315565848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まず論理回路のページを開いてください。</a:t>
            </a:r>
            <a:endParaRPr kumimoji="1" lang="en-US" altLang="ja-JP" dirty="0"/>
          </a:p>
          <a:p>
            <a:r>
              <a:rPr kumimoji="1" lang="ja-JP" altLang="en-US" dirty="0"/>
              <a:t>上の方に「</a:t>
            </a:r>
            <a:r>
              <a:rPr kumimoji="1" lang="en-US" altLang="ja-JP" dirty="0"/>
              <a:t>Logisim</a:t>
            </a:r>
            <a:r>
              <a:rPr kumimoji="1" lang="ja-JP" altLang="en-US" dirty="0"/>
              <a:t>実習について」という項目がありますので、「こちらのページ」の部分をクリックしてください。</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99</a:t>
            </a:fld>
            <a:endParaRPr kumimoji="1" lang="ja-JP" altLang="en-US"/>
          </a:p>
        </p:txBody>
      </p:sp>
    </p:spTree>
    <p:extLst>
      <p:ext uri="{BB962C8B-B14F-4D97-AF65-F5344CB8AC3E}">
        <p14:creationId xmlns:p14="http://schemas.microsoft.com/office/powerpoint/2010/main" val="3500557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6350"/>
            <a:ext cx="9140825" cy="6851650"/>
            <a:chOff x="0" y="4"/>
            <a:chExt cx="5758" cy="4316"/>
          </a:xfrm>
        </p:grpSpPr>
        <p:grpSp>
          <p:nvGrpSpPr>
            <p:cNvPr id="5" name="Group 3"/>
            <p:cNvGrpSpPr>
              <a:grpSpLocks/>
            </p:cNvGrpSpPr>
            <p:nvPr/>
          </p:nvGrpSpPr>
          <p:grpSpPr bwMode="auto">
            <a:xfrm>
              <a:off x="0" y="1161"/>
              <a:ext cx="5758" cy="3159"/>
              <a:chOff x="0" y="1161"/>
              <a:chExt cx="5758" cy="3159"/>
            </a:xfrm>
          </p:grpSpPr>
          <p:sp>
            <p:nvSpPr>
              <p:cNvPr id="16" name="Freeform 4"/>
              <p:cNvSpPr>
                <a:spLocks/>
              </p:cNvSpPr>
              <p:nvPr/>
            </p:nvSpPr>
            <p:spPr bwMode="hidden">
              <a:xfrm>
                <a:off x="558" y="1161"/>
                <a:ext cx="5200" cy="3159"/>
              </a:xfrm>
              <a:custGeom>
                <a:avLst/>
                <a:gdLst>
                  <a:gd name="T0" fmla="*/ 0 w 5184"/>
                  <a:gd name="T1" fmla="*/ 3159 h 3159"/>
                  <a:gd name="T2" fmla="*/ 5184 w 5184"/>
                  <a:gd name="T3" fmla="*/ 3159 h 3159"/>
                  <a:gd name="T4" fmla="*/ 5184 w 5184"/>
                  <a:gd name="T5" fmla="*/ 0 h 3159"/>
                  <a:gd name="T6" fmla="*/ 0 w 5184"/>
                  <a:gd name="T7" fmla="*/ 0 h 3159"/>
                  <a:gd name="T8" fmla="*/ 0 w 5184"/>
                  <a:gd name="T9" fmla="*/ 3159 h 3159"/>
                  <a:gd name="T10" fmla="*/ 0 w 5184"/>
                  <a:gd name="T11" fmla="*/ 3159 h 3159"/>
                </a:gdLst>
                <a:ahLst/>
                <a:cxnLst>
                  <a:cxn ang="0">
                    <a:pos x="T0" y="T1"/>
                  </a:cxn>
                  <a:cxn ang="0">
                    <a:pos x="T2" y="T3"/>
                  </a:cxn>
                  <a:cxn ang="0">
                    <a:pos x="T4" y="T5"/>
                  </a:cxn>
                  <a:cxn ang="0">
                    <a:pos x="T6" y="T7"/>
                  </a:cxn>
                  <a:cxn ang="0">
                    <a:pos x="T8" y="T9"/>
                  </a:cxn>
                  <a:cxn ang="0">
                    <a:pos x="T10" y="T11"/>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17" name="Freeform 5"/>
              <p:cNvSpPr>
                <a:spLocks/>
              </p:cNvSpPr>
              <p:nvPr/>
            </p:nvSpPr>
            <p:spPr bwMode="hidden">
              <a:xfrm>
                <a:off x="0" y="1161"/>
                <a:ext cx="558" cy="3159"/>
              </a:xfrm>
              <a:custGeom>
                <a:avLst/>
                <a:gdLst>
                  <a:gd name="T0" fmla="*/ 0 w 556"/>
                  <a:gd name="T1" fmla="*/ 0 h 3159"/>
                  <a:gd name="T2" fmla="*/ 0 w 556"/>
                  <a:gd name="T3" fmla="*/ 3159 h 3159"/>
                  <a:gd name="T4" fmla="*/ 556 w 556"/>
                  <a:gd name="T5" fmla="*/ 3159 h 3159"/>
                  <a:gd name="T6" fmla="*/ 556 w 556"/>
                  <a:gd name="T7" fmla="*/ 0 h 3159"/>
                  <a:gd name="T8" fmla="*/ 0 w 556"/>
                  <a:gd name="T9" fmla="*/ 0 h 3159"/>
                  <a:gd name="T10" fmla="*/ 0 w 556"/>
                  <a:gd name="T11" fmla="*/ 0 h 3159"/>
                </a:gdLst>
                <a:ahLst/>
                <a:cxnLst>
                  <a:cxn ang="0">
                    <a:pos x="T0" y="T1"/>
                  </a:cxn>
                  <a:cxn ang="0">
                    <a:pos x="T2" y="T3"/>
                  </a:cxn>
                  <a:cxn ang="0">
                    <a:pos x="T4" y="T5"/>
                  </a:cxn>
                  <a:cxn ang="0">
                    <a:pos x="T6" y="T7"/>
                  </a:cxn>
                  <a:cxn ang="0">
                    <a:pos x="T8" y="T9"/>
                  </a:cxn>
                  <a:cxn ang="0">
                    <a:pos x="T10" y="T11"/>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grpSp>
        <p:sp>
          <p:nvSpPr>
            <p:cNvPr id="6" name="Freeform 6"/>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7" name="Freeform 7"/>
            <p:cNvSpPr>
              <a:spLocks/>
            </p:cNvSpPr>
            <p:nvPr/>
          </p:nvSpPr>
          <p:spPr bwMode="ltGray">
            <a:xfrm>
              <a:off x="767" y="1155"/>
              <a:ext cx="252" cy="12"/>
            </a:xfrm>
            <a:custGeom>
              <a:avLst/>
              <a:gdLst>
                <a:gd name="T0" fmla="*/ 251 w 251"/>
                <a:gd name="T1" fmla="*/ 0 h 12"/>
                <a:gd name="T2" fmla="*/ 0 w 251"/>
                <a:gd name="T3" fmla="*/ 0 h 12"/>
                <a:gd name="T4" fmla="*/ 0 w 251"/>
                <a:gd name="T5" fmla="*/ 12 h 12"/>
                <a:gd name="T6" fmla="*/ 251 w 251"/>
                <a:gd name="T7" fmla="*/ 12 h 12"/>
                <a:gd name="T8" fmla="*/ 251 w 251"/>
                <a:gd name="T9" fmla="*/ 0 h 12"/>
                <a:gd name="T10" fmla="*/ 251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8" name="Freeform 8"/>
            <p:cNvSpPr>
              <a:spLocks/>
            </p:cNvSpPr>
            <p:nvPr/>
          </p:nvSpPr>
          <p:spPr bwMode="ltGray">
            <a:xfrm>
              <a:off x="0" y="1155"/>
              <a:ext cx="351" cy="12"/>
            </a:xfrm>
            <a:custGeom>
              <a:avLst/>
              <a:gdLst>
                <a:gd name="T0" fmla="*/ 0 w 251"/>
                <a:gd name="T1" fmla="*/ 0 h 12"/>
                <a:gd name="T2" fmla="*/ 0 w 251"/>
                <a:gd name="T3" fmla="*/ 12 h 12"/>
                <a:gd name="T4" fmla="*/ 251 w 251"/>
                <a:gd name="T5" fmla="*/ 12 h 12"/>
                <a:gd name="T6" fmla="*/ 251 w 251"/>
                <a:gd name="T7" fmla="*/ 0 h 12"/>
                <a:gd name="T8" fmla="*/ 0 w 251"/>
                <a:gd name="T9" fmla="*/ 0 h 12"/>
                <a:gd name="T10" fmla="*/ 0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grpSp>
          <p:nvGrpSpPr>
            <p:cNvPr id="9" name="Group 9"/>
            <p:cNvGrpSpPr>
              <a:grpSpLocks/>
            </p:cNvGrpSpPr>
            <p:nvPr/>
          </p:nvGrpSpPr>
          <p:grpSpPr bwMode="auto">
            <a:xfrm>
              <a:off x="348" y="4"/>
              <a:ext cx="5410" cy="4316"/>
              <a:chOff x="348" y="4"/>
              <a:chExt cx="5410" cy="4316"/>
            </a:xfrm>
          </p:grpSpPr>
          <p:sp>
            <p:nvSpPr>
              <p:cNvPr id="10" name="Freeform 10"/>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Lst>
                <a:ahLst/>
                <a:cxnLst>
                  <a:cxn ang="0">
                    <a:pos x="T0" y="T1"/>
                  </a:cxn>
                  <a:cxn ang="0">
                    <a:pos x="T2" y="T3"/>
                  </a:cxn>
                  <a:cxn ang="0">
                    <a:pos x="T4" y="T5"/>
                  </a:cxn>
                  <a:cxn ang="0">
                    <a:pos x="T6" y="T7"/>
                  </a:cxn>
                  <a:cxn ang="0">
                    <a:pos x="T8" y="T9"/>
                  </a:cxn>
                  <a:cxn ang="0">
                    <a:pos x="T10" y="T11"/>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11" name="Freeform 11"/>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Lst>
                <a:ahLst/>
                <a:cxnLst>
                  <a:cxn ang="0">
                    <a:pos x="T0" y="T1"/>
                  </a:cxn>
                  <a:cxn ang="0">
                    <a:pos x="T2" y="T3"/>
                  </a:cxn>
                  <a:cxn ang="0">
                    <a:pos x="T4" y="T5"/>
                  </a:cxn>
                  <a:cxn ang="0">
                    <a:pos x="T6" y="T7"/>
                  </a:cxn>
                  <a:cxn ang="0">
                    <a:pos x="T8" y="T9"/>
                  </a:cxn>
                  <a:cxn ang="0">
                    <a:pos x="T10" y="T11"/>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12" name="Freeform 12"/>
              <p:cNvSpPr>
                <a:spLocks/>
              </p:cNvSpPr>
              <p:nvPr/>
            </p:nvSpPr>
            <p:spPr bwMode="ltGray">
              <a:xfrm>
                <a:off x="1019" y="1155"/>
                <a:ext cx="4739" cy="12"/>
              </a:xfrm>
              <a:custGeom>
                <a:avLst/>
                <a:gdLst>
                  <a:gd name="T0" fmla="*/ 4724 w 4724"/>
                  <a:gd name="T1" fmla="*/ 0 h 12"/>
                  <a:gd name="T2" fmla="*/ 0 w 4724"/>
                  <a:gd name="T3" fmla="*/ 0 h 12"/>
                  <a:gd name="T4" fmla="*/ 0 w 4724"/>
                  <a:gd name="T5" fmla="*/ 12 h 12"/>
                  <a:gd name="T6" fmla="*/ 4724 w 4724"/>
                  <a:gd name="T7" fmla="*/ 12 h 12"/>
                  <a:gd name="T8" fmla="*/ 4724 w 4724"/>
                  <a:gd name="T9" fmla="*/ 0 h 12"/>
                  <a:gd name="T10" fmla="*/ 4724 w 4724"/>
                  <a:gd name="T11" fmla="*/ 0 h 12"/>
                </a:gdLst>
                <a:ahLst/>
                <a:cxnLst>
                  <a:cxn ang="0">
                    <a:pos x="T0" y="T1"/>
                  </a:cxn>
                  <a:cxn ang="0">
                    <a:pos x="T2" y="T3"/>
                  </a:cxn>
                  <a:cxn ang="0">
                    <a:pos x="T4" y="T5"/>
                  </a:cxn>
                  <a:cxn ang="0">
                    <a:pos x="T6" y="T7"/>
                  </a:cxn>
                  <a:cxn ang="0">
                    <a:pos x="T8" y="T9"/>
                  </a:cxn>
                  <a:cxn ang="0">
                    <a:pos x="T10" y="T11"/>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13" name="Freeform 13"/>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Lst>
                <a:ahLst/>
                <a:cxnLst>
                  <a:cxn ang="0">
                    <a:pos x="T0" y="T1"/>
                  </a:cxn>
                  <a:cxn ang="0">
                    <a:pos x="T2" y="T3"/>
                  </a:cxn>
                  <a:cxn ang="0">
                    <a:pos x="T4" y="T5"/>
                  </a:cxn>
                  <a:cxn ang="0">
                    <a:pos x="T6" y="T7"/>
                  </a:cxn>
                  <a:cxn ang="0">
                    <a:pos x="T8" y="T9"/>
                  </a:cxn>
                  <a:cxn ang="0">
                    <a:pos x="T10" y="T11"/>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14" name="Freeform 14"/>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Lst>
                <a:ahLst/>
                <a:cxnLst>
                  <a:cxn ang="0">
                    <a:pos x="T0" y="T1"/>
                  </a:cxn>
                  <a:cxn ang="0">
                    <a:pos x="T2" y="T3"/>
                  </a:cxn>
                  <a:cxn ang="0">
                    <a:pos x="T4" y="T5"/>
                  </a:cxn>
                  <a:cxn ang="0">
                    <a:pos x="T6" y="T7"/>
                  </a:cxn>
                  <a:cxn ang="0">
                    <a:pos x="T8" y="T9"/>
                  </a:cxn>
                  <a:cxn ang="0">
                    <a:pos x="T10" y="T11"/>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15" name="Freeform 15"/>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grpSp>
      </p:grpSp>
      <p:sp>
        <p:nvSpPr>
          <p:cNvPr id="8208" name="Rectangle 16"/>
          <p:cNvSpPr>
            <a:spLocks noGrp="1" noChangeArrowheads="1"/>
          </p:cNvSpPr>
          <p:nvPr>
            <p:ph type="ctrTitle" sz="quarter"/>
          </p:nvPr>
        </p:nvSpPr>
        <p:spPr>
          <a:xfrm>
            <a:off x="1066800" y="1997075"/>
            <a:ext cx="7086600" cy="1431925"/>
          </a:xfrm>
        </p:spPr>
        <p:txBody>
          <a:bodyPr anchor="b"/>
          <a:lstStyle>
            <a:lvl1pPr>
              <a:defRPr/>
            </a:lvl1pPr>
          </a:lstStyle>
          <a:p>
            <a:pPr lvl="0"/>
            <a:r>
              <a:rPr lang="ja-JP" altLang="en-US" noProof="0"/>
              <a:t>マスタ タイトルの書式設定</a:t>
            </a:r>
          </a:p>
        </p:txBody>
      </p:sp>
      <p:sp>
        <p:nvSpPr>
          <p:cNvPr id="8209" name="Rectangle 17"/>
          <p:cNvSpPr>
            <a:spLocks noGrp="1" noChangeArrowheads="1"/>
          </p:cNvSpPr>
          <p:nvPr>
            <p:ph type="subTitle" sz="quarter" idx="1"/>
          </p:nvPr>
        </p:nvSpPr>
        <p:spPr>
          <a:xfrm>
            <a:off x="1066800" y="3886200"/>
            <a:ext cx="6400800" cy="1752600"/>
          </a:xfrm>
        </p:spPr>
        <p:txBody>
          <a:bodyPr/>
          <a:lstStyle>
            <a:lvl1pPr marL="0" indent="0">
              <a:buFont typeface="Wingdings" panose="05000000000000000000" pitchFamily="2" charset="2"/>
              <a:buNone/>
              <a:defRPr/>
            </a:lvl1pPr>
          </a:lstStyle>
          <a:p>
            <a:pPr lvl="0"/>
            <a:r>
              <a:rPr lang="ja-JP" altLang="en-US" noProof="0"/>
              <a:t>マスタ サブタイトルの書式設定</a:t>
            </a:r>
          </a:p>
        </p:txBody>
      </p:sp>
      <p:sp>
        <p:nvSpPr>
          <p:cNvPr id="18" name="Rectangle 18"/>
          <p:cNvSpPr>
            <a:spLocks noGrp="1" noChangeArrowheads="1"/>
          </p:cNvSpPr>
          <p:nvPr>
            <p:ph type="dt" sz="quarter" idx="10"/>
          </p:nvPr>
        </p:nvSpPr>
        <p:spPr/>
        <p:txBody>
          <a:bodyPr/>
          <a:lstStyle>
            <a:lvl1pPr>
              <a:defRPr/>
            </a:lvl1pPr>
          </a:lstStyle>
          <a:p>
            <a:pPr>
              <a:defRPr/>
            </a:pPr>
            <a:endParaRPr lang="en-US" altLang="ja-JP"/>
          </a:p>
        </p:txBody>
      </p:sp>
      <p:sp>
        <p:nvSpPr>
          <p:cNvPr id="19" name="Rectangle 19"/>
          <p:cNvSpPr>
            <a:spLocks noGrp="1" noChangeArrowheads="1"/>
          </p:cNvSpPr>
          <p:nvPr>
            <p:ph type="ftr" sz="quarter" idx="11"/>
          </p:nvPr>
        </p:nvSpPr>
        <p:spPr>
          <a:xfrm>
            <a:off x="3352800" y="6248400"/>
            <a:ext cx="2895600" cy="457200"/>
          </a:xfrm>
        </p:spPr>
        <p:txBody>
          <a:bodyPr/>
          <a:lstStyle>
            <a:lvl1pPr>
              <a:defRPr/>
            </a:lvl1pPr>
          </a:lstStyle>
          <a:p>
            <a:pPr>
              <a:defRPr/>
            </a:pPr>
            <a:endParaRPr lang="en-US" altLang="ja-JP"/>
          </a:p>
        </p:txBody>
      </p:sp>
      <p:sp>
        <p:nvSpPr>
          <p:cNvPr id="20" name="Rectangle 20"/>
          <p:cNvSpPr>
            <a:spLocks noGrp="1" noChangeArrowheads="1"/>
          </p:cNvSpPr>
          <p:nvPr>
            <p:ph type="sldNum" sz="quarter" idx="12"/>
          </p:nvPr>
        </p:nvSpPr>
        <p:spPr/>
        <p:txBody>
          <a:bodyPr/>
          <a:lstStyle>
            <a:lvl1pPr>
              <a:defRPr/>
            </a:lvl1pPr>
          </a:lstStyle>
          <a:p>
            <a:pPr>
              <a:defRPr/>
            </a:pPr>
            <a:fld id="{FAB73557-BFC2-4E98-BACC-D808ECEB6452}" type="slidenum">
              <a:rPr lang="en-US" altLang="ja-JP"/>
              <a:pPr>
                <a:defRPr/>
              </a:pPr>
              <a:t>‹#›</a:t>
            </a:fld>
            <a:endParaRPr lang="en-US" altLang="ja-JP"/>
          </a:p>
        </p:txBody>
      </p:sp>
    </p:spTree>
    <p:extLst>
      <p:ext uri="{BB962C8B-B14F-4D97-AF65-F5344CB8AC3E}">
        <p14:creationId xmlns:p14="http://schemas.microsoft.com/office/powerpoint/2010/main" val="2283433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8"/>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9"/>
          <p:cNvSpPr>
            <a:spLocks noGrp="1" noChangeArrowheads="1"/>
          </p:cNvSpPr>
          <p:nvPr>
            <p:ph type="sldNum" sz="quarter" idx="12"/>
          </p:nvPr>
        </p:nvSpPr>
        <p:spPr>
          <a:ln/>
        </p:spPr>
        <p:txBody>
          <a:bodyPr/>
          <a:lstStyle>
            <a:lvl1pPr>
              <a:defRPr/>
            </a:lvl1pPr>
          </a:lstStyle>
          <a:p>
            <a:pPr>
              <a:defRPr/>
            </a:pPr>
            <a:fld id="{7C6EDB56-7319-4F2C-B780-766208742FC7}" type="slidenum">
              <a:rPr lang="en-US" altLang="ja-JP"/>
              <a:pPr>
                <a:defRPr/>
              </a:pPr>
              <a:t>‹#›</a:t>
            </a:fld>
            <a:endParaRPr lang="en-US" altLang="ja-JP"/>
          </a:p>
        </p:txBody>
      </p:sp>
    </p:spTree>
    <p:extLst>
      <p:ext uri="{BB962C8B-B14F-4D97-AF65-F5344CB8AC3E}">
        <p14:creationId xmlns:p14="http://schemas.microsoft.com/office/powerpoint/2010/main" val="3945451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24650" y="304800"/>
            <a:ext cx="1885950" cy="57912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1066800" y="304800"/>
            <a:ext cx="5505450" cy="57912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8"/>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9"/>
          <p:cNvSpPr>
            <a:spLocks noGrp="1" noChangeArrowheads="1"/>
          </p:cNvSpPr>
          <p:nvPr>
            <p:ph type="sldNum" sz="quarter" idx="12"/>
          </p:nvPr>
        </p:nvSpPr>
        <p:spPr>
          <a:ln/>
        </p:spPr>
        <p:txBody>
          <a:bodyPr/>
          <a:lstStyle>
            <a:lvl1pPr>
              <a:defRPr/>
            </a:lvl1pPr>
          </a:lstStyle>
          <a:p>
            <a:pPr>
              <a:defRPr/>
            </a:pPr>
            <a:fld id="{264638E6-A3C8-4461-BE73-728133F37662}" type="slidenum">
              <a:rPr lang="en-US" altLang="ja-JP"/>
              <a:pPr>
                <a:defRPr/>
              </a:pPr>
              <a:t>‹#›</a:t>
            </a:fld>
            <a:endParaRPr lang="en-US" altLang="ja-JP"/>
          </a:p>
        </p:txBody>
      </p:sp>
    </p:spTree>
    <p:extLst>
      <p:ext uri="{BB962C8B-B14F-4D97-AF65-F5344CB8AC3E}">
        <p14:creationId xmlns:p14="http://schemas.microsoft.com/office/powerpoint/2010/main" val="1764658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066800" y="304800"/>
            <a:ext cx="7543800" cy="1431925"/>
          </a:xfrm>
        </p:spPr>
        <p:txBody>
          <a:bodyPr/>
          <a:lstStyle/>
          <a:p>
            <a:r>
              <a:rPr lang="ja-JP" altLang="en-US"/>
              <a:t>マスター タイトルの書式設定</a:t>
            </a:r>
          </a:p>
        </p:txBody>
      </p:sp>
      <p:sp>
        <p:nvSpPr>
          <p:cNvPr id="3" name="テキスト プレースホルダー 2"/>
          <p:cNvSpPr>
            <a:spLocks noGrp="1"/>
          </p:cNvSpPr>
          <p:nvPr>
            <p:ph type="body" sz="half" idx="1"/>
          </p:nvPr>
        </p:nvSpPr>
        <p:spPr>
          <a:xfrm>
            <a:off x="1066800" y="1981200"/>
            <a:ext cx="36957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914900" y="1981200"/>
            <a:ext cx="3695700" cy="1981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914900" y="4114800"/>
            <a:ext cx="3695700" cy="1981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17"/>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18"/>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19"/>
          <p:cNvSpPr>
            <a:spLocks noGrp="1" noChangeArrowheads="1"/>
          </p:cNvSpPr>
          <p:nvPr>
            <p:ph type="sldNum" sz="quarter" idx="12"/>
          </p:nvPr>
        </p:nvSpPr>
        <p:spPr>
          <a:ln/>
        </p:spPr>
        <p:txBody>
          <a:bodyPr/>
          <a:lstStyle>
            <a:lvl1pPr>
              <a:defRPr/>
            </a:lvl1pPr>
          </a:lstStyle>
          <a:p>
            <a:pPr>
              <a:defRPr/>
            </a:pPr>
            <a:fld id="{3180F9B4-2115-4F1A-A369-07DBB5929376}" type="slidenum">
              <a:rPr lang="en-US" altLang="ja-JP"/>
              <a:pPr>
                <a:defRPr/>
              </a:pPr>
              <a:t>‹#›</a:t>
            </a:fld>
            <a:endParaRPr lang="en-US" altLang="ja-JP"/>
          </a:p>
        </p:txBody>
      </p:sp>
    </p:spTree>
    <p:extLst>
      <p:ext uri="{BB962C8B-B14F-4D97-AF65-F5344CB8AC3E}">
        <p14:creationId xmlns:p14="http://schemas.microsoft.com/office/powerpoint/2010/main" val="699735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066800" y="304800"/>
            <a:ext cx="7543800" cy="1431925"/>
          </a:xfrm>
        </p:spPr>
        <p:txBody>
          <a:bodyPr/>
          <a:lstStyle/>
          <a:p>
            <a:r>
              <a:rPr lang="ja-JP" altLang="en-US"/>
              <a:t>マスター タイトルの書式設定</a:t>
            </a:r>
          </a:p>
        </p:txBody>
      </p:sp>
      <p:sp>
        <p:nvSpPr>
          <p:cNvPr id="3" name="テキスト プレースホルダー 2"/>
          <p:cNvSpPr>
            <a:spLocks noGrp="1"/>
          </p:cNvSpPr>
          <p:nvPr>
            <p:ph type="body" sz="half" idx="1"/>
          </p:nvPr>
        </p:nvSpPr>
        <p:spPr>
          <a:xfrm>
            <a:off x="1066800" y="1981200"/>
            <a:ext cx="36957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914900" y="1981200"/>
            <a:ext cx="36957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18"/>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9"/>
          <p:cNvSpPr>
            <a:spLocks noGrp="1" noChangeArrowheads="1"/>
          </p:cNvSpPr>
          <p:nvPr>
            <p:ph type="sldNum" sz="quarter" idx="12"/>
          </p:nvPr>
        </p:nvSpPr>
        <p:spPr>
          <a:ln/>
        </p:spPr>
        <p:txBody>
          <a:bodyPr/>
          <a:lstStyle>
            <a:lvl1pPr>
              <a:defRPr/>
            </a:lvl1pPr>
          </a:lstStyle>
          <a:p>
            <a:pPr>
              <a:defRPr/>
            </a:pPr>
            <a:fld id="{65F5996C-2613-4233-9D34-F15DC8F9A598}" type="slidenum">
              <a:rPr lang="en-US" altLang="ja-JP"/>
              <a:pPr>
                <a:defRPr/>
              </a:pPr>
              <a:t>‹#›</a:t>
            </a:fld>
            <a:endParaRPr lang="en-US" altLang="ja-JP"/>
          </a:p>
        </p:txBody>
      </p:sp>
    </p:spTree>
    <p:extLst>
      <p:ext uri="{BB962C8B-B14F-4D97-AF65-F5344CB8AC3E}">
        <p14:creationId xmlns:p14="http://schemas.microsoft.com/office/powerpoint/2010/main" val="2474054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8"/>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9"/>
          <p:cNvSpPr>
            <a:spLocks noGrp="1" noChangeArrowheads="1"/>
          </p:cNvSpPr>
          <p:nvPr>
            <p:ph type="sldNum" sz="quarter" idx="12"/>
          </p:nvPr>
        </p:nvSpPr>
        <p:spPr>
          <a:ln/>
        </p:spPr>
        <p:txBody>
          <a:bodyPr/>
          <a:lstStyle>
            <a:lvl1pPr>
              <a:defRPr/>
            </a:lvl1pPr>
          </a:lstStyle>
          <a:p>
            <a:pPr>
              <a:defRPr/>
            </a:pPr>
            <a:fld id="{339AA40C-FA05-4649-9143-5CB89123A5E3}" type="slidenum">
              <a:rPr lang="en-US" altLang="ja-JP"/>
              <a:pPr>
                <a:defRPr/>
              </a:pPr>
              <a:t>‹#›</a:t>
            </a:fld>
            <a:endParaRPr lang="en-US" altLang="ja-JP"/>
          </a:p>
        </p:txBody>
      </p:sp>
    </p:spTree>
    <p:extLst>
      <p:ext uri="{BB962C8B-B14F-4D97-AF65-F5344CB8AC3E}">
        <p14:creationId xmlns:p14="http://schemas.microsoft.com/office/powerpoint/2010/main" val="2590150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8"/>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9"/>
          <p:cNvSpPr>
            <a:spLocks noGrp="1" noChangeArrowheads="1"/>
          </p:cNvSpPr>
          <p:nvPr>
            <p:ph type="sldNum" sz="quarter" idx="12"/>
          </p:nvPr>
        </p:nvSpPr>
        <p:spPr>
          <a:ln/>
        </p:spPr>
        <p:txBody>
          <a:bodyPr/>
          <a:lstStyle>
            <a:lvl1pPr>
              <a:defRPr/>
            </a:lvl1pPr>
          </a:lstStyle>
          <a:p>
            <a:pPr>
              <a:defRPr/>
            </a:pPr>
            <a:fld id="{79CC0CA6-BD75-4E64-BED2-8854138CC19B}" type="slidenum">
              <a:rPr lang="en-US" altLang="ja-JP"/>
              <a:pPr>
                <a:defRPr/>
              </a:pPr>
              <a:t>‹#›</a:t>
            </a:fld>
            <a:endParaRPr lang="en-US" altLang="ja-JP"/>
          </a:p>
        </p:txBody>
      </p:sp>
    </p:spTree>
    <p:extLst>
      <p:ext uri="{BB962C8B-B14F-4D97-AF65-F5344CB8AC3E}">
        <p14:creationId xmlns:p14="http://schemas.microsoft.com/office/powerpoint/2010/main" val="3047111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1066800" y="1981200"/>
            <a:ext cx="36957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914900" y="1981200"/>
            <a:ext cx="36957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18"/>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9"/>
          <p:cNvSpPr>
            <a:spLocks noGrp="1" noChangeArrowheads="1"/>
          </p:cNvSpPr>
          <p:nvPr>
            <p:ph type="sldNum" sz="quarter" idx="12"/>
          </p:nvPr>
        </p:nvSpPr>
        <p:spPr>
          <a:ln/>
        </p:spPr>
        <p:txBody>
          <a:bodyPr/>
          <a:lstStyle>
            <a:lvl1pPr>
              <a:defRPr/>
            </a:lvl1pPr>
          </a:lstStyle>
          <a:p>
            <a:pPr>
              <a:defRPr/>
            </a:pPr>
            <a:fld id="{8A09786F-691C-41E5-B0EE-6DFA69E97F51}" type="slidenum">
              <a:rPr lang="en-US" altLang="ja-JP"/>
              <a:pPr>
                <a:defRPr/>
              </a:pPr>
              <a:t>‹#›</a:t>
            </a:fld>
            <a:endParaRPr lang="en-US" altLang="ja-JP"/>
          </a:p>
        </p:txBody>
      </p:sp>
    </p:spTree>
    <p:extLst>
      <p:ext uri="{BB962C8B-B14F-4D97-AF65-F5344CB8AC3E}">
        <p14:creationId xmlns:p14="http://schemas.microsoft.com/office/powerpoint/2010/main" val="533402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17"/>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18"/>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19"/>
          <p:cNvSpPr>
            <a:spLocks noGrp="1" noChangeArrowheads="1"/>
          </p:cNvSpPr>
          <p:nvPr>
            <p:ph type="sldNum" sz="quarter" idx="12"/>
          </p:nvPr>
        </p:nvSpPr>
        <p:spPr>
          <a:ln/>
        </p:spPr>
        <p:txBody>
          <a:bodyPr/>
          <a:lstStyle>
            <a:lvl1pPr>
              <a:defRPr/>
            </a:lvl1pPr>
          </a:lstStyle>
          <a:p>
            <a:pPr>
              <a:defRPr/>
            </a:pPr>
            <a:fld id="{CC04CDB9-DED6-4935-B14E-C1A24D5F558C}" type="slidenum">
              <a:rPr lang="en-US" altLang="ja-JP"/>
              <a:pPr>
                <a:defRPr/>
              </a:pPr>
              <a:t>‹#›</a:t>
            </a:fld>
            <a:endParaRPr lang="en-US" altLang="ja-JP"/>
          </a:p>
        </p:txBody>
      </p:sp>
    </p:spTree>
    <p:extLst>
      <p:ext uri="{BB962C8B-B14F-4D97-AF65-F5344CB8AC3E}">
        <p14:creationId xmlns:p14="http://schemas.microsoft.com/office/powerpoint/2010/main" val="900823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17"/>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18"/>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9"/>
          <p:cNvSpPr>
            <a:spLocks noGrp="1" noChangeArrowheads="1"/>
          </p:cNvSpPr>
          <p:nvPr>
            <p:ph type="sldNum" sz="quarter" idx="12"/>
          </p:nvPr>
        </p:nvSpPr>
        <p:spPr>
          <a:ln/>
        </p:spPr>
        <p:txBody>
          <a:bodyPr/>
          <a:lstStyle>
            <a:lvl1pPr>
              <a:defRPr/>
            </a:lvl1pPr>
          </a:lstStyle>
          <a:p>
            <a:pPr>
              <a:defRPr/>
            </a:pPr>
            <a:fld id="{E3C5DB0F-2604-43D5-B7F7-55EC9FC89CA0}" type="slidenum">
              <a:rPr lang="en-US" altLang="ja-JP"/>
              <a:pPr>
                <a:defRPr/>
              </a:pPr>
              <a:t>‹#›</a:t>
            </a:fld>
            <a:endParaRPr lang="en-US" altLang="ja-JP"/>
          </a:p>
        </p:txBody>
      </p:sp>
    </p:spTree>
    <p:extLst>
      <p:ext uri="{BB962C8B-B14F-4D97-AF65-F5344CB8AC3E}">
        <p14:creationId xmlns:p14="http://schemas.microsoft.com/office/powerpoint/2010/main" val="3360200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18"/>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19"/>
          <p:cNvSpPr>
            <a:spLocks noGrp="1" noChangeArrowheads="1"/>
          </p:cNvSpPr>
          <p:nvPr>
            <p:ph type="sldNum" sz="quarter" idx="12"/>
          </p:nvPr>
        </p:nvSpPr>
        <p:spPr>
          <a:ln/>
        </p:spPr>
        <p:txBody>
          <a:bodyPr/>
          <a:lstStyle>
            <a:lvl1pPr>
              <a:defRPr/>
            </a:lvl1pPr>
          </a:lstStyle>
          <a:p>
            <a:pPr>
              <a:defRPr/>
            </a:pPr>
            <a:fld id="{5774FC72-68EE-4B8B-B63B-6024F0C01BE6}" type="slidenum">
              <a:rPr lang="en-US" altLang="ja-JP"/>
              <a:pPr>
                <a:defRPr/>
              </a:pPr>
              <a:t>‹#›</a:t>
            </a:fld>
            <a:endParaRPr lang="en-US" altLang="ja-JP"/>
          </a:p>
        </p:txBody>
      </p:sp>
    </p:spTree>
    <p:extLst>
      <p:ext uri="{BB962C8B-B14F-4D97-AF65-F5344CB8AC3E}">
        <p14:creationId xmlns:p14="http://schemas.microsoft.com/office/powerpoint/2010/main" val="592545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18"/>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9"/>
          <p:cNvSpPr>
            <a:spLocks noGrp="1" noChangeArrowheads="1"/>
          </p:cNvSpPr>
          <p:nvPr>
            <p:ph type="sldNum" sz="quarter" idx="12"/>
          </p:nvPr>
        </p:nvSpPr>
        <p:spPr>
          <a:ln/>
        </p:spPr>
        <p:txBody>
          <a:bodyPr/>
          <a:lstStyle>
            <a:lvl1pPr>
              <a:defRPr/>
            </a:lvl1pPr>
          </a:lstStyle>
          <a:p>
            <a:pPr>
              <a:defRPr/>
            </a:pPr>
            <a:fld id="{3CB01817-A160-442D-8DF4-F5FA51A5CA3C}" type="slidenum">
              <a:rPr lang="en-US" altLang="ja-JP"/>
              <a:pPr>
                <a:defRPr/>
              </a:pPr>
              <a:t>‹#›</a:t>
            </a:fld>
            <a:endParaRPr lang="en-US" altLang="ja-JP"/>
          </a:p>
        </p:txBody>
      </p:sp>
    </p:spTree>
    <p:extLst>
      <p:ext uri="{BB962C8B-B14F-4D97-AF65-F5344CB8AC3E}">
        <p14:creationId xmlns:p14="http://schemas.microsoft.com/office/powerpoint/2010/main" val="214685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18"/>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9"/>
          <p:cNvSpPr>
            <a:spLocks noGrp="1" noChangeArrowheads="1"/>
          </p:cNvSpPr>
          <p:nvPr>
            <p:ph type="sldNum" sz="quarter" idx="12"/>
          </p:nvPr>
        </p:nvSpPr>
        <p:spPr>
          <a:ln/>
        </p:spPr>
        <p:txBody>
          <a:bodyPr/>
          <a:lstStyle>
            <a:lvl1pPr>
              <a:defRPr/>
            </a:lvl1pPr>
          </a:lstStyle>
          <a:p>
            <a:pPr>
              <a:defRPr/>
            </a:pPr>
            <a:fld id="{4953DD41-3868-41FB-B8C7-AAA10153DB36}" type="slidenum">
              <a:rPr lang="en-US" altLang="ja-JP"/>
              <a:pPr>
                <a:defRPr/>
              </a:pPr>
              <a:t>‹#›</a:t>
            </a:fld>
            <a:endParaRPr lang="en-US" altLang="ja-JP"/>
          </a:p>
        </p:txBody>
      </p:sp>
    </p:spTree>
    <p:extLst>
      <p:ext uri="{BB962C8B-B14F-4D97-AF65-F5344CB8AC3E}">
        <p14:creationId xmlns:p14="http://schemas.microsoft.com/office/powerpoint/2010/main" val="2487036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6350"/>
            <a:ext cx="9140825" cy="6851650"/>
            <a:chOff x="0" y="4"/>
            <a:chExt cx="5758" cy="4316"/>
          </a:xfrm>
        </p:grpSpPr>
        <p:sp>
          <p:nvSpPr>
            <p:cNvPr id="7171" name="Freeform 3"/>
            <p:cNvSpPr>
              <a:spLocks/>
            </p:cNvSpPr>
            <p:nvPr/>
          </p:nvSpPr>
          <p:spPr bwMode="hidden">
            <a:xfrm>
              <a:off x="558" y="1161"/>
              <a:ext cx="5200" cy="3159"/>
            </a:xfrm>
            <a:custGeom>
              <a:avLst/>
              <a:gdLst>
                <a:gd name="T0" fmla="*/ 0 w 5184"/>
                <a:gd name="T1" fmla="*/ 3159 h 3159"/>
                <a:gd name="T2" fmla="*/ 5184 w 5184"/>
                <a:gd name="T3" fmla="*/ 3159 h 3159"/>
                <a:gd name="T4" fmla="*/ 5184 w 5184"/>
                <a:gd name="T5" fmla="*/ 0 h 3159"/>
                <a:gd name="T6" fmla="*/ 0 w 5184"/>
                <a:gd name="T7" fmla="*/ 0 h 3159"/>
                <a:gd name="T8" fmla="*/ 0 w 5184"/>
                <a:gd name="T9" fmla="*/ 3159 h 3159"/>
                <a:gd name="T10" fmla="*/ 0 w 5184"/>
                <a:gd name="T11" fmla="*/ 3159 h 3159"/>
              </a:gdLst>
              <a:ahLst/>
              <a:cxnLst>
                <a:cxn ang="0">
                  <a:pos x="T0" y="T1"/>
                </a:cxn>
                <a:cxn ang="0">
                  <a:pos x="T2" y="T3"/>
                </a:cxn>
                <a:cxn ang="0">
                  <a:pos x="T4" y="T5"/>
                </a:cxn>
                <a:cxn ang="0">
                  <a:pos x="T6" y="T7"/>
                </a:cxn>
                <a:cxn ang="0">
                  <a:pos x="T8" y="T9"/>
                </a:cxn>
                <a:cxn ang="0">
                  <a:pos x="T10" y="T11"/>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7172" name="Freeform 4"/>
            <p:cNvSpPr>
              <a:spLocks/>
            </p:cNvSpPr>
            <p:nvPr/>
          </p:nvSpPr>
          <p:spPr bwMode="hidden">
            <a:xfrm>
              <a:off x="0" y="1161"/>
              <a:ext cx="558" cy="3159"/>
            </a:xfrm>
            <a:custGeom>
              <a:avLst/>
              <a:gdLst>
                <a:gd name="T0" fmla="*/ 0 w 556"/>
                <a:gd name="T1" fmla="*/ 0 h 3159"/>
                <a:gd name="T2" fmla="*/ 0 w 556"/>
                <a:gd name="T3" fmla="*/ 3159 h 3159"/>
                <a:gd name="T4" fmla="*/ 556 w 556"/>
                <a:gd name="T5" fmla="*/ 3159 h 3159"/>
                <a:gd name="T6" fmla="*/ 556 w 556"/>
                <a:gd name="T7" fmla="*/ 0 h 3159"/>
                <a:gd name="T8" fmla="*/ 0 w 556"/>
                <a:gd name="T9" fmla="*/ 0 h 3159"/>
                <a:gd name="T10" fmla="*/ 0 w 556"/>
                <a:gd name="T11" fmla="*/ 0 h 3159"/>
              </a:gdLst>
              <a:ahLst/>
              <a:cxnLst>
                <a:cxn ang="0">
                  <a:pos x="T0" y="T1"/>
                </a:cxn>
                <a:cxn ang="0">
                  <a:pos x="T2" y="T3"/>
                </a:cxn>
                <a:cxn ang="0">
                  <a:pos x="T4" y="T5"/>
                </a:cxn>
                <a:cxn ang="0">
                  <a:pos x="T6" y="T7"/>
                </a:cxn>
                <a:cxn ang="0">
                  <a:pos x="T8" y="T9"/>
                </a:cxn>
                <a:cxn ang="0">
                  <a:pos x="T10" y="T11"/>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grpSp>
          <p:nvGrpSpPr>
            <p:cNvPr id="1034" name="Group 5"/>
            <p:cNvGrpSpPr>
              <a:grpSpLocks/>
            </p:cNvGrpSpPr>
            <p:nvPr userDrawn="1"/>
          </p:nvGrpSpPr>
          <p:grpSpPr bwMode="auto">
            <a:xfrm>
              <a:off x="0" y="4"/>
              <a:ext cx="5758" cy="4316"/>
              <a:chOff x="0" y="4"/>
              <a:chExt cx="5758" cy="4316"/>
            </a:xfrm>
          </p:grpSpPr>
          <p:sp>
            <p:nvSpPr>
              <p:cNvPr id="7174" name="Freeform 6"/>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Lst>
                <a:ahLst/>
                <a:cxnLst>
                  <a:cxn ang="0">
                    <a:pos x="T0" y="T1"/>
                  </a:cxn>
                  <a:cxn ang="0">
                    <a:pos x="T2" y="T3"/>
                  </a:cxn>
                  <a:cxn ang="0">
                    <a:pos x="T4" y="T5"/>
                  </a:cxn>
                  <a:cxn ang="0">
                    <a:pos x="T6" y="T7"/>
                  </a:cxn>
                  <a:cxn ang="0">
                    <a:pos x="T8" y="T9"/>
                  </a:cxn>
                  <a:cxn ang="0">
                    <a:pos x="T10" y="T11"/>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7175" name="Freeform 7"/>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Lst>
                <a:ahLst/>
                <a:cxnLst>
                  <a:cxn ang="0">
                    <a:pos x="T0" y="T1"/>
                  </a:cxn>
                  <a:cxn ang="0">
                    <a:pos x="T2" y="T3"/>
                  </a:cxn>
                  <a:cxn ang="0">
                    <a:pos x="T4" y="T5"/>
                  </a:cxn>
                  <a:cxn ang="0">
                    <a:pos x="T6" y="T7"/>
                  </a:cxn>
                  <a:cxn ang="0">
                    <a:pos x="T8" y="T9"/>
                  </a:cxn>
                  <a:cxn ang="0">
                    <a:pos x="T10" y="T11"/>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7176" name="Freeform 8"/>
              <p:cNvSpPr>
                <a:spLocks/>
              </p:cNvSpPr>
              <p:nvPr/>
            </p:nvSpPr>
            <p:spPr bwMode="ltGray">
              <a:xfrm>
                <a:off x="1019" y="1155"/>
                <a:ext cx="4739" cy="12"/>
              </a:xfrm>
              <a:custGeom>
                <a:avLst/>
                <a:gdLst>
                  <a:gd name="T0" fmla="*/ 4724 w 4724"/>
                  <a:gd name="T1" fmla="*/ 0 h 12"/>
                  <a:gd name="T2" fmla="*/ 0 w 4724"/>
                  <a:gd name="T3" fmla="*/ 0 h 12"/>
                  <a:gd name="T4" fmla="*/ 0 w 4724"/>
                  <a:gd name="T5" fmla="*/ 12 h 12"/>
                  <a:gd name="T6" fmla="*/ 4724 w 4724"/>
                  <a:gd name="T7" fmla="*/ 12 h 12"/>
                  <a:gd name="T8" fmla="*/ 4724 w 4724"/>
                  <a:gd name="T9" fmla="*/ 0 h 12"/>
                  <a:gd name="T10" fmla="*/ 4724 w 4724"/>
                  <a:gd name="T11" fmla="*/ 0 h 12"/>
                </a:gdLst>
                <a:ahLst/>
                <a:cxnLst>
                  <a:cxn ang="0">
                    <a:pos x="T0" y="T1"/>
                  </a:cxn>
                  <a:cxn ang="0">
                    <a:pos x="T2" y="T3"/>
                  </a:cxn>
                  <a:cxn ang="0">
                    <a:pos x="T4" y="T5"/>
                  </a:cxn>
                  <a:cxn ang="0">
                    <a:pos x="T6" y="T7"/>
                  </a:cxn>
                  <a:cxn ang="0">
                    <a:pos x="T8" y="T9"/>
                  </a:cxn>
                  <a:cxn ang="0">
                    <a:pos x="T10" y="T11"/>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7177" name="Freeform 9"/>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Lst>
                <a:ahLst/>
                <a:cxnLst>
                  <a:cxn ang="0">
                    <a:pos x="T0" y="T1"/>
                  </a:cxn>
                  <a:cxn ang="0">
                    <a:pos x="T2" y="T3"/>
                  </a:cxn>
                  <a:cxn ang="0">
                    <a:pos x="T4" y="T5"/>
                  </a:cxn>
                  <a:cxn ang="0">
                    <a:pos x="T6" y="T7"/>
                  </a:cxn>
                  <a:cxn ang="0">
                    <a:pos x="T8" y="T9"/>
                  </a:cxn>
                  <a:cxn ang="0">
                    <a:pos x="T10" y="T11"/>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7178" name="Freeform 10"/>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Lst>
                <a:ahLst/>
                <a:cxnLst>
                  <a:cxn ang="0">
                    <a:pos x="T0" y="T1"/>
                  </a:cxn>
                  <a:cxn ang="0">
                    <a:pos x="T2" y="T3"/>
                  </a:cxn>
                  <a:cxn ang="0">
                    <a:pos x="T4" y="T5"/>
                  </a:cxn>
                  <a:cxn ang="0">
                    <a:pos x="T6" y="T7"/>
                  </a:cxn>
                  <a:cxn ang="0">
                    <a:pos x="T8" y="T9"/>
                  </a:cxn>
                  <a:cxn ang="0">
                    <a:pos x="T10" y="T11"/>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7179" name="Freeform 11"/>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7180" name="Freeform 12"/>
              <p:cNvSpPr>
                <a:spLocks/>
              </p:cNvSpPr>
              <p:nvPr/>
            </p:nvSpPr>
            <p:spPr bwMode="ltGray">
              <a:xfrm>
                <a:off x="0" y="1155"/>
                <a:ext cx="351" cy="12"/>
              </a:xfrm>
              <a:custGeom>
                <a:avLst/>
                <a:gdLst>
                  <a:gd name="T0" fmla="*/ 0 w 251"/>
                  <a:gd name="T1" fmla="*/ 0 h 12"/>
                  <a:gd name="T2" fmla="*/ 0 w 251"/>
                  <a:gd name="T3" fmla="*/ 12 h 12"/>
                  <a:gd name="T4" fmla="*/ 251 w 251"/>
                  <a:gd name="T5" fmla="*/ 12 h 12"/>
                  <a:gd name="T6" fmla="*/ 251 w 251"/>
                  <a:gd name="T7" fmla="*/ 0 h 12"/>
                  <a:gd name="T8" fmla="*/ 0 w 251"/>
                  <a:gd name="T9" fmla="*/ 0 h 12"/>
                  <a:gd name="T10" fmla="*/ 0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7181" name="Freeform 13"/>
              <p:cNvSpPr>
                <a:spLocks/>
              </p:cNvSpPr>
              <p:nvPr/>
            </p:nvSpPr>
            <p:spPr bwMode="ltGray">
              <a:xfrm>
                <a:off x="767" y="1155"/>
                <a:ext cx="252" cy="12"/>
              </a:xfrm>
              <a:custGeom>
                <a:avLst/>
                <a:gdLst>
                  <a:gd name="T0" fmla="*/ 251 w 251"/>
                  <a:gd name="T1" fmla="*/ 0 h 12"/>
                  <a:gd name="T2" fmla="*/ 0 w 251"/>
                  <a:gd name="T3" fmla="*/ 0 h 12"/>
                  <a:gd name="T4" fmla="*/ 0 w 251"/>
                  <a:gd name="T5" fmla="*/ 12 h 12"/>
                  <a:gd name="T6" fmla="*/ 251 w 251"/>
                  <a:gd name="T7" fmla="*/ 12 h 12"/>
                  <a:gd name="T8" fmla="*/ 251 w 251"/>
                  <a:gd name="T9" fmla="*/ 0 h 12"/>
                  <a:gd name="T10" fmla="*/ 251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7182" name="Freeform 14"/>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grpSp>
      </p:grpSp>
      <p:sp>
        <p:nvSpPr>
          <p:cNvPr id="7183" name="Rectangle 15"/>
          <p:cNvSpPr>
            <a:spLocks noGrp="1" noChangeArrowheads="1"/>
          </p:cNvSpPr>
          <p:nvPr>
            <p:ph type="title"/>
          </p:nvPr>
        </p:nvSpPr>
        <p:spPr bwMode="auto">
          <a:xfrm>
            <a:off x="1066800" y="304800"/>
            <a:ext cx="75438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7184" name="Rectangle 16"/>
          <p:cNvSpPr>
            <a:spLocks noGrp="1" noChangeArrowheads="1"/>
          </p:cNvSpPr>
          <p:nvPr>
            <p:ph type="body" idx="1"/>
          </p:nvPr>
        </p:nvSpPr>
        <p:spPr bwMode="auto">
          <a:xfrm>
            <a:off x="1066800" y="1981200"/>
            <a:ext cx="7543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185" name="Rectangle 17"/>
          <p:cNvSpPr>
            <a:spLocks noGrp="1" noChangeArrowheads="1"/>
          </p:cNvSpPr>
          <p:nvPr>
            <p:ph type="dt" sz="half" idx="2"/>
          </p:nvPr>
        </p:nvSpPr>
        <p:spPr bwMode="auto">
          <a:xfrm>
            <a:off x="1066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kumimoji="0" sz="1000" i="0">
                <a:effectLst>
                  <a:outerShdw blurRad="38100" dist="38100" dir="2700000" algn="tl">
                    <a:srgbClr val="000000"/>
                  </a:outerShdw>
                </a:effectLst>
                <a:latin typeface="+mn-lt"/>
              </a:defRPr>
            </a:lvl1pPr>
          </a:lstStyle>
          <a:p>
            <a:pPr>
              <a:defRPr/>
            </a:pPr>
            <a:endParaRPr lang="en-US" altLang="ja-JP"/>
          </a:p>
        </p:txBody>
      </p:sp>
      <p:sp>
        <p:nvSpPr>
          <p:cNvPr id="7186" name="Rectangle 18"/>
          <p:cNvSpPr>
            <a:spLocks noGrp="1" noChangeArrowheads="1"/>
          </p:cNvSpPr>
          <p:nvPr>
            <p:ph type="ftr" sz="quarter" idx="3"/>
          </p:nvPr>
        </p:nvSpPr>
        <p:spPr bwMode="auto">
          <a:xfrm>
            <a:off x="34290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kumimoji="0" sz="1000" i="0">
                <a:effectLst>
                  <a:outerShdw blurRad="38100" dist="38100" dir="2700000" algn="tl">
                    <a:srgbClr val="000000"/>
                  </a:outerShdw>
                </a:effectLst>
                <a:latin typeface="+mn-lt"/>
              </a:defRPr>
            </a:lvl1pPr>
          </a:lstStyle>
          <a:p>
            <a:pPr>
              <a:defRPr/>
            </a:pPr>
            <a:endParaRPr lang="en-US" altLang="ja-JP"/>
          </a:p>
        </p:txBody>
      </p:sp>
      <p:sp>
        <p:nvSpPr>
          <p:cNvPr id="7187" name="Rectangle 19"/>
          <p:cNvSpPr>
            <a:spLocks noGrp="1" noChangeArrowheads="1"/>
          </p:cNvSpPr>
          <p:nvPr>
            <p:ph type="sldNum" sz="quarter" idx="4"/>
          </p:nvPr>
        </p:nvSpPr>
        <p:spPr bwMode="auto">
          <a:xfrm>
            <a:off x="67056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kumimoji="0" sz="1000" i="0">
                <a:effectLst>
                  <a:outerShdw blurRad="38100" dist="38100" dir="2700000" algn="tl">
                    <a:srgbClr val="000000"/>
                  </a:outerShdw>
                </a:effectLst>
                <a:latin typeface="+mn-lt"/>
              </a:defRPr>
            </a:lvl1pPr>
          </a:lstStyle>
          <a:p>
            <a:pPr>
              <a:defRPr/>
            </a:pPr>
            <a:fld id="{7954A642-2EDF-4688-8408-DFF2D648EBE0}" type="slidenum">
              <a:rPr lang="en-US" altLang="ja-JP"/>
              <a:pPr>
                <a:defRPr/>
              </a:pPr>
              <a:t>‹#›</a:t>
            </a:fld>
            <a:endParaRPr lang="en-US" altLang="ja-JP"/>
          </a:p>
        </p:txBody>
      </p:sp>
    </p:spTree>
  </p:cSld>
  <p:clrMap bg1="dk2" tx1="lt1" bg2="dk1" tx2="lt2" accent1="accent1" accent2="accent2" accent3="accent3" accent4="accent4" accent5="accent5" accent6="accent6" hlink="hlink" folHlink="folHlink"/>
  <p:sldLayoutIdLst>
    <p:sldLayoutId id="2147483690"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rtl="0" eaLnBrk="0" fontAlgn="base" hangingPunct="0">
        <a:spcBef>
          <a:spcPct val="0"/>
        </a:spcBef>
        <a:spcAft>
          <a:spcPct val="0"/>
        </a:spcAft>
        <a:defRPr kumimoji="1" sz="4400" b="1" kern="12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lgn="l"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lgn="l"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lgn="l"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marL="457200" algn="l" rtl="0" fontAlgn="base">
        <a:spcBef>
          <a:spcPct val="0"/>
        </a:spcBef>
        <a:spcAft>
          <a:spcPct val="0"/>
        </a:spcAft>
        <a:defRPr kumimoji="1" sz="4400" b="1">
          <a:solidFill>
            <a:schemeClr val="tx2"/>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marL="914400" algn="l" rtl="0" fontAlgn="base">
        <a:spcBef>
          <a:spcPct val="0"/>
        </a:spcBef>
        <a:spcAft>
          <a:spcPct val="0"/>
        </a:spcAft>
        <a:defRPr kumimoji="1" sz="4400" b="1">
          <a:solidFill>
            <a:schemeClr val="tx2"/>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marL="1371600" algn="l" rtl="0" fontAlgn="base">
        <a:spcBef>
          <a:spcPct val="0"/>
        </a:spcBef>
        <a:spcAft>
          <a:spcPct val="0"/>
        </a:spcAft>
        <a:defRPr kumimoji="1" sz="4400" b="1">
          <a:solidFill>
            <a:schemeClr val="tx2"/>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marL="1828800" algn="l" rtl="0" fontAlgn="base">
        <a:spcBef>
          <a:spcPct val="0"/>
        </a:spcBef>
        <a:spcAft>
          <a:spcPct val="0"/>
        </a:spcAft>
        <a:defRPr kumimoji="1" sz="4400" b="1">
          <a:solidFill>
            <a:schemeClr val="tx2"/>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kumimoji="1"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kumimoji="1"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70000"/>
        <a:buFont typeface="Wingdings" panose="05000000000000000000" pitchFamily="2" charset="2"/>
        <a:buChar char="n"/>
        <a:defRPr kumimoji="1"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1"/>
        </a:buClr>
        <a:buChar char="–"/>
        <a:defRPr kumimoji="1"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kumimoji="1"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info.kindai.ac.jp/LC"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60.png"/></Relationships>
</file>

<file path=ppt/slides/_rels/slide10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6.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67.png"/></Relationships>
</file>

<file path=ppt/slides/_rels/slide10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8.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10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9.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6.png"/></Relationships>
</file>

<file path=ppt/slides/_rels/slide11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7.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661.png"/><Relationship Id="rId2" Type="http://schemas.openxmlformats.org/officeDocument/2006/relationships/notesSlide" Target="../notesSlides/notesSlide121.xml"/><Relationship Id="rId1" Type="http://schemas.openxmlformats.org/officeDocument/2006/relationships/slideLayout" Target="../slideLayouts/slideLayout6.xml"/><Relationship Id="rId4" Type="http://schemas.openxmlformats.org/officeDocument/2006/relationships/image" Target="../media/image670.png"/></Relationships>
</file>

<file path=ppt/slides/_rels/slide122.xml.rels><?xml version="1.0" encoding="UTF-8" standalone="yes"?>
<Relationships xmlns="http://schemas.openxmlformats.org/package/2006/relationships"><Relationship Id="rId8" Type="http://schemas.openxmlformats.org/officeDocument/2006/relationships/image" Target="../media/image730.png"/><Relationship Id="rId3" Type="http://schemas.openxmlformats.org/officeDocument/2006/relationships/image" Target="../media/image680.png"/><Relationship Id="rId7" Type="http://schemas.openxmlformats.org/officeDocument/2006/relationships/image" Target="../media/image720.png"/><Relationship Id="rId2" Type="http://schemas.openxmlformats.org/officeDocument/2006/relationships/notesSlide" Target="../notesSlides/notesSlide122.xml"/><Relationship Id="rId1" Type="http://schemas.openxmlformats.org/officeDocument/2006/relationships/slideLayout" Target="../slideLayouts/slideLayout6.xml"/><Relationship Id="rId6" Type="http://schemas.openxmlformats.org/officeDocument/2006/relationships/image" Target="../media/image106.png"/><Relationship Id="rId5" Type="http://schemas.openxmlformats.org/officeDocument/2006/relationships/image" Target="../media/image710.png"/><Relationship Id="rId4" Type="http://schemas.openxmlformats.org/officeDocument/2006/relationships/image" Target="../media/image690.png"/></Relationships>
</file>

<file path=ppt/slides/_rels/slide12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23.xml"/><Relationship Id="rId1" Type="http://schemas.openxmlformats.org/officeDocument/2006/relationships/slideLayout" Target="../slideLayouts/slideLayout6.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124.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650.png"/><Relationship Id="rId2" Type="http://schemas.openxmlformats.org/officeDocument/2006/relationships/notesSlide" Target="../notesSlides/notesSlide125.xml"/><Relationship Id="rId1" Type="http://schemas.openxmlformats.org/officeDocument/2006/relationships/slideLayout" Target="../slideLayouts/slideLayout6.xml"/><Relationship Id="rId4" Type="http://schemas.openxmlformats.org/officeDocument/2006/relationships/image" Target="../media/image660.png"/></Relationships>
</file>

<file path=ppt/slides/_rels/slide126.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notesSlide" Target="../notesSlides/notesSlide126.xml"/><Relationship Id="rId1" Type="http://schemas.openxmlformats.org/officeDocument/2006/relationships/slideLayout" Target="../slideLayouts/slideLayout2.xml"/><Relationship Id="rId6" Type="http://schemas.openxmlformats.org/officeDocument/2006/relationships/image" Target="../media/image80.emf"/><Relationship Id="rId5" Type="http://schemas.openxmlformats.org/officeDocument/2006/relationships/oleObject" Target="../embeddings/oleObject35.bin"/><Relationship Id="rId4" Type="http://schemas.openxmlformats.org/officeDocument/2006/relationships/image" Target="../media/image79.emf"/></Relationships>
</file>

<file path=ppt/slides/_rels/slide127.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81.emf"/></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notesSlide" Target="../notesSlides/notesSlide129.xml"/><Relationship Id="rId1" Type="http://schemas.openxmlformats.org/officeDocument/2006/relationships/slideLayout" Target="../slideLayouts/slideLayout2.xml"/><Relationship Id="rId6" Type="http://schemas.openxmlformats.org/officeDocument/2006/relationships/image" Target="../media/image83.emf"/><Relationship Id="rId5" Type="http://schemas.openxmlformats.org/officeDocument/2006/relationships/oleObject" Target="../embeddings/oleObject38.bin"/><Relationship Id="rId4" Type="http://schemas.openxmlformats.org/officeDocument/2006/relationships/image" Target="../media/image82.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8.png"/></Relationships>
</file>

<file path=ppt/slides/_rels/slide13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11.emf"/><Relationship Id="rId5" Type="http://schemas.openxmlformats.org/officeDocument/2006/relationships/oleObject" Target="../embeddings/oleObject2.bin"/><Relationship Id="rId4" Type="http://schemas.openxmlformats.org/officeDocument/2006/relationships/image" Target="../media/image10.emf"/></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142.png"/><Relationship Id="rId4" Type="http://schemas.openxmlformats.org/officeDocument/2006/relationships/image" Target="../media/image131.png"/></Relationships>
</file>

<file path=ppt/slides/_rels/slide3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0.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1.png"/><Relationship Id="rId10" Type="http://schemas.openxmlformats.org/officeDocument/2006/relationships/image" Target="../media/image19.png"/><Relationship Id="rId4" Type="http://schemas.openxmlformats.org/officeDocument/2006/relationships/image" Target="../media/image130.png"/><Relationship Id="rId9" Type="http://schemas.openxmlformats.org/officeDocument/2006/relationships/image" Target="../media/image18.png"/></Relationships>
</file>

<file path=ppt/slides/_rels/slide3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7.png"/><Relationship Id="rId7"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39.png"/><Relationship Id="rId10" Type="http://schemas.openxmlformats.org/officeDocument/2006/relationships/image" Target="../media/image45.png"/><Relationship Id="rId4" Type="http://schemas.openxmlformats.org/officeDocument/2006/relationships/image" Target="../media/image38.png"/><Relationship Id="rId9"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oleObject" Target="../embeddings/oleObject4.bin"/><Relationship Id="rId4" Type="http://schemas.openxmlformats.org/officeDocument/2006/relationships/image" Target="../media/image14.emf"/></Relationships>
</file>

<file path=ppt/slides/_rels/slide35.xml.rels><?xml version="1.0" encoding="UTF-8" standalone="yes"?>
<Relationships xmlns="http://schemas.openxmlformats.org/package/2006/relationships"><Relationship Id="rId3" Type="http://schemas.openxmlformats.org/officeDocument/2006/relationships/image" Target="../media/image171.png"/><Relationship Id="rId7" Type="http://schemas.openxmlformats.org/officeDocument/2006/relationships/image" Target="../media/image19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170.png"/><Relationship Id="rId4" Type="http://schemas.openxmlformats.org/officeDocument/2006/relationships/image" Target="../media/image160.png"/></Relationships>
</file>

<file path=ppt/slides/_rels/slide36.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230.png"/><Relationship Id="rId4" Type="http://schemas.openxmlformats.org/officeDocument/2006/relationships/image" Target="../media/image22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320.png"/></Relationships>
</file>

<file path=ppt/slides/_rels/slide47.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oleObject" Target="../embeddings/oleObject7.bin"/><Relationship Id="rId4" Type="http://schemas.openxmlformats.org/officeDocument/2006/relationships/image" Target="../media/image18.emf"/></Relationships>
</file>

<file path=ppt/slides/_rels/slide6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65.xml"/><Relationship Id="rId1" Type="http://schemas.openxmlformats.org/officeDocument/2006/relationships/slideLayout" Target="../slideLayouts/slideLayout12.xml"/><Relationship Id="rId4" Type="http://schemas.openxmlformats.org/officeDocument/2006/relationships/image" Target="../media/image21.emf"/></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22.emf"/></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8" Type="http://schemas.openxmlformats.org/officeDocument/2006/relationships/image" Target="../media/image25.wmf"/><Relationship Id="rId13" Type="http://schemas.openxmlformats.org/officeDocument/2006/relationships/oleObject" Target="../embeddings/oleObject16.bin"/><Relationship Id="rId3" Type="http://schemas.openxmlformats.org/officeDocument/2006/relationships/oleObject" Target="../embeddings/oleObject11.bin"/><Relationship Id="rId7" Type="http://schemas.openxmlformats.org/officeDocument/2006/relationships/oleObject" Target="../embeddings/oleObject13.bin"/><Relationship Id="rId12" Type="http://schemas.openxmlformats.org/officeDocument/2006/relationships/image" Target="../media/image27.wmf"/><Relationship Id="rId2" Type="http://schemas.openxmlformats.org/officeDocument/2006/relationships/notesSlide" Target="../notesSlides/notesSlide70.xml"/><Relationship Id="rId1" Type="http://schemas.openxmlformats.org/officeDocument/2006/relationships/slideLayout" Target="../slideLayouts/slideLayout6.xml"/><Relationship Id="rId6" Type="http://schemas.openxmlformats.org/officeDocument/2006/relationships/image" Target="../media/image24.wmf"/><Relationship Id="rId11" Type="http://schemas.openxmlformats.org/officeDocument/2006/relationships/oleObject" Target="../embeddings/oleObject15.bin"/><Relationship Id="rId5" Type="http://schemas.openxmlformats.org/officeDocument/2006/relationships/oleObject" Target="../embeddings/oleObject12.bin"/><Relationship Id="rId10" Type="http://schemas.openxmlformats.org/officeDocument/2006/relationships/image" Target="../media/image26.wmf"/><Relationship Id="rId4" Type="http://schemas.openxmlformats.org/officeDocument/2006/relationships/image" Target="../media/image23.wmf"/><Relationship Id="rId9" Type="http://schemas.openxmlformats.org/officeDocument/2006/relationships/oleObject" Target="../embeddings/oleObject14.bin"/><Relationship Id="rId14" Type="http://schemas.openxmlformats.org/officeDocument/2006/relationships/image" Target="../media/image28.wmf"/></Relationships>
</file>

<file path=ppt/slides/_rels/slide71.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oleObject" Target="../embeddings/oleObject17.bin"/><Relationship Id="rId7" Type="http://schemas.openxmlformats.org/officeDocument/2006/relationships/oleObject" Target="../embeddings/oleObject19.bin"/><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oleObject" Target="../embeddings/oleObject18.bin"/><Relationship Id="rId4" Type="http://schemas.openxmlformats.org/officeDocument/2006/relationships/image" Target="../media/image29.emf"/></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oleObject" Target="../embeddings/oleObject20.bin"/><Relationship Id="rId7" Type="http://schemas.openxmlformats.org/officeDocument/2006/relationships/oleObject" Target="../embeddings/oleObject22.bin"/><Relationship Id="rId2" Type="http://schemas.openxmlformats.org/officeDocument/2006/relationships/notesSlide" Target="../notesSlides/notesSlide73.xml"/><Relationship Id="rId1" Type="http://schemas.openxmlformats.org/officeDocument/2006/relationships/slideLayout" Target="../slideLayouts/slideLayout6.xml"/><Relationship Id="rId6" Type="http://schemas.openxmlformats.org/officeDocument/2006/relationships/image" Target="../media/image33.emf"/><Relationship Id="rId5" Type="http://schemas.openxmlformats.org/officeDocument/2006/relationships/oleObject" Target="../embeddings/oleObject21.bin"/><Relationship Id="rId4" Type="http://schemas.openxmlformats.org/officeDocument/2006/relationships/image" Target="../media/image32.emf"/></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oleObject" Target="../embeddings/oleObject24.bin"/><Relationship Id="rId4" Type="http://schemas.openxmlformats.org/officeDocument/2006/relationships/image" Target="../media/image35.emf"/></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oleObject" Target="../embeddings/oleObject26.bin"/><Relationship Id="rId4" Type="http://schemas.openxmlformats.org/officeDocument/2006/relationships/image" Target="../media/image37.emf"/></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40.emf"/><Relationship Id="rId5" Type="http://schemas.openxmlformats.org/officeDocument/2006/relationships/oleObject" Target="../embeddings/oleObject28.bin"/><Relationship Id="rId4" Type="http://schemas.openxmlformats.org/officeDocument/2006/relationships/image" Target="../media/image39.emf"/></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1.png"/></Relationships>
</file>

<file path=ppt/slides/_rels/slide8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8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2.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8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3.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4.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7" Type="http://schemas.openxmlformats.org/officeDocument/2006/relationships/image" Target="../media/image85.png"/><Relationship Id="rId2" Type="http://schemas.openxmlformats.org/officeDocument/2006/relationships/notesSlide" Target="../notesSlides/notesSlide85.xml"/><Relationship Id="rId1" Type="http://schemas.openxmlformats.org/officeDocument/2006/relationships/slideLayout" Target="../slideLayouts/slideLayout6.xml"/><Relationship Id="rId6" Type="http://schemas.openxmlformats.org/officeDocument/2006/relationships/image" Target="../media/image43.emf"/><Relationship Id="rId5" Type="http://schemas.openxmlformats.org/officeDocument/2006/relationships/oleObject" Target="../embeddings/oleObject31.bin"/><Relationship Id="rId4" Type="http://schemas.openxmlformats.org/officeDocument/2006/relationships/image" Target="../media/image57.png"/></Relationships>
</file>

<file path=ppt/slides/_rels/slide8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oleObject" Target="../embeddings/oleObject32.bin"/><Relationship Id="rId2" Type="http://schemas.openxmlformats.org/officeDocument/2006/relationships/notesSlide" Target="../notesSlides/notesSlide86.xml"/><Relationship Id="rId1" Type="http://schemas.openxmlformats.org/officeDocument/2006/relationships/slideLayout" Target="../slideLayouts/slideLayout6.xml"/><Relationship Id="rId6" Type="http://schemas.openxmlformats.org/officeDocument/2006/relationships/image" Target="../media/image45.emf"/><Relationship Id="rId5" Type="http://schemas.openxmlformats.org/officeDocument/2006/relationships/oleObject" Target="../embeddings/oleObject33.bin"/><Relationship Id="rId4" Type="http://schemas.openxmlformats.org/officeDocument/2006/relationships/image" Target="../media/image44.emf"/></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4.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4.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48.png"/></Relationships>
</file>

<file path=ppt/slides/_rels/slide9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990600" y="1676400"/>
            <a:ext cx="7086600" cy="898525"/>
          </a:xfrm>
        </p:spPr>
        <p:txBody>
          <a:bodyPr/>
          <a:lstStyle/>
          <a:p>
            <a:pPr eaLnBrk="1" hangingPunct="1">
              <a:defRPr/>
            </a:pPr>
            <a:r>
              <a:rPr lang="ja-JP" altLang="en-US">
                <a:latin typeface="Times New Roman" panose="02020603050405020304" pitchFamily="18" charset="0"/>
              </a:rPr>
              <a:t>論理回路</a:t>
            </a:r>
          </a:p>
        </p:txBody>
      </p:sp>
      <p:sp>
        <p:nvSpPr>
          <p:cNvPr id="5123" name="Rectangle 3"/>
          <p:cNvSpPr>
            <a:spLocks noGrp="1" noChangeArrowheads="1"/>
          </p:cNvSpPr>
          <p:nvPr>
            <p:ph type="subTitle" idx="1"/>
          </p:nvPr>
        </p:nvSpPr>
        <p:spPr>
          <a:xfrm>
            <a:off x="990600" y="2743200"/>
            <a:ext cx="7162800" cy="3124200"/>
          </a:xfrm>
        </p:spPr>
        <p:txBody>
          <a:bodyPr/>
          <a:lstStyle/>
          <a:p>
            <a:pPr eaLnBrk="1" hangingPunct="1">
              <a:defRPr/>
            </a:pPr>
            <a:r>
              <a:rPr lang="ja-JP" altLang="en-US" dirty="0">
                <a:latin typeface="Times New Roman" panose="02020603050405020304" pitchFamily="18" charset="0"/>
              </a:rPr>
              <a:t>第</a:t>
            </a:r>
            <a:r>
              <a:rPr lang="en-US" altLang="ja-JP" dirty="0">
                <a:latin typeface="Times New Roman" panose="02020603050405020304" pitchFamily="18" charset="0"/>
              </a:rPr>
              <a:t>1</a:t>
            </a:r>
            <a:r>
              <a:rPr lang="ja-JP" altLang="en-US" dirty="0">
                <a:latin typeface="Times New Roman" panose="02020603050405020304" pitchFamily="18" charset="0"/>
              </a:rPr>
              <a:t>回 論理回路の数学的基本 </a:t>
            </a:r>
          </a:p>
          <a:p>
            <a:pPr eaLnBrk="1" hangingPunct="1">
              <a:defRPr/>
            </a:pPr>
            <a:r>
              <a:rPr lang="ja-JP" altLang="en-US" dirty="0">
                <a:latin typeface="Times New Roman" panose="02020603050405020304" pitchFamily="18" charset="0"/>
              </a:rPr>
              <a:t>－ ブール代数 </a:t>
            </a:r>
          </a:p>
          <a:p>
            <a:pPr algn="r" eaLnBrk="1" hangingPunct="1">
              <a:defRPr/>
            </a:pPr>
            <a:r>
              <a:rPr lang="en-US" altLang="ja-JP" dirty="0">
                <a:latin typeface="Times New Roman" panose="02020603050405020304" pitchFamily="18" charset="0"/>
                <a:hlinkClick r:id="rId3"/>
              </a:rPr>
              <a:t>http://www.info.kindai.ac.jp/LC</a:t>
            </a:r>
            <a:endParaRPr lang="en-US" altLang="ja-JP" dirty="0">
              <a:latin typeface="Times New Roman" panose="02020603050405020304" pitchFamily="18" charset="0"/>
            </a:endParaRPr>
          </a:p>
          <a:p>
            <a:pPr algn="r" eaLnBrk="1" hangingPunct="1">
              <a:defRPr/>
            </a:pPr>
            <a:r>
              <a:rPr lang="en-US" altLang="ja-JP" dirty="0">
                <a:latin typeface="Times New Roman" panose="02020603050405020304" pitchFamily="18" charset="0"/>
              </a:rPr>
              <a:t>E</a:t>
            </a:r>
            <a:r>
              <a:rPr lang="ja-JP" altLang="en-US" dirty="0">
                <a:latin typeface="Times New Roman" panose="02020603050405020304" pitchFamily="18" charset="0"/>
              </a:rPr>
              <a:t>館</a:t>
            </a:r>
            <a:r>
              <a:rPr lang="en-US" altLang="ja-JP" dirty="0">
                <a:latin typeface="Times New Roman" panose="02020603050405020304" pitchFamily="18" charset="0"/>
              </a:rPr>
              <a:t>3</a:t>
            </a:r>
            <a:r>
              <a:rPr lang="ja-JP" altLang="en-US" dirty="0">
                <a:latin typeface="Times New Roman" panose="02020603050405020304" pitchFamily="18" charset="0"/>
              </a:rPr>
              <a:t>階</a:t>
            </a:r>
            <a:r>
              <a:rPr lang="en-US" altLang="ja-JP" dirty="0">
                <a:latin typeface="Times New Roman" panose="02020603050405020304" pitchFamily="18" charset="0"/>
              </a:rPr>
              <a:t>E-331 </a:t>
            </a:r>
            <a:r>
              <a:rPr lang="ja-JP" altLang="en-US" dirty="0">
                <a:latin typeface="Times New Roman" panose="02020603050405020304" pitchFamily="18" charset="0"/>
              </a:rPr>
              <a:t>内線</a:t>
            </a:r>
            <a:r>
              <a:rPr lang="en-US" altLang="ja-JP" dirty="0">
                <a:latin typeface="Times New Roman" panose="02020603050405020304" pitchFamily="18" charset="0"/>
              </a:rPr>
              <a:t>5459</a:t>
            </a:r>
          </a:p>
          <a:p>
            <a:pPr algn="r" eaLnBrk="1" hangingPunct="1">
              <a:defRPr/>
            </a:pPr>
            <a:r>
              <a:rPr lang="en-US" altLang="ja-JP" dirty="0">
                <a:latin typeface="Times New Roman" panose="02020603050405020304" pitchFamily="18" charset="0"/>
              </a:rPr>
              <a:t>takasi-i@info.kindai.ac.jp</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アプリケーション, Teams&#10;&#10;自動的に生成された説明">
            <a:extLst>
              <a:ext uri="{FF2B5EF4-FFF2-40B4-BE49-F238E27FC236}">
                <a16:creationId xmlns:a16="http://schemas.microsoft.com/office/drawing/2014/main" id="{1EBC7E25-9074-45E0-8A28-43F960B87E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09" y="0"/>
            <a:ext cx="8936182" cy="6858000"/>
          </a:xfrm>
          <a:prstGeom prst="rect">
            <a:avLst/>
          </a:prstGeom>
        </p:spPr>
      </p:pic>
    </p:spTree>
    <p:extLst>
      <p:ext uri="{BB962C8B-B14F-4D97-AF65-F5344CB8AC3E}">
        <p14:creationId xmlns:p14="http://schemas.microsoft.com/office/powerpoint/2010/main" val="279960755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グラフィカル ユーザー インターフェイス, テキスト, アプリケーション, メール&#10;&#10;自動的に生成された説明">
            <a:extLst>
              <a:ext uri="{FF2B5EF4-FFF2-40B4-BE49-F238E27FC236}">
                <a16:creationId xmlns:a16="http://schemas.microsoft.com/office/drawing/2014/main" id="{F62F2CF3-EB86-458E-A1D7-9B388C9E3F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09" y="0"/>
            <a:ext cx="8936182" cy="6858000"/>
          </a:xfrm>
          <a:prstGeom prst="rect">
            <a:avLst/>
          </a:prstGeom>
        </p:spPr>
      </p:pic>
      <p:sp>
        <p:nvSpPr>
          <p:cNvPr id="4" name="Text Box 3">
            <a:extLst>
              <a:ext uri="{FF2B5EF4-FFF2-40B4-BE49-F238E27FC236}">
                <a16:creationId xmlns:a16="http://schemas.microsoft.com/office/drawing/2014/main" id="{3D9F3074-7593-4651-9160-BF02A7162818}"/>
              </a:ext>
            </a:extLst>
          </p:cNvPr>
          <p:cNvSpPr txBox="1">
            <a:spLocks noChangeArrowheads="1"/>
          </p:cNvSpPr>
          <p:nvPr/>
        </p:nvSpPr>
        <p:spPr bwMode="auto">
          <a:xfrm>
            <a:off x="152400" y="196219"/>
            <a:ext cx="8899167" cy="584775"/>
          </a:xfrm>
          <a:prstGeom prst="rect">
            <a:avLst/>
          </a:prstGeom>
          <a:solidFill>
            <a:srgbClr val="003300"/>
          </a:solidFill>
          <a:ln>
            <a:noFill/>
          </a:ln>
          <a:effectLst/>
        </p:spPr>
        <p:txBody>
          <a:bodyPr wrap="none">
            <a:spAutoFit/>
          </a:bodyPr>
          <a:lstStyle/>
          <a:p>
            <a:r>
              <a:rPr lang="en-US" altLang="ja-JP" i="0" dirty="0">
                <a:effectLst>
                  <a:outerShdw blurRad="38100" dist="38100" dir="2700000" algn="tl">
                    <a:srgbClr val="000000"/>
                  </a:outerShdw>
                </a:effectLst>
              </a:rPr>
              <a:t>http://www.info.kindai.ac.jp/LC/Logisim/install.html</a:t>
            </a:r>
          </a:p>
        </p:txBody>
      </p:sp>
      <p:sp>
        <p:nvSpPr>
          <p:cNvPr id="5" name="Text Box 3">
            <a:extLst>
              <a:ext uri="{FF2B5EF4-FFF2-40B4-BE49-F238E27FC236}">
                <a16:creationId xmlns:a16="http://schemas.microsoft.com/office/drawing/2014/main" id="{617EC587-4CB0-4C94-899E-03FC715E31DB}"/>
              </a:ext>
            </a:extLst>
          </p:cNvPr>
          <p:cNvSpPr txBox="1">
            <a:spLocks noChangeArrowheads="1"/>
          </p:cNvSpPr>
          <p:nvPr/>
        </p:nvSpPr>
        <p:spPr bwMode="auto">
          <a:xfrm>
            <a:off x="152400" y="995065"/>
            <a:ext cx="7543800" cy="1077218"/>
          </a:xfrm>
          <a:prstGeom prst="rect">
            <a:avLst/>
          </a:prstGeom>
          <a:solidFill>
            <a:schemeClr val="bg1"/>
          </a:solidFill>
          <a:ln>
            <a:noFill/>
          </a:ln>
          <a:effectLst/>
        </p:spPr>
        <p:txBody>
          <a:bodyPr wrap="square">
            <a:spAutoFit/>
          </a:bodyPr>
          <a:lstStyle/>
          <a:p>
            <a:r>
              <a:rPr lang="en-US" altLang="ja-JP" i="0" dirty="0"/>
              <a:t>1. logisim-macosx-2.7.1.tar.gz </a:t>
            </a:r>
            <a:r>
              <a:rPr lang="ja-JP" altLang="en-US" i="0" dirty="0"/>
              <a:t>を </a:t>
            </a:r>
          </a:p>
          <a:p>
            <a:r>
              <a:rPr lang="ja-JP" altLang="en-US" i="0" dirty="0"/>
              <a:t>   </a:t>
            </a:r>
            <a:r>
              <a:rPr lang="en-US" altLang="ja-JP" i="0" dirty="0"/>
              <a:t>/Users/info/Downloads </a:t>
            </a:r>
            <a:r>
              <a:rPr lang="ja-JP" altLang="en-US" i="0" dirty="0"/>
              <a:t>にダウンロード </a:t>
            </a:r>
          </a:p>
        </p:txBody>
      </p:sp>
      <p:sp>
        <p:nvSpPr>
          <p:cNvPr id="6" name="Oval 4">
            <a:extLst>
              <a:ext uri="{FF2B5EF4-FFF2-40B4-BE49-F238E27FC236}">
                <a16:creationId xmlns:a16="http://schemas.microsoft.com/office/drawing/2014/main" id="{59092CAD-DD18-4A4D-9DC3-9F6C2D7A129E}"/>
              </a:ext>
            </a:extLst>
          </p:cNvPr>
          <p:cNvSpPr>
            <a:spLocks noChangeArrowheads="1"/>
          </p:cNvSpPr>
          <p:nvPr/>
        </p:nvSpPr>
        <p:spPr bwMode="auto">
          <a:xfrm>
            <a:off x="167640" y="2976624"/>
            <a:ext cx="2575560" cy="604776"/>
          </a:xfrm>
          <a:prstGeom prst="ellipse">
            <a:avLst/>
          </a:prstGeom>
          <a:noFill/>
          <a:ln w="381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Tree>
    <p:custDataLst>
      <p:tags r:id="rId1"/>
    </p:custDataLst>
    <p:extLst>
      <p:ext uri="{BB962C8B-B14F-4D97-AF65-F5344CB8AC3E}">
        <p14:creationId xmlns:p14="http://schemas.microsoft.com/office/powerpoint/2010/main" val="179424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グラフィカル ユーザー インターフェイス, テキスト, アプリケーション, メール&#10;&#10;自動的に生成された説明">
            <a:extLst>
              <a:ext uri="{FF2B5EF4-FFF2-40B4-BE49-F238E27FC236}">
                <a16:creationId xmlns:a16="http://schemas.microsoft.com/office/drawing/2014/main" id="{847ED416-CA2B-486C-8896-16C4C71436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09" y="0"/>
            <a:ext cx="8936182" cy="6858000"/>
          </a:xfrm>
          <a:prstGeom prst="rect">
            <a:avLst/>
          </a:prstGeom>
        </p:spPr>
      </p:pic>
      <p:sp>
        <p:nvSpPr>
          <p:cNvPr id="4" name="角丸四角形吹き出し 5">
            <a:extLst>
              <a:ext uri="{FF2B5EF4-FFF2-40B4-BE49-F238E27FC236}">
                <a16:creationId xmlns:a16="http://schemas.microsoft.com/office/drawing/2014/main" id="{9B0B605F-235E-4224-9919-1F308E3054E7}"/>
              </a:ext>
            </a:extLst>
          </p:cNvPr>
          <p:cNvSpPr/>
          <p:nvPr/>
        </p:nvSpPr>
        <p:spPr bwMode="auto">
          <a:xfrm>
            <a:off x="4724400" y="5754231"/>
            <a:ext cx="1943163" cy="510778"/>
          </a:xfrm>
          <a:prstGeom prst="wedgeRoundRectCallout">
            <a:avLst>
              <a:gd name="adj1" fmla="val -76014"/>
              <a:gd name="adj2" fmla="val 75034"/>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最新版はここ</a:t>
            </a:r>
          </a:p>
        </p:txBody>
      </p:sp>
      <p:sp>
        <p:nvSpPr>
          <p:cNvPr id="5" name="Text Box 3">
            <a:extLst>
              <a:ext uri="{FF2B5EF4-FFF2-40B4-BE49-F238E27FC236}">
                <a16:creationId xmlns:a16="http://schemas.microsoft.com/office/drawing/2014/main" id="{1FFBB63A-6B0B-4F99-BBB3-690821D759E8}"/>
              </a:ext>
            </a:extLst>
          </p:cNvPr>
          <p:cNvSpPr txBox="1">
            <a:spLocks noChangeArrowheads="1"/>
          </p:cNvSpPr>
          <p:nvPr/>
        </p:nvSpPr>
        <p:spPr bwMode="auto">
          <a:xfrm>
            <a:off x="2133600" y="300603"/>
            <a:ext cx="6797054" cy="584775"/>
          </a:xfrm>
          <a:prstGeom prst="rect">
            <a:avLst/>
          </a:prstGeom>
          <a:solidFill>
            <a:srgbClr val="003300"/>
          </a:solidFill>
          <a:ln>
            <a:noFill/>
          </a:ln>
          <a:effectLst/>
        </p:spPr>
        <p:txBody>
          <a:bodyPr wrap="none">
            <a:spAutoFit/>
          </a:bodyPr>
          <a:lstStyle/>
          <a:p>
            <a:r>
              <a:rPr lang="en-US" altLang="ja-JP" i="0" dirty="0">
                <a:effectLst>
                  <a:outerShdw blurRad="38100" dist="38100" dir="2700000" algn="tl">
                    <a:srgbClr val="000000"/>
                  </a:outerShdw>
                </a:effectLst>
              </a:rPr>
              <a:t>https://ja.osdn.net/projects/sfnet_circuit/</a:t>
            </a:r>
          </a:p>
        </p:txBody>
      </p:sp>
      <p:sp>
        <p:nvSpPr>
          <p:cNvPr id="6" name="四角形: 角を丸くする 5">
            <a:extLst>
              <a:ext uri="{FF2B5EF4-FFF2-40B4-BE49-F238E27FC236}">
                <a16:creationId xmlns:a16="http://schemas.microsoft.com/office/drawing/2014/main" id="{4BC5D02B-A42D-4A1E-957E-A15B2FCDB157}"/>
              </a:ext>
            </a:extLst>
          </p:cNvPr>
          <p:cNvSpPr/>
          <p:nvPr/>
        </p:nvSpPr>
        <p:spPr bwMode="auto">
          <a:xfrm>
            <a:off x="381000" y="6400800"/>
            <a:ext cx="3810000" cy="381000"/>
          </a:xfrm>
          <a:prstGeom prst="roundRect">
            <a:avLst/>
          </a:prstGeom>
          <a:noFill/>
          <a:ln w="38100"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3200" b="0" i="1" u="none" strike="noStrike" cap="none" normalizeH="0" baseline="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endParaRPr>
          </a:p>
        </p:txBody>
      </p:sp>
    </p:spTree>
    <p:extLst>
      <p:ext uri="{BB962C8B-B14F-4D97-AF65-F5344CB8AC3E}">
        <p14:creationId xmlns:p14="http://schemas.microsoft.com/office/powerpoint/2010/main" val="61151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9" name="Text Box 3"/>
          <p:cNvSpPr txBox="1">
            <a:spLocks noChangeArrowheads="1"/>
          </p:cNvSpPr>
          <p:nvPr/>
        </p:nvSpPr>
        <p:spPr bwMode="auto">
          <a:xfrm>
            <a:off x="304800" y="152400"/>
            <a:ext cx="8534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i="0" dirty="0"/>
              <a:t>2. logisim-macosx-2.7.1.tar </a:t>
            </a:r>
            <a:r>
              <a:rPr lang="ja-JP" altLang="en-US" i="0" dirty="0"/>
              <a:t>をクリック</a:t>
            </a:r>
          </a:p>
        </p:txBody>
      </p:sp>
      <p:sp>
        <p:nvSpPr>
          <p:cNvPr id="3" name="角丸四角形吹き出し 2"/>
          <p:cNvSpPr/>
          <p:nvPr/>
        </p:nvSpPr>
        <p:spPr bwMode="auto">
          <a:xfrm>
            <a:off x="5257800" y="3369599"/>
            <a:ext cx="2819400" cy="578882"/>
          </a:xfrm>
          <a:prstGeom prst="wedgeRoundRectCallout">
            <a:avLst>
              <a:gd name="adj1" fmla="val 51824"/>
              <a:gd name="adj2" fmla="val 163622"/>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dirty="0"/>
              <a:t>クリックして解凍</a:t>
            </a:r>
            <a:endParaRPr kumimoji="1" lang="ja-JP" altLang="en-US" sz="28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90600"/>
            <a:ext cx="9144000" cy="5715000"/>
          </a:xfrm>
          <a:prstGeom prst="rect">
            <a:avLst/>
          </a:prstGeom>
        </p:spPr>
      </p:pic>
      <p:sp>
        <p:nvSpPr>
          <p:cNvPr id="6" name="角丸四角形吹き出し 5"/>
          <p:cNvSpPr/>
          <p:nvPr/>
        </p:nvSpPr>
        <p:spPr bwMode="auto">
          <a:xfrm>
            <a:off x="4648200" y="4191000"/>
            <a:ext cx="3124200" cy="646986"/>
          </a:xfrm>
          <a:prstGeom prst="wedgeRoundRectCallout">
            <a:avLst>
              <a:gd name="adj1" fmla="val 67053"/>
              <a:gd name="adj2" fmla="val 163622"/>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i="0" dirty="0"/>
              <a:t>クリックで解凍</a:t>
            </a:r>
            <a:endParaRPr kumimoji="1" lang="ja-JP" altLang="en-US" sz="28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44956138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9" name="Text Box 3"/>
          <p:cNvSpPr txBox="1">
            <a:spLocks noChangeArrowheads="1"/>
          </p:cNvSpPr>
          <p:nvPr/>
        </p:nvSpPr>
        <p:spPr bwMode="auto">
          <a:xfrm>
            <a:off x="304800" y="152400"/>
            <a:ext cx="8534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i="0" dirty="0"/>
              <a:t>3. </a:t>
            </a:r>
            <a:r>
              <a:rPr lang="en-US" altLang="ja-JP" i="0" dirty="0">
                <a:solidFill>
                  <a:srgbClr val="FFFFFF"/>
                </a:solidFill>
              </a:rPr>
              <a:t>Logisim.app </a:t>
            </a:r>
            <a:r>
              <a:rPr lang="ja-JP" altLang="en-US" i="0" dirty="0">
                <a:solidFill>
                  <a:srgbClr val="FFFFFF"/>
                </a:solidFill>
              </a:rPr>
              <a:t>をクリック</a:t>
            </a:r>
          </a:p>
        </p:txBody>
      </p:sp>
      <p:sp>
        <p:nvSpPr>
          <p:cNvPr id="3" name="角丸四角形吹き出し 2"/>
          <p:cNvSpPr/>
          <p:nvPr/>
        </p:nvSpPr>
        <p:spPr bwMode="auto">
          <a:xfrm>
            <a:off x="5257800" y="3369599"/>
            <a:ext cx="2819400" cy="578882"/>
          </a:xfrm>
          <a:prstGeom prst="wedgeRoundRectCallout">
            <a:avLst>
              <a:gd name="adj1" fmla="val 51824"/>
              <a:gd name="adj2" fmla="val 163622"/>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dirty="0"/>
              <a:t>クリックして解凍</a:t>
            </a:r>
            <a:endParaRPr kumimoji="1" lang="ja-JP" altLang="en-US" sz="28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90600"/>
            <a:ext cx="9144000" cy="5715000"/>
          </a:xfrm>
          <a:prstGeom prst="rect">
            <a:avLst/>
          </a:prstGeom>
        </p:spPr>
      </p:pic>
      <p:sp>
        <p:nvSpPr>
          <p:cNvPr id="5" name="角丸四角形吹き出し 4"/>
          <p:cNvSpPr/>
          <p:nvPr/>
        </p:nvSpPr>
        <p:spPr bwMode="auto">
          <a:xfrm>
            <a:off x="4535346" y="4876800"/>
            <a:ext cx="2932253" cy="646986"/>
          </a:xfrm>
          <a:prstGeom prst="wedgeRoundRectCallout">
            <a:avLst>
              <a:gd name="adj1" fmla="val 72974"/>
              <a:gd name="adj2" fmla="val 140365"/>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i="0" dirty="0"/>
              <a:t>クリックで起動</a:t>
            </a:r>
            <a:endParaRPr kumimoji="1" lang="ja-JP" altLang="en-US" sz="28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42886142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90600"/>
            <a:ext cx="9144000" cy="5715000"/>
          </a:xfrm>
          <a:prstGeom prst="rect">
            <a:avLst/>
          </a:prstGeom>
        </p:spPr>
      </p:pic>
    </p:spTree>
    <p:extLst>
      <p:ext uri="{BB962C8B-B14F-4D97-AF65-F5344CB8AC3E}">
        <p14:creationId xmlns:p14="http://schemas.microsoft.com/office/powerpoint/2010/main" val="105504549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90600"/>
            <a:ext cx="9144000" cy="5715000"/>
          </a:xfrm>
          <a:prstGeom prst="rect">
            <a:avLst/>
          </a:prstGeom>
        </p:spPr>
      </p:pic>
    </p:spTree>
    <p:extLst>
      <p:ext uri="{BB962C8B-B14F-4D97-AF65-F5344CB8AC3E}">
        <p14:creationId xmlns:p14="http://schemas.microsoft.com/office/powerpoint/2010/main" val="230090371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9" name="Text Box 3"/>
          <p:cNvSpPr txBox="1">
            <a:spLocks noChangeArrowheads="1"/>
          </p:cNvSpPr>
          <p:nvPr/>
        </p:nvSpPr>
        <p:spPr bwMode="auto">
          <a:xfrm>
            <a:off x="304800" y="152400"/>
            <a:ext cx="8534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sz="3200" i="0" dirty="0">
                <a:solidFill>
                  <a:srgbClr val="FFFFFF"/>
                </a:solidFill>
                <a:latin typeface="Times New Roman" panose="02020603050405020304" pitchFamily="18" charset="0"/>
              </a:rPr>
              <a:t>エラーが出る場合</a:t>
            </a:r>
          </a:p>
        </p:txBody>
      </p:sp>
      <p:sp>
        <p:nvSpPr>
          <p:cNvPr id="3" name="角丸四角形吹き出し 2"/>
          <p:cNvSpPr/>
          <p:nvPr/>
        </p:nvSpPr>
        <p:spPr bwMode="auto">
          <a:xfrm>
            <a:off x="5257800" y="3369599"/>
            <a:ext cx="2819400" cy="578882"/>
          </a:xfrm>
          <a:prstGeom prst="wedgeRoundRectCallout">
            <a:avLst>
              <a:gd name="adj1" fmla="val 51824"/>
              <a:gd name="adj2" fmla="val 163622"/>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dirty="0"/>
              <a:t>クリックして解凍</a:t>
            </a:r>
            <a:endParaRPr kumimoji="1" lang="ja-JP" altLang="en-US" sz="28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endParaRP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9144000" cy="5715000"/>
          </a:xfrm>
          <a:prstGeom prst="rect">
            <a:avLst/>
          </a:prstGeom>
        </p:spPr>
      </p:pic>
      <p:pic>
        <p:nvPicPr>
          <p:cNvPr id="7" name="図 6" descr="スクリーンショット, 抽象 が含まれている画像&#10;&#10;自動的に生成された説明">
            <a:extLst>
              <a:ext uri="{FF2B5EF4-FFF2-40B4-BE49-F238E27FC236}">
                <a16:creationId xmlns:a16="http://schemas.microsoft.com/office/drawing/2014/main" id="{81733A0D-0A3F-4BE1-AEE1-E3BF54A332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4060" y="2412948"/>
            <a:ext cx="5435879" cy="2032104"/>
          </a:xfrm>
          <a:prstGeom prst="rect">
            <a:avLst/>
          </a:prstGeom>
        </p:spPr>
      </p:pic>
    </p:spTree>
    <p:extLst>
      <p:ext uri="{BB962C8B-B14F-4D97-AF65-F5344CB8AC3E}">
        <p14:creationId xmlns:p14="http://schemas.microsoft.com/office/powerpoint/2010/main" val="427589797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 テキスト, アプリケーション, Word&#10;&#10;自動的に生成された説明">
            <a:extLst>
              <a:ext uri="{FF2B5EF4-FFF2-40B4-BE49-F238E27FC236}">
                <a16:creationId xmlns:a16="http://schemas.microsoft.com/office/drawing/2014/main" id="{6716D744-EF08-4E06-881B-0B60372928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09" y="0"/>
            <a:ext cx="8936182" cy="6858000"/>
          </a:xfrm>
          <a:prstGeom prst="rect">
            <a:avLst/>
          </a:prstGeom>
        </p:spPr>
      </p:pic>
      <p:sp>
        <p:nvSpPr>
          <p:cNvPr id="6" name="四角形: 角を丸くする 5">
            <a:extLst>
              <a:ext uri="{FF2B5EF4-FFF2-40B4-BE49-F238E27FC236}">
                <a16:creationId xmlns:a16="http://schemas.microsoft.com/office/drawing/2014/main" id="{22B3BAB0-B850-45CB-A7E1-B2480E25E3F4}"/>
              </a:ext>
            </a:extLst>
          </p:cNvPr>
          <p:cNvSpPr/>
          <p:nvPr/>
        </p:nvSpPr>
        <p:spPr bwMode="auto">
          <a:xfrm>
            <a:off x="5181600" y="1789806"/>
            <a:ext cx="838200" cy="304800"/>
          </a:xfrm>
          <a:prstGeom prst="roundRect">
            <a:avLst/>
          </a:prstGeom>
          <a:noFill/>
          <a:ln w="38100" cap="flat" cmpd="sng" algn="ctr">
            <a:solidFill>
              <a:srgbClr val="FF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Tahoma" panose="020B0604030504040204" pitchFamily="34" charset="0"/>
              <a:ea typeface="ＭＳ Ｐゴシック" panose="020B0600070205080204" pitchFamily="50" charset="-128"/>
            </a:endParaRPr>
          </a:p>
        </p:txBody>
      </p:sp>
      <p:sp>
        <p:nvSpPr>
          <p:cNvPr id="7" name="四角形: 角を丸くする 6">
            <a:extLst>
              <a:ext uri="{FF2B5EF4-FFF2-40B4-BE49-F238E27FC236}">
                <a16:creationId xmlns:a16="http://schemas.microsoft.com/office/drawing/2014/main" id="{022E269C-BF75-406C-A967-402261E628A3}"/>
              </a:ext>
            </a:extLst>
          </p:cNvPr>
          <p:cNvSpPr/>
          <p:nvPr/>
        </p:nvSpPr>
        <p:spPr bwMode="auto">
          <a:xfrm>
            <a:off x="2667000" y="4138040"/>
            <a:ext cx="838200" cy="304800"/>
          </a:xfrm>
          <a:prstGeom prst="roundRect">
            <a:avLst/>
          </a:prstGeom>
          <a:noFill/>
          <a:ln w="38100" cap="flat" cmpd="sng" algn="ctr">
            <a:solidFill>
              <a:srgbClr val="FF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Tahoma" panose="020B0604030504040204" pitchFamily="34" charset="0"/>
              <a:ea typeface="ＭＳ Ｐゴシック" panose="020B0600070205080204" pitchFamily="50" charset="-128"/>
            </a:endParaRPr>
          </a:p>
        </p:txBody>
      </p:sp>
      <p:sp>
        <p:nvSpPr>
          <p:cNvPr id="9" name="吹き出し: 角を丸めた四角形 8">
            <a:extLst>
              <a:ext uri="{FF2B5EF4-FFF2-40B4-BE49-F238E27FC236}">
                <a16:creationId xmlns:a16="http://schemas.microsoft.com/office/drawing/2014/main" id="{AB8D9773-23D4-4673-A977-AF4A75A5DD89}"/>
              </a:ext>
            </a:extLst>
          </p:cNvPr>
          <p:cNvSpPr/>
          <p:nvPr/>
        </p:nvSpPr>
        <p:spPr bwMode="auto">
          <a:xfrm>
            <a:off x="4625536" y="4290440"/>
            <a:ext cx="4150896" cy="1828800"/>
          </a:xfrm>
          <a:prstGeom prst="wedgeRoundRectCallout">
            <a:avLst>
              <a:gd name="adj1" fmla="val -76841"/>
              <a:gd name="adj2" fmla="val -49633"/>
              <a:gd name="adj3" fmla="val 16667"/>
            </a:avLst>
          </a:prstGeom>
          <a:solidFill>
            <a:srgbClr val="00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lang="ja-JP" altLang="en-US" sz="2800" i="0" dirty="0">
                <a:latin typeface="Times New Roman" panose="02020603050405020304" pitchFamily="18" charset="0"/>
              </a:rPr>
              <a:t>ダウンロード後</a:t>
            </a:r>
            <a:endParaRPr lang="en-US" altLang="ja-JP" sz="2800" i="0" dirty="0">
              <a:latin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rPr>
              <a:t>control </a:t>
            </a:r>
            <a:r>
              <a:rPr kumimoji="1" lang="ja-JP" alt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rPr>
              <a:t>キーを押しながら</a:t>
            </a:r>
            <a:endParaRPr kumimoji="1" lang="en-US" altLang="ja-JP" sz="2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endParaRPr>
          </a:p>
          <a:p>
            <a:pPr marL="0" marR="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lang="ja-JP" altLang="en-US" sz="2800" i="0" dirty="0">
                <a:latin typeface="Times New Roman" panose="02020603050405020304" pitchFamily="18" charset="0"/>
              </a:rPr>
              <a:t>「開く」でインストール</a:t>
            </a:r>
            <a:endParaRPr kumimoji="1" lang="ja-JP" alt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endParaRPr>
          </a:p>
        </p:txBody>
      </p:sp>
      <p:sp>
        <p:nvSpPr>
          <p:cNvPr id="17" name="Text Box 3">
            <a:extLst>
              <a:ext uri="{FF2B5EF4-FFF2-40B4-BE49-F238E27FC236}">
                <a16:creationId xmlns:a16="http://schemas.microsoft.com/office/drawing/2014/main" id="{036F9F2E-0426-4DB4-B18A-BE973BCB0063}"/>
              </a:ext>
            </a:extLst>
          </p:cNvPr>
          <p:cNvSpPr txBox="1">
            <a:spLocks noChangeArrowheads="1"/>
          </p:cNvSpPr>
          <p:nvPr/>
        </p:nvSpPr>
        <p:spPr bwMode="auto">
          <a:xfrm>
            <a:off x="152400" y="196219"/>
            <a:ext cx="8899167" cy="584775"/>
          </a:xfrm>
          <a:prstGeom prst="rect">
            <a:avLst/>
          </a:prstGeom>
          <a:solidFill>
            <a:srgbClr val="003300"/>
          </a:solidFill>
          <a:ln>
            <a:noFill/>
          </a:ln>
          <a:effectLst/>
        </p:spPr>
        <p:txBody>
          <a:bodyPr wrap="none">
            <a:spAutoFit/>
          </a:bodyPr>
          <a:lstStyle/>
          <a:p>
            <a:r>
              <a:rPr lang="en-US" altLang="ja-JP" i="0" dirty="0">
                <a:effectLst>
                  <a:outerShdw blurRad="38100" dist="38100" dir="2700000" algn="tl">
                    <a:srgbClr val="000000"/>
                  </a:outerShdw>
                </a:effectLst>
              </a:rPr>
              <a:t>http://www.info.kindai.ac.jp/LC/Logisim/install.html</a:t>
            </a:r>
          </a:p>
        </p:txBody>
      </p:sp>
    </p:spTree>
    <p:custDataLst>
      <p:tags r:id="rId1"/>
    </p:custDataLst>
    <p:extLst>
      <p:ext uri="{BB962C8B-B14F-4D97-AF65-F5344CB8AC3E}">
        <p14:creationId xmlns:p14="http://schemas.microsoft.com/office/powerpoint/2010/main" val="134584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9" name="Text Box 3"/>
          <p:cNvSpPr txBox="1">
            <a:spLocks noChangeArrowheads="1"/>
          </p:cNvSpPr>
          <p:nvPr/>
        </p:nvSpPr>
        <p:spPr bwMode="auto">
          <a:xfrm>
            <a:off x="304800" y="152400"/>
            <a:ext cx="8534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sz="3200" i="0" dirty="0">
                <a:solidFill>
                  <a:srgbClr val="FFFFFF"/>
                </a:solidFill>
                <a:latin typeface="Times New Roman" panose="02020603050405020304" pitchFamily="18" charset="0"/>
              </a:rPr>
              <a:t>エラーが出る場合</a:t>
            </a:r>
          </a:p>
        </p:txBody>
      </p:sp>
      <p:sp>
        <p:nvSpPr>
          <p:cNvPr id="3" name="角丸四角形吹き出し 2"/>
          <p:cNvSpPr/>
          <p:nvPr/>
        </p:nvSpPr>
        <p:spPr bwMode="auto">
          <a:xfrm>
            <a:off x="5257800" y="3369599"/>
            <a:ext cx="2819400" cy="578882"/>
          </a:xfrm>
          <a:prstGeom prst="wedgeRoundRectCallout">
            <a:avLst>
              <a:gd name="adj1" fmla="val 51824"/>
              <a:gd name="adj2" fmla="val 163622"/>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dirty="0"/>
              <a:t>クリックして解凍</a:t>
            </a:r>
            <a:endParaRPr kumimoji="1" lang="ja-JP" altLang="en-US" sz="28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endParaRP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9144000" cy="5715000"/>
          </a:xfrm>
          <a:prstGeom prst="rect">
            <a:avLst/>
          </a:prstGeom>
        </p:spPr>
      </p:pic>
      <p:pic>
        <p:nvPicPr>
          <p:cNvPr id="5" name="図 4" descr="スクリーンショットの画面&#10;&#10;自動的に生成された説明">
            <a:extLst>
              <a:ext uri="{FF2B5EF4-FFF2-40B4-BE49-F238E27FC236}">
                <a16:creationId xmlns:a16="http://schemas.microsoft.com/office/drawing/2014/main" id="{F400A9DD-E692-4903-9D86-58CA56A0EC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4060" y="2158934"/>
            <a:ext cx="5435879" cy="2540131"/>
          </a:xfrm>
          <a:prstGeom prst="rect">
            <a:avLst/>
          </a:prstGeom>
        </p:spPr>
      </p:pic>
      <p:sp>
        <p:nvSpPr>
          <p:cNvPr id="6" name="正方形/長方形 5">
            <a:extLst>
              <a:ext uri="{FF2B5EF4-FFF2-40B4-BE49-F238E27FC236}">
                <a16:creationId xmlns:a16="http://schemas.microsoft.com/office/drawing/2014/main" id="{27BBD67E-0BE9-4236-959E-4AF7CB6FE085}"/>
              </a:ext>
            </a:extLst>
          </p:cNvPr>
          <p:cNvSpPr/>
          <p:nvPr/>
        </p:nvSpPr>
        <p:spPr bwMode="auto">
          <a:xfrm>
            <a:off x="2527230" y="4876800"/>
            <a:ext cx="4089540" cy="1032930"/>
          </a:xfrm>
          <a:prstGeom prst="rect">
            <a:avLst/>
          </a:prstGeom>
          <a:solidFill>
            <a:srgbClr val="00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rPr>
              <a:t>control </a:t>
            </a:r>
            <a:r>
              <a:rPr kumimoji="1" lang="ja-JP" alt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rPr>
              <a:t>キーを押しながら</a:t>
            </a:r>
            <a:endParaRPr kumimoji="1" lang="en-US" altLang="ja-JP" sz="2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endParaRPr>
          </a:p>
          <a:p>
            <a:pPr marL="0" marR="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lang="ja-JP" altLang="en-US" sz="2800" i="0" dirty="0">
                <a:latin typeface="Times New Roman" panose="02020603050405020304" pitchFamily="18" charset="0"/>
              </a:rPr>
              <a:t>「開く」で起動 </a:t>
            </a:r>
            <a:r>
              <a:rPr lang="en-US" altLang="ja-JP" sz="2800" i="0" dirty="0">
                <a:latin typeface="Times New Roman" panose="02020603050405020304" pitchFamily="18" charset="0"/>
              </a:rPr>
              <a:t>(</a:t>
            </a:r>
            <a:r>
              <a:rPr lang="ja-JP" altLang="en-US" sz="2800" i="0" dirty="0">
                <a:latin typeface="Times New Roman" panose="02020603050405020304" pitchFamily="18" charset="0"/>
              </a:rPr>
              <a:t>初回のみ</a:t>
            </a:r>
            <a:r>
              <a:rPr lang="en-US" altLang="ja-JP" sz="2800" i="0" dirty="0">
                <a:latin typeface="Times New Roman" panose="02020603050405020304" pitchFamily="18" charset="0"/>
              </a:rPr>
              <a:t>)</a:t>
            </a:r>
            <a:endParaRPr kumimoji="1" lang="ja-JP" alt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endParaRPr>
          </a:p>
        </p:txBody>
      </p:sp>
    </p:spTree>
    <p:extLst>
      <p:ext uri="{BB962C8B-B14F-4D97-AF65-F5344CB8AC3E}">
        <p14:creationId xmlns:p14="http://schemas.microsoft.com/office/powerpoint/2010/main" val="68578718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9" name="Text Box 3"/>
          <p:cNvSpPr txBox="1">
            <a:spLocks noChangeArrowheads="1"/>
          </p:cNvSpPr>
          <p:nvPr/>
        </p:nvSpPr>
        <p:spPr bwMode="auto">
          <a:xfrm>
            <a:off x="304800" y="152400"/>
            <a:ext cx="8534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3200" i="0" dirty="0">
                <a:solidFill>
                  <a:srgbClr val="FFFFFF"/>
                </a:solidFill>
                <a:latin typeface="Times New Roman" panose="02020603050405020304" pitchFamily="18" charset="0"/>
              </a:rPr>
              <a:t>OS </a:t>
            </a:r>
            <a:r>
              <a:rPr lang="ja-JP" altLang="en-US" sz="3200" i="0" dirty="0">
                <a:solidFill>
                  <a:srgbClr val="FFFFFF"/>
                </a:solidFill>
                <a:latin typeface="Times New Roman" panose="02020603050405020304" pitchFamily="18" charset="0"/>
              </a:rPr>
              <a:t>が </a:t>
            </a:r>
            <a:r>
              <a:rPr lang="en-US" altLang="ja-JP" sz="3200" i="0" dirty="0">
                <a:solidFill>
                  <a:srgbClr val="FFFFFF"/>
                </a:solidFill>
                <a:latin typeface="Times New Roman" panose="02020603050405020304" pitchFamily="18" charset="0"/>
              </a:rPr>
              <a:t>11.2.3 </a:t>
            </a:r>
            <a:r>
              <a:rPr lang="ja-JP" altLang="en-US" sz="3200" i="0" dirty="0">
                <a:solidFill>
                  <a:srgbClr val="FFFFFF"/>
                </a:solidFill>
                <a:latin typeface="Times New Roman" panose="02020603050405020304" pitchFamily="18" charset="0"/>
              </a:rPr>
              <a:t>以降の場合</a:t>
            </a:r>
          </a:p>
        </p:txBody>
      </p:sp>
      <p:pic>
        <p:nvPicPr>
          <p:cNvPr id="11" name="図 10">
            <a:extLst>
              <a:ext uri="{FF2B5EF4-FFF2-40B4-BE49-F238E27FC236}">
                <a16:creationId xmlns:a16="http://schemas.microsoft.com/office/drawing/2014/main" id="{8D129D4E-46FD-4951-B5F0-CDAD4A2426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9144000" cy="5715000"/>
          </a:xfrm>
          <a:prstGeom prst="rect">
            <a:avLst/>
          </a:prstGeom>
        </p:spPr>
      </p:pic>
      <p:pic>
        <p:nvPicPr>
          <p:cNvPr id="7" name="図 6" descr="グラフィカル ユーザー インターフェイス, テキスト, アプリケーション, メール&#10;&#10;自動的に生成された説明">
            <a:extLst>
              <a:ext uri="{FF2B5EF4-FFF2-40B4-BE49-F238E27FC236}">
                <a16:creationId xmlns:a16="http://schemas.microsoft.com/office/drawing/2014/main" id="{64C9AAC7-BF06-4414-819A-0FABB495CD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3040" y="1904921"/>
            <a:ext cx="6197919" cy="3048157"/>
          </a:xfrm>
          <a:prstGeom prst="rect">
            <a:avLst/>
          </a:prstGeom>
        </p:spPr>
      </p:pic>
    </p:spTree>
    <p:extLst>
      <p:ext uri="{BB962C8B-B14F-4D97-AF65-F5344CB8AC3E}">
        <p14:creationId xmlns:p14="http://schemas.microsoft.com/office/powerpoint/2010/main" val="934417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 メール&#10;&#10;自動的に生成された説明">
            <a:extLst>
              <a:ext uri="{FF2B5EF4-FFF2-40B4-BE49-F238E27FC236}">
                <a16:creationId xmlns:a16="http://schemas.microsoft.com/office/drawing/2014/main" id="{C3ED4969-001B-4089-9434-D90ED5672D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09" y="0"/>
            <a:ext cx="8936182" cy="6858000"/>
          </a:xfrm>
          <a:prstGeom prst="rect">
            <a:avLst/>
          </a:prstGeom>
        </p:spPr>
      </p:pic>
      <p:sp>
        <p:nvSpPr>
          <p:cNvPr id="4" name="テキスト ボックス 3">
            <a:extLst>
              <a:ext uri="{FF2B5EF4-FFF2-40B4-BE49-F238E27FC236}">
                <a16:creationId xmlns:a16="http://schemas.microsoft.com/office/drawing/2014/main" id="{DC68849B-E15F-42E4-B128-8D2A247D2A28}"/>
              </a:ext>
            </a:extLst>
          </p:cNvPr>
          <p:cNvSpPr txBox="1"/>
          <p:nvPr/>
        </p:nvSpPr>
        <p:spPr>
          <a:xfrm>
            <a:off x="1828800" y="1371600"/>
            <a:ext cx="7105150" cy="707886"/>
          </a:xfrm>
          <a:prstGeom prst="rect">
            <a:avLst/>
          </a:prstGeom>
          <a:solidFill>
            <a:srgbClr val="003300"/>
          </a:solidFill>
          <a:ln>
            <a:solidFill>
              <a:schemeClr val="tx1"/>
            </a:solidFill>
          </a:ln>
        </p:spPr>
        <p:txBody>
          <a:bodyPr wrap="none" rtlCol="0">
            <a:spAutoFit/>
          </a:bodyPr>
          <a:lstStyle/>
          <a:p>
            <a:r>
              <a:rPr lang="en-US" altLang="ja-JP" sz="4000" i="0" dirty="0"/>
              <a:t>https://www.info.kindai.ac.jp/LC/</a:t>
            </a:r>
            <a:endParaRPr kumimoji="1" lang="ja-JP" altLang="en-US" sz="4000" i="0" dirty="0"/>
          </a:p>
        </p:txBody>
      </p:sp>
    </p:spTree>
    <p:extLst>
      <p:ext uri="{BB962C8B-B14F-4D97-AF65-F5344CB8AC3E}">
        <p14:creationId xmlns:p14="http://schemas.microsoft.com/office/powerpoint/2010/main" val="337879495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7FFC61-9DB9-4430-A1AE-AED628D1EC73}"/>
              </a:ext>
            </a:extLst>
          </p:cNvPr>
          <p:cNvSpPr>
            <a:spLocks noGrp="1"/>
          </p:cNvSpPr>
          <p:nvPr>
            <p:ph type="title"/>
          </p:nvPr>
        </p:nvSpPr>
        <p:spPr/>
        <p:txBody>
          <a:bodyPr/>
          <a:lstStyle/>
          <a:p>
            <a:r>
              <a:rPr kumimoji="1" lang="en-US" altLang="ja-JP" dirty="0">
                <a:latin typeface="Times New Roman" panose="02020603050405020304" pitchFamily="18" charset="0"/>
              </a:rPr>
              <a:t>Logisim-evolution</a:t>
            </a:r>
            <a:endParaRPr kumimoji="1" lang="ja-JP" altLang="en-US" dirty="0">
              <a:latin typeface="Times New Roman" panose="02020603050405020304" pitchFamily="18" charset="0"/>
            </a:endParaRPr>
          </a:p>
        </p:txBody>
      </p:sp>
      <p:sp>
        <p:nvSpPr>
          <p:cNvPr id="3" name="コンテンツ プレースホルダー 2">
            <a:extLst>
              <a:ext uri="{FF2B5EF4-FFF2-40B4-BE49-F238E27FC236}">
                <a16:creationId xmlns:a16="http://schemas.microsoft.com/office/drawing/2014/main" id="{42856EC2-C3AB-42EE-8276-9C5CBF9D854E}"/>
              </a:ext>
            </a:extLst>
          </p:cNvPr>
          <p:cNvSpPr>
            <a:spLocks noGrp="1"/>
          </p:cNvSpPr>
          <p:nvPr>
            <p:ph idx="1"/>
          </p:nvPr>
        </p:nvSpPr>
        <p:spPr/>
        <p:txBody>
          <a:bodyPr/>
          <a:lstStyle/>
          <a:p>
            <a:r>
              <a:rPr kumimoji="1" lang="en-US" altLang="ja-JP" dirty="0">
                <a:latin typeface="Times New Roman" panose="02020603050405020304" pitchFamily="18" charset="0"/>
              </a:rPr>
              <a:t>Logisim-evolution</a:t>
            </a:r>
          </a:p>
          <a:p>
            <a:pPr lvl="1"/>
            <a:r>
              <a:rPr lang="en-US" altLang="ja-JP" dirty="0">
                <a:latin typeface="Times New Roman" panose="02020603050405020304" pitchFamily="18" charset="0"/>
              </a:rPr>
              <a:t>Logisim </a:t>
            </a:r>
            <a:r>
              <a:rPr lang="ja-JP" altLang="en-US" dirty="0">
                <a:latin typeface="Times New Roman" panose="02020603050405020304" pitchFamily="18" charset="0"/>
              </a:rPr>
              <a:t>のフォーク版</a:t>
            </a:r>
            <a:endParaRPr lang="en-US" altLang="ja-JP" dirty="0">
              <a:latin typeface="Times New Roman" panose="02020603050405020304" pitchFamily="18" charset="0"/>
            </a:endParaRPr>
          </a:p>
          <a:p>
            <a:pPr marL="457200" lvl="1" indent="0">
              <a:buNone/>
            </a:pPr>
            <a:r>
              <a:rPr kumimoji="1" lang="en-US" altLang="ja-JP" dirty="0">
                <a:latin typeface="Times New Roman" panose="02020603050405020304" pitchFamily="18" charset="0"/>
              </a:rPr>
              <a:t>(Logisim </a:t>
            </a:r>
            <a:r>
              <a:rPr kumimoji="1" lang="ja-JP" altLang="en-US" dirty="0">
                <a:latin typeface="Times New Roman" panose="02020603050405020304" pitchFamily="18" charset="0"/>
              </a:rPr>
              <a:t>をベースに開発されたソフトウェア</a:t>
            </a:r>
            <a:r>
              <a:rPr kumimoji="1" lang="en-US" altLang="ja-JP" dirty="0">
                <a:latin typeface="Times New Roman" panose="02020603050405020304" pitchFamily="18" charset="0"/>
              </a:rPr>
              <a:t>)</a:t>
            </a:r>
            <a:endParaRPr kumimoji="1" lang="ja-JP" altLang="en-US" dirty="0">
              <a:latin typeface="Times New Roman" panose="02020603050405020304" pitchFamily="18" charset="0"/>
            </a:endParaRPr>
          </a:p>
        </p:txBody>
      </p:sp>
    </p:spTree>
    <p:extLst>
      <p:ext uri="{BB962C8B-B14F-4D97-AF65-F5344CB8AC3E}">
        <p14:creationId xmlns:p14="http://schemas.microsoft.com/office/powerpoint/2010/main" val="50344378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グラフィカル ユーザー インターフェイス, テキスト, メール, Web サイト&#10;&#10;自動的に生成された説明">
            <a:extLst>
              <a:ext uri="{FF2B5EF4-FFF2-40B4-BE49-F238E27FC236}">
                <a16:creationId xmlns:a16="http://schemas.microsoft.com/office/drawing/2014/main" id="{2F39BA4A-8E61-47D7-AC6A-ED7A6885FB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09" y="0"/>
            <a:ext cx="8936182" cy="6858000"/>
          </a:xfrm>
          <a:prstGeom prst="rect">
            <a:avLst/>
          </a:prstGeom>
        </p:spPr>
      </p:pic>
      <p:sp>
        <p:nvSpPr>
          <p:cNvPr id="4" name="Text Box 1027">
            <a:extLst>
              <a:ext uri="{FF2B5EF4-FFF2-40B4-BE49-F238E27FC236}">
                <a16:creationId xmlns:a16="http://schemas.microsoft.com/office/drawing/2014/main" id="{C8212944-BBA0-4190-998A-CDE11A14F15A}"/>
              </a:ext>
            </a:extLst>
          </p:cNvPr>
          <p:cNvSpPr txBox="1">
            <a:spLocks noChangeArrowheads="1"/>
          </p:cNvSpPr>
          <p:nvPr/>
        </p:nvSpPr>
        <p:spPr bwMode="auto">
          <a:xfrm>
            <a:off x="1152000" y="152400"/>
            <a:ext cx="7855035" cy="584775"/>
          </a:xfrm>
          <a:prstGeom prst="rect">
            <a:avLst/>
          </a:prstGeom>
          <a:solidFill>
            <a:srgbClr val="003300"/>
          </a:solidFill>
          <a:ln>
            <a:noFill/>
          </a:ln>
          <a:effectLst/>
        </p:spPr>
        <p:txBody>
          <a:bodyPr wrap="none">
            <a:spAutoFit/>
          </a:bodyPr>
          <a:lstStyle/>
          <a:p>
            <a:pPr>
              <a:spcBef>
                <a:spcPct val="20000"/>
              </a:spcBef>
              <a:buClr>
                <a:schemeClr val="hlink"/>
              </a:buClr>
              <a:buSzPct val="70000"/>
              <a:buFont typeface="Wingdings" panose="05000000000000000000" pitchFamily="2" charset="2"/>
              <a:buNone/>
            </a:pPr>
            <a:r>
              <a:rPr lang="en-US" altLang="ja-JP" sz="3200" i="0" dirty="0">
                <a:effectLst>
                  <a:outerShdw blurRad="38100" dist="38100" dir="2700000" algn="tl">
                    <a:srgbClr val="000000"/>
                  </a:outerShdw>
                </a:effectLst>
                <a:latin typeface="Times New Roman" panose="02020603050405020304" pitchFamily="18" charset="0"/>
              </a:rPr>
              <a:t>https://github.com/reds-heig/logisim-evolution</a:t>
            </a:r>
          </a:p>
        </p:txBody>
      </p:sp>
    </p:spTree>
    <p:extLst>
      <p:ext uri="{BB962C8B-B14F-4D97-AF65-F5344CB8AC3E}">
        <p14:creationId xmlns:p14="http://schemas.microsoft.com/office/powerpoint/2010/main" val="113595733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グラフィカル ユーザー インターフェイス, テキスト, アプリケーション, メール&#10;&#10;自動的に生成された説明">
            <a:extLst>
              <a:ext uri="{FF2B5EF4-FFF2-40B4-BE49-F238E27FC236}">
                <a16:creationId xmlns:a16="http://schemas.microsoft.com/office/drawing/2014/main" id="{103D6EC6-DE73-45AC-81E1-CB9C48F85C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09" y="0"/>
            <a:ext cx="8936182" cy="6858000"/>
          </a:xfrm>
          <a:prstGeom prst="rect">
            <a:avLst/>
          </a:prstGeom>
        </p:spPr>
      </p:pic>
      <p:sp>
        <p:nvSpPr>
          <p:cNvPr id="4" name="テキスト ボックス 3">
            <a:extLst>
              <a:ext uri="{FF2B5EF4-FFF2-40B4-BE49-F238E27FC236}">
                <a16:creationId xmlns:a16="http://schemas.microsoft.com/office/drawing/2014/main" id="{CBDB25A5-B518-4406-8C97-B3E5EFFE3AC0}"/>
              </a:ext>
            </a:extLst>
          </p:cNvPr>
          <p:cNvSpPr txBox="1"/>
          <p:nvPr/>
        </p:nvSpPr>
        <p:spPr>
          <a:xfrm>
            <a:off x="1773674" y="152400"/>
            <a:ext cx="7105150" cy="707886"/>
          </a:xfrm>
          <a:prstGeom prst="rect">
            <a:avLst/>
          </a:prstGeom>
          <a:solidFill>
            <a:srgbClr val="003300"/>
          </a:solidFill>
          <a:ln>
            <a:solidFill>
              <a:schemeClr val="tx1"/>
            </a:solidFill>
          </a:ln>
        </p:spPr>
        <p:txBody>
          <a:bodyPr wrap="none" rtlCol="0">
            <a:spAutoFit/>
          </a:bodyPr>
          <a:lstStyle/>
          <a:p>
            <a:r>
              <a:rPr lang="en-US" altLang="ja-JP" sz="4000" i="0" dirty="0">
                <a:latin typeface="Times New Roman" panose="02020603050405020304" pitchFamily="18" charset="0"/>
                <a:cs typeface="Times New Roman" panose="02020603050405020304" pitchFamily="18" charset="0"/>
              </a:rPr>
              <a:t>https://www.info.kindai.ac.jp/LC/</a:t>
            </a:r>
            <a:endParaRPr kumimoji="1" lang="ja-JP" altLang="en-US" sz="4000" i="0" dirty="0">
              <a:latin typeface="Times New Roman" panose="02020603050405020304" pitchFamily="18" charset="0"/>
              <a:cs typeface="Times New Roman" panose="02020603050405020304" pitchFamily="18" charset="0"/>
            </a:endParaRPr>
          </a:p>
        </p:txBody>
      </p:sp>
      <p:sp>
        <p:nvSpPr>
          <p:cNvPr id="5" name="円/楕円 3">
            <a:extLst>
              <a:ext uri="{FF2B5EF4-FFF2-40B4-BE49-F238E27FC236}">
                <a16:creationId xmlns:a16="http://schemas.microsoft.com/office/drawing/2014/main" id="{08E7425F-D324-43A7-9396-2651B442D67D}"/>
              </a:ext>
            </a:extLst>
          </p:cNvPr>
          <p:cNvSpPr/>
          <p:nvPr/>
        </p:nvSpPr>
        <p:spPr bwMode="auto">
          <a:xfrm>
            <a:off x="5943600" y="3657975"/>
            <a:ext cx="1676400" cy="457200"/>
          </a:xfrm>
          <a:prstGeom prst="ellipse">
            <a:avLst/>
          </a:prstGeom>
          <a:noFill/>
          <a:ln w="50800"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3200" b="0" i="1" u="none" strike="noStrike" cap="none" normalizeH="0" baseline="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endParaRPr>
          </a:p>
        </p:txBody>
      </p:sp>
    </p:spTree>
    <p:custDataLst>
      <p:tags r:id="rId1"/>
    </p:custDataLst>
    <p:extLst>
      <p:ext uri="{BB962C8B-B14F-4D97-AF65-F5344CB8AC3E}">
        <p14:creationId xmlns:p14="http://schemas.microsoft.com/office/powerpoint/2010/main" val="89967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テキスト, アプリケーション, メール&#10;&#10;自動的に生成された説明">
            <a:extLst>
              <a:ext uri="{FF2B5EF4-FFF2-40B4-BE49-F238E27FC236}">
                <a16:creationId xmlns:a16="http://schemas.microsoft.com/office/drawing/2014/main" id="{CDF83BB2-48CE-43C5-90DA-73110151F7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09" y="0"/>
            <a:ext cx="8936182" cy="6858000"/>
          </a:xfrm>
          <a:prstGeom prst="rect">
            <a:avLst/>
          </a:prstGeom>
        </p:spPr>
      </p:pic>
      <p:sp>
        <p:nvSpPr>
          <p:cNvPr id="4" name="Text Box 3">
            <a:extLst>
              <a:ext uri="{FF2B5EF4-FFF2-40B4-BE49-F238E27FC236}">
                <a16:creationId xmlns:a16="http://schemas.microsoft.com/office/drawing/2014/main" id="{7985EDEC-C921-4BC9-A8E4-D6CE2BF5EC02}"/>
              </a:ext>
            </a:extLst>
          </p:cNvPr>
          <p:cNvSpPr txBox="1">
            <a:spLocks noChangeArrowheads="1"/>
          </p:cNvSpPr>
          <p:nvPr/>
        </p:nvSpPr>
        <p:spPr bwMode="auto">
          <a:xfrm>
            <a:off x="828000" y="159238"/>
            <a:ext cx="8200386" cy="523220"/>
          </a:xfrm>
          <a:prstGeom prst="rect">
            <a:avLst/>
          </a:prstGeom>
          <a:solidFill>
            <a:srgbClr val="003300"/>
          </a:solidFill>
          <a:ln>
            <a:noFill/>
          </a:ln>
          <a:effectLst/>
        </p:spPr>
        <p:txBody>
          <a:bodyPr wrap="none">
            <a:spAutoFit/>
          </a:bodyPr>
          <a:lstStyle/>
          <a:p>
            <a:r>
              <a:rPr lang="en-US" altLang="ja-JP" i="0" dirty="0">
                <a:effectLst>
                  <a:outerShdw blurRad="38100" dist="38100" dir="2700000" algn="tl">
                    <a:srgbClr val="000000"/>
                  </a:outerShdw>
                </a:effectLst>
                <a:latin typeface="Times New Roman" panose="02020603050405020304" pitchFamily="18" charset="0"/>
              </a:rPr>
              <a:t>http://www.info.kindai.ac.jp/LC</a:t>
            </a:r>
            <a:r>
              <a:rPr lang="en-US" altLang="ja-JP" i="0">
                <a:effectLst>
                  <a:outerShdw blurRad="38100" dist="38100" dir="2700000" algn="tl">
                    <a:srgbClr val="000000"/>
                  </a:outerShdw>
                </a:effectLst>
                <a:latin typeface="Times New Roman" panose="02020603050405020304" pitchFamily="18" charset="0"/>
              </a:rPr>
              <a:t>/LogisimEv/</a:t>
            </a:r>
            <a:r>
              <a:rPr lang="en-US" altLang="ja-JP" i="0" dirty="0">
                <a:effectLst>
                  <a:outerShdw blurRad="38100" dist="38100" dir="2700000" algn="tl">
                    <a:srgbClr val="000000"/>
                  </a:outerShdw>
                </a:effectLst>
                <a:latin typeface="Times New Roman" panose="02020603050405020304" pitchFamily="18" charset="0"/>
              </a:rPr>
              <a:t>install.html</a:t>
            </a:r>
          </a:p>
        </p:txBody>
      </p:sp>
    </p:spTree>
    <p:extLst>
      <p:ext uri="{BB962C8B-B14F-4D97-AF65-F5344CB8AC3E}">
        <p14:creationId xmlns:p14="http://schemas.microsoft.com/office/powerpoint/2010/main" val="85034413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16BEECBE-8012-4A50-99F5-8EDD95E22CE5}"/>
              </a:ext>
            </a:extLst>
          </p:cNvPr>
          <p:cNvSpPr/>
          <p:nvPr/>
        </p:nvSpPr>
        <p:spPr bwMode="auto">
          <a:xfrm>
            <a:off x="1066800" y="1066800"/>
            <a:ext cx="7010400" cy="1676400"/>
          </a:xfrm>
          <a:prstGeom prst="rec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rPr>
              <a:t>$ brew update</a:t>
            </a:r>
          </a:p>
          <a:p>
            <a:pPr marL="0" marR="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lang="en-US" altLang="ja-JP" sz="3200" i="0" dirty="0">
                <a:latin typeface="Times New Roman" panose="02020603050405020304" pitchFamily="18" charset="0"/>
              </a:rPr>
              <a:t>$ brew upgrade</a:t>
            </a:r>
          </a:p>
          <a:p>
            <a:pPr marL="0" marR="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rPr>
              <a:t>$ brew install </a:t>
            </a:r>
            <a:r>
              <a:rPr kumimoji="1" lang="en-US" altLang="ja-JP" sz="3200" b="0" i="0" u="none" strike="noStrike" cap="none" normalizeH="0" baseline="0" dirty="0" err="1">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rPr>
              <a:t>logisim</a:t>
            </a:r>
            <a:r>
              <a:rPr kumimoji="1" lang="en-US" altLang="ja-JP" sz="32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rPr>
              <a:t>-evolution --cask</a:t>
            </a:r>
            <a:endParaRPr kumimoji="1" lang="ja-JP" altLang="en-US" sz="32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endParaRPr>
          </a:p>
        </p:txBody>
      </p:sp>
      <p:sp>
        <p:nvSpPr>
          <p:cNvPr id="5" name="テキスト ボックス 4">
            <a:extLst>
              <a:ext uri="{FF2B5EF4-FFF2-40B4-BE49-F238E27FC236}">
                <a16:creationId xmlns:a16="http://schemas.microsoft.com/office/drawing/2014/main" id="{49265D6E-3DF3-40E4-9B80-0C917ED6CEA2}"/>
              </a:ext>
            </a:extLst>
          </p:cNvPr>
          <p:cNvSpPr txBox="1"/>
          <p:nvPr/>
        </p:nvSpPr>
        <p:spPr>
          <a:xfrm>
            <a:off x="762000" y="354717"/>
            <a:ext cx="2744662" cy="584775"/>
          </a:xfrm>
          <a:prstGeom prst="rect">
            <a:avLst/>
          </a:prstGeom>
          <a:noFill/>
          <a:ln>
            <a:noFill/>
          </a:ln>
        </p:spPr>
        <p:txBody>
          <a:bodyPr wrap="none" rtlCol="0">
            <a:spAutoFit/>
          </a:bodyPr>
          <a:lstStyle/>
          <a:p>
            <a:pPr algn="l"/>
            <a:r>
              <a:rPr lang="ja-JP" altLang="en-US" sz="3200" i="0" dirty="0">
                <a:latin typeface="Times New Roman" panose="02020603050405020304" pitchFamily="18" charset="0"/>
                <a:cs typeface="Times New Roman" panose="02020603050405020304" pitchFamily="18" charset="0"/>
              </a:rPr>
              <a:t>ターミナル上で</a:t>
            </a:r>
            <a:endParaRPr kumimoji="1" lang="ja-JP" altLang="en-US" sz="3200" i="0" dirty="0">
              <a:latin typeface="Times New Roman" panose="02020603050405020304" pitchFamily="18" charset="0"/>
              <a:cs typeface="Times New Roman" panose="02020603050405020304" pitchFamily="18" charset="0"/>
            </a:endParaRPr>
          </a:p>
        </p:txBody>
      </p:sp>
      <p:pic>
        <p:nvPicPr>
          <p:cNvPr id="9" name="図 8" descr="グラフィカル ユーザー インターフェイス, テキスト, アプリケーション, メール&#10;&#10;自動的に生成された説明">
            <a:extLst>
              <a:ext uri="{FF2B5EF4-FFF2-40B4-BE49-F238E27FC236}">
                <a16:creationId xmlns:a16="http://schemas.microsoft.com/office/drawing/2014/main" id="{2BB641AF-DF11-47A2-AE0D-83753B304C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0" y="2897940"/>
            <a:ext cx="5715000" cy="3581400"/>
          </a:xfrm>
          <a:prstGeom prst="rect">
            <a:avLst/>
          </a:prstGeom>
        </p:spPr>
      </p:pic>
    </p:spTree>
    <p:extLst>
      <p:ext uri="{BB962C8B-B14F-4D97-AF65-F5344CB8AC3E}">
        <p14:creationId xmlns:p14="http://schemas.microsoft.com/office/powerpoint/2010/main" val="318965612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アプリケーション&#10;&#10;自動的に生成された説明">
            <a:extLst>
              <a:ext uri="{FF2B5EF4-FFF2-40B4-BE49-F238E27FC236}">
                <a16:creationId xmlns:a16="http://schemas.microsoft.com/office/drawing/2014/main" id="{31DD3951-269E-4EB9-B463-83B1E75E83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954" y="0"/>
            <a:ext cx="7916091" cy="6858000"/>
          </a:xfrm>
          <a:prstGeom prst="rect">
            <a:avLst/>
          </a:prstGeom>
        </p:spPr>
      </p:pic>
      <p:sp>
        <p:nvSpPr>
          <p:cNvPr id="4" name="楕円 3">
            <a:extLst>
              <a:ext uri="{FF2B5EF4-FFF2-40B4-BE49-F238E27FC236}">
                <a16:creationId xmlns:a16="http://schemas.microsoft.com/office/drawing/2014/main" id="{26851E0A-304D-44FD-941D-A4BA6E356F53}"/>
              </a:ext>
            </a:extLst>
          </p:cNvPr>
          <p:cNvSpPr/>
          <p:nvPr/>
        </p:nvSpPr>
        <p:spPr bwMode="auto">
          <a:xfrm>
            <a:off x="1981200" y="2667000"/>
            <a:ext cx="1408176" cy="1408176"/>
          </a:xfrm>
          <a:prstGeom prst="ellipse">
            <a:avLst/>
          </a:prstGeom>
          <a:noFill/>
          <a:ln w="3810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Tahoma" panose="020B0604030504040204" pitchFamily="34" charset="0"/>
              <a:ea typeface="ＭＳ Ｐゴシック" panose="020B0600070205080204" pitchFamily="50" charset="-128"/>
            </a:endParaRPr>
          </a:p>
        </p:txBody>
      </p:sp>
      <p:sp>
        <p:nvSpPr>
          <p:cNvPr id="5" name="吹き出し: 角を丸めた四角形 4">
            <a:extLst>
              <a:ext uri="{FF2B5EF4-FFF2-40B4-BE49-F238E27FC236}">
                <a16:creationId xmlns:a16="http://schemas.microsoft.com/office/drawing/2014/main" id="{FB1A6109-F8BF-4B1F-8AA1-268F9C697AB1}"/>
              </a:ext>
            </a:extLst>
          </p:cNvPr>
          <p:cNvSpPr/>
          <p:nvPr/>
        </p:nvSpPr>
        <p:spPr bwMode="auto">
          <a:xfrm>
            <a:off x="3505200" y="4419600"/>
            <a:ext cx="4114800" cy="1258824"/>
          </a:xfrm>
          <a:prstGeom prst="wedgeRoundRectCallout">
            <a:avLst>
              <a:gd name="adj1" fmla="val -56235"/>
              <a:gd name="adj2" fmla="val -92728"/>
              <a:gd name="adj3" fmla="val 16667"/>
            </a:avLst>
          </a:prstGeom>
          <a:solidFill>
            <a:srgbClr val="00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rPr>
              <a:t>control </a:t>
            </a:r>
            <a:r>
              <a:rPr kumimoji="1" lang="ja-JP" alt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rPr>
              <a:t>キーを押しながら</a:t>
            </a:r>
            <a:endParaRPr kumimoji="1" lang="en-US" altLang="ja-JP" sz="2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lang="ja-JP" altLang="en-US" i="0" dirty="0">
                <a:latin typeface="Times New Roman" panose="02020603050405020304" pitchFamily="18" charset="0"/>
              </a:rPr>
              <a:t>クリック </a:t>
            </a:r>
            <a:r>
              <a:rPr lang="en-US" altLang="ja-JP" i="0" dirty="0">
                <a:latin typeface="Times New Roman" panose="02020603050405020304" pitchFamily="18" charset="0"/>
              </a:rPr>
              <a:t>(</a:t>
            </a:r>
            <a:r>
              <a:rPr lang="ja-JP" altLang="en-US" i="0" dirty="0">
                <a:latin typeface="Times New Roman" panose="02020603050405020304" pitchFamily="18" charset="0"/>
              </a:rPr>
              <a:t>初回のみ</a:t>
            </a:r>
            <a:r>
              <a:rPr lang="en-US" altLang="ja-JP" i="0" dirty="0">
                <a:latin typeface="Times New Roman" panose="02020603050405020304" pitchFamily="18" charset="0"/>
              </a:rPr>
              <a:t>)</a:t>
            </a:r>
            <a:endParaRPr kumimoji="1" lang="ja-JP" alt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endParaRPr>
          </a:p>
        </p:txBody>
      </p:sp>
    </p:spTree>
    <p:extLst>
      <p:ext uri="{BB962C8B-B14F-4D97-AF65-F5344CB8AC3E}">
        <p14:creationId xmlns:p14="http://schemas.microsoft.com/office/powerpoint/2010/main" val="43253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 手紙&#10;&#10;自動的に生成された説明">
            <a:extLst>
              <a:ext uri="{FF2B5EF4-FFF2-40B4-BE49-F238E27FC236}">
                <a16:creationId xmlns:a16="http://schemas.microsoft.com/office/drawing/2014/main" id="{A8AF3AC5-8F08-4939-85EB-B51157F32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112" y="1092080"/>
            <a:ext cx="3403775" cy="4673840"/>
          </a:xfrm>
          <a:prstGeom prst="rect">
            <a:avLst/>
          </a:prstGeom>
        </p:spPr>
      </p:pic>
    </p:spTree>
    <p:extLst>
      <p:ext uri="{BB962C8B-B14F-4D97-AF65-F5344CB8AC3E}">
        <p14:creationId xmlns:p14="http://schemas.microsoft.com/office/powerpoint/2010/main" val="330791260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ダイアグラム&#10;&#10;自動的に生成された説明">
            <a:extLst>
              <a:ext uri="{FF2B5EF4-FFF2-40B4-BE49-F238E27FC236}">
                <a16:creationId xmlns:a16="http://schemas.microsoft.com/office/drawing/2014/main" id="{E3650775-1106-4100-B2A6-F859F8149B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238" y="863468"/>
            <a:ext cx="6299524" cy="5131064"/>
          </a:xfrm>
          <a:prstGeom prst="rect">
            <a:avLst/>
          </a:prstGeom>
        </p:spPr>
      </p:pic>
    </p:spTree>
    <p:extLst>
      <p:ext uri="{BB962C8B-B14F-4D97-AF65-F5344CB8AC3E}">
        <p14:creationId xmlns:p14="http://schemas.microsoft.com/office/powerpoint/2010/main" val="326714188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ーブル が含まれている画像&#10;&#10;自動的に生成された説明">
            <a:extLst>
              <a:ext uri="{FF2B5EF4-FFF2-40B4-BE49-F238E27FC236}">
                <a16:creationId xmlns:a16="http://schemas.microsoft.com/office/drawing/2014/main" id="{AA03C0D9-DA61-4DE0-950B-888A150BA3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5146"/>
            <a:ext cx="9144000" cy="6467707"/>
          </a:xfrm>
          <a:prstGeom prst="rect">
            <a:avLst/>
          </a:prstGeom>
        </p:spPr>
      </p:pic>
    </p:spTree>
    <p:extLst>
      <p:ext uri="{BB962C8B-B14F-4D97-AF65-F5344CB8AC3E}">
        <p14:creationId xmlns:p14="http://schemas.microsoft.com/office/powerpoint/2010/main" val="38708637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10;&#10;自動的に生成された説明">
            <a:extLst>
              <a:ext uri="{FF2B5EF4-FFF2-40B4-BE49-F238E27FC236}">
                <a16:creationId xmlns:a16="http://schemas.microsoft.com/office/drawing/2014/main" id="{F8037DBB-518A-4CEB-A2E9-DB75BB9CE9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050" y="611718"/>
            <a:ext cx="6057900" cy="2286000"/>
          </a:xfrm>
          <a:prstGeom prst="rect">
            <a:avLst/>
          </a:prstGeom>
        </p:spPr>
      </p:pic>
      <p:sp>
        <p:nvSpPr>
          <p:cNvPr id="4" name="正方形/長方形 3">
            <a:extLst>
              <a:ext uri="{FF2B5EF4-FFF2-40B4-BE49-F238E27FC236}">
                <a16:creationId xmlns:a16="http://schemas.microsoft.com/office/drawing/2014/main" id="{BF3D00CC-4E9C-43A0-A6F4-062D1D1D962C}"/>
              </a:ext>
            </a:extLst>
          </p:cNvPr>
          <p:cNvSpPr/>
          <p:nvPr/>
        </p:nvSpPr>
        <p:spPr bwMode="auto">
          <a:xfrm>
            <a:off x="381000" y="4343401"/>
            <a:ext cx="8229600" cy="685799"/>
          </a:xfrm>
          <a:prstGeom prst="rec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rPr>
              <a:t>$ java -jar /Applications/logisim-evolution.jar &amp;</a:t>
            </a:r>
          </a:p>
        </p:txBody>
      </p:sp>
      <p:sp>
        <p:nvSpPr>
          <p:cNvPr id="5" name="テキスト ボックス 4">
            <a:extLst>
              <a:ext uri="{FF2B5EF4-FFF2-40B4-BE49-F238E27FC236}">
                <a16:creationId xmlns:a16="http://schemas.microsoft.com/office/drawing/2014/main" id="{37590C4F-6CD1-4262-A5BC-BDF4AB706B94}"/>
              </a:ext>
            </a:extLst>
          </p:cNvPr>
          <p:cNvSpPr txBox="1"/>
          <p:nvPr/>
        </p:nvSpPr>
        <p:spPr>
          <a:xfrm>
            <a:off x="762000" y="3631318"/>
            <a:ext cx="2744662" cy="584775"/>
          </a:xfrm>
          <a:prstGeom prst="rect">
            <a:avLst/>
          </a:prstGeom>
          <a:noFill/>
          <a:ln>
            <a:noFill/>
          </a:ln>
        </p:spPr>
        <p:txBody>
          <a:bodyPr wrap="none" rtlCol="0">
            <a:spAutoFit/>
          </a:bodyPr>
          <a:lstStyle/>
          <a:p>
            <a:pPr algn="l"/>
            <a:r>
              <a:rPr lang="ja-JP" altLang="en-US" sz="3200" i="0" dirty="0">
                <a:latin typeface="Times New Roman" panose="02020603050405020304" pitchFamily="18" charset="0"/>
                <a:cs typeface="Times New Roman" panose="02020603050405020304" pitchFamily="18" charset="0"/>
              </a:rPr>
              <a:t>ターミナル上で</a:t>
            </a:r>
            <a:endParaRPr kumimoji="1" lang="ja-JP" altLang="en-US" sz="3200" i="0" dirty="0">
              <a:latin typeface="Times New Roman" panose="02020603050405020304" pitchFamily="18" charset="0"/>
              <a:cs typeface="Times New Roman" panose="02020603050405020304" pitchFamily="18" charset="0"/>
            </a:endParaRPr>
          </a:p>
        </p:txBody>
      </p:sp>
      <p:sp>
        <p:nvSpPr>
          <p:cNvPr id="6" name="テキスト ボックス 5">
            <a:extLst>
              <a:ext uri="{FF2B5EF4-FFF2-40B4-BE49-F238E27FC236}">
                <a16:creationId xmlns:a16="http://schemas.microsoft.com/office/drawing/2014/main" id="{8F02BC52-F497-4319-A160-DF146F7F1EF6}"/>
              </a:ext>
            </a:extLst>
          </p:cNvPr>
          <p:cNvSpPr txBox="1"/>
          <p:nvPr/>
        </p:nvSpPr>
        <p:spPr>
          <a:xfrm>
            <a:off x="5010176" y="2979305"/>
            <a:ext cx="2590774" cy="584775"/>
          </a:xfrm>
          <a:prstGeom prst="rect">
            <a:avLst/>
          </a:prstGeom>
          <a:noFill/>
          <a:ln>
            <a:noFill/>
          </a:ln>
        </p:spPr>
        <p:txBody>
          <a:bodyPr wrap="none" rtlCol="0">
            <a:spAutoFit/>
          </a:bodyPr>
          <a:lstStyle/>
          <a:p>
            <a:pPr algn="l"/>
            <a:r>
              <a:rPr kumimoji="1" lang="ja-JP" altLang="en-US" sz="3200" i="0" dirty="0">
                <a:latin typeface="Times New Roman" panose="02020603050405020304" pitchFamily="18" charset="0"/>
                <a:cs typeface="Times New Roman" panose="02020603050405020304" pitchFamily="18" charset="0"/>
              </a:rPr>
              <a:t>が出る場合は</a:t>
            </a:r>
          </a:p>
        </p:txBody>
      </p:sp>
    </p:spTree>
    <p:extLst>
      <p:ext uri="{BB962C8B-B14F-4D97-AF65-F5344CB8AC3E}">
        <p14:creationId xmlns:p14="http://schemas.microsoft.com/office/powerpoint/2010/main" val="4017249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グラフィカル ユーザー インターフェイス, テキスト, アプリケーション, メール&#10;&#10;自動的に生成された説明">
            <a:extLst>
              <a:ext uri="{FF2B5EF4-FFF2-40B4-BE49-F238E27FC236}">
                <a16:creationId xmlns:a16="http://schemas.microsoft.com/office/drawing/2014/main" id="{9C98F2CF-ABB0-4343-85D9-44FCDF3983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09" y="0"/>
            <a:ext cx="8936182" cy="6858000"/>
          </a:xfrm>
          <a:prstGeom prst="rect">
            <a:avLst/>
          </a:prstGeom>
        </p:spPr>
      </p:pic>
      <p:sp>
        <p:nvSpPr>
          <p:cNvPr id="4" name="テキスト ボックス 3">
            <a:extLst>
              <a:ext uri="{FF2B5EF4-FFF2-40B4-BE49-F238E27FC236}">
                <a16:creationId xmlns:a16="http://schemas.microsoft.com/office/drawing/2014/main" id="{87A7F43E-43A8-425B-BC6F-AE9E85BA39A0}"/>
              </a:ext>
            </a:extLst>
          </p:cNvPr>
          <p:cNvSpPr txBox="1"/>
          <p:nvPr/>
        </p:nvSpPr>
        <p:spPr>
          <a:xfrm>
            <a:off x="1828800" y="1371600"/>
            <a:ext cx="7105150" cy="707886"/>
          </a:xfrm>
          <a:prstGeom prst="rect">
            <a:avLst/>
          </a:prstGeom>
          <a:solidFill>
            <a:srgbClr val="003300"/>
          </a:solidFill>
          <a:ln>
            <a:solidFill>
              <a:schemeClr val="tx1"/>
            </a:solidFill>
          </a:ln>
        </p:spPr>
        <p:txBody>
          <a:bodyPr wrap="none" rtlCol="0">
            <a:spAutoFit/>
          </a:bodyPr>
          <a:lstStyle/>
          <a:p>
            <a:r>
              <a:rPr lang="en-US" altLang="ja-JP" sz="4000" i="0" dirty="0"/>
              <a:t>https://www.info.kindai.ac.jp/LC/</a:t>
            </a:r>
            <a:endParaRPr kumimoji="1" lang="ja-JP" altLang="en-US" sz="4000" i="0" dirty="0"/>
          </a:p>
        </p:txBody>
      </p:sp>
      <p:sp>
        <p:nvSpPr>
          <p:cNvPr id="5" name="四角形: 角を丸くする 4">
            <a:extLst>
              <a:ext uri="{FF2B5EF4-FFF2-40B4-BE49-F238E27FC236}">
                <a16:creationId xmlns:a16="http://schemas.microsoft.com/office/drawing/2014/main" id="{D95725E6-4259-4B55-BFE1-982E9CF72746}"/>
              </a:ext>
            </a:extLst>
          </p:cNvPr>
          <p:cNvSpPr/>
          <p:nvPr/>
        </p:nvSpPr>
        <p:spPr bwMode="auto">
          <a:xfrm>
            <a:off x="122455" y="2781299"/>
            <a:ext cx="5287745" cy="1028701"/>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3200" b="0" i="1" u="none" strike="noStrike" cap="none" normalizeH="0" baseline="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endParaRPr>
          </a:p>
        </p:txBody>
      </p:sp>
      <p:sp>
        <p:nvSpPr>
          <p:cNvPr id="6" name="四角形: 角を丸くする 5">
            <a:extLst>
              <a:ext uri="{FF2B5EF4-FFF2-40B4-BE49-F238E27FC236}">
                <a16:creationId xmlns:a16="http://schemas.microsoft.com/office/drawing/2014/main" id="{CB936D8D-B02E-4FA3-9551-9AA7740CE026}"/>
              </a:ext>
            </a:extLst>
          </p:cNvPr>
          <p:cNvSpPr/>
          <p:nvPr/>
        </p:nvSpPr>
        <p:spPr bwMode="auto">
          <a:xfrm>
            <a:off x="304800" y="5638800"/>
            <a:ext cx="2971800" cy="457200"/>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3200" b="0" i="1" u="none" strike="noStrike" cap="none" normalizeH="0" baseline="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endParaRPr>
          </a:p>
        </p:txBody>
      </p:sp>
    </p:spTree>
    <p:custDataLst>
      <p:tags r:id="rId1"/>
    </p:custDataLst>
    <p:extLst>
      <p:ext uri="{BB962C8B-B14F-4D97-AF65-F5344CB8AC3E}">
        <p14:creationId xmlns:p14="http://schemas.microsoft.com/office/powerpoint/2010/main" val="3729555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685800" y="304800"/>
            <a:ext cx="7924800" cy="1431925"/>
          </a:xfrm>
        </p:spPr>
        <p:txBody>
          <a:bodyPr/>
          <a:lstStyle/>
          <a:p>
            <a:pPr eaLnBrk="1" hangingPunct="1"/>
            <a:r>
              <a:rPr lang="ja-JP" altLang="en-US" dirty="0">
                <a:solidFill>
                  <a:schemeClr val="tx1"/>
                </a:solidFill>
                <a:latin typeface="Times New Roman" panose="02020603050405020304" pitchFamily="18" charset="0"/>
              </a:rPr>
              <a:t>演習問題 </a:t>
            </a:r>
            <a:r>
              <a:rPr lang="en-US" altLang="ja-JP" dirty="0">
                <a:solidFill>
                  <a:schemeClr val="tx1"/>
                </a:solidFill>
                <a:latin typeface="Times New Roman" panose="02020603050405020304" pitchFamily="18" charset="0"/>
              </a:rPr>
              <a:t>: NOT, AND, OR</a:t>
            </a:r>
            <a:r>
              <a:rPr lang="ja-JP" altLang="en-US" dirty="0">
                <a:solidFill>
                  <a:schemeClr val="tx1"/>
                </a:solidFill>
                <a:latin typeface="Times New Roman" panose="02020603050405020304" pitchFamily="18" charset="0"/>
              </a:rPr>
              <a:t>演算</a:t>
            </a:r>
          </a:p>
        </p:txBody>
      </p:sp>
      <p:graphicFrame>
        <p:nvGraphicFramePr>
          <p:cNvPr id="57347" name="Group 3"/>
          <p:cNvGraphicFramePr>
            <a:graphicFrameLocks noGrp="1"/>
          </p:cNvGraphicFramePr>
          <p:nvPr/>
        </p:nvGraphicFramePr>
        <p:xfrm>
          <a:off x="230196" y="2819400"/>
          <a:ext cx="2438400" cy="1920240"/>
        </p:xfrm>
        <a:graphic>
          <a:graphicData uri="http://schemas.openxmlformats.org/drawingml/2006/table">
            <a:tbl>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tblGrid>
              <a:tr h="138113">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1"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X</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1"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X</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9700">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36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8113">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3600" b="0" i="0" u="none" strike="noStrike" cap="none" normalizeH="0" baseline="0" dirty="0">
                        <a:ln>
                          <a:noFill/>
                        </a:ln>
                        <a:solidFill>
                          <a:srgbClr val="FF0000"/>
                        </a:solidFill>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6" name="Group 3"/>
          <p:cNvGraphicFramePr>
            <a:graphicFrameLocks noGrp="1"/>
          </p:cNvGraphicFramePr>
          <p:nvPr>
            <p:extLst>
              <p:ext uri="{D42A27DB-BD31-4B8C-83A1-F6EECF244321}">
                <p14:modId xmlns:p14="http://schemas.microsoft.com/office/powerpoint/2010/main" val="174215151"/>
              </p:ext>
            </p:extLst>
          </p:nvPr>
        </p:nvGraphicFramePr>
        <p:xfrm>
          <a:off x="2939637" y="2818800"/>
          <a:ext cx="2819400" cy="3200400"/>
        </p:xfrm>
        <a:graphic>
          <a:graphicData uri="http://schemas.openxmlformats.org/drawingml/2006/table">
            <a:tbl>
              <a:tblPr/>
              <a:tblGrid>
                <a:gridCol w="1409700">
                  <a:extLst>
                    <a:ext uri="{9D8B030D-6E8A-4147-A177-3AD203B41FA5}">
                      <a16:colId xmlns:a16="http://schemas.microsoft.com/office/drawing/2014/main" val="20000"/>
                    </a:ext>
                  </a:extLst>
                </a:gridCol>
                <a:gridCol w="1409700">
                  <a:extLst>
                    <a:ext uri="{9D8B030D-6E8A-4147-A177-3AD203B41FA5}">
                      <a16:colId xmlns:a16="http://schemas.microsoft.com/office/drawing/2014/main" val="20001"/>
                    </a:ext>
                  </a:extLst>
                </a:gridCol>
              </a:tblGrid>
              <a:tr h="138113">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1"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X Y</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1"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X </a:t>
                      </a:r>
                      <a:r>
                        <a:rPr kumimoji="1" lang="ja-JP" altLang="en-US"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a:t>
                      </a:r>
                      <a:r>
                        <a:rPr kumimoji="1" lang="en-US" altLang="ja-JP" sz="3600" b="0" i="1"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Y</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9700">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0 0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36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8113">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0 1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36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9700">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1 0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36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0">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1 1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3600" b="0" i="0" u="none" strike="noStrike" cap="none" normalizeH="0" baseline="0" dirty="0">
                        <a:ln>
                          <a:noFill/>
                        </a:ln>
                        <a:solidFill>
                          <a:srgbClr val="FF0000"/>
                        </a:solidFill>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aphicFrame>
        <p:nvGraphicFramePr>
          <p:cNvPr id="7" name="Group 3"/>
          <p:cNvGraphicFramePr>
            <a:graphicFrameLocks noGrp="1"/>
          </p:cNvGraphicFramePr>
          <p:nvPr>
            <p:extLst>
              <p:ext uri="{D42A27DB-BD31-4B8C-83A1-F6EECF244321}">
                <p14:modId xmlns:p14="http://schemas.microsoft.com/office/powerpoint/2010/main" val="2224834691"/>
              </p:ext>
            </p:extLst>
          </p:nvPr>
        </p:nvGraphicFramePr>
        <p:xfrm>
          <a:off x="6012000" y="2819400"/>
          <a:ext cx="2819400" cy="3200400"/>
        </p:xfrm>
        <a:graphic>
          <a:graphicData uri="http://schemas.openxmlformats.org/drawingml/2006/table">
            <a:tbl>
              <a:tblPr/>
              <a:tblGrid>
                <a:gridCol w="1409700">
                  <a:extLst>
                    <a:ext uri="{9D8B030D-6E8A-4147-A177-3AD203B41FA5}">
                      <a16:colId xmlns:a16="http://schemas.microsoft.com/office/drawing/2014/main" val="20000"/>
                    </a:ext>
                  </a:extLst>
                </a:gridCol>
                <a:gridCol w="1409700">
                  <a:extLst>
                    <a:ext uri="{9D8B030D-6E8A-4147-A177-3AD203B41FA5}">
                      <a16:colId xmlns:a16="http://schemas.microsoft.com/office/drawing/2014/main" val="20001"/>
                    </a:ext>
                  </a:extLst>
                </a:gridCol>
              </a:tblGrid>
              <a:tr h="138113">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1"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X Y</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1"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X </a:t>
                      </a:r>
                      <a:r>
                        <a:rPr kumimoji="1" lang="en-US"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a:t>
                      </a:r>
                      <a:r>
                        <a:rPr kumimoji="1" lang="en-US" altLang="ja-JP" sz="3600" b="0" i="1"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Y</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9700">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0 0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36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8113">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0 1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36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9700">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1 0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36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0">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1 1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3600" b="0" i="0" u="none" strike="noStrike" cap="none" normalizeH="0" baseline="0" dirty="0">
                        <a:ln>
                          <a:noFill/>
                        </a:ln>
                        <a:solidFill>
                          <a:srgbClr val="FF0000"/>
                        </a:solidFill>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cxnSp>
        <p:nvCxnSpPr>
          <p:cNvPr id="3" name="直線コネクタ 2"/>
          <p:cNvCxnSpPr/>
          <p:nvPr/>
        </p:nvCxnSpPr>
        <p:spPr>
          <a:xfrm>
            <a:off x="1906596" y="2895600"/>
            <a:ext cx="381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197847" y="1419984"/>
            <a:ext cx="8587223" cy="646331"/>
          </a:xfrm>
          <a:prstGeom prst="rect">
            <a:avLst/>
          </a:prstGeom>
          <a:noFill/>
        </p:spPr>
        <p:txBody>
          <a:bodyPr wrap="none" rtlCol="0">
            <a:spAutoFit/>
          </a:bodyPr>
          <a:lstStyle/>
          <a:p>
            <a:r>
              <a:rPr lang="en-US" altLang="ja-JP" sz="3600" i="0" dirty="0"/>
              <a:t>NOT, AND, OR</a:t>
            </a:r>
            <a:r>
              <a:rPr lang="ja-JP" altLang="en-US" sz="3600" i="0" dirty="0"/>
              <a:t>演算の真理値表を作成せよ</a:t>
            </a:r>
            <a:endParaRPr kumimoji="1" lang="ja-JP" altLang="en-US" sz="3600" i="0" dirty="0"/>
          </a:p>
        </p:txBody>
      </p:sp>
      <p:sp>
        <p:nvSpPr>
          <p:cNvPr id="14" name="テキスト ボックス 13"/>
          <p:cNvSpPr txBox="1"/>
          <p:nvPr/>
        </p:nvSpPr>
        <p:spPr>
          <a:xfrm>
            <a:off x="828837" y="2119692"/>
            <a:ext cx="1133644" cy="646331"/>
          </a:xfrm>
          <a:prstGeom prst="rect">
            <a:avLst/>
          </a:prstGeom>
          <a:noFill/>
        </p:spPr>
        <p:txBody>
          <a:bodyPr wrap="none" rtlCol="0">
            <a:spAutoFit/>
          </a:bodyPr>
          <a:lstStyle/>
          <a:p>
            <a:r>
              <a:rPr kumimoji="1" lang="en-US" altLang="ja-JP" sz="3600" i="0" dirty="0"/>
              <a:t>NOT</a:t>
            </a:r>
            <a:endParaRPr kumimoji="1" lang="ja-JP" altLang="en-US" sz="3600" i="0" dirty="0"/>
          </a:p>
        </p:txBody>
      </p:sp>
      <p:sp>
        <p:nvSpPr>
          <p:cNvPr id="15" name="テキスト ボックス 14"/>
          <p:cNvSpPr txBox="1"/>
          <p:nvPr/>
        </p:nvSpPr>
        <p:spPr>
          <a:xfrm>
            <a:off x="3711840" y="2130792"/>
            <a:ext cx="1184940" cy="646331"/>
          </a:xfrm>
          <a:prstGeom prst="rect">
            <a:avLst/>
          </a:prstGeom>
          <a:noFill/>
        </p:spPr>
        <p:txBody>
          <a:bodyPr wrap="none" rtlCol="0">
            <a:spAutoFit/>
          </a:bodyPr>
          <a:lstStyle/>
          <a:p>
            <a:r>
              <a:rPr lang="en-US" altLang="ja-JP" sz="3600" i="0" dirty="0"/>
              <a:t>AND</a:t>
            </a:r>
            <a:endParaRPr kumimoji="1" lang="ja-JP" altLang="en-US" sz="3600" i="0" dirty="0"/>
          </a:p>
        </p:txBody>
      </p:sp>
      <p:sp>
        <p:nvSpPr>
          <p:cNvPr id="16" name="テキスト ボックス 15"/>
          <p:cNvSpPr txBox="1"/>
          <p:nvPr/>
        </p:nvSpPr>
        <p:spPr>
          <a:xfrm>
            <a:off x="7026844" y="2140953"/>
            <a:ext cx="825867" cy="646331"/>
          </a:xfrm>
          <a:prstGeom prst="rect">
            <a:avLst/>
          </a:prstGeom>
          <a:noFill/>
        </p:spPr>
        <p:txBody>
          <a:bodyPr wrap="none" rtlCol="0">
            <a:spAutoFit/>
          </a:bodyPr>
          <a:lstStyle/>
          <a:p>
            <a:r>
              <a:rPr lang="en-US" altLang="ja-JP" sz="3600" i="0" dirty="0"/>
              <a:t>OR</a:t>
            </a:r>
            <a:endParaRPr kumimoji="1" lang="ja-JP" altLang="en-US" sz="3600" i="0" dirty="0"/>
          </a:p>
        </p:txBody>
      </p:sp>
      <p:graphicFrame>
        <p:nvGraphicFramePr>
          <p:cNvPr id="11" name="Group 3">
            <a:extLst>
              <a:ext uri="{FF2B5EF4-FFF2-40B4-BE49-F238E27FC236}">
                <a16:creationId xmlns:a16="http://schemas.microsoft.com/office/drawing/2014/main" id="{2ABDAE1B-32C2-4233-B15C-A20764757D6D}"/>
              </a:ext>
            </a:extLst>
          </p:cNvPr>
          <p:cNvGraphicFramePr>
            <a:graphicFrameLocks noGrp="1"/>
          </p:cNvGraphicFramePr>
          <p:nvPr>
            <p:extLst>
              <p:ext uri="{D42A27DB-BD31-4B8C-83A1-F6EECF244321}">
                <p14:modId xmlns:p14="http://schemas.microsoft.com/office/powerpoint/2010/main" val="249387710"/>
              </p:ext>
            </p:extLst>
          </p:nvPr>
        </p:nvGraphicFramePr>
        <p:xfrm>
          <a:off x="230400" y="2818800"/>
          <a:ext cx="2438400" cy="1920240"/>
        </p:xfrm>
        <a:graphic>
          <a:graphicData uri="http://schemas.openxmlformats.org/drawingml/2006/table">
            <a:tbl>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tblGrid>
              <a:tr h="138113">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1"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X</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1"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X</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9700">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1</a:t>
                      </a:r>
                      <a:endParaRPr kumimoji="1" lang="ja-JP"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8113">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0</a:t>
                      </a:r>
                      <a:endParaRPr kumimoji="1" lang="ja-JP"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12" name="Group 3">
            <a:extLst>
              <a:ext uri="{FF2B5EF4-FFF2-40B4-BE49-F238E27FC236}">
                <a16:creationId xmlns:a16="http://schemas.microsoft.com/office/drawing/2014/main" id="{E9BA8E53-BA1B-431B-8564-CFF77226144B}"/>
              </a:ext>
            </a:extLst>
          </p:cNvPr>
          <p:cNvGraphicFramePr>
            <a:graphicFrameLocks noGrp="1"/>
          </p:cNvGraphicFramePr>
          <p:nvPr>
            <p:extLst>
              <p:ext uri="{D42A27DB-BD31-4B8C-83A1-F6EECF244321}">
                <p14:modId xmlns:p14="http://schemas.microsoft.com/office/powerpoint/2010/main" val="3264533757"/>
              </p:ext>
            </p:extLst>
          </p:nvPr>
        </p:nvGraphicFramePr>
        <p:xfrm>
          <a:off x="2941200" y="2818800"/>
          <a:ext cx="2819400" cy="3200400"/>
        </p:xfrm>
        <a:graphic>
          <a:graphicData uri="http://schemas.openxmlformats.org/drawingml/2006/table">
            <a:tbl>
              <a:tblPr/>
              <a:tblGrid>
                <a:gridCol w="1409700">
                  <a:extLst>
                    <a:ext uri="{9D8B030D-6E8A-4147-A177-3AD203B41FA5}">
                      <a16:colId xmlns:a16="http://schemas.microsoft.com/office/drawing/2014/main" val="20000"/>
                    </a:ext>
                  </a:extLst>
                </a:gridCol>
                <a:gridCol w="1409700">
                  <a:extLst>
                    <a:ext uri="{9D8B030D-6E8A-4147-A177-3AD203B41FA5}">
                      <a16:colId xmlns:a16="http://schemas.microsoft.com/office/drawing/2014/main" val="20001"/>
                    </a:ext>
                  </a:extLst>
                </a:gridCol>
              </a:tblGrid>
              <a:tr h="138113">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1"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X Y</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1"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X </a:t>
                      </a:r>
                      <a:r>
                        <a:rPr kumimoji="1" lang="ja-JP" altLang="en-US"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a:t>
                      </a:r>
                      <a:r>
                        <a:rPr kumimoji="1" lang="en-US" altLang="ja-JP" sz="3600" b="0" i="1"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Y</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9700">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0 0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0</a:t>
                      </a:r>
                      <a:endParaRPr kumimoji="1" lang="ja-JP"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8113">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0 1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0</a:t>
                      </a:r>
                      <a:endParaRPr kumimoji="1" lang="ja-JP"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9700">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1 0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0</a:t>
                      </a:r>
                      <a:endParaRPr kumimoji="1" lang="ja-JP"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0">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1 1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1</a:t>
                      </a:r>
                      <a:endParaRPr kumimoji="1" lang="ja-JP"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aphicFrame>
        <p:nvGraphicFramePr>
          <p:cNvPr id="13" name="Group 3">
            <a:extLst>
              <a:ext uri="{FF2B5EF4-FFF2-40B4-BE49-F238E27FC236}">
                <a16:creationId xmlns:a16="http://schemas.microsoft.com/office/drawing/2014/main" id="{8EB49F67-EF1A-41A2-9780-1F0F5E87865D}"/>
              </a:ext>
            </a:extLst>
          </p:cNvPr>
          <p:cNvGraphicFramePr>
            <a:graphicFrameLocks noGrp="1"/>
          </p:cNvGraphicFramePr>
          <p:nvPr>
            <p:extLst>
              <p:ext uri="{D42A27DB-BD31-4B8C-83A1-F6EECF244321}">
                <p14:modId xmlns:p14="http://schemas.microsoft.com/office/powerpoint/2010/main" val="1690224204"/>
              </p:ext>
            </p:extLst>
          </p:nvPr>
        </p:nvGraphicFramePr>
        <p:xfrm>
          <a:off x="6012000" y="2818800"/>
          <a:ext cx="2819400" cy="3200400"/>
        </p:xfrm>
        <a:graphic>
          <a:graphicData uri="http://schemas.openxmlformats.org/drawingml/2006/table">
            <a:tbl>
              <a:tblPr/>
              <a:tblGrid>
                <a:gridCol w="1409700">
                  <a:extLst>
                    <a:ext uri="{9D8B030D-6E8A-4147-A177-3AD203B41FA5}">
                      <a16:colId xmlns:a16="http://schemas.microsoft.com/office/drawing/2014/main" val="20000"/>
                    </a:ext>
                  </a:extLst>
                </a:gridCol>
                <a:gridCol w="1409700">
                  <a:extLst>
                    <a:ext uri="{9D8B030D-6E8A-4147-A177-3AD203B41FA5}">
                      <a16:colId xmlns:a16="http://schemas.microsoft.com/office/drawing/2014/main" val="20001"/>
                    </a:ext>
                  </a:extLst>
                </a:gridCol>
              </a:tblGrid>
              <a:tr h="138113">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1"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X Y</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1"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X </a:t>
                      </a:r>
                      <a:r>
                        <a:rPr kumimoji="1" lang="en-US"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a:t>
                      </a:r>
                      <a:r>
                        <a:rPr kumimoji="1" lang="en-US" altLang="ja-JP" sz="3600" b="0" i="1"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Y</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9700">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0 0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0</a:t>
                      </a:r>
                      <a:endParaRPr kumimoji="1" lang="ja-JP"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8113">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0 1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1</a:t>
                      </a:r>
                      <a:endParaRPr kumimoji="1" lang="ja-JP"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9700">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1 0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1</a:t>
                      </a:r>
                      <a:endParaRPr kumimoji="1" lang="ja-JP"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0">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1 1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1</a:t>
                      </a:r>
                      <a:endParaRPr kumimoji="1" lang="ja-JP"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40738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heckerboard(across)">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演習問題：有界則</a:t>
            </a:r>
            <a:r>
              <a:rPr lang="en-US" altLang="ja-JP" dirty="0"/>
              <a:t>, </a:t>
            </a:r>
            <a:r>
              <a:rPr lang="ja-JP" altLang="en-US" dirty="0"/>
              <a:t>同一則</a:t>
            </a:r>
            <a:endParaRPr kumimoji="1" lang="ja-JP" altLang="en-US" dirty="0"/>
          </a:p>
        </p:txBody>
      </p:sp>
      <p:sp>
        <p:nvSpPr>
          <p:cNvPr id="3" name="テキスト ボックス 2"/>
          <p:cNvSpPr txBox="1"/>
          <p:nvPr/>
        </p:nvSpPr>
        <p:spPr>
          <a:xfrm>
            <a:off x="595258" y="1510442"/>
            <a:ext cx="3748142" cy="646331"/>
          </a:xfrm>
          <a:prstGeom prst="rect">
            <a:avLst/>
          </a:prstGeom>
          <a:noFill/>
        </p:spPr>
        <p:txBody>
          <a:bodyPr wrap="none" rtlCol="0">
            <a:spAutoFit/>
          </a:bodyPr>
          <a:lstStyle/>
          <a:p>
            <a:r>
              <a:rPr lang="ja-JP" altLang="en-US" sz="3600" i="0" dirty="0"/>
              <a:t>以下の演算をせよ</a:t>
            </a:r>
            <a:endParaRPr kumimoji="1" lang="ja-JP" altLang="en-US" sz="3600" i="0" dirty="0"/>
          </a:p>
        </p:txBody>
      </p:sp>
      <mc:AlternateContent xmlns:mc="http://schemas.openxmlformats.org/markup-compatibility/2006" xmlns:a14="http://schemas.microsoft.com/office/drawing/2010/main">
        <mc:Choice Requires="a14">
          <p:sp>
            <p:nvSpPr>
              <p:cNvPr id="6" name="テキスト ボックス 5"/>
              <p:cNvSpPr txBox="1"/>
              <p:nvPr/>
            </p:nvSpPr>
            <p:spPr>
              <a:xfrm>
                <a:off x="1896122" y="2403465"/>
                <a:ext cx="3960508"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ja-JP" sz="3200" b="0" i="1" smtClean="0">
                          <a:latin typeface="Cambria Math" panose="02040503050406030204" pitchFamily="18" charset="0"/>
                        </a:rPr>
                        <m:t>𝑋</m:t>
                      </m:r>
                      <m:r>
                        <a:rPr lang="en-US" altLang="ja-JP" sz="3200" b="0" i="0" smtClean="0">
                          <a:latin typeface="Cambria Math" panose="02040503050406030204" pitchFamily="18" charset="0"/>
                          <a:ea typeface="Cambria Math" panose="02040503050406030204" pitchFamily="18" charset="0"/>
                        </a:rPr>
                        <m:t>∙0=0    </m:t>
                      </m:r>
                      <m:r>
                        <a:rPr lang="en-US" altLang="ja-JP" sz="3200" b="0" i="1" smtClean="0">
                          <a:latin typeface="Cambria Math" panose="02040503050406030204" pitchFamily="18" charset="0"/>
                          <a:ea typeface="Cambria Math" panose="02040503050406030204" pitchFamily="18" charset="0"/>
                        </a:rPr>
                        <m:t>𝑋</m:t>
                      </m:r>
                      <m:r>
                        <a:rPr lang="en-US" altLang="ja-JP" sz="3200" b="0" i="0" smtClean="0">
                          <a:latin typeface="Cambria Math" panose="02040503050406030204" pitchFamily="18" charset="0"/>
                          <a:ea typeface="Cambria Math" panose="02040503050406030204" pitchFamily="18" charset="0"/>
                        </a:rPr>
                        <m:t>+1=1</m:t>
                      </m:r>
                    </m:oMath>
                  </m:oMathPara>
                </a14:m>
                <a:endParaRPr lang="en-US" altLang="ja-JP" sz="3200" b="0" i="0" dirty="0">
                  <a:ea typeface="Cambria Math" panose="02040503050406030204" pitchFamily="18" charset="0"/>
                </a:endParaRPr>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1896122" y="2403465"/>
                <a:ext cx="3960508" cy="584775"/>
              </a:xfrm>
              <a:prstGeom prst="rect">
                <a:avLst/>
              </a:prstGeom>
              <a:blipFill>
                <a:blip r:embed="rId3"/>
                <a:stretch>
                  <a:fillRect/>
                </a:stretch>
              </a:blipFill>
            </p:spPr>
            <p:txBody>
              <a:bodyPr/>
              <a:lstStyle/>
              <a:p>
                <a:r>
                  <a:rPr lang="ja-JP" altLang="en-US">
                    <a:noFill/>
                  </a:rPr>
                  <a:t> </a:t>
                </a:r>
              </a:p>
            </p:txBody>
          </p:sp>
        </mc:Fallback>
      </mc:AlternateContent>
      <p:sp>
        <p:nvSpPr>
          <p:cNvPr id="7" name="テキスト ボックス 6"/>
          <p:cNvSpPr txBox="1"/>
          <p:nvPr/>
        </p:nvSpPr>
        <p:spPr>
          <a:xfrm>
            <a:off x="571628" y="2372924"/>
            <a:ext cx="1415772" cy="584775"/>
          </a:xfrm>
          <a:prstGeom prst="rect">
            <a:avLst/>
          </a:prstGeom>
          <a:noFill/>
        </p:spPr>
        <p:txBody>
          <a:bodyPr wrap="none" rtlCol="0">
            <a:spAutoFit/>
          </a:bodyPr>
          <a:lstStyle/>
          <a:p>
            <a:r>
              <a:rPr lang="ja-JP" altLang="en-US" sz="3200" i="0" dirty="0"/>
              <a:t>有界則</a:t>
            </a:r>
            <a:endParaRPr kumimoji="1" lang="ja-JP" altLang="en-US" sz="3200" i="0" dirty="0"/>
          </a:p>
        </p:txBody>
      </p:sp>
      <mc:AlternateContent xmlns:mc="http://schemas.openxmlformats.org/markup-compatibility/2006" xmlns:a14="http://schemas.microsoft.com/office/drawing/2010/main">
        <mc:Choice Requires="a14">
          <p:sp>
            <p:nvSpPr>
              <p:cNvPr id="8" name="テキスト ボックス 7"/>
              <p:cNvSpPr txBox="1"/>
              <p:nvPr/>
            </p:nvSpPr>
            <p:spPr>
              <a:xfrm>
                <a:off x="1859113" y="2957699"/>
                <a:ext cx="4054251"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ja-JP" sz="3200" b="0" i="1" smtClean="0">
                          <a:latin typeface="Cambria Math" panose="02040503050406030204" pitchFamily="18" charset="0"/>
                        </a:rPr>
                        <m:t>𝑋</m:t>
                      </m:r>
                      <m:r>
                        <a:rPr lang="en-US" altLang="ja-JP" sz="3200" b="0" i="0" smtClean="0">
                          <a:latin typeface="Cambria Math" panose="02040503050406030204" pitchFamily="18" charset="0"/>
                          <a:ea typeface="Cambria Math" panose="02040503050406030204" pitchFamily="18" charset="0"/>
                        </a:rPr>
                        <m:t>∙1=</m:t>
                      </m:r>
                      <m:r>
                        <a:rPr lang="en-US" altLang="ja-JP" sz="3200" b="0" i="1" smtClean="0">
                          <a:latin typeface="Cambria Math" panose="02040503050406030204" pitchFamily="18" charset="0"/>
                          <a:ea typeface="Cambria Math" panose="02040503050406030204" pitchFamily="18" charset="0"/>
                        </a:rPr>
                        <m:t>𝑋</m:t>
                      </m:r>
                      <m:r>
                        <a:rPr lang="en-US" altLang="ja-JP" sz="3200" b="0" i="0" smtClean="0">
                          <a:latin typeface="Cambria Math" panose="02040503050406030204" pitchFamily="18" charset="0"/>
                          <a:ea typeface="Cambria Math" panose="02040503050406030204" pitchFamily="18" charset="0"/>
                        </a:rPr>
                        <m:t>    </m:t>
                      </m:r>
                      <m:r>
                        <a:rPr lang="en-US" altLang="ja-JP" sz="3200" b="0" i="1" smtClean="0">
                          <a:latin typeface="Cambria Math" panose="02040503050406030204" pitchFamily="18" charset="0"/>
                          <a:ea typeface="Cambria Math" panose="02040503050406030204" pitchFamily="18" charset="0"/>
                        </a:rPr>
                        <m:t>𝑋</m:t>
                      </m:r>
                      <m:r>
                        <a:rPr lang="en-US" altLang="ja-JP" sz="3200" b="0" i="0" smtClean="0">
                          <a:latin typeface="Cambria Math" panose="02040503050406030204" pitchFamily="18" charset="0"/>
                          <a:ea typeface="Cambria Math" panose="02040503050406030204" pitchFamily="18" charset="0"/>
                        </a:rPr>
                        <m:t>+0=</m:t>
                      </m:r>
                      <m:r>
                        <a:rPr lang="en-US" altLang="ja-JP" sz="3200" b="0" i="1" smtClean="0">
                          <a:latin typeface="Cambria Math" panose="02040503050406030204" pitchFamily="18" charset="0"/>
                          <a:ea typeface="Cambria Math" panose="02040503050406030204" pitchFamily="18" charset="0"/>
                        </a:rPr>
                        <m:t>𝑋</m:t>
                      </m:r>
                    </m:oMath>
                  </m:oMathPara>
                </a14:m>
                <a:endParaRPr lang="en-US" altLang="ja-JP" sz="3200" b="0" dirty="0">
                  <a:ea typeface="Cambria Math" panose="02040503050406030204" pitchFamily="18" charset="0"/>
                </a:endParaRPr>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1859113" y="2957699"/>
                <a:ext cx="4054251" cy="584775"/>
              </a:xfrm>
              <a:prstGeom prst="rect">
                <a:avLst/>
              </a:prstGeom>
              <a:blipFill>
                <a:blip r:embed="rId4"/>
                <a:stretch>
                  <a:fillRect/>
                </a:stretch>
              </a:blipFill>
            </p:spPr>
            <p:txBody>
              <a:bodyPr/>
              <a:lstStyle/>
              <a:p>
                <a:r>
                  <a:rPr lang="ja-JP" altLang="en-US">
                    <a:noFill/>
                  </a:rPr>
                  <a:t> </a:t>
                </a:r>
              </a:p>
            </p:txBody>
          </p:sp>
        </mc:Fallback>
      </mc:AlternateContent>
      <p:sp>
        <p:nvSpPr>
          <p:cNvPr id="9" name="テキスト ボックス 8"/>
          <p:cNvSpPr txBox="1"/>
          <p:nvPr/>
        </p:nvSpPr>
        <p:spPr>
          <a:xfrm>
            <a:off x="553301" y="2929299"/>
            <a:ext cx="1415772" cy="584775"/>
          </a:xfrm>
          <a:prstGeom prst="rect">
            <a:avLst/>
          </a:prstGeom>
          <a:noFill/>
        </p:spPr>
        <p:txBody>
          <a:bodyPr wrap="none" rtlCol="0">
            <a:spAutoFit/>
          </a:bodyPr>
          <a:lstStyle/>
          <a:p>
            <a:r>
              <a:rPr lang="ja-JP" altLang="en-US" sz="3200" i="0" dirty="0"/>
              <a:t>同一則</a:t>
            </a:r>
            <a:endParaRPr kumimoji="1" lang="ja-JP" altLang="en-US" sz="3200" i="0" dirty="0"/>
          </a:p>
        </p:txBody>
      </p:sp>
      <p:sp>
        <p:nvSpPr>
          <p:cNvPr id="14" name="テキスト ボックス 13"/>
          <p:cNvSpPr txBox="1"/>
          <p:nvPr/>
        </p:nvSpPr>
        <p:spPr>
          <a:xfrm>
            <a:off x="838200" y="4267200"/>
            <a:ext cx="2481770" cy="1323439"/>
          </a:xfrm>
          <a:prstGeom prst="rect">
            <a:avLst/>
          </a:prstGeom>
          <a:noFill/>
        </p:spPr>
        <p:txBody>
          <a:bodyPr wrap="none" rtlCol="0">
            <a:spAutoFit/>
          </a:bodyPr>
          <a:lstStyle/>
          <a:p>
            <a:r>
              <a:rPr kumimoji="1" lang="en-US" altLang="ja-JP" sz="4000" dirty="0"/>
              <a:t>X </a:t>
            </a:r>
            <a:r>
              <a:rPr kumimoji="1" lang="ja-JP" altLang="en-US" sz="4000" i="0" dirty="0"/>
              <a:t>・ </a:t>
            </a:r>
            <a:r>
              <a:rPr kumimoji="1" lang="en-US" altLang="ja-JP" sz="4000" dirty="0"/>
              <a:t>Y </a:t>
            </a:r>
            <a:r>
              <a:rPr kumimoji="1" lang="ja-JP" altLang="en-US" sz="4000" i="0" dirty="0"/>
              <a:t>・ </a:t>
            </a:r>
            <a:r>
              <a:rPr kumimoji="1" lang="en-US" altLang="ja-JP" sz="4000" i="0" dirty="0"/>
              <a:t>0 =</a:t>
            </a:r>
          </a:p>
          <a:p>
            <a:r>
              <a:rPr lang="en-US" altLang="ja-JP" sz="4000" dirty="0"/>
              <a:t>X </a:t>
            </a:r>
            <a:r>
              <a:rPr lang="ja-JP" altLang="en-US" sz="4000" i="0" dirty="0"/>
              <a:t>・ </a:t>
            </a:r>
            <a:r>
              <a:rPr lang="en-US" altLang="ja-JP" sz="4000" dirty="0"/>
              <a:t>Y </a:t>
            </a:r>
            <a:r>
              <a:rPr lang="ja-JP" altLang="en-US" sz="4000" i="0" dirty="0"/>
              <a:t>・ </a:t>
            </a:r>
            <a:r>
              <a:rPr lang="en-US" altLang="ja-JP" sz="4000" i="0" dirty="0"/>
              <a:t>1 =</a:t>
            </a:r>
          </a:p>
        </p:txBody>
      </p:sp>
      <p:sp>
        <p:nvSpPr>
          <p:cNvPr id="15" name="テキスト ボックス 14"/>
          <p:cNvSpPr txBox="1"/>
          <p:nvPr/>
        </p:nvSpPr>
        <p:spPr>
          <a:xfrm>
            <a:off x="3218314" y="4267200"/>
            <a:ext cx="1295547" cy="1323439"/>
          </a:xfrm>
          <a:prstGeom prst="rect">
            <a:avLst/>
          </a:prstGeom>
          <a:noFill/>
        </p:spPr>
        <p:txBody>
          <a:bodyPr wrap="none" rtlCol="0">
            <a:spAutoFit/>
          </a:bodyPr>
          <a:lstStyle/>
          <a:p>
            <a:r>
              <a:rPr kumimoji="1" lang="en-US" altLang="ja-JP" sz="4000" i="0" dirty="0"/>
              <a:t>0</a:t>
            </a:r>
          </a:p>
          <a:p>
            <a:r>
              <a:rPr lang="en-US" altLang="ja-JP" sz="4000" dirty="0"/>
              <a:t>X </a:t>
            </a:r>
            <a:r>
              <a:rPr lang="ja-JP" altLang="en-US" sz="4000" i="0" dirty="0"/>
              <a:t>・ </a:t>
            </a:r>
            <a:r>
              <a:rPr lang="en-US" altLang="ja-JP" sz="4000" dirty="0"/>
              <a:t>Y</a:t>
            </a:r>
            <a:endParaRPr kumimoji="1" lang="ja-JP" altLang="en-US" sz="4000" dirty="0"/>
          </a:p>
        </p:txBody>
      </p:sp>
      <p:sp>
        <p:nvSpPr>
          <p:cNvPr id="16" name="テキスト ボックス 15"/>
          <p:cNvSpPr txBox="1"/>
          <p:nvPr/>
        </p:nvSpPr>
        <p:spPr>
          <a:xfrm>
            <a:off x="4800600" y="4267200"/>
            <a:ext cx="2545890" cy="1323439"/>
          </a:xfrm>
          <a:prstGeom prst="rect">
            <a:avLst/>
          </a:prstGeom>
          <a:noFill/>
        </p:spPr>
        <p:txBody>
          <a:bodyPr wrap="none" rtlCol="0">
            <a:spAutoFit/>
          </a:bodyPr>
          <a:lstStyle/>
          <a:p>
            <a:r>
              <a:rPr kumimoji="1" lang="en-US" altLang="ja-JP" sz="4000" dirty="0"/>
              <a:t>X </a:t>
            </a:r>
            <a:r>
              <a:rPr lang="en-US" altLang="ja-JP" sz="4000" i="0" dirty="0"/>
              <a:t>+</a:t>
            </a:r>
            <a:r>
              <a:rPr kumimoji="1" lang="ja-JP" altLang="en-US" sz="4000" i="0" dirty="0"/>
              <a:t> </a:t>
            </a:r>
            <a:r>
              <a:rPr kumimoji="1" lang="en-US" altLang="ja-JP" sz="4000" dirty="0"/>
              <a:t>Y </a:t>
            </a:r>
            <a:r>
              <a:rPr lang="en-US" altLang="ja-JP" sz="4000" i="0" dirty="0"/>
              <a:t>+</a:t>
            </a:r>
            <a:r>
              <a:rPr kumimoji="1" lang="ja-JP" altLang="en-US" sz="4000" i="0" dirty="0"/>
              <a:t> </a:t>
            </a:r>
            <a:r>
              <a:rPr lang="en-US" altLang="ja-JP" sz="4000" i="0" dirty="0"/>
              <a:t>1</a:t>
            </a:r>
            <a:r>
              <a:rPr kumimoji="1" lang="en-US" altLang="ja-JP" sz="4000" i="0" dirty="0"/>
              <a:t> =</a:t>
            </a:r>
          </a:p>
          <a:p>
            <a:r>
              <a:rPr lang="en-US" altLang="ja-JP" sz="4000" dirty="0"/>
              <a:t>X </a:t>
            </a:r>
            <a:r>
              <a:rPr lang="en-US" altLang="ja-JP" sz="4000" i="0" dirty="0"/>
              <a:t>+</a:t>
            </a:r>
            <a:r>
              <a:rPr lang="ja-JP" altLang="en-US" sz="4000" i="0" dirty="0"/>
              <a:t> </a:t>
            </a:r>
            <a:r>
              <a:rPr lang="en-US" altLang="ja-JP" sz="4000" dirty="0"/>
              <a:t>Y </a:t>
            </a:r>
            <a:r>
              <a:rPr lang="en-US" altLang="ja-JP" sz="4000" i="0" dirty="0"/>
              <a:t>+</a:t>
            </a:r>
            <a:r>
              <a:rPr lang="ja-JP" altLang="en-US" sz="4000" i="0" dirty="0"/>
              <a:t> </a:t>
            </a:r>
            <a:r>
              <a:rPr lang="en-US" altLang="ja-JP" sz="4000" i="0" dirty="0"/>
              <a:t>0 =</a:t>
            </a:r>
          </a:p>
        </p:txBody>
      </p:sp>
      <p:sp>
        <p:nvSpPr>
          <p:cNvPr id="17" name="テキスト ボックス 16"/>
          <p:cNvSpPr txBox="1"/>
          <p:nvPr/>
        </p:nvSpPr>
        <p:spPr>
          <a:xfrm>
            <a:off x="7282992" y="4267199"/>
            <a:ext cx="1327608" cy="1323439"/>
          </a:xfrm>
          <a:prstGeom prst="rect">
            <a:avLst/>
          </a:prstGeom>
          <a:noFill/>
        </p:spPr>
        <p:txBody>
          <a:bodyPr wrap="none" rtlCol="0">
            <a:spAutoFit/>
          </a:bodyPr>
          <a:lstStyle/>
          <a:p>
            <a:r>
              <a:rPr lang="en-US" altLang="ja-JP" sz="4000" i="0" dirty="0"/>
              <a:t>1</a:t>
            </a:r>
          </a:p>
          <a:p>
            <a:r>
              <a:rPr lang="en-US" altLang="ja-JP" sz="4000" dirty="0"/>
              <a:t>X </a:t>
            </a:r>
            <a:r>
              <a:rPr lang="en-US" altLang="ja-JP" sz="4000" i="0" dirty="0"/>
              <a:t>+</a:t>
            </a:r>
            <a:r>
              <a:rPr lang="ja-JP" altLang="en-US" sz="4000" i="0" dirty="0"/>
              <a:t> </a:t>
            </a:r>
            <a:r>
              <a:rPr lang="en-US" altLang="ja-JP" sz="4000" dirty="0"/>
              <a:t>Y</a:t>
            </a:r>
          </a:p>
        </p:txBody>
      </p:sp>
    </p:spTree>
    <p:extLst>
      <p:ext uri="{BB962C8B-B14F-4D97-AF65-F5344CB8AC3E}">
        <p14:creationId xmlns:p14="http://schemas.microsoft.com/office/powerpoint/2010/main" val="35961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heckerboard(across)">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演習問題：相補則</a:t>
            </a:r>
            <a:r>
              <a:rPr lang="en-US" altLang="ja-JP" dirty="0"/>
              <a:t>, </a:t>
            </a:r>
            <a:r>
              <a:rPr lang="ja-JP" altLang="en-US" dirty="0"/>
              <a:t>分配則</a:t>
            </a:r>
            <a:endParaRPr kumimoji="1" lang="ja-JP" altLang="en-US" dirty="0"/>
          </a:p>
        </p:txBody>
      </p:sp>
      <p:sp>
        <p:nvSpPr>
          <p:cNvPr id="3" name="テキスト ボックス 2"/>
          <p:cNvSpPr txBox="1"/>
          <p:nvPr/>
        </p:nvSpPr>
        <p:spPr>
          <a:xfrm>
            <a:off x="595258" y="1510442"/>
            <a:ext cx="3748142" cy="646331"/>
          </a:xfrm>
          <a:prstGeom prst="rect">
            <a:avLst/>
          </a:prstGeom>
          <a:noFill/>
        </p:spPr>
        <p:txBody>
          <a:bodyPr wrap="none" rtlCol="0">
            <a:spAutoFit/>
          </a:bodyPr>
          <a:lstStyle/>
          <a:p>
            <a:r>
              <a:rPr lang="ja-JP" altLang="en-US" sz="3600" i="0" dirty="0"/>
              <a:t>以下の演算をせよ</a:t>
            </a:r>
            <a:endParaRPr kumimoji="1" lang="ja-JP" altLang="en-US" sz="3600" i="0" dirty="0"/>
          </a:p>
        </p:txBody>
      </p:sp>
      <mc:AlternateContent xmlns:mc="http://schemas.openxmlformats.org/markup-compatibility/2006" xmlns:a14="http://schemas.microsoft.com/office/drawing/2010/main">
        <mc:Choice Requires="a14">
          <p:sp>
            <p:nvSpPr>
              <p:cNvPr id="4" name="テキスト ボックス 3"/>
              <p:cNvSpPr txBox="1"/>
              <p:nvPr/>
            </p:nvSpPr>
            <p:spPr>
              <a:xfrm>
                <a:off x="459129" y="4343400"/>
                <a:ext cx="4211088"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4000" b="0" i="1" smtClean="0">
                          <a:latin typeface="Cambria Math" panose="02040503050406030204" pitchFamily="18" charset="0"/>
                        </a:rPr>
                        <m:t>𝑋</m:t>
                      </m:r>
                      <m:r>
                        <a:rPr kumimoji="1" lang="en-US" altLang="ja-JP" sz="4000" b="0" i="0" smtClean="0">
                          <a:latin typeface="Cambria Math" panose="02040503050406030204" pitchFamily="18" charset="0"/>
                          <a:ea typeface="Cambria Math" panose="02040503050406030204" pitchFamily="18" charset="0"/>
                        </a:rPr>
                        <m:t>∙</m:t>
                      </m:r>
                      <m:acc>
                        <m:accPr>
                          <m:chr m:val="̅"/>
                          <m:ctrlPr>
                            <a:rPr kumimoji="1" lang="en-US" altLang="ja-JP" sz="4000" b="0" i="1" smtClean="0">
                              <a:latin typeface="Cambria Math" panose="02040503050406030204" pitchFamily="18" charset="0"/>
                              <a:ea typeface="Cambria Math" panose="02040503050406030204" pitchFamily="18" charset="0"/>
                            </a:rPr>
                          </m:ctrlPr>
                        </m:accPr>
                        <m:e>
                          <m:r>
                            <a:rPr kumimoji="1" lang="en-US" altLang="ja-JP" sz="4000" b="0" i="1" smtClean="0">
                              <a:latin typeface="Cambria Math" panose="02040503050406030204" pitchFamily="18" charset="0"/>
                              <a:ea typeface="Cambria Math" panose="02040503050406030204" pitchFamily="18" charset="0"/>
                            </a:rPr>
                            <m:t> </m:t>
                          </m:r>
                          <m:r>
                            <a:rPr kumimoji="1" lang="en-US" altLang="ja-JP" sz="4000" b="0" i="1" smtClean="0">
                              <a:latin typeface="Cambria Math" panose="02040503050406030204" pitchFamily="18" charset="0"/>
                              <a:ea typeface="Cambria Math" panose="02040503050406030204" pitchFamily="18" charset="0"/>
                            </a:rPr>
                            <m:t>𝑋</m:t>
                          </m:r>
                          <m:r>
                            <a:rPr kumimoji="1" lang="en-US" altLang="ja-JP" sz="4000" b="0" i="1" smtClean="0">
                              <a:latin typeface="Cambria Math" panose="02040503050406030204" pitchFamily="18" charset="0"/>
                              <a:ea typeface="Cambria Math" panose="02040503050406030204" pitchFamily="18" charset="0"/>
                            </a:rPr>
                            <m:t> </m:t>
                          </m:r>
                        </m:e>
                      </m:acc>
                      <m:r>
                        <a:rPr kumimoji="1" lang="en-US" altLang="ja-JP" sz="4000" b="0" i="0" smtClean="0">
                          <a:latin typeface="Cambria Math" panose="02040503050406030204" pitchFamily="18" charset="0"/>
                        </a:rPr>
                        <m:t>+</m:t>
                      </m:r>
                      <m:r>
                        <a:rPr kumimoji="1" lang="en-US" altLang="ja-JP" sz="4000" b="0" i="1" smtClean="0">
                          <a:latin typeface="Cambria Math" panose="02040503050406030204" pitchFamily="18" charset="0"/>
                          <a:ea typeface="Cambria Math" panose="02040503050406030204" pitchFamily="18" charset="0"/>
                        </a:rPr>
                        <m:t>𝑌</m:t>
                      </m:r>
                      <m:r>
                        <a:rPr kumimoji="1" lang="en-US" altLang="ja-JP" sz="4000" b="0" i="0" smtClean="0">
                          <a:latin typeface="Cambria Math" panose="02040503050406030204" pitchFamily="18" charset="0"/>
                          <a:ea typeface="Cambria Math" panose="02040503050406030204" pitchFamily="18" charset="0"/>
                        </a:rPr>
                        <m:t>+</m:t>
                      </m:r>
                      <m:acc>
                        <m:accPr>
                          <m:chr m:val="̅"/>
                          <m:ctrlPr>
                            <a:rPr kumimoji="1" lang="en-US" altLang="ja-JP" sz="4000" b="0" i="1" smtClean="0">
                              <a:latin typeface="Cambria Math" panose="02040503050406030204" pitchFamily="18" charset="0"/>
                              <a:ea typeface="Cambria Math" panose="02040503050406030204" pitchFamily="18" charset="0"/>
                            </a:rPr>
                          </m:ctrlPr>
                        </m:accPr>
                        <m:e>
                          <m:r>
                            <a:rPr kumimoji="1" lang="en-US" altLang="ja-JP" sz="4000" b="0" i="1" smtClean="0">
                              <a:latin typeface="Cambria Math" panose="02040503050406030204" pitchFamily="18" charset="0"/>
                              <a:ea typeface="Cambria Math" panose="02040503050406030204" pitchFamily="18" charset="0"/>
                            </a:rPr>
                            <m:t> </m:t>
                          </m:r>
                          <m:r>
                            <a:rPr kumimoji="1" lang="en-US" altLang="ja-JP" sz="4000" b="0" i="1" smtClean="0">
                              <a:latin typeface="Cambria Math" panose="02040503050406030204" pitchFamily="18" charset="0"/>
                              <a:ea typeface="Cambria Math" panose="02040503050406030204" pitchFamily="18" charset="0"/>
                            </a:rPr>
                            <m:t>𝑌</m:t>
                          </m:r>
                          <m:r>
                            <a:rPr kumimoji="1" lang="en-US" altLang="ja-JP" sz="4000" b="0" i="1" smtClean="0">
                              <a:latin typeface="Cambria Math" panose="02040503050406030204" pitchFamily="18" charset="0"/>
                              <a:ea typeface="Cambria Math" panose="02040503050406030204" pitchFamily="18" charset="0"/>
                            </a:rPr>
                            <m:t> </m:t>
                          </m:r>
                        </m:e>
                      </m:acc>
                      <m:r>
                        <a:rPr kumimoji="1" lang="en-US" altLang="ja-JP" sz="4000" b="0" i="0" smtClean="0">
                          <a:latin typeface="Cambria Math" panose="02040503050406030204" pitchFamily="18" charset="0"/>
                          <a:ea typeface="Cambria Math" panose="02040503050406030204" pitchFamily="18" charset="0"/>
                        </a:rPr>
                        <m:t>=</m:t>
                      </m:r>
                    </m:oMath>
                  </m:oMathPara>
                </a14:m>
                <a:endParaRPr kumimoji="1" lang="en-US" altLang="ja-JP" sz="4000" i="0"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459129" y="4343400"/>
                <a:ext cx="4211088" cy="707886"/>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p:cNvSpPr txBox="1"/>
              <p:nvPr/>
            </p:nvSpPr>
            <p:spPr>
              <a:xfrm>
                <a:off x="294081" y="5410200"/>
                <a:ext cx="3637471"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4000" b="0" i="0" smtClean="0">
                          <a:latin typeface="Cambria Math" panose="02040503050406030204" pitchFamily="18" charset="0"/>
                        </a:rPr>
                        <m:t>(</m:t>
                      </m:r>
                      <m:acc>
                        <m:accPr>
                          <m:chr m:val="̅"/>
                          <m:ctrlPr>
                            <a:rPr kumimoji="1" lang="en-US" altLang="ja-JP" sz="4000" b="0" i="1" smtClean="0">
                              <a:latin typeface="Cambria Math" panose="02040503050406030204" pitchFamily="18" charset="0"/>
                            </a:rPr>
                          </m:ctrlPr>
                        </m:accPr>
                        <m:e>
                          <m:r>
                            <a:rPr kumimoji="1" lang="en-US" altLang="ja-JP" sz="4000" b="0" i="1" smtClean="0">
                              <a:latin typeface="Cambria Math" panose="02040503050406030204" pitchFamily="18" charset="0"/>
                            </a:rPr>
                            <m:t> </m:t>
                          </m:r>
                          <m:r>
                            <a:rPr kumimoji="1" lang="en-US" altLang="ja-JP" sz="4000" b="0" i="1" smtClean="0">
                              <a:latin typeface="Cambria Math" panose="02040503050406030204" pitchFamily="18" charset="0"/>
                            </a:rPr>
                            <m:t>𝑋</m:t>
                          </m:r>
                          <m:r>
                            <a:rPr kumimoji="1" lang="en-US" altLang="ja-JP" sz="4000" b="0" i="1" smtClean="0">
                              <a:latin typeface="Cambria Math" panose="02040503050406030204" pitchFamily="18" charset="0"/>
                            </a:rPr>
                            <m:t> </m:t>
                          </m:r>
                        </m:e>
                      </m:acc>
                      <m:r>
                        <a:rPr kumimoji="1" lang="en-US" altLang="ja-JP" sz="4000" b="0" i="0" smtClean="0">
                          <a:latin typeface="Cambria Math" panose="02040503050406030204" pitchFamily="18" charset="0"/>
                        </a:rPr>
                        <m:t>+</m:t>
                      </m:r>
                      <m:acc>
                        <m:accPr>
                          <m:chr m:val="̅"/>
                          <m:ctrlPr>
                            <a:rPr kumimoji="1" lang="en-US" altLang="ja-JP" sz="4000" b="0" i="1" smtClean="0">
                              <a:latin typeface="Cambria Math" panose="02040503050406030204" pitchFamily="18" charset="0"/>
                            </a:rPr>
                          </m:ctrlPr>
                        </m:accPr>
                        <m:e>
                          <m:r>
                            <a:rPr kumimoji="1" lang="en-US" altLang="ja-JP" sz="4000" b="0" i="1" smtClean="0">
                              <a:latin typeface="Cambria Math" panose="02040503050406030204" pitchFamily="18" charset="0"/>
                            </a:rPr>
                            <m:t> </m:t>
                          </m:r>
                          <m:r>
                            <a:rPr kumimoji="1" lang="en-US" altLang="ja-JP" sz="4000" b="0" i="1" smtClean="0">
                              <a:latin typeface="Cambria Math" panose="02040503050406030204" pitchFamily="18" charset="0"/>
                            </a:rPr>
                            <m:t>𝑌</m:t>
                          </m:r>
                          <m:r>
                            <a:rPr kumimoji="1" lang="en-US" altLang="ja-JP" sz="4000" b="0" i="1" smtClean="0">
                              <a:latin typeface="Cambria Math" panose="02040503050406030204" pitchFamily="18" charset="0"/>
                            </a:rPr>
                            <m:t> </m:t>
                          </m:r>
                        </m:e>
                      </m:acc>
                      <m:r>
                        <a:rPr kumimoji="1" lang="en-US" altLang="ja-JP" sz="4000" b="0" i="0" smtClean="0">
                          <a:latin typeface="Cambria Math" panose="02040503050406030204" pitchFamily="18" charset="0"/>
                        </a:rPr>
                        <m:t>)</m:t>
                      </m:r>
                      <m:r>
                        <a:rPr kumimoji="1" lang="en-US" altLang="ja-JP" sz="4000" b="0" i="0" smtClean="0">
                          <a:latin typeface="Cambria Math" panose="02040503050406030204" pitchFamily="18" charset="0"/>
                          <a:ea typeface="Cambria Math" panose="02040503050406030204" pitchFamily="18" charset="0"/>
                        </a:rPr>
                        <m:t>∙</m:t>
                      </m:r>
                      <m:r>
                        <m:rPr>
                          <m:sty m:val="p"/>
                        </m:rPr>
                        <a:rPr kumimoji="1" lang="en-US" altLang="ja-JP" sz="4000" b="0" i="0" smtClean="0">
                          <a:latin typeface="Cambria Math" panose="02040503050406030204" pitchFamily="18" charset="0"/>
                          <a:ea typeface="Cambria Math" panose="02040503050406030204" pitchFamily="18" charset="0"/>
                        </a:rPr>
                        <m:t>Z</m:t>
                      </m:r>
                      <m:r>
                        <a:rPr kumimoji="1" lang="en-US" altLang="ja-JP" sz="4000" b="0" i="0" smtClean="0">
                          <a:latin typeface="Cambria Math" panose="02040503050406030204" pitchFamily="18" charset="0"/>
                          <a:ea typeface="Cambria Math" panose="02040503050406030204" pitchFamily="18" charset="0"/>
                        </a:rPr>
                        <m:t>=</m:t>
                      </m:r>
                    </m:oMath>
                  </m:oMathPara>
                </a14:m>
                <a:endParaRPr kumimoji="1" lang="en-US" altLang="ja-JP" sz="4000" i="0"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294081" y="5410200"/>
                <a:ext cx="3637471" cy="707886"/>
              </a:xfrm>
              <a:prstGeom prst="rect">
                <a:avLst/>
              </a:prstGeom>
              <a:blipFill>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p:cNvSpPr txBox="1"/>
              <p:nvPr/>
            </p:nvSpPr>
            <p:spPr>
              <a:xfrm>
                <a:off x="1992849" y="2384824"/>
                <a:ext cx="4503091"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ja-JP" sz="3200" b="0" i="1" smtClean="0">
                          <a:latin typeface="Cambria Math" panose="02040503050406030204" pitchFamily="18" charset="0"/>
                        </a:rPr>
                        <m:t>𝑋</m:t>
                      </m:r>
                      <m:r>
                        <a:rPr lang="en-US" altLang="ja-JP" sz="3200" b="0" i="0" smtClean="0">
                          <a:latin typeface="Cambria Math" panose="02040503050406030204" pitchFamily="18" charset="0"/>
                          <a:ea typeface="Cambria Math" panose="02040503050406030204" pitchFamily="18" charset="0"/>
                        </a:rPr>
                        <m:t>∙</m:t>
                      </m:r>
                      <m:acc>
                        <m:accPr>
                          <m:chr m:val="̅"/>
                          <m:ctrlPr>
                            <a:rPr lang="en-US" altLang="ja-JP" sz="3200" b="0" i="1" smtClean="0">
                              <a:latin typeface="Cambria Math" panose="02040503050406030204" pitchFamily="18" charset="0"/>
                              <a:ea typeface="Cambria Math" panose="02040503050406030204" pitchFamily="18" charset="0"/>
                            </a:rPr>
                          </m:ctrlPr>
                        </m:accPr>
                        <m:e>
                          <m:r>
                            <a:rPr lang="en-US" altLang="ja-JP" sz="3200" b="0" i="1" smtClean="0">
                              <a:latin typeface="Cambria Math" panose="02040503050406030204" pitchFamily="18" charset="0"/>
                              <a:ea typeface="Cambria Math" panose="02040503050406030204" pitchFamily="18" charset="0"/>
                            </a:rPr>
                            <m:t> </m:t>
                          </m:r>
                          <m:r>
                            <a:rPr lang="en-US" altLang="ja-JP" sz="3200" b="0" i="1" smtClean="0">
                              <a:latin typeface="Cambria Math" panose="02040503050406030204" pitchFamily="18" charset="0"/>
                              <a:ea typeface="Cambria Math" panose="02040503050406030204" pitchFamily="18" charset="0"/>
                            </a:rPr>
                            <m:t>𝑋</m:t>
                          </m:r>
                          <m:r>
                            <a:rPr lang="en-US" altLang="ja-JP" sz="3200" b="0" i="1" smtClean="0">
                              <a:latin typeface="Cambria Math" panose="02040503050406030204" pitchFamily="18" charset="0"/>
                              <a:ea typeface="Cambria Math" panose="02040503050406030204" pitchFamily="18" charset="0"/>
                            </a:rPr>
                            <m:t> </m:t>
                          </m:r>
                        </m:e>
                      </m:acc>
                      <m:r>
                        <a:rPr lang="en-US" altLang="ja-JP" sz="3200" b="0" i="0" smtClean="0">
                          <a:latin typeface="Cambria Math" panose="02040503050406030204" pitchFamily="18" charset="0"/>
                          <a:ea typeface="Cambria Math" panose="02040503050406030204" pitchFamily="18" charset="0"/>
                        </a:rPr>
                        <m:t>=0     </m:t>
                      </m:r>
                      <m:r>
                        <a:rPr lang="en-US" altLang="ja-JP" sz="3200" b="0" i="1" smtClean="0">
                          <a:latin typeface="Cambria Math" panose="02040503050406030204" pitchFamily="18" charset="0"/>
                          <a:ea typeface="Cambria Math" panose="02040503050406030204" pitchFamily="18" charset="0"/>
                        </a:rPr>
                        <m:t>𝑋</m:t>
                      </m:r>
                      <m:r>
                        <a:rPr lang="en-US" altLang="ja-JP" sz="3200" b="0" i="0" smtClean="0">
                          <a:latin typeface="Cambria Math" panose="02040503050406030204" pitchFamily="18" charset="0"/>
                          <a:ea typeface="Cambria Math" panose="02040503050406030204" pitchFamily="18" charset="0"/>
                        </a:rPr>
                        <m:t>+</m:t>
                      </m:r>
                      <m:acc>
                        <m:accPr>
                          <m:chr m:val="̅"/>
                          <m:ctrlPr>
                            <a:rPr lang="en-US" altLang="ja-JP" sz="3200" b="0" i="1" smtClean="0">
                              <a:latin typeface="Cambria Math" panose="02040503050406030204" pitchFamily="18" charset="0"/>
                              <a:ea typeface="Cambria Math" panose="02040503050406030204" pitchFamily="18" charset="0"/>
                            </a:rPr>
                          </m:ctrlPr>
                        </m:accPr>
                        <m:e>
                          <m:r>
                            <a:rPr lang="en-US" altLang="ja-JP" sz="3200" b="0" i="1" smtClean="0">
                              <a:latin typeface="Cambria Math" panose="02040503050406030204" pitchFamily="18" charset="0"/>
                              <a:ea typeface="Cambria Math" panose="02040503050406030204" pitchFamily="18" charset="0"/>
                            </a:rPr>
                            <m:t> </m:t>
                          </m:r>
                          <m:r>
                            <a:rPr lang="en-US" altLang="ja-JP" sz="3200" b="0" i="1" smtClean="0">
                              <a:latin typeface="Cambria Math" panose="02040503050406030204" pitchFamily="18" charset="0"/>
                              <a:ea typeface="Cambria Math" panose="02040503050406030204" pitchFamily="18" charset="0"/>
                            </a:rPr>
                            <m:t>𝑋</m:t>
                          </m:r>
                          <m:r>
                            <a:rPr lang="en-US" altLang="ja-JP" sz="3200" b="0" i="1" smtClean="0">
                              <a:latin typeface="Cambria Math" panose="02040503050406030204" pitchFamily="18" charset="0"/>
                              <a:ea typeface="Cambria Math" panose="02040503050406030204" pitchFamily="18" charset="0"/>
                            </a:rPr>
                            <m:t> </m:t>
                          </m:r>
                        </m:e>
                      </m:acc>
                      <m:r>
                        <a:rPr lang="en-US" altLang="ja-JP" sz="3200" b="0" i="0" smtClean="0">
                          <a:latin typeface="Cambria Math" panose="02040503050406030204" pitchFamily="18" charset="0"/>
                          <a:ea typeface="Cambria Math" panose="02040503050406030204" pitchFamily="18" charset="0"/>
                        </a:rPr>
                        <m:t>=1</m:t>
                      </m:r>
                    </m:oMath>
                  </m:oMathPara>
                </a14:m>
                <a:endParaRPr lang="en-US" altLang="ja-JP" sz="3200" b="0" i="0" dirty="0">
                  <a:ea typeface="Cambria Math" panose="02040503050406030204" pitchFamily="18" charset="0"/>
                </a:endParaRPr>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1992849" y="2384824"/>
                <a:ext cx="4503091" cy="584775"/>
              </a:xfrm>
              <a:prstGeom prst="rect">
                <a:avLst/>
              </a:prstGeom>
              <a:blipFill>
                <a:blip r:embed="rId5"/>
                <a:stretch>
                  <a:fillRect/>
                </a:stretch>
              </a:blipFill>
            </p:spPr>
            <p:txBody>
              <a:bodyPr/>
              <a:lstStyle/>
              <a:p>
                <a:r>
                  <a:rPr lang="ja-JP" altLang="en-US">
                    <a:noFill/>
                  </a:rPr>
                  <a:t> </a:t>
                </a:r>
              </a:p>
            </p:txBody>
          </p:sp>
        </mc:Fallback>
      </mc:AlternateContent>
      <p:sp>
        <p:nvSpPr>
          <p:cNvPr id="7" name="テキスト ボックス 6"/>
          <p:cNvSpPr txBox="1"/>
          <p:nvPr/>
        </p:nvSpPr>
        <p:spPr>
          <a:xfrm>
            <a:off x="420584" y="2384824"/>
            <a:ext cx="1415772" cy="584775"/>
          </a:xfrm>
          <a:prstGeom prst="rect">
            <a:avLst/>
          </a:prstGeom>
          <a:noFill/>
        </p:spPr>
        <p:txBody>
          <a:bodyPr wrap="none" rtlCol="0">
            <a:spAutoFit/>
          </a:bodyPr>
          <a:lstStyle/>
          <a:p>
            <a:r>
              <a:rPr lang="ja-JP" altLang="en-US" sz="3200" i="0" dirty="0"/>
              <a:t>相補則</a:t>
            </a:r>
            <a:endParaRPr kumimoji="1" lang="ja-JP" altLang="en-US" sz="3200" i="0" dirty="0"/>
          </a:p>
        </p:txBody>
      </p:sp>
      <mc:AlternateContent xmlns:mc="http://schemas.openxmlformats.org/markup-compatibility/2006" xmlns:a14="http://schemas.microsoft.com/office/drawing/2010/main">
        <mc:Choice Requires="a14">
          <p:sp>
            <p:nvSpPr>
              <p:cNvPr id="8" name="テキスト ボックス 7"/>
              <p:cNvSpPr txBox="1"/>
              <p:nvPr/>
            </p:nvSpPr>
            <p:spPr>
              <a:xfrm>
                <a:off x="1803699" y="2991965"/>
                <a:ext cx="5374355" cy="107721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ja-JP" sz="3200" b="0" i="1" smtClean="0">
                          <a:latin typeface="Cambria Math" panose="02040503050406030204" pitchFamily="18" charset="0"/>
                        </a:rPr>
                        <m:t>𝑋</m:t>
                      </m:r>
                      <m:r>
                        <a:rPr lang="en-US" altLang="ja-JP" sz="3200" b="0" i="0" smtClean="0">
                          <a:latin typeface="Cambria Math" panose="02040503050406030204" pitchFamily="18" charset="0"/>
                          <a:ea typeface="Cambria Math" panose="02040503050406030204" pitchFamily="18" charset="0"/>
                        </a:rPr>
                        <m:t>∙</m:t>
                      </m:r>
                      <m:d>
                        <m:dPr>
                          <m:ctrlPr>
                            <a:rPr lang="en-US" altLang="ja-JP" sz="3200" b="0" i="1" smtClean="0">
                              <a:latin typeface="Cambria Math" panose="02040503050406030204" pitchFamily="18" charset="0"/>
                              <a:ea typeface="Cambria Math" panose="02040503050406030204" pitchFamily="18" charset="0"/>
                            </a:rPr>
                          </m:ctrlPr>
                        </m:dPr>
                        <m:e>
                          <m:r>
                            <a:rPr lang="en-US" altLang="ja-JP" sz="3200" b="0" i="1" smtClean="0">
                              <a:latin typeface="Cambria Math" panose="02040503050406030204" pitchFamily="18" charset="0"/>
                              <a:ea typeface="Cambria Math" panose="02040503050406030204" pitchFamily="18" charset="0"/>
                            </a:rPr>
                            <m:t>𝑌</m:t>
                          </m:r>
                          <m:r>
                            <a:rPr lang="en-US" altLang="ja-JP" sz="3200" b="0" i="0" smtClean="0">
                              <a:latin typeface="Cambria Math" panose="02040503050406030204" pitchFamily="18" charset="0"/>
                              <a:ea typeface="Cambria Math" panose="02040503050406030204" pitchFamily="18" charset="0"/>
                            </a:rPr>
                            <m:t>+</m:t>
                          </m:r>
                          <m:r>
                            <a:rPr lang="en-US" altLang="ja-JP" sz="3200" b="0" i="1" smtClean="0">
                              <a:latin typeface="Cambria Math" panose="02040503050406030204" pitchFamily="18" charset="0"/>
                              <a:ea typeface="Cambria Math" panose="02040503050406030204" pitchFamily="18" charset="0"/>
                            </a:rPr>
                            <m:t>𝑍</m:t>
                          </m:r>
                        </m:e>
                      </m:d>
                      <m:r>
                        <a:rPr lang="en-US" altLang="ja-JP" sz="3200" b="0" i="0" smtClean="0">
                          <a:latin typeface="Cambria Math" panose="02040503050406030204" pitchFamily="18" charset="0"/>
                          <a:ea typeface="Cambria Math" panose="02040503050406030204" pitchFamily="18" charset="0"/>
                        </a:rPr>
                        <m:t>=</m:t>
                      </m:r>
                      <m:r>
                        <a:rPr lang="en-US" altLang="ja-JP" sz="3200" b="0" i="1" smtClean="0">
                          <a:latin typeface="Cambria Math" panose="02040503050406030204" pitchFamily="18" charset="0"/>
                          <a:ea typeface="Cambria Math" panose="02040503050406030204" pitchFamily="18" charset="0"/>
                        </a:rPr>
                        <m:t>𝑋</m:t>
                      </m:r>
                      <m:r>
                        <a:rPr lang="en-US" altLang="ja-JP" sz="3200" b="0" i="0" smtClean="0">
                          <a:latin typeface="Cambria Math" panose="02040503050406030204" pitchFamily="18" charset="0"/>
                          <a:ea typeface="Cambria Math" panose="02040503050406030204" pitchFamily="18" charset="0"/>
                        </a:rPr>
                        <m:t>∙</m:t>
                      </m:r>
                      <m:r>
                        <a:rPr lang="en-US" altLang="ja-JP" sz="3200" b="0" i="1" smtClean="0">
                          <a:latin typeface="Cambria Math" panose="02040503050406030204" pitchFamily="18" charset="0"/>
                          <a:ea typeface="Cambria Math" panose="02040503050406030204" pitchFamily="18" charset="0"/>
                        </a:rPr>
                        <m:t>𝑌</m:t>
                      </m:r>
                      <m:r>
                        <a:rPr lang="en-US" altLang="ja-JP" sz="3200" b="0" i="0" smtClean="0">
                          <a:latin typeface="Cambria Math" panose="02040503050406030204" pitchFamily="18" charset="0"/>
                          <a:ea typeface="Cambria Math" panose="02040503050406030204" pitchFamily="18" charset="0"/>
                        </a:rPr>
                        <m:t>+</m:t>
                      </m:r>
                      <m:r>
                        <a:rPr lang="en-US" altLang="ja-JP" sz="3200" b="0" i="1" smtClean="0">
                          <a:latin typeface="Cambria Math" panose="02040503050406030204" pitchFamily="18" charset="0"/>
                          <a:ea typeface="Cambria Math" panose="02040503050406030204" pitchFamily="18" charset="0"/>
                        </a:rPr>
                        <m:t>𝑋</m:t>
                      </m:r>
                      <m:r>
                        <a:rPr lang="en-US" altLang="ja-JP" sz="3200" b="0" i="0" smtClean="0">
                          <a:latin typeface="Cambria Math" panose="02040503050406030204" pitchFamily="18" charset="0"/>
                          <a:ea typeface="Cambria Math" panose="02040503050406030204" pitchFamily="18" charset="0"/>
                        </a:rPr>
                        <m:t>∙</m:t>
                      </m:r>
                      <m:r>
                        <a:rPr lang="en-US" altLang="ja-JP" sz="3200" b="0" i="1" smtClean="0">
                          <a:latin typeface="Cambria Math" panose="02040503050406030204" pitchFamily="18" charset="0"/>
                          <a:ea typeface="Cambria Math" panose="02040503050406030204" pitchFamily="18" charset="0"/>
                        </a:rPr>
                        <m:t>𝑍</m:t>
                      </m:r>
                    </m:oMath>
                  </m:oMathPara>
                </a14:m>
                <a:endParaRPr lang="en-US" altLang="ja-JP" sz="3200" b="0"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ja-JP" sz="3200" b="0" i="1" smtClean="0">
                          <a:latin typeface="Cambria Math" panose="02040503050406030204" pitchFamily="18" charset="0"/>
                          <a:ea typeface="Cambria Math" panose="02040503050406030204" pitchFamily="18" charset="0"/>
                        </a:rPr>
                        <m:t>𝑋</m:t>
                      </m:r>
                      <m:r>
                        <a:rPr lang="en-US" altLang="ja-JP" sz="3200" b="0" i="0" smtClean="0">
                          <a:latin typeface="Cambria Math" panose="02040503050406030204" pitchFamily="18" charset="0"/>
                          <a:ea typeface="Cambria Math" panose="02040503050406030204" pitchFamily="18" charset="0"/>
                        </a:rPr>
                        <m:t>+</m:t>
                      </m:r>
                      <m:r>
                        <a:rPr lang="en-US" altLang="ja-JP" sz="3200" b="0" i="1" smtClean="0">
                          <a:latin typeface="Cambria Math" panose="02040503050406030204" pitchFamily="18" charset="0"/>
                          <a:ea typeface="Cambria Math" panose="02040503050406030204" pitchFamily="18" charset="0"/>
                        </a:rPr>
                        <m:t>𝑌</m:t>
                      </m:r>
                      <m:r>
                        <a:rPr lang="en-US" altLang="ja-JP" sz="3200" b="0" i="0" smtClean="0">
                          <a:latin typeface="Cambria Math" panose="02040503050406030204" pitchFamily="18" charset="0"/>
                          <a:ea typeface="Cambria Math" panose="02040503050406030204" pitchFamily="18" charset="0"/>
                        </a:rPr>
                        <m:t>∙</m:t>
                      </m:r>
                      <m:r>
                        <a:rPr lang="en-US" altLang="ja-JP" sz="3200" b="0" i="1" smtClean="0">
                          <a:latin typeface="Cambria Math" panose="02040503050406030204" pitchFamily="18" charset="0"/>
                          <a:ea typeface="Cambria Math" panose="02040503050406030204" pitchFamily="18" charset="0"/>
                        </a:rPr>
                        <m:t>𝑍</m:t>
                      </m:r>
                      <m:r>
                        <a:rPr lang="en-US" altLang="ja-JP" sz="3200" b="0" i="0" smtClean="0">
                          <a:latin typeface="Cambria Math" panose="02040503050406030204" pitchFamily="18" charset="0"/>
                          <a:ea typeface="Cambria Math" panose="02040503050406030204" pitchFamily="18" charset="0"/>
                        </a:rPr>
                        <m:t>=(</m:t>
                      </m:r>
                      <m:r>
                        <a:rPr lang="en-US" altLang="ja-JP" sz="3200" b="0" i="1" smtClean="0">
                          <a:latin typeface="Cambria Math" panose="02040503050406030204" pitchFamily="18" charset="0"/>
                          <a:ea typeface="Cambria Math" panose="02040503050406030204" pitchFamily="18" charset="0"/>
                        </a:rPr>
                        <m:t>𝑋</m:t>
                      </m:r>
                      <m:r>
                        <a:rPr lang="en-US" altLang="ja-JP" sz="3200" b="0" i="0" smtClean="0">
                          <a:latin typeface="Cambria Math" panose="02040503050406030204" pitchFamily="18" charset="0"/>
                          <a:ea typeface="Cambria Math" panose="02040503050406030204" pitchFamily="18" charset="0"/>
                        </a:rPr>
                        <m:t>+</m:t>
                      </m:r>
                      <m:r>
                        <a:rPr lang="en-US" altLang="ja-JP" sz="3200" b="0" i="1" smtClean="0">
                          <a:latin typeface="Cambria Math" panose="02040503050406030204" pitchFamily="18" charset="0"/>
                          <a:ea typeface="Cambria Math" panose="02040503050406030204" pitchFamily="18" charset="0"/>
                        </a:rPr>
                        <m:t>𝑌</m:t>
                      </m:r>
                      <m:r>
                        <a:rPr lang="en-US" altLang="ja-JP" sz="3200" b="0" i="0" smtClean="0">
                          <a:latin typeface="Cambria Math" panose="02040503050406030204" pitchFamily="18" charset="0"/>
                          <a:ea typeface="Cambria Math" panose="02040503050406030204" pitchFamily="18" charset="0"/>
                        </a:rPr>
                        <m:t>)∙(</m:t>
                      </m:r>
                      <m:r>
                        <a:rPr lang="en-US" altLang="ja-JP" sz="3200" b="0" i="1" smtClean="0">
                          <a:latin typeface="Cambria Math" panose="02040503050406030204" pitchFamily="18" charset="0"/>
                          <a:ea typeface="Cambria Math" panose="02040503050406030204" pitchFamily="18" charset="0"/>
                        </a:rPr>
                        <m:t>𝑋</m:t>
                      </m:r>
                      <m:r>
                        <a:rPr lang="en-US" altLang="ja-JP" sz="3200" b="0" i="0" smtClean="0">
                          <a:latin typeface="Cambria Math" panose="02040503050406030204" pitchFamily="18" charset="0"/>
                          <a:ea typeface="Cambria Math" panose="02040503050406030204" pitchFamily="18" charset="0"/>
                        </a:rPr>
                        <m:t>+</m:t>
                      </m:r>
                      <m:r>
                        <a:rPr lang="en-US" altLang="ja-JP" sz="3200" b="0" i="1" smtClean="0">
                          <a:latin typeface="Cambria Math" panose="02040503050406030204" pitchFamily="18" charset="0"/>
                          <a:ea typeface="Cambria Math" panose="02040503050406030204" pitchFamily="18" charset="0"/>
                        </a:rPr>
                        <m:t>𝑍</m:t>
                      </m:r>
                      <m:r>
                        <a:rPr lang="en-US" altLang="ja-JP" sz="3200" b="0" i="0" smtClean="0">
                          <a:latin typeface="Cambria Math" panose="02040503050406030204" pitchFamily="18" charset="0"/>
                          <a:ea typeface="Cambria Math" panose="02040503050406030204" pitchFamily="18" charset="0"/>
                        </a:rPr>
                        <m:t>)</m:t>
                      </m:r>
                    </m:oMath>
                  </m:oMathPara>
                </a14:m>
                <a:endParaRPr lang="en-US" altLang="ja-JP" sz="3200" b="0" i="0" dirty="0">
                  <a:ea typeface="Cambria Math" panose="02040503050406030204" pitchFamily="18" charset="0"/>
                </a:endParaRPr>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1803699" y="2991965"/>
                <a:ext cx="5374355" cy="1077218"/>
              </a:xfrm>
              <a:prstGeom prst="rect">
                <a:avLst/>
              </a:prstGeom>
              <a:blipFill rotWithShape="0">
                <a:blip r:embed="rId6" cstate="print"/>
                <a:stretch>
                  <a:fillRect/>
                </a:stretch>
              </a:blipFill>
            </p:spPr>
            <p:txBody>
              <a:bodyPr/>
              <a:lstStyle/>
              <a:p>
                <a:r>
                  <a:rPr lang="ja-JP" altLang="en-US">
                    <a:noFill/>
                  </a:rPr>
                  <a:t> </a:t>
                </a:r>
              </a:p>
            </p:txBody>
          </p:sp>
        </mc:Fallback>
      </mc:AlternateContent>
      <p:sp>
        <p:nvSpPr>
          <p:cNvPr id="9" name="テキスト ボックス 8"/>
          <p:cNvSpPr txBox="1"/>
          <p:nvPr/>
        </p:nvSpPr>
        <p:spPr>
          <a:xfrm>
            <a:off x="387927" y="3274593"/>
            <a:ext cx="1415772" cy="584775"/>
          </a:xfrm>
          <a:prstGeom prst="rect">
            <a:avLst/>
          </a:prstGeom>
          <a:noFill/>
        </p:spPr>
        <p:txBody>
          <a:bodyPr wrap="none" rtlCol="0">
            <a:spAutoFit/>
          </a:bodyPr>
          <a:lstStyle/>
          <a:p>
            <a:r>
              <a:rPr lang="ja-JP" altLang="en-US" sz="3200" i="0" dirty="0"/>
              <a:t>分配則</a:t>
            </a:r>
            <a:endParaRPr kumimoji="1" lang="ja-JP" altLang="en-US" sz="3200" i="0" dirty="0"/>
          </a:p>
        </p:txBody>
      </p:sp>
      <mc:AlternateContent xmlns:mc="http://schemas.openxmlformats.org/markup-compatibility/2006" xmlns:a14="http://schemas.microsoft.com/office/drawing/2010/main">
        <mc:Choice Requires="a14">
          <p:sp>
            <p:nvSpPr>
              <p:cNvPr id="10" name="テキスト ボックス 9"/>
              <p:cNvSpPr txBox="1"/>
              <p:nvPr/>
            </p:nvSpPr>
            <p:spPr>
              <a:xfrm>
                <a:off x="3720502" y="5410200"/>
                <a:ext cx="3416192"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kumimoji="1" lang="en-US" altLang="ja-JP" sz="4000" b="0" i="1" smtClean="0">
                              <a:latin typeface="Cambria Math" panose="02040503050406030204" pitchFamily="18" charset="0"/>
                            </a:rPr>
                          </m:ctrlPr>
                        </m:accPr>
                        <m:e>
                          <m:r>
                            <a:rPr kumimoji="1" lang="en-US" altLang="ja-JP" sz="4000" b="0" i="1" smtClean="0">
                              <a:latin typeface="Cambria Math" panose="02040503050406030204" pitchFamily="18" charset="0"/>
                            </a:rPr>
                            <m:t> </m:t>
                          </m:r>
                          <m:r>
                            <a:rPr kumimoji="1" lang="en-US" altLang="ja-JP" sz="4000" b="0" i="1" smtClean="0">
                              <a:latin typeface="Cambria Math" panose="02040503050406030204" pitchFamily="18" charset="0"/>
                            </a:rPr>
                            <m:t>𝑋</m:t>
                          </m:r>
                          <m:r>
                            <a:rPr kumimoji="1" lang="en-US" altLang="ja-JP" sz="4000" b="0" i="1" smtClean="0">
                              <a:latin typeface="Cambria Math" panose="02040503050406030204" pitchFamily="18" charset="0"/>
                            </a:rPr>
                            <m:t> </m:t>
                          </m:r>
                        </m:e>
                      </m:acc>
                      <m:r>
                        <a:rPr kumimoji="1" lang="en-US" altLang="ja-JP" sz="4000" b="0" i="0" smtClean="0">
                          <a:latin typeface="Cambria Math" panose="02040503050406030204" pitchFamily="18" charset="0"/>
                          <a:ea typeface="Cambria Math" panose="02040503050406030204" pitchFamily="18" charset="0"/>
                        </a:rPr>
                        <m:t>∙</m:t>
                      </m:r>
                      <m:r>
                        <a:rPr kumimoji="1" lang="en-US" altLang="ja-JP" sz="4000" b="0" i="1" smtClean="0">
                          <a:latin typeface="Cambria Math" panose="02040503050406030204" pitchFamily="18" charset="0"/>
                          <a:ea typeface="Cambria Math" panose="02040503050406030204" pitchFamily="18" charset="0"/>
                        </a:rPr>
                        <m:t>𝑍</m:t>
                      </m:r>
                      <m:r>
                        <a:rPr kumimoji="1" lang="en-US" altLang="ja-JP" sz="4000" b="0" i="0" smtClean="0">
                          <a:latin typeface="Cambria Math" panose="02040503050406030204" pitchFamily="18" charset="0"/>
                          <a:ea typeface="Cambria Math" panose="02040503050406030204" pitchFamily="18" charset="0"/>
                        </a:rPr>
                        <m:t>+</m:t>
                      </m:r>
                      <m:acc>
                        <m:accPr>
                          <m:chr m:val="̅"/>
                          <m:ctrlPr>
                            <a:rPr kumimoji="1" lang="en-US" altLang="ja-JP" sz="4000" b="0" i="1" smtClean="0">
                              <a:latin typeface="Cambria Math" panose="02040503050406030204" pitchFamily="18" charset="0"/>
                              <a:ea typeface="Cambria Math" panose="02040503050406030204" pitchFamily="18" charset="0"/>
                            </a:rPr>
                          </m:ctrlPr>
                        </m:accPr>
                        <m:e>
                          <m:r>
                            <a:rPr kumimoji="1" lang="en-US" altLang="ja-JP" sz="4000" b="0" i="1" smtClean="0">
                              <a:latin typeface="Cambria Math" panose="02040503050406030204" pitchFamily="18" charset="0"/>
                              <a:ea typeface="Cambria Math" panose="02040503050406030204" pitchFamily="18" charset="0"/>
                            </a:rPr>
                            <m:t> </m:t>
                          </m:r>
                          <m:r>
                            <a:rPr kumimoji="1" lang="en-US" altLang="ja-JP" sz="4000" b="0" i="1" smtClean="0">
                              <a:latin typeface="Cambria Math" panose="02040503050406030204" pitchFamily="18" charset="0"/>
                              <a:ea typeface="Cambria Math" panose="02040503050406030204" pitchFamily="18" charset="0"/>
                            </a:rPr>
                            <m:t>𝑌</m:t>
                          </m:r>
                          <m:r>
                            <a:rPr kumimoji="1" lang="en-US" altLang="ja-JP" sz="4000" b="0" i="1" smtClean="0">
                              <a:latin typeface="Cambria Math" panose="02040503050406030204" pitchFamily="18" charset="0"/>
                              <a:ea typeface="Cambria Math" panose="02040503050406030204" pitchFamily="18" charset="0"/>
                            </a:rPr>
                            <m:t> </m:t>
                          </m:r>
                        </m:e>
                      </m:acc>
                      <m:r>
                        <a:rPr kumimoji="1" lang="en-US" altLang="ja-JP" sz="4000" b="0" i="0" smtClean="0">
                          <a:latin typeface="Cambria Math" panose="02040503050406030204" pitchFamily="18" charset="0"/>
                          <a:ea typeface="Cambria Math" panose="02040503050406030204" pitchFamily="18" charset="0"/>
                        </a:rPr>
                        <m:t>∙</m:t>
                      </m:r>
                      <m:r>
                        <a:rPr kumimoji="1" lang="en-US" altLang="ja-JP" sz="4000" b="0" i="1" smtClean="0">
                          <a:latin typeface="Cambria Math" panose="02040503050406030204" pitchFamily="18" charset="0"/>
                          <a:ea typeface="Cambria Math" panose="02040503050406030204" pitchFamily="18" charset="0"/>
                        </a:rPr>
                        <m:t>𝑍</m:t>
                      </m:r>
                    </m:oMath>
                  </m:oMathPara>
                </a14:m>
                <a:endParaRPr kumimoji="1" lang="en-US" altLang="ja-JP" sz="4000" dirty="0"/>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3720502" y="5410200"/>
                <a:ext cx="3416192" cy="707886"/>
              </a:xfrm>
              <a:prstGeom prst="rect">
                <a:avLst/>
              </a:prstGeom>
              <a:blipFill>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 name="テキスト ボックス 10"/>
              <p:cNvSpPr txBox="1"/>
              <p:nvPr/>
            </p:nvSpPr>
            <p:spPr>
              <a:xfrm>
                <a:off x="4526898" y="4347556"/>
                <a:ext cx="2443298"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4000" b="0" i="0" smtClean="0">
                          <a:latin typeface="Cambria Math" panose="02040503050406030204" pitchFamily="18" charset="0"/>
                        </a:rPr>
                        <m:t>0+1=1</m:t>
                      </m:r>
                    </m:oMath>
                  </m:oMathPara>
                </a14:m>
                <a:endParaRPr kumimoji="1" lang="en-US" altLang="ja-JP" sz="4000" b="0" i="0" dirty="0"/>
              </a:p>
            </p:txBody>
          </p:sp>
        </mc:Choice>
        <mc:Fallback xmlns="">
          <p:sp>
            <p:nvSpPr>
              <p:cNvPr id="11" name="テキスト ボックス 10"/>
              <p:cNvSpPr txBox="1">
                <a:spLocks noRot="1" noChangeAspect="1" noMove="1" noResize="1" noEditPoints="1" noAdjustHandles="1" noChangeArrowheads="1" noChangeShapeType="1" noTextEdit="1"/>
              </p:cNvSpPr>
              <p:nvPr/>
            </p:nvSpPr>
            <p:spPr>
              <a:xfrm>
                <a:off x="4526898" y="4347556"/>
                <a:ext cx="2443298" cy="707886"/>
              </a:xfrm>
              <a:prstGeom prst="rect">
                <a:avLst/>
              </a:prstGeom>
              <a:blipFill>
                <a:blip r:embed="rId8"/>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7143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ja-JP" altLang="en-US" dirty="0">
                <a:latin typeface="Times New Roman" panose="02020603050405020304" pitchFamily="18" charset="0"/>
              </a:rPr>
              <a:t>演習問題 : 双対な論理式</a:t>
            </a:r>
          </a:p>
        </p:txBody>
      </p:sp>
      <mc:AlternateContent xmlns:mc="http://schemas.openxmlformats.org/markup-compatibility/2006" xmlns:a14="http://schemas.microsoft.com/office/drawing/2010/main">
        <mc:Choice Requires="a14">
          <p:sp>
            <p:nvSpPr>
              <p:cNvPr id="2" name="テキスト ボックス 1"/>
              <p:cNvSpPr txBox="1"/>
              <p:nvPr/>
            </p:nvSpPr>
            <p:spPr>
              <a:xfrm>
                <a:off x="476003" y="1339049"/>
                <a:ext cx="6425413" cy="1323439"/>
              </a:xfrm>
              <a:prstGeom prst="rect">
                <a:avLst/>
              </a:prstGeom>
              <a:noFill/>
            </p:spPr>
            <p:txBody>
              <a:bodyPr wrap="none" rtlCol="0">
                <a:spAutoFit/>
              </a:bodyPr>
              <a:lstStyle/>
              <a:p>
                <a:r>
                  <a:rPr kumimoji="1" lang="en-US" altLang="ja-JP" sz="4000" i="0" dirty="0"/>
                  <a:t> </a:t>
                </a:r>
                <a14:m>
                  <m:oMath xmlns:m="http://schemas.openxmlformats.org/officeDocument/2006/math">
                    <m:r>
                      <a:rPr kumimoji="1" lang="en-US" altLang="ja-JP" sz="4000" b="0" i="1" smtClean="0">
                        <a:latin typeface="Cambria Math" panose="02040503050406030204" pitchFamily="18" charset="0"/>
                      </a:rPr>
                      <m:t>𝑓</m:t>
                    </m:r>
                    <m:d>
                      <m:dPr>
                        <m:ctrlPr>
                          <a:rPr kumimoji="1" lang="en-US" altLang="ja-JP" sz="4000" b="0" i="1" smtClean="0">
                            <a:latin typeface="Cambria Math" panose="02040503050406030204" pitchFamily="18" charset="0"/>
                          </a:rPr>
                        </m:ctrlPr>
                      </m:dPr>
                      <m:e>
                        <m:r>
                          <a:rPr kumimoji="1" lang="en-US" altLang="ja-JP" sz="4000" b="0" i="1" smtClean="0">
                            <a:latin typeface="Cambria Math" panose="02040503050406030204" pitchFamily="18" charset="0"/>
                          </a:rPr>
                          <m:t>𝑋</m:t>
                        </m:r>
                        <m:r>
                          <a:rPr kumimoji="1" lang="en-US" altLang="ja-JP" sz="4000" b="0" i="0" smtClean="0">
                            <a:latin typeface="Cambria Math" panose="02040503050406030204" pitchFamily="18" charset="0"/>
                          </a:rPr>
                          <m:t>,</m:t>
                        </m:r>
                        <m:r>
                          <a:rPr kumimoji="1" lang="en-US" altLang="ja-JP" sz="4000" b="0" i="1" smtClean="0">
                            <a:latin typeface="Cambria Math" panose="02040503050406030204" pitchFamily="18" charset="0"/>
                          </a:rPr>
                          <m:t>𝑌</m:t>
                        </m:r>
                      </m:e>
                    </m:d>
                    <m:r>
                      <a:rPr kumimoji="1" lang="en-US" altLang="ja-JP" sz="4000" b="0" i="0" smtClean="0">
                        <a:latin typeface="Cambria Math" panose="02040503050406030204" pitchFamily="18" charset="0"/>
                      </a:rPr>
                      <m:t>=(</m:t>
                    </m:r>
                    <m:r>
                      <a:rPr kumimoji="1" lang="en-US" altLang="ja-JP" sz="4000" b="0" i="1" smtClean="0">
                        <a:latin typeface="Cambria Math" panose="02040503050406030204" pitchFamily="18" charset="0"/>
                      </a:rPr>
                      <m:t>𝑋</m:t>
                    </m:r>
                    <m:r>
                      <a:rPr kumimoji="1" lang="en-US" altLang="ja-JP" sz="4000" b="0" i="0" smtClean="0">
                        <a:latin typeface="Cambria Math" panose="02040503050406030204" pitchFamily="18" charset="0"/>
                      </a:rPr>
                      <m:t>+</m:t>
                    </m:r>
                    <m:r>
                      <a:rPr kumimoji="1" lang="en-US" altLang="ja-JP" sz="4000" b="0" i="1" smtClean="0">
                        <a:latin typeface="Cambria Math" panose="02040503050406030204" pitchFamily="18" charset="0"/>
                      </a:rPr>
                      <m:t>𝑌</m:t>
                    </m:r>
                    <m:r>
                      <a:rPr kumimoji="1" lang="en-US" altLang="ja-JP" sz="4000" b="0" i="0" smtClean="0">
                        <a:latin typeface="Cambria Math" panose="02040503050406030204" pitchFamily="18" charset="0"/>
                      </a:rPr>
                      <m:t>+0)∙1</m:t>
                    </m:r>
                  </m:oMath>
                </a14:m>
                <a:r>
                  <a:rPr kumimoji="1" lang="ja-JP" altLang="en-US" sz="4000" i="0" dirty="0"/>
                  <a:t> の</a:t>
                </a:r>
                <a:endParaRPr kumimoji="1" lang="en-US" altLang="ja-JP" sz="4000" i="0" dirty="0"/>
              </a:p>
              <a:p>
                <a:r>
                  <a:rPr kumimoji="1" lang="ja-JP" altLang="en-US" sz="4000" i="0" dirty="0"/>
                  <a:t>双対な論理式 </a:t>
                </a:r>
                <a:r>
                  <a:rPr kumimoji="1" lang="en-US" altLang="ja-JP" sz="4000" dirty="0"/>
                  <a:t>f</a:t>
                </a:r>
                <a:r>
                  <a:rPr lang="ja-JP" altLang="en-US" sz="4000" dirty="0"/>
                  <a:t> </a:t>
                </a:r>
                <a:r>
                  <a:rPr kumimoji="1" lang="en-US" altLang="ja-JP" sz="4000" baseline="30000" dirty="0"/>
                  <a:t>d</a:t>
                </a:r>
                <a:r>
                  <a:rPr kumimoji="1" lang="en-US" altLang="ja-JP" sz="4000" i="0" dirty="0"/>
                  <a:t> </a:t>
                </a:r>
                <a:r>
                  <a:rPr kumimoji="1" lang="ja-JP" altLang="en-US" sz="4000" i="0" dirty="0"/>
                  <a:t>を求めよ</a:t>
                </a:r>
              </a:p>
            </p:txBody>
          </p:sp>
        </mc:Choice>
        <mc:Fallback xmlns="">
          <p:sp>
            <p:nvSpPr>
              <p:cNvPr id="2" name="テキスト ボックス 1"/>
              <p:cNvSpPr txBox="1">
                <a:spLocks noRot="1" noChangeAspect="1" noMove="1" noResize="1" noEditPoints="1" noAdjustHandles="1" noChangeArrowheads="1" noChangeShapeType="1" noTextEdit="1"/>
              </p:cNvSpPr>
              <p:nvPr/>
            </p:nvSpPr>
            <p:spPr>
              <a:xfrm>
                <a:off x="476003" y="1339049"/>
                <a:ext cx="6425413" cy="1323439"/>
              </a:xfrm>
              <a:prstGeom prst="rect">
                <a:avLst/>
              </a:prstGeom>
              <a:blipFill rotWithShape="0">
                <a:blip r:embed="rId3" cstate="print"/>
                <a:stretch>
                  <a:fillRect l="-3321" t="-10599" r="-2846" b="-19355"/>
                </a:stretch>
              </a:blipFill>
            </p:spPr>
            <p:txBody>
              <a:bodyPr/>
              <a:lstStyle/>
              <a:p>
                <a:r>
                  <a:rPr lang="ja-JP" altLang="en-US">
                    <a:noFill/>
                  </a:rPr>
                  <a:t> </a:t>
                </a:r>
              </a:p>
            </p:txBody>
          </p:sp>
        </mc:Fallback>
      </mc:AlternateContent>
      <p:sp>
        <p:nvSpPr>
          <p:cNvPr id="5" name="Text Box 5"/>
          <p:cNvSpPr txBox="1">
            <a:spLocks noChangeArrowheads="1"/>
          </p:cNvSpPr>
          <p:nvPr/>
        </p:nvSpPr>
        <p:spPr bwMode="auto">
          <a:xfrm>
            <a:off x="749300" y="3048000"/>
            <a:ext cx="62357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ja-JP" altLang="en-US" sz="3200" i="0" dirty="0"/>
              <a:t>(式中の </a:t>
            </a:r>
            <a:r>
              <a:rPr lang="en-US" altLang="ja-JP" sz="3200" i="0" dirty="0"/>
              <a:t> </a:t>
            </a:r>
            <a:r>
              <a:rPr lang="en-US" altLang="ja-JP" sz="3200" b="1" i="0" dirty="0"/>
              <a:t>・</a:t>
            </a:r>
            <a:r>
              <a:rPr lang="ja-JP" altLang="en-US" sz="3200" i="0" dirty="0"/>
              <a:t>と </a:t>
            </a:r>
            <a:r>
              <a:rPr lang="ja-JP" altLang="en-US" sz="3200" b="1" i="0" dirty="0"/>
              <a:t>+</a:t>
            </a:r>
            <a:r>
              <a:rPr lang="ja-JP" altLang="en-US" sz="3200" i="0" dirty="0"/>
              <a:t>, </a:t>
            </a:r>
            <a:r>
              <a:rPr lang="ja-JP" altLang="en-US" sz="3200" b="1" i="0" dirty="0"/>
              <a:t>1 </a:t>
            </a:r>
            <a:r>
              <a:rPr lang="ja-JP" altLang="en-US" sz="3200" i="0" dirty="0"/>
              <a:t>と </a:t>
            </a:r>
            <a:r>
              <a:rPr lang="ja-JP" altLang="en-US" sz="3200" b="1" i="0" dirty="0"/>
              <a:t>0 </a:t>
            </a:r>
            <a:r>
              <a:rPr lang="ja-JP" altLang="en-US" sz="3200" i="0" dirty="0"/>
              <a:t>を入れ替える)</a:t>
            </a:r>
          </a:p>
        </p:txBody>
      </p:sp>
      <mc:AlternateContent xmlns:mc="http://schemas.openxmlformats.org/markup-compatibility/2006" xmlns:a14="http://schemas.microsoft.com/office/drawing/2010/main">
        <mc:Choice Requires="a14">
          <p:sp>
            <p:nvSpPr>
              <p:cNvPr id="6" name="テキスト ボックス 5"/>
              <p:cNvSpPr txBox="1"/>
              <p:nvPr/>
            </p:nvSpPr>
            <p:spPr>
              <a:xfrm>
                <a:off x="2819400" y="4201965"/>
                <a:ext cx="3326423"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kumimoji="1" lang="en-US" altLang="ja-JP" sz="4000" b="0" i="1" smtClean="0">
                              <a:latin typeface="Cambria Math" panose="02040503050406030204" pitchFamily="18" charset="0"/>
                            </a:rPr>
                          </m:ctrlPr>
                        </m:dPr>
                        <m:e>
                          <m:r>
                            <a:rPr kumimoji="1" lang="en-US" altLang="ja-JP" sz="4000" b="0" i="1" smtClean="0">
                              <a:latin typeface="Cambria Math" panose="02040503050406030204" pitchFamily="18" charset="0"/>
                            </a:rPr>
                            <m:t>𝑋</m:t>
                          </m:r>
                          <m:r>
                            <a:rPr kumimoji="1" lang="en-US" altLang="ja-JP" sz="4000" b="0" i="0" smtClean="0">
                              <a:latin typeface="Cambria Math" panose="02040503050406030204" pitchFamily="18" charset="0"/>
                              <a:ea typeface="Cambria Math" panose="02040503050406030204" pitchFamily="18" charset="0"/>
                            </a:rPr>
                            <m:t>∙</m:t>
                          </m:r>
                          <m:r>
                            <a:rPr kumimoji="1" lang="en-US" altLang="ja-JP" sz="4000" b="0" i="1" smtClean="0">
                              <a:latin typeface="Cambria Math" panose="02040503050406030204" pitchFamily="18" charset="0"/>
                            </a:rPr>
                            <m:t>𝑌</m:t>
                          </m:r>
                          <m:r>
                            <a:rPr kumimoji="1" lang="en-US" altLang="ja-JP" sz="4000" b="0" i="0" smtClean="0">
                              <a:latin typeface="Cambria Math" panose="02040503050406030204" pitchFamily="18" charset="0"/>
                              <a:ea typeface="Cambria Math" panose="02040503050406030204" pitchFamily="18" charset="0"/>
                            </a:rPr>
                            <m:t>∙1</m:t>
                          </m:r>
                        </m:e>
                      </m:d>
                      <m:r>
                        <a:rPr kumimoji="1" lang="en-US" altLang="ja-JP" sz="4000" b="0" i="0" smtClean="0">
                          <a:latin typeface="Cambria Math" panose="02040503050406030204" pitchFamily="18" charset="0"/>
                        </a:rPr>
                        <m:t>+0</m:t>
                      </m:r>
                    </m:oMath>
                  </m:oMathPara>
                </a14:m>
                <a:endParaRPr kumimoji="1" lang="en-US" altLang="ja-JP" sz="4000" i="0" dirty="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2819400" y="4201965"/>
                <a:ext cx="3326423" cy="707886"/>
              </a:xfrm>
              <a:prstGeom prst="rect">
                <a:avLst/>
              </a:prstGeom>
              <a:blipFill rotWithShape="0">
                <a:blip r:embed="rId4" cstate="print"/>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p:cNvSpPr txBox="1"/>
              <p:nvPr/>
            </p:nvSpPr>
            <p:spPr>
              <a:xfrm>
                <a:off x="338596" y="4191000"/>
                <a:ext cx="2689519" cy="73533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4000" i="1" smtClean="0">
                              <a:latin typeface="Cambria Math" panose="02040503050406030204" pitchFamily="18" charset="0"/>
                            </a:rPr>
                          </m:ctrlPr>
                        </m:sSupPr>
                        <m:e>
                          <m:r>
                            <a:rPr kumimoji="1" lang="en-US" altLang="ja-JP" sz="4000" b="0" i="1" smtClean="0">
                              <a:latin typeface="Cambria Math" panose="02040503050406030204" pitchFamily="18" charset="0"/>
                            </a:rPr>
                            <m:t>𝑓</m:t>
                          </m:r>
                        </m:e>
                        <m:sup>
                          <m:r>
                            <m:rPr>
                              <m:sty m:val="p"/>
                            </m:rPr>
                            <a:rPr kumimoji="1" lang="en-US" altLang="ja-JP" sz="4000" b="0" i="0" smtClean="0">
                              <a:latin typeface="Cambria Math" panose="02040503050406030204" pitchFamily="18" charset="0"/>
                            </a:rPr>
                            <m:t>d</m:t>
                          </m:r>
                        </m:sup>
                      </m:sSup>
                      <m:r>
                        <a:rPr kumimoji="1" lang="en-US" altLang="ja-JP" sz="4000" b="0" i="0" smtClean="0">
                          <a:latin typeface="Cambria Math" panose="02040503050406030204" pitchFamily="18" charset="0"/>
                        </a:rPr>
                        <m:t>(</m:t>
                      </m:r>
                      <m:r>
                        <a:rPr kumimoji="1" lang="en-US" altLang="ja-JP" sz="4000" b="0" i="1" smtClean="0">
                          <a:latin typeface="Cambria Math" panose="02040503050406030204" pitchFamily="18" charset="0"/>
                        </a:rPr>
                        <m:t>𝑋</m:t>
                      </m:r>
                      <m:r>
                        <a:rPr kumimoji="1" lang="en-US" altLang="ja-JP" sz="4000" b="0" i="0" smtClean="0">
                          <a:latin typeface="Cambria Math" panose="02040503050406030204" pitchFamily="18" charset="0"/>
                        </a:rPr>
                        <m:t>,</m:t>
                      </m:r>
                      <m:r>
                        <a:rPr kumimoji="1" lang="en-US" altLang="ja-JP" sz="4000" b="0" i="1" smtClean="0">
                          <a:latin typeface="Cambria Math" panose="02040503050406030204" pitchFamily="18" charset="0"/>
                        </a:rPr>
                        <m:t>𝑌</m:t>
                      </m:r>
                      <m:r>
                        <a:rPr kumimoji="1" lang="en-US" altLang="ja-JP" sz="4000" b="0" i="0" smtClean="0">
                          <a:latin typeface="Cambria Math" panose="02040503050406030204" pitchFamily="18" charset="0"/>
                        </a:rPr>
                        <m:t>)=</m:t>
                      </m:r>
                    </m:oMath>
                  </m:oMathPara>
                </a14:m>
                <a:endParaRPr kumimoji="1" lang="en-US" altLang="ja-JP" sz="4000" i="0" dirty="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338596" y="4191000"/>
                <a:ext cx="2689519" cy="735330"/>
              </a:xfrm>
              <a:prstGeom prst="rect">
                <a:avLst/>
              </a:prstGeom>
              <a:blipFill rotWithShape="0">
                <a:blip r:embed="rId5" cstate="print"/>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p:cNvSpPr txBox="1"/>
              <p:nvPr/>
            </p:nvSpPr>
            <p:spPr>
              <a:xfrm>
                <a:off x="2362200" y="5081907"/>
                <a:ext cx="1875385"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4000" b="0" i="0" smtClean="0">
                          <a:latin typeface="Cambria Math" panose="02040503050406030204" pitchFamily="18" charset="0"/>
                        </a:rPr>
                        <m:t>=</m:t>
                      </m:r>
                      <m:r>
                        <a:rPr kumimoji="1" lang="en-US" altLang="ja-JP" sz="4000" b="0" i="1" smtClean="0">
                          <a:latin typeface="Cambria Math" panose="02040503050406030204" pitchFamily="18" charset="0"/>
                        </a:rPr>
                        <m:t>𝑋</m:t>
                      </m:r>
                      <m:r>
                        <a:rPr kumimoji="1" lang="en-US" altLang="ja-JP" sz="4000" b="0" i="0" smtClean="0">
                          <a:latin typeface="Cambria Math" panose="02040503050406030204" pitchFamily="18" charset="0"/>
                          <a:ea typeface="Cambria Math" panose="02040503050406030204" pitchFamily="18" charset="0"/>
                        </a:rPr>
                        <m:t>∙</m:t>
                      </m:r>
                      <m:r>
                        <a:rPr kumimoji="1" lang="en-US" altLang="ja-JP" sz="4000" b="0" i="1" smtClean="0">
                          <a:latin typeface="Cambria Math" panose="02040503050406030204" pitchFamily="18" charset="0"/>
                          <a:ea typeface="Cambria Math" panose="02040503050406030204" pitchFamily="18" charset="0"/>
                        </a:rPr>
                        <m:t>𝑌</m:t>
                      </m:r>
                    </m:oMath>
                  </m:oMathPara>
                </a14:m>
                <a:endParaRPr kumimoji="1" lang="en-US" altLang="ja-JP" sz="4000" b="0" dirty="0">
                  <a:ea typeface="Cambria Math" panose="02040503050406030204" pitchFamily="18" charset="0"/>
                </a:endParaRPr>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2362200" y="5081907"/>
                <a:ext cx="1875385" cy="707886"/>
              </a:xfrm>
              <a:prstGeom prst="rect">
                <a:avLst/>
              </a:prstGeom>
              <a:blipFill rotWithShape="0">
                <a:blip r:embed="rId6" cstate="print"/>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28283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p:txBody>
          <a:bodyPr/>
          <a:lstStyle/>
          <a:p>
            <a:pPr eaLnBrk="1" hangingPunct="1"/>
            <a:r>
              <a:rPr lang="ja-JP" altLang="en-US" dirty="0">
                <a:solidFill>
                  <a:schemeClr val="tx1"/>
                </a:solidFill>
                <a:latin typeface="Times New Roman" panose="02020603050405020304" pitchFamily="18" charset="0"/>
              </a:rPr>
              <a:t>演習問題 </a:t>
            </a:r>
            <a:r>
              <a:rPr lang="en-US" altLang="ja-JP" dirty="0">
                <a:solidFill>
                  <a:schemeClr val="tx1"/>
                </a:solidFill>
                <a:latin typeface="Times New Roman" panose="02020603050405020304" pitchFamily="18" charset="0"/>
              </a:rPr>
              <a:t>: </a:t>
            </a:r>
            <a:r>
              <a:rPr lang="ja-JP" altLang="en-US" dirty="0">
                <a:solidFill>
                  <a:schemeClr val="tx1"/>
                </a:solidFill>
                <a:latin typeface="Times New Roman" panose="02020603050405020304" pitchFamily="18" charset="0"/>
              </a:rPr>
              <a:t>ド・モルガンの定理</a:t>
            </a:r>
          </a:p>
        </p:txBody>
      </p:sp>
      <p:sp>
        <p:nvSpPr>
          <p:cNvPr id="9" name="テキスト ボックス 8"/>
          <p:cNvSpPr txBox="1"/>
          <p:nvPr/>
        </p:nvSpPr>
        <p:spPr>
          <a:xfrm>
            <a:off x="570108" y="1362542"/>
            <a:ext cx="5070619" cy="646331"/>
          </a:xfrm>
          <a:prstGeom prst="rect">
            <a:avLst/>
          </a:prstGeom>
          <a:noFill/>
        </p:spPr>
        <p:txBody>
          <a:bodyPr wrap="none" rtlCol="0">
            <a:spAutoFit/>
          </a:bodyPr>
          <a:lstStyle/>
          <a:p>
            <a:r>
              <a:rPr lang="ja-JP" altLang="en-US" sz="3600" i="0" dirty="0"/>
              <a:t>以下の式を積和形にせよ</a:t>
            </a:r>
            <a:endParaRPr kumimoji="1" lang="ja-JP" altLang="en-US" sz="3600" i="0" dirty="0"/>
          </a:p>
        </p:txBody>
      </p:sp>
      <mc:AlternateContent xmlns:mc="http://schemas.openxmlformats.org/markup-compatibility/2006" xmlns:a14="http://schemas.microsoft.com/office/drawing/2010/main">
        <mc:Choice Requires="a14">
          <p:sp>
            <p:nvSpPr>
              <p:cNvPr id="5" name="テキスト ボックス 4"/>
              <p:cNvSpPr txBox="1"/>
              <p:nvPr/>
            </p:nvSpPr>
            <p:spPr>
              <a:xfrm>
                <a:off x="2895600" y="3016600"/>
                <a:ext cx="2752869" cy="27649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4400" b="0" i="1" smtClean="0">
                          <a:latin typeface="Cambria Math" panose="02040503050406030204" pitchFamily="18" charset="0"/>
                        </a:rPr>
                        <m:t>     </m:t>
                      </m:r>
                      <m:acc>
                        <m:accPr>
                          <m:chr m:val="̅"/>
                          <m:ctrlPr>
                            <a:rPr kumimoji="1" lang="en-US" altLang="ja-JP" sz="4400" i="1" smtClean="0">
                              <a:latin typeface="Cambria Math" panose="02040503050406030204" pitchFamily="18" charset="0"/>
                            </a:rPr>
                          </m:ctrlPr>
                        </m:accPr>
                        <m:e>
                          <m:r>
                            <a:rPr kumimoji="1" lang="en-US" altLang="ja-JP" sz="4400" b="0" i="1" smtClean="0">
                              <a:latin typeface="Cambria Math" panose="02040503050406030204" pitchFamily="18" charset="0"/>
                            </a:rPr>
                            <m:t> </m:t>
                          </m:r>
                          <m:r>
                            <a:rPr kumimoji="1" lang="en-US" altLang="ja-JP" sz="4400" b="0" i="1" smtClean="0">
                              <a:latin typeface="Cambria Math" panose="02040503050406030204" pitchFamily="18" charset="0"/>
                            </a:rPr>
                            <m:t>𝑋</m:t>
                          </m:r>
                          <m:r>
                            <a:rPr kumimoji="1" lang="en-US" altLang="ja-JP" sz="4400" b="0" i="1" smtClean="0">
                              <a:latin typeface="Cambria Math" panose="02040503050406030204" pitchFamily="18" charset="0"/>
                            </a:rPr>
                            <m:t> </m:t>
                          </m:r>
                        </m:e>
                      </m:acc>
                      <m:r>
                        <a:rPr kumimoji="1" lang="en-US" altLang="ja-JP" sz="4400" b="0" i="1" smtClean="0">
                          <a:latin typeface="Cambria Math" panose="02040503050406030204" pitchFamily="18" charset="0"/>
                        </a:rPr>
                        <m:t>+</m:t>
                      </m:r>
                      <m:acc>
                        <m:accPr>
                          <m:chr m:val="̅"/>
                          <m:ctrlPr>
                            <a:rPr kumimoji="1" lang="en-US" altLang="ja-JP" sz="4400" b="0" i="1" smtClean="0">
                              <a:latin typeface="Cambria Math" panose="02040503050406030204" pitchFamily="18" charset="0"/>
                            </a:rPr>
                          </m:ctrlPr>
                        </m:accPr>
                        <m:e>
                          <m:r>
                            <a:rPr kumimoji="1" lang="en-US" altLang="ja-JP" sz="4400" b="0" i="1" smtClean="0">
                              <a:latin typeface="Cambria Math" panose="02040503050406030204" pitchFamily="18" charset="0"/>
                            </a:rPr>
                            <m:t> </m:t>
                          </m:r>
                          <m:r>
                            <a:rPr kumimoji="1" lang="en-US" altLang="ja-JP" sz="4400" b="0" i="1" smtClean="0">
                              <a:latin typeface="Cambria Math" panose="02040503050406030204" pitchFamily="18" charset="0"/>
                            </a:rPr>
                            <m:t>𝑌</m:t>
                          </m:r>
                          <m:r>
                            <a:rPr kumimoji="1" lang="en-US" altLang="ja-JP" sz="4400" b="0" i="1" smtClean="0">
                              <a:latin typeface="Cambria Math" panose="02040503050406030204" pitchFamily="18" charset="0"/>
                            </a:rPr>
                            <m:t> </m:t>
                          </m:r>
                        </m:e>
                      </m:acc>
                    </m:oMath>
                  </m:oMathPara>
                </a14:m>
                <a:endParaRPr kumimoji="1" lang="en-US" altLang="ja-JP" sz="4400" b="0" dirty="0"/>
              </a:p>
              <a:p>
                <a:endParaRPr kumimoji="1" lang="en-US" altLang="ja-JP" sz="4400" b="0" dirty="0">
                  <a:solidFill>
                    <a:srgbClr val="FF0000"/>
                  </a:solidFill>
                </a:endParaRPr>
              </a:p>
              <a:p>
                <a:r>
                  <a:rPr kumimoji="1" lang="ja-JP" altLang="en-US" sz="4400" dirty="0"/>
                  <a:t>       </a:t>
                </a:r>
                <a14:m>
                  <m:oMath xmlns:m="http://schemas.openxmlformats.org/officeDocument/2006/math">
                    <m:acc>
                      <m:accPr>
                        <m:chr m:val="̿"/>
                        <m:ctrlPr>
                          <a:rPr kumimoji="1" lang="ja-JP" altLang="en-US" sz="4400" i="1" smtClean="0">
                            <a:latin typeface="Cambria Math" panose="02040503050406030204" pitchFamily="18" charset="0"/>
                          </a:rPr>
                        </m:ctrlPr>
                      </m:accPr>
                      <m:e>
                        <m:r>
                          <a:rPr kumimoji="1" lang="en-US" altLang="ja-JP" sz="4400" b="0" i="1" smtClean="0">
                            <a:latin typeface="Cambria Math" panose="02040503050406030204" pitchFamily="18" charset="0"/>
                          </a:rPr>
                          <m:t> </m:t>
                        </m:r>
                        <m:r>
                          <a:rPr kumimoji="1" lang="en-US" altLang="ja-JP" sz="4400" b="0" i="1" smtClean="0">
                            <a:latin typeface="Cambria Math" panose="02040503050406030204" pitchFamily="18" charset="0"/>
                          </a:rPr>
                          <m:t>𝑋</m:t>
                        </m:r>
                        <m:r>
                          <a:rPr kumimoji="1" lang="en-US" altLang="ja-JP" sz="4400" b="0" i="1" smtClean="0">
                            <a:latin typeface="Cambria Math" panose="02040503050406030204" pitchFamily="18" charset="0"/>
                          </a:rPr>
                          <m:t> </m:t>
                        </m:r>
                      </m:e>
                    </m:acc>
                    <m:r>
                      <a:rPr kumimoji="1" lang="ja-JP" altLang="en-US" sz="4400" i="1" smtClean="0">
                        <a:latin typeface="Cambria Math" panose="02040503050406030204" pitchFamily="18" charset="0"/>
                      </a:rPr>
                      <m:t>∙</m:t>
                    </m:r>
                    <m:acc>
                      <m:accPr>
                        <m:chr m:val="̿"/>
                        <m:ctrlPr>
                          <a:rPr kumimoji="1" lang="ja-JP" altLang="en-US" sz="4400" i="1" smtClean="0">
                            <a:latin typeface="Cambria Math" panose="02040503050406030204" pitchFamily="18" charset="0"/>
                          </a:rPr>
                        </m:ctrlPr>
                      </m:accPr>
                      <m:e>
                        <m:r>
                          <a:rPr kumimoji="1" lang="en-US" altLang="ja-JP" sz="4400" b="0" i="1" smtClean="0">
                            <a:latin typeface="Cambria Math" panose="02040503050406030204" pitchFamily="18" charset="0"/>
                          </a:rPr>
                          <m:t> </m:t>
                        </m:r>
                        <m:r>
                          <a:rPr kumimoji="1" lang="en-US" altLang="ja-JP" sz="4400" b="0" i="1" smtClean="0">
                            <a:latin typeface="Cambria Math" panose="02040503050406030204" pitchFamily="18" charset="0"/>
                          </a:rPr>
                          <m:t>𝑌</m:t>
                        </m:r>
                        <m:r>
                          <a:rPr kumimoji="1" lang="en-US" altLang="ja-JP" sz="4400" b="0" i="1" smtClean="0">
                            <a:latin typeface="Cambria Math" panose="02040503050406030204" pitchFamily="18" charset="0"/>
                          </a:rPr>
                          <m:t> </m:t>
                        </m:r>
                      </m:e>
                    </m:acc>
                  </m:oMath>
                </a14:m>
                <a:endParaRPr kumimoji="1" lang="en-US" altLang="ja-JP" sz="4400" dirty="0"/>
              </a:p>
              <a:p>
                <a:pPr/>
                <a14:m>
                  <m:oMathPara xmlns:m="http://schemas.openxmlformats.org/officeDocument/2006/math">
                    <m:oMathParaPr>
                      <m:jc m:val="centerGroup"/>
                    </m:oMathParaPr>
                    <m:oMath xmlns:m="http://schemas.openxmlformats.org/officeDocument/2006/math">
                      <m:r>
                        <a:rPr kumimoji="1" lang="en-US" altLang="ja-JP" sz="4400" b="0" i="1" smtClean="0">
                          <a:latin typeface="Cambria Math" panose="02040503050406030204" pitchFamily="18" charset="0"/>
                        </a:rPr>
                        <m:t>= </m:t>
                      </m:r>
                      <m:r>
                        <a:rPr kumimoji="1" lang="en-US" altLang="ja-JP" sz="4400" b="0" i="1" smtClean="0">
                          <a:latin typeface="Cambria Math" panose="02040503050406030204" pitchFamily="18" charset="0"/>
                        </a:rPr>
                        <m:t>𝑋</m:t>
                      </m:r>
                      <m:r>
                        <a:rPr kumimoji="1" lang="en-US" altLang="ja-JP" sz="4400" b="0" i="1" smtClean="0">
                          <a:latin typeface="Cambria Math" panose="02040503050406030204" pitchFamily="18" charset="0"/>
                          <a:ea typeface="Cambria Math" panose="02040503050406030204" pitchFamily="18" charset="0"/>
                        </a:rPr>
                        <m:t>∙</m:t>
                      </m:r>
                      <m:r>
                        <a:rPr kumimoji="1" lang="en-US" altLang="ja-JP" sz="4400" b="0" i="1" smtClean="0">
                          <a:latin typeface="Cambria Math" panose="02040503050406030204" pitchFamily="18" charset="0"/>
                          <a:ea typeface="Cambria Math" panose="02040503050406030204" pitchFamily="18" charset="0"/>
                        </a:rPr>
                        <m:t>𝑌</m:t>
                      </m:r>
                    </m:oMath>
                  </m:oMathPara>
                </a14:m>
                <a:endParaRPr kumimoji="1" lang="ja-JP" altLang="en-US" sz="4400"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2895600" y="3016600"/>
                <a:ext cx="2752869" cy="2764988"/>
              </a:xfrm>
              <a:prstGeom prst="rect">
                <a:avLst/>
              </a:prstGeom>
              <a:blipFill>
                <a:blip r:embed="rId3"/>
                <a:stretch>
                  <a:fillRect/>
                </a:stretch>
              </a:blipFill>
            </p:spPr>
            <p:txBody>
              <a:bodyPr/>
              <a:lstStyle/>
              <a:p>
                <a:r>
                  <a:rPr lang="ja-JP" altLang="en-US">
                    <a:noFill/>
                  </a:rPr>
                  <a:t> </a:t>
                </a:r>
              </a:p>
            </p:txBody>
          </p:sp>
        </mc:Fallback>
      </mc:AlternateContent>
      <p:sp>
        <p:nvSpPr>
          <p:cNvPr id="6" name="テキスト ボックス 5"/>
          <p:cNvSpPr txBox="1"/>
          <p:nvPr/>
        </p:nvSpPr>
        <p:spPr>
          <a:xfrm>
            <a:off x="1447800" y="2971800"/>
            <a:ext cx="1744388" cy="2154436"/>
          </a:xfrm>
          <a:prstGeom prst="rect">
            <a:avLst/>
          </a:prstGeom>
          <a:noFill/>
        </p:spPr>
        <p:txBody>
          <a:bodyPr wrap="none" rtlCol="0">
            <a:spAutoFit/>
          </a:bodyPr>
          <a:lstStyle/>
          <a:p>
            <a:r>
              <a:rPr kumimoji="1" lang="en-US" altLang="ja-JP" sz="4000" dirty="0"/>
              <a:t>X </a:t>
            </a:r>
            <a:r>
              <a:rPr kumimoji="1" lang="ja-JP" altLang="en-US" sz="4000" i="0" dirty="0"/>
              <a:t>・ </a:t>
            </a:r>
            <a:r>
              <a:rPr kumimoji="1" lang="en-US" altLang="ja-JP" sz="4000" dirty="0"/>
              <a:t>Y</a:t>
            </a:r>
            <a:r>
              <a:rPr kumimoji="1" lang="en-US" altLang="ja-JP" sz="4000" i="0" dirty="0"/>
              <a:t> =</a:t>
            </a:r>
          </a:p>
          <a:p>
            <a:endParaRPr lang="en-US" altLang="ja-JP" sz="5400" i="0" dirty="0"/>
          </a:p>
          <a:p>
            <a:r>
              <a:rPr kumimoji="1" lang="en-US" altLang="ja-JP" sz="4000" dirty="0"/>
              <a:t>X</a:t>
            </a:r>
            <a:r>
              <a:rPr kumimoji="1" lang="en-US" altLang="ja-JP" sz="4000" i="0" dirty="0"/>
              <a:t> + </a:t>
            </a:r>
            <a:r>
              <a:rPr kumimoji="1" lang="en-US" altLang="ja-JP" sz="4000" dirty="0"/>
              <a:t>Y</a:t>
            </a:r>
            <a:r>
              <a:rPr kumimoji="1" lang="en-US" altLang="ja-JP" sz="4000" i="0" dirty="0"/>
              <a:t> =</a:t>
            </a:r>
            <a:endParaRPr kumimoji="1" lang="ja-JP" altLang="en-US" sz="4000" i="0" dirty="0"/>
          </a:p>
        </p:txBody>
      </p:sp>
      <p:cxnSp>
        <p:nvCxnSpPr>
          <p:cNvPr id="8" name="直線コネクタ 7"/>
          <p:cNvCxnSpPr/>
          <p:nvPr/>
        </p:nvCxnSpPr>
        <p:spPr bwMode="auto">
          <a:xfrm>
            <a:off x="1447800" y="3048000"/>
            <a:ext cx="137160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直線コネクタ 10"/>
          <p:cNvCxnSpPr/>
          <p:nvPr/>
        </p:nvCxnSpPr>
        <p:spPr bwMode="auto">
          <a:xfrm>
            <a:off x="1447800" y="4419600"/>
            <a:ext cx="137160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直線コネクタ 11"/>
          <p:cNvCxnSpPr/>
          <p:nvPr/>
        </p:nvCxnSpPr>
        <p:spPr bwMode="auto">
          <a:xfrm>
            <a:off x="1447800" y="4495800"/>
            <a:ext cx="45720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直線コネクタ 13"/>
          <p:cNvCxnSpPr/>
          <p:nvPr/>
        </p:nvCxnSpPr>
        <p:spPr bwMode="auto">
          <a:xfrm>
            <a:off x="2362200" y="4495800"/>
            <a:ext cx="45720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77860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ja-JP" altLang="en-US" dirty="0">
                <a:solidFill>
                  <a:schemeClr val="tx1"/>
                </a:solidFill>
                <a:latin typeface="Times New Roman" panose="02020603050405020304" pitchFamily="18" charset="0"/>
              </a:rPr>
              <a:t>演習問題 </a:t>
            </a:r>
            <a:r>
              <a:rPr lang="en-US" altLang="ja-JP" dirty="0">
                <a:solidFill>
                  <a:schemeClr val="tx1"/>
                </a:solidFill>
                <a:latin typeface="Times New Roman" panose="02020603050405020304" pitchFamily="18" charset="0"/>
              </a:rPr>
              <a:t>: </a:t>
            </a:r>
            <a:r>
              <a:rPr lang="ja-JP" altLang="en-US" dirty="0">
                <a:solidFill>
                  <a:schemeClr val="tx1"/>
                </a:solidFill>
                <a:latin typeface="Times New Roman" panose="02020603050405020304" pitchFamily="18" charset="0"/>
              </a:rPr>
              <a:t>標準積和形</a:t>
            </a:r>
            <a:endParaRPr lang="en-US" altLang="ja-JP" dirty="0">
              <a:solidFill>
                <a:schemeClr val="tx1"/>
              </a:solidFill>
              <a:latin typeface="Times New Roman" panose="02020603050405020304" pitchFamily="18" charset="0"/>
            </a:endParaRPr>
          </a:p>
        </p:txBody>
      </p:sp>
      <p:graphicFrame>
        <p:nvGraphicFramePr>
          <p:cNvPr id="4143" name="Group 47"/>
          <p:cNvGraphicFramePr>
            <a:graphicFrameLocks noGrp="1"/>
          </p:cNvGraphicFramePr>
          <p:nvPr>
            <p:extLst>
              <p:ext uri="{D42A27DB-BD31-4B8C-83A1-F6EECF244321}">
                <p14:modId xmlns:p14="http://schemas.microsoft.com/office/powerpoint/2010/main" val="1205252682"/>
              </p:ext>
            </p:extLst>
          </p:nvPr>
        </p:nvGraphicFramePr>
        <p:xfrm>
          <a:off x="533400" y="2590800"/>
          <a:ext cx="3352800" cy="3211515"/>
        </p:xfrm>
        <a:graphic>
          <a:graphicData uri="http://schemas.openxmlformats.org/drawingml/2006/table">
            <a:tbl>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tblGrid>
              <a:tr h="642303">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1"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X Y</a:t>
                      </a:r>
                    </a:p>
                  </a:txBody>
                  <a:tcPr marL="90000" marR="90000" marT="46805" marB="4680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200" b="0" i="1"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f</a:t>
                      </a:r>
                      <a:r>
                        <a:rPr kumimoji="1" lang="en-US" altLang="ja-JP" sz="32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 (</a:t>
                      </a:r>
                      <a:r>
                        <a:rPr kumimoji="1" lang="en-US" altLang="ja-JP" sz="3200" b="0" i="1"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X</a:t>
                      </a:r>
                      <a:r>
                        <a:rPr kumimoji="1" lang="en-US" altLang="ja-JP" sz="32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 </a:t>
                      </a:r>
                      <a:r>
                        <a:rPr kumimoji="1" lang="en-US" altLang="ja-JP" sz="3200" b="0" i="1"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Y</a:t>
                      </a:r>
                      <a:r>
                        <a:rPr kumimoji="1" lang="en-US" altLang="ja-JP" sz="32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 )</a:t>
                      </a:r>
                    </a:p>
                  </a:txBody>
                  <a:tcPr marL="90000" marR="90000" marT="46805" marB="4680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642303">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0 0</a:t>
                      </a:r>
                    </a:p>
                  </a:txBody>
                  <a:tcPr marL="90000" marR="90000" marT="46805" marB="4680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3600" b="0" i="0" u="none" strike="noStrike" cap="none" normalizeH="0" baseline="0" dirty="0">
                        <a:ln>
                          <a:noFill/>
                        </a:ln>
                        <a:solidFill>
                          <a:srgbClr val="FF0000"/>
                        </a:solidFill>
                        <a:effectLst/>
                        <a:latin typeface="Times New Roman" panose="02020603050405020304" pitchFamily="18" charset="0"/>
                        <a:ea typeface="ＭＳ Ｐゴシック" panose="020B0600070205080204" pitchFamily="50" charset="-128"/>
                      </a:endParaRPr>
                    </a:p>
                  </a:txBody>
                  <a:tcPr marL="90000" marR="90000" marT="46805" marB="4680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42303">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0 1</a:t>
                      </a:r>
                    </a:p>
                  </a:txBody>
                  <a:tcPr marL="90000" marR="90000" marT="46805" marB="4680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3600" b="0" i="0" u="none" strike="noStrike" cap="none" normalizeH="0" baseline="0" dirty="0">
                        <a:ln>
                          <a:noFill/>
                        </a:ln>
                        <a:solidFill>
                          <a:srgbClr val="FF0000"/>
                        </a:solidFill>
                        <a:effectLst/>
                        <a:latin typeface="Times New Roman" panose="02020603050405020304" pitchFamily="18" charset="0"/>
                        <a:ea typeface="ＭＳ Ｐゴシック" panose="020B0600070205080204" pitchFamily="50" charset="-128"/>
                      </a:endParaRPr>
                    </a:p>
                  </a:txBody>
                  <a:tcPr marL="90000" marR="90000" marT="46805" marB="4680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42303">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1 0</a:t>
                      </a:r>
                    </a:p>
                  </a:txBody>
                  <a:tcPr marL="90000" marR="90000" marT="46805" marB="4680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3600" b="0" i="0" u="none" strike="noStrike" cap="none" normalizeH="0" baseline="0" dirty="0">
                        <a:ln>
                          <a:noFill/>
                        </a:ln>
                        <a:solidFill>
                          <a:srgbClr val="FF0000"/>
                        </a:solidFill>
                        <a:effectLst/>
                        <a:latin typeface="Times New Roman" panose="02020603050405020304" pitchFamily="18" charset="0"/>
                        <a:ea typeface="ＭＳ Ｐゴシック" panose="020B0600070205080204" pitchFamily="50" charset="-128"/>
                      </a:endParaRPr>
                    </a:p>
                  </a:txBody>
                  <a:tcPr marL="90000" marR="90000" marT="46805" marB="4680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42303">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1 1</a:t>
                      </a:r>
                    </a:p>
                  </a:txBody>
                  <a:tcPr marL="90000" marR="90000" marT="46805" marB="4680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3600" b="0" i="0" u="none" strike="noStrike" cap="none" normalizeH="0" baseline="0" dirty="0">
                        <a:ln>
                          <a:noFill/>
                        </a:ln>
                        <a:solidFill>
                          <a:srgbClr val="FF0000"/>
                        </a:solidFill>
                        <a:effectLst/>
                        <a:latin typeface="Times New Roman" panose="02020603050405020304" pitchFamily="18" charset="0"/>
                        <a:ea typeface="ＭＳ Ｐゴシック" panose="020B0600070205080204" pitchFamily="50" charset="-128"/>
                      </a:endParaRPr>
                    </a:p>
                  </a:txBody>
                  <a:tcPr marL="90000" marR="90000" marT="46805" marB="4680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mc:AlternateContent xmlns:mc="http://schemas.openxmlformats.org/markup-compatibility/2006" xmlns:a14="http://schemas.microsoft.com/office/drawing/2010/main">
        <mc:Choice Requires="a14">
          <p:sp>
            <p:nvSpPr>
              <p:cNvPr id="2" name="テキスト ボックス 1"/>
              <p:cNvSpPr txBox="1"/>
              <p:nvPr/>
            </p:nvSpPr>
            <p:spPr>
              <a:xfrm>
                <a:off x="533400" y="1417638"/>
                <a:ext cx="8614025" cy="707886"/>
              </a:xfrm>
              <a:prstGeom prst="rect">
                <a:avLst/>
              </a:prstGeom>
              <a:noFill/>
            </p:spPr>
            <p:txBody>
              <a:bodyPr wrap="none" rtlCol="0">
                <a:spAutoFit/>
              </a:bodyPr>
              <a:lstStyle/>
              <a:p>
                <a14:m>
                  <m:oMath xmlns:m="http://schemas.openxmlformats.org/officeDocument/2006/math">
                    <m:r>
                      <a:rPr kumimoji="1" lang="en-US" altLang="ja-JP" sz="4000" b="0" i="1" smtClean="0">
                        <a:latin typeface="Cambria Math" panose="02040503050406030204" pitchFamily="18" charset="0"/>
                      </a:rPr>
                      <m:t>𝑓</m:t>
                    </m:r>
                    <m:d>
                      <m:dPr>
                        <m:ctrlPr>
                          <a:rPr kumimoji="1" lang="en-US" altLang="ja-JP" sz="4000" b="0" i="1" smtClean="0">
                            <a:latin typeface="Cambria Math" panose="02040503050406030204" pitchFamily="18" charset="0"/>
                          </a:rPr>
                        </m:ctrlPr>
                      </m:dPr>
                      <m:e>
                        <m:r>
                          <a:rPr kumimoji="1" lang="en-US" altLang="ja-JP" sz="4000" b="0" i="1" smtClean="0">
                            <a:latin typeface="Cambria Math" panose="02040503050406030204" pitchFamily="18" charset="0"/>
                          </a:rPr>
                          <m:t>𝑋</m:t>
                        </m:r>
                        <m:r>
                          <a:rPr kumimoji="1" lang="en-US" altLang="ja-JP" sz="4000" b="0" i="1" smtClean="0">
                            <a:latin typeface="Cambria Math" panose="02040503050406030204" pitchFamily="18" charset="0"/>
                          </a:rPr>
                          <m:t>,</m:t>
                        </m:r>
                        <m:r>
                          <a:rPr kumimoji="1" lang="en-US" altLang="ja-JP" sz="4000" b="0" i="1" smtClean="0">
                            <a:latin typeface="Cambria Math" panose="02040503050406030204" pitchFamily="18" charset="0"/>
                          </a:rPr>
                          <m:t>𝑌</m:t>
                        </m:r>
                      </m:e>
                    </m:d>
                    <m:r>
                      <a:rPr kumimoji="1" lang="en-US" altLang="ja-JP" sz="4000" b="0" i="1" smtClean="0">
                        <a:latin typeface="Cambria Math" panose="02040503050406030204" pitchFamily="18" charset="0"/>
                      </a:rPr>
                      <m:t>= </m:t>
                    </m:r>
                    <m:r>
                      <a:rPr kumimoji="1" lang="en-US" altLang="ja-JP" sz="4000" b="0" i="1" smtClean="0">
                        <a:latin typeface="Cambria Math" panose="02040503050406030204" pitchFamily="18" charset="0"/>
                      </a:rPr>
                      <m:t>𝑋</m:t>
                    </m:r>
                    <m:r>
                      <a:rPr kumimoji="1" lang="en-US" altLang="ja-JP" sz="4000" b="0" i="1" smtClean="0">
                        <a:latin typeface="Cambria Math" panose="02040503050406030204" pitchFamily="18" charset="0"/>
                      </a:rPr>
                      <m:t>+</m:t>
                    </m:r>
                    <m:acc>
                      <m:accPr>
                        <m:chr m:val="̅"/>
                        <m:ctrlPr>
                          <a:rPr kumimoji="1" lang="en-US" altLang="ja-JP" sz="4000" b="0" i="1" smtClean="0">
                            <a:latin typeface="Cambria Math" panose="02040503050406030204" pitchFamily="18" charset="0"/>
                          </a:rPr>
                        </m:ctrlPr>
                      </m:accPr>
                      <m:e>
                        <m:r>
                          <a:rPr kumimoji="1" lang="en-US" altLang="ja-JP" sz="4000" b="0" i="1" smtClean="0">
                            <a:latin typeface="Cambria Math" panose="02040503050406030204" pitchFamily="18" charset="0"/>
                          </a:rPr>
                          <m:t> </m:t>
                        </m:r>
                        <m:r>
                          <a:rPr kumimoji="1" lang="en-US" altLang="ja-JP" sz="4000" b="0" i="1" smtClean="0">
                            <a:latin typeface="Cambria Math" panose="02040503050406030204" pitchFamily="18" charset="0"/>
                          </a:rPr>
                          <m:t>𝑌</m:t>
                        </m:r>
                        <m:r>
                          <a:rPr kumimoji="1" lang="en-US" altLang="ja-JP" sz="4000" b="0" i="1" smtClean="0">
                            <a:latin typeface="Cambria Math" panose="02040503050406030204" pitchFamily="18" charset="0"/>
                          </a:rPr>
                          <m:t> </m:t>
                        </m:r>
                      </m:e>
                    </m:acc>
                  </m:oMath>
                </a14:m>
                <a:r>
                  <a:rPr kumimoji="1" lang="ja-JP" altLang="en-US" sz="4000" i="0" dirty="0"/>
                  <a:t> を標準</a:t>
                </a:r>
                <a:r>
                  <a:rPr lang="ja-JP" altLang="en-US" sz="4000" i="0" dirty="0"/>
                  <a:t>積和</a:t>
                </a:r>
                <a:r>
                  <a:rPr kumimoji="1" lang="ja-JP" altLang="en-US" sz="4000" i="0" dirty="0"/>
                  <a:t>形にせよ</a:t>
                </a:r>
              </a:p>
            </p:txBody>
          </p:sp>
        </mc:Choice>
        <mc:Fallback xmlns="">
          <p:sp>
            <p:nvSpPr>
              <p:cNvPr id="2" name="テキスト ボックス 1"/>
              <p:cNvSpPr txBox="1">
                <a:spLocks noRot="1" noChangeAspect="1" noMove="1" noResize="1" noEditPoints="1" noAdjustHandles="1" noChangeArrowheads="1" noChangeShapeType="1" noTextEdit="1"/>
              </p:cNvSpPr>
              <p:nvPr/>
            </p:nvSpPr>
            <p:spPr>
              <a:xfrm>
                <a:off x="533400" y="1417638"/>
                <a:ext cx="8614025" cy="707886"/>
              </a:xfrm>
              <a:prstGeom prst="rect">
                <a:avLst/>
              </a:prstGeom>
              <a:blipFill>
                <a:blip r:embed="rId3"/>
                <a:stretch>
                  <a:fillRect t="-19828" r="-1345" b="-3189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p:cNvSpPr txBox="1"/>
              <p:nvPr/>
            </p:nvSpPr>
            <p:spPr>
              <a:xfrm>
                <a:off x="6096000" y="2914581"/>
                <a:ext cx="2069541" cy="193899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kumimoji="1" lang="en-US" altLang="ja-JP" sz="4000" b="0" i="1" smtClean="0">
                              <a:latin typeface="Cambria Math" panose="02040503050406030204" pitchFamily="18" charset="0"/>
                            </a:rPr>
                          </m:ctrlPr>
                        </m:accPr>
                        <m:e>
                          <m:r>
                            <a:rPr kumimoji="1" lang="en-US" altLang="ja-JP" sz="4000" b="0" i="1" smtClean="0">
                              <a:latin typeface="Cambria Math" panose="02040503050406030204" pitchFamily="18" charset="0"/>
                            </a:rPr>
                            <m:t> </m:t>
                          </m:r>
                          <m:r>
                            <a:rPr kumimoji="1" lang="en-US" altLang="ja-JP" sz="4000" b="0" i="1" smtClean="0">
                              <a:latin typeface="Cambria Math" panose="02040503050406030204" pitchFamily="18" charset="0"/>
                            </a:rPr>
                            <m:t>𝑋</m:t>
                          </m:r>
                          <m:r>
                            <a:rPr kumimoji="1" lang="en-US" altLang="ja-JP" sz="4000" b="0" i="1" smtClean="0">
                              <a:latin typeface="Cambria Math" panose="02040503050406030204" pitchFamily="18" charset="0"/>
                            </a:rPr>
                            <m:t> </m:t>
                          </m:r>
                        </m:e>
                      </m:acc>
                      <m:r>
                        <a:rPr kumimoji="1" lang="en-US" altLang="ja-JP" sz="4000" b="0" i="1" smtClean="0">
                          <a:latin typeface="Cambria Math" panose="02040503050406030204" pitchFamily="18" charset="0"/>
                          <a:ea typeface="Cambria Math" panose="02040503050406030204" pitchFamily="18" charset="0"/>
                        </a:rPr>
                        <m:t>∙</m:t>
                      </m:r>
                      <m:acc>
                        <m:accPr>
                          <m:chr m:val="̅"/>
                          <m:ctrlPr>
                            <a:rPr kumimoji="1" lang="en-US" altLang="ja-JP" sz="4000" b="0" i="1" smtClean="0">
                              <a:latin typeface="Cambria Math" panose="02040503050406030204" pitchFamily="18" charset="0"/>
                              <a:ea typeface="Cambria Math" panose="02040503050406030204" pitchFamily="18" charset="0"/>
                            </a:rPr>
                          </m:ctrlPr>
                        </m:accPr>
                        <m:e>
                          <m:r>
                            <a:rPr kumimoji="1" lang="en-US" altLang="ja-JP" sz="4000" b="0" i="1" smtClean="0">
                              <a:latin typeface="Cambria Math" panose="02040503050406030204" pitchFamily="18" charset="0"/>
                              <a:ea typeface="Cambria Math" panose="02040503050406030204" pitchFamily="18" charset="0"/>
                            </a:rPr>
                            <m:t> </m:t>
                          </m:r>
                          <m:r>
                            <a:rPr kumimoji="1" lang="en-US" altLang="ja-JP" sz="4000" b="0" i="1" smtClean="0">
                              <a:latin typeface="Cambria Math" panose="02040503050406030204" pitchFamily="18" charset="0"/>
                              <a:ea typeface="Cambria Math" panose="02040503050406030204" pitchFamily="18" charset="0"/>
                            </a:rPr>
                            <m:t>𝑌</m:t>
                          </m:r>
                          <m:r>
                            <a:rPr kumimoji="1" lang="en-US" altLang="ja-JP" sz="4000" b="0" i="1" smtClean="0">
                              <a:latin typeface="Cambria Math" panose="02040503050406030204" pitchFamily="18" charset="0"/>
                              <a:ea typeface="Cambria Math" panose="02040503050406030204" pitchFamily="18" charset="0"/>
                            </a:rPr>
                            <m:t> </m:t>
                          </m:r>
                        </m:e>
                      </m:acc>
                    </m:oMath>
                  </m:oMathPara>
                </a14:m>
                <a:endParaRPr kumimoji="1" lang="en-US" altLang="ja-JP" sz="4000" b="0" dirty="0"/>
              </a:p>
              <a:p>
                <a:pPr/>
                <a14:m>
                  <m:oMathPara xmlns:m="http://schemas.openxmlformats.org/officeDocument/2006/math">
                    <m:oMathParaPr>
                      <m:jc m:val="centerGroup"/>
                    </m:oMathParaPr>
                    <m:oMath xmlns:m="http://schemas.openxmlformats.org/officeDocument/2006/math">
                      <m:r>
                        <a:rPr kumimoji="1" lang="en-US" altLang="ja-JP" sz="4000" b="0" i="1" smtClean="0">
                          <a:latin typeface="Cambria Math" panose="02040503050406030204" pitchFamily="18" charset="0"/>
                        </a:rPr>
                        <m:t>+ </m:t>
                      </m:r>
                      <m:r>
                        <a:rPr kumimoji="1" lang="en-US" altLang="ja-JP" sz="4000" b="0" i="1" smtClean="0">
                          <a:latin typeface="Cambria Math" panose="02040503050406030204" pitchFamily="18" charset="0"/>
                        </a:rPr>
                        <m:t>𝑋</m:t>
                      </m:r>
                      <m:r>
                        <a:rPr kumimoji="1" lang="en-US" altLang="ja-JP" sz="4000" b="0" i="1" smtClean="0">
                          <a:latin typeface="Cambria Math" panose="02040503050406030204" pitchFamily="18" charset="0"/>
                          <a:ea typeface="Cambria Math" panose="02040503050406030204" pitchFamily="18" charset="0"/>
                        </a:rPr>
                        <m:t>∙</m:t>
                      </m:r>
                      <m:acc>
                        <m:accPr>
                          <m:chr m:val="̅"/>
                          <m:ctrlPr>
                            <a:rPr kumimoji="1" lang="en-US" altLang="ja-JP" sz="4000" b="0" i="1" smtClean="0">
                              <a:latin typeface="Cambria Math" panose="02040503050406030204" pitchFamily="18" charset="0"/>
                              <a:ea typeface="Cambria Math" panose="02040503050406030204" pitchFamily="18" charset="0"/>
                            </a:rPr>
                          </m:ctrlPr>
                        </m:accPr>
                        <m:e>
                          <m:r>
                            <a:rPr kumimoji="1" lang="en-US" altLang="ja-JP" sz="4000" b="0" i="1" smtClean="0">
                              <a:latin typeface="Cambria Math" panose="02040503050406030204" pitchFamily="18" charset="0"/>
                              <a:ea typeface="Cambria Math" panose="02040503050406030204" pitchFamily="18" charset="0"/>
                            </a:rPr>
                            <m:t> </m:t>
                          </m:r>
                          <m:r>
                            <a:rPr kumimoji="1" lang="en-US" altLang="ja-JP" sz="4000" b="0" i="1" smtClean="0">
                              <a:latin typeface="Cambria Math" panose="02040503050406030204" pitchFamily="18" charset="0"/>
                              <a:ea typeface="Cambria Math" panose="02040503050406030204" pitchFamily="18" charset="0"/>
                            </a:rPr>
                            <m:t>𝑌</m:t>
                          </m:r>
                          <m:r>
                            <a:rPr kumimoji="1" lang="en-US" altLang="ja-JP" sz="4000" b="0" i="1" smtClean="0">
                              <a:latin typeface="Cambria Math" panose="02040503050406030204" pitchFamily="18" charset="0"/>
                              <a:ea typeface="Cambria Math" panose="02040503050406030204" pitchFamily="18" charset="0"/>
                            </a:rPr>
                            <m:t> </m:t>
                          </m:r>
                        </m:e>
                      </m:acc>
                    </m:oMath>
                  </m:oMathPara>
                </a14:m>
                <a:endParaRPr kumimoji="1" lang="en-US" altLang="ja-JP" sz="4000" b="0" dirty="0"/>
              </a:p>
              <a:p>
                <a:pPr/>
                <a14:m>
                  <m:oMathPara xmlns:m="http://schemas.openxmlformats.org/officeDocument/2006/math">
                    <m:oMathParaPr>
                      <m:jc m:val="centerGroup"/>
                    </m:oMathParaPr>
                    <m:oMath xmlns:m="http://schemas.openxmlformats.org/officeDocument/2006/math">
                      <m:r>
                        <a:rPr kumimoji="1" lang="en-US" altLang="ja-JP" sz="4000" b="0" i="1" smtClean="0">
                          <a:latin typeface="Cambria Math" panose="02040503050406030204" pitchFamily="18" charset="0"/>
                        </a:rPr>
                        <m:t>+ </m:t>
                      </m:r>
                      <m:r>
                        <a:rPr kumimoji="1" lang="en-US" altLang="ja-JP" sz="4000" b="0" i="1" smtClean="0">
                          <a:latin typeface="Cambria Math" panose="02040503050406030204" pitchFamily="18" charset="0"/>
                        </a:rPr>
                        <m:t>𝑋</m:t>
                      </m:r>
                      <m:r>
                        <a:rPr kumimoji="1" lang="en-US" altLang="ja-JP" sz="4000" b="0" i="1" smtClean="0">
                          <a:latin typeface="Cambria Math" panose="02040503050406030204" pitchFamily="18" charset="0"/>
                          <a:ea typeface="Cambria Math" panose="02040503050406030204" pitchFamily="18" charset="0"/>
                        </a:rPr>
                        <m:t>∙</m:t>
                      </m:r>
                      <m:r>
                        <a:rPr kumimoji="1" lang="en-US" altLang="ja-JP" sz="4000" b="0" i="1" smtClean="0">
                          <a:latin typeface="Cambria Math" panose="02040503050406030204" pitchFamily="18" charset="0"/>
                          <a:ea typeface="Cambria Math" panose="02040503050406030204" pitchFamily="18" charset="0"/>
                        </a:rPr>
                        <m:t>𝑌</m:t>
                      </m:r>
                    </m:oMath>
                  </m:oMathPara>
                </a14:m>
                <a:endParaRPr kumimoji="1" lang="ja-JP" altLang="en-US" sz="4000" dirty="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6096000" y="2914581"/>
                <a:ext cx="2069541" cy="1938992"/>
              </a:xfrm>
              <a:prstGeom prst="rect">
                <a:avLst/>
              </a:prstGeom>
              <a:blipFill>
                <a:blip r:embed="rId4"/>
                <a:stretch>
                  <a:fillRect/>
                </a:stretch>
              </a:blipFill>
            </p:spPr>
            <p:txBody>
              <a:bodyPr/>
              <a:lstStyle/>
              <a:p>
                <a:r>
                  <a:rPr lang="ja-JP" altLang="en-US">
                    <a:noFill/>
                  </a:rPr>
                  <a:t> </a:t>
                </a:r>
              </a:p>
            </p:txBody>
          </p:sp>
        </mc:Fallback>
      </mc:AlternateContent>
      <p:graphicFrame>
        <p:nvGraphicFramePr>
          <p:cNvPr id="8" name="Group 47"/>
          <p:cNvGraphicFramePr>
            <a:graphicFrameLocks noGrp="1"/>
          </p:cNvGraphicFramePr>
          <p:nvPr>
            <p:extLst>
              <p:ext uri="{D42A27DB-BD31-4B8C-83A1-F6EECF244321}">
                <p14:modId xmlns:p14="http://schemas.microsoft.com/office/powerpoint/2010/main" val="1111296199"/>
              </p:ext>
            </p:extLst>
          </p:nvPr>
        </p:nvGraphicFramePr>
        <p:xfrm>
          <a:off x="2209800" y="3233103"/>
          <a:ext cx="1676400" cy="2569212"/>
        </p:xfrm>
        <a:graphic>
          <a:graphicData uri="http://schemas.openxmlformats.org/drawingml/2006/table">
            <a:tbl>
              <a:tblPr/>
              <a:tblGrid>
                <a:gridCol w="1676400">
                  <a:extLst>
                    <a:ext uri="{9D8B030D-6E8A-4147-A177-3AD203B41FA5}">
                      <a16:colId xmlns:a16="http://schemas.microsoft.com/office/drawing/2014/main" val="20000"/>
                    </a:ext>
                  </a:extLst>
                </a:gridCol>
              </a:tblGrid>
              <a:tr h="642303">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1</a:t>
                      </a:r>
                      <a:endParaRPr kumimoji="1" lang="ja-JP"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endParaRPr>
                    </a:p>
                  </a:txBody>
                  <a:tcPr marL="90000" marR="90000" marT="46805" marB="46805"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42303">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0</a:t>
                      </a:r>
                      <a:endParaRPr kumimoji="1" lang="ja-JP"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endParaRPr>
                    </a:p>
                  </a:txBody>
                  <a:tcPr marL="90000" marR="90000" marT="46805" marB="46805"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42303">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1</a:t>
                      </a:r>
                      <a:endParaRPr kumimoji="1" lang="ja-JP"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endParaRPr>
                    </a:p>
                  </a:txBody>
                  <a:tcPr marL="90000" marR="90000" marT="46805" marB="46805"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42303">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1</a:t>
                      </a:r>
                      <a:endParaRPr kumimoji="1" lang="ja-JP" altLang="ja-JP" sz="36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endParaRPr>
                    </a:p>
                  </a:txBody>
                  <a:tcPr marL="90000" marR="90000" marT="46805" marB="46805"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9" name="テキスト ボックス 8"/>
          <p:cNvSpPr txBox="1"/>
          <p:nvPr/>
        </p:nvSpPr>
        <p:spPr>
          <a:xfrm>
            <a:off x="4038600" y="2895600"/>
            <a:ext cx="2198038" cy="707886"/>
          </a:xfrm>
          <a:prstGeom prst="rect">
            <a:avLst/>
          </a:prstGeom>
          <a:noFill/>
        </p:spPr>
        <p:txBody>
          <a:bodyPr wrap="none" rtlCol="0">
            <a:spAutoFit/>
          </a:bodyPr>
          <a:lstStyle/>
          <a:p>
            <a:r>
              <a:rPr kumimoji="1" lang="en-US" altLang="ja-JP" sz="4000" dirty="0"/>
              <a:t>f </a:t>
            </a:r>
            <a:r>
              <a:rPr kumimoji="1" lang="en-US" altLang="ja-JP" sz="4000" i="0" dirty="0"/>
              <a:t>(</a:t>
            </a:r>
            <a:r>
              <a:rPr kumimoji="1" lang="en-US" altLang="ja-JP" sz="4000" dirty="0"/>
              <a:t>X</a:t>
            </a:r>
            <a:r>
              <a:rPr kumimoji="1" lang="en-US" altLang="ja-JP" sz="4000" i="0" dirty="0"/>
              <a:t>,</a:t>
            </a:r>
            <a:r>
              <a:rPr kumimoji="1" lang="en-US" altLang="ja-JP" sz="4000" dirty="0"/>
              <a:t> Y </a:t>
            </a:r>
            <a:r>
              <a:rPr kumimoji="1" lang="en-US" altLang="ja-JP" sz="4000" i="0" dirty="0"/>
              <a:t>) =</a:t>
            </a:r>
            <a:endParaRPr kumimoji="1" lang="ja-JP" altLang="en-US" sz="4000" i="0" dirty="0"/>
          </a:p>
        </p:txBody>
      </p:sp>
    </p:spTree>
    <p:extLst>
      <p:ext uri="{BB962C8B-B14F-4D97-AF65-F5344CB8AC3E}">
        <p14:creationId xmlns:p14="http://schemas.microsoft.com/office/powerpoint/2010/main" val="195220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参考資料：最大項</a:t>
            </a:r>
          </a:p>
        </p:txBody>
      </p:sp>
      <p:sp>
        <p:nvSpPr>
          <p:cNvPr id="224259" name="Rectangle 3"/>
          <p:cNvSpPr>
            <a:spLocks noGrp="1" noChangeArrowheads="1"/>
          </p:cNvSpPr>
          <p:nvPr>
            <p:ph type="body" idx="1"/>
          </p:nvPr>
        </p:nvSpPr>
        <p:spPr/>
        <p:txBody>
          <a:bodyPr/>
          <a:lstStyle/>
          <a:p>
            <a:pPr eaLnBrk="1" hangingPunct="1">
              <a:buFont typeface="Wingdings" panose="05000000000000000000" pitchFamily="2" charset="2"/>
              <a:buChar char="u"/>
              <a:defRPr/>
            </a:pPr>
            <a:r>
              <a:rPr lang="ja-JP" altLang="en-US" dirty="0">
                <a:latin typeface="Times New Roman" panose="02020603050405020304" pitchFamily="18" charset="0"/>
              </a:rPr>
              <a:t>定義</a:t>
            </a:r>
            <a:r>
              <a:rPr lang="en-US" altLang="ja-JP" dirty="0">
                <a:latin typeface="Times New Roman" panose="02020603050405020304" pitchFamily="18" charset="0"/>
              </a:rPr>
              <a:t> : </a:t>
            </a:r>
            <a:r>
              <a:rPr lang="ja-JP" altLang="en-US" dirty="0">
                <a:latin typeface="Times New Roman" panose="02020603050405020304" pitchFamily="18" charset="0"/>
              </a:rPr>
              <a:t>最大項</a:t>
            </a:r>
            <a:endParaRPr lang="en-US" altLang="ja-JP" dirty="0">
              <a:latin typeface="Times New Roman" panose="02020603050405020304" pitchFamily="18" charset="0"/>
            </a:endParaRPr>
          </a:p>
          <a:p>
            <a:pPr lvl="1" eaLnBrk="1" hangingPunct="1">
              <a:buFont typeface="Wingdings" panose="05000000000000000000" pitchFamily="2" charset="2"/>
              <a:buNone/>
              <a:defRPr/>
            </a:pPr>
            <a:r>
              <a:rPr lang="ja-JP" altLang="en-US" dirty="0">
                <a:latin typeface="Times New Roman" panose="02020603050405020304" pitchFamily="18" charset="0"/>
              </a:rPr>
              <a:t>最大項</a:t>
            </a:r>
            <a:r>
              <a:rPr lang="en-US" altLang="ja-JP" dirty="0">
                <a:latin typeface="Times New Roman" panose="02020603050405020304" pitchFamily="18" charset="0"/>
              </a:rPr>
              <a:t>(</a:t>
            </a:r>
            <a:r>
              <a:rPr lang="ja-JP" altLang="en-US" dirty="0">
                <a:latin typeface="Times New Roman" panose="02020603050405020304" pitchFamily="18" charset="0"/>
              </a:rPr>
              <a:t>あるいは極大項</a:t>
            </a:r>
            <a:r>
              <a:rPr lang="en-US" altLang="ja-JP" dirty="0">
                <a:latin typeface="Times New Roman" panose="02020603050405020304" pitchFamily="18" charset="0"/>
              </a:rPr>
              <a:t>)</a:t>
            </a:r>
          </a:p>
          <a:p>
            <a:pPr lvl="1" eaLnBrk="1" hangingPunct="1">
              <a:buFont typeface="Wingdings" panose="05000000000000000000" pitchFamily="2" charset="2"/>
              <a:buNone/>
              <a:defRPr/>
            </a:pPr>
            <a:r>
              <a:rPr lang="en-US" altLang="ja-JP" dirty="0">
                <a:latin typeface="Times New Roman" panose="02020603050405020304" pitchFamily="18" charset="0"/>
              </a:rPr>
              <a:t>	</a:t>
            </a:r>
            <a:r>
              <a:rPr lang="ja-JP" altLang="en-US" dirty="0">
                <a:latin typeface="Times New Roman" panose="02020603050405020304" pitchFamily="18" charset="0"/>
              </a:rPr>
              <a:t>全ての変数の和 </a:t>
            </a:r>
            <a:endParaRPr lang="ja-JP" altLang="en-US" i="1" baseline="30000" dirty="0">
              <a:latin typeface="Times New Roman" panose="02020603050405020304" pitchFamily="18" charset="0"/>
            </a:endParaRPr>
          </a:p>
          <a:p>
            <a:pPr lvl="1" eaLnBrk="1" hangingPunct="1">
              <a:buFont typeface="Wingdings" panose="05000000000000000000" pitchFamily="2" charset="2"/>
              <a:buNone/>
              <a:defRPr/>
            </a:pPr>
            <a:endParaRPr lang="ja-JP" altLang="en-US" dirty="0">
              <a:latin typeface="Times New Roman" panose="02020603050405020304" pitchFamily="18" charset="0"/>
            </a:endParaRPr>
          </a:p>
          <a:p>
            <a:pPr eaLnBrk="1" hangingPunct="1">
              <a:buFont typeface="Wingdings" panose="05000000000000000000" pitchFamily="2" charset="2"/>
              <a:buChar char="Ø"/>
              <a:defRPr/>
            </a:pPr>
            <a:r>
              <a:rPr lang="en-US" altLang="ja-JP" i="1" dirty="0">
                <a:latin typeface="Times New Roman" panose="02020603050405020304" pitchFamily="18" charset="0"/>
              </a:rPr>
              <a:t>n</a:t>
            </a:r>
            <a:r>
              <a:rPr lang="en-US" altLang="ja-JP" dirty="0">
                <a:latin typeface="Times New Roman" panose="02020603050405020304" pitchFamily="18" charset="0"/>
              </a:rPr>
              <a:t> </a:t>
            </a:r>
            <a:r>
              <a:rPr lang="ja-JP" altLang="en-US" dirty="0">
                <a:latin typeface="Times New Roman" panose="02020603050405020304" pitchFamily="18" charset="0"/>
              </a:rPr>
              <a:t>変数の式の場合、最大項は</a:t>
            </a:r>
            <a:r>
              <a:rPr lang="en-US" altLang="ja-JP" dirty="0">
                <a:latin typeface="Times New Roman" panose="02020603050405020304" pitchFamily="18" charset="0"/>
              </a:rPr>
              <a:t>2</a:t>
            </a:r>
            <a:r>
              <a:rPr lang="en-US" altLang="ja-JP" i="1" baseline="30000" dirty="0">
                <a:latin typeface="Times New Roman" panose="02020603050405020304" pitchFamily="18" charset="0"/>
              </a:rPr>
              <a:t>n</a:t>
            </a:r>
            <a:r>
              <a:rPr lang="en-US" altLang="ja-JP" dirty="0">
                <a:latin typeface="Times New Roman" panose="02020603050405020304" pitchFamily="18" charset="0"/>
              </a:rPr>
              <a:t> </a:t>
            </a:r>
            <a:r>
              <a:rPr lang="ja-JP" altLang="en-US" dirty="0">
                <a:latin typeface="Times New Roman" panose="02020603050405020304" pitchFamily="18" charset="0"/>
              </a:rPr>
              <a:t>個</a:t>
            </a:r>
          </a:p>
        </p:txBody>
      </p:sp>
      <p:graphicFrame>
        <p:nvGraphicFramePr>
          <p:cNvPr id="71684" name="Object 4"/>
          <p:cNvGraphicFramePr>
            <a:graphicFrameLocks noChangeAspect="1"/>
          </p:cNvGraphicFramePr>
          <p:nvPr/>
        </p:nvGraphicFramePr>
        <p:xfrm>
          <a:off x="4305300" y="2971800"/>
          <a:ext cx="3295650" cy="757238"/>
        </p:xfrm>
        <a:graphic>
          <a:graphicData uri="http://schemas.openxmlformats.org/presentationml/2006/ole">
            <mc:AlternateContent xmlns:mc="http://schemas.openxmlformats.org/markup-compatibility/2006">
              <mc:Choice xmlns:v="urn:schemas-microsoft-com:vml" Requires="v">
                <p:oleObj name="数式" r:id="rId3" imgW="1218240" imgH="254520" progId="Equation.3">
                  <p:embed/>
                </p:oleObj>
              </mc:Choice>
              <mc:Fallback>
                <p:oleObj name="数式" r:id="rId3" imgW="1218240" imgH="254520" progId="Equation.3">
                  <p:embed/>
                  <p:pic>
                    <p:nvPicPr>
                      <p:cNvPr id="0" name="Picture 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5300" y="2971800"/>
                        <a:ext cx="3295650" cy="757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685" name="Object 5"/>
          <p:cNvGraphicFramePr>
            <a:graphicFrameLocks noChangeAspect="1"/>
          </p:cNvGraphicFramePr>
          <p:nvPr/>
        </p:nvGraphicFramePr>
        <p:xfrm>
          <a:off x="1905000" y="3581400"/>
          <a:ext cx="4610100" cy="647700"/>
        </p:xfrm>
        <a:graphic>
          <a:graphicData uri="http://schemas.openxmlformats.org/presentationml/2006/ole">
            <mc:AlternateContent xmlns:mc="http://schemas.openxmlformats.org/markup-compatibility/2006">
              <mc:Choice xmlns:v="urn:schemas-microsoft-com:vml" Requires="v">
                <p:oleObj name="数式" r:id="rId5" imgW="2005200" imgH="254520" progId="Equation.3">
                  <p:embed/>
                </p:oleObj>
              </mc:Choice>
              <mc:Fallback>
                <p:oleObj name="数式" r:id="rId5" imgW="2005200" imgH="254520" progId="Equation.3">
                  <p:embed/>
                  <p:pic>
                    <p:nvPicPr>
                      <p:cNvPr id="0" name="Picture 6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3581400"/>
                        <a:ext cx="4610100" cy="647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lstStyle/>
          <a:p>
            <a:pPr eaLnBrk="1" hangingPunct="1">
              <a:defRPr/>
            </a:pPr>
            <a:r>
              <a:rPr lang="ja-JP" altLang="en-US" dirty="0">
                <a:latin typeface="Times New Roman" panose="02020603050405020304" pitchFamily="18" charset="0"/>
              </a:rPr>
              <a:t>参考資料：最大項</a:t>
            </a:r>
          </a:p>
        </p:txBody>
      </p:sp>
      <p:sp>
        <p:nvSpPr>
          <p:cNvPr id="223235" name="Rectangle 3"/>
          <p:cNvSpPr>
            <a:spLocks noGrp="1" noChangeArrowheads="1"/>
          </p:cNvSpPr>
          <p:nvPr>
            <p:ph type="body" idx="1"/>
          </p:nvPr>
        </p:nvSpPr>
        <p:spPr>
          <a:xfrm>
            <a:off x="1066800" y="1981200"/>
            <a:ext cx="7543800" cy="1447800"/>
          </a:xfrm>
        </p:spPr>
        <p:txBody>
          <a:bodyPr/>
          <a:lstStyle/>
          <a:p>
            <a:pPr eaLnBrk="1" hangingPunct="1">
              <a:defRPr/>
            </a:pPr>
            <a:r>
              <a:rPr lang="ja-JP" altLang="en-US">
                <a:latin typeface="Times New Roman" panose="02020603050405020304" pitchFamily="18" charset="0"/>
              </a:rPr>
              <a:t>例題 </a:t>
            </a:r>
            <a:r>
              <a:rPr lang="en-US" altLang="ja-JP" i="1" dirty="0">
                <a:latin typeface="Times New Roman" panose="02020603050405020304" pitchFamily="18" charset="0"/>
              </a:rPr>
              <a:t>f</a:t>
            </a:r>
            <a:r>
              <a:rPr lang="en-US" altLang="ja-JP" dirty="0">
                <a:latin typeface="Times New Roman" panose="02020603050405020304" pitchFamily="18" charset="0"/>
              </a:rPr>
              <a:t> (</a:t>
            </a:r>
            <a:r>
              <a:rPr lang="en-US" altLang="ja-JP" i="1" dirty="0">
                <a:latin typeface="Times New Roman" panose="02020603050405020304" pitchFamily="18" charset="0"/>
              </a:rPr>
              <a:t>X</a:t>
            </a:r>
            <a:r>
              <a:rPr lang="en-US" altLang="ja-JP" dirty="0">
                <a:latin typeface="Times New Roman" panose="02020603050405020304" pitchFamily="18" charset="0"/>
              </a:rPr>
              <a:t>,</a:t>
            </a:r>
            <a:r>
              <a:rPr lang="en-US" altLang="ja-JP" i="1" dirty="0">
                <a:latin typeface="Times New Roman" panose="02020603050405020304" pitchFamily="18" charset="0"/>
              </a:rPr>
              <a:t>Y</a:t>
            </a:r>
            <a:r>
              <a:rPr lang="en-US" altLang="ja-JP" dirty="0">
                <a:latin typeface="Times New Roman" panose="02020603050405020304" pitchFamily="18" charset="0"/>
              </a:rPr>
              <a:t>,</a:t>
            </a:r>
            <a:r>
              <a:rPr lang="en-US" altLang="ja-JP" i="1" dirty="0">
                <a:latin typeface="Times New Roman" panose="02020603050405020304" pitchFamily="18" charset="0"/>
              </a:rPr>
              <a:t>Z</a:t>
            </a:r>
            <a:r>
              <a:rPr lang="en-US" altLang="ja-JP" dirty="0">
                <a:latin typeface="Times New Roman" panose="02020603050405020304" pitchFamily="18" charset="0"/>
              </a:rPr>
              <a:t> )</a:t>
            </a:r>
            <a:r>
              <a:rPr lang="ja-JP" altLang="en-US">
                <a:latin typeface="Times New Roman" panose="02020603050405020304" pitchFamily="18" charset="0"/>
              </a:rPr>
              <a:t>の最大項を全て書け</a:t>
            </a:r>
          </a:p>
          <a:p>
            <a:pPr lvl="1" eaLnBrk="1" hangingPunct="1">
              <a:defRPr/>
            </a:pPr>
            <a:r>
              <a:rPr lang="en-US" altLang="ja-JP" dirty="0">
                <a:latin typeface="Times New Roman" panose="02020603050405020304" pitchFamily="18" charset="0"/>
              </a:rPr>
              <a:t>3</a:t>
            </a:r>
            <a:r>
              <a:rPr lang="ja-JP" altLang="en-US">
                <a:latin typeface="Times New Roman" panose="02020603050405020304" pitchFamily="18" charset="0"/>
              </a:rPr>
              <a:t>変数なので最大項は</a:t>
            </a:r>
            <a:r>
              <a:rPr lang="en-US" altLang="ja-JP" dirty="0">
                <a:latin typeface="Times New Roman" panose="02020603050405020304" pitchFamily="18" charset="0"/>
              </a:rPr>
              <a:t>2</a:t>
            </a:r>
            <a:r>
              <a:rPr lang="en-US" altLang="ja-JP" baseline="30000" dirty="0">
                <a:latin typeface="Times New Roman" panose="02020603050405020304" pitchFamily="18" charset="0"/>
              </a:rPr>
              <a:t>3</a:t>
            </a:r>
            <a:r>
              <a:rPr lang="en-US" altLang="ja-JP" dirty="0">
                <a:latin typeface="Times New Roman" panose="02020603050405020304" pitchFamily="18" charset="0"/>
              </a:rPr>
              <a:t> = 8</a:t>
            </a:r>
            <a:r>
              <a:rPr lang="ja-JP" altLang="en-US">
                <a:latin typeface="Times New Roman" panose="02020603050405020304" pitchFamily="18" charset="0"/>
              </a:rPr>
              <a:t>通り</a:t>
            </a:r>
          </a:p>
        </p:txBody>
      </p:sp>
      <p:graphicFrame>
        <p:nvGraphicFramePr>
          <p:cNvPr id="223236" name="Object 4"/>
          <p:cNvGraphicFramePr>
            <a:graphicFrameLocks noChangeAspect="1"/>
          </p:cNvGraphicFramePr>
          <p:nvPr/>
        </p:nvGraphicFramePr>
        <p:xfrm>
          <a:off x="322263" y="3352800"/>
          <a:ext cx="8499475" cy="1379538"/>
        </p:xfrm>
        <a:graphic>
          <a:graphicData uri="http://schemas.openxmlformats.org/presentationml/2006/ole">
            <mc:AlternateContent xmlns:mc="http://schemas.openxmlformats.org/markup-compatibility/2006">
              <mc:Choice xmlns:v="urn:schemas-microsoft-com:vml" Requires="v">
                <p:oleObj name="数式" r:id="rId3" imgW="3197880" imgH="483480" progId="Equation.3">
                  <p:embed/>
                </p:oleObj>
              </mc:Choice>
              <mc:Fallback>
                <p:oleObj name="数式" r:id="rId3" imgW="3197880" imgH="483480" progId="Equation.3">
                  <p:embed/>
                  <p:pic>
                    <p:nvPicPr>
                      <p:cNvPr id="0" name="Picture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263" y="3352800"/>
                        <a:ext cx="8499475" cy="1379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23236"/>
                                        </p:tgtEl>
                                        <p:attrNameLst>
                                          <p:attrName>style.visibility</p:attrName>
                                        </p:attrNameLst>
                                      </p:cBhvr>
                                      <p:to>
                                        <p:strVal val="visible"/>
                                      </p:to>
                                    </p:set>
                                    <p:animEffect transition="in" filter="checkerboard(across)">
                                      <p:cBhvr>
                                        <p:cTn id="7" dur="500"/>
                                        <p:tgtEl>
                                          <p:spTgt spid="223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670" name="Rectangle 86"/>
          <p:cNvSpPr>
            <a:spLocks noGrp="1" noChangeArrowheads="1"/>
          </p:cNvSpPr>
          <p:nvPr>
            <p:ph type="title"/>
          </p:nvPr>
        </p:nvSpPr>
        <p:spPr>
          <a:xfrm>
            <a:off x="1066800" y="304801"/>
            <a:ext cx="7543800" cy="873190"/>
          </a:xfrm>
        </p:spPr>
        <p:txBody>
          <a:bodyPr/>
          <a:lstStyle/>
          <a:p>
            <a:pPr eaLnBrk="1" hangingPunct="1">
              <a:defRPr/>
            </a:pPr>
            <a:r>
              <a:rPr lang="ja-JP" altLang="en-US" dirty="0">
                <a:latin typeface="Times New Roman" panose="02020603050405020304" pitchFamily="18" charset="0"/>
              </a:rPr>
              <a:t>参考資料：最大項</a:t>
            </a:r>
          </a:p>
        </p:txBody>
      </p:sp>
      <p:sp>
        <p:nvSpPr>
          <p:cNvPr id="195671" name="Rectangle 87"/>
          <p:cNvSpPr>
            <a:spLocks noGrp="1" noChangeArrowheads="1"/>
          </p:cNvSpPr>
          <p:nvPr>
            <p:ph type="body" idx="1"/>
          </p:nvPr>
        </p:nvSpPr>
        <p:spPr>
          <a:xfrm>
            <a:off x="1066800" y="1295400"/>
            <a:ext cx="7315200" cy="1219200"/>
          </a:xfrm>
        </p:spPr>
        <p:txBody>
          <a:bodyPr/>
          <a:lstStyle/>
          <a:p>
            <a:pPr eaLnBrk="1" hangingPunct="1">
              <a:defRPr/>
            </a:pPr>
            <a:r>
              <a:rPr lang="ja-JP" altLang="en-US" dirty="0">
                <a:latin typeface="Times New Roman" panose="02020603050405020304" pitchFamily="18" charset="0"/>
              </a:rPr>
              <a:t>最大項は真理値表のある</a:t>
            </a:r>
            <a:r>
              <a:rPr lang="en-US" altLang="ja-JP" dirty="0">
                <a:latin typeface="Times New Roman" panose="02020603050405020304" pitchFamily="18" charset="0"/>
              </a:rPr>
              <a:t>1</a:t>
            </a:r>
            <a:r>
              <a:rPr lang="ja-JP" altLang="en-US" dirty="0">
                <a:latin typeface="Times New Roman" panose="02020603050405020304" pitchFamily="18" charset="0"/>
              </a:rPr>
              <a:t>マス以外の全てのマスに相当</a:t>
            </a:r>
          </a:p>
        </p:txBody>
      </p:sp>
      <p:graphicFrame>
        <p:nvGraphicFramePr>
          <p:cNvPr id="195588" name="Group 4"/>
          <p:cNvGraphicFramePr>
            <a:graphicFrameLocks noGrp="1"/>
          </p:cNvGraphicFramePr>
          <p:nvPr/>
        </p:nvGraphicFramePr>
        <p:xfrm>
          <a:off x="990600" y="2438400"/>
          <a:ext cx="2971800" cy="4134096"/>
        </p:xfrm>
        <a:graphic>
          <a:graphicData uri="http://schemas.openxmlformats.org/drawingml/2006/table">
            <a:tbl>
              <a:tblPr/>
              <a:tblGrid>
                <a:gridCol w="1485900">
                  <a:extLst>
                    <a:ext uri="{9D8B030D-6E8A-4147-A177-3AD203B41FA5}">
                      <a16:colId xmlns:a16="http://schemas.microsoft.com/office/drawing/2014/main" val="20000"/>
                    </a:ext>
                  </a:extLst>
                </a:gridCol>
                <a:gridCol w="1485900">
                  <a:extLst>
                    <a:ext uri="{9D8B030D-6E8A-4147-A177-3AD203B41FA5}">
                      <a16:colId xmlns:a16="http://schemas.microsoft.com/office/drawing/2014/main" val="20001"/>
                    </a:ext>
                  </a:extLst>
                </a:gridCol>
              </a:tblGrid>
              <a:tr h="459317">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 Y Z</a:t>
                      </a:r>
                    </a:p>
                  </a:txBody>
                  <a:tcPr marL="90000" marR="90000" marT="46792" marB="4679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f</a:t>
                      </a:r>
                      <a:r>
                        <a:rPr kumimoji="1" lang="en-US" altLang="ja-JP" sz="24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 (</a:t>
                      </a:r>
                      <a:r>
                        <a:rPr kumimoji="1" lang="en-US" altLang="ja-JP" sz="24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r>
                        <a:rPr kumimoji="1" lang="en-US" altLang="ja-JP" sz="24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 </a:t>
                      </a:r>
                      <a:r>
                        <a:rPr kumimoji="1" lang="en-US" altLang="ja-JP" sz="24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y</a:t>
                      </a:r>
                      <a:r>
                        <a:rPr kumimoji="1" lang="en-US" altLang="ja-JP" sz="24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 </a:t>
                      </a:r>
                      <a:r>
                        <a:rPr kumimoji="1" lang="en-US" altLang="ja-JP" sz="24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z</a:t>
                      </a:r>
                      <a:r>
                        <a:rPr kumimoji="1" lang="en-US" altLang="ja-JP" sz="24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a:t>
                      </a:r>
                    </a:p>
                  </a:txBody>
                  <a:tcPr marL="90000" marR="90000" marT="46792" marB="4679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59317">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0 0 0</a:t>
                      </a:r>
                    </a:p>
                  </a:txBody>
                  <a:tcPr marL="90000" marR="90000" marT="46792" marB="4679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marL="90000" marR="90000" marT="46792" marB="4679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9317">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0 0 1</a:t>
                      </a:r>
                    </a:p>
                  </a:txBody>
                  <a:tcPr marL="90000" marR="90000" marT="46792" marB="4679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marL="90000" marR="90000" marT="46792" marB="4679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9317">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0 1 0</a:t>
                      </a:r>
                    </a:p>
                  </a:txBody>
                  <a:tcPr marL="90000" marR="90000" marT="46792" marB="4679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marL="90000" marR="90000" marT="46792" marB="4679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9317">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0 1 1</a:t>
                      </a:r>
                    </a:p>
                  </a:txBody>
                  <a:tcPr marL="90000" marR="90000" marT="46792" marB="4679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marL="90000" marR="90000" marT="46792" marB="4679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9317">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1 0 0</a:t>
                      </a:r>
                    </a:p>
                  </a:txBody>
                  <a:tcPr marL="90000" marR="90000" marT="46792" marB="4679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marL="90000" marR="90000" marT="46792" marB="4679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9317">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1 0 1</a:t>
                      </a:r>
                    </a:p>
                  </a:txBody>
                  <a:tcPr marL="90000" marR="90000" marT="46792" marB="4679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marL="90000" marR="90000" marT="46792" marB="4679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9317">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1 1 0</a:t>
                      </a:r>
                    </a:p>
                  </a:txBody>
                  <a:tcPr marL="90000" marR="90000" marT="46792" marB="4679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marL="90000" marR="90000" marT="46792" marB="4679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59317">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1 1 1</a:t>
                      </a:r>
                    </a:p>
                  </a:txBody>
                  <a:tcPr marL="90000" marR="90000" marT="46792" marB="4679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marL="90000" marR="90000" marT="46792" marB="4679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grpSp>
        <p:nvGrpSpPr>
          <p:cNvPr id="73764" name="Group 36"/>
          <p:cNvGrpSpPr>
            <a:grpSpLocks/>
          </p:cNvGrpSpPr>
          <p:nvPr/>
        </p:nvGrpSpPr>
        <p:grpSpPr bwMode="auto">
          <a:xfrm>
            <a:off x="4495800" y="2514600"/>
            <a:ext cx="2762250" cy="579438"/>
            <a:chOff x="3158" y="1740"/>
            <a:chExt cx="1740" cy="365"/>
          </a:xfrm>
        </p:grpSpPr>
        <p:sp>
          <p:nvSpPr>
            <p:cNvPr id="195621" name="Text Box 37"/>
            <p:cNvSpPr txBox="1">
              <a:spLocks noChangeArrowheads="1"/>
            </p:cNvSpPr>
            <p:nvPr/>
          </p:nvSpPr>
          <p:spPr bwMode="auto">
            <a:xfrm>
              <a:off x="3158" y="1740"/>
              <a:ext cx="17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ja-JP" altLang="en-US" i="0">
                  <a:effectLst>
                    <a:outerShdw blurRad="38100" dist="38100" dir="2700000" algn="tl">
                      <a:srgbClr val="000000"/>
                    </a:outerShdw>
                  </a:effectLst>
                </a:rPr>
                <a:t>最大項</a:t>
              </a:r>
              <a:r>
                <a:rPr lang="ja-JP" altLang="en-US">
                  <a:effectLst>
                    <a:outerShdw blurRad="38100" dist="38100" dir="2700000" algn="tl">
                      <a:srgbClr val="000000"/>
                    </a:outerShdw>
                  </a:effectLst>
                </a:rPr>
                <a:t>  </a:t>
              </a:r>
              <a:r>
                <a:rPr lang="en-US" altLang="ja-JP" dirty="0">
                  <a:effectLst>
                    <a:outerShdw blurRad="38100" dist="38100" dir="2700000" algn="tl">
                      <a:srgbClr val="000000"/>
                    </a:outerShdw>
                  </a:effectLst>
                </a:rPr>
                <a:t>X</a:t>
              </a:r>
              <a:r>
                <a:rPr lang="en-US" altLang="ja-JP" i="0" dirty="0">
                  <a:effectLst>
                    <a:outerShdw blurRad="38100" dist="38100" dir="2700000" algn="tl">
                      <a:srgbClr val="000000"/>
                    </a:outerShdw>
                  </a:effectLst>
                </a:rPr>
                <a:t>+</a:t>
              </a:r>
              <a:r>
                <a:rPr lang="en-US" altLang="ja-JP" dirty="0">
                  <a:effectLst>
                    <a:outerShdw blurRad="38100" dist="38100" dir="2700000" algn="tl">
                      <a:srgbClr val="000000"/>
                    </a:outerShdw>
                  </a:effectLst>
                </a:rPr>
                <a:t>Y</a:t>
              </a:r>
              <a:r>
                <a:rPr lang="en-US" altLang="ja-JP" i="0" dirty="0">
                  <a:effectLst>
                    <a:outerShdw blurRad="38100" dist="38100" dir="2700000" algn="tl">
                      <a:srgbClr val="000000"/>
                    </a:outerShdw>
                  </a:effectLst>
                </a:rPr>
                <a:t>+</a:t>
              </a:r>
              <a:r>
                <a:rPr lang="en-US" altLang="ja-JP" dirty="0">
                  <a:effectLst>
                    <a:outerShdw blurRad="38100" dist="38100" dir="2700000" algn="tl">
                      <a:srgbClr val="000000"/>
                    </a:outerShdw>
                  </a:effectLst>
                </a:rPr>
                <a:t>Z</a:t>
              </a:r>
            </a:p>
          </p:txBody>
        </p:sp>
        <p:sp>
          <p:nvSpPr>
            <p:cNvPr id="195622" name="Line 38"/>
            <p:cNvSpPr>
              <a:spLocks noChangeShapeType="1"/>
            </p:cNvSpPr>
            <p:nvPr/>
          </p:nvSpPr>
          <p:spPr bwMode="auto">
            <a:xfrm>
              <a:off x="4416" y="1776"/>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grpSp>
      <p:graphicFrame>
        <p:nvGraphicFramePr>
          <p:cNvPr id="195624" name="Group 40"/>
          <p:cNvGraphicFramePr>
            <a:graphicFrameLocks noGrp="1"/>
          </p:cNvGraphicFramePr>
          <p:nvPr/>
        </p:nvGraphicFramePr>
        <p:xfrm>
          <a:off x="4191000" y="4267200"/>
          <a:ext cx="4495800" cy="2016190"/>
        </p:xfrm>
        <a:graphic>
          <a:graphicData uri="http://schemas.openxmlformats.org/drawingml/2006/table">
            <a:tbl>
              <a:tblPr/>
              <a:tblGrid>
                <a:gridCol w="898525">
                  <a:extLst>
                    <a:ext uri="{9D8B030D-6E8A-4147-A177-3AD203B41FA5}">
                      <a16:colId xmlns:a16="http://schemas.microsoft.com/office/drawing/2014/main" val="20000"/>
                    </a:ext>
                  </a:extLst>
                </a:gridCol>
                <a:gridCol w="930275">
                  <a:extLst>
                    <a:ext uri="{9D8B030D-6E8A-4147-A177-3AD203B41FA5}">
                      <a16:colId xmlns:a16="http://schemas.microsoft.com/office/drawing/2014/main" val="20001"/>
                    </a:ext>
                  </a:extLst>
                </a:gridCol>
                <a:gridCol w="868363">
                  <a:extLst>
                    <a:ext uri="{9D8B030D-6E8A-4147-A177-3AD203B41FA5}">
                      <a16:colId xmlns:a16="http://schemas.microsoft.com/office/drawing/2014/main" val="20002"/>
                    </a:ext>
                  </a:extLst>
                </a:gridCol>
                <a:gridCol w="900112">
                  <a:extLst>
                    <a:ext uri="{9D8B030D-6E8A-4147-A177-3AD203B41FA5}">
                      <a16:colId xmlns:a16="http://schemas.microsoft.com/office/drawing/2014/main" val="20003"/>
                    </a:ext>
                  </a:extLst>
                </a:gridCol>
                <a:gridCol w="898525">
                  <a:extLst>
                    <a:ext uri="{9D8B030D-6E8A-4147-A177-3AD203B41FA5}">
                      <a16:colId xmlns:a16="http://schemas.microsoft.com/office/drawing/2014/main" val="20004"/>
                    </a:ext>
                  </a:extLst>
                </a:gridCol>
              </a:tblGrid>
              <a:tr h="764062">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0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 Y</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0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Z</a:t>
                      </a:r>
                    </a:p>
                  </a:txBody>
                  <a:tcPr marL="90000" marR="90000" marT="46783" marB="4678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0 0</a:t>
                      </a:r>
                    </a:p>
                  </a:txBody>
                  <a:tcPr marL="90000" marR="90000" marT="46783" marB="467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0 1</a:t>
                      </a:r>
                    </a:p>
                  </a:txBody>
                  <a:tcPr marL="90000" marR="90000" marT="46783" marB="467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1 1</a:t>
                      </a:r>
                    </a:p>
                  </a:txBody>
                  <a:tcPr marL="90000" marR="90000" marT="46783" marB="467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1 0</a:t>
                      </a:r>
                    </a:p>
                  </a:txBody>
                  <a:tcPr marL="90000" marR="90000" marT="46783" marB="4678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625238">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marL="90000" marR="90000" marT="46783" marB="4678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marL="90000" marR="90000" marT="46783" marB="467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marL="90000" marR="90000" marT="46783" marB="467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marL="90000" marR="90000" marT="46783" marB="467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marL="90000" marR="90000" marT="46783" marB="4678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26826">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marL="90000" marR="90000" marT="46783" marB="4678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marL="90000" marR="90000" marT="46783" marB="467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marL="90000" marR="90000" marT="46783" marB="467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marL="90000" marR="90000" marT="46783" marB="467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marL="90000" marR="90000" marT="46783" marB="4678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95650" name="Line 66"/>
          <p:cNvSpPr>
            <a:spLocks noChangeShapeType="1"/>
          </p:cNvSpPr>
          <p:nvPr/>
        </p:nvSpPr>
        <p:spPr bwMode="auto">
          <a:xfrm flipH="1" flipV="1">
            <a:off x="4191000" y="4267200"/>
            <a:ext cx="91440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grpSp>
        <p:nvGrpSpPr>
          <p:cNvPr id="195660" name="Group 76"/>
          <p:cNvGrpSpPr>
            <a:grpSpLocks/>
          </p:cNvGrpSpPr>
          <p:nvPr/>
        </p:nvGrpSpPr>
        <p:grpSpPr bwMode="auto">
          <a:xfrm>
            <a:off x="533400" y="2819400"/>
            <a:ext cx="3505200" cy="3810000"/>
            <a:chOff x="336" y="1776"/>
            <a:chExt cx="2208" cy="2400"/>
          </a:xfrm>
        </p:grpSpPr>
        <p:sp>
          <p:nvSpPr>
            <p:cNvPr id="195652" name="Line 68"/>
            <p:cNvSpPr>
              <a:spLocks noChangeShapeType="1"/>
            </p:cNvSpPr>
            <p:nvPr/>
          </p:nvSpPr>
          <p:spPr bwMode="auto">
            <a:xfrm flipH="1">
              <a:off x="336" y="1776"/>
              <a:ext cx="2208" cy="0"/>
            </a:xfrm>
            <a:prstGeom prst="line">
              <a:avLst/>
            </a:prstGeom>
            <a:noFill/>
            <a:ln w="38100">
              <a:solidFill>
                <a:srgbClr val="FF99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195653" name="Line 69"/>
            <p:cNvSpPr>
              <a:spLocks noChangeShapeType="1"/>
            </p:cNvSpPr>
            <p:nvPr/>
          </p:nvSpPr>
          <p:spPr bwMode="auto">
            <a:xfrm>
              <a:off x="336" y="1776"/>
              <a:ext cx="0" cy="2400"/>
            </a:xfrm>
            <a:prstGeom prst="line">
              <a:avLst/>
            </a:prstGeom>
            <a:noFill/>
            <a:ln w="38100">
              <a:solidFill>
                <a:srgbClr val="FF99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195654" name="Line 70"/>
            <p:cNvSpPr>
              <a:spLocks noChangeShapeType="1"/>
            </p:cNvSpPr>
            <p:nvPr/>
          </p:nvSpPr>
          <p:spPr bwMode="auto">
            <a:xfrm flipH="1">
              <a:off x="336" y="4176"/>
              <a:ext cx="2208" cy="0"/>
            </a:xfrm>
            <a:prstGeom prst="line">
              <a:avLst/>
            </a:prstGeom>
            <a:noFill/>
            <a:ln w="38100">
              <a:solidFill>
                <a:srgbClr val="FF99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195655" name="Line 71"/>
            <p:cNvSpPr>
              <a:spLocks noChangeShapeType="1"/>
            </p:cNvSpPr>
            <p:nvPr/>
          </p:nvSpPr>
          <p:spPr bwMode="auto">
            <a:xfrm>
              <a:off x="2544" y="2640"/>
              <a:ext cx="0" cy="1536"/>
            </a:xfrm>
            <a:prstGeom prst="line">
              <a:avLst/>
            </a:prstGeom>
            <a:noFill/>
            <a:ln w="38100">
              <a:solidFill>
                <a:srgbClr val="FF99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195656" name="Line 72"/>
            <p:cNvSpPr>
              <a:spLocks noChangeShapeType="1"/>
            </p:cNvSpPr>
            <p:nvPr/>
          </p:nvSpPr>
          <p:spPr bwMode="auto">
            <a:xfrm>
              <a:off x="576" y="2640"/>
              <a:ext cx="1968" cy="0"/>
            </a:xfrm>
            <a:prstGeom prst="line">
              <a:avLst/>
            </a:prstGeom>
            <a:noFill/>
            <a:ln w="38100">
              <a:solidFill>
                <a:srgbClr val="FF99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195657" name="Line 73"/>
            <p:cNvSpPr>
              <a:spLocks noChangeShapeType="1"/>
            </p:cNvSpPr>
            <p:nvPr/>
          </p:nvSpPr>
          <p:spPr bwMode="auto">
            <a:xfrm>
              <a:off x="576" y="2448"/>
              <a:ext cx="0" cy="192"/>
            </a:xfrm>
            <a:prstGeom prst="line">
              <a:avLst/>
            </a:prstGeom>
            <a:noFill/>
            <a:ln w="38100">
              <a:solidFill>
                <a:srgbClr val="FF99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195658" name="Line 74"/>
            <p:cNvSpPr>
              <a:spLocks noChangeShapeType="1"/>
            </p:cNvSpPr>
            <p:nvPr/>
          </p:nvSpPr>
          <p:spPr bwMode="auto">
            <a:xfrm>
              <a:off x="576" y="2448"/>
              <a:ext cx="1968" cy="0"/>
            </a:xfrm>
            <a:prstGeom prst="line">
              <a:avLst/>
            </a:prstGeom>
            <a:noFill/>
            <a:ln w="38100">
              <a:solidFill>
                <a:srgbClr val="FF99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195659" name="Line 75"/>
            <p:cNvSpPr>
              <a:spLocks noChangeShapeType="1"/>
            </p:cNvSpPr>
            <p:nvPr/>
          </p:nvSpPr>
          <p:spPr bwMode="auto">
            <a:xfrm>
              <a:off x="2544" y="1776"/>
              <a:ext cx="0" cy="672"/>
            </a:xfrm>
            <a:prstGeom prst="line">
              <a:avLst/>
            </a:prstGeom>
            <a:noFill/>
            <a:ln w="38100">
              <a:solidFill>
                <a:srgbClr val="FF99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grpSp>
      <p:grpSp>
        <p:nvGrpSpPr>
          <p:cNvPr id="195669" name="Group 85"/>
          <p:cNvGrpSpPr>
            <a:grpSpLocks/>
          </p:cNvGrpSpPr>
          <p:nvPr/>
        </p:nvGrpSpPr>
        <p:grpSpPr bwMode="auto">
          <a:xfrm>
            <a:off x="5029200" y="4953000"/>
            <a:ext cx="3733800" cy="1447800"/>
            <a:chOff x="3168" y="3120"/>
            <a:chExt cx="2352" cy="912"/>
          </a:xfrm>
        </p:grpSpPr>
        <p:sp>
          <p:nvSpPr>
            <p:cNvPr id="195661" name="Line 77"/>
            <p:cNvSpPr>
              <a:spLocks noChangeShapeType="1"/>
            </p:cNvSpPr>
            <p:nvPr/>
          </p:nvSpPr>
          <p:spPr bwMode="auto">
            <a:xfrm flipH="1">
              <a:off x="3168" y="4032"/>
              <a:ext cx="2352" cy="0"/>
            </a:xfrm>
            <a:prstGeom prst="line">
              <a:avLst/>
            </a:prstGeom>
            <a:noFill/>
            <a:ln w="38100">
              <a:solidFill>
                <a:srgbClr val="FF99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195662" name="Line 78"/>
            <p:cNvSpPr>
              <a:spLocks noChangeShapeType="1"/>
            </p:cNvSpPr>
            <p:nvPr/>
          </p:nvSpPr>
          <p:spPr bwMode="auto">
            <a:xfrm>
              <a:off x="3168" y="3120"/>
              <a:ext cx="0" cy="912"/>
            </a:xfrm>
            <a:prstGeom prst="line">
              <a:avLst/>
            </a:prstGeom>
            <a:noFill/>
            <a:ln w="38100">
              <a:solidFill>
                <a:srgbClr val="FF99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195663" name="Line 79"/>
            <p:cNvSpPr>
              <a:spLocks noChangeShapeType="1"/>
            </p:cNvSpPr>
            <p:nvPr/>
          </p:nvSpPr>
          <p:spPr bwMode="auto">
            <a:xfrm>
              <a:off x="5520" y="3120"/>
              <a:ext cx="0" cy="912"/>
            </a:xfrm>
            <a:prstGeom prst="line">
              <a:avLst/>
            </a:prstGeom>
            <a:noFill/>
            <a:ln w="38100">
              <a:solidFill>
                <a:srgbClr val="FF99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195664" name="Line 80"/>
            <p:cNvSpPr>
              <a:spLocks noChangeShapeType="1"/>
            </p:cNvSpPr>
            <p:nvPr/>
          </p:nvSpPr>
          <p:spPr bwMode="auto">
            <a:xfrm>
              <a:off x="3168" y="3120"/>
              <a:ext cx="672" cy="0"/>
            </a:xfrm>
            <a:prstGeom prst="line">
              <a:avLst/>
            </a:prstGeom>
            <a:noFill/>
            <a:ln w="38100">
              <a:solidFill>
                <a:srgbClr val="FF99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195665" name="Line 81"/>
            <p:cNvSpPr>
              <a:spLocks noChangeShapeType="1"/>
            </p:cNvSpPr>
            <p:nvPr/>
          </p:nvSpPr>
          <p:spPr bwMode="auto">
            <a:xfrm>
              <a:off x="4272" y="3120"/>
              <a:ext cx="1248" cy="0"/>
            </a:xfrm>
            <a:prstGeom prst="line">
              <a:avLst/>
            </a:prstGeom>
            <a:noFill/>
            <a:ln w="38100">
              <a:solidFill>
                <a:srgbClr val="FF99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195666" name="Line 82"/>
            <p:cNvSpPr>
              <a:spLocks noChangeShapeType="1"/>
            </p:cNvSpPr>
            <p:nvPr/>
          </p:nvSpPr>
          <p:spPr bwMode="auto">
            <a:xfrm>
              <a:off x="3840" y="3120"/>
              <a:ext cx="0" cy="384"/>
            </a:xfrm>
            <a:prstGeom prst="line">
              <a:avLst/>
            </a:prstGeom>
            <a:noFill/>
            <a:ln w="38100">
              <a:solidFill>
                <a:srgbClr val="FF99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195667" name="Line 83"/>
            <p:cNvSpPr>
              <a:spLocks noChangeShapeType="1"/>
            </p:cNvSpPr>
            <p:nvPr/>
          </p:nvSpPr>
          <p:spPr bwMode="auto">
            <a:xfrm>
              <a:off x="4272" y="3120"/>
              <a:ext cx="0" cy="384"/>
            </a:xfrm>
            <a:prstGeom prst="line">
              <a:avLst/>
            </a:prstGeom>
            <a:noFill/>
            <a:ln w="38100">
              <a:solidFill>
                <a:srgbClr val="FF99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195668" name="Line 84"/>
            <p:cNvSpPr>
              <a:spLocks noChangeShapeType="1"/>
            </p:cNvSpPr>
            <p:nvPr/>
          </p:nvSpPr>
          <p:spPr bwMode="auto">
            <a:xfrm>
              <a:off x="3840" y="3504"/>
              <a:ext cx="432" cy="0"/>
            </a:xfrm>
            <a:prstGeom prst="line">
              <a:avLst/>
            </a:prstGeom>
            <a:noFill/>
            <a:ln w="38100">
              <a:solidFill>
                <a:srgbClr val="FF99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95660"/>
                                        </p:tgtEl>
                                        <p:attrNameLst>
                                          <p:attrName>style.visibility</p:attrName>
                                        </p:attrNameLst>
                                      </p:cBhvr>
                                      <p:to>
                                        <p:strVal val="visible"/>
                                      </p:to>
                                    </p:set>
                                    <p:animEffect transition="in" filter="checkerboard(across)">
                                      <p:cBhvr>
                                        <p:cTn id="7" dur="500"/>
                                        <p:tgtEl>
                                          <p:spTgt spid="1956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95669"/>
                                        </p:tgtEl>
                                        <p:attrNameLst>
                                          <p:attrName>style.visibility</p:attrName>
                                        </p:attrNameLst>
                                      </p:cBhvr>
                                      <p:to>
                                        <p:strVal val="visible"/>
                                      </p:to>
                                    </p:set>
                                    <p:animEffect transition="in" filter="checkerboard(across)">
                                      <p:cBhvr>
                                        <p:cTn id="12" dur="500"/>
                                        <p:tgtEl>
                                          <p:spTgt spid="1956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参考資料</a:t>
            </a:r>
            <a:r>
              <a:rPr lang="en-US" altLang="ja-JP" dirty="0">
                <a:latin typeface="Times New Roman" panose="02020603050405020304" pitchFamily="18" charset="0"/>
              </a:rPr>
              <a:t>: </a:t>
            </a:r>
            <a:r>
              <a:rPr lang="ja-JP" altLang="en-US">
                <a:latin typeface="Times New Roman" panose="02020603050405020304" pitchFamily="18" charset="0"/>
              </a:rPr>
              <a:t>標準和積形</a:t>
            </a:r>
          </a:p>
        </p:txBody>
      </p:sp>
      <p:sp>
        <p:nvSpPr>
          <p:cNvPr id="97283" name="Rectangle 3"/>
          <p:cNvSpPr>
            <a:spLocks noGrp="1" noChangeArrowheads="1"/>
          </p:cNvSpPr>
          <p:nvPr>
            <p:ph type="body" idx="1"/>
          </p:nvPr>
        </p:nvSpPr>
        <p:spPr>
          <a:xfrm>
            <a:off x="1066800" y="1981200"/>
            <a:ext cx="7543800" cy="1828800"/>
          </a:xfrm>
        </p:spPr>
        <p:txBody>
          <a:bodyPr/>
          <a:lstStyle/>
          <a:p>
            <a:pPr eaLnBrk="1" hangingPunct="1">
              <a:buFont typeface="Wingdings" panose="05000000000000000000" pitchFamily="2" charset="2"/>
              <a:buChar char="u"/>
              <a:defRPr/>
            </a:pPr>
            <a:r>
              <a:rPr lang="ja-JP" altLang="en-US" dirty="0">
                <a:latin typeface="Times New Roman" panose="02020603050405020304" pitchFamily="18" charset="0"/>
              </a:rPr>
              <a:t>定義</a:t>
            </a:r>
            <a:r>
              <a:rPr lang="en-US" altLang="ja-JP" dirty="0">
                <a:latin typeface="Times New Roman" panose="02020603050405020304" pitchFamily="18" charset="0"/>
              </a:rPr>
              <a:t> : </a:t>
            </a:r>
            <a:r>
              <a:rPr lang="ja-JP" altLang="en-US" dirty="0">
                <a:latin typeface="Times New Roman" panose="02020603050405020304" pitchFamily="18" charset="0"/>
              </a:rPr>
              <a:t>標準和積形</a:t>
            </a:r>
            <a:r>
              <a:rPr lang="en-US" altLang="ja-JP" sz="1800" dirty="0">
                <a:latin typeface="Times New Roman" panose="02020603050405020304" pitchFamily="18" charset="0"/>
              </a:rPr>
              <a:t>, </a:t>
            </a:r>
            <a:r>
              <a:rPr lang="ja-JP" altLang="en-US" sz="1800" dirty="0">
                <a:latin typeface="Times New Roman" panose="02020603050405020304" pitchFamily="18" charset="0"/>
              </a:rPr>
              <a:t>主乗法標準系</a:t>
            </a:r>
            <a:r>
              <a:rPr lang="en-US" altLang="ja-JP" sz="1800" dirty="0">
                <a:latin typeface="Times New Roman" panose="02020603050405020304" pitchFamily="18" charset="0"/>
              </a:rPr>
              <a:t>, </a:t>
            </a:r>
            <a:r>
              <a:rPr lang="ja-JP" altLang="en-US" sz="1800" dirty="0">
                <a:latin typeface="Times New Roman" panose="02020603050405020304" pitchFamily="18" charset="0"/>
              </a:rPr>
              <a:t>最大項表現</a:t>
            </a:r>
            <a:endParaRPr lang="en-US" altLang="ja-JP" dirty="0">
              <a:latin typeface="Times New Roman" panose="02020603050405020304" pitchFamily="18" charset="0"/>
            </a:endParaRPr>
          </a:p>
          <a:p>
            <a:pPr lvl="1" eaLnBrk="1" hangingPunct="1">
              <a:buFont typeface="Wingdings" panose="05000000000000000000" pitchFamily="2" charset="2"/>
              <a:buChar char="Ø"/>
              <a:defRPr/>
            </a:pPr>
            <a:r>
              <a:rPr lang="en-US" altLang="ja-JP" i="1" dirty="0">
                <a:latin typeface="Times New Roman" panose="02020603050405020304" pitchFamily="18" charset="0"/>
              </a:rPr>
              <a:t>n </a:t>
            </a:r>
            <a:r>
              <a:rPr lang="ja-JP" altLang="en-US" dirty="0">
                <a:latin typeface="Times New Roman" panose="02020603050405020304" pitchFamily="18" charset="0"/>
              </a:rPr>
              <a:t>変数論理関数の標準和積形</a:t>
            </a:r>
          </a:p>
          <a:p>
            <a:pPr lvl="2" eaLnBrk="1" hangingPunct="1">
              <a:buFont typeface="Wingdings" panose="05000000000000000000" pitchFamily="2" charset="2"/>
              <a:buNone/>
              <a:defRPr/>
            </a:pPr>
            <a:r>
              <a:rPr lang="en-US" altLang="ja-JP" sz="2800" i="1" dirty="0">
                <a:latin typeface="Times New Roman" panose="02020603050405020304" pitchFamily="18" charset="0"/>
              </a:rPr>
              <a:t>f</a:t>
            </a:r>
            <a:r>
              <a:rPr lang="en-US" altLang="ja-JP" sz="2800" dirty="0">
                <a:latin typeface="Times New Roman" panose="02020603050405020304" pitchFamily="18" charset="0"/>
              </a:rPr>
              <a:t> (</a:t>
            </a:r>
            <a:r>
              <a:rPr lang="en-US" altLang="ja-JP" sz="2800" i="1" dirty="0">
                <a:latin typeface="Times New Roman" panose="02020603050405020304" pitchFamily="18" charset="0"/>
              </a:rPr>
              <a:t>l</a:t>
            </a:r>
            <a:r>
              <a:rPr lang="en-US" altLang="ja-JP" sz="2800" baseline="-25000" dirty="0">
                <a:latin typeface="Times New Roman" panose="02020603050405020304" pitchFamily="18" charset="0"/>
              </a:rPr>
              <a:t>1</a:t>
            </a:r>
            <a:r>
              <a:rPr lang="en-US" altLang="ja-JP" sz="2800" dirty="0">
                <a:latin typeface="Times New Roman" panose="02020603050405020304" pitchFamily="18" charset="0"/>
              </a:rPr>
              <a:t>, </a:t>
            </a:r>
            <a:r>
              <a:rPr lang="en-US" altLang="ja-JP" sz="2800" i="1" dirty="0">
                <a:latin typeface="Times New Roman" panose="02020603050405020304" pitchFamily="18" charset="0"/>
              </a:rPr>
              <a:t>l</a:t>
            </a:r>
            <a:r>
              <a:rPr lang="en-US" altLang="ja-JP" sz="2800" baseline="-25000" dirty="0">
                <a:latin typeface="Times New Roman" panose="02020603050405020304" pitchFamily="18" charset="0"/>
              </a:rPr>
              <a:t>2 </a:t>
            </a:r>
            <a:r>
              <a:rPr lang="en-US" altLang="ja-JP" sz="2800" dirty="0">
                <a:latin typeface="Times New Roman" panose="02020603050405020304" pitchFamily="18" charset="0"/>
              </a:rPr>
              <a:t>,…, </a:t>
            </a:r>
            <a:r>
              <a:rPr lang="en-US" altLang="ja-JP" sz="2800" i="1" dirty="0">
                <a:latin typeface="Times New Roman" panose="02020603050405020304" pitchFamily="18" charset="0"/>
              </a:rPr>
              <a:t>l</a:t>
            </a:r>
            <a:r>
              <a:rPr lang="en-US" altLang="ja-JP" sz="2800" i="1" baseline="-25000" dirty="0">
                <a:latin typeface="Times New Roman" panose="02020603050405020304" pitchFamily="18" charset="0"/>
              </a:rPr>
              <a:t>n</a:t>
            </a:r>
            <a:r>
              <a:rPr lang="en-US" altLang="ja-JP" sz="2800" baseline="-25000" dirty="0">
                <a:latin typeface="Times New Roman" panose="02020603050405020304" pitchFamily="18" charset="0"/>
              </a:rPr>
              <a:t> </a:t>
            </a:r>
            <a:r>
              <a:rPr lang="en-US" altLang="ja-JP" sz="2800" dirty="0">
                <a:latin typeface="Times New Roman" panose="02020603050405020304" pitchFamily="18" charset="0"/>
              </a:rPr>
              <a:t>) = 0</a:t>
            </a:r>
            <a:r>
              <a:rPr lang="ja-JP" altLang="en-US" sz="2800" dirty="0">
                <a:latin typeface="Times New Roman" panose="02020603050405020304" pitchFamily="18" charset="0"/>
              </a:rPr>
              <a:t>となる最大項の積</a:t>
            </a:r>
          </a:p>
        </p:txBody>
      </p:sp>
      <p:sp>
        <p:nvSpPr>
          <p:cNvPr id="97304" name="Line 24"/>
          <p:cNvSpPr>
            <a:spLocks noChangeShapeType="1"/>
          </p:cNvSpPr>
          <p:nvPr/>
        </p:nvSpPr>
        <p:spPr bwMode="auto">
          <a:xfrm>
            <a:off x="2438400" y="3124200"/>
            <a:ext cx="2286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97305" name="Line 25"/>
          <p:cNvSpPr>
            <a:spLocks noChangeShapeType="1"/>
          </p:cNvSpPr>
          <p:nvPr/>
        </p:nvSpPr>
        <p:spPr bwMode="auto">
          <a:xfrm>
            <a:off x="2819400" y="3124200"/>
            <a:ext cx="2286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97306" name="Line 26"/>
          <p:cNvSpPr>
            <a:spLocks noChangeShapeType="1"/>
          </p:cNvSpPr>
          <p:nvPr/>
        </p:nvSpPr>
        <p:spPr bwMode="auto">
          <a:xfrm>
            <a:off x="3657600" y="3124200"/>
            <a:ext cx="2286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97308" name="Text Box 28"/>
          <p:cNvSpPr txBox="1">
            <a:spLocks noChangeArrowheads="1"/>
          </p:cNvSpPr>
          <p:nvPr/>
        </p:nvSpPr>
        <p:spPr bwMode="auto">
          <a:xfrm>
            <a:off x="1371600" y="4419600"/>
            <a:ext cx="64198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2800" dirty="0">
                <a:effectLst>
                  <a:outerShdw blurRad="38100" dist="38100" dir="2700000" algn="tl">
                    <a:srgbClr val="000000"/>
                  </a:outerShdw>
                </a:effectLst>
              </a:rPr>
              <a:t>f</a:t>
            </a:r>
            <a:r>
              <a:rPr lang="en-US" altLang="ja-JP" sz="2800" i="0" dirty="0">
                <a:effectLst>
                  <a:outerShdw blurRad="38100" dist="38100" dir="2700000" algn="tl">
                    <a:srgbClr val="000000"/>
                  </a:outerShdw>
                </a:effectLst>
              </a:rPr>
              <a:t> (1,1,1) = </a:t>
            </a:r>
            <a:r>
              <a:rPr lang="en-US" altLang="ja-JP" sz="2800" dirty="0">
                <a:effectLst>
                  <a:outerShdw blurRad="38100" dist="38100" dir="2700000" algn="tl">
                    <a:srgbClr val="000000"/>
                  </a:outerShdw>
                </a:effectLst>
              </a:rPr>
              <a:t>f</a:t>
            </a:r>
            <a:r>
              <a:rPr lang="en-US" altLang="ja-JP" sz="2800" i="0" dirty="0">
                <a:effectLst>
                  <a:outerShdw blurRad="38100" dist="38100" dir="2700000" algn="tl">
                    <a:srgbClr val="000000"/>
                  </a:outerShdw>
                </a:effectLst>
              </a:rPr>
              <a:t> (0,1,1) = </a:t>
            </a:r>
            <a:r>
              <a:rPr lang="en-US" altLang="ja-JP" sz="2800" dirty="0">
                <a:effectLst>
                  <a:outerShdw blurRad="38100" dist="38100" dir="2700000" algn="tl">
                    <a:srgbClr val="000000"/>
                  </a:outerShdw>
                </a:effectLst>
              </a:rPr>
              <a:t>f</a:t>
            </a:r>
            <a:r>
              <a:rPr lang="en-US" altLang="ja-JP" sz="2800" i="0" dirty="0">
                <a:effectLst>
                  <a:outerShdw blurRad="38100" dist="38100" dir="2700000" algn="tl">
                    <a:srgbClr val="000000"/>
                  </a:outerShdw>
                </a:effectLst>
              </a:rPr>
              <a:t> (0,0,1) = </a:t>
            </a:r>
            <a:r>
              <a:rPr lang="en-US" altLang="ja-JP" sz="2800" dirty="0">
                <a:effectLst>
                  <a:outerShdw blurRad="38100" dist="38100" dir="2700000" algn="tl">
                    <a:srgbClr val="000000"/>
                  </a:outerShdw>
                </a:effectLst>
              </a:rPr>
              <a:t>f</a:t>
            </a:r>
            <a:r>
              <a:rPr lang="en-US" altLang="ja-JP" sz="2800" i="0" dirty="0">
                <a:effectLst>
                  <a:outerShdw blurRad="38100" dist="38100" dir="2700000" algn="tl">
                    <a:srgbClr val="000000"/>
                  </a:outerShdw>
                </a:effectLst>
              </a:rPr>
              <a:t> (0,0,0) = 0</a:t>
            </a:r>
          </a:p>
        </p:txBody>
      </p:sp>
      <p:graphicFrame>
        <p:nvGraphicFramePr>
          <p:cNvPr id="97309" name="Object 29"/>
          <p:cNvGraphicFramePr>
            <a:graphicFrameLocks noChangeAspect="1"/>
          </p:cNvGraphicFramePr>
          <p:nvPr/>
        </p:nvGraphicFramePr>
        <p:xfrm>
          <a:off x="1219200" y="5105400"/>
          <a:ext cx="7011988" cy="1295400"/>
        </p:xfrm>
        <a:graphic>
          <a:graphicData uri="http://schemas.openxmlformats.org/presentationml/2006/ole">
            <mc:AlternateContent xmlns:mc="http://schemas.openxmlformats.org/markup-compatibility/2006">
              <mc:Choice xmlns:v="urn:schemas-microsoft-com:vml" Requires="v">
                <p:oleObj name="数式" r:id="rId3" imgW="3071160" imgH="534240" progId="Equation.3">
                  <p:embed/>
                </p:oleObj>
              </mc:Choice>
              <mc:Fallback>
                <p:oleObj name="数式" r:id="rId3" imgW="3071160" imgH="534240" progId="Equation.3">
                  <p:embed/>
                  <p:pic>
                    <p:nvPicPr>
                      <p:cNvPr id="0" name="Picture 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5105400"/>
                        <a:ext cx="7011988" cy="1295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7310" name="Object 30"/>
          <p:cNvGraphicFramePr>
            <a:graphicFrameLocks noChangeAspect="1"/>
          </p:cNvGraphicFramePr>
          <p:nvPr/>
        </p:nvGraphicFramePr>
        <p:xfrm>
          <a:off x="1066800" y="3733800"/>
          <a:ext cx="7877175" cy="644525"/>
        </p:xfrm>
        <a:graphic>
          <a:graphicData uri="http://schemas.openxmlformats.org/presentationml/2006/ole">
            <mc:AlternateContent xmlns:mc="http://schemas.openxmlformats.org/markup-compatibility/2006">
              <mc:Choice xmlns:v="urn:schemas-microsoft-com:vml" Requires="v">
                <p:oleObj name="数式" r:id="rId5" imgW="3477240" imgH="254520" progId="Equation.3">
                  <p:embed/>
                </p:oleObj>
              </mc:Choice>
              <mc:Fallback>
                <p:oleObj name="数式" r:id="rId5" imgW="3477240" imgH="254520" progId="Equation.3">
                  <p:embed/>
                  <p:pic>
                    <p:nvPicPr>
                      <p:cNvPr id="0" name="Picture 7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3733800"/>
                        <a:ext cx="7877175" cy="644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97310"/>
                                        </p:tgtEl>
                                        <p:attrNameLst>
                                          <p:attrName>style.visibility</p:attrName>
                                        </p:attrNameLst>
                                      </p:cBhvr>
                                      <p:to>
                                        <p:strVal val="visible"/>
                                      </p:to>
                                    </p:set>
                                    <p:animEffect transition="in" filter="checkerboard(across)">
                                      <p:cBhvr>
                                        <p:cTn id="7" dur="500"/>
                                        <p:tgtEl>
                                          <p:spTgt spid="973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97309"/>
                                        </p:tgtEl>
                                        <p:attrNameLst>
                                          <p:attrName>style.visibility</p:attrName>
                                        </p:attrNameLst>
                                      </p:cBhvr>
                                      <p:to>
                                        <p:strVal val="visible"/>
                                      </p:to>
                                    </p:set>
                                    <p:anim calcmode="lin" valueType="num">
                                      <p:cBhvr additive="base">
                                        <p:cTn id="12" dur="500" fill="hold"/>
                                        <p:tgtEl>
                                          <p:spTgt spid="97309"/>
                                        </p:tgtEl>
                                        <p:attrNameLst>
                                          <p:attrName>ppt_x</p:attrName>
                                        </p:attrNameLst>
                                      </p:cBhvr>
                                      <p:tavLst>
                                        <p:tav tm="0">
                                          <p:val>
                                            <p:strVal val="#ppt_x"/>
                                          </p:val>
                                        </p:tav>
                                        <p:tav tm="100000">
                                          <p:val>
                                            <p:strVal val="#ppt_x"/>
                                          </p:val>
                                        </p:tav>
                                      </p:tavLst>
                                    </p:anim>
                                    <p:anim calcmode="lin" valueType="num">
                                      <p:cBhvr additive="base">
                                        <p:cTn id="13" dur="500" fill="hold"/>
                                        <p:tgtEl>
                                          <p:spTgt spid="973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アプリケーション, Teams&#10;&#10;自動的に生成された説明">
            <a:extLst>
              <a:ext uri="{FF2B5EF4-FFF2-40B4-BE49-F238E27FC236}">
                <a16:creationId xmlns:a16="http://schemas.microsoft.com/office/drawing/2014/main" id="{D3AB9991-6E50-490E-AC85-5B4253FAC0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09" y="0"/>
            <a:ext cx="8936182" cy="6858000"/>
          </a:xfrm>
          <a:prstGeom prst="rect">
            <a:avLst/>
          </a:prstGeom>
        </p:spPr>
      </p:pic>
      <p:sp>
        <p:nvSpPr>
          <p:cNvPr id="7" name="四角形: 角を丸くする 6">
            <a:extLst>
              <a:ext uri="{FF2B5EF4-FFF2-40B4-BE49-F238E27FC236}">
                <a16:creationId xmlns:a16="http://schemas.microsoft.com/office/drawing/2014/main" id="{94CE5DE0-2F5D-43DC-9A2F-65EE391AE5E4}"/>
              </a:ext>
            </a:extLst>
          </p:cNvPr>
          <p:cNvSpPr/>
          <p:nvPr/>
        </p:nvSpPr>
        <p:spPr bwMode="auto">
          <a:xfrm>
            <a:off x="5486400" y="5279967"/>
            <a:ext cx="2743200" cy="838200"/>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3200" b="0" i="1"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Tree>
    <p:custDataLst>
      <p:tags r:id="rId1"/>
    </p:custDataLst>
    <p:extLst>
      <p:ext uri="{BB962C8B-B14F-4D97-AF65-F5344CB8AC3E}">
        <p14:creationId xmlns:p14="http://schemas.microsoft.com/office/powerpoint/2010/main" val="384141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参考資料</a:t>
            </a:r>
            <a:r>
              <a:rPr lang="en-US" altLang="ja-JP" dirty="0">
                <a:latin typeface="Times New Roman" panose="02020603050405020304" pitchFamily="18" charset="0"/>
              </a:rPr>
              <a:t>: </a:t>
            </a:r>
            <a:r>
              <a:rPr lang="ja-JP" altLang="en-US">
                <a:latin typeface="Times New Roman" panose="02020603050405020304" pitchFamily="18" charset="0"/>
              </a:rPr>
              <a:t>標準和積形の例題</a:t>
            </a:r>
          </a:p>
        </p:txBody>
      </p:sp>
      <p:grpSp>
        <p:nvGrpSpPr>
          <p:cNvPr id="98327" name="Group 23"/>
          <p:cNvGrpSpPr>
            <a:grpSpLocks/>
          </p:cNvGrpSpPr>
          <p:nvPr/>
        </p:nvGrpSpPr>
        <p:grpSpPr bwMode="auto">
          <a:xfrm>
            <a:off x="2743200" y="5562600"/>
            <a:ext cx="6019800" cy="1066800"/>
            <a:chOff x="1056" y="2160"/>
            <a:chExt cx="3792" cy="672"/>
          </a:xfrm>
        </p:grpSpPr>
        <p:sp>
          <p:nvSpPr>
            <p:cNvPr id="98309" name="Text Box 5"/>
            <p:cNvSpPr txBox="1">
              <a:spLocks noChangeArrowheads="1"/>
            </p:cNvSpPr>
            <p:nvPr/>
          </p:nvSpPr>
          <p:spPr bwMode="auto">
            <a:xfrm>
              <a:off x="1056" y="2160"/>
              <a:ext cx="3792"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en-US" altLang="ja-JP" dirty="0"/>
                <a:t>f</a:t>
              </a:r>
              <a:r>
                <a:rPr lang="en-US" altLang="ja-JP" i="0" dirty="0"/>
                <a:t> (0,0,0)=</a:t>
              </a:r>
              <a:r>
                <a:rPr lang="en-US" altLang="ja-JP" dirty="0"/>
                <a:t>f</a:t>
              </a:r>
              <a:r>
                <a:rPr lang="en-US" altLang="ja-JP" i="0" dirty="0"/>
                <a:t> (0,0,1)=0</a:t>
              </a:r>
              <a:r>
                <a:rPr lang="ja-JP" altLang="en-US" i="0"/>
                <a:t>より</a:t>
              </a:r>
            </a:p>
            <a:p>
              <a:pPr eaLnBrk="1" hangingPunct="1">
                <a:defRPr/>
              </a:pPr>
              <a:r>
                <a:rPr lang="en-US" altLang="ja-JP" dirty="0">
                  <a:effectLst>
                    <a:outerShdw blurRad="38100" dist="38100" dir="2700000" algn="tl">
                      <a:srgbClr val="000000"/>
                    </a:outerShdw>
                  </a:effectLst>
                </a:rPr>
                <a:t>f</a:t>
              </a:r>
              <a:r>
                <a:rPr lang="en-US" altLang="ja-JP" i="0" dirty="0">
                  <a:effectLst>
                    <a:outerShdw blurRad="38100" dist="38100" dir="2700000" algn="tl">
                      <a:srgbClr val="000000"/>
                    </a:outerShdw>
                  </a:effectLst>
                </a:rPr>
                <a:t> (</a:t>
              </a:r>
              <a:r>
                <a:rPr lang="en-US" altLang="ja-JP" dirty="0">
                  <a:effectLst>
                    <a:outerShdw blurRad="38100" dist="38100" dir="2700000" algn="tl">
                      <a:srgbClr val="000000"/>
                    </a:outerShdw>
                  </a:effectLst>
                </a:rPr>
                <a:t>X</a:t>
              </a:r>
              <a:r>
                <a:rPr lang="en-US" altLang="ja-JP" i="0" dirty="0">
                  <a:effectLst>
                    <a:outerShdw blurRad="38100" dist="38100" dir="2700000" algn="tl">
                      <a:srgbClr val="000000"/>
                    </a:outerShdw>
                  </a:effectLst>
                </a:rPr>
                <a:t>,</a:t>
              </a:r>
              <a:r>
                <a:rPr lang="en-US" altLang="ja-JP" dirty="0">
                  <a:effectLst>
                    <a:outerShdw blurRad="38100" dist="38100" dir="2700000" algn="tl">
                      <a:srgbClr val="000000"/>
                    </a:outerShdw>
                  </a:effectLst>
                </a:rPr>
                <a:t>Y</a:t>
              </a:r>
              <a:r>
                <a:rPr lang="en-US" altLang="ja-JP" i="0" dirty="0">
                  <a:effectLst>
                    <a:outerShdw blurRad="38100" dist="38100" dir="2700000" algn="tl">
                      <a:srgbClr val="000000"/>
                    </a:outerShdw>
                  </a:effectLst>
                </a:rPr>
                <a:t>,</a:t>
              </a:r>
              <a:r>
                <a:rPr lang="en-US" altLang="ja-JP" dirty="0">
                  <a:effectLst>
                    <a:outerShdw blurRad="38100" dist="38100" dir="2700000" algn="tl">
                      <a:srgbClr val="000000"/>
                    </a:outerShdw>
                  </a:effectLst>
                </a:rPr>
                <a:t>Z</a:t>
              </a:r>
              <a:r>
                <a:rPr lang="en-US" altLang="ja-JP" i="0" dirty="0">
                  <a:effectLst>
                    <a:outerShdw blurRad="38100" dist="38100" dir="2700000" algn="tl">
                      <a:srgbClr val="000000"/>
                    </a:outerShdw>
                  </a:effectLst>
                </a:rPr>
                <a:t> ) =(</a:t>
              </a:r>
              <a:r>
                <a:rPr lang="en-US" altLang="ja-JP" dirty="0">
                  <a:effectLst>
                    <a:outerShdw blurRad="38100" dist="38100" dir="2700000" algn="tl">
                      <a:srgbClr val="000000"/>
                    </a:outerShdw>
                  </a:effectLst>
                </a:rPr>
                <a:t>X</a:t>
              </a:r>
              <a:r>
                <a:rPr lang="en-US" altLang="ja-JP" i="0" dirty="0">
                  <a:effectLst>
                    <a:outerShdw blurRad="38100" dist="38100" dir="2700000" algn="tl">
                      <a:srgbClr val="000000"/>
                    </a:outerShdw>
                  </a:effectLst>
                </a:rPr>
                <a:t> +</a:t>
              </a:r>
              <a:r>
                <a:rPr lang="en-US" altLang="ja-JP" dirty="0">
                  <a:effectLst>
                    <a:outerShdw blurRad="38100" dist="38100" dir="2700000" algn="tl">
                      <a:srgbClr val="000000"/>
                    </a:outerShdw>
                  </a:effectLst>
                </a:rPr>
                <a:t>Y</a:t>
              </a:r>
              <a:r>
                <a:rPr lang="en-US" altLang="ja-JP" i="0" dirty="0">
                  <a:effectLst>
                    <a:outerShdw blurRad="38100" dist="38100" dir="2700000" algn="tl">
                      <a:srgbClr val="000000"/>
                    </a:outerShdw>
                  </a:effectLst>
                </a:rPr>
                <a:t> +</a:t>
              </a:r>
              <a:r>
                <a:rPr lang="en-US" altLang="ja-JP" dirty="0">
                  <a:effectLst>
                    <a:outerShdw blurRad="38100" dist="38100" dir="2700000" algn="tl">
                      <a:srgbClr val="000000"/>
                    </a:outerShdw>
                  </a:effectLst>
                </a:rPr>
                <a:t>Z</a:t>
              </a:r>
              <a:r>
                <a:rPr lang="en-US" altLang="ja-JP" i="0" dirty="0">
                  <a:effectLst>
                    <a:outerShdw blurRad="38100" dist="38100" dir="2700000" algn="tl">
                      <a:srgbClr val="000000"/>
                    </a:outerShdw>
                  </a:effectLst>
                </a:rPr>
                <a:t> )</a:t>
              </a:r>
              <a:r>
                <a:rPr lang="ja-JP" altLang="en-US" i="0">
                  <a:effectLst>
                    <a:outerShdw blurRad="38100" dist="38100" dir="2700000" algn="tl">
                      <a:srgbClr val="000000"/>
                    </a:outerShdw>
                  </a:effectLst>
                </a:rPr>
                <a:t>・</a:t>
              </a:r>
              <a:r>
                <a:rPr lang="en-US" altLang="ja-JP" i="0" dirty="0">
                  <a:effectLst>
                    <a:outerShdw blurRad="38100" dist="38100" dir="2700000" algn="tl">
                      <a:srgbClr val="000000"/>
                    </a:outerShdw>
                  </a:effectLst>
                </a:rPr>
                <a:t>(</a:t>
              </a:r>
              <a:r>
                <a:rPr lang="en-US" altLang="ja-JP" dirty="0">
                  <a:effectLst>
                    <a:outerShdw blurRad="38100" dist="38100" dir="2700000" algn="tl">
                      <a:srgbClr val="000000"/>
                    </a:outerShdw>
                  </a:effectLst>
                </a:rPr>
                <a:t>X</a:t>
              </a:r>
              <a:r>
                <a:rPr lang="en-US" altLang="ja-JP" i="0" dirty="0">
                  <a:effectLst>
                    <a:outerShdw blurRad="38100" dist="38100" dir="2700000" algn="tl">
                      <a:srgbClr val="000000"/>
                    </a:outerShdw>
                  </a:effectLst>
                </a:rPr>
                <a:t> +</a:t>
              </a:r>
              <a:r>
                <a:rPr lang="en-US" altLang="ja-JP" dirty="0">
                  <a:effectLst>
                    <a:outerShdw blurRad="38100" dist="38100" dir="2700000" algn="tl">
                      <a:srgbClr val="000000"/>
                    </a:outerShdw>
                  </a:effectLst>
                </a:rPr>
                <a:t>Y</a:t>
              </a:r>
              <a:r>
                <a:rPr lang="en-US" altLang="ja-JP" i="0" dirty="0">
                  <a:effectLst>
                    <a:outerShdw blurRad="38100" dist="38100" dir="2700000" algn="tl">
                      <a:srgbClr val="000000"/>
                    </a:outerShdw>
                  </a:effectLst>
                </a:rPr>
                <a:t> +</a:t>
              </a:r>
              <a:r>
                <a:rPr lang="en-US" altLang="ja-JP" dirty="0">
                  <a:effectLst>
                    <a:outerShdw blurRad="38100" dist="38100" dir="2700000" algn="tl">
                      <a:srgbClr val="000000"/>
                    </a:outerShdw>
                  </a:effectLst>
                </a:rPr>
                <a:t>Z</a:t>
              </a:r>
              <a:r>
                <a:rPr lang="en-US" altLang="ja-JP" i="0" dirty="0">
                  <a:effectLst>
                    <a:outerShdw blurRad="38100" dist="38100" dir="2700000" algn="tl">
                      <a:srgbClr val="000000"/>
                    </a:outerShdw>
                  </a:effectLst>
                </a:rPr>
                <a:t> )</a:t>
              </a:r>
            </a:p>
          </p:txBody>
        </p:sp>
        <p:sp>
          <p:nvSpPr>
            <p:cNvPr id="98310" name="Line 6"/>
            <p:cNvSpPr>
              <a:spLocks noChangeShapeType="1"/>
            </p:cNvSpPr>
            <p:nvPr/>
          </p:nvSpPr>
          <p:spPr bwMode="auto">
            <a:xfrm flipV="1">
              <a:off x="4320" y="2544"/>
              <a:ext cx="144"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grpSp>
      <p:graphicFrame>
        <p:nvGraphicFramePr>
          <p:cNvPr id="98351" name="Group 47"/>
          <p:cNvGraphicFramePr>
            <a:graphicFrameLocks noGrp="1"/>
          </p:cNvGraphicFramePr>
          <p:nvPr/>
        </p:nvGraphicFramePr>
        <p:xfrm>
          <a:off x="1371600" y="3200400"/>
          <a:ext cx="3429000" cy="2297115"/>
        </p:xfrm>
        <a:graphic>
          <a:graphicData uri="http://schemas.openxmlformats.org/drawingml/2006/table">
            <a:tbl>
              <a:tblPr/>
              <a:tblGrid>
                <a:gridCol w="1714500">
                  <a:extLst>
                    <a:ext uri="{9D8B030D-6E8A-4147-A177-3AD203B41FA5}">
                      <a16:colId xmlns:a16="http://schemas.microsoft.com/office/drawing/2014/main" val="20000"/>
                    </a:ext>
                  </a:extLst>
                </a:gridCol>
                <a:gridCol w="1714500">
                  <a:extLst>
                    <a:ext uri="{9D8B030D-6E8A-4147-A177-3AD203B41FA5}">
                      <a16:colId xmlns:a16="http://schemas.microsoft.com/office/drawing/2014/main" val="20001"/>
                    </a:ext>
                  </a:extLst>
                </a:gridCol>
              </a:tblGrid>
              <a:tr h="45942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 Y Z</a:t>
                      </a:r>
                    </a:p>
                  </a:txBody>
                  <a:tcPr marL="90000" marR="90000" marT="46806" marB="468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f</a:t>
                      </a:r>
                      <a:r>
                        <a:rPr kumimoji="1" lang="en-US" altLang="ja-JP" sz="24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 (</a:t>
                      </a:r>
                      <a:r>
                        <a:rPr kumimoji="1" lang="en-US" altLang="ja-JP" sz="24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r>
                        <a:rPr kumimoji="1" lang="en-US" altLang="ja-JP" sz="24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 </a:t>
                      </a:r>
                      <a:r>
                        <a:rPr kumimoji="1" lang="en-US" altLang="ja-JP" sz="24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Y</a:t>
                      </a:r>
                      <a:r>
                        <a:rPr kumimoji="1" lang="en-US" altLang="ja-JP" sz="24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 </a:t>
                      </a:r>
                      <a:r>
                        <a:rPr kumimoji="1" lang="en-US" altLang="ja-JP" sz="24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Z</a:t>
                      </a:r>
                      <a:r>
                        <a:rPr kumimoji="1" lang="en-US" altLang="ja-JP" sz="24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 )</a:t>
                      </a: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5942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0 0 0</a:t>
                      </a:r>
                    </a:p>
                  </a:txBody>
                  <a:tcPr marL="90000" marR="90000" marT="46806" marB="468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24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942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0 0 1</a:t>
                      </a:r>
                    </a:p>
                  </a:txBody>
                  <a:tcPr marL="90000" marR="90000" marT="46806" marB="468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24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942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0 1 0</a:t>
                      </a:r>
                    </a:p>
                  </a:txBody>
                  <a:tcPr marL="90000" marR="90000" marT="46806" marB="468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24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942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0 1 1</a:t>
                      </a:r>
                    </a:p>
                  </a:txBody>
                  <a:tcPr marL="90000" marR="90000" marT="46806" marB="468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24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aphicFrame>
        <p:nvGraphicFramePr>
          <p:cNvPr id="98352" name="Group 48"/>
          <p:cNvGraphicFramePr>
            <a:graphicFrameLocks noGrp="1"/>
          </p:cNvGraphicFramePr>
          <p:nvPr/>
        </p:nvGraphicFramePr>
        <p:xfrm>
          <a:off x="4953000" y="3200400"/>
          <a:ext cx="3429000" cy="2297115"/>
        </p:xfrm>
        <a:graphic>
          <a:graphicData uri="http://schemas.openxmlformats.org/drawingml/2006/table">
            <a:tbl>
              <a:tblPr/>
              <a:tblGrid>
                <a:gridCol w="1714500">
                  <a:extLst>
                    <a:ext uri="{9D8B030D-6E8A-4147-A177-3AD203B41FA5}">
                      <a16:colId xmlns:a16="http://schemas.microsoft.com/office/drawing/2014/main" val="20000"/>
                    </a:ext>
                  </a:extLst>
                </a:gridCol>
                <a:gridCol w="1714500">
                  <a:extLst>
                    <a:ext uri="{9D8B030D-6E8A-4147-A177-3AD203B41FA5}">
                      <a16:colId xmlns:a16="http://schemas.microsoft.com/office/drawing/2014/main" val="20001"/>
                    </a:ext>
                  </a:extLst>
                </a:gridCol>
              </a:tblGrid>
              <a:tr h="45942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 Y Z</a:t>
                      </a:r>
                    </a:p>
                  </a:txBody>
                  <a:tcPr marL="90000" marR="90000" marT="46806" marB="468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f</a:t>
                      </a:r>
                      <a:r>
                        <a:rPr kumimoji="1" lang="en-US" altLang="ja-JP" sz="24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 (</a:t>
                      </a:r>
                      <a:r>
                        <a:rPr kumimoji="1" lang="en-US" altLang="ja-JP" sz="24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r>
                        <a:rPr kumimoji="1" lang="en-US" altLang="ja-JP" sz="24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 </a:t>
                      </a:r>
                      <a:r>
                        <a:rPr kumimoji="1" lang="en-US" altLang="ja-JP" sz="24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Y</a:t>
                      </a:r>
                      <a:r>
                        <a:rPr kumimoji="1" lang="en-US" altLang="ja-JP" sz="24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 </a:t>
                      </a:r>
                      <a:r>
                        <a:rPr kumimoji="1" lang="en-US" altLang="ja-JP" sz="24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Z</a:t>
                      </a:r>
                      <a:r>
                        <a:rPr kumimoji="1" lang="en-US" altLang="ja-JP" sz="24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 )</a:t>
                      </a: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5942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1 0 0</a:t>
                      </a:r>
                    </a:p>
                  </a:txBody>
                  <a:tcPr marL="90000" marR="90000" marT="46806" marB="468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24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942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1 0 1</a:t>
                      </a:r>
                    </a:p>
                  </a:txBody>
                  <a:tcPr marL="90000" marR="90000" marT="46806" marB="468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24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942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1 1 0</a:t>
                      </a:r>
                    </a:p>
                  </a:txBody>
                  <a:tcPr marL="90000" marR="90000" marT="46806" marB="468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24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942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1 1 1</a:t>
                      </a:r>
                    </a:p>
                  </a:txBody>
                  <a:tcPr marL="90000" marR="90000" marT="46806" marB="468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24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pSp>
        <p:nvGrpSpPr>
          <p:cNvPr id="98372" name="Group 68"/>
          <p:cNvGrpSpPr>
            <a:grpSpLocks/>
          </p:cNvGrpSpPr>
          <p:nvPr/>
        </p:nvGrpSpPr>
        <p:grpSpPr bwMode="auto">
          <a:xfrm>
            <a:off x="3086100" y="3657600"/>
            <a:ext cx="5295900" cy="1828800"/>
            <a:chOff x="1944" y="2304"/>
            <a:chExt cx="3336" cy="1152"/>
          </a:xfrm>
        </p:grpSpPr>
        <p:sp>
          <p:nvSpPr>
            <p:cNvPr id="98373" name="Rectangle 69"/>
            <p:cNvSpPr>
              <a:spLocks noChangeArrowheads="1"/>
            </p:cNvSpPr>
            <p:nvPr/>
          </p:nvSpPr>
          <p:spPr bwMode="auto">
            <a:xfrm>
              <a:off x="1944" y="3168"/>
              <a:ext cx="10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2400" i="0" dirty="0">
                  <a:latin typeface="Times New Roman" panose="02020603050405020304" pitchFamily="18" charset="0"/>
                </a:rPr>
                <a:t>1</a:t>
              </a:r>
            </a:p>
          </p:txBody>
        </p:sp>
        <p:sp>
          <p:nvSpPr>
            <p:cNvPr id="98374" name="Rectangle 70"/>
            <p:cNvSpPr>
              <a:spLocks noChangeArrowheads="1"/>
            </p:cNvSpPr>
            <p:nvPr/>
          </p:nvSpPr>
          <p:spPr bwMode="auto">
            <a:xfrm>
              <a:off x="1944" y="2880"/>
              <a:ext cx="10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2400" i="0" dirty="0">
                  <a:latin typeface="Times New Roman" panose="02020603050405020304" pitchFamily="18" charset="0"/>
                </a:rPr>
                <a:t>1</a:t>
              </a:r>
            </a:p>
          </p:txBody>
        </p:sp>
        <p:sp>
          <p:nvSpPr>
            <p:cNvPr id="98375" name="Rectangle 71"/>
            <p:cNvSpPr>
              <a:spLocks noChangeArrowheads="1"/>
            </p:cNvSpPr>
            <p:nvPr/>
          </p:nvSpPr>
          <p:spPr bwMode="auto">
            <a:xfrm>
              <a:off x="1944" y="2592"/>
              <a:ext cx="10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2400" i="0" dirty="0">
                  <a:latin typeface="Times New Roman" panose="02020603050405020304" pitchFamily="18" charset="0"/>
                </a:rPr>
                <a:t>0</a:t>
              </a:r>
            </a:p>
          </p:txBody>
        </p:sp>
        <p:sp>
          <p:nvSpPr>
            <p:cNvPr id="98376" name="Rectangle 72"/>
            <p:cNvSpPr>
              <a:spLocks noChangeArrowheads="1"/>
            </p:cNvSpPr>
            <p:nvPr/>
          </p:nvSpPr>
          <p:spPr bwMode="auto">
            <a:xfrm>
              <a:off x="1944" y="2304"/>
              <a:ext cx="10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2400" i="0" dirty="0">
                  <a:latin typeface="Times New Roman" panose="02020603050405020304" pitchFamily="18" charset="0"/>
                </a:rPr>
                <a:t>0</a:t>
              </a:r>
            </a:p>
          </p:txBody>
        </p:sp>
        <p:sp>
          <p:nvSpPr>
            <p:cNvPr id="98377" name="Rectangle 73"/>
            <p:cNvSpPr>
              <a:spLocks noChangeArrowheads="1"/>
            </p:cNvSpPr>
            <p:nvPr/>
          </p:nvSpPr>
          <p:spPr bwMode="auto">
            <a:xfrm>
              <a:off x="4200" y="3168"/>
              <a:ext cx="10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2400" i="0" dirty="0">
                  <a:latin typeface="Times New Roman" panose="02020603050405020304" pitchFamily="18" charset="0"/>
                </a:rPr>
                <a:t>1</a:t>
              </a:r>
            </a:p>
          </p:txBody>
        </p:sp>
        <p:sp>
          <p:nvSpPr>
            <p:cNvPr id="98378" name="Rectangle 74"/>
            <p:cNvSpPr>
              <a:spLocks noChangeArrowheads="1"/>
            </p:cNvSpPr>
            <p:nvPr/>
          </p:nvSpPr>
          <p:spPr bwMode="auto">
            <a:xfrm>
              <a:off x="4200" y="2880"/>
              <a:ext cx="10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2400" i="0" dirty="0">
                  <a:latin typeface="Times New Roman" panose="02020603050405020304" pitchFamily="18" charset="0"/>
                </a:rPr>
                <a:t>1</a:t>
              </a:r>
            </a:p>
          </p:txBody>
        </p:sp>
        <p:sp>
          <p:nvSpPr>
            <p:cNvPr id="98379" name="Rectangle 75"/>
            <p:cNvSpPr>
              <a:spLocks noChangeArrowheads="1"/>
            </p:cNvSpPr>
            <p:nvPr/>
          </p:nvSpPr>
          <p:spPr bwMode="auto">
            <a:xfrm>
              <a:off x="4200" y="2592"/>
              <a:ext cx="10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2400" i="0" dirty="0">
                  <a:latin typeface="Times New Roman" panose="02020603050405020304" pitchFamily="18" charset="0"/>
                </a:rPr>
                <a:t>1</a:t>
              </a:r>
            </a:p>
          </p:txBody>
        </p:sp>
        <p:sp>
          <p:nvSpPr>
            <p:cNvPr id="98380" name="Rectangle 76"/>
            <p:cNvSpPr>
              <a:spLocks noChangeArrowheads="1"/>
            </p:cNvSpPr>
            <p:nvPr/>
          </p:nvSpPr>
          <p:spPr bwMode="auto">
            <a:xfrm>
              <a:off x="4200" y="2304"/>
              <a:ext cx="10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2400" i="0" dirty="0">
                  <a:latin typeface="Times New Roman" panose="02020603050405020304" pitchFamily="18" charset="0"/>
                </a:rPr>
                <a:t>1</a:t>
              </a:r>
            </a:p>
          </p:txBody>
        </p:sp>
      </p:grpSp>
      <mc:AlternateContent xmlns:mc="http://schemas.openxmlformats.org/markup-compatibility/2006" xmlns:a14="http://schemas.microsoft.com/office/drawing/2010/main">
        <mc:Choice Requires="a14">
          <p:sp>
            <p:nvSpPr>
              <p:cNvPr id="19" name="コンテンツ プレースホルダー 18"/>
              <p:cNvSpPr txBox="1">
                <a:spLocks noGrp="1"/>
              </p:cNvSpPr>
              <p:nvPr>
                <p:ph idx="1"/>
              </p:nvPr>
            </p:nvSpPr>
            <p:spPr>
              <a:xfrm>
                <a:off x="1066800" y="1981200"/>
                <a:ext cx="7868885" cy="584775"/>
              </a:xfrm>
              <a:prstGeom prst="rect">
                <a:avLst/>
              </a:prstGeom>
              <a:noFill/>
            </p:spPr>
            <p:txBody>
              <a:bodyPr wrap="none" rtlCol="0">
                <a:spAutoFit/>
              </a:bodyPr>
              <a:lstStyle/>
              <a:p>
                <a:pPr marL="0" indent="0">
                  <a:buNone/>
                </a:pPr>
                <a:r>
                  <a:rPr kumimoji="1" lang="ja-JP" altLang="en-US" b="0" dirty="0">
                    <a:effectLst/>
                  </a:rPr>
                  <a:t>例</a:t>
                </a:r>
                <a:r>
                  <a:rPr lang="ja-JP" altLang="en-US" dirty="0">
                    <a:effectLst/>
                  </a:rPr>
                  <a:t>題</a:t>
                </a:r>
                <a:r>
                  <a:rPr kumimoji="1" lang="en-US" altLang="ja-JP" b="0" dirty="0">
                    <a:effectLst/>
                  </a:rPr>
                  <a:t>: </a:t>
                </a:r>
                <a14:m>
                  <m:oMath xmlns:m="http://schemas.openxmlformats.org/officeDocument/2006/math">
                    <m:r>
                      <a:rPr kumimoji="1" lang="en-US" altLang="ja-JP" b="0" i="1" smtClean="0">
                        <a:effectLst/>
                        <a:latin typeface="Cambria Math" panose="02040503050406030204" pitchFamily="18" charset="0"/>
                      </a:rPr>
                      <m:t>𝑓</m:t>
                    </m:r>
                    <m:d>
                      <m:dPr>
                        <m:ctrlPr>
                          <a:rPr kumimoji="1" lang="en-US" altLang="ja-JP" b="0" i="1" smtClean="0">
                            <a:effectLst/>
                            <a:latin typeface="Cambria Math" panose="02040503050406030204" pitchFamily="18" charset="0"/>
                          </a:rPr>
                        </m:ctrlPr>
                      </m:dPr>
                      <m:e>
                        <m:r>
                          <a:rPr kumimoji="1" lang="en-US" altLang="ja-JP" b="0" i="1" smtClean="0">
                            <a:effectLst/>
                            <a:latin typeface="Cambria Math" panose="02040503050406030204" pitchFamily="18" charset="0"/>
                          </a:rPr>
                          <m:t>𝑋</m:t>
                        </m:r>
                        <m:r>
                          <a:rPr kumimoji="1" lang="en-US" altLang="ja-JP" b="0" i="1" smtClean="0">
                            <a:effectLst/>
                            <a:latin typeface="Cambria Math" panose="02040503050406030204" pitchFamily="18" charset="0"/>
                          </a:rPr>
                          <m:t>,</m:t>
                        </m:r>
                        <m:r>
                          <a:rPr kumimoji="1" lang="en-US" altLang="ja-JP" b="0" i="1" smtClean="0">
                            <a:effectLst/>
                            <a:latin typeface="Cambria Math" panose="02040503050406030204" pitchFamily="18" charset="0"/>
                          </a:rPr>
                          <m:t>𝑌</m:t>
                        </m:r>
                      </m:e>
                    </m:d>
                    <m:r>
                      <a:rPr kumimoji="1" lang="en-US" altLang="ja-JP" b="0" i="1" smtClean="0">
                        <a:effectLst/>
                        <a:latin typeface="Cambria Math" panose="02040503050406030204" pitchFamily="18" charset="0"/>
                      </a:rPr>
                      <m:t>= </m:t>
                    </m:r>
                    <m:r>
                      <a:rPr kumimoji="1" lang="en-US" altLang="ja-JP" b="0" i="1" smtClean="0">
                        <a:effectLst/>
                        <a:latin typeface="Cambria Math" panose="02040503050406030204" pitchFamily="18" charset="0"/>
                      </a:rPr>
                      <m:t>𝑋</m:t>
                    </m:r>
                    <m:r>
                      <a:rPr kumimoji="1" lang="en-US" altLang="ja-JP" b="0" i="1" smtClean="0">
                        <a:effectLst/>
                        <a:latin typeface="Cambria Math" panose="02040503050406030204" pitchFamily="18" charset="0"/>
                      </a:rPr>
                      <m:t>+</m:t>
                    </m:r>
                    <m:r>
                      <a:rPr kumimoji="1" lang="en-US" altLang="ja-JP" b="0" i="1" smtClean="0">
                        <a:effectLst/>
                        <a:latin typeface="Cambria Math" panose="02040503050406030204" pitchFamily="18" charset="0"/>
                      </a:rPr>
                      <m:t>𝑌</m:t>
                    </m:r>
                  </m:oMath>
                </a14:m>
                <a:r>
                  <a:rPr kumimoji="1" lang="ja-JP" altLang="en-US" i="0" dirty="0">
                    <a:effectLst/>
                  </a:rPr>
                  <a:t> を標準</a:t>
                </a:r>
                <a:r>
                  <a:rPr lang="ja-JP" altLang="en-US" i="0" dirty="0">
                    <a:effectLst/>
                  </a:rPr>
                  <a:t>積和</a:t>
                </a:r>
                <a:r>
                  <a:rPr kumimoji="1" lang="ja-JP" altLang="en-US" i="0" dirty="0">
                    <a:effectLst/>
                  </a:rPr>
                  <a:t>形にせよ</a:t>
                </a:r>
              </a:p>
            </p:txBody>
          </p:sp>
        </mc:Choice>
        <mc:Fallback xmlns="">
          <p:sp>
            <p:nvSpPr>
              <p:cNvPr id="19" name="コンテンツ プレースホルダー 18"/>
              <p:cNvSpPr txBox="1">
                <a:spLocks noGrp="1" noRot="1" noChangeAspect="1" noMove="1" noResize="1" noEditPoints="1" noAdjustHandles="1" noChangeArrowheads="1" noChangeShapeType="1" noTextEdit="1"/>
              </p:cNvSpPr>
              <p:nvPr>
                <p:ph idx="1"/>
              </p:nvPr>
            </p:nvSpPr>
            <p:spPr>
              <a:xfrm>
                <a:off x="1066800" y="1981200"/>
                <a:ext cx="7868885" cy="584775"/>
              </a:xfrm>
              <a:prstGeom prst="rect">
                <a:avLst/>
              </a:prstGeom>
              <a:blipFill rotWithShape="0">
                <a:blip r:embed="rId3" cstate="print"/>
                <a:stretch>
                  <a:fillRect l="-1936" t="-16667" r="-1162" b="-33333"/>
                </a:stretch>
              </a:blipFill>
            </p:spPr>
            <p:txBody>
              <a:bodyPr/>
              <a:lstStyle/>
              <a:p>
                <a:r>
                  <a:rPr lang="ja-JP"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98372"/>
                                        </p:tgtEl>
                                        <p:attrNameLst>
                                          <p:attrName>style.visibility</p:attrName>
                                        </p:attrNameLst>
                                      </p:cBhvr>
                                      <p:to>
                                        <p:strVal val="visible"/>
                                      </p:to>
                                    </p:set>
                                    <p:animEffect transition="in" filter="checkerboard(across)">
                                      <p:cBhvr>
                                        <p:cTn id="7" dur="500"/>
                                        <p:tgtEl>
                                          <p:spTgt spid="983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98327"/>
                                        </p:tgtEl>
                                        <p:attrNameLst>
                                          <p:attrName>style.visibility</p:attrName>
                                        </p:attrNameLst>
                                      </p:cBhvr>
                                      <p:to>
                                        <p:strVal val="visible"/>
                                      </p:to>
                                    </p:set>
                                    <p:anim calcmode="lin" valueType="num">
                                      <p:cBhvr additive="base">
                                        <p:cTn id="12" dur="500" fill="hold"/>
                                        <p:tgtEl>
                                          <p:spTgt spid="98327"/>
                                        </p:tgtEl>
                                        <p:attrNameLst>
                                          <p:attrName>ppt_x</p:attrName>
                                        </p:attrNameLst>
                                      </p:cBhvr>
                                      <p:tavLst>
                                        <p:tav tm="0">
                                          <p:val>
                                            <p:strVal val="#ppt_x"/>
                                          </p:val>
                                        </p:tav>
                                        <p:tav tm="100000">
                                          <p:val>
                                            <p:strVal val="#ppt_x"/>
                                          </p:val>
                                        </p:tav>
                                      </p:tavLst>
                                    </p:anim>
                                    <p:anim calcmode="lin" valueType="num">
                                      <p:cBhvr additive="base">
                                        <p:cTn id="13" dur="500" fill="hold"/>
                                        <p:tgtEl>
                                          <p:spTgt spid="983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参考資料</a:t>
            </a:r>
            <a:r>
              <a:rPr lang="en-US" altLang="ja-JP" dirty="0">
                <a:latin typeface="Times New Roman" panose="02020603050405020304" pitchFamily="18" charset="0"/>
              </a:rPr>
              <a:t>: </a:t>
            </a:r>
            <a:r>
              <a:rPr lang="ja-JP" altLang="en-US">
                <a:latin typeface="Times New Roman" panose="02020603050405020304" pitchFamily="18" charset="0"/>
              </a:rPr>
              <a:t>リテラル</a:t>
            </a:r>
          </a:p>
        </p:txBody>
      </p:sp>
      <p:sp>
        <p:nvSpPr>
          <p:cNvPr id="198659" name="Rectangle 3"/>
          <p:cNvSpPr>
            <a:spLocks noGrp="1" noChangeArrowheads="1"/>
          </p:cNvSpPr>
          <p:nvPr>
            <p:ph type="body" idx="1"/>
          </p:nvPr>
        </p:nvSpPr>
        <p:spPr>
          <a:xfrm>
            <a:off x="1066800" y="1981200"/>
            <a:ext cx="7543800" cy="1219200"/>
          </a:xfrm>
        </p:spPr>
        <p:txBody>
          <a:bodyPr/>
          <a:lstStyle/>
          <a:p>
            <a:pPr eaLnBrk="1" hangingPunct="1">
              <a:buFont typeface="Wingdings" panose="05000000000000000000" pitchFamily="2" charset="2"/>
              <a:buChar char="u"/>
              <a:defRPr/>
            </a:pPr>
            <a:r>
              <a:rPr lang="ja-JP" altLang="en-US" dirty="0">
                <a:latin typeface="Times New Roman" panose="02020603050405020304" pitchFamily="18" charset="0"/>
              </a:rPr>
              <a:t>定義</a:t>
            </a:r>
            <a:r>
              <a:rPr lang="en-US" altLang="ja-JP" dirty="0">
                <a:latin typeface="Times New Roman" panose="02020603050405020304" pitchFamily="18" charset="0"/>
              </a:rPr>
              <a:t> : </a:t>
            </a:r>
            <a:r>
              <a:rPr lang="ja-JP" altLang="en-US" dirty="0">
                <a:latin typeface="Times New Roman" panose="02020603050405020304" pitchFamily="18" charset="0"/>
              </a:rPr>
              <a:t>リテラル</a:t>
            </a:r>
            <a:endParaRPr lang="en-US" altLang="ja-JP" dirty="0">
              <a:latin typeface="Times New Roman" panose="02020603050405020304" pitchFamily="18" charset="0"/>
            </a:endParaRPr>
          </a:p>
          <a:p>
            <a:pPr lvl="1" eaLnBrk="1" hangingPunct="1">
              <a:buFont typeface="Tahoma" panose="020B0604030504040204" pitchFamily="34" charset="0"/>
              <a:buChar char="–"/>
              <a:defRPr/>
            </a:pPr>
            <a:r>
              <a:rPr lang="ja-JP" altLang="en-US" dirty="0">
                <a:latin typeface="Times New Roman" panose="02020603050405020304" pitchFamily="18" charset="0"/>
              </a:rPr>
              <a:t>論理式を構成する論理変数とその否定</a:t>
            </a:r>
          </a:p>
        </p:txBody>
      </p:sp>
      <p:sp>
        <p:nvSpPr>
          <p:cNvPr id="198660" name="Text Box 4"/>
          <p:cNvSpPr txBox="1">
            <a:spLocks noChangeArrowheads="1"/>
          </p:cNvSpPr>
          <p:nvPr/>
        </p:nvSpPr>
        <p:spPr bwMode="auto">
          <a:xfrm>
            <a:off x="838200" y="4267200"/>
            <a:ext cx="784701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ja-JP" altLang="en-US" i="0">
                <a:effectLst>
                  <a:outerShdw blurRad="38100" dist="38100" dir="2700000" algn="tl">
                    <a:srgbClr val="000000"/>
                  </a:outerShdw>
                </a:effectLst>
              </a:rPr>
              <a:t>リテラルを使う利点</a:t>
            </a:r>
          </a:p>
          <a:p>
            <a:pPr eaLnBrk="1" hangingPunct="1">
              <a:defRPr/>
            </a:pPr>
            <a:r>
              <a:rPr lang="ja-JP" altLang="en-US" i="0">
                <a:effectLst>
                  <a:outerShdw blurRad="38100" dist="38100" dir="2700000" algn="tl">
                    <a:srgbClr val="000000"/>
                  </a:outerShdw>
                </a:effectLst>
              </a:rPr>
              <a:t>　</a:t>
            </a:r>
            <a:r>
              <a:rPr lang="en-US" altLang="ja-JP" i="0" dirty="0">
                <a:effectLst>
                  <a:outerShdw blurRad="38100" dist="38100" dir="2700000" algn="tl">
                    <a:srgbClr val="000000"/>
                  </a:outerShdw>
                </a:effectLst>
              </a:rPr>
              <a:t>NOT</a:t>
            </a:r>
            <a:r>
              <a:rPr lang="ja-JP" altLang="en-US" i="0">
                <a:effectLst>
                  <a:outerShdw blurRad="38100" dist="38100" dir="2700000" algn="tl">
                    <a:srgbClr val="000000"/>
                  </a:outerShdw>
                </a:effectLst>
              </a:rPr>
              <a:t>を気にせず</a:t>
            </a:r>
            <a:r>
              <a:rPr lang="en-US" altLang="ja-JP" i="0" dirty="0">
                <a:effectLst>
                  <a:outerShdw blurRad="38100" dist="38100" dir="2700000" algn="tl">
                    <a:srgbClr val="000000"/>
                  </a:outerShdw>
                </a:effectLst>
              </a:rPr>
              <a:t>AND,OR</a:t>
            </a:r>
            <a:r>
              <a:rPr lang="ja-JP" altLang="en-US" i="0">
                <a:effectLst>
                  <a:outerShdw blurRad="38100" dist="38100" dir="2700000" algn="tl">
                    <a:srgbClr val="000000"/>
                  </a:outerShdw>
                </a:effectLst>
              </a:rPr>
              <a:t>のみに着目できる</a:t>
            </a:r>
          </a:p>
        </p:txBody>
      </p:sp>
      <p:grpSp>
        <p:nvGrpSpPr>
          <p:cNvPr id="100357" name="Group 5"/>
          <p:cNvGrpSpPr>
            <a:grpSpLocks/>
          </p:cNvGrpSpPr>
          <p:nvPr/>
        </p:nvGrpSpPr>
        <p:grpSpPr bwMode="auto">
          <a:xfrm>
            <a:off x="1524000" y="3124200"/>
            <a:ext cx="6505575" cy="808038"/>
            <a:chOff x="960" y="1968"/>
            <a:chExt cx="4098" cy="509"/>
          </a:xfrm>
        </p:grpSpPr>
        <p:sp>
          <p:nvSpPr>
            <p:cNvPr id="100358" name="Text Box 6"/>
            <p:cNvSpPr txBox="1">
              <a:spLocks noChangeArrowheads="1"/>
            </p:cNvSpPr>
            <p:nvPr/>
          </p:nvSpPr>
          <p:spPr bwMode="auto">
            <a:xfrm>
              <a:off x="3648" y="1968"/>
              <a:ext cx="372"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tx1"/>
                </a:buClr>
                <a:buChar char="–"/>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7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i="0">
                  <a:latin typeface="Times New Roman" panose="02020603050405020304" pitchFamily="18" charset="0"/>
                </a:rPr>
                <a:t>～</a:t>
              </a:r>
            </a:p>
          </p:txBody>
        </p:sp>
        <p:sp>
          <p:nvSpPr>
            <p:cNvPr id="198663" name="Text Box 7"/>
            <p:cNvSpPr txBox="1">
              <a:spLocks noChangeArrowheads="1"/>
            </p:cNvSpPr>
            <p:nvPr/>
          </p:nvSpPr>
          <p:spPr bwMode="auto">
            <a:xfrm>
              <a:off x="960" y="2112"/>
              <a:ext cx="4098"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buFont typeface="Wingdings" panose="05000000000000000000" pitchFamily="2" charset="2"/>
                <a:buChar char="Ø"/>
                <a:defRPr/>
              </a:pPr>
              <a:r>
                <a:rPr lang="ja-JP" altLang="en-US" i="0">
                  <a:effectLst>
                    <a:outerShdw blurRad="38100" dist="38100" dir="2700000" algn="tl">
                      <a:srgbClr val="000000"/>
                    </a:outerShdw>
                  </a:effectLst>
                </a:rPr>
                <a:t>論理変数 </a:t>
              </a:r>
              <a:r>
                <a:rPr lang="en-US" altLang="ja-JP" dirty="0">
                  <a:effectLst>
                    <a:outerShdw blurRad="38100" dist="38100" dir="2700000" algn="tl">
                      <a:srgbClr val="000000"/>
                    </a:outerShdw>
                  </a:effectLst>
                </a:rPr>
                <a:t>X</a:t>
              </a:r>
              <a:r>
                <a:rPr lang="en-US" altLang="ja-JP" i="0" dirty="0">
                  <a:effectLst>
                    <a:outerShdw blurRad="38100" dist="38100" dir="2700000" algn="tl">
                      <a:srgbClr val="000000"/>
                    </a:outerShdw>
                  </a:effectLst>
                </a:rPr>
                <a:t> </a:t>
              </a:r>
              <a:r>
                <a:rPr lang="ja-JP" altLang="en-US" i="0">
                  <a:effectLst>
                    <a:outerShdw blurRad="38100" dist="38100" dir="2700000" algn="tl">
                      <a:srgbClr val="000000"/>
                    </a:outerShdw>
                  </a:effectLst>
                </a:rPr>
                <a:t>のリテラル </a:t>
              </a:r>
              <a:r>
                <a:rPr lang="en-US" altLang="ja-JP" dirty="0">
                  <a:effectLst>
                    <a:outerShdw blurRad="38100" dist="38100" dir="2700000" algn="tl">
                      <a:srgbClr val="000000"/>
                    </a:outerShdw>
                  </a:effectLst>
                </a:rPr>
                <a:t>X</a:t>
              </a:r>
              <a:r>
                <a:rPr lang="en-US" altLang="ja-JP" i="0" dirty="0">
                  <a:effectLst>
                    <a:outerShdw blurRad="38100" dist="38100" dir="2700000" algn="tl">
                      <a:srgbClr val="000000"/>
                    </a:outerShdw>
                  </a:effectLst>
                </a:rPr>
                <a:t> </a:t>
              </a:r>
              <a:r>
                <a:rPr lang="ja-JP" altLang="en-US" i="0">
                  <a:effectLst>
                    <a:outerShdw blurRad="38100" dist="38100" dir="2700000" algn="tl">
                      <a:srgbClr val="000000"/>
                    </a:outerShdw>
                  </a:effectLst>
                </a:rPr>
                <a:t>は </a:t>
              </a:r>
              <a:r>
                <a:rPr lang="en-US" altLang="ja-JP" b="1" dirty="0">
                  <a:solidFill>
                    <a:srgbClr val="FFFF00"/>
                  </a:solidFill>
                  <a:effectLst>
                    <a:outerShdw blurRad="38100" dist="38100" dir="2700000" algn="tl">
                      <a:srgbClr val="000000"/>
                    </a:outerShdw>
                  </a:effectLst>
                </a:rPr>
                <a:t>X</a:t>
              </a:r>
              <a:r>
                <a:rPr lang="en-US" altLang="ja-JP" i="0" dirty="0">
                  <a:effectLst>
                    <a:outerShdw blurRad="38100" dist="38100" dir="2700000" algn="tl">
                      <a:srgbClr val="000000"/>
                    </a:outerShdw>
                  </a:effectLst>
                </a:rPr>
                <a:t> </a:t>
              </a:r>
              <a:r>
                <a:rPr lang="ja-JP" altLang="en-US" i="0">
                  <a:effectLst>
                    <a:outerShdw blurRad="38100" dist="38100" dir="2700000" algn="tl">
                      <a:srgbClr val="000000"/>
                    </a:outerShdw>
                  </a:effectLst>
                </a:rPr>
                <a:t>と </a:t>
              </a:r>
              <a:r>
                <a:rPr lang="en-US" altLang="ja-JP" b="1" dirty="0">
                  <a:solidFill>
                    <a:srgbClr val="FFFF00"/>
                  </a:solidFill>
                  <a:effectLst>
                    <a:outerShdw blurRad="38100" dist="38100" dir="2700000" algn="tl">
                      <a:srgbClr val="000000"/>
                    </a:outerShdw>
                  </a:effectLst>
                </a:rPr>
                <a:t>X</a:t>
              </a:r>
              <a:r>
                <a:rPr lang="en-US" altLang="ja-JP" i="0" dirty="0">
                  <a:solidFill>
                    <a:srgbClr val="FFFF00"/>
                  </a:solidFill>
                  <a:effectLst>
                    <a:outerShdw blurRad="38100" dist="38100" dir="2700000" algn="tl">
                      <a:srgbClr val="000000"/>
                    </a:outerShdw>
                  </a:effectLst>
                </a:rPr>
                <a:t> </a:t>
              </a:r>
              <a:endParaRPr lang="en-US" altLang="ja-JP" b="1" dirty="0">
                <a:solidFill>
                  <a:srgbClr val="FFFF00"/>
                </a:solidFill>
                <a:effectLst>
                  <a:outerShdw blurRad="38100" dist="38100" dir="2700000" algn="tl">
                    <a:srgbClr val="000000"/>
                  </a:outerShdw>
                </a:effectLst>
              </a:endParaRPr>
            </a:p>
          </p:txBody>
        </p:sp>
        <p:sp>
          <p:nvSpPr>
            <p:cNvPr id="198664" name="Line 8"/>
            <p:cNvSpPr>
              <a:spLocks noChangeShapeType="1"/>
            </p:cNvSpPr>
            <p:nvPr/>
          </p:nvSpPr>
          <p:spPr bwMode="auto">
            <a:xfrm>
              <a:off x="4800" y="2160"/>
              <a:ext cx="192" cy="0"/>
            </a:xfrm>
            <a:prstGeom prst="line">
              <a:avLst/>
            </a:prstGeom>
            <a:noFill/>
            <a:ln w="317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8660"/>
                                        </p:tgtEl>
                                        <p:attrNameLst>
                                          <p:attrName>style.visibility</p:attrName>
                                        </p:attrNameLst>
                                      </p:cBhvr>
                                      <p:to>
                                        <p:strVal val="visible"/>
                                      </p:to>
                                    </p:set>
                                    <p:anim calcmode="lin" valueType="num">
                                      <p:cBhvr additive="base">
                                        <p:cTn id="7" dur="500" fill="hold"/>
                                        <p:tgtEl>
                                          <p:spTgt spid="198660"/>
                                        </p:tgtEl>
                                        <p:attrNameLst>
                                          <p:attrName>ppt_x</p:attrName>
                                        </p:attrNameLst>
                                      </p:cBhvr>
                                      <p:tavLst>
                                        <p:tav tm="0">
                                          <p:val>
                                            <p:strVal val="#ppt_x"/>
                                          </p:val>
                                        </p:tav>
                                        <p:tav tm="100000">
                                          <p:val>
                                            <p:strVal val="#ppt_x"/>
                                          </p:val>
                                        </p:tav>
                                      </p:tavLst>
                                    </p:anim>
                                    <p:anim calcmode="lin" valueType="num">
                                      <p:cBhvr additive="base">
                                        <p:cTn id="8" dur="500" fill="hold"/>
                                        <p:tgtEl>
                                          <p:spTgt spid="1986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60" grpId="0"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参考資料</a:t>
            </a:r>
            <a:r>
              <a:rPr lang="en-US" altLang="ja-JP" dirty="0">
                <a:latin typeface="Times New Roman" panose="02020603050405020304" pitchFamily="18" charset="0"/>
              </a:rPr>
              <a:t>: </a:t>
            </a:r>
            <a:r>
              <a:rPr lang="ja-JP" altLang="en-US">
                <a:latin typeface="Times New Roman" panose="02020603050405020304" pitchFamily="18" charset="0"/>
              </a:rPr>
              <a:t>一般化吸収則</a:t>
            </a:r>
          </a:p>
        </p:txBody>
      </p:sp>
      <p:sp>
        <p:nvSpPr>
          <p:cNvPr id="79875" name="Rectangle 3"/>
          <p:cNvSpPr>
            <a:spLocks noGrp="1" noChangeArrowheads="1"/>
          </p:cNvSpPr>
          <p:nvPr>
            <p:ph type="body" idx="1"/>
          </p:nvPr>
        </p:nvSpPr>
        <p:spPr>
          <a:xfrm>
            <a:off x="1066800" y="1981200"/>
            <a:ext cx="7543800" cy="4419600"/>
          </a:xfrm>
        </p:spPr>
        <p:txBody>
          <a:bodyPr/>
          <a:lstStyle/>
          <a:p>
            <a:pPr eaLnBrk="1" hangingPunct="1">
              <a:buFont typeface="Wingdings" panose="05000000000000000000" pitchFamily="2" charset="2"/>
              <a:buChar char="u"/>
              <a:defRPr/>
            </a:pPr>
            <a:r>
              <a:rPr lang="ja-JP" altLang="en-US" dirty="0">
                <a:latin typeface="Times New Roman" panose="02020603050405020304" pitchFamily="18" charset="0"/>
              </a:rPr>
              <a:t>定理</a:t>
            </a:r>
            <a:r>
              <a:rPr lang="en-US" altLang="ja-JP" dirty="0">
                <a:latin typeface="Times New Roman" panose="02020603050405020304" pitchFamily="18" charset="0"/>
              </a:rPr>
              <a:t> : </a:t>
            </a:r>
            <a:r>
              <a:rPr lang="ja-JP" altLang="en-US" dirty="0">
                <a:latin typeface="Times New Roman" panose="02020603050405020304" pitchFamily="18" charset="0"/>
              </a:rPr>
              <a:t>一般化吸収則</a:t>
            </a:r>
            <a:endParaRPr lang="en-US" altLang="ja-JP" dirty="0">
              <a:latin typeface="Times New Roman" panose="02020603050405020304" pitchFamily="18" charset="0"/>
            </a:endParaRPr>
          </a:p>
          <a:p>
            <a:pPr lvl="1" eaLnBrk="1" hangingPunct="1">
              <a:defRPr/>
            </a:pPr>
            <a:r>
              <a:rPr lang="en-US" altLang="ja-JP" sz="3200" b="1" i="1" dirty="0">
                <a:solidFill>
                  <a:srgbClr val="FFFF00"/>
                </a:solidFill>
                <a:latin typeface="Times New Roman" panose="02020603050405020304" pitchFamily="18" charset="0"/>
              </a:rPr>
              <a:t>X</a:t>
            </a:r>
            <a:r>
              <a:rPr lang="en-US" altLang="ja-JP" sz="3200" b="1" i="1" baseline="-25000" dirty="0">
                <a:solidFill>
                  <a:srgbClr val="FFFF00"/>
                </a:solidFill>
                <a:latin typeface="Times New Roman" panose="02020603050405020304" pitchFamily="18" charset="0"/>
              </a:rPr>
              <a:t>i</a:t>
            </a:r>
            <a:r>
              <a:rPr lang="en-US" altLang="ja-JP" sz="3200" dirty="0">
                <a:latin typeface="Times New Roman" panose="02020603050405020304" pitchFamily="18" charset="0"/>
              </a:rPr>
              <a:t> </a:t>
            </a:r>
            <a:r>
              <a:rPr lang="en-US" altLang="ja-JP" sz="3200" b="1" dirty="0">
                <a:solidFill>
                  <a:srgbClr val="FFFF00"/>
                </a:solidFill>
                <a:latin typeface="Times New Roman" panose="02020603050405020304" pitchFamily="18" charset="0"/>
              </a:rPr>
              <a:t>+</a:t>
            </a:r>
            <a:r>
              <a:rPr lang="en-US" altLang="ja-JP" sz="3200" dirty="0">
                <a:solidFill>
                  <a:srgbClr val="FFFF00"/>
                </a:solidFill>
                <a:latin typeface="Times New Roman" panose="02020603050405020304" pitchFamily="18" charset="0"/>
              </a:rPr>
              <a:t> </a:t>
            </a:r>
            <a:r>
              <a:rPr lang="en-US" altLang="ja-JP" sz="3200" i="1" dirty="0">
                <a:latin typeface="Times New Roman" panose="02020603050405020304" pitchFamily="18" charset="0"/>
              </a:rPr>
              <a:t>f</a:t>
            </a:r>
            <a:r>
              <a:rPr lang="en-US" altLang="ja-JP" sz="3200" dirty="0">
                <a:latin typeface="Times New Roman" panose="02020603050405020304" pitchFamily="18" charset="0"/>
              </a:rPr>
              <a:t> (</a:t>
            </a:r>
            <a:r>
              <a:rPr lang="en-US" altLang="ja-JP" sz="3200" i="1" dirty="0">
                <a:latin typeface="Times New Roman" panose="02020603050405020304" pitchFamily="18" charset="0"/>
              </a:rPr>
              <a:t>X</a:t>
            </a:r>
            <a:r>
              <a:rPr lang="en-US" altLang="ja-JP" sz="3200" baseline="-25000" dirty="0">
                <a:latin typeface="Times New Roman" panose="02020603050405020304" pitchFamily="18" charset="0"/>
              </a:rPr>
              <a:t>1</a:t>
            </a:r>
            <a:r>
              <a:rPr lang="en-US" altLang="ja-JP" sz="3200" dirty="0">
                <a:latin typeface="Times New Roman" panose="02020603050405020304" pitchFamily="18" charset="0"/>
              </a:rPr>
              <a:t>,…,</a:t>
            </a:r>
            <a:r>
              <a:rPr lang="en-US" altLang="ja-JP" sz="3200" b="1" i="1" dirty="0">
                <a:solidFill>
                  <a:srgbClr val="FFFF00"/>
                </a:solidFill>
                <a:latin typeface="Times New Roman" panose="02020603050405020304" pitchFamily="18" charset="0"/>
              </a:rPr>
              <a:t>X</a:t>
            </a:r>
            <a:r>
              <a:rPr lang="en-US" altLang="ja-JP" sz="3200" b="1" i="1" baseline="-25000" dirty="0">
                <a:solidFill>
                  <a:srgbClr val="FFFF00"/>
                </a:solidFill>
                <a:latin typeface="Times New Roman" panose="02020603050405020304" pitchFamily="18" charset="0"/>
              </a:rPr>
              <a:t>i</a:t>
            </a:r>
            <a:r>
              <a:rPr lang="en-US" altLang="ja-JP" sz="3200" i="1" baseline="-25000" dirty="0">
                <a:latin typeface="Times New Roman" panose="02020603050405020304" pitchFamily="18" charset="0"/>
              </a:rPr>
              <a:t> </a:t>
            </a:r>
            <a:r>
              <a:rPr lang="en-US" altLang="ja-JP" sz="3200" dirty="0">
                <a:latin typeface="Times New Roman" panose="02020603050405020304" pitchFamily="18" charset="0"/>
              </a:rPr>
              <a:t>,…,</a:t>
            </a:r>
            <a:r>
              <a:rPr lang="en-US" altLang="ja-JP" sz="3200" i="1" dirty="0" err="1">
                <a:latin typeface="Times New Roman" panose="02020603050405020304" pitchFamily="18" charset="0"/>
              </a:rPr>
              <a:t>X</a:t>
            </a:r>
            <a:r>
              <a:rPr lang="en-US" altLang="ja-JP" sz="3200" i="1" baseline="-25000" dirty="0" err="1">
                <a:latin typeface="Times New Roman" panose="02020603050405020304" pitchFamily="18" charset="0"/>
              </a:rPr>
              <a:t>n</a:t>
            </a:r>
            <a:r>
              <a:rPr lang="en-US" altLang="ja-JP" sz="3200" dirty="0">
                <a:latin typeface="Times New Roman" panose="02020603050405020304" pitchFamily="18" charset="0"/>
              </a:rPr>
              <a:t>)</a:t>
            </a:r>
          </a:p>
          <a:p>
            <a:pPr lvl="1" eaLnBrk="1" hangingPunct="1">
              <a:buFontTx/>
              <a:buNone/>
              <a:defRPr/>
            </a:pPr>
            <a:r>
              <a:rPr lang="en-US" altLang="ja-JP" sz="3200" dirty="0">
                <a:latin typeface="Times New Roman" panose="02020603050405020304" pitchFamily="18" charset="0"/>
              </a:rPr>
              <a:t>  = </a:t>
            </a:r>
            <a:r>
              <a:rPr lang="en-US" altLang="ja-JP" sz="3200" i="1" dirty="0">
                <a:latin typeface="Times New Roman" panose="02020603050405020304" pitchFamily="18" charset="0"/>
              </a:rPr>
              <a:t>X</a:t>
            </a:r>
            <a:r>
              <a:rPr lang="en-US" altLang="ja-JP" sz="3200" i="1" baseline="-25000" dirty="0">
                <a:latin typeface="Times New Roman" panose="02020603050405020304" pitchFamily="18" charset="0"/>
              </a:rPr>
              <a:t>i</a:t>
            </a:r>
            <a:r>
              <a:rPr lang="en-US" altLang="ja-JP" sz="3200" dirty="0">
                <a:latin typeface="Times New Roman" panose="02020603050405020304" pitchFamily="18" charset="0"/>
              </a:rPr>
              <a:t> + </a:t>
            </a:r>
            <a:r>
              <a:rPr lang="en-US" altLang="ja-JP" sz="3200" i="1" dirty="0">
                <a:latin typeface="Times New Roman" panose="02020603050405020304" pitchFamily="18" charset="0"/>
              </a:rPr>
              <a:t>f</a:t>
            </a:r>
            <a:r>
              <a:rPr lang="en-US" altLang="ja-JP" sz="3200" dirty="0">
                <a:latin typeface="Times New Roman" panose="02020603050405020304" pitchFamily="18" charset="0"/>
              </a:rPr>
              <a:t> (</a:t>
            </a:r>
            <a:r>
              <a:rPr lang="en-US" altLang="ja-JP" sz="3200" i="1" dirty="0">
                <a:latin typeface="Times New Roman" panose="02020603050405020304" pitchFamily="18" charset="0"/>
              </a:rPr>
              <a:t>X</a:t>
            </a:r>
            <a:r>
              <a:rPr lang="en-US" altLang="ja-JP" sz="3200" baseline="-25000" dirty="0">
                <a:latin typeface="Times New Roman" panose="02020603050405020304" pitchFamily="18" charset="0"/>
              </a:rPr>
              <a:t>1</a:t>
            </a:r>
            <a:r>
              <a:rPr lang="en-US" altLang="ja-JP" sz="3200" dirty="0">
                <a:latin typeface="Times New Roman" panose="02020603050405020304" pitchFamily="18" charset="0"/>
              </a:rPr>
              <a:t>,…,</a:t>
            </a:r>
            <a:r>
              <a:rPr lang="en-US" altLang="ja-JP" sz="3200" b="1" dirty="0">
                <a:solidFill>
                  <a:srgbClr val="FFFF00"/>
                </a:solidFill>
                <a:latin typeface="Times New Roman" panose="02020603050405020304" pitchFamily="18" charset="0"/>
              </a:rPr>
              <a:t>0</a:t>
            </a:r>
            <a:r>
              <a:rPr lang="en-US" altLang="ja-JP" sz="3200" dirty="0">
                <a:latin typeface="Times New Roman" panose="02020603050405020304" pitchFamily="18" charset="0"/>
              </a:rPr>
              <a:t>,…,</a:t>
            </a:r>
            <a:r>
              <a:rPr lang="en-US" altLang="ja-JP" sz="3200" i="1" dirty="0" err="1">
                <a:latin typeface="Times New Roman" panose="02020603050405020304" pitchFamily="18" charset="0"/>
              </a:rPr>
              <a:t>X</a:t>
            </a:r>
            <a:r>
              <a:rPr lang="en-US" altLang="ja-JP" sz="3200" i="1" baseline="-25000" dirty="0" err="1">
                <a:latin typeface="Times New Roman" panose="02020603050405020304" pitchFamily="18" charset="0"/>
              </a:rPr>
              <a:t>n</a:t>
            </a:r>
            <a:r>
              <a:rPr lang="en-US" altLang="ja-JP" sz="3200" dirty="0">
                <a:latin typeface="Times New Roman" panose="02020603050405020304" pitchFamily="18" charset="0"/>
              </a:rPr>
              <a:t>) </a:t>
            </a:r>
          </a:p>
          <a:p>
            <a:pPr lvl="1" eaLnBrk="1" hangingPunct="1">
              <a:defRPr/>
            </a:pPr>
            <a:r>
              <a:rPr lang="en-US" altLang="ja-JP" sz="3200" b="1" i="1" dirty="0">
                <a:solidFill>
                  <a:srgbClr val="FFFF00"/>
                </a:solidFill>
                <a:latin typeface="Times New Roman" panose="02020603050405020304" pitchFamily="18" charset="0"/>
              </a:rPr>
              <a:t>X</a:t>
            </a:r>
            <a:r>
              <a:rPr lang="en-US" altLang="ja-JP" sz="3200" b="1" i="1" baseline="-25000" dirty="0">
                <a:solidFill>
                  <a:srgbClr val="FFFF00"/>
                </a:solidFill>
                <a:latin typeface="Times New Roman" panose="02020603050405020304" pitchFamily="18" charset="0"/>
              </a:rPr>
              <a:t>i</a:t>
            </a:r>
            <a:r>
              <a:rPr lang="en-US" altLang="ja-JP" sz="3200" dirty="0">
                <a:latin typeface="Times New Roman" panose="02020603050405020304" pitchFamily="18" charset="0"/>
              </a:rPr>
              <a:t> </a:t>
            </a:r>
            <a:r>
              <a:rPr lang="ja-JP" altLang="en-US" sz="3200" dirty="0">
                <a:solidFill>
                  <a:srgbClr val="FFFF00"/>
                </a:solidFill>
                <a:latin typeface="Times New Roman" panose="02020603050405020304" pitchFamily="18" charset="0"/>
              </a:rPr>
              <a:t>・ </a:t>
            </a:r>
            <a:r>
              <a:rPr lang="en-US" altLang="ja-JP" sz="3200" i="1" dirty="0">
                <a:latin typeface="Times New Roman" panose="02020603050405020304" pitchFamily="18" charset="0"/>
              </a:rPr>
              <a:t>f</a:t>
            </a:r>
            <a:r>
              <a:rPr lang="en-US" altLang="ja-JP" sz="3200" dirty="0">
                <a:latin typeface="Times New Roman" panose="02020603050405020304" pitchFamily="18" charset="0"/>
              </a:rPr>
              <a:t> (</a:t>
            </a:r>
            <a:r>
              <a:rPr lang="en-US" altLang="ja-JP" sz="3200" i="1" dirty="0">
                <a:latin typeface="Times New Roman" panose="02020603050405020304" pitchFamily="18" charset="0"/>
              </a:rPr>
              <a:t>X</a:t>
            </a:r>
            <a:r>
              <a:rPr lang="en-US" altLang="ja-JP" sz="3200" baseline="-25000" dirty="0">
                <a:latin typeface="Times New Roman" panose="02020603050405020304" pitchFamily="18" charset="0"/>
              </a:rPr>
              <a:t>1</a:t>
            </a:r>
            <a:r>
              <a:rPr lang="en-US" altLang="ja-JP" sz="3200" dirty="0">
                <a:latin typeface="Times New Roman" panose="02020603050405020304" pitchFamily="18" charset="0"/>
              </a:rPr>
              <a:t>,…,</a:t>
            </a:r>
            <a:r>
              <a:rPr lang="en-US" altLang="ja-JP" sz="3200" b="1" i="1" dirty="0">
                <a:solidFill>
                  <a:srgbClr val="FFFF00"/>
                </a:solidFill>
                <a:latin typeface="Times New Roman" panose="02020603050405020304" pitchFamily="18" charset="0"/>
              </a:rPr>
              <a:t>X</a:t>
            </a:r>
            <a:r>
              <a:rPr lang="en-US" altLang="ja-JP" sz="3200" b="1" i="1" baseline="-25000" dirty="0">
                <a:solidFill>
                  <a:srgbClr val="FFFF00"/>
                </a:solidFill>
                <a:latin typeface="Times New Roman" panose="02020603050405020304" pitchFamily="18" charset="0"/>
              </a:rPr>
              <a:t>i</a:t>
            </a:r>
            <a:r>
              <a:rPr lang="en-US" altLang="ja-JP" sz="3200" i="1" baseline="-25000" dirty="0">
                <a:latin typeface="Times New Roman" panose="02020603050405020304" pitchFamily="18" charset="0"/>
              </a:rPr>
              <a:t> </a:t>
            </a:r>
            <a:r>
              <a:rPr lang="en-US" altLang="ja-JP" sz="3200" dirty="0">
                <a:latin typeface="Times New Roman" panose="02020603050405020304" pitchFamily="18" charset="0"/>
              </a:rPr>
              <a:t>,…,</a:t>
            </a:r>
            <a:r>
              <a:rPr lang="en-US" altLang="ja-JP" sz="3200" i="1" dirty="0" err="1">
                <a:latin typeface="Times New Roman" panose="02020603050405020304" pitchFamily="18" charset="0"/>
              </a:rPr>
              <a:t>X</a:t>
            </a:r>
            <a:r>
              <a:rPr lang="en-US" altLang="ja-JP" sz="3200" i="1" baseline="-25000" dirty="0" err="1">
                <a:latin typeface="Times New Roman" panose="02020603050405020304" pitchFamily="18" charset="0"/>
              </a:rPr>
              <a:t>n</a:t>
            </a:r>
            <a:r>
              <a:rPr lang="en-US" altLang="ja-JP" sz="3200" dirty="0">
                <a:latin typeface="Times New Roman" panose="02020603050405020304" pitchFamily="18" charset="0"/>
              </a:rPr>
              <a:t>)</a:t>
            </a:r>
          </a:p>
          <a:p>
            <a:pPr lvl="1" eaLnBrk="1" hangingPunct="1">
              <a:buFontTx/>
              <a:buNone/>
              <a:defRPr/>
            </a:pPr>
            <a:r>
              <a:rPr lang="en-US" altLang="ja-JP" sz="3200" dirty="0">
                <a:latin typeface="Times New Roman" panose="02020603050405020304" pitchFamily="18" charset="0"/>
              </a:rPr>
              <a:t>  = </a:t>
            </a:r>
            <a:r>
              <a:rPr lang="en-US" altLang="ja-JP" sz="3200" i="1" dirty="0">
                <a:latin typeface="Times New Roman" panose="02020603050405020304" pitchFamily="18" charset="0"/>
              </a:rPr>
              <a:t>X</a:t>
            </a:r>
            <a:r>
              <a:rPr lang="en-US" altLang="ja-JP" sz="3200" i="1" baseline="-25000" dirty="0">
                <a:latin typeface="Times New Roman" panose="02020603050405020304" pitchFamily="18" charset="0"/>
              </a:rPr>
              <a:t>i</a:t>
            </a:r>
            <a:r>
              <a:rPr lang="en-US" altLang="ja-JP" sz="3200" dirty="0">
                <a:latin typeface="Times New Roman" panose="02020603050405020304" pitchFamily="18" charset="0"/>
              </a:rPr>
              <a:t> </a:t>
            </a:r>
            <a:r>
              <a:rPr lang="ja-JP" altLang="en-US" sz="3200" dirty="0">
                <a:latin typeface="Times New Roman" panose="02020603050405020304" pitchFamily="18" charset="0"/>
              </a:rPr>
              <a:t>・ </a:t>
            </a:r>
            <a:r>
              <a:rPr lang="en-US" altLang="ja-JP" sz="3200" i="1" dirty="0">
                <a:latin typeface="Times New Roman" panose="02020603050405020304" pitchFamily="18" charset="0"/>
              </a:rPr>
              <a:t>f</a:t>
            </a:r>
            <a:r>
              <a:rPr lang="en-US" altLang="ja-JP" sz="3200" dirty="0">
                <a:latin typeface="Times New Roman" panose="02020603050405020304" pitchFamily="18" charset="0"/>
              </a:rPr>
              <a:t> (</a:t>
            </a:r>
            <a:r>
              <a:rPr lang="en-US" altLang="ja-JP" sz="3200" i="1" dirty="0">
                <a:latin typeface="Times New Roman" panose="02020603050405020304" pitchFamily="18" charset="0"/>
              </a:rPr>
              <a:t>X</a:t>
            </a:r>
            <a:r>
              <a:rPr lang="en-US" altLang="ja-JP" sz="3200" baseline="-25000" dirty="0">
                <a:latin typeface="Times New Roman" panose="02020603050405020304" pitchFamily="18" charset="0"/>
              </a:rPr>
              <a:t>1</a:t>
            </a:r>
            <a:r>
              <a:rPr lang="en-US" altLang="ja-JP" sz="3200" dirty="0">
                <a:latin typeface="Times New Roman" panose="02020603050405020304" pitchFamily="18" charset="0"/>
              </a:rPr>
              <a:t>,…,</a:t>
            </a:r>
            <a:r>
              <a:rPr lang="en-US" altLang="ja-JP" sz="3200" b="1" dirty="0">
                <a:solidFill>
                  <a:srgbClr val="FFFF00"/>
                </a:solidFill>
                <a:latin typeface="Times New Roman" panose="02020603050405020304" pitchFamily="18" charset="0"/>
              </a:rPr>
              <a:t>1</a:t>
            </a:r>
            <a:r>
              <a:rPr lang="en-US" altLang="ja-JP" sz="3200" dirty="0">
                <a:latin typeface="Times New Roman" panose="02020603050405020304" pitchFamily="18" charset="0"/>
              </a:rPr>
              <a:t>,…,</a:t>
            </a:r>
            <a:r>
              <a:rPr lang="en-US" altLang="ja-JP" sz="3200" i="1" dirty="0" err="1">
                <a:latin typeface="Times New Roman" panose="02020603050405020304" pitchFamily="18" charset="0"/>
              </a:rPr>
              <a:t>X</a:t>
            </a:r>
            <a:r>
              <a:rPr lang="en-US" altLang="ja-JP" sz="3200" i="1" baseline="-25000" dirty="0" err="1">
                <a:latin typeface="Times New Roman" panose="02020603050405020304" pitchFamily="18" charset="0"/>
              </a:rPr>
              <a:t>n</a:t>
            </a:r>
            <a:r>
              <a:rPr lang="en-US" altLang="ja-JP" sz="3200" dirty="0">
                <a:latin typeface="Times New Roman" panose="02020603050405020304" pitchFamily="18" charset="0"/>
              </a:rPr>
              <a:t>)</a:t>
            </a:r>
          </a:p>
          <a:p>
            <a:pPr eaLnBrk="1" hangingPunct="1">
              <a:buFontTx/>
              <a:buNone/>
              <a:defRPr/>
            </a:pPr>
            <a:r>
              <a:rPr lang="en-US" altLang="ja-JP" sz="2800" dirty="0">
                <a:latin typeface="Times New Roman" panose="02020603050405020304" pitchFamily="18" charset="0"/>
              </a:rPr>
              <a:t>(</a:t>
            </a:r>
            <a:r>
              <a:rPr lang="ja-JP" altLang="en-US" sz="2800" dirty="0">
                <a:latin typeface="Times New Roman" panose="02020603050405020304" pitchFamily="18" charset="0"/>
              </a:rPr>
              <a:t>証明</a:t>
            </a:r>
            <a:r>
              <a:rPr lang="en-US" altLang="ja-JP" sz="2800" dirty="0">
                <a:latin typeface="Times New Roman" panose="02020603050405020304" pitchFamily="18" charset="0"/>
              </a:rPr>
              <a:t>) </a:t>
            </a:r>
            <a:r>
              <a:rPr lang="en-US" altLang="ja-JP" sz="2800" i="1" dirty="0">
                <a:latin typeface="Times New Roman" panose="02020603050405020304" pitchFamily="18" charset="0"/>
              </a:rPr>
              <a:t>X</a:t>
            </a:r>
            <a:r>
              <a:rPr lang="en-US" altLang="ja-JP" sz="2800" i="1" baseline="-25000" dirty="0">
                <a:latin typeface="Times New Roman" panose="02020603050405020304" pitchFamily="18" charset="0"/>
              </a:rPr>
              <a:t>i</a:t>
            </a:r>
            <a:r>
              <a:rPr lang="en-US" altLang="ja-JP" sz="2800" dirty="0">
                <a:latin typeface="Times New Roman" panose="02020603050405020304" pitchFamily="18" charset="0"/>
              </a:rPr>
              <a:t> = 1 </a:t>
            </a:r>
            <a:r>
              <a:rPr lang="ja-JP" altLang="en-US" sz="2800" dirty="0">
                <a:latin typeface="Times New Roman" panose="02020603050405020304" pitchFamily="18" charset="0"/>
              </a:rPr>
              <a:t>とのき上式は両辺とも</a:t>
            </a:r>
            <a:r>
              <a:rPr lang="en-US" altLang="ja-JP" sz="2800" dirty="0">
                <a:latin typeface="Times New Roman" panose="02020603050405020304" pitchFamily="18" charset="0"/>
              </a:rPr>
              <a:t>1</a:t>
            </a:r>
          </a:p>
          <a:p>
            <a:pPr eaLnBrk="1" hangingPunct="1">
              <a:buFontTx/>
              <a:buNone/>
              <a:defRPr/>
            </a:pPr>
            <a:r>
              <a:rPr lang="en-US" altLang="ja-JP" sz="2800" i="1" dirty="0">
                <a:latin typeface="Times New Roman" panose="02020603050405020304" pitchFamily="18" charset="0"/>
              </a:rPr>
              <a:t>X</a:t>
            </a:r>
            <a:r>
              <a:rPr lang="en-US" altLang="ja-JP" sz="2800" i="1" baseline="-25000" dirty="0">
                <a:latin typeface="Times New Roman" panose="02020603050405020304" pitchFamily="18" charset="0"/>
              </a:rPr>
              <a:t>i</a:t>
            </a:r>
            <a:r>
              <a:rPr lang="en-US" altLang="ja-JP" sz="2800" dirty="0">
                <a:latin typeface="Times New Roman" panose="02020603050405020304" pitchFamily="18" charset="0"/>
              </a:rPr>
              <a:t> = 0 </a:t>
            </a:r>
            <a:r>
              <a:rPr lang="ja-JP" altLang="en-US" sz="2800" dirty="0">
                <a:latin typeface="Times New Roman" panose="02020603050405020304" pitchFamily="18" charset="0"/>
              </a:rPr>
              <a:t>とのき上式は両辺とも</a:t>
            </a:r>
            <a:r>
              <a:rPr lang="en-US" altLang="ja-JP" sz="2800" i="1" dirty="0">
                <a:latin typeface="Times New Roman" panose="02020603050405020304" pitchFamily="18" charset="0"/>
              </a:rPr>
              <a:t>f</a:t>
            </a:r>
            <a:r>
              <a:rPr lang="en-US" altLang="ja-JP" sz="2800" dirty="0">
                <a:latin typeface="Times New Roman" panose="02020603050405020304" pitchFamily="18" charset="0"/>
              </a:rPr>
              <a:t> (</a:t>
            </a:r>
            <a:r>
              <a:rPr lang="en-US" altLang="ja-JP" sz="2800" i="1" dirty="0">
                <a:latin typeface="Times New Roman" panose="02020603050405020304" pitchFamily="18" charset="0"/>
              </a:rPr>
              <a:t>X</a:t>
            </a:r>
            <a:r>
              <a:rPr lang="en-US" altLang="ja-JP" sz="2800" baseline="-25000" dirty="0">
                <a:latin typeface="Times New Roman" panose="02020603050405020304" pitchFamily="18" charset="0"/>
              </a:rPr>
              <a:t>1</a:t>
            </a:r>
            <a:r>
              <a:rPr lang="en-US" altLang="ja-JP" sz="2800" dirty="0">
                <a:latin typeface="Times New Roman" panose="02020603050405020304" pitchFamily="18" charset="0"/>
              </a:rPr>
              <a:t>,…,0,…,</a:t>
            </a:r>
            <a:r>
              <a:rPr lang="en-US" altLang="ja-JP" sz="2800" i="1" dirty="0" err="1">
                <a:latin typeface="Times New Roman" panose="02020603050405020304" pitchFamily="18" charset="0"/>
              </a:rPr>
              <a:t>X</a:t>
            </a:r>
            <a:r>
              <a:rPr lang="en-US" altLang="ja-JP" sz="2800" i="1" baseline="-25000" dirty="0" err="1">
                <a:latin typeface="Times New Roman" panose="02020603050405020304" pitchFamily="18" charset="0"/>
              </a:rPr>
              <a:t>n</a:t>
            </a:r>
            <a:r>
              <a:rPr lang="en-US" altLang="ja-JP" sz="2800" dirty="0">
                <a:latin typeface="Times New Roman" panose="02020603050405020304" pitchFamily="18" charset="0"/>
              </a:rPr>
              <a: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参考資料</a:t>
            </a:r>
            <a:r>
              <a:rPr lang="en-US" altLang="ja-JP">
                <a:latin typeface="Times New Roman" panose="02020603050405020304" pitchFamily="18" charset="0"/>
              </a:rPr>
              <a:t>: </a:t>
            </a:r>
            <a:r>
              <a:rPr lang="ja-JP" altLang="en-US">
                <a:latin typeface="Times New Roman" panose="02020603050405020304" pitchFamily="18" charset="0"/>
              </a:rPr>
              <a:t>一般化吸収則の例</a:t>
            </a:r>
          </a:p>
        </p:txBody>
      </p:sp>
      <p:sp>
        <p:nvSpPr>
          <p:cNvPr id="137219" name="Rectangle 3"/>
          <p:cNvSpPr>
            <a:spLocks noGrp="1" noChangeArrowheads="1"/>
          </p:cNvSpPr>
          <p:nvPr>
            <p:ph type="body" idx="1"/>
          </p:nvPr>
        </p:nvSpPr>
        <p:spPr>
          <a:xfrm>
            <a:off x="1066800" y="1600200"/>
            <a:ext cx="7543800" cy="2971800"/>
          </a:xfrm>
        </p:spPr>
        <p:txBody>
          <a:bodyPr/>
          <a:lstStyle/>
          <a:p>
            <a:pPr eaLnBrk="1" hangingPunct="1">
              <a:buFont typeface="Wingdings" panose="05000000000000000000" pitchFamily="2" charset="2"/>
              <a:buChar char="u"/>
              <a:defRPr/>
            </a:pPr>
            <a:r>
              <a:rPr lang="ja-JP" altLang="en-US" dirty="0">
                <a:latin typeface="Times New Roman" panose="02020603050405020304" pitchFamily="18" charset="0"/>
              </a:rPr>
              <a:t>定理</a:t>
            </a:r>
            <a:r>
              <a:rPr lang="en-US" altLang="ja-JP" dirty="0">
                <a:latin typeface="Times New Roman" panose="02020603050405020304" pitchFamily="18" charset="0"/>
              </a:rPr>
              <a:t> : </a:t>
            </a:r>
            <a:r>
              <a:rPr lang="ja-JP" altLang="en-US" dirty="0">
                <a:latin typeface="Times New Roman" panose="02020603050405020304" pitchFamily="18" charset="0"/>
              </a:rPr>
              <a:t>一般化吸収則</a:t>
            </a:r>
            <a:endParaRPr lang="en-US" altLang="ja-JP" dirty="0">
              <a:latin typeface="Times New Roman" panose="02020603050405020304" pitchFamily="18" charset="0"/>
            </a:endParaRPr>
          </a:p>
          <a:p>
            <a:pPr lvl="1" eaLnBrk="1" hangingPunct="1">
              <a:defRPr/>
            </a:pPr>
            <a:r>
              <a:rPr lang="en-US" altLang="ja-JP" b="1" i="1" dirty="0">
                <a:solidFill>
                  <a:srgbClr val="FFFF00"/>
                </a:solidFill>
                <a:latin typeface="Times New Roman" panose="02020603050405020304" pitchFamily="18" charset="0"/>
              </a:rPr>
              <a:t>X</a:t>
            </a:r>
            <a:r>
              <a:rPr lang="en-US" altLang="ja-JP" b="1" i="1" baseline="-25000" dirty="0">
                <a:solidFill>
                  <a:srgbClr val="FFFF00"/>
                </a:solidFill>
                <a:latin typeface="Times New Roman" panose="02020603050405020304" pitchFamily="18" charset="0"/>
              </a:rPr>
              <a:t>i</a:t>
            </a:r>
            <a:r>
              <a:rPr lang="en-US" altLang="ja-JP" dirty="0">
                <a:latin typeface="Times New Roman" panose="02020603050405020304" pitchFamily="18" charset="0"/>
              </a:rPr>
              <a:t> </a:t>
            </a:r>
            <a:r>
              <a:rPr lang="en-US" altLang="ja-JP" dirty="0">
                <a:solidFill>
                  <a:srgbClr val="FFFF00"/>
                </a:solidFill>
                <a:latin typeface="Times New Roman" panose="02020603050405020304" pitchFamily="18" charset="0"/>
              </a:rPr>
              <a:t>+ </a:t>
            </a:r>
            <a:r>
              <a:rPr lang="en-US" altLang="ja-JP" i="1" dirty="0">
                <a:latin typeface="Times New Roman" panose="02020603050405020304" pitchFamily="18" charset="0"/>
              </a:rPr>
              <a:t>f</a:t>
            </a:r>
            <a:r>
              <a:rPr lang="en-US" altLang="ja-JP" dirty="0">
                <a:latin typeface="Times New Roman" panose="02020603050405020304" pitchFamily="18" charset="0"/>
              </a:rPr>
              <a:t> (</a:t>
            </a:r>
            <a:r>
              <a:rPr lang="en-US" altLang="ja-JP" i="1" dirty="0">
                <a:latin typeface="Times New Roman" panose="02020603050405020304" pitchFamily="18" charset="0"/>
              </a:rPr>
              <a:t>X</a:t>
            </a:r>
            <a:r>
              <a:rPr lang="en-US" altLang="ja-JP" baseline="-25000" dirty="0">
                <a:latin typeface="Times New Roman" panose="02020603050405020304" pitchFamily="18" charset="0"/>
              </a:rPr>
              <a:t>1</a:t>
            </a:r>
            <a:r>
              <a:rPr lang="en-US" altLang="ja-JP" dirty="0">
                <a:latin typeface="Times New Roman" panose="02020603050405020304" pitchFamily="18" charset="0"/>
              </a:rPr>
              <a:t>,…,</a:t>
            </a:r>
            <a:r>
              <a:rPr lang="en-US" altLang="ja-JP" b="1" i="1" dirty="0">
                <a:solidFill>
                  <a:srgbClr val="FFFF00"/>
                </a:solidFill>
                <a:latin typeface="Times New Roman" panose="02020603050405020304" pitchFamily="18" charset="0"/>
              </a:rPr>
              <a:t>X</a:t>
            </a:r>
            <a:r>
              <a:rPr lang="en-US" altLang="ja-JP" b="1" i="1" baseline="-25000" dirty="0">
                <a:solidFill>
                  <a:srgbClr val="FFFF00"/>
                </a:solidFill>
                <a:latin typeface="Times New Roman" panose="02020603050405020304" pitchFamily="18" charset="0"/>
              </a:rPr>
              <a:t>i</a:t>
            </a:r>
            <a:r>
              <a:rPr lang="en-US" altLang="ja-JP" i="1" baseline="-25000" dirty="0">
                <a:latin typeface="Times New Roman" panose="02020603050405020304" pitchFamily="18" charset="0"/>
              </a:rPr>
              <a:t> </a:t>
            </a:r>
            <a:r>
              <a:rPr lang="en-US" altLang="ja-JP" dirty="0">
                <a:latin typeface="Times New Roman" panose="02020603050405020304" pitchFamily="18" charset="0"/>
              </a:rPr>
              <a:t>,…,</a:t>
            </a:r>
            <a:r>
              <a:rPr lang="en-US" altLang="ja-JP" i="1" dirty="0" err="1">
                <a:latin typeface="Times New Roman" panose="02020603050405020304" pitchFamily="18" charset="0"/>
              </a:rPr>
              <a:t>X</a:t>
            </a:r>
            <a:r>
              <a:rPr lang="en-US" altLang="ja-JP" i="1" baseline="-25000" dirty="0" err="1">
                <a:latin typeface="Times New Roman" panose="02020603050405020304" pitchFamily="18" charset="0"/>
              </a:rPr>
              <a:t>n</a:t>
            </a:r>
            <a:r>
              <a:rPr lang="en-US" altLang="ja-JP" dirty="0">
                <a:latin typeface="Times New Roman" panose="02020603050405020304" pitchFamily="18" charset="0"/>
              </a:rPr>
              <a:t>)</a:t>
            </a:r>
          </a:p>
          <a:p>
            <a:pPr lvl="1" eaLnBrk="1" hangingPunct="1">
              <a:buFontTx/>
              <a:buNone/>
              <a:defRPr/>
            </a:pPr>
            <a:r>
              <a:rPr lang="en-US" altLang="ja-JP" dirty="0">
                <a:latin typeface="Times New Roman" panose="02020603050405020304" pitchFamily="18" charset="0"/>
              </a:rPr>
              <a:t>  = </a:t>
            </a:r>
            <a:r>
              <a:rPr lang="en-US" altLang="ja-JP" i="1" dirty="0">
                <a:latin typeface="Times New Roman" panose="02020603050405020304" pitchFamily="18" charset="0"/>
              </a:rPr>
              <a:t>X</a:t>
            </a:r>
            <a:r>
              <a:rPr lang="en-US" altLang="ja-JP" i="1" baseline="-25000" dirty="0">
                <a:latin typeface="Times New Roman" panose="02020603050405020304" pitchFamily="18" charset="0"/>
              </a:rPr>
              <a:t>i</a:t>
            </a:r>
            <a:r>
              <a:rPr lang="en-US" altLang="ja-JP" dirty="0">
                <a:latin typeface="Times New Roman" panose="02020603050405020304" pitchFamily="18" charset="0"/>
              </a:rPr>
              <a:t> + </a:t>
            </a:r>
            <a:r>
              <a:rPr lang="en-US" altLang="ja-JP" i="1" dirty="0">
                <a:latin typeface="Times New Roman" panose="02020603050405020304" pitchFamily="18" charset="0"/>
              </a:rPr>
              <a:t>f</a:t>
            </a:r>
            <a:r>
              <a:rPr lang="en-US" altLang="ja-JP" dirty="0">
                <a:latin typeface="Times New Roman" panose="02020603050405020304" pitchFamily="18" charset="0"/>
              </a:rPr>
              <a:t> (</a:t>
            </a:r>
            <a:r>
              <a:rPr lang="en-US" altLang="ja-JP" i="1" dirty="0">
                <a:latin typeface="Times New Roman" panose="02020603050405020304" pitchFamily="18" charset="0"/>
              </a:rPr>
              <a:t>X</a:t>
            </a:r>
            <a:r>
              <a:rPr lang="en-US" altLang="ja-JP" baseline="-25000" dirty="0">
                <a:latin typeface="Times New Roman" panose="02020603050405020304" pitchFamily="18" charset="0"/>
              </a:rPr>
              <a:t>1</a:t>
            </a:r>
            <a:r>
              <a:rPr lang="en-US" altLang="ja-JP" dirty="0">
                <a:latin typeface="Times New Roman" panose="02020603050405020304" pitchFamily="18" charset="0"/>
              </a:rPr>
              <a:t>,…,</a:t>
            </a:r>
            <a:r>
              <a:rPr lang="en-US" altLang="ja-JP" b="1" dirty="0">
                <a:solidFill>
                  <a:srgbClr val="FFFF00"/>
                </a:solidFill>
                <a:latin typeface="Times New Roman" panose="02020603050405020304" pitchFamily="18" charset="0"/>
              </a:rPr>
              <a:t>0</a:t>
            </a:r>
            <a:r>
              <a:rPr lang="en-US" altLang="ja-JP" dirty="0">
                <a:latin typeface="Times New Roman" panose="02020603050405020304" pitchFamily="18" charset="0"/>
              </a:rPr>
              <a:t>,…,</a:t>
            </a:r>
            <a:r>
              <a:rPr lang="en-US" altLang="ja-JP" i="1" dirty="0" err="1">
                <a:latin typeface="Times New Roman" panose="02020603050405020304" pitchFamily="18" charset="0"/>
              </a:rPr>
              <a:t>X</a:t>
            </a:r>
            <a:r>
              <a:rPr lang="en-US" altLang="ja-JP" i="1" baseline="-25000" dirty="0" err="1">
                <a:latin typeface="Times New Roman" panose="02020603050405020304" pitchFamily="18" charset="0"/>
              </a:rPr>
              <a:t>n</a:t>
            </a:r>
            <a:r>
              <a:rPr lang="en-US" altLang="ja-JP" dirty="0">
                <a:latin typeface="Times New Roman" panose="02020603050405020304" pitchFamily="18" charset="0"/>
              </a:rPr>
              <a:t>) </a:t>
            </a:r>
          </a:p>
          <a:p>
            <a:pPr lvl="1" eaLnBrk="1" hangingPunct="1">
              <a:defRPr/>
            </a:pPr>
            <a:r>
              <a:rPr lang="en-US" altLang="ja-JP" b="1" i="1" dirty="0">
                <a:solidFill>
                  <a:srgbClr val="FFFF00"/>
                </a:solidFill>
                <a:latin typeface="Times New Roman" panose="02020603050405020304" pitchFamily="18" charset="0"/>
              </a:rPr>
              <a:t>X</a:t>
            </a:r>
            <a:r>
              <a:rPr lang="en-US" altLang="ja-JP" b="1" i="1" baseline="-25000" dirty="0">
                <a:solidFill>
                  <a:srgbClr val="FFFF00"/>
                </a:solidFill>
                <a:latin typeface="Times New Roman" panose="02020603050405020304" pitchFamily="18" charset="0"/>
              </a:rPr>
              <a:t>i</a:t>
            </a:r>
            <a:r>
              <a:rPr lang="en-US" altLang="ja-JP" dirty="0">
                <a:latin typeface="Times New Roman" panose="02020603050405020304" pitchFamily="18" charset="0"/>
              </a:rPr>
              <a:t> </a:t>
            </a:r>
            <a:r>
              <a:rPr lang="ja-JP" altLang="en-US" dirty="0">
                <a:solidFill>
                  <a:srgbClr val="FFFF00"/>
                </a:solidFill>
                <a:latin typeface="Times New Roman" panose="02020603050405020304" pitchFamily="18" charset="0"/>
              </a:rPr>
              <a:t>・ </a:t>
            </a:r>
            <a:r>
              <a:rPr lang="en-US" altLang="ja-JP" i="1" dirty="0">
                <a:latin typeface="Times New Roman" panose="02020603050405020304" pitchFamily="18" charset="0"/>
              </a:rPr>
              <a:t>f</a:t>
            </a:r>
            <a:r>
              <a:rPr lang="en-US" altLang="ja-JP" dirty="0">
                <a:latin typeface="Times New Roman" panose="02020603050405020304" pitchFamily="18" charset="0"/>
              </a:rPr>
              <a:t> (</a:t>
            </a:r>
            <a:r>
              <a:rPr lang="en-US" altLang="ja-JP" i="1" dirty="0">
                <a:latin typeface="Times New Roman" panose="02020603050405020304" pitchFamily="18" charset="0"/>
              </a:rPr>
              <a:t>X</a:t>
            </a:r>
            <a:r>
              <a:rPr lang="en-US" altLang="ja-JP" baseline="-25000" dirty="0">
                <a:latin typeface="Times New Roman" panose="02020603050405020304" pitchFamily="18" charset="0"/>
              </a:rPr>
              <a:t>1</a:t>
            </a:r>
            <a:r>
              <a:rPr lang="en-US" altLang="ja-JP" dirty="0">
                <a:latin typeface="Times New Roman" panose="02020603050405020304" pitchFamily="18" charset="0"/>
              </a:rPr>
              <a:t>,…,</a:t>
            </a:r>
            <a:r>
              <a:rPr lang="en-US" altLang="ja-JP" b="1" i="1" dirty="0">
                <a:solidFill>
                  <a:srgbClr val="FFFF00"/>
                </a:solidFill>
                <a:latin typeface="Times New Roman" panose="02020603050405020304" pitchFamily="18" charset="0"/>
              </a:rPr>
              <a:t>X</a:t>
            </a:r>
            <a:r>
              <a:rPr lang="en-US" altLang="ja-JP" b="1" i="1" baseline="-25000" dirty="0">
                <a:solidFill>
                  <a:srgbClr val="FFFF00"/>
                </a:solidFill>
                <a:latin typeface="Times New Roman" panose="02020603050405020304" pitchFamily="18" charset="0"/>
              </a:rPr>
              <a:t>i</a:t>
            </a:r>
            <a:r>
              <a:rPr lang="en-US" altLang="ja-JP" i="1" baseline="-25000" dirty="0">
                <a:latin typeface="Times New Roman" panose="02020603050405020304" pitchFamily="18" charset="0"/>
              </a:rPr>
              <a:t> </a:t>
            </a:r>
            <a:r>
              <a:rPr lang="en-US" altLang="ja-JP" dirty="0">
                <a:latin typeface="Times New Roman" panose="02020603050405020304" pitchFamily="18" charset="0"/>
              </a:rPr>
              <a:t>,…,</a:t>
            </a:r>
            <a:r>
              <a:rPr lang="en-US" altLang="ja-JP" i="1" dirty="0" err="1">
                <a:latin typeface="Times New Roman" panose="02020603050405020304" pitchFamily="18" charset="0"/>
              </a:rPr>
              <a:t>X</a:t>
            </a:r>
            <a:r>
              <a:rPr lang="en-US" altLang="ja-JP" i="1" baseline="-25000" dirty="0" err="1">
                <a:latin typeface="Times New Roman" panose="02020603050405020304" pitchFamily="18" charset="0"/>
              </a:rPr>
              <a:t>n</a:t>
            </a:r>
            <a:r>
              <a:rPr lang="en-US" altLang="ja-JP" dirty="0">
                <a:latin typeface="Times New Roman" panose="02020603050405020304" pitchFamily="18" charset="0"/>
              </a:rPr>
              <a:t>)</a:t>
            </a:r>
          </a:p>
          <a:p>
            <a:pPr lvl="1" eaLnBrk="1" hangingPunct="1">
              <a:buFontTx/>
              <a:buNone/>
              <a:defRPr/>
            </a:pPr>
            <a:r>
              <a:rPr lang="en-US" altLang="ja-JP" dirty="0">
                <a:latin typeface="Times New Roman" panose="02020603050405020304" pitchFamily="18" charset="0"/>
              </a:rPr>
              <a:t>  = </a:t>
            </a:r>
            <a:r>
              <a:rPr lang="en-US" altLang="ja-JP" i="1" dirty="0">
                <a:latin typeface="Times New Roman" panose="02020603050405020304" pitchFamily="18" charset="0"/>
              </a:rPr>
              <a:t>X</a:t>
            </a:r>
            <a:r>
              <a:rPr lang="en-US" altLang="ja-JP" i="1" baseline="-25000" dirty="0">
                <a:latin typeface="Times New Roman" panose="02020603050405020304" pitchFamily="18" charset="0"/>
              </a:rPr>
              <a:t>i</a:t>
            </a:r>
            <a:r>
              <a:rPr lang="en-US" altLang="ja-JP" dirty="0">
                <a:latin typeface="Times New Roman" panose="02020603050405020304" pitchFamily="18" charset="0"/>
              </a:rPr>
              <a:t> </a:t>
            </a:r>
            <a:r>
              <a:rPr lang="ja-JP" altLang="en-US" dirty="0">
                <a:latin typeface="Times New Roman" panose="02020603050405020304" pitchFamily="18" charset="0"/>
              </a:rPr>
              <a:t>・ </a:t>
            </a:r>
            <a:r>
              <a:rPr lang="en-US" altLang="ja-JP" i="1" dirty="0">
                <a:latin typeface="Times New Roman" panose="02020603050405020304" pitchFamily="18" charset="0"/>
              </a:rPr>
              <a:t>f</a:t>
            </a:r>
            <a:r>
              <a:rPr lang="en-US" altLang="ja-JP" dirty="0">
                <a:latin typeface="Times New Roman" panose="02020603050405020304" pitchFamily="18" charset="0"/>
              </a:rPr>
              <a:t> (</a:t>
            </a:r>
            <a:r>
              <a:rPr lang="en-US" altLang="ja-JP" i="1" dirty="0">
                <a:latin typeface="Times New Roman" panose="02020603050405020304" pitchFamily="18" charset="0"/>
              </a:rPr>
              <a:t>X</a:t>
            </a:r>
            <a:r>
              <a:rPr lang="en-US" altLang="ja-JP" baseline="-25000" dirty="0">
                <a:latin typeface="Times New Roman" panose="02020603050405020304" pitchFamily="18" charset="0"/>
              </a:rPr>
              <a:t>1</a:t>
            </a:r>
            <a:r>
              <a:rPr lang="en-US" altLang="ja-JP" dirty="0">
                <a:latin typeface="Times New Roman" panose="02020603050405020304" pitchFamily="18" charset="0"/>
              </a:rPr>
              <a:t>,…,</a:t>
            </a:r>
            <a:r>
              <a:rPr lang="en-US" altLang="ja-JP" b="1" dirty="0">
                <a:solidFill>
                  <a:srgbClr val="FFFF00"/>
                </a:solidFill>
                <a:latin typeface="Times New Roman" panose="02020603050405020304" pitchFamily="18" charset="0"/>
              </a:rPr>
              <a:t>1</a:t>
            </a:r>
            <a:r>
              <a:rPr lang="en-US" altLang="ja-JP" dirty="0">
                <a:latin typeface="Times New Roman" panose="02020603050405020304" pitchFamily="18" charset="0"/>
              </a:rPr>
              <a:t>,…,</a:t>
            </a:r>
            <a:r>
              <a:rPr lang="en-US" altLang="ja-JP" i="1" dirty="0" err="1">
                <a:latin typeface="Times New Roman" panose="02020603050405020304" pitchFamily="18" charset="0"/>
              </a:rPr>
              <a:t>X</a:t>
            </a:r>
            <a:r>
              <a:rPr lang="en-US" altLang="ja-JP" i="1" baseline="-25000" dirty="0" err="1">
                <a:latin typeface="Times New Roman" panose="02020603050405020304" pitchFamily="18" charset="0"/>
              </a:rPr>
              <a:t>n</a:t>
            </a:r>
            <a:r>
              <a:rPr lang="en-US" altLang="ja-JP" dirty="0">
                <a:latin typeface="Times New Roman" panose="02020603050405020304" pitchFamily="18" charset="0"/>
              </a:rPr>
              <a:t>)</a:t>
            </a:r>
            <a:endParaRPr lang="en-US" altLang="ja-JP" i="1" dirty="0">
              <a:latin typeface="Times New Roman" panose="02020603050405020304" pitchFamily="18" charset="0"/>
            </a:endParaRPr>
          </a:p>
        </p:txBody>
      </p:sp>
      <p:grpSp>
        <p:nvGrpSpPr>
          <p:cNvPr id="137229" name="Group 13"/>
          <p:cNvGrpSpPr>
            <a:grpSpLocks/>
          </p:cNvGrpSpPr>
          <p:nvPr/>
        </p:nvGrpSpPr>
        <p:grpSpPr bwMode="auto">
          <a:xfrm>
            <a:off x="1143000" y="4419600"/>
            <a:ext cx="4968875" cy="1066800"/>
            <a:chOff x="816" y="2208"/>
            <a:chExt cx="3130" cy="672"/>
          </a:xfrm>
        </p:grpSpPr>
        <p:sp>
          <p:nvSpPr>
            <p:cNvPr id="137230" name="Text Box 14"/>
            <p:cNvSpPr txBox="1">
              <a:spLocks noChangeArrowheads="1"/>
            </p:cNvSpPr>
            <p:nvPr/>
          </p:nvSpPr>
          <p:spPr bwMode="auto">
            <a:xfrm>
              <a:off x="816" y="2208"/>
              <a:ext cx="3130"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ja-JP" altLang="en-US" i="0">
                  <a:effectLst>
                    <a:outerShdw blurRad="38100" dist="38100" dir="2700000" algn="tl">
                      <a:srgbClr val="000000"/>
                    </a:outerShdw>
                  </a:effectLst>
                </a:rPr>
                <a:t>例 </a:t>
              </a:r>
              <a:r>
                <a:rPr lang="en-US" altLang="ja-JP" i="0">
                  <a:effectLst>
                    <a:outerShdw blurRad="38100" dist="38100" dir="2700000" algn="tl">
                      <a:srgbClr val="000000"/>
                    </a:outerShdw>
                  </a:effectLst>
                </a:rPr>
                <a:t>: </a:t>
              </a:r>
              <a:r>
                <a:rPr lang="en-US" altLang="ja-JP">
                  <a:effectLst>
                    <a:outerShdw blurRad="38100" dist="38100" dir="2700000" algn="tl">
                      <a:srgbClr val="000000"/>
                    </a:outerShdw>
                  </a:effectLst>
                </a:rPr>
                <a:t>f</a:t>
              </a:r>
              <a:r>
                <a:rPr lang="en-US" altLang="ja-JP" i="0">
                  <a:effectLst>
                    <a:outerShdw blurRad="38100" dist="38100" dir="2700000" algn="tl">
                      <a:srgbClr val="000000"/>
                    </a:outerShdw>
                  </a:effectLst>
                </a:rPr>
                <a:t> (</a:t>
              </a:r>
              <a:r>
                <a:rPr lang="en-US" altLang="ja-JP">
                  <a:effectLst>
                    <a:outerShdw blurRad="38100" dist="38100" dir="2700000" algn="tl">
                      <a:srgbClr val="000000"/>
                    </a:outerShdw>
                  </a:effectLst>
                </a:rPr>
                <a:t>X</a:t>
              </a:r>
              <a:r>
                <a:rPr lang="en-US" altLang="ja-JP" i="0">
                  <a:effectLst>
                    <a:outerShdw blurRad="38100" dist="38100" dir="2700000" algn="tl">
                      <a:srgbClr val="000000"/>
                    </a:outerShdw>
                  </a:effectLst>
                </a:rPr>
                <a:t>,</a:t>
              </a:r>
              <a:r>
                <a:rPr lang="en-US" altLang="ja-JP">
                  <a:effectLst>
                    <a:outerShdw blurRad="38100" dist="38100" dir="2700000" algn="tl">
                      <a:srgbClr val="000000"/>
                    </a:outerShdw>
                  </a:effectLst>
                </a:rPr>
                <a:t>Y</a:t>
              </a:r>
              <a:r>
                <a:rPr lang="en-US" altLang="ja-JP" i="0">
                  <a:effectLst>
                    <a:outerShdw blurRad="38100" dist="38100" dir="2700000" algn="tl">
                      <a:srgbClr val="000000"/>
                    </a:outerShdw>
                  </a:effectLst>
                </a:rPr>
                <a:t> ) = </a:t>
              </a:r>
              <a:r>
                <a:rPr lang="en-US" altLang="ja-JP">
                  <a:effectLst>
                    <a:outerShdw blurRad="38100" dist="38100" dir="2700000" algn="tl">
                      <a:srgbClr val="000000"/>
                    </a:outerShdw>
                  </a:effectLst>
                </a:rPr>
                <a:t>X</a:t>
              </a:r>
              <a:r>
                <a:rPr lang="en-US" altLang="ja-JP" i="0">
                  <a:effectLst>
                    <a:outerShdw blurRad="38100" dist="38100" dir="2700000" algn="tl">
                      <a:srgbClr val="000000"/>
                    </a:outerShdw>
                  </a:effectLst>
                </a:rPr>
                <a:t> </a:t>
              </a:r>
              <a:r>
                <a:rPr lang="ja-JP" altLang="en-US" i="0">
                  <a:effectLst>
                    <a:outerShdw blurRad="38100" dist="38100" dir="2700000" algn="tl">
                      <a:srgbClr val="000000"/>
                    </a:outerShdw>
                  </a:effectLst>
                </a:rPr>
                <a:t>・</a:t>
              </a:r>
              <a:r>
                <a:rPr lang="en-US" altLang="ja-JP">
                  <a:effectLst>
                    <a:outerShdw blurRad="38100" dist="38100" dir="2700000" algn="tl">
                      <a:srgbClr val="000000"/>
                    </a:outerShdw>
                  </a:effectLst>
                </a:rPr>
                <a:t>Y</a:t>
              </a:r>
              <a:r>
                <a:rPr lang="en-US" altLang="ja-JP" i="0">
                  <a:effectLst>
                    <a:outerShdw blurRad="38100" dist="38100" dir="2700000" algn="tl">
                      <a:srgbClr val="000000"/>
                    </a:outerShdw>
                  </a:effectLst>
                </a:rPr>
                <a:t> +</a:t>
              </a:r>
              <a:r>
                <a:rPr lang="en-US" altLang="ja-JP">
                  <a:effectLst>
                    <a:outerShdw blurRad="38100" dist="38100" dir="2700000" algn="tl">
                      <a:srgbClr val="000000"/>
                    </a:outerShdw>
                  </a:effectLst>
                </a:rPr>
                <a:t>X</a:t>
              </a:r>
              <a:r>
                <a:rPr lang="en-US" altLang="ja-JP" i="0">
                  <a:effectLst>
                    <a:outerShdw blurRad="38100" dist="38100" dir="2700000" algn="tl">
                      <a:srgbClr val="000000"/>
                    </a:outerShdw>
                  </a:effectLst>
                </a:rPr>
                <a:t> </a:t>
              </a:r>
              <a:r>
                <a:rPr lang="ja-JP" altLang="en-US" i="0">
                  <a:effectLst>
                    <a:outerShdw blurRad="38100" dist="38100" dir="2700000" algn="tl">
                      <a:srgbClr val="000000"/>
                    </a:outerShdw>
                  </a:effectLst>
                </a:rPr>
                <a:t>・</a:t>
              </a:r>
              <a:r>
                <a:rPr lang="en-US" altLang="ja-JP">
                  <a:effectLst>
                    <a:outerShdw blurRad="38100" dist="38100" dir="2700000" algn="tl">
                      <a:srgbClr val="000000"/>
                    </a:outerShdw>
                  </a:effectLst>
                </a:rPr>
                <a:t>Y</a:t>
              </a:r>
            </a:p>
            <a:p>
              <a:pPr eaLnBrk="1" hangingPunct="1">
                <a:defRPr/>
              </a:pPr>
              <a:r>
                <a:rPr lang="en-US" altLang="ja-JP" b="1">
                  <a:solidFill>
                    <a:srgbClr val="FFFF00"/>
                  </a:solidFill>
                  <a:effectLst>
                    <a:outerShdw blurRad="38100" dist="38100" dir="2700000" algn="tl">
                      <a:srgbClr val="000000"/>
                    </a:outerShdw>
                  </a:effectLst>
                </a:rPr>
                <a:t>X</a:t>
              </a:r>
              <a:r>
                <a:rPr lang="en-US" altLang="ja-JP" i="0">
                  <a:effectLst>
                    <a:outerShdw blurRad="38100" dist="38100" dir="2700000" algn="tl">
                      <a:srgbClr val="000000"/>
                    </a:outerShdw>
                  </a:effectLst>
                </a:rPr>
                <a:t> </a:t>
              </a:r>
              <a:r>
                <a:rPr lang="en-US" altLang="ja-JP" i="0">
                  <a:solidFill>
                    <a:srgbClr val="FFFF00"/>
                  </a:solidFill>
                  <a:effectLst>
                    <a:outerShdw blurRad="38100" dist="38100" dir="2700000" algn="tl">
                      <a:srgbClr val="000000"/>
                    </a:outerShdw>
                  </a:effectLst>
                </a:rPr>
                <a:t>+</a:t>
              </a:r>
              <a:r>
                <a:rPr lang="en-US" altLang="ja-JP">
                  <a:effectLst>
                    <a:outerShdw blurRad="38100" dist="38100" dir="2700000" algn="tl">
                      <a:srgbClr val="000000"/>
                    </a:outerShdw>
                  </a:effectLst>
                </a:rPr>
                <a:t>f</a:t>
              </a:r>
              <a:r>
                <a:rPr lang="en-US" altLang="ja-JP" i="0">
                  <a:effectLst>
                    <a:outerShdw blurRad="38100" dist="38100" dir="2700000" algn="tl">
                      <a:srgbClr val="000000"/>
                    </a:outerShdw>
                  </a:effectLst>
                </a:rPr>
                <a:t> (</a:t>
              </a:r>
              <a:r>
                <a:rPr lang="en-US" altLang="ja-JP" b="1">
                  <a:solidFill>
                    <a:srgbClr val="FFFF00"/>
                  </a:solidFill>
                  <a:effectLst>
                    <a:outerShdw blurRad="38100" dist="38100" dir="2700000" algn="tl">
                      <a:srgbClr val="000000"/>
                    </a:outerShdw>
                  </a:effectLst>
                </a:rPr>
                <a:t>X</a:t>
              </a:r>
              <a:r>
                <a:rPr lang="en-US" altLang="ja-JP" i="0">
                  <a:effectLst>
                    <a:outerShdw blurRad="38100" dist="38100" dir="2700000" algn="tl">
                      <a:srgbClr val="000000"/>
                    </a:outerShdw>
                  </a:effectLst>
                </a:rPr>
                <a:t>,</a:t>
              </a:r>
              <a:r>
                <a:rPr lang="en-US" altLang="ja-JP">
                  <a:effectLst>
                    <a:outerShdw blurRad="38100" dist="38100" dir="2700000" algn="tl">
                      <a:srgbClr val="000000"/>
                    </a:outerShdw>
                  </a:effectLst>
                </a:rPr>
                <a:t>Y</a:t>
              </a:r>
              <a:r>
                <a:rPr lang="en-US" altLang="ja-JP" i="0">
                  <a:effectLst>
                    <a:outerShdw blurRad="38100" dist="38100" dir="2700000" algn="tl">
                      <a:srgbClr val="000000"/>
                    </a:outerShdw>
                  </a:effectLst>
                </a:rPr>
                <a:t> ) = </a:t>
              </a:r>
            </a:p>
          </p:txBody>
        </p:sp>
        <p:sp>
          <p:nvSpPr>
            <p:cNvPr id="137231" name="Line 15"/>
            <p:cNvSpPr>
              <a:spLocks noChangeShapeType="1"/>
            </p:cNvSpPr>
            <p:nvPr/>
          </p:nvSpPr>
          <p:spPr bwMode="auto">
            <a:xfrm>
              <a:off x="2938" y="2251"/>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137232" name="Line 16"/>
            <p:cNvSpPr>
              <a:spLocks noChangeShapeType="1"/>
            </p:cNvSpPr>
            <p:nvPr/>
          </p:nvSpPr>
          <p:spPr bwMode="auto">
            <a:xfrm>
              <a:off x="3360" y="2256"/>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grpSp>
      <p:sp>
        <p:nvSpPr>
          <p:cNvPr id="137233" name="Text Box 17"/>
          <p:cNvSpPr txBox="1">
            <a:spLocks noChangeArrowheads="1"/>
          </p:cNvSpPr>
          <p:nvPr/>
        </p:nvSpPr>
        <p:spPr bwMode="auto">
          <a:xfrm>
            <a:off x="3048000" y="4876800"/>
            <a:ext cx="2787650" cy="174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spcBef>
                <a:spcPct val="20000"/>
              </a:spcBef>
              <a:buClr>
                <a:schemeClr val="hlink"/>
              </a:buClr>
              <a:buSzPct val="70000"/>
              <a:buFont typeface="Wingdings" panose="05000000000000000000" pitchFamily="2" charset="2"/>
              <a:buNone/>
              <a:defRPr/>
            </a:pPr>
            <a:r>
              <a:rPr lang="en-US" altLang="ja-JP" i="0">
                <a:effectLst>
                  <a:outerShdw blurRad="38100" dist="38100" dir="2700000" algn="tl">
                    <a:srgbClr val="000000"/>
                  </a:outerShdw>
                </a:effectLst>
              </a:rPr>
              <a:t>    </a:t>
            </a:r>
            <a:r>
              <a:rPr lang="en-US" altLang="ja-JP">
                <a:effectLst>
                  <a:outerShdw blurRad="38100" dist="38100" dir="2700000" algn="tl">
                    <a:srgbClr val="000000"/>
                  </a:outerShdw>
                </a:effectLst>
              </a:rPr>
              <a:t>X</a:t>
            </a:r>
            <a:r>
              <a:rPr lang="en-US" altLang="ja-JP" i="0">
                <a:effectLst>
                  <a:outerShdw blurRad="38100" dist="38100" dir="2700000" algn="tl">
                    <a:srgbClr val="000000"/>
                  </a:outerShdw>
                </a:effectLst>
              </a:rPr>
              <a:t> + </a:t>
            </a:r>
            <a:r>
              <a:rPr lang="en-US" altLang="ja-JP">
                <a:effectLst>
                  <a:outerShdw blurRad="38100" dist="38100" dir="2700000" algn="tl">
                    <a:srgbClr val="000000"/>
                  </a:outerShdw>
                </a:effectLst>
              </a:rPr>
              <a:t>f</a:t>
            </a:r>
            <a:r>
              <a:rPr lang="en-US" altLang="ja-JP" i="0">
                <a:effectLst>
                  <a:outerShdw blurRad="38100" dist="38100" dir="2700000" algn="tl">
                    <a:srgbClr val="000000"/>
                  </a:outerShdw>
                </a:effectLst>
              </a:rPr>
              <a:t> (</a:t>
            </a:r>
            <a:r>
              <a:rPr lang="en-US" altLang="ja-JP" b="1" i="0">
                <a:solidFill>
                  <a:srgbClr val="FFFF00"/>
                </a:solidFill>
                <a:effectLst>
                  <a:outerShdw blurRad="38100" dist="38100" dir="2700000" algn="tl">
                    <a:srgbClr val="000000"/>
                  </a:outerShdw>
                </a:effectLst>
              </a:rPr>
              <a:t>0</a:t>
            </a:r>
            <a:r>
              <a:rPr lang="en-US" altLang="ja-JP" i="0">
                <a:effectLst>
                  <a:outerShdw blurRad="38100" dist="38100" dir="2700000" algn="tl">
                    <a:srgbClr val="000000"/>
                  </a:outerShdw>
                </a:effectLst>
              </a:rPr>
              <a:t>,</a:t>
            </a:r>
            <a:r>
              <a:rPr lang="en-US" altLang="ja-JP">
                <a:effectLst>
                  <a:outerShdw blurRad="38100" dist="38100" dir="2700000" algn="tl">
                    <a:srgbClr val="000000"/>
                  </a:outerShdw>
                </a:effectLst>
              </a:rPr>
              <a:t>Y</a:t>
            </a:r>
            <a:r>
              <a:rPr lang="en-US" altLang="ja-JP" i="0">
                <a:effectLst>
                  <a:outerShdw blurRad="38100" dist="38100" dir="2700000" algn="tl">
                    <a:srgbClr val="000000"/>
                  </a:outerShdw>
                </a:effectLst>
              </a:rPr>
              <a:t> )</a:t>
            </a:r>
          </a:p>
          <a:p>
            <a:pPr eaLnBrk="1" hangingPunct="1">
              <a:spcBef>
                <a:spcPct val="20000"/>
              </a:spcBef>
              <a:buClr>
                <a:schemeClr val="hlink"/>
              </a:buClr>
              <a:buSzPct val="70000"/>
              <a:buFont typeface="Wingdings" panose="05000000000000000000" pitchFamily="2" charset="2"/>
              <a:buNone/>
              <a:defRPr/>
            </a:pPr>
            <a:r>
              <a:rPr lang="en-US" altLang="ja-JP" i="0">
                <a:effectLst>
                  <a:outerShdw blurRad="38100" dist="38100" dir="2700000" algn="tl">
                    <a:srgbClr val="000000"/>
                  </a:outerShdw>
                </a:effectLst>
              </a:rPr>
              <a:t>= </a:t>
            </a:r>
            <a:r>
              <a:rPr lang="en-US" altLang="ja-JP">
                <a:effectLst>
                  <a:outerShdw blurRad="38100" dist="38100" dir="2700000" algn="tl">
                    <a:srgbClr val="000000"/>
                  </a:outerShdw>
                </a:effectLst>
              </a:rPr>
              <a:t>X</a:t>
            </a:r>
            <a:r>
              <a:rPr lang="en-US" altLang="ja-JP" i="0">
                <a:effectLst>
                  <a:outerShdw blurRad="38100" dist="38100" dir="2700000" algn="tl">
                    <a:srgbClr val="000000"/>
                  </a:outerShdw>
                </a:effectLst>
              </a:rPr>
              <a:t> +</a:t>
            </a:r>
            <a:r>
              <a:rPr lang="en-US" altLang="ja-JP" b="1" i="0">
                <a:solidFill>
                  <a:srgbClr val="FFFF00"/>
                </a:solidFill>
                <a:effectLst>
                  <a:outerShdw blurRad="38100" dist="38100" dir="2700000" algn="tl">
                    <a:srgbClr val="000000"/>
                  </a:outerShdw>
                </a:effectLst>
              </a:rPr>
              <a:t>0</a:t>
            </a:r>
            <a:r>
              <a:rPr lang="ja-JP" altLang="en-US" i="0">
                <a:effectLst>
                  <a:outerShdw blurRad="38100" dist="38100" dir="2700000" algn="tl">
                    <a:srgbClr val="000000"/>
                  </a:outerShdw>
                </a:effectLst>
              </a:rPr>
              <a:t>・</a:t>
            </a:r>
            <a:r>
              <a:rPr lang="en-US" altLang="ja-JP">
                <a:effectLst>
                  <a:outerShdw blurRad="38100" dist="38100" dir="2700000" algn="tl">
                    <a:srgbClr val="000000"/>
                  </a:outerShdw>
                </a:effectLst>
              </a:rPr>
              <a:t>Y</a:t>
            </a:r>
            <a:r>
              <a:rPr lang="en-US" altLang="ja-JP" i="0">
                <a:effectLst>
                  <a:outerShdw blurRad="38100" dist="38100" dir="2700000" algn="tl">
                    <a:srgbClr val="000000"/>
                  </a:outerShdw>
                </a:effectLst>
              </a:rPr>
              <a:t> +</a:t>
            </a:r>
            <a:r>
              <a:rPr lang="en-US" altLang="ja-JP" b="1" i="0">
                <a:solidFill>
                  <a:srgbClr val="FFFF00"/>
                </a:solidFill>
                <a:effectLst>
                  <a:outerShdw blurRad="38100" dist="38100" dir="2700000" algn="tl">
                    <a:srgbClr val="000000"/>
                  </a:outerShdw>
                </a:effectLst>
              </a:rPr>
              <a:t>1</a:t>
            </a:r>
            <a:r>
              <a:rPr lang="ja-JP" altLang="en-US" i="0">
                <a:effectLst>
                  <a:outerShdw blurRad="38100" dist="38100" dir="2700000" algn="tl">
                    <a:srgbClr val="000000"/>
                  </a:outerShdw>
                </a:effectLst>
              </a:rPr>
              <a:t>・</a:t>
            </a:r>
            <a:r>
              <a:rPr lang="en-US" altLang="ja-JP">
                <a:effectLst>
                  <a:outerShdw blurRad="38100" dist="38100" dir="2700000" algn="tl">
                    <a:srgbClr val="000000"/>
                  </a:outerShdw>
                </a:effectLst>
              </a:rPr>
              <a:t>Y </a:t>
            </a:r>
          </a:p>
          <a:p>
            <a:pPr eaLnBrk="1" hangingPunct="1">
              <a:spcBef>
                <a:spcPct val="20000"/>
              </a:spcBef>
              <a:buClr>
                <a:schemeClr val="hlink"/>
              </a:buClr>
              <a:buSzPct val="70000"/>
              <a:buFont typeface="Wingdings" panose="05000000000000000000" pitchFamily="2" charset="2"/>
              <a:buNone/>
              <a:defRPr/>
            </a:pPr>
            <a:r>
              <a:rPr lang="en-US" altLang="ja-JP" i="0">
                <a:effectLst>
                  <a:outerShdw blurRad="38100" dist="38100" dir="2700000" algn="tl">
                    <a:srgbClr val="000000"/>
                  </a:outerShdw>
                </a:effectLst>
              </a:rPr>
              <a:t>= </a:t>
            </a:r>
            <a:r>
              <a:rPr lang="en-US" altLang="ja-JP">
                <a:effectLst>
                  <a:outerShdw blurRad="38100" dist="38100" dir="2700000" algn="tl">
                    <a:srgbClr val="000000"/>
                  </a:outerShdw>
                </a:effectLst>
              </a:rPr>
              <a:t>X</a:t>
            </a:r>
            <a:r>
              <a:rPr lang="en-US" altLang="ja-JP" i="0">
                <a:effectLst>
                  <a:outerShdw blurRad="38100" dist="38100" dir="2700000" algn="tl">
                    <a:srgbClr val="000000"/>
                  </a:outerShdw>
                </a:effectLst>
              </a:rPr>
              <a:t> +</a:t>
            </a:r>
            <a:r>
              <a:rPr lang="en-US" altLang="ja-JP">
                <a:effectLst>
                  <a:outerShdw blurRad="38100" dist="38100" dir="2700000" algn="tl">
                    <a:srgbClr val="000000"/>
                  </a:outerShdw>
                </a:effectLst>
              </a:rPr>
              <a:t>Y </a:t>
            </a:r>
            <a:endParaRPr lang="en-US" altLang="ja-JP" baseline="30000">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37229"/>
                                        </p:tgtEl>
                                        <p:attrNameLst>
                                          <p:attrName>style.visibility</p:attrName>
                                        </p:attrNameLst>
                                      </p:cBhvr>
                                      <p:to>
                                        <p:strVal val="visible"/>
                                      </p:to>
                                    </p:set>
                                    <p:anim calcmode="lin" valueType="num">
                                      <p:cBhvr additive="base">
                                        <p:cTn id="7" dur="500" fill="hold"/>
                                        <p:tgtEl>
                                          <p:spTgt spid="137229"/>
                                        </p:tgtEl>
                                        <p:attrNameLst>
                                          <p:attrName>ppt_x</p:attrName>
                                        </p:attrNameLst>
                                      </p:cBhvr>
                                      <p:tavLst>
                                        <p:tav tm="0">
                                          <p:val>
                                            <p:strVal val="#ppt_x"/>
                                          </p:val>
                                        </p:tav>
                                        <p:tav tm="100000">
                                          <p:val>
                                            <p:strVal val="#ppt_x"/>
                                          </p:val>
                                        </p:tav>
                                      </p:tavLst>
                                    </p:anim>
                                    <p:anim calcmode="lin" valueType="num">
                                      <p:cBhvr additive="base">
                                        <p:cTn id="8" dur="500" fill="hold"/>
                                        <p:tgtEl>
                                          <p:spTgt spid="13722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7233"/>
                                        </p:tgtEl>
                                        <p:attrNameLst>
                                          <p:attrName>style.visibility</p:attrName>
                                        </p:attrNameLst>
                                      </p:cBhvr>
                                      <p:to>
                                        <p:strVal val="visible"/>
                                      </p:to>
                                    </p:set>
                                    <p:anim calcmode="lin" valueType="num">
                                      <p:cBhvr additive="base">
                                        <p:cTn id="13" dur="500" fill="hold"/>
                                        <p:tgtEl>
                                          <p:spTgt spid="137233"/>
                                        </p:tgtEl>
                                        <p:attrNameLst>
                                          <p:attrName>ppt_x</p:attrName>
                                        </p:attrNameLst>
                                      </p:cBhvr>
                                      <p:tavLst>
                                        <p:tav tm="0">
                                          <p:val>
                                            <p:strVal val="#ppt_x"/>
                                          </p:val>
                                        </p:tav>
                                        <p:tav tm="100000">
                                          <p:val>
                                            <p:strVal val="#ppt_x"/>
                                          </p:val>
                                        </p:tav>
                                      </p:tavLst>
                                    </p:anim>
                                    <p:anim calcmode="lin" valueType="num">
                                      <p:cBhvr additive="base">
                                        <p:cTn id="14" dur="500" fill="hold"/>
                                        <p:tgtEl>
                                          <p:spTgt spid="1372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33" grpId="0"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参考資料</a:t>
            </a:r>
            <a:r>
              <a:rPr lang="en-US" altLang="ja-JP">
                <a:latin typeface="Times New Roman" panose="02020603050405020304" pitchFamily="18" charset="0"/>
              </a:rPr>
              <a:t>: </a:t>
            </a:r>
            <a:r>
              <a:rPr lang="ja-JP" altLang="en-US">
                <a:latin typeface="Times New Roman" panose="02020603050405020304" pitchFamily="18" charset="0"/>
              </a:rPr>
              <a:t>一般吸収則の性質</a:t>
            </a:r>
          </a:p>
        </p:txBody>
      </p:sp>
      <p:sp>
        <p:nvSpPr>
          <p:cNvPr id="80899" name="Rectangle 3"/>
          <p:cNvSpPr>
            <a:spLocks noGrp="1" noChangeArrowheads="1"/>
          </p:cNvSpPr>
          <p:nvPr>
            <p:ph type="body" idx="1"/>
          </p:nvPr>
        </p:nvSpPr>
        <p:spPr>
          <a:xfrm>
            <a:off x="1066800" y="1981200"/>
            <a:ext cx="7543800" cy="4572000"/>
          </a:xfrm>
        </p:spPr>
        <p:txBody>
          <a:bodyPr/>
          <a:lstStyle/>
          <a:p>
            <a:pPr eaLnBrk="1" hangingPunct="1">
              <a:buFontTx/>
              <a:buChar char="•"/>
              <a:defRPr/>
            </a:pPr>
            <a:r>
              <a:rPr lang="en-US" altLang="ja-JP" sz="2800" i="1">
                <a:latin typeface="Times New Roman" panose="02020603050405020304" pitchFamily="18" charset="0"/>
              </a:rPr>
              <a:t>X</a:t>
            </a:r>
            <a:r>
              <a:rPr lang="en-US" altLang="ja-JP" sz="2800" i="1" baseline="-25000">
                <a:latin typeface="Times New Roman" panose="02020603050405020304" pitchFamily="18" charset="0"/>
              </a:rPr>
              <a:t>i</a:t>
            </a:r>
            <a:r>
              <a:rPr lang="en-US" altLang="ja-JP" sz="2800">
                <a:latin typeface="Times New Roman" panose="02020603050405020304" pitchFamily="18" charset="0"/>
              </a:rPr>
              <a:t> + </a:t>
            </a:r>
            <a:r>
              <a:rPr lang="en-US" altLang="ja-JP" sz="2800" i="1">
                <a:latin typeface="Times New Roman" panose="02020603050405020304" pitchFamily="18" charset="0"/>
              </a:rPr>
              <a:t>f</a:t>
            </a:r>
            <a:r>
              <a:rPr lang="en-US" altLang="ja-JP" sz="2800">
                <a:latin typeface="Times New Roman" panose="02020603050405020304" pitchFamily="18" charset="0"/>
              </a:rPr>
              <a:t> (</a:t>
            </a:r>
            <a:r>
              <a:rPr lang="en-US" altLang="ja-JP" sz="2800" i="1">
                <a:latin typeface="Times New Roman" panose="02020603050405020304" pitchFamily="18" charset="0"/>
              </a:rPr>
              <a:t>X</a:t>
            </a:r>
            <a:r>
              <a:rPr lang="en-US" altLang="ja-JP" sz="2800" baseline="-25000">
                <a:latin typeface="Times New Roman" panose="02020603050405020304" pitchFamily="18" charset="0"/>
              </a:rPr>
              <a:t>1</a:t>
            </a:r>
            <a:r>
              <a:rPr lang="en-US" altLang="ja-JP" sz="2800">
                <a:latin typeface="Times New Roman" panose="02020603050405020304" pitchFamily="18" charset="0"/>
              </a:rPr>
              <a:t>,…,</a:t>
            </a:r>
            <a:r>
              <a:rPr lang="en-US" altLang="ja-JP" sz="2800" i="1">
                <a:latin typeface="Times New Roman" panose="02020603050405020304" pitchFamily="18" charset="0"/>
              </a:rPr>
              <a:t>X</a:t>
            </a:r>
            <a:r>
              <a:rPr lang="en-US" altLang="ja-JP" sz="2800" i="1" baseline="-25000">
                <a:latin typeface="Times New Roman" panose="02020603050405020304" pitchFamily="18" charset="0"/>
              </a:rPr>
              <a:t>i </a:t>
            </a:r>
            <a:r>
              <a:rPr lang="en-US" altLang="ja-JP" sz="2800">
                <a:latin typeface="Times New Roman" panose="02020603050405020304" pitchFamily="18" charset="0"/>
              </a:rPr>
              <a:t>,…,</a:t>
            </a:r>
            <a:r>
              <a:rPr lang="en-US" altLang="ja-JP" sz="2800" i="1">
                <a:latin typeface="Times New Roman" panose="02020603050405020304" pitchFamily="18" charset="0"/>
              </a:rPr>
              <a:t>X</a:t>
            </a:r>
            <a:r>
              <a:rPr lang="en-US" altLang="ja-JP" sz="2800" i="1" baseline="-25000">
                <a:latin typeface="Times New Roman" panose="02020603050405020304" pitchFamily="18" charset="0"/>
              </a:rPr>
              <a:t>n</a:t>
            </a:r>
            <a:r>
              <a:rPr lang="en-US" altLang="ja-JP" sz="2800">
                <a:latin typeface="Times New Roman" panose="02020603050405020304" pitchFamily="18" charset="0"/>
              </a:rPr>
              <a:t>)=</a:t>
            </a:r>
            <a:r>
              <a:rPr lang="en-US" altLang="ja-JP" sz="2800" i="1">
                <a:latin typeface="Times New Roman" panose="02020603050405020304" pitchFamily="18" charset="0"/>
              </a:rPr>
              <a:t>X</a:t>
            </a:r>
            <a:r>
              <a:rPr lang="en-US" altLang="ja-JP" sz="2800" i="1" baseline="-25000">
                <a:latin typeface="Times New Roman" panose="02020603050405020304" pitchFamily="18" charset="0"/>
              </a:rPr>
              <a:t>i</a:t>
            </a:r>
            <a:r>
              <a:rPr lang="en-US" altLang="ja-JP" sz="2800">
                <a:latin typeface="Times New Roman" panose="02020603050405020304" pitchFamily="18" charset="0"/>
              </a:rPr>
              <a:t> + </a:t>
            </a:r>
            <a:r>
              <a:rPr lang="en-US" altLang="ja-JP" sz="2800" i="1">
                <a:latin typeface="Times New Roman" panose="02020603050405020304" pitchFamily="18" charset="0"/>
              </a:rPr>
              <a:t>f</a:t>
            </a:r>
            <a:r>
              <a:rPr lang="en-US" altLang="ja-JP" sz="2800">
                <a:latin typeface="Times New Roman" panose="02020603050405020304" pitchFamily="18" charset="0"/>
              </a:rPr>
              <a:t> (</a:t>
            </a:r>
            <a:r>
              <a:rPr lang="en-US" altLang="ja-JP" sz="2800" i="1">
                <a:latin typeface="Times New Roman" panose="02020603050405020304" pitchFamily="18" charset="0"/>
              </a:rPr>
              <a:t>X</a:t>
            </a:r>
            <a:r>
              <a:rPr lang="en-US" altLang="ja-JP" sz="2800" baseline="-25000">
                <a:latin typeface="Times New Roman" panose="02020603050405020304" pitchFamily="18" charset="0"/>
              </a:rPr>
              <a:t>1</a:t>
            </a:r>
            <a:r>
              <a:rPr lang="en-US" altLang="ja-JP" sz="2800">
                <a:latin typeface="Times New Roman" panose="02020603050405020304" pitchFamily="18" charset="0"/>
              </a:rPr>
              <a:t>,…,0,…,</a:t>
            </a:r>
            <a:r>
              <a:rPr lang="en-US" altLang="ja-JP" sz="2800" i="1">
                <a:latin typeface="Times New Roman" panose="02020603050405020304" pitchFamily="18" charset="0"/>
              </a:rPr>
              <a:t>X</a:t>
            </a:r>
            <a:r>
              <a:rPr lang="en-US" altLang="ja-JP" sz="2800" i="1" baseline="-25000">
                <a:latin typeface="Times New Roman" panose="02020603050405020304" pitchFamily="18" charset="0"/>
              </a:rPr>
              <a:t>n</a:t>
            </a:r>
            <a:r>
              <a:rPr lang="en-US" altLang="ja-JP" sz="2800">
                <a:latin typeface="Times New Roman" panose="02020603050405020304" pitchFamily="18" charset="0"/>
              </a:rPr>
              <a:t>) </a:t>
            </a:r>
          </a:p>
          <a:p>
            <a:pPr eaLnBrk="1" hangingPunct="1">
              <a:buFontTx/>
              <a:buChar char="•"/>
              <a:defRPr/>
            </a:pPr>
            <a:r>
              <a:rPr lang="en-US" altLang="ja-JP" sz="2800" i="1">
                <a:latin typeface="Times New Roman" panose="02020603050405020304" pitchFamily="18" charset="0"/>
              </a:rPr>
              <a:t>X</a:t>
            </a:r>
            <a:r>
              <a:rPr lang="en-US" altLang="ja-JP" sz="2800" i="1" baseline="-25000">
                <a:latin typeface="Times New Roman" panose="02020603050405020304" pitchFamily="18" charset="0"/>
              </a:rPr>
              <a:t>i</a:t>
            </a:r>
            <a:r>
              <a:rPr lang="en-US" altLang="ja-JP" sz="2800">
                <a:latin typeface="Times New Roman" panose="02020603050405020304" pitchFamily="18" charset="0"/>
              </a:rPr>
              <a:t> </a:t>
            </a:r>
            <a:r>
              <a:rPr lang="ja-JP" altLang="en-US" sz="2800">
                <a:latin typeface="Times New Roman" panose="02020603050405020304" pitchFamily="18" charset="0"/>
              </a:rPr>
              <a:t>・ </a:t>
            </a:r>
            <a:r>
              <a:rPr lang="en-US" altLang="ja-JP" sz="2800" i="1">
                <a:latin typeface="Times New Roman" panose="02020603050405020304" pitchFamily="18" charset="0"/>
              </a:rPr>
              <a:t>f</a:t>
            </a:r>
            <a:r>
              <a:rPr lang="en-US" altLang="ja-JP" sz="2800">
                <a:latin typeface="Times New Roman" panose="02020603050405020304" pitchFamily="18" charset="0"/>
              </a:rPr>
              <a:t> (</a:t>
            </a:r>
            <a:r>
              <a:rPr lang="en-US" altLang="ja-JP" sz="2800" i="1">
                <a:latin typeface="Times New Roman" panose="02020603050405020304" pitchFamily="18" charset="0"/>
              </a:rPr>
              <a:t>X</a:t>
            </a:r>
            <a:r>
              <a:rPr lang="en-US" altLang="ja-JP" sz="2800" baseline="-25000">
                <a:latin typeface="Times New Roman" panose="02020603050405020304" pitchFamily="18" charset="0"/>
              </a:rPr>
              <a:t>1</a:t>
            </a:r>
            <a:r>
              <a:rPr lang="en-US" altLang="ja-JP" sz="2800">
                <a:latin typeface="Times New Roman" panose="02020603050405020304" pitchFamily="18" charset="0"/>
              </a:rPr>
              <a:t>,…,</a:t>
            </a:r>
            <a:r>
              <a:rPr lang="en-US" altLang="ja-JP" sz="2800" i="1">
                <a:latin typeface="Times New Roman" panose="02020603050405020304" pitchFamily="18" charset="0"/>
              </a:rPr>
              <a:t>X</a:t>
            </a:r>
            <a:r>
              <a:rPr lang="en-US" altLang="ja-JP" sz="2800" i="1" baseline="-25000">
                <a:latin typeface="Times New Roman" panose="02020603050405020304" pitchFamily="18" charset="0"/>
              </a:rPr>
              <a:t>i </a:t>
            </a:r>
            <a:r>
              <a:rPr lang="en-US" altLang="ja-JP" sz="2800">
                <a:latin typeface="Times New Roman" panose="02020603050405020304" pitchFamily="18" charset="0"/>
              </a:rPr>
              <a:t>,…,</a:t>
            </a:r>
            <a:r>
              <a:rPr lang="en-US" altLang="ja-JP" sz="2800" i="1">
                <a:latin typeface="Times New Roman" panose="02020603050405020304" pitchFamily="18" charset="0"/>
              </a:rPr>
              <a:t>X</a:t>
            </a:r>
            <a:r>
              <a:rPr lang="en-US" altLang="ja-JP" sz="2800" i="1" baseline="-25000">
                <a:latin typeface="Times New Roman" panose="02020603050405020304" pitchFamily="18" charset="0"/>
              </a:rPr>
              <a:t>n</a:t>
            </a:r>
            <a:r>
              <a:rPr lang="en-US" altLang="ja-JP" sz="2800">
                <a:latin typeface="Times New Roman" panose="02020603050405020304" pitchFamily="18" charset="0"/>
              </a:rPr>
              <a:t>)=</a:t>
            </a:r>
            <a:r>
              <a:rPr lang="en-US" altLang="ja-JP" sz="2800" i="1">
                <a:latin typeface="Times New Roman" panose="02020603050405020304" pitchFamily="18" charset="0"/>
              </a:rPr>
              <a:t>X</a:t>
            </a:r>
            <a:r>
              <a:rPr lang="en-US" altLang="ja-JP" sz="2800" i="1" baseline="-25000">
                <a:latin typeface="Times New Roman" panose="02020603050405020304" pitchFamily="18" charset="0"/>
              </a:rPr>
              <a:t>i</a:t>
            </a:r>
            <a:r>
              <a:rPr lang="en-US" altLang="ja-JP" sz="2800">
                <a:latin typeface="Times New Roman" panose="02020603050405020304" pitchFamily="18" charset="0"/>
              </a:rPr>
              <a:t> </a:t>
            </a:r>
            <a:r>
              <a:rPr lang="ja-JP" altLang="en-US" sz="2800">
                <a:latin typeface="Times New Roman" panose="02020603050405020304" pitchFamily="18" charset="0"/>
              </a:rPr>
              <a:t>・ </a:t>
            </a:r>
            <a:r>
              <a:rPr lang="en-US" altLang="ja-JP" sz="2800" i="1">
                <a:latin typeface="Times New Roman" panose="02020603050405020304" pitchFamily="18" charset="0"/>
              </a:rPr>
              <a:t>f</a:t>
            </a:r>
            <a:r>
              <a:rPr lang="en-US" altLang="ja-JP" sz="2800">
                <a:latin typeface="Times New Roman" panose="02020603050405020304" pitchFamily="18" charset="0"/>
              </a:rPr>
              <a:t> (</a:t>
            </a:r>
            <a:r>
              <a:rPr lang="en-US" altLang="ja-JP" sz="2800" i="1">
                <a:latin typeface="Times New Roman" panose="02020603050405020304" pitchFamily="18" charset="0"/>
              </a:rPr>
              <a:t>X</a:t>
            </a:r>
            <a:r>
              <a:rPr lang="en-US" altLang="ja-JP" sz="2800" baseline="-25000">
                <a:latin typeface="Times New Roman" panose="02020603050405020304" pitchFamily="18" charset="0"/>
              </a:rPr>
              <a:t>1</a:t>
            </a:r>
            <a:r>
              <a:rPr lang="en-US" altLang="ja-JP" sz="2800">
                <a:latin typeface="Times New Roman" panose="02020603050405020304" pitchFamily="18" charset="0"/>
              </a:rPr>
              <a:t>,…,1,…,</a:t>
            </a:r>
            <a:r>
              <a:rPr lang="en-US" altLang="ja-JP" sz="2800" i="1">
                <a:latin typeface="Times New Roman" panose="02020603050405020304" pitchFamily="18" charset="0"/>
              </a:rPr>
              <a:t>X</a:t>
            </a:r>
            <a:r>
              <a:rPr lang="en-US" altLang="ja-JP" sz="2800" i="1" baseline="-25000">
                <a:latin typeface="Times New Roman" panose="02020603050405020304" pitchFamily="18" charset="0"/>
              </a:rPr>
              <a:t>n</a:t>
            </a:r>
            <a:r>
              <a:rPr lang="en-US" altLang="ja-JP" sz="2800">
                <a:latin typeface="Times New Roman" panose="02020603050405020304" pitchFamily="18" charset="0"/>
              </a:rPr>
              <a:t>)</a:t>
            </a:r>
          </a:p>
          <a:p>
            <a:pPr eaLnBrk="1" hangingPunct="1">
              <a:buFont typeface="Wingdings" panose="05000000000000000000" pitchFamily="2" charset="2"/>
              <a:buChar char="ü"/>
              <a:defRPr/>
            </a:pPr>
            <a:r>
              <a:rPr lang="ja-JP" altLang="en-US" sz="2800">
                <a:latin typeface="Times New Roman" panose="02020603050405020304" pitchFamily="18" charset="0"/>
              </a:rPr>
              <a:t>下式において、</a:t>
            </a:r>
            <a:r>
              <a:rPr lang="en-US" altLang="ja-JP" sz="2800" i="1">
                <a:latin typeface="Times New Roman" panose="02020603050405020304" pitchFamily="18" charset="0"/>
              </a:rPr>
              <a:t>X</a:t>
            </a:r>
            <a:r>
              <a:rPr lang="en-US" altLang="ja-JP" sz="2800" i="1" baseline="-25000">
                <a:latin typeface="Times New Roman" panose="02020603050405020304" pitchFamily="18" charset="0"/>
              </a:rPr>
              <a:t>i</a:t>
            </a:r>
            <a:r>
              <a:rPr lang="en-US" altLang="ja-JP" sz="2800">
                <a:latin typeface="Times New Roman" panose="02020603050405020304" pitchFamily="18" charset="0"/>
              </a:rPr>
              <a:t> = 1 </a:t>
            </a:r>
            <a:r>
              <a:rPr lang="ja-JP" altLang="en-US" sz="2800">
                <a:latin typeface="Times New Roman" panose="02020603050405020304" pitchFamily="18" charset="0"/>
              </a:rPr>
              <a:t>のとき</a:t>
            </a:r>
          </a:p>
          <a:p>
            <a:pPr lvl="1" eaLnBrk="1" hangingPunct="1">
              <a:buFont typeface="Wingdings" panose="05000000000000000000" pitchFamily="2" charset="2"/>
              <a:buNone/>
              <a:defRPr/>
            </a:pPr>
            <a:r>
              <a:rPr lang="en-US" altLang="ja-JP" i="1">
                <a:latin typeface="Times New Roman" panose="02020603050405020304" pitchFamily="18" charset="0"/>
              </a:rPr>
              <a:t>f</a:t>
            </a:r>
            <a:r>
              <a:rPr lang="en-US" altLang="ja-JP">
                <a:latin typeface="Times New Roman" panose="02020603050405020304" pitchFamily="18" charset="0"/>
              </a:rPr>
              <a:t> (</a:t>
            </a:r>
            <a:r>
              <a:rPr lang="en-US" altLang="ja-JP" i="1">
                <a:latin typeface="Times New Roman" panose="02020603050405020304" pitchFamily="18" charset="0"/>
              </a:rPr>
              <a:t>X</a:t>
            </a:r>
            <a:r>
              <a:rPr lang="en-US" altLang="ja-JP" baseline="-25000">
                <a:latin typeface="Times New Roman" panose="02020603050405020304" pitchFamily="18" charset="0"/>
              </a:rPr>
              <a:t>1</a:t>
            </a:r>
            <a:r>
              <a:rPr lang="en-US" altLang="ja-JP">
                <a:latin typeface="Times New Roman" panose="02020603050405020304" pitchFamily="18" charset="0"/>
              </a:rPr>
              <a:t>,…,</a:t>
            </a:r>
            <a:r>
              <a:rPr lang="en-US" altLang="ja-JP" b="1" i="1">
                <a:solidFill>
                  <a:srgbClr val="FFFF00"/>
                </a:solidFill>
                <a:latin typeface="Times New Roman" panose="02020603050405020304" pitchFamily="18" charset="0"/>
              </a:rPr>
              <a:t>X</a:t>
            </a:r>
            <a:r>
              <a:rPr lang="en-US" altLang="ja-JP" b="1" i="1" baseline="-25000">
                <a:solidFill>
                  <a:srgbClr val="FFFF00"/>
                </a:solidFill>
                <a:latin typeface="Times New Roman" panose="02020603050405020304" pitchFamily="18" charset="0"/>
              </a:rPr>
              <a:t>i</a:t>
            </a:r>
            <a:r>
              <a:rPr lang="en-US" altLang="ja-JP" i="1" baseline="-25000">
                <a:latin typeface="Times New Roman" panose="02020603050405020304" pitchFamily="18" charset="0"/>
              </a:rPr>
              <a:t> </a:t>
            </a:r>
            <a:r>
              <a:rPr lang="en-US" altLang="ja-JP">
                <a:latin typeface="Times New Roman" panose="02020603050405020304" pitchFamily="18" charset="0"/>
              </a:rPr>
              <a:t>,…,</a:t>
            </a:r>
            <a:r>
              <a:rPr lang="en-US" altLang="ja-JP" i="1">
                <a:latin typeface="Times New Roman" panose="02020603050405020304" pitchFamily="18" charset="0"/>
              </a:rPr>
              <a:t>X</a:t>
            </a:r>
            <a:r>
              <a:rPr lang="en-US" altLang="ja-JP" i="1" baseline="-25000">
                <a:latin typeface="Times New Roman" panose="02020603050405020304" pitchFamily="18" charset="0"/>
              </a:rPr>
              <a:t>n</a:t>
            </a:r>
            <a:r>
              <a:rPr lang="en-US" altLang="ja-JP">
                <a:latin typeface="Times New Roman" panose="02020603050405020304" pitchFamily="18" charset="0"/>
              </a:rPr>
              <a:t>)= </a:t>
            </a:r>
            <a:r>
              <a:rPr lang="en-US" altLang="ja-JP" b="1">
                <a:solidFill>
                  <a:srgbClr val="FFFF00"/>
                </a:solidFill>
                <a:latin typeface="Times New Roman" panose="02020603050405020304" pitchFamily="18" charset="0"/>
              </a:rPr>
              <a:t>1</a:t>
            </a:r>
            <a:r>
              <a:rPr lang="ja-JP" altLang="en-US" b="1">
                <a:solidFill>
                  <a:srgbClr val="FFFF00"/>
                </a:solidFill>
                <a:latin typeface="Times New Roman" panose="02020603050405020304" pitchFamily="18" charset="0"/>
              </a:rPr>
              <a:t>・ </a:t>
            </a:r>
            <a:r>
              <a:rPr lang="en-US" altLang="ja-JP" i="1">
                <a:latin typeface="Times New Roman" panose="02020603050405020304" pitchFamily="18" charset="0"/>
              </a:rPr>
              <a:t>f</a:t>
            </a:r>
            <a:r>
              <a:rPr lang="en-US" altLang="ja-JP">
                <a:latin typeface="Times New Roman" panose="02020603050405020304" pitchFamily="18" charset="0"/>
              </a:rPr>
              <a:t> (</a:t>
            </a:r>
            <a:r>
              <a:rPr lang="en-US" altLang="ja-JP" i="1">
                <a:latin typeface="Times New Roman" panose="02020603050405020304" pitchFamily="18" charset="0"/>
              </a:rPr>
              <a:t>X</a:t>
            </a:r>
            <a:r>
              <a:rPr lang="en-US" altLang="ja-JP" baseline="-25000">
                <a:latin typeface="Times New Roman" panose="02020603050405020304" pitchFamily="18" charset="0"/>
              </a:rPr>
              <a:t>1</a:t>
            </a:r>
            <a:r>
              <a:rPr lang="en-US" altLang="ja-JP">
                <a:latin typeface="Times New Roman" panose="02020603050405020304" pitchFamily="18" charset="0"/>
              </a:rPr>
              <a:t>,…,</a:t>
            </a:r>
            <a:r>
              <a:rPr lang="en-US" altLang="ja-JP" b="1">
                <a:solidFill>
                  <a:srgbClr val="FFFF00"/>
                </a:solidFill>
                <a:latin typeface="Times New Roman" panose="02020603050405020304" pitchFamily="18" charset="0"/>
              </a:rPr>
              <a:t>1</a:t>
            </a:r>
            <a:r>
              <a:rPr lang="en-US" altLang="ja-JP">
                <a:latin typeface="Times New Roman" panose="02020603050405020304" pitchFamily="18" charset="0"/>
              </a:rPr>
              <a:t>,…,</a:t>
            </a:r>
            <a:r>
              <a:rPr lang="en-US" altLang="ja-JP" i="1">
                <a:latin typeface="Times New Roman" panose="02020603050405020304" pitchFamily="18" charset="0"/>
              </a:rPr>
              <a:t>X</a:t>
            </a:r>
            <a:r>
              <a:rPr lang="en-US" altLang="ja-JP" i="1" baseline="-25000">
                <a:latin typeface="Times New Roman" panose="02020603050405020304" pitchFamily="18" charset="0"/>
              </a:rPr>
              <a:t>n</a:t>
            </a:r>
            <a:r>
              <a:rPr lang="en-US" altLang="ja-JP">
                <a:latin typeface="Times New Roman" panose="02020603050405020304" pitchFamily="18" charset="0"/>
              </a:rPr>
              <a:t>)</a:t>
            </a:r>
          </a:p>
          <a:p>
            <a:pPr lvl="1" eaLnBrk="1" hangingPunct="1">
              <a:buFont typeface="Wingdings" panose="05000000000000000000" pitchFamily="2" charset="2"/>
              <a:buNone/>
              <a:defRPr/>
            </a:pPr>
            <a:r>
              <a:rPr lang="en-US" altLang="ja-JP">
                <a:latin typeface="Times New Roman" panose="02020603050405020304" pitchFamily="18" charset="0"/>
              </a:rPr>
              <a:t>                       =</a:t>
            </a:r>
            <a:r>
              <a:rPr lang="en-US" altLang="ja-JP" i="1">
                <a:latin typeface="Times New Roman" panose="02020603050405020304" pitchFamily="18" charset="0"/>
              </a:rPr>
              <a:t>f</a:t>
            </a:r>
            <a:r>
              <a:rPr lang="en-US" altLang="ja-JP">
                <a:latin typeface="Times New Roman" panose="02020603050405020304" pitchFamily="18" charset="0"/>
              </a:rPr>
              <a:t> (</a:t>
            </a:r>
            <a:r>
              <a:rPr lang="en-US" altLang="ja-JP" i="1">
                <a:latin typeface="Times New Roman" panose="02020603050405020304" pitchFamily="18" charset="0"/>
              </a:rPr>
              <a:t>X</a:t>
            </a:r>
            <a:r>
              <a:rPr lang="en-US" altLang="ja-JP" baseline="-25000">
                <a:latin typeface="Times New Roman" panose="02020603050405020304" pitchFamily="18" charset="0"/>
              </a:rPr>
              <a:t>1</a:t>
            </a:r>
            <a:r>
              <a:rPr lang="en-US" altLang="ja-JP">
                <a:latin typeface="Times New Roman" panose="02020603050405020304" pitchFamily="18" charset="0"/>
              </a:rPr>
              <a:t>,…,1,…,</a:t>
            </a:r>
            <a:r>
              <a:rPr lang="en-US" altLang="ja-JP" i="1">
                <a:latin typeface="Times New Roman" panose="02020603050405020304" pitchFamily="18" charset="0"/>
              </a:rPr>
              <a:t>X</a:t>
            </a:r>
            <a:r>
              <a:rPr lang="en-US" altLang="ja-JP" i="1" baseline="-25000">
                <a:latin typeface="Times New Roman" panose="02020603050405020304" pitchFamily="18" charset="0"/>
              </a:rPr>
              <a:t>n</a:t>
            </a:r>
            <a:r>
              <a:rPr lang="en-US" altLang="ja-JP">
                <a:latin typeface="Times New Roman" panose="02020603050405020304" pitchFamily="18" charset="0"/>
              </a:rPr>
              <a:t>)</a:t>
            </a:r>
          </a:p>
          <a:p>
            <a:pPr eaLnBrk="1" hangingPunct="1">
              <a:buFont typeface="Wingdings" panose="05000000000000000000" pitchFamily="2" charset="2"/>
              <a:buChar char="ü"/>
              <a:defRPr/>
            </a:pPr>
            <a:r>
              <a:rPr lang="ja-JP" altLang="en-US" sz="2800">
                <a:latin typeface="Times New Roman" panose="02020603050405020304" pitchFamily="18" charset="0"/>
              </a:rPr>
              <a:t>上式において、</a:t>
            </a:r>
            <a:r>
              <a:rPr lang="en-US" altLang="ja-JP" sz="2800" i="1">
                <a:latin typeface="Times New Roman" panose="02020603050405020304" pitchFamily="18" charset="0"/>
              </a:rPr>
              <a:t>X</a:t>
            </a:r>
            <a:r>
              <a:rPr lang="en-US" altLang="ja-JP" sz="2800" i="1" baseline="-25000">
                <a:latin typeface="Times New Roman" panose="02020603050405020304" pitchFamily="18" charset="0"/>
              </a:rPr>
              <a:t>i</a:t>
            </a:r>
            <a:r>
              <a:rPr lang="en-US" altLang="ja-JP" sz="2800">
                <a:latin typeface="Times New Roman" panose="02020603050405020304" pitchFamily="18" charset="0"/>
              </a:rPr>
              <a:t> = 0 </a:t>
            </a:r>
            <a:r>
              <a:rPr lang="ja-JP" altLang="en-US" sz="2800">
                <a:latin typeface="Times New Roman" panose="02020603050405020304" pitchFamily="18" charset="0"/>
              </a:rPr>
              <a:t>のとき</a:t>
            </a:r>
          </a:p>
          <a:p>
            <a:pPr lvl="1" eaLnBrk="1" hangingPunct="1">
              <a:buFont typeface="Wingdings" panose="05000000000000000000" pitchFamily="2" charset="2"/>
              <a:buNone/>
              <a:defRPr/>
            </a:pPr>
            <a:r>
              <a:rPr lang="en-US" altLang="ja-JP" i="1">
                <a:latin typeface="Times New Roman" panose="02020603050405020304" pitchFamily="18" charset="0"/>
              </a:rPr>
              <a:t>f</a:t>
            </a:r>
            <a:r>
              <a:rPr lang="en-US" altLang="ja-JP">
                <a:latin typeface="Times New Roman" panose="02020603050405020304" pitchFamily="18" charset="0"/>
              </a:rPr>
              <a:t> (</a:t>
            </a:r>
            <a:r>
              <a:rPr lang="en-US" altLang="ja-JP" i="1">
                <a:latin typeface="Times New Roman" panose="02020603050405020304" pitchFamily="18" charset="0"/>
              </a:rPr>
              <a:t>X</a:t>
            </a:r>
            <a:r>
              <a:rPr lang="en-US" altLang="ja-JP" baseline="-25000">
                <a:latin typeface="Times New Roman" panose="02020603050405020304" pitchFamily="18" charset="0"/>
              </a:rPr>
              <a:t>1</a:t>
            </a:r>
            <a:r>
              <a:rPr lang="en-US" altLang="ja-JP">
                <a:latin typeface="Times New Roman" panose="02020603050405020304" pitchFamily="18" charset="0"/>
              </a:rPr>
              <a:t>,…,</a:t>
            </a:r>
            <a:r>
              <a:rPr lang="en-US" altLang="ja-JP" b="1" i="1">
                <a:solidFill>
                  <a:srgbClr val="FFFF00"/>
                </a:solidFill>
                <a:latin typeface="Times New Roman" panose="02020603050405020304" pitchFamily="18" charset="0"/>
              </a:rPr>
              <a:t>X</a:t>
            </a:r>
            <a:r>
              <a:rPr lang="en-US" altLang="ja-JP" b="1" i="1" baseline="-25000">
                <a:solidFill>
                  <a:srgbClr val="FFFF00"/>
                </a:solidFill>
                <a:latin typeface="Times New Roman" panose="02020603050405020304" pitchFamily="18" charset="0"/>
              </a:rPr>
              <a:t>i</a:t>
            </a:r>
            <a:r>
              <a:rPr lang="en-US" altLang="ja-JP" i="1" baseline="-25000">
                <a:latin typeface="Times New Roman" panose="02020603050405020304" pitchFamily="18" charset="0"/>
              </a:rPr>
              <a:t> </a:t>
            </a:r>
            <a:r>
              <a:rPr lang="en-US" altLang="ja-JP">
                <a:latin typeface="Times New Roman" panose="02020603050405020304" pitchFamily="18" charset="0"/>
              </a:rPr>
              <a:t>,…,</a:t>
            </a:r>
            <a:r>
              <a:rPr lang="en-US" altLang="ja-JP" i="1">
                <a:latin typeface="Times New Roman" panose="02020603050405020304" pitchFamily="18" charset="0"/>
              </a:rPr>
              <a:t>X</a:t>
            </a:r>
            <a:r>
              <a:rPr lang="en-US" altLang="ja-JP" i="1" baseline="-25000">
                <a:latin typeface="Times New Roman" panose="02020603050405020304" pitchFamily="18" charset="0"/>
              </a:rPr>
              <a:t>n</a:t>
            </a:r>
            <a:r>
              <a:rPr lang="en-US" altLang="ja-JP">
                <a:latin typeface="Times New Roman" panose="02020603050405020304" pitchFamily="18" charset="0"/>
              </a:rPr>
              <a:t>)= </a:t>
            </a:r>
            <a:r>
              <a:rPr lang="en-US" altLang="ja-JP" b="1">
                <a:solidFill>
                  <a:srgbClr val="FFFF00"/>
                </a:solidFill>
                <a:latin typeface="Times New Roman" panose="02020603050405020304" pitchFamily="18" charset="0"/>
              </a:rPr>
              <a:t>0+ </a:t>
            </a:r>
            <a:r>
              <a:rPr lang="en-US" altLang="ja-JP" i="1">
                <a:latin typeface="Times New Roman" panose="02020603050405020304" pitchFamily="18" charset="0"/>
              </a:rPr>
              <a:t>f</a:t>
            </a:r>
            <a:r>
              <a:rPr lang="en-US" altLang="ja-JP">
                <a:latin typeface="Times New Roman" panose="02020603050405020304" pitchFamily="18" charset="0"/>
              </a:rPr>
              <a:t> (</a:t>
            </a:r>
            <a:r>
              <a:rPr lang="en-US" altLang="ja-JP" i="1">
                <a:latin typeface="Times New Roman" panose="02020603050405020304" pitchFamily="18" charset="0"/>
              </a:rPr>
              <a:t>X</a:t>
            </a:r>
            <a:r>
              <a:rPr lang="en-US" altLang="ja-JP" baseline="-25000">
                <a:latin typeface="Times New Roman" panose="02020603050405020304" pitchFamily="18" charset="0"/>
              </a:rPr>
              <a:t>1</a:t>
            </a:r>
            <a:r>
              <a:rPr lang="en-US" altLang="ja-JP">
                <a:latin typeface="Times New Roman" panose="02020603050405020304" pitchFamily="18" charset="0"/>
              </a:rPr>
              <a:t>,…,</a:t>
            </a:r>
            <a:r>
              <a:rPr lang="en-US" altLang="ja-JP" b="1">
                <a:solidFill>
                  <a:srgbClr val="FFFF00"/>
                </a:solidFill>
                <a:latin typeface="Times New Roman" panose="02020603050405020304" pitchFamily="18" charset="0"/>
              </a:rPr>
              <a:t>0</a:t>
            </a:r>
            <a:r>
              <a:rPr lang="en-US" altLang="ja-JP">
                <a:latin typeface="Times New Roman" panose="02020603050405020304" pitchFamily="18" charset="0"/>
              </a:rPr>
              <a:t>,…,</a:t>
            </a:r>
            <a:r>
              <a:rPr lang="en-US" altLang="ja-JP" i="1">
                <a:latin typeface="Times New Roman" panose="02020603050405020304" pitchFamily="18" charset="0"/>
              </a:rPr>
              <a:t>X</a:t>
            </a:r>
            <a:r>
              <a:rPr lang="en-US" altLang="ja-JP" i="1" baseline="-25000">
                <a:latin typeface="Times New Roman" panose="02020603050405020304" pitchFamily="18" charset="0"/>
              </a:rPr>
              <a:t>n</a:t>
            </a:r>
            <a:r>
              <a:rPr lang="en-US" altLang="ja-JP">
                <a:latin typeface="Times New Roman" panose="02020603050405020304" pitchFamily="18" charset="0"/>
              </a:rPr>
              <a:t>)</a:t>
            </a:r>
          </a:p>
          <a:p>
            <a:pPr lvl="1" eaLnBrk="1" hangingPunct="1">
              <a:buFont typeface="Wingdings" panose="05000000000000000000" pitchFamily="2" charset="2"/>
              <a:buNone/>
              <a:defRPr/>
            </a:pPr>
            <a:r>
              <a:rPr lang="en-US" altLang="ja-JP">
                <a:latin typeface="Times New Roman" panose="02020603050405020304" pitchFamily="18" charset="0"/>
              </a:rPr>
              <a:t>                       =</a:t>
            </a:r>
            <a:r>
              <a:rPr lang="en-US" altLang="ja-JP" i="1">
                <a:latin typeface="Times New Roman" panose="02020603050405020304" pitchFamily="18" charset="0"/>
              </a:rPr>
              <a:t>f</a:t>
            </a:r>
            <a:r>
              <a:rPr lang="en-US" altLang="ja-JP">
                <a:latin typeface="Times New Roman" panose="02020603050405020304" pitchFamily="18" charset="0"/>
              </a:rPr>
              <a:t> (</a:t>
            </a:r>
            <a:r>
              <a:rPr lang="en-US" altLang="ja-JP" i="1">
                <a:latin typeface="Times New Roman" panose="02020603050405020304" pitchFamily="18" charset="0"/>
              </a:rPr>
              <a:t>X</a:t>
            </a:r>
            <a:r>
              <a:rPr lang="en-US" altLang="ja-JP" baseline="-25000">
                <a:latin typeface="Times New Roman" panose="02020603050405020304" pitchFamily="18" charset="0"/>
              </a:rPr>
              <a:t>1</a:t>
            </a:r>
            <a:r>
              <a:rPr lang="en-US" altLang="ja-JP">
                <a:latin typeface="Times New Roman" panose="02020603050405020304" pitchFamily="18" charset="0"/>
              </a:rPr>
              <a:t>,…,0,…,</a:t>
            </a:r>
            <a:r>
              <a:rPr lang="en-US" altLang="ja-JP" i="1">
                <a:latin typeface="Times New Roman" panose="02020603050405020304" pitchFamily="18" charset="0"/>
              </a:rPr>
              <a:t>X</a:t>
            </a:r>
            <a:r>
              <a:rPr lang="en-US" altLang="ja-JP" i="1" baseline="-25000">
                <a:latin typeface="Times New Roman" panose="02020603050405020304" pitchFamily="18" charset="0"/>
              </a:rPr>
              <a:t>n</a:t>
            </a:r>
            <a:r>
              <a:rPr lang="en-US" altLang="ja-JP">
                <a:latin typeface="Times New Roman" panose="02020603050405020304" pitchFamily="18" charset="0"/>
              </a:rPr>
              <a:t>)</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参考資料</a:t>
            </a:r>
            <a:r>
              <a:rPr lang="en-US" altLang="ja-JP">
                <a:latin typeface="Times New Roman" panose="02020603050405020304" pitchFamily="18" charset="0"/>
              </a:rPr>
              <a:t>: </a:t>
            </a:r>
            <a:r>
              <a:rPr lang="ja-JP" altLang="en-US">
                <a:latin typeface="Times New Roman" panose="02020603050405020304" pitchFamily="18" charset="0"/>
              </a:rPr>
              <a:t>一般吸収則の性質</a:t>
            </a:r>
          </a:p>
        </p:txBody>
      </p:sp>
      <p:grpSp>
        <p:nvGrpSpPr>
          <p:cNvPr id="104451" name="Group 17"/>
          <p:cNvGrpSpPr>
            <a:grpSpLocks/>
          </p:cNvGrpSpPr>
          <p:nvPr/>
        </p:nvGrpSpPr>
        <p:grpSpPr bwMode="auto">
          <a:xfrm>
            <a:off x="838200" y="1535113"/>
            <a:ext cx="7648575" cy="1436687"/>
            <a:chOff x="528" y="967"/>
            <a:chExt cx="4818" cy="905"/>
          </a:xfrm>
        </p:grpSpPr>
        <p:sp>
          <p:nvSpPr>
            <p:cNvPr id="134148" name="Text Box 4"/>
            <p:cNvSpPr txBox="1">
              <a:spLocks noChangeArrowheads="1"/>
            </p:cNvSpPr>
            <p:nvPr/>
          </p:nvSpPr>
          <p:spPr bwMode="auto">
            <a:xfrm>
              <a:off x="528" y="1302"/>
              <a:ext cx="1837"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2800">
                  <a:effectLst>
                    <a:outerShdw blurRad="38100" dist="38100" dir="2700000" algn="tl">
                      <a:srgbClr val="000000"/>
                    </a:outerShdw>
                  </a:effectLst>
                </a:rPr>
                <a:t>f</a:t>
              </a:r>
              <a:r>
                <a:rPr lang="en-US" altLang="ja-JP" sz="2800" i="0">
                  <a:effectLst>
                    <a:outerShdw blurRad="38100" dist="38100" dir="2700000" algn="tl">
                      <a:srgbClr val="000000"/>
                    </a:outerShdw>
                  </a:effectLst>
                </a:rPr>
                <a:t> (</a:t>
              </a:r>
              <a:r>
                <a:rPr lang="en-US" altLang="ja-JP" sz="2800">
                  <a:effectLst>
                    <a:outerShdw blurRad="38100" dist="38100" dir="2700000" algn="tl">
                      <a:srgbClr val="000000"/>
                    </a:outerShdw>
                  </a:effectLst>
                </a:rPr>
                <a:t>X</a:t>
              </a:r>
              <a:r>
                <a:rPr lang="en-US" altLang="ja-JP" sz="2800" i="0" baseline="-25000">
                  <a:effectLst>
                    <a:outerShdw blurRad="38100" dist="38100" dir="2700000" algn="tl">
                      <a:srgbClr val="000000"/>
                    </a:outerShdw>
                  </a:effectLst>
                </a:rPr>
                <a:t>1</a:t>
              </a:r>
              <a:r>
                <a:rPr lang="en-US" altLang="ja-JP" sz="2800" i="0">
                  <a:effectLst>
                    <a:outerShdw blurRad="38100" dist="38100" dir="2700000" algn="tl">
                      <a:srgbClr val="000000"/>
                    </a:outerShdw>
                  </a:effectLst>
                </a:rPr>
                <a:t>,…,</a:t>
              </a:r>
              <a:r>
                <a:rPr lang="en-US" altLang="ja-JP" sz="2800" b="1">
                  <a:solidFill>
                    <a:srgbClr val="FFFF00"/>
                  </a:solidFill>
                  <a:effectLst>
                    <a:outerShdw blurRad="38100" dist="38100" dir="2700000" algn="tl">
                      <a:srgbClr val="000000"/>
                    </a:outerShdw>
                  </a:effectLst>
                </a:rPr>
                <a:t>X</a:t>
              </a:r>
              <a:r>
                <a:rPr lang="en-US" altLang="ja-JP" sz="2800" b="1" baseline="-25000">
                  <a:solidFill>
                    <a:srgbClr val="FFFF00"/>
                  </a:solidFill>
                  <a:effectLst>
                    <a:outerShdw blurRad="38100" dist="38100" dir="2700000" algn="tl">
                      <a:srgbClr val="000000"/>
                    </a:outerShdw>
                  </a:effectLst>
                </a:rPr>
                <a:t>i</a:t>
              </a:r>
              <a:r>
                <a:rPr lang="en-US" altLang="ja-JP" sz="2800" baseline="-25000">
                  <a:effectLst>
                    <a:outerShdw blurRad="38100" dist="38100" dir="2700000" algn="tl">
                      <a:srgbClr val="000000"/>
                    </a:outerShdw>
                  </a:effectLst>
                </a:rPr>
                <a:t> </a:t>
              </a:r>
              <a:r>
                <a:rPr lang="en-US" altLang="ja-JP" sz="2800" i="0">
                  <a:effectLst>
                    <a:outerShdw blurRad="38100" dist="38100" dir="2700000" algn="tl">
                      <a:srgbClr val="000000"/>
                    </a:outerShdw>
                  </a:effectLst>
                </a:rPr>
                <a:t>,…,</a:t>
              </a:r>
              <a:r>
                <a:rPr lang="en-US" altLang="ja-JP" sz="2800">
                  <a:effectLst>
                    <a:outerShdw blurRad="38100" dist="38100" dir="2700000" algn="tl">
                      <a:srgbClr val="000000"/>
                    </a:outerShdw>
                  </a:effectLst>
                </a:rPr>
                <a:t>X</a:t>
              </a:r>
              <a:r>
                <a:rPr lang="en-US" altLang="ja-JP" sz="2800" baseline="-25000">
                  <a:effectLst>
                    <a:outerShdw blurRad="38100" dist="38100" dir="2700000" algn="tl">
                      <a:srgbClr val="000000"/>
                    </a:outerShdw>
                  </a:effectLst>
                </a:rPr>
                <a:t>n</a:t>
              </a:r>
              <a:r>
                <a:rPr lang="en-US" altLang="ja-JP" sz="2800" i="0">
                  <a:effectLst>
                    <a:outerShdw blurRad="38100" dist="38100" dir="2700000" algn="tl">
                      <a:srgbClr val="000000"/>
                    </a:outerShdw>
                  </a:effectLst>
                </a:rPr>
                <a:t>)=</a:t>
              </a:r>
            </a:p>
          </p:txBody>
        </p:sp>
        <p:sp>
          <p:nvSpPr>
            <p:cNvPr id="134150" name="Rectangle 6"/>
            <p:cNvSpPr>
              <a:spLocks noChangeArrowheads="1"/>
            </p:cNvSpPr>
            <p:nvPr/>
          </p:nvSpPr>
          <p:spPr bwMode="auto">
            <a:xfrm>
              <a:off x="2400" y="967"/>
              <a:ext cx="294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2800">
                  <a:effectLst>
                    <a:outerShdw blurRad="38100" dist="38100" dir="2700000" algn="tl">
                      <a:srgbClr val="000000"/>
                    </a:outerShdw>
                  </a:effectLst>
                </a:rPr>
                <a:t>f</a:t>
              </a:r>
              <a:r>
                <a:rPr lang="en-US" altLang="ja-JP" sz="2800" i="0">
                  <a:effectLst>
                    <a:outerShdw blurRad="38100" dist="38100" dir="2700000" algn="tl">
                      <a:srgbClr val="000000"/>
                    </a:outerShdw>
                  </a:effectLst>
                </a:rPr>
                <a:t> (</a:t>
              </a:r>
              <a:r>
                <a:rPr lang="en-US" altLang="ja-JP" sz="2800">
                  <a:effectLst>
                    <a:outerShdw blurRad="38100" dist="38100" dir="2700000" algn="tl">
                      <a:srgbClr val="000000"/>
                    </a:outerShdw>
                  </a:effectLst>
                </a:rPr>
                <a:t>X</a:t>
              </a:r>
              <a:r>
                <a:rPr lang="en-US" altLang="ja-JP" sz="2800" i="0" baseline="-25000">
                  <a:effectLst>
                    <a:outerShdw blurRad="38100" dist="38100" dir="2700000" algn="tl">
                      <a:srgbClr val="000000"/>
                    </a:outerShdw>
                  </a:effectLst>
                </a:rPr>
                <a:t>1</a:t>
              </a:r>
              <a:r>
                <a:rPr lang="en-US" altLang="ja-JP" sz="2800" i="0">
                  <a:effectLst>
                    <a:outerShdw blurRad="38100" dist="38100" dir="2700000" algn="tl">
                      <a:srgbClr val="000000"/>
                    </a:outerShdw>
                  </a:effectLst>
                </a:rPr>
                <a:t>,…,</a:t>
              </a:r>
              <a:r>
                <a:rPr lang="en-US" altLang="ja-JP" sz="2800" b="1" i="0">
                  <a:solidFill>
                    <a:srgbClr val="FFFF00"/>
                  </a:solidFill>
                  <a:effectLst>
                    <a:outerShdw blurRad="38100" dist="38100" dir="2700000" algn="tl">
                      <a:srgbClr val="000000"/>
                    </a:outerShdw>
                  </a:effectLst>
                </a:rPr>
                <a:t>1</a:t>
              </a:r>
              <a:r>
                <a:rPr lang="en-US" altLang="ja-JP" sz="2800" baseline="-25000">
                  <a:effectLst>
                    <a:outerShdw blurRad="38100" dist="38100" dir="2700000" algn="tl">
                      <a:srgbClr val="000000"/>
                    </a:outerShdw>
                  </a:effectLst>
                </a:rPr>
                <a:t>i </a:t>
              </a:r>
              <a:r>
                <a:rPr lang="en-US" altLang="ja-JP" sz="2800" i="0">
                  <a:effectLst>
                    <a:outerShdw blurRad="38100" dist="38100" dir="2700000" algn="tl">
                      <a:srgbClr val="000000"/>
                    </a:outerShdw>
                  </a:effectLst>
                </a:rPr>
                <a:t>,…,</a:t>
              </a:r>
              <a:r>
                <a:rPr lang="en-US" altLang="ja-JP" sz="2800">
                  <a:effectLst>
                    <a:outerShdw blurRad="38100" dist="38100" dir="2700000" algn="tl">
                      <a:srgbClr val="000000"/>
                    </a:outerShdw>
                  </a:effectLst>
                </a:rPr>
                <a:t>X</a:t>
              </a:r>
              <a:r>
                <a:rPr lang="en-US" altLang="ja-JP" sz="2800" baseline="-25000">
                  <a:effectLst>
                    <a:outerShdw blurRad="38100" dist="38100" dir="2700000" algn="tl">
                      <a:srgbClr val="000000"/>
                    </a:outerShdw>
                  </a:effectLst>
                </a:rPr>
                <a:t>n</a:t>
              </a:r>
              <a:r>
                <a:rPr lang="en-US" altLang="ja-JP" sz="2800" i="0">
                  <a:effectLst>
                    <a:outerShdw blurRad="38100" dist="38100" dir="2700000" algn="tl">
                      <a:srgbClr val="000000"/>
                    </a:outerShdw>
                  </a:effectLst>
                </a:rPr>
                <a:t>)</a:t>
              </a:r>
              <a:r>
                <a:rPr lang="en-US" altLang="ja-JP" i="0">
                  <a:effectLst>
                    <a:outerShdw blurRad="38100" dist="38100" dir="2700000" algn="tl">
                      <a:srgbClr val="000000"/>
                    </a:outerShdw>
                  </a:effectLst>
                </a:rPr>
                <a:t> </a:t>
              </a:r>
              <a:r>
                <a:rPr lang="en-US" altLang="ja-JP" sz="2800" i="0">
                  <a:effectLst>
                    <a:outerShdw blurRad="38100" dist="38100" dir="2700000" algn="tl">
                      <a:srgbClr val="000000"/>
                    </a:outerShdw>
                  </a:effectLst>
                </a:rPr>
                <a:t>(</a:t>
              </a:r>
              <a:r>
                <a:rPr lang="en-US" altLang="ja-JP" sz="2800">
                  <a:effectLst>
                    <a:outerShdw blurRad="38100" dist="38100" dir="2700000" algn="tl">
                      <a:srgbClr val="000000"/>
                    </a:outerShdw>
                  </a:effectLst>
                </a:rPr>
                <a:t>X</a:t>
              </a:r>
              <a:r>
                <a:rPr lang="en-US" altLang="ja-JP" sz="2800" baseline="-25000">
                  <a:effectLst>
                    <a:outerShdw blurRad="38100" dist="38100" dir="2700000" algn="tl">
                      <a:srgbClr val="000000"/>
                    </a:outerShdw>
                  </a:effectLst>
                </a:rPr>
                <a:t>i</a:t>
              </a:r>
              <a:r>
                <a:rPr lang="en-US" altLang="ja-JP" sz="2800" i="0">
                  <a:effectLst>
                    <a:outerShdw blurRad="38100" dist="38100" dir="2700000" algn="tl">
                      <a:srgbClr val="000000"/>
                    </a:outerShdw>
                  </a:effectLst>
                </a:rPr>
                <a:t> =1</a:t>
              </a:r>
              <a:r>
                <a:rPr lang="ja-JP" altLang="en-US" sz="2800" i="0">
                  <a:effectLst>
                    <a:outerShdw blurRad="38100" dist="38100" dir="2700000" algn="tl">
                      <a:srgbClr val="000000"/>
                    </a:outerShdw>
                  </a:effectLst>
                </a:rPr>
                <a:t>のとき</a:t>
              </a:r>
              <a:r>
                <a:rPr lang="en-US" altLang="ja-JP" sz="2800" i="0">
                  <a:effectLst>
                    <a:outerShdw blurRad="38100" dist="38100" dir="2700000" algn="tl">
                      <a:srgbClr val="000000"/>
                    </a:outerShdw>
                  </a:effectLst>
                </a:rPr>
                <a:t>)</a:t>
              </a:r>
              <a:endParaRPr lang="en-US" altLang="ja-JP" sz="2800" baseline="-25000">
                <a:effectLst>
                  <a:outerShdw blurRad="38100" dist="38100" dir="2700000" algn="tl">
                    <a:srgbClr val="000000"/>
                  </a:outerShdw>
                </a:effectLst>
              </a:endParaRPr>
            </a:p>
          </p:txBody>
        </p:sp>
        <p:sp>
          <p:nvSpPr>
            <p:cNvPr id="134151" name="Rectangle 7"/>
            <p:cNvSpPr>
              <a:spLocks noChangeArrowheads="1"/>
            </p:cNvSpPr>
            <p:nvPr/>
          </p:nvSpPr>
          <p:spPr bwMode="auto">
            <a:xfrm>
              <a:off x="2400" y="1447"/>
              <a:ext cx="294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2800">
                  <a:effectLst>
                    <a:outerShdw blurRad="38100" dist="38100" dir="2700000" algn="tl">
                      <a:srgbClr val="000000"/>
                    </a:outerShdw>
                  </a:effectLst>
                </a:rPr>
                <a:t>f</a:t>
              </a:r>
              <a:r>
                <a:rPr lang="en-US" altLang="ja-JP" sz="2800" i="0">
                  <a:effectLst>
                    <a:outerShdw blurRad="38100" dist="38100" dir="2700000" algn="tl">
                      <a:srgbClr val="000000"/>
                    </a:outerShdw>
                  </a:effectLst>
                </a:rPr>
                <a:t> (</a:t>
              </a:r>
              <a:r>
                <a:rPr lang="en-US" altLang="ja-JP" sz="2800">
                  <a:effectLst>
                    <a:outerShdw blurRad="38100" dist="38100" dir="2700000" algn="tl">
                      <a:srgbClr val="000000"/>
                    </a:outerShdw>
                  </a:effectLst>
                </a:rPr>
                <a:t>X</a:t>
              </a:r>
              <a:r>
                <a:rPr lang="en-US" altLang="ja-JP" sz="2800" i="0" baseline="-25000">
                  <a:effectLst>
                    <a:outerShdw blurRad="38100" dist="38100" dir="2700000" algn="tl">
                      <a:srgbClr val="000000"/>
                    </a:outerShdw>
                  </a:effectLst>
                </a:rPr>
                <a:t>1</a:t>
              </a:r>
              <a:r>
                <a:rPr lang="en-US" altLang="ja-JP" sz="2800" i="0">
                  <a:effectLst>
                    <a:outerShdw blurRad="38100" dist="38100" dir="2700000" algn="tl">
                      <a:srgbClr val="000000"/>
                    </a:outerShdw>
                  </a:effectLst>
                </a:rPr>
                <a:t>,…,</a:t>
              </a:r>
              <a:r>
                <a:rPr lang="en-US" altLang="ja-JP" sz="2800" b="1" i="0">
                  <a:solidFill>
                    <a:srgbClr val="FFFF00"/>
                  </a:solidFill>
                  <a:effectLst>
                    <a:outerShdw blurRad="38100" dist="38100" dir="2700000" algn="tl">
                      <a:srgbClr val="000000"/>
                    </a:outerShdw>
                  </a:effectLst>
                </a:rPr>
                <a:t>0</a:t>
              </a:r>
              <a:r>
                <a:rPr lang="en-US" altLang="ja-JP" sz="2800" baseline="-25000">
                  <a:effectLst>
                    <a:outerShdw blurRad="38100" dist="38100" dir="2700000" algn="tl">
                      <a:srgbClr val="000000"/>
                    </a:outerShdw>
                  </a:effectLst>
                </a:rPr>
                <a:t>i </a:t>
              </a:r>
              <a:r>
                <a:rPr lang="en-US" altLang="ja-JP" sz="2800" i="0">
                  <a:effectLst>
                    <a:outerShdw blurRad="38100" dist="38100" dir="2700000" algn="tl">
                      <a:srgbClr val="000000"/>
                    </a:outerShdw>
                  </a:effectLst>
                </a:rPr>
                <a:t>,…,</a:t>
              </a:r>
              <a:r>
                <a:rPr lang="en-US" altLang="ja-JP" sz="2800">
                  <a:effectLst>
                    <a:outerShdw blurRad="38100" dist="38100" dir="2700000" algn="tl">
                      <a:srgbClr val="000000"/>
                    </a:outerShdw>
                  </a:effectLst>
                </a:rPr>
                <a:t>X</a:t>
              </a:r>
              <a:r>
                <a:rPr lang="en-US" altLang="ja-JP" sz="2800" baseline="-25000">
                  <a:effectLst>
                    <a:outerShdw blurRad="38100" dist="38100" dir="2700000" algn="tl">
                      <a:srgbClr val="000000"/>
                    </a:outerShdw>
                  </a:effectLst>
                </a:rPr>
                <a:t>n</a:t>
              </a:r>
              <a:r>
                <a:rPr lang="en-US" altLang="ja-JP" sz="2800" i="0">
                  <a:effectLst>
                    <a:outerShdw blurRad="38100" dist="38100" dir="2700000" algn="tl">
                      <a:srgbClr val="000000"/>
                    </a:outerShdw>
                  </a:effectLst>
                </a:rPr>
                <a:t>)</a:t>
              </a:r>
              <a:r>
                <a:rPr lang="en-US" altLang="ja-JP" i="0">
                  <a:effectLst>
                    <a:outerShdw blurRad="38100" dist="38100" dir="2700000" algn="tl">
                      <a:srgbClr val="000000"/>
                    </a:outerShdw>
                  </a:effectLst>
                </a:rPr>
                <a:t> </a:t>
              </a:r>
              <a:r>
                <a:rPr lang="en-US" altLang="ja-JP" sz="2800" i="0">
                  <a:effectLst>
                    <a:outerShdw blurRad="38100" dist="38100" dir="2700000" algn="tl">
                      <a:srgbClr val="000000"/>
                    </a:outerShdw>
                  </a:effectLst>
                </a:rPr>
                <a:t>(</a:t>
              </a:r>
              <a:r>
                <a:rPr lang="en-US" altLang="ja-JP" sz="2800">
                  <a:effectLst>
                    <a:outerShdw blurRad="38100" dist="38100" dir="2700000" algn="tl">
                      <a:srgbClr val="000000"/>
                    </a:outerShdw>
                  </a:effectLst>
                </a:rPr>
                <a:t>X</a:t>
              </a:r>
              <a:r>
                <a:rPr lang="en-US" altLang="ja-JP" sz="2800" baseline="-25000">
                  <a:effectLst>
                    <a:outerShdw blurRad="38100" dist="38100" dir="2700000" algn="tl">
                      <a:srgbClr val="000000"/>
                    </a:outerShdw>
                  </a:effectLst>
                </a:rPr>
                <a:t>i</a:t>
              </a:r>
              <a:r>
                <a:rPr lang="en-US" altLang="ja-JP" sz="2800" i="0">
                  <a:effectLst>
                    <a:outerShdw blurRad="38100" dist="38100" dir="2700000" algn="tl">
                      <a:srgbClr val="000000"/>
                    </a:outerShdw>
                  </a:effectLst>
                </a:rPr>
                <a:t> =0</a:t>
              </a:r>
              <a:r>
                <a:rPr lang="ja-JP" altLang="en-US" sz="2800" i="0">
                  <a:effectLst>
                    <a:outerShdw blurRad="38100" dist="38100" dir="2700000" algn="tl">
                      <a:srgbClr val="000000"/>
                    </a:outerShdw>
                  </a:effectLst>
                </a:rPr>
                <a:t>のとき</a:t>
              </a:r>
              <a:r>
                <a:rPr lang="en-US" altLang="ja-JP" sz="2800" i="0">
                  <a:effectLst>
                    <a:outerShdw blurRad="38100" dist="38100" dir="2700000" algn="tl">
                      <a:srgbClr val="000000"/>
                    </a:outerShdw>
                  </a:effectLst>
                </a:rPr>
                <a:t>)</a:t>
              </a:r>
            </a:p>
          </p:txBody>
        </p:sp>
        <p:sp>
          <p:nvSpPr>
            <p:cNvPr id="134152" name="AutoShape 8"/>
            <p:cNvSpPr>
              <a:spLocks/>
            </p:cNvSpPr>
            <p:nvPr/>
          </p:nvSpPr>
          <p:spPr bwMode="auto">
            <a:xfrm>
              <a:off x="2352" y="1056"/>
              <a:ext cx="144" cy="816"/>
            </a:xfrm>
            <a:prstGeom prst="leftBrace">
              <a:avLst>
                <a:gd name="adj1" fmla="val 47222"/>
                <a:gd name="adj2" fmla="val 50000"/>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ja-JP" altLang="en-US">
                <a:effectLst>
                  <a:outerShdw blurRad="38100" dist="38100" dir="2700000" algn="tl">
                    <a:srgbClr val="000000">
                      <a:alpha val="43137"/>
                    </a:srgbClr>
                  </a:outerShdw>
                </a:effectLst>
              </a:endParaRPr>
            </a:p>
          </p:txBody>
        </p:sp>
      </p:grpSp>
      <p:grpSp>
        <p:nvGrpSpPr>
          <p:cNvPr id="134166" name="Group 22"/>
          <p:cNvGrpSpPr>
            <a:grpSpLocks/>
          </p:cNvGrpSpPr>
          <p:nvPr/>
        </p:nvGrpSpPr>
        <p:grpSpPr bwMode="auto">
          <a:xfrm>
            <a:off x="1143000" y="5334000"/>
            <a:ext cx="6999288" cy="1065213"/>
            <a:chOff x="912" y="3387"/>
            <a:chExt cx="4409" cy="671"/>
          </a:xfrm>
        </p:grpSpPr>
        <p:sp>
          <p:nvSpPr>
            <p:cNvPr id="134155" name="Text Box 11"/>
            <p:cNvSpPr txBox="1">
              <a:spLocks noChangeArrowheads="1"/>
            </p:cNvSpPr>
            <p:nvPr/>
          </p:nvSpPr>
          <p:spPr bwMode="auto">
            <a:xfrm>
              <a:off x="912" y="3387"/>
              <a:ext cx="4409" cy="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90000"/>
                </a:lnSpc>
                <a:spcBef>
                  <a:spcPct val="20000"/>
                </a:spcBef>
                <a:buClr>
                  <a:schemeClr val="tx1"/>
                </a:buClr>
                <a:buFont typeface="Wingdings" panose="05000000000000000000" pitchFamily="2" charset="2"/>
                <a:buChar char="Ø"/>
                <a:defRPr/>
              </a:pPr>
              <a:r>
                <a:rPr lang="en-US" altLang="ja-JP">
                  <a:effectLst>
                    <a:outerShdw blurRad="38100" dist="38100" dir="2700000" algn="tl">
                      <a:srgbClr val="000000"/>
                    </a:outerShdw>
                  </a:effectLst>
                </a:rPr>
                <a:t>f</a:t>
              </a:r>
              <a:r>
                <a:rPr lang="en-US" altLang="ja-JP" i="0">
                  <a:effectLst>
                    <a:outerShdw blurRad="38100" dist="38100" dir="2700000" algn="tl">
                      <a:srgbClr val="000000"/>
                    </a:outerShdw>
                  </a:effectLst>
                </a:rPr>
                <a:t> (</a:t>
              </a:r>
              <a:r>
                <a:rPr lang="en-US" altLang="ja-JP">
                  <a:effectLst>
                    <a:outerShdw blurRad="38100" dist="38100" dir="2700000" algn="tl">
                      <a:srgbClr val="000000"/>
                    </a:outerShdw>
                  </a:effectLst>
                </a:rPr>
                <a:t>X</a:t>
              </a:r>
              <a:r>
                <a:rPr lang="en-US" altLang="ja-JP" i="0" baseline="-25000">
                  <a:effectLst>
                    <a:outerShdw blurRad="38100" dist="38100" dir="2700000" algn="tl">
                      <a:srgbClr val="000000"/>
                    </a:outerShdw>
                  </a:effectLst>
                </a:rPr>
                <a:t>1</a:t>
              </a:r>
              <a:r>
                <a:rPr lang="en-US" altLang="ja-JP" i="0">
                  <a:effectLst>
                    <a:outerShdw blurRad="38100" dist="38100" dir="2700000" algn="tl">
                      <a:srgbClr val="000000"/>
                    </a:outerShdw>
                  </a:effectLst>
                </a:rPr>
                <a:t>,…,</a:t>
              </a:r>
              <a:r>
                <a:rPr lang="en-US" altLang="ja-JP" b="1">
                  <a:solidFill>
                    <a:srgbClr val="FFFF00"/>
                  </a:solidFill>
                  <a:effectLst>
                    <a:outerShdw blurRad="38100" dist="38100" dir="2700000" algn="tl">
                      <a:srgbClr val="000000"/>
                    </a:outerShdw>
                  </a:effectLst>
                </a:rPr>
                <a:t>X</a:t>
              </a:r>
              <a:r>
                <a:rPr lang="en-US" altLang="ja-JP" b="1" baseline="-25000">
                  <a:solidFill>
                    <a:srgbClr val="FFFF00"/>
                  </a:solidFill>
                  <a:effectLst>
                    <a:outerShdw blurRad="38100" dist="38100" dir="2700000" algn="tl">
                      <a:srgbClr val="000000"/>
                    </a:outerShdw>
                  </a:effectLst>
                </a:rPr>
                <a:t>i</a:t>
              </a:r>
              <a:r>
                <a:rPr lang="en-US" altLang="ja-JP" baseline="-25000">
                  <a:solidFill>
                    <a:srgbClr val="FFFF00"/>
                  </a:solidFill>
                  <a:effectLst>
                    <a:outerShdw blurRad="38100" dist="38100" dir="2700000" algn="tl">
                      <a:srgbClr val="000000"/>
                    </a:outerShdw>
                  </a:effectLst>
                </a:rPr>
                <a:t> </a:t>
              </a:r>
              <a:r>
                <a:rPr lang="en-US" altLang="ja-JP" i="0">
                  <a:effectLst>
                    <a:outerShdw blurRad="38100" dist="38100" dir="2700000" algn="tl">
                      <a:srgbClr val="000000"/>
                    </a:outerShdw>
                  </a:effectLst>
                </a:rPr>
                <a:t>,…,</a:t>
              </a:r>
              <a:r>
                <a:rPr lang="en-US" altLang="ja-JP">
                  <a:effectLst>
                    <a:outerShdw blurRad="38100" dist="38100" dir="2700000" algn="tl">
                      <a:srgbClr val="000000"/>
                    </a:outerShdw>
                  </a:effectLst>
                </a:rPr>
                <a:t>X</a:t>
              </a:r>
              <a:r>
                <a:rPr lang="en-US" altLang="ja-JP" baseline="-25000">
                  <a:effectLst>
                    <a:outerShdw blurRad="38100" dist="38100" dir="2700000" algn="tl">
                      <a:srgbClr val="000000"/>
                    </a:outerShdw>
                  </a:effectLst>
                </a:rPr>
                <a:t>n</a:t>
              </a:r>
              <a:r>
                <a:rPr lang="en-US" altLang="ja-JP" i="0">
                  <a:effectLst>
                    <a:outerShdw blurRad="38100" dist="38100" dir="2700000" algn="tl">
                      <a:srgbClr val="000000"/>
                    </a:outerShdw>
                  </a:effectLst>
                </a:rPr>
                <a:t>)= </a:t>
              </a:r>
              <a:r>
                <a:rPr lang="en-US" altLang="ja-JP" b="1">
                  <a:solidFill>
                    <a:srgbClr val="FFFF00"/>
                  </a:solidFill>
                  <a:effectLst>
                    <a:outerShdw blurRad="38100" dist="38100" dir="2700000" algn="tl">
                      <a:srgbClr val="000000"/>
                    </a:outerShdw>
                  </a:effectLst>
                </a:rPr>
                <a:t>X</a:t>
              </a:r>
              <a:r>
                <a:rPr lang="en-US" altLang="ja-JP" b="1" baseline="-25000">
                  <a:solidFill>
                    <a:srgbClr val="FFFF00"/>
                  </a:solidFill>
                  <a:effectLst>
                    <a:outerShdw blurRad="38100" dist="38100" dir="2700000" algn="tl">
                      <a:srgbClr val="000000"/>
                    </a:outerShdw>
                  </a:effectLst>
                </a:rPr>
                <a:t>i</a:t>
              </a:r>
              <a:r>
                <a:rPr lang="en-US" altLang="ja-JP" baseline="-25000">
                  <a:solidFill>
                    <a:srgbClr val="FFFF00"/>
                  </a:solidFill>
                  <a:effectLst>
                    <a:outerShdw blurRad="38100" dist="38100" dir="2700000" algn="tl">
                      <a:srgbClr val="000000"/>
                    </a:outerShdw>
                  </a:effectLst>
                </a:rPr>
                <a:t> </a:t>
              </a:r>
              <a:r>
                <a:rPr lang="ja-JP" altLang="en-US" i="0">
                  <a:solidFill>
                    <a:srgbClr val="FFFF00"/>
                  </a:solidFill>
                  <a:effectLst>
                    <a:outerShdw blurRad="38100" dist="38100" dir="2700000" algn="tl">
                      <a:srgbClr val="000000"/>
                    </a:outerShdw>
                  </a:effectLst>
                </a:rPr>
                <a:t>・</a:t>
              </a:r>
              <a:r>
                <a:rPr lang="en-US" altLang="ja-JP">
                  <a:effectLst>
                    <a:outerShdw blurRad="38100" dist="38100" dir="2700000" algn="tl">
                      <a:srgbClr val="000000"/>
                    </a:outerShdw>
                  </a:effectLst>
                </a:rPr>
                <a:t>f</a:t>
              </a:r>
              <a:r>
                <a:rPr lang="en-US" altLang="ja-JP" i="0">
                  <a:effectLst>
                    <a:outerShdw blurRad="38100" dist="38100" dir="2700000" algn="tl">
                      <a:srgbClr val="000000"/>
                    </a:outerShdw>
                  </a:effectLst>
                </a:rPr>
                <a:t> (</a:t>
              </a:r>
              <a:r>
                <a:rPr lang="en-US" altLang="ja-JP">
                  <a:effectLst>
                    <a:outerShdw blurRad="38100" dist="38100" dir="2700000" algn="tl">
                      <a:srgbClr val="000000"/>
                    </a:outerShdw>
                  </a:effectLst>
                </a:rPr>
                <a:t>X</a:t>
              </a:r>
              <a:r>
                <a:rPr lang="en-US" altLang="ja-JP" i="0" baseline="-25000">
                  <a:effectLst>
                    <a:outerShdw blurRad="38100" dist="38100" dir="2700000" algn="tl">
                      <a:srgbClr val="000000"/>
                    </a:outerShdw>
                  </a:effectLst>
                </a:rPr>
                <a:t>1</a:t>
              </a:r>
              <a:r>
                <a:rPr lang="en-US" altLang="ja-JP" i="0">
                  <a:effectLst>
                    <a:outerShdw blurRad="38100" dist="38100" dir="2700000" algn="tl">
                      <a:srgbClr val="000000"/>
                    </a:outerShdw>
                  </a:effectLst>
                </a:rPr>
                <a:t>,…,</a:t>
              </a:r>
              <a:r>
                <a:rPr lang="en-US" altLang="ja-JP" b="1" i="0">
                  <a:solidFill>
                    <a:srgbClr val="FFFF00"/>
                  </a:solidFill>
                  <a:effectLst>
                    <a:outerShdw blurRad="38100" dist="38100" dir="2700000" algn="tl">
                      <a:srgbClr val="000000"/>
                    </a:outerShdw>
                  </a:effectLst>
                </a:rPr>
                <a:t>1</a:t>
              </a:r>
              <a:r>
                <a:rPr lang="en-US" altLang="ja-JP" i="0">
                  <a:effectLst>
                    <a:outerShdw blurRad="38100" dist="38100" dir="2700000" algn="tl">
                      <a:srgbClr val="000000"/>
                    </a:outerShdw>
                  </a:effectLst>
                </a:rPr>
                <a:t>,…,</a:t>
              </a:r>
              <a:r>
                <a:rPr lang="en-US" altLang="ja-JP">
                  <a:effectLst>
                    <a:outerShdw blurRad="38100" dist="38100" dir="2700000" algn="tl">
                      <a:srgbClr val="000000"/>
                    </a:outerShdw>
                  </a:effectLst>
                </a:rPr>
                <a:t>X</a:t>
              </a:r>
              <a:r>
                <a:rPr lang="en-US" altLang="ja-JP" baseline="-25000">
                  <a:effectLst>
                    <a:outerShdw blurRad="38100" dist="38100" dir="2700000" algn="tl">
                      <a:srgbClr val="000000"/>
                    </a:outerShdw>
                  </a:effectLst>
                </a:rPr>
                <a:t>n</a:t>
              </a:r>
              <a:r>
                <a:rPr lang="en-US" altLang="ja-JP" i="0">
                  <a:effectLst>
                    <a:outerShdw blurRad="38100" dist="38100" dir="2700000" algn="tl">
                      <a:srgbClr val="000000"/>
                    </a:outerShdw>
                  </a:effectLst>
                </a:rPr>
                <a:t>)</a:t>
              </a:r>
            </a:p>
            <a:p>
              <a:pPr lvl="1" eaLnBrk="1" hangingPunct="1">
                <a:lnSpc>
                  <a:spcPct val="90000"/>
                </a:lnSpc>
                <a:spcBef>
                  <a:spcPct val="20000"/>
                </a:spcBef>
                <a:buClr>
                  <a:schemeClr val="tx1"/>
                </a:buClr>
                <a:buFont typeface="Wingdings" panose="05000000000000000000" pitchFamily="2" charset="2"/>
                <a:buNone/>
                <a:defRPr/>
              </a:pPr>
              <a:r>
                <a:rPr lang="ja-JP" altLang="en-US" i="0">
                  <a:effectLst>
                    <a:outerShdw blurRad="38100" dist="38100" dir="2700000" algn="tl">
                      <a:srgbClr val="000000"/>
                    </a:outerShdw>
                  </a:effectLst>
                </a:rPr>
                <a:t>　　　　　　　  　　</a:t>
              </a:r>
              <a:r>
                <a:rPr lang="en-US" altLang="ja-JP" i="0">
                  <a:effectLst>
                    <a:outerShdw blurRad="38100" dist="38100" dir="2700000" algn="tl">
                      <a:srgbClr val="000000"/>
                    </a:outerShdw>
                  </a:effectLst>
                </a:rPr>
                <a:t>+ </a:t>
              </a:r>
              <a:r>
                <a:rPr lang="en-US" altLang="ja-JP" b="1">
                  <a:solidFill>
                    <a:srgbClr val="FFFF00"/>
                  </a:solidFill>
                  <a:effectLst>
                    <a:outerShdw blurRad="38100" dist="38100" dir="2700000" algn="tl">
                      <a:srgbClr val="000000"/>
                    </a:outerShdw>
                  </a:effectLst>
                </a:rPr>
                <a:t>X</a:t>
              </a:r>
              <a:r>
                <a:rPr lang="en-US" altLang="ja-JP" b="1" baseline="-25000">
                  <a:solidFill>
                    <a:srgbClr val="FFFF00"/>
                  </a:solidFill>
                  <a:effectLst>
                    <a:outerShdw blurRad="38100" dist="38100" dir="2700000" algn="tl">
                      <a:srgbClr val="000000"/>
                    </a:outerShdw>
                  </a:effectLst>
                </a:rPr>
                <a:t>i</a:t>
              </a:r>
              <a:r>
                <a:rPr lang="en-US" altLang="ja-JP" baseline="-25000">
                  <a:solidFill>
                    <a:srgbClr val="FFFF00"/>
                  </a:solidFill>
                  <a:effectLst>
                    <a:outerShdw blurRad="38100" dist="38100" dir="2700000" algn="tl">
                      <a:srgbClr val="000000"/>
                    </a:outerShdw>
                  </a:effectLst>
                </a:rPr>
                <a:t> </a:t>
              </a:r>
              <a:r>
                <a:rPr lang="ja-JP" altLang="en-US" i="0">
                  <a:solidFill>
                    <a:srgbClr val="FFFF00"/>
                  </a:solidFill>
                  <a:effectLst>
                    <a:outerShdw blurRad="38100" dist="38100" dir="2700000" algn="tl">
                      <a:srgbClr val="000000"/>
                    </a:outerShdw>
                  </a:effectLst>
                </a:rPr>
                <a:t>・</a:t>
              </a:r>
              <a:r>
                <a:rPr lang="en-US" altLang="ja-JP">
                  <a:effectLst>
                    <a:outerShdw blurRad="38100" dist="38100" dir="2700000" algn="tl">
                      <a:srgbClr val="000000"/>
                    </a:outerShdw>
                  </a:effectLst>
                </a:rPr>
                <a:t>f</a:t>
              </a:r>
              <a:r>
                <a:rPr lang="en-US" altLang="ja-JP" i="0">
                  <a:effectLst>
                    <a:outerShdw blurRad="38100" dist="38100" dir="2700000" algn="tl">
                      <a:srgbClr val="000000"/>
                    </a:outerShdw>
                  </a:effectLst>
                </a:rPr>
                <a:t> (</a:t>
              </a:r>
              <a:r>
                <a:rPr lang="en-US" altLang="ja-JP">
                  <a:effectLst>
                    <a:outerShdw blurRad="38100" dist="38100" dir="2700000" algn="tl">
                      <a:srgbClr val="000000"/>
                    </a:outerShdw>
                  </a:effectLst>
                </a:rPr>
                <a:t>X</a:t>
              </a:r>
              <a:r>
                <a:rPr lang="en-US" altLang="ja-JP" i="0" baseline="-25000">
                  <a:effectLst>
                    <a:outerShdw blurRad="38100" dist="38100" dir="2700000" algn="tl">
                      <a:srgbClr val="000000"/>
                    </a:outerShdw>
                  </a:effectLst>
                </a:rPr>
                <a:t>1</a:t>
              </a:r>
              <a:r>
                <a:rPr lang="en-US" altLang="ja-JP" i="0">
                  <a:effectLst>
                    <a:outerShdw blurRad="38100" dist="38100" dir="2700000" algn="tl">
                      <a:srgbClr val="000000"/>
                    </a:outerShdw>
                  </a:effectLst>
                </a:rPr>
                <a:t>,…,</a:t>
              </a:r>
              <a:r>
                <a:rPr lang="en-US" altLang="ja-JP" b="1" i="0">
                  <a:solidFill>
                    <a:srgbClr val="FFFF00"/>
                  </a:solidFill>
                  <a:effectLst>
                    <a:outerShdw blurRad="38100" dist="38100" dir="2700000" algn="tl">
                      <a:srgbClr val="000000"/>
                    </a:outerShdw>
                  </a:effectLst>
                </a:rPr>
                <a:t>0</a:t>
              </a:r>
              <a:r>
                <a:rPr lang="en-US" altLang="ja-JP" i="0">
                  <a:effectLst>
                    <a:outerShdw blurRad="38100" dist="38100" dir="2700000" algn="tl">
                      <a:srgbClr val="000000"/>
                    </a:outerShdw>
                  </a:effectLst>
                </a:rPr>
                <a:t>,…,</a:t>
              </a:r>
              <a:r>
                <a:rPr lang="en-US" altLang="ja-JP">
                  <a:effectLst>
                    <a:outerShdw blurRad="38100" dist="38100" dir="2700000" algn="tl">
                      <a:srgbClr val="000000"/>
                    </a:outerShdw>
                  </a:effectLst>
                </a:rPr>
                <a:t>X</a:t>
              </a:r>
              <a:r>
                <a:rPr lang="en-US" altLang="ja-JP" baseline="-25000">
                  <a:effectLst>
                    <a:outerShdw blurRad="38100" dist="38100" dir="2700000" algn="tl">
                      <a:srgbClr val="000000"/>
                    </a:outerShdw>
                  </a:effectLst>
                </a:rPr>
                <a:t>n</a:t>
              </a:r>
              <a:r>
                <a:rPr lang="en-US" altLang="ja-JP" i="0">
                  <a:effectLst>
                    <a:outerShdw blurRad="38100" dist="38100" dir="2700000" algn="tl">
                      <a:srgbClr val="000000"/>
                    </a:outerShdw>
                  </a:effectLst>
                </a:rPr>
                <a:t>)</a:t>
              </a:r>
            </a:p>
          </p:txBody>
        </p:sp>
        <p:sp>
          <p:nvSpPr>
            <p:cNvPr id="134156" name="Line 12"/>
            <p:cNvSpPr>
              <a:spLocks noChangeShapeType="1"/>
            </p:cNvSpPr>
            <p:nvPr/>
          </p:nvSpPr>
          <p:spPr bwMode="auto">
            <a:xfrm>
              <a:off x="3120" y="3744"/>
              <a:ext cx="240"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grpSp>
      <p:grpSp>
        <p:nvGrpSpPr>
          <p:cNvPr id="134164" name="Group 20"/>
          <p:cNvGrpSpPr>
            <a:grpSpLocks/>
          </p:cNvGrpSpPr>
          <p:nvPr/>
        </p:nvGrpSpPr>
        <p:grpSpPr bwMode="auto">
          <a:xfrm>
            <a:off x="1143000" y="2819400"/>
            <a:ext cx="7178675" cy="2347913"/>
            <a:chOff x="720" y="1776"/>
            <a:chExt cx="4522" cy="1479"/>
          </a:xfrm>
        </p:grpSpPr>
        <p:sp>
          <p:nvSpPr>
            <p:cNvPr id="134154" name="Text Box 10"/>
            <p:cNvSpPr txBox="1">
              <a:spLocks noChangeArrowheads="1"/>
            </p:cNvSpPr>
            <p:nvPr/>
          </p:nvSpPr>
          <p:spPr bwMode="auto">
            <a:xfrm>
              <a:off x="720" y="1776"/>
              <a:ext cx="4522" cy="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en-US" altLang="ja-JP" i="0">
                  <a:effectLst>
                    <a:outerShdw blurRad="38100" dist="38100" dir="2700000" algn="tl">
                      <a:srgbClr val="000000"/>
                    </a:outerShdw>
                  </a:effectLst>
                </a:rPr>
                <a:t>if (</a:t>
              </a:r>
              <a:r>
                <a:rPr lang="en-US" altLang="ja-JP" sz="2800" b="1">
                  <a:solidFill>
                    <a:srgbClr val="FFFF00"/>
                  </a:solidFill>
                  <a:effectLst>
                    <a:outerShdw blurRad="38100" dist="38100" dir="2700000" algn="tl">
                      <a:srgbClr val="000000"/>
                    </a:outerShdw>
                  </a:effectLst>
                </a:rPr>
                <a:t>X</a:t>
              </a:r>
              <a:r>
                <a:rPr lang="en-US" altLang="ja-JP" sz="2800" b="1" baseline="-25000">
                  <a:solidFill>
                    <a:srgbClr val="FFFF00"/>
                  </a:solidFill>
                  <a:effectLst>
                    <a:outerShdw blurRad="38100" dist="38100" dir="2700000" algn="tl">
                      <a:srgbClr val="000000"/>
                    </a:outerShdw>
                  </a:effectLst>
                </a:rPr>
                <a:t>i</a:t>
              </a:r>
              <a:r>
                <a:rPr lang="en-US" altLang="ja-JP" sz="2800" i="0">
                  <a:effectLst>
                    <a:outerShdw blurRad="38100" dist="38100" dir="2700000" algn="tl">
                      <a:srgbClr val="000000"/>
                    </a:outerShdw>
                  </a:effectLst>
                </a:rPr>
                <a:t> ) </a:t>
              </a:r>
            </a:p>
            <a:p>
              <a:pPr eaLnBrk="1" hangingPunct="1">
                <a:defRPr/>
              </a:pPr>
              <a:r>
                <a:rPr lang="en-US" altLang="ja-JP" sz="2800" i="0">
                  <a:effectLst>
                    <a:outerShdw blurRad="38100" dist="38100" dir="2700000" algn="tl">
                      <a:srgbClr val="000000"/>
                    </a:outerShdw>
                  </a:effectLst>
                </a:rPr>
                <a:t> then </a:t>
              </a:r>
              <a:r>
                <a:rPr lang="en-US" altLang="ja-JP" sz="2800">
                  <a:effectLst>
                    <a:outerShdw blurRad="38100" dist="38100" dir="2700000" algn="tl">
                      <a:srgbClr val="000000"/>
                    </a:outerShdw>
                  </a:effectLst>
                </a:rPr>
                <a:t>f </a:t>
              </a:r>
              <a:r>
                <a:rPr lang="en-US" altLang="ja-JP" sz="2800" i="0">
                  <a:effectLst>
                    <a:outerShdw blurRad="38100" dist="38100" dir="2700000" algn="tl">
                      <a:srgbClr val="000000"/>
                    </a:outerShdw>
                  </a:effectLst>
                </a:rPr>
                <a:t>(</a:t>
              </a:r>
              <a:r>
                <a:rPr lang="en-US" altLang="ja-JP" sz="2800">
                  <a:effectLst>
                    <a:outerShdw blurRad="38100" dist="38100" dir="2700000" algn="tl">
                      <a:srgbClr val="000000"/>
                    </a:outerShdw>
                  </a:effectLst>
                </a:rPr>
                <a:t>X</a:t>
              </a:r>
              <a:r>
                <a:rPr lang="en-US" altLang="ja-JP" sz="2800" i="0" baseline="-25000">
                  <a:effectLst>
                    <a:outerShdw blurRad="38100" dist="38100" dir="2700000" algn="tl">
                      <a:srgbClr val="000000"/>
                    </a:outerShdw>
                  </a:effectLst>
                </a:rPr>
                <a:t>1</a:t>
              </a:r>
              <a:r>
                <a:rPr lang="en-US" altLang="ja-JP" sz="2800" i="0">
                  <a:effectLst>
                    <a:outerShdw blurRad="38100" dist="38100" dir="2700000" algn="tl">
                      <a:srgbClr val="000000"/>
                    </a:outerShdw>
                  </a:effectLst>
                </a:rPr>
                <a:t>,…,</a:t>
              </a:r>
              <a:r>
                <a:rPr lang="en-US" altLang="ja-JP" sz="2800" b="1">
                  <a:solidFill>
                    <a:srgbClr val="FFFF00"/>
                  </a:solidFill>
                  <a:effectLst>
                    <a:outerShdw blurRad="38100" dist="38100" dir="2700000" algn="tl">
                      <a:srgbClr val="000000"/>
                    </a:outerShdw>
                  </a:effectLst>
                </a:rPr>
                <a:t>X</a:t>
              </a:r>
              <a:r>
                <a:rPr lang="en-US" altLang="ja-JP" sz="2800" b="1" baseline="-25000">
                  <a:solidFill>
                    <a:srgbClr val="FFFF00"/>
                  </a:solidFill>
                  <a:effectLst>
                    <a:outerShdw blurRad="38100" dist="38100" dir="2700000" algn="tl">
                      <a:srgbClr val="000000"/>
                    </a:outerShdw>
                  </a:effectLst>
                </a:rPr>
                <a:t>i</a:t>
              </a:r>
              <a:r>
                <a:rPr lang="en-US" altLang="ja-JP" sz="2800" baseline="-25000">
                  <a:effectLst>
                    <a:outerShdw blurRad="38100" dist="38100" dir="2700000" algn="tl">
                      <a:srgbClr val="000000"/>
                    </a:outerShdw>
                  </a:effectLst>
                </a:rPr>
                <a:t> </a:t>
              </a:r>
              <a:r>
                <a:rPr lang="en-US" altLang="ja-JP" sz="2800" i="0">
                  <a:effectLst>
                    <a:outerShdw blurRad="38100" dist="38100" dir="2700000" algn="tl">
                      <a:srgbClr val="000000"/>
                    </a:outerShdw>
                  </a:effectLst>
                </a:rPr>
                <a:t>,…,</a:t>
              </a:r>
              <a:r>
                <a:rPr lang="en-US" altLang="ja-JP" sz="2800">
                  <a:effectLst>
                    <a:outerShdw blurRad="38100" dist="38100" dir="2700000" algn="tl">
                      <a:srgbClr val="000000"/>
                    </a:outerShdw>
                  </a:effectLst>
                </a:rPr>
                <a:t>X</a:t>
              </a:r>
              <a:r>
                <a:rPr lang="en-US" altLang="ja-JP" sz="2800" baseline="-25000">
                  <a:effectLst>
                    <a:outerShdw blurRad="38100" dist="38100" dir="2700000" algn="tl">
                      <a:srgbClr val="000000"/>
                    </a:outerShdw>
                  </a:effectLst>
                </a:rPr>
                <a:t>n</a:t>
              </a:r>
              <a:r>
                <a:rPr lang="en-US" altLang="ja-JP" sz="2800" i="0">
                  <a:effectLst>
                    <a:outerShdw blurRad="38100" dist="38100" dir="2700000" algn="tl">
                      <a:srgbClr val="000000"/>
                    </a:outerShdw>
                  </a:effectLst>
                </a:rPr>
                <a:t>)= </a:t>
              </a:r>
              <a:r>
                <a:rPr lang="en-US" altLang="ja-JP" sz="2800">
                  <a:effectLst>
                    <a:outerShdw blurRad="38100" dist="38100" dir="2700000" algn="tl">
                      <a:srgbClr val="000000"/>
                    </a:outerShdw>
                  </a:effectLst>
                </a:rPr>
                <a:t>f</a:t>
              </a:r>
              <a:r>
                <a:rPr lang="en-US" altLang="ja-JP" sz="2800" i="0">
                  <a:effectLst>
                    <a:outerShdw blurRad="38100" dist="38100" dir="2700000" algn="tl">
                      <a:srgbClr val="000000"/>
                    </a:outerShdw>
                  </a:effectLst>
                </a:rPr>
                <a:t> (</a:t>
              </a:r>
              <a:r>
                <a:rPr lang="en-US" altLang="ja-JP" sz="2800">
                  <a:effectLst>
                    <a:outerShdw blurRad="38100" dist="38100" dir="2700000" algn="tl">
                      <a:srgbClr val="000000"/>
                    </a:outerShdw>
                  </a:effectLst>
                </a:rPr>
                <a:t>X</a:t>
              </a:r>
              <a:r>
                <a:rPr lang="en-US" altLang="ja-JP" sz="2800" i="0" baseline="-25000">
                  <a:effectLst>
                    <a:outerShdw blurRad="38100" dist="38100" dir="2700000" algn="tl">
                      <a:srgbClr val="000000"/>
                    </a:outerShdw>
                  </a:effectLst>
                </a:rPr>
                <a:t>1</a:t>
              </a:r>
              <a:r>
                <a:rPr lang="en-US" altLang="ja-JP" sz="2800" i="0">
                  <a:effectLst>
                    <a:outerShdw blurRad="38100" dist="38100" dir="2700000" algn="tl">
                      <a:srgbClr val="000000"/>
                    </a:outerShdw>
                  </a:effectLst>
                </a:rPr>
                <a:t>,…,</a:t>
              </a:r>
              <a:r>
                <a:rPr lang="en-US" altLang="ja-JP" sz="2800" b="1" i="0">
                  <a:solidFill>
                    <a:srgbClr val="FFFF00"/>
                  </a:solidFill>
                  <a:effectLst>
                    <a:outerShdw blurRad="38100" dist="38100" dir="2700000" algn="tl">
                      <a:srgbClr val="000000"/>
                    </a:outerShdw>
                  </a:effectLst>
                </a:rPr>
                <a:t>1</a:t>
              </a:r>
              <a:r>
                <a:rPr lang="en-US" altLang="ja-JP" sz="2800" i="0">
                  <a:effectLst>
                    <a:outerShdw blurRad="38100" dist="38100" dir="2700000" algn="tl">
                      <a:srgbClr val="000000"/>
                    </a:outerShdw>
                  </a:effectLst>
                </a:rPr>
                <a:t>,…,</a:t>
              </a:r>
              <a:r>
                <a:rPr lang="en-US" altLang="ja-JP" sz="2800">
                  <a:effectLst>
                    <a:outerShdw blurRad="38100" dist="38100" dir="2700000" algn="tl">
                      <a:srgbClr val="000000"/>
                    </a:outerShdw>
                  </a:effectLst>
                </a:rPr>
                <a:t>X</a:t>
              </a:r>
              <a:r>
                <a:rPr lang="en-US" altLang="ja-JP" sz="2800" baseline="-25000">
                  <a:effectLst>
                    <a:outerShdw blurRad="38100" dist="38100" dir="2700000" algn="tl">
                      <a:srgbClr val="000000"/>
                    </a:outerShdw>
                  </a:effectLst>
                </a:rPr>
                <a:t>n</a:t>
              </a:r>
              <a:r>
                <a:rPr lang="en-US" altLang="ja-JP" sz="2800" i="0">
                  <a:effectLst>
                    <a:outerShdw blurRad="38100" dist="38100" dir="2700000" algn="tl">
                      <a:srgbClr val="000000"/>
                    </a:outerShdw>
                  </a:effectLst>
                </a:rPr>
                <a:t>)</a:t>
              </a:r>
            </a:p>
            <a:p>
              <a:pPr eaLnBrk="1" hangingPunct="1">
                <a:defRPr/>
              </a:pPr>
              <a:r>
                <a:rPr lang="en-US" altLang="ja-JP" sz="2800" i="0">
                  <a:effectLst>
                    <a:outerShdw blurRad="38100" dist="38100" dir="2700000" algn="tl">
                      <a:srgbClr val="000000"/>
                    </a:outerShdw>
                  </a:effectLst>
                </a:rPr>
                <a:t>                               = </a:t>
              </a:r>
              <a:r>
                <a:rPr lang="en-US" altLang="ja-JP" sz="2800" b="1">
                  <a:solidFill>
                    <a:srgbClr val="FFFF00"/>
                  </a:solidFill>
                  <a:effectLst>
                    <a:outerShdw blurRad="38100" dist="38100" dir="2700000" algn="tl">
                      <a:srgbClr val="000000"/>
                    </a:outerShdw>
                  </a:effectLst>
                </a:rPr>
                <a:t>X</a:t>
              </a:r>
              <a:r>
                <a:rPr lang="en-US" altLang="ja-JP" sz="2800" b="1" baseline="-25000">
                  <a:solidFill>
                    <a:srgbClr val="FFFF00"/>
                  </a:solidFill>
                  <a:effectLst>
                    <a:outerShdw blurRad="38100" dist="38100" dir="2700000" algn="tl">
                      <a:srgbClr val="000000"/>
                    </a:outerShdw>
                  </a:effectLst>
                </a:rPr>
                <a:t>i </a:t>
              </a:r>
              <a:r>
                <a:rPr lang="ja-JP" altLang="en-US" sz="2800" i="0">
                  <a:solidFill>
                    <a:srgbClr val="FFFF00"/>
                  </a:solidFill>
                  <a:effectLst>
                    <a:outerShdw blurRad="38100" dist="38100" dir="2700000" algn="tl">
                      <a:srgbClr val="000000"/>
                    </a:outerShdw>
                  </a:effectLst>
                </a:rPr>
                <a:t>・</a:t>
              </a:r>
              <a:r>
                <a:rPr lang="en-US" altLang="ja-JP" sz="2800">
                  <a:effectLst>
                    <a:outerShdw blurRad="38100" dist="38100" dir="2700000" algn="tl">
                      <a:srgbClr val="000000"/>
                    </a:outerShdw>
                  </a:effectLst>
                </a:rPr>
                <a:t>f</a:t>
              </a:r>
              <a:r>
                <a:rPr lang="en-US" altLang="ja-JP" sz="2800" i="0">
                  <a:effectLst>
                    <a:outerShdw blurRad="38100" dist="38100" dir="2700000" algn="tl">
                      <a:srgbClr val="000000"/>
                    </a:outerShdw>
                  </a:effectLst>
                </a:rPr>
                <a:t> (</a:t>
              </a:r>
              <a:r>
                <a:rPr lang="en-US" altLang="ja-JP" sz="2800">
                  <a:effectLst>
                    <a:outerShdw blurRad="38100" dist="38100" dir="2700000" algn="tl">
                      <a:srgbClr val="000000"/>
                    </a:outerShdw>
                  </a:effectLst>
                </a:rPr>
                <a:t>X</a:t>
              </a:r>
              <a:r>
                <a:rPr lang="en-US" altLang="ja-JP" sz="2800" i="0" baseline="-25000">
                  <a:effectLst>
                    <a:outerShdw blurRad="38100" dist="38100" dir="2700000" algn="tl">
                      <a:srgbClr val="000000"/>
                    </a:outerShdw>
                  </a:effectLst>
                </a:rPr>
                <a:t>1</a:t>
              </a:r>
              <a:r>
                <a:rPr lang="en-US" altLang="ja-JP" sz="2800" i="0">
                  <a:effectLst>
                    <a:outerShdw blurRad="38100" dist="38100" dir="2700000" algn="tl">
                      <a:srgbClr val="000000"/>
                    </a:outerShdw>
                  </a:effectLst>
                </a:rPr>
                <a:t>,…,</a:t>
              </a:r>
              <a:r>
                <a:rPr lang="en-US" altLang="ja-JP" sz="2800" b="1" i="0">
                  <a:solidFill>
                    <a:srgbClr val="FFFF00"/>
                  </a:solidFill>
                  <a:effectLst>
                    <a:outerShdw blurRad="38100" dist="38100" dir="2700000" algn="tl">
                      <a:srgbClr val="000000"/>
                    </a:outerShdw>
                  </a:effectLst>
                </a:rPr>
                <a:t>1</a:t>
              </a:r>
              <a:r>
                <a:rPr lang="en-US" altLang="ja-JP" sz="2800" i="0">
                  <a:effectLst>
                    <a:outerShdw blurRad="38100" dist="38100" dir="2700000" algn="tl">
                      <a:srgbClr val="000000"/>
                    </a:outerShdw>
                  </a:effectLst>
                </a:rPr>
                <a:t>,…,</a:t>
              </a:r>
              <a:r>
                <a:rPr lang="en-US" altLang="ja-JP" sz="2800">
                  <a:effectLst>
                    <a:outerShdw blurRad="38100" dist="38100" dir="2700000" algn="tl">
                      <a:srgbClr val="000000"/>
                    </a:outerShdw>
                  </a:effectLst>
                </a:rPr>
                <a:t>X</a:t>
              </a:r>
              <a:r>
                <a:rPr lang="en-US" altLang="ja-JP" sz="2800" baseline="-25000">
                  <a:effectLst>
                    <a:outerShdw blurRad="38100" dist="38100" dir="2700000" algn="tl">
                      <a:srgbClr val="000000"/>
                    </a:outerShdw>
                  </a:effectLst>
                </a:rPr>
                <a:t>n</a:t>
              </a:r>
              <a:r>
                <a:rPr lang="en-US" altLang="ja-JP" sz="2800" i="0">
                  <a:effectLst>
                    <a:outerShdw blurRad="38100" dist="38100" dir="2700000" algn="tl">
                      <a:srgbClr val="000000"/>
                    </a:outerShdw>
                  </a:effectLst>
                </a:rPr>
                <a:t>)</a:t>
              </a:r>
            </a:p>
            <a:p>
              <a:pPr eaLnBrk="1" hangingPunct="1">
                <a:defRPr/>
              </a:pPr>
              <a:r>
                <a:rPr lang="en-US" altLang="ja-JP" sz="2800" i="0">
                  <a:effectLst>
                    <a:outerShdw blurRad="38100" dist="38100" dir="2700000" algn="tl">
                      <a:srgbClr val="000000"/>
                    </a:outerShdw>
                  </a:effectLst>
                </a:rPr>
                <a:t> else </a:t>
              </a:r>
              <a:r>
                <a:rPr lang="en-US" altLang="ja-JP" i="0">
                  <a:effectLst>
                    <a:outerShdw blurRad="38100" dist="38100" dir="2700000" algn="tl">
                      <a:srgbClr val="000000"/>
                    </a:outerShdw>
                  </a:effectLst>
                </a:rPr>
                <a:t> </a:t>
              </a:r>
              <a:r>
                <a:rPr lang="en-US" altLang="ja-JP" sz="2800">
                  <a:effectLst>
                    <a:outerShdw blurRad="38100" dist="38100" dir="2700000" algn="tl">
                      <a:srgbClr val="000000"/>
                    </a:outerShdw>
                  </a:effectLst>
                </a:rPr>
                <a:t>f </a:t>
              </a:r>
              <a:r>
                <a:rPr lang="en-US" altLang="ja-JP" sz="2800" i="0">
                  <a:effectLst>
                    <a:outerShdw blurRad="38100" dist="38100" dir="2700000" algn="tl">
                      <a:srgbClr val="000000"/>
                    </a:outerShdw>
                  </a:effectLst>
                </a:rPr>
                <a:t>(</a:t>
              </a:r>
              <a:r>
                <a:rPr lang="en-US" altLang="ja-JP" sz="2800">
                  <a:effectLst>
                    <a:outerShdw blurRad="38100" dist="38100" dir="2700000" algn="tl">
                      <a:srgbClr val="000000"/>
                    </a:outerShdw>
                  </a:effectLst>
                </a:rPr>
                <a:t>X</a:t>
              </a:r>
              <a:r>
                <a:rPr lang="en-US" altLang="ja-JP" sz="2800" i="0" baseline="-25000">
                  <a:effectLst>
                    <a:outerShdw blurRad="38100" dist="38100" dir="2700000" algn="tl">
                      <a:srgbClr val="000000"/>
                    </a:outerShdw>
                  </a:effectLst>
                </a:rPr>
                <a:t>1</a:t>
              </a:r>
              <a:r>
                <a:rPr lang="en-US" altLang="ja-JP" sz="2800" i="0">
                  <a:effectLst>
                    <a:outerShdw blurRad="38100" dist="38100" dir="2700000" algn="tl">
                      <a:srgbClr val="000000"/>
                    </a:outerShdw>
                  </a:effectLst>
                </a:rPr>
                <a:t>,…,</a:t>
              </a:r>
              <a:r>
                <a:rPr lang="en-US" altLang="ja-JP" sz="2800" b="1">
                  <a:solidFill>
                    <a:srgbClr val="FFFF00"/>
                  </a:solidFill>
                  <a:effectLst>
                    <a:outerShdw blurRad="38100" dist="38100" dir="2700000" algn="tl">
                      <a:srgbClr val="000000"/>
                    </a:outerShdw>
                  </a:effectLst>
                </a:rPr>
                <a:t>X</a:t>
              </a:r>
              <a:r>
                <a:rPr lang="en-US" altLang="ja-JP" sz="2800" b="1" baseline="-25000">
                  <a:solidFill>
                    <a:srgbClr val="FFFF00"/>
                  </a:solidFill>
                  <a:effectLst>
                    <a:outerShdw blurRad="38100" dist="38100" dir="2700000" algn="tl">
                      <a:srgbClr val="000000"/>
                    </a:outerShdw>
                  </a:effectLst>
                </a:rPr>
                <a:t>i</a:t>
              </a:r>
              <a:r>
                <a:rPr lang="en-US" altLang="ja-JP" sz="2800" baseline="-25000">
                  <a:effectLst>
                    <a:outerShdw blurRad="38100" dist="38100" dir="2700000" algn="tl">
                      <a:srgbClr val="000000"/>
                    </a:outerShdw>
                  </a:effectLst>
                </a:rPr>
                <a:t> </a:t>
              </a:r>
              <a:r>
                <a:rPr lang="en-US" altLang="ja-JP" sz="2800" i="0">
                  <a:effectLst>
                    <a:outerShdw blurRad="38100" dist="38100" dir="2700000" algn="tl">
                      <a:srgbClr val="000000"/>
                    </a:outerShdw>
                  </a:effectLst>
                </a:rPr>
                <a:t>,…,</a:t>
              </a:r>
              <a:r>
                <a:rPr lang="en-US" altLang="ja-JP" sz="2800">
                  <a:effectLst>
                    <a:outerShdw blurRad="38100" dist="38100" dir="2700000" algn="tl">
                      <a:srgbClr val="000000"/>
                    </a:outerShdw>
                  </a:effectLst>
                </a:rPr>
                <a:t>X</a:t>
              </a:r>
              <a:r>
                <a:rPr lang="en-US" altLang="ja-JP" sz="2800" baseline="-25000">
                  <a:effectLst>
                    <a:outerShdw blurRad="38100" dist="38100" dir="2700000" algn="tl">
                      <a:srgbClr val="000000"/>
                    </a:outerShdw>
                  </a:effectLst>
                </a:rPr>
                <a:t>n</a:t>
              </a:r>
              <a:r>
                <a:rPr lang="en-US" altLang="ja-JP" sz="2800" i="0">
                  <a:effectLst>
                    <a:outerShdw blurRad="38100" dist="38100" dir="2700000" algn="tl">
                      <a:srgbClr val="000000"/>
                    </a:outerShdw>
                  </a:effectLst>
                </a:rPr>
                <a:t>)= </a:t>
              </a:r>
              <a:r>
                <a:rPr lang="en-US" altLang="ja-JP" sz="2800">
                  <a:effectLst>
                    <a:outerShdw blurRad="38100" dist="38100" dir="2700000" algn="tl">
                      <a:srgbClr val="000000"/>
                    </a:outerShdw>
                  </a:effectLst>
                </a:rPr>
                <a:t>f</a:t>
              </a:r>
              <a:r>
                <a:rPr lang="en-US" altLang="ja-JP" sz="2800" i="0">
                  <a:effectLst>
                    <a:outerShdw blurRad="38100" dist="38100" dir="2700000" algn="tl">
                      <a:srgbClr val="000000"/>
                    </a:outerShdw>
                  </a:effectLst>
                </a:rPr>
                <a:t> (</a:t>
              </a:r>
              <a:r>
                <a:rPr lang="en-US" altLang="ja-JP" sz="2800">
                  <a:effectLst>
                    <a:outerShdw blurRad="38100" dist="38100" dir="2700000" algn="tl">
                      <a:srgbClr val="000000"/>
                    </a:outerShdw>
                  </a:effectLst>
                </a:rPr>
                <a:t>X</a:t>
              </a:r>
              <a:r>
                <a:rPr lang="en-US" altLang="ja-JP" sz="2800" i="0" baseline="-25000">
                  <a:effectLst>
                    <a:outerShdw blurRad="38100" dist="38100" dir="2700000" algn="tl">
                      <a:srgbClr val="000000"/>
                    </a:outerShdw>
                  </a:effectLst>
                </a:rPr>
                <a:t>1</a:t>
              </a:r>
              <a:r>
                <a:rPr lang="en-US" altLang="ja-JP" sz="2800" i="0">
                  <a:effectLst>
                    <a:outerShdw blurRad="38100" dist="38100" dir="2700000" algn="tl">
                      <a:srgbClr val="000000"/>
                    </a:outerShdw>
                  </a:effectLst>
                </a:rPr>
                <a:t>,…,</a:t>
              </a:r>
              <a:r>
                <a:rPr lang="en-US" altLang="ja-JP" sz="2800" b="1" i="0">
                  <a:solidFill>
                    <a:srgbClr val="FFFF00"/>
                  </a:solidFill>
                  <a:effectLst>
                    <a:outerShdw blurRad="38100" dist="38100" dir="2700000" algn="tl">
                      <a:srgbClr val="000000"/>
                    </a:outerShdw>
                  </a:effectLst>
                </a:rPr>
                <a:t>0</a:t>
              </a:r>
              <a:r>
                <a:rPr lang="en-US" altLang="ja-JP" sz="2800" i="0">
                  <a:effectLst>
                    <a:outerShdw blurRad="38100" dist="38100" dir="2700000" algn="tl">
                      <a:srgbClr val="000000"/>
                    </a:outerShdw>
                  </a:effectLst>
                </a:rPr>
                <a:t>,…,</a:t>
              </a:r>
              <a:r>
                <a:rPr lang="en-US" altLang="ja-JP" sz="2800">
                  <a:effectLst>
                    <a:outerShdw blurRad="38100" dist="38100" dir="2700000" algn="tl">
                      <a:srgbClr val="000000"/>
                    </a:outerShdw>
                  </a:effectLst>
                </a:rPr>
                <a:t>X</a:t>
              </a:r>
              <a:r>
                <a:rPr lang="en-US" altLang="ja-JP" sz="2800" baseline="-25000">
                  <a:effectLst>
                    <a:outerShdw blurRad="38100" dist="38100" dir="2700000" algn="tl">
                      <a:srgbClr val="000000"/>
                    </a:outerShdw>
                  </a:effectLst>
                </a:rPr>
                <a:t>n</a:t>
              </a:r>
              <a:r>
                <a:rPr lang="en-US" altLang="ja-JP" sz="2800" i="0">
                  <a:effectLst>
                    <a:outerShdw blurRad="38100" dist="38100" dir="2700000" algn="tl">
                      <a:srgbClr val="000000"/>
                    </a:outerShdw>
                  </a:effectLst>
                </a:rPr>
                <a:t>)</a:t>
              </a:r>
            </a:p>
            <a:p>
              <a:pPr eaLnBrk="1" hangingPunct="1">
                <a:defRPr/>
              </a:pPr>
              <a:r>
                <a:rPr lang="en-US" altLang="ja-JP" sz="2800" i="0">
                  <a:effectLst>
                    <a:outerShdw blurRad="38100" dist="38100" dir="2700000" algn="tl">
                      <a:srgbClr val="000000"/>
                    </a:outerShdw>
                  </a:effectLst>
                </a:rPr>
                <a:t>                               = </a:t>
              </a:r>
              <a:r>
                <a:rPr lang="en-US" altLang="ja-JP" sz="2800" b="1">
                  <a:solidFill>
                    <a:srgbClr val="FFFF00"/>
                  </a:solidFill>
                  <a:effectLst>
                    <a:outerShdw blurRad="38100" dist="38100" dir="2700000" algn="tl">
                      <a:srgbClr val="000000"/>
                    </a:outerShdw>
                  </a:effectLst>
                </a:rPr>
                <a:t>X</a:t>
              </a:r>
              <a:r>
                <a:rPr lang="en-US" altLang="ja-JP" sz="2800" b="1" baseline="-25000">
                  <a:solidFill>
                    <a:srgbClr val="FFFF00"/>
                  </a:solidFill>
                  <a:effectLst>
                    <a:outerShdw blurRad="38100" dist="38100" dir="2700000" algn="tl">
                      <a:srgbClr val="000000"/>
                    </a:outerShdw>
                  </a:effectLst>
                </a:rPr>
                <a:t>i</a:t>
              </a:r>
              <a:r>
                <a:rPr lang="en-US" altLang="ja-JP" sz="2800" baseline="-25000">
                  <a:solidFill>
                    <a:srgbClr val="FFFF00"/>
                  </a:solidFill>
                  <a:effectLst>
                    <a:outerShdw blurRad="38100" dist="38100" dir="2700000" algn="tl">
                      <a:srgbClr val="000000"/>
                    </a:outerShdw>
                  </a:effectLst>
                </a:rPr>
                <a:t> </a:t>
              </a:r>
              <a:r>
                <a:rPr lang="ja-JP" altLang="en-US" sz="2800" i="0">
                  <a:solidFill>
                    <a:srgbClr val="FFFF00"/>
                  </a:solidFill>
                  <a:effectLst>
                    <a:outerShdw blurRad="38100" dist="38100" dir="2700000" algn="tl">
                      <a:srgbClr val="000000"/>
                    </a:outerShdw>
                  </a:effectLst>
                </a:rPr>
                <a:t>・</a:t>
              </a:r>
              <a:r>
                <a:rPr lang="en-US" altLang="ja-JP" sz="2800">
                  <a:effectLst>
                    <a:outerShdw blurRad="38100" dist="38100" dir="2700000" algn="tl">
                      <a:srgbClr val="000000"/>
                    </a:outerShdw>
                  </a:effectLst>
                </a:rPr>
                <a:t>f</a:t>
              </a:r>
              <a:r>
                <a:rPr lang="en-US" altLang="ja-JP" sz="2800" i="0">
                  <a:effectLst>
                    <a:outerShdw blurRad="38100" dist="38100" dir="2700000" algn="tl">
                      <a:srgbClr val="000000"/>
                    </a:outerShdw>
                  </a:effectLst>
                </a:rPr>
                <a:t> (</a:t>
              </a:r>
              <a:r>
                <a:rPr lang="en-US" altLang="ja-JP" sz="2800">
                  <a:effectLst>
                    <a:outerShdw blurRad="38100" dist="38100" dir="2700000" algn="tl">
                      <a:srgbClr val="000000"/>
                    </a:outerShdw>
                  </a:effectLst>
                </a:rPr>
                <a:t>X</a:t>
              </a:r>
              <a:r>
                <a:rPr lang="en-US" altLang="ja-JP" sz="2800" i="0" baseline="-25000">
                  <a:effectLst>
                    <a:outerShdw blurRad="38100" dist="38100" dir="2700000" algn="tl">
                      <a:srgbClr val="000000"/>
                    </a:outerShdw>
                  </a:effectLst>
                </a:rPr>
                <a:t>1</a:t>
              </a:r>
              <a:r>
                <a:rPr lang="en-US" altLang="ja-JP" sz="2800" i="0">
                  <a:effectLst>
                    <a:outerShdw blurRad="38100" dist="38100" dir="2700000" algn="tl">
                      <a:srgbClr val="000000"/>
                    </a:outerShdw>
                  </a:effectLst>
                </a:rPr>
                <a:t>,…,</a:t>
              </a:r>
              <a:r>
                <a:rPr lang="en-US" altLang="ja-JP" sz="2800" b="1" i="0">
                  <a:solidFill>
                    <a:srgbClr val="FFFF00"/>
                  </a:solidFill>
                  <a:effectLst>
                    <a:outerShdw blurRad="38100" dist="38100" dir="2700000" algn="tl">
                      <a:srgbClr val="000000"/>
                    </a:outerShdw>
                  </a:effectLst>
                </a:rPr>
                <a:t>0</a:t>
              </a:r>
              <a:r>
                <a:rPr lang="en-US" altLang="ja-JP" sz="2800" i="0">
                  <a:effectLst>
                    <a:outerShdw blurRad="38100" dist="38100" dir="2700000" algn="tl">
                      <a:srgbClr val="000000"/>
                    </a:outerShdw>
                  </a:effectLst>
                </a:rPr>
                <a:t>,…,</a:t>
              </a:r>
              <a:r>
                <a:rPr lang="en-US" altLang="ja-JP" sz="2800">
                  <a:effectLst>
                    <a:outerShdw blurRad="38100" dist="38100" dir="2700000" algn="tl">
                      <a:srgbClr val="000000"/>
                    </a:outerShdw>
                  </a:effectLst>
                </a:rPr>
                <a:t>X</a:t>
              </a:r>
              <a:r>
                <a:rPr lang="en-US" altLang="ja-JP" sz="2800" baseline="-25000">
                  <a:effectLst>
                    <a:outerShdw blurRad="38100" dist="38100" dir="2700000" algn="tl">
                      <a:srgbClr val="000000"/>
                    </a:outerShdw>
                  </a:effectLst>
                </a:rPr>
                <a:t>n</a:t>
              </a:r>
              <a:r>
                <a:rPr lang="en-US" altLang="ja-JP" sz="2800" i="0">
                  <a:effectLst>
                    <a:outerShdw blurRad="38100" dist="38100" dir="2700000" algn="tl">
                      <a:srgbClr val="000000"/>
                    </a:outerShdw>
                  </a:effectLst>
                </a:rPr>
                <a:t>)</a:t>
              </a:r>
            </a:p>
          </p:txBody>
        </p:sp>
        <p:sp>
          <p:nvSpPr>
            <p:cNvPr id="134158" name="Line 14"/>
            <p:cNvSpPr>
              <a:spLocks noChangeShapeType="1"/>
            </p:cNvSpPr>
            <p:nvPr/>
          </p:nvSpPr>
          <p:spPr bwMode="auto">
            <a:xfrm>
              <a:off x="3216" y="2976"/>
              <a:ext cx="192"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34164"/>
                                        </p:tgtEl>
                                        <p:attrNameLst>
                                          <p:attrName>style.visibility</p:attrName>
                                        </p:attrNameLst>
                                      </p:cBhvr>
                                      <p:to>
                                        <p:strVal val="visible"/>
                                      </p:to>
                                    </p:set>
                                    <p:anim calcmode="lin" valueType="num">
                                      <p:cBhvr additive="base">
                                        <p:cTn id="7" dur="500" fill="hold"/>
                                        <p:tgtEl>
                                          <p:spTgt spid="134164"/>
                                        </p:tgtEl>
                                        <p:attrNameLst>
                                          <p:attrName>ppt_x</p:attrName>
                                        </p:attrNameLst>
                                      </p:cBhvr>
                                      <p:tavLst>
                                        <p:tav tm="0">
                                          <p:val>
                                            <p:strVal val="#ppt_x"/>
                                          </p:val>
                                        </p:tav>
                                        <p:tav tm="100000">
                                          <p:val>
                                            <p:strVal val="#ppt_x"/>
                                          </p:val>
                                        </p:tav>
                                      </p:tavLst>
                                    </p:anim>
                                    <p:anim calcmode="lin" valueType="num">
                                      <p:cBhvr additive="base">
                                        <p:cTn id="8" dur="500" fill="hold"/>
                                        <p:tgtEl>
                                          <p:spTgt spid="13416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34166"/>
                                        </p:tgtEl>
                                        <p:attrNameLst>
                                          <p:attrName>style.visibility</p:attrName>
                                        </p:attrNameLst>
                                      </p:cBhvr>
                                      <p:to>
                                        <p:strVal val="visible"/>
                                      </p:to>
                                    </p:set>
                                    <p:anim calcmode="lin" valueType="num">
                                      <p:cBhvr additive="base">
                                        <p:cTn id="13" dur="500" fill="hold"/>
                                        <p:tgtEl>
                                          <p:spTgt spid="134166"/>
                                        </p:tgtEl>
                                        <p:attrNameLst>
                                          <p:attrName>ppt_x</p:attrName>
                                        </p:attrNameLst>
                                      </p:cBhvr>
                                      <p:tavLst>
                                        <p:tav tm="0">
                                          <p:val>
                                            <p:strVal val="#ppt_x"/>
                                          </p:val>
                                        </p:tav>
                                        <p:tav tm="100000">
                                          <p:val>
                                            <p:strVal val="#ppt_x"/>
                                          </p:val>
                                        </p:tav>
                                      </p:tavLst>
                                    </p:anim>
                                    <p:anim calcmode="lin" valueType="num">
                                      <p:cBhvr additive="base">
                                        <p:cTn id="14" dur="500" fill="hold"/>
                                        <p:tgtEl>
                                          <p:spTgt spid="1341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参考資料</a:t>
            </a:r>
            <a:r>
              <a:rPr lang="en-US" altLang="ja-JP">
                <a:latin typeface="Times New Roman" panose="02020603050405020304" pitchFamily="18" charset="0"/>
              </a:rPr>
              <a:t>: </a:t>
            </a:r>
            <a:r>
              <a:rPr lang="ja-JP" altLang="en-US">
                <a:latin typeface="Times New Roman" panose="02020603050405020304" pitchFamily="18" charset="0"/>
              </a:rPr>
              <a:t>シャノンの展開定理</a:t>
            </a:r>
          </a:p>
        </p:txBody>
      </p:sp>
      <p:sp>
        <p:nvSpPr>
          <p:cNvPr id="81923" name="Rectangle 3"/>
          <p:cNvSpPr>
            <a:spLocks noGrp="1" noChangeArrowheads="1"/>
          </p:cNvSpPr>
          <p:nvPr>
            <p:ph type="body" idx="1"/>
          </p:nvPr>
        </p:nvSpPr>
        <p:spPr>
          <a:xfrm>
            <a:off x="1066800" y="1981200"/>
            <a:ext cx="7543800" cy="2819400"/>
          </a:xfrm>
        </p:spPr>
        <p:txBody>
          <a:bodyPr/>
          <a:lstStyle/>
          <a:p>
            <a:pPr eaLnBrk="1" hangingPunct="1">
              <a:buFont typeface="Wingdings" panose="05000000000000000000" pitchFamily="2" charset="2"/>
              <a:buChar char="u"/>
              <a:defRPr/>
            </a:pPr>
            <a:r>
              <a:rPr lang="ja-JP" altLang="en-US" dirty="0">
                <a:latin typeface="Times New Roman" panose="02020603050405020304" pitchFamily="18" charset="0"/>
              </a:rPr>
              <a:t>定理</a:t>
            </a:r>
            <a:r>
              <a:rPr lang="en-US" altLang="ja-JP" dirty="0">
                <a:latin typeface="Times New Roman" panose="02020603050405020304" pitchFamily="18" charset="0"/>
              </a:rPr>
              <a:t> : </a:t>
            </a:r>
            <a:r>
              <a:rPr lang="ja-JP" altLang="en-US" dirty="0">
                <a:latin typeface="Times New Roman" panose="02020603050405020304" pitchFamily="18" charset="0"/>
              </a:rPr>
              <a:t>シャノンの展開定理</a:t>
            </a:r>
            <a:endParaRPr lang="en-US" altLang="ja-JP" dirty="0">
              <a:latin typeface="Times New Roman" panose="02020603050405020304" pitchFamily="18" charset="0"/>
            </a:endParaRPr>
          </a:p>
          <a:p>
            <a:pPr lvl="1" eaLnBrk="1" hangingPunct="1">
              <a:buFont typeface="Tahoma" panose="020B0604030504040204" pitchFamily="34" charset="0"/>
              <a:buChar char="–"/>
              <a:defRPr/>
            </a:pPr>
            <a:r>
              <a:rPr lang="en-US" altLang="ja-JP" i="1" dirty="0">
                <a:latin typeface="Times New Roman" panose="02020603050405020304" pitchFamily="18" charset="0"/>
              </a:rPr>
              <a:t>f</a:t>
            </a:r>
            <a:r>
              <a:rPr lang="en-US" altLang="ja-JP" dirty="0">
                <a:latin typeface="Times New Roman" panose="02020603050405020304" pitchFamily="18" charset="0"/>
              </a:rPr>
              <a:t> (</a:t>
            </a:r>
            <a:r>
              <a:rPr lang="en-US" altLang="ja-JP" i="1" dirty="0">
                <a:latin typeface="Times New Roman" panose="02020603050405020304" pitchFamily="18" charset="0"/>
              </a:rPr>
              <a:t>X</a:t>
            </a:r>
            <a:r>
              <a:rPr lang="en-US" altLang="ja-JP" baseline="-25000" dirty="0">
                <a:latin typeface="Times New Roman" panose="02020603050405020304" pitchFamily="18" charset="0"/>
              </a:rPr>
              <a:t>1</a:t>
            </a:r>
            <a:r>
              <a:rPr lang="en-US" altLang="ja-JP" dirty="0">
                <a:latin typeface="Times New Roman" panose="02020603050405020304" pitchFamily="18" charset="0"/>
              </a:rPr>
              <a:t>,…,</a:t>
            </a:r>
            <a:r>
              <a:rPr lang="en-US" altLang="ja-JP" b="1" i="1" dirty="0">
                <a:solidFill>
                  <a:srgbClr val="FFFF00"/>
                </a:solidFill>
                <a:latin typeface="Times New Roman" panose="02020603050405020304" pitchFamily="18" charset="0"/>
              </a:rPr>
              <a:t>X</a:t>
            </a:r>
            <a:r>
              <a:rPr lang="en-US" altLang="ja-JP" b="1" i="1" baseline="-25000" dirty="0">
                <a:solidFill>
                  <a:srgbClr val="FFFF00"/>
                </a:solidFill>
                <a:latin typeface="Times New Roman" panose="02020603050405020304" pitchFamily="18" charset="0"/>
              </a:rPr>
              <a:t>i </a:t>
            </a:r>
            <a:r>
              <a:rPr lang="en-US" altLang="ja-JP" dirty="0">
                <a:latin typeface="Times New Roman" panose="02020603050405020304" pitchFamily="18" charset="0"/>
              </a:rPr>
              <a:t>,…,</a:t>
            </a:r>
            <a:r>
              <a:rPr lang="en-US" altLang="ja-JP" i="1" dirty="0" err="1">
                <a:latin typeface="Times New Roman" panose="02020603050405020304" pitchFamily="18" charset="0"/>
              </a:rPr>
              <a:t>X</a:t>
            </a:r>
            <a:r>
              <a:rPr lang="en-US" altLang="ja-JP" i="1" baseline="-25000" dirty="0" err="1">
                <a:latin typeface="Times New Roman" panose="02020603050405020304" pitchFamily="18" charset="0"/>
              </a:rPr>
              <a:t>n</a:t>
            </a:r>
            <a:r>
              <a:rPr lang="en-US" altLang="ja-JP" dirty="0">
                <a:latin typeface="Times New Roman" panose="02020603050405020304" pitchFamily="18" charset="0"/>
              </a:rPr>
              <a:t>)=</a:t>
            </a:r>
            <a:r>
              <a:rPr lang="en-US" altLang="ja-JP" b="1" i="1" dirty="0">
                <a:solidFill>
                  <a:srgbClr val="FFFF00"/>
                </a:solidFill>
                <a:latin typeface="Times New Roman" panose="02020603050405020304" pitchFamily="18" charset="0"/>
              </a:rPr>
              <a:t>X</a:t>
            </a:r>
            <a:r>
              <a:rPr lang="en-US" altLang="ja-JP" b="1" i="1" baseline="-25000" dirty="0">
                <a:solidFill>
                  <a:srgbClr val="FFFF00"/>
                </a:solidFill>
                <a:latin typeface="Times New Roman" panose="02020603050405020304" pitchFamily="18" charset="0"/>
              </a:rPr>
              <a:t>i</a:t>
            </a:r>
            <a:r>
              <a:rPr lang="en-US" altLang="ja-JP" i="1" baseline="-25000" dirty="0">
                <a:solidFill>
                  <a:srgbClr val="FFFF00"/>
                </a:solidFill>
                <a:latin typeface="Times New Roman" panose="02020603050405020304" pitchFamily="18" charset="0"/>
              </a:rPr>
              <a:t> </a:t>
            </a:r>
            <a:r>
              <a:rPr lang="ja-JP" altLang="en-US" dirty="0">
                <a:solidFill>
                  <a:srgbClr val="FFFF00"/>
                </a:solidFill>
                <a:latin typeface="Times New Roman" panose="02020603050405020304" pitchFamily="18" charset="0"/>
              </a:rPr>
              <a:t>・</a:t>
            </a:r>
            <a:r>
              <a:rPr lang="en-US" altLang="ja-JP" i="1" dirty="0">
                <a:latin typeface="Times New Roman" panose="02020603050405020304" pitchFamily="18" charset="0"/>
              </a:rPr>
              <a:t>f</a:t>
            </a:r>
            <a:r>
              <a:rPr lang="en-US" altLang="ja-JP" dirty="0">
                <a:latin typeface="Times New Roman" panose="02020603050405020304" pitchFamily="18" charset="0"/>
              </a:rPr>
              <a:t> (</a:t>
            </a:r>
            <a:r>
              <a:rPr lang="en-US" altLang="ja-JP" i="1" dirty="0">
                <a:latin typeface="Times New Roman" panose="02020603050405020304" pitchFamily="18" charset="0"/>
              </a:rPr>
              <a:t>X</a:t>
            </a:r>
            <a:r>
              <a:rPr lang="en-US" altLang="ja-JP" baseline="-25000" dirty="0">
                <a:latin typeface="Times New Roman" panose="02020603050405020304" pitchFamily="18" charset="0"/>
              </a:rPr>
              <a:t>1</a:t>
            </a:r>
            <a:r>
              <a:rPr lang="en-US" altLang="ja-JP" dirty="0">
                <a:latin typeface="Times New Roman" panose="02020603050405020304" pitchFamily="18" charset="0"/>
              </a:rPr>
              <a:t>,…,</a:t>
            </a:r>
            <a:r>
              <a:rPr lang="en-US" altLang="ja-JP" b="1" dirty="0">
                <a:solidFill>
                  <a:srgbClr val="FFFF00"/>
                </a:solidFill>
                <a:latin typeface="Times New Roman" panose="02020603050405020304" pitchFamily="18" charset="0"/>
              </a:rPr>
              <a:t>1</a:t>
            </a:r>
            <a:r>
              <a:rPr lang="en-US" altLang="ja-JP" dirty="0">
                <a:latin typeface="Times New Roman" panose="02020603050405020304" pitchFamily="18" charset="0"/>
              </a:rPr>
              <a:t>,…,</a:t>
            </a:r>
            <a:r>
              <a:rPr lang="en-US" altLang="ja-JP" i="1" dirty="0" err="1">
                <a:latin typeface="Times New Roman" panose="02020603050405020304" pitchFamily="18" charset="0"/>
              </a:rPr>
              <a:t>X</a:t>
            </a:r>
            <a:r>
              <a:rPr lang="en-US" altLang="ja-JP" i="1" baseline="-25000" dirty="0" err="1">
                <a:latin typeface="Times New Roman" panose="02020603050405020304" pitchFamily="18" charset="0"/>
              </a:rPr>
              <a:t>n</a:t>
            </a:r>
            <a:r>
              <a:rPr lang="en-US" altLang="ja-JP" dirty="0">
                <a:latin typeface="Times New Roman" panose="02020603050405020304" pitchFamily="18" charset="0"/>
              </a:rPr>
              <a:t>)</a:t>
            </a:r>
          </a:p>
          <a:p>
            <a:pPr lvl="1" eaLnBrk="1" hangingPunct="1">
              <a:buFont typeface="Tahoma" panose="020B0604030504040204" pitchFamily="34" charset="0"/>
              <a:buNone/>
              <a:defRPr/>
            </a:pPr>
            <a:r>
              <a:rPr lang="en-US" altLang="ja-JP" dirty="0">
                <a:latin typeface="Times New Roman" panose="02020603050405020304" pitchFamily="18" charset="0"/>
              </a:rPr>
              <a:t>                          +</a:t>
            </a:r>
            <a:r>
              <a:rPr lang="en-US" altLang="ja-JP" b="1" i="1" dirty="0">
                <a:solidFill>
                  <a:srgbClr val="FFFF00"/>
                </a:solidFill>
                <a:latin typeface="Times New Roman" panose="02020603050405020304" pitchFamily="18" charset="0"/>
              </a:rPr>
              <a:t>X</a:t>
            </a:r>
            <a:r>
              <a:rPr lang="en-US" altLang="ja-JP" b="1" i="1" baseline="-25000" dirty="0">
                <a:solidFill>
                  <a:srgbClr val="FFFF00"/>
                </a:solidFill>
                <a:latin typeface="Times New Roman" panose="02020603050405020304" pitchFamily="18" charset="0"/>
              </a:rPr>
              <a:t>i</a:t>
            </a:r>
            <a:r>
              <a:rPr lang="en-US" altLang="ja-JP" i="1" baseline="-25000" dirty="0">
                <a:solidFill>
                  <a:srgbClr val="FFFF00"/>
                </a:solidFill>
                <a:latin typeface="Times New Roman" panose="02020603050405020304" pitchFamily="18" charset="0"/>
              </a:rPr>
              <a:t> </a:t>
            </a:r>
            <a:r>
              <a:rPr lang="ja-JP" altLang="en-US" dirty="0">
                <a:solidFill>
                  <a:srgbClr val="FFFF00"/>
                </a:solidFill>
                <a:latin typeface="Times New Roman" panose="02020603050405020304" pitchFamily="18" charset="0"/>
              </a:rPr>
              <a:t>・</a:t>
            </a:r>
            <a:r>
              <a:rPr lang="en-US" altLang="ja-JP" i="1" dirty="0">
                <a:latin typeface="Times New Roman" panose="02020603050405020304" pitchFamily="18" charset="0"/>
              </a:rPr>
              <a:t>f</a:t>
            </a:r>
            <a:r>
              <a:rPr lang="en-US" altLang="ja-JP" dirty="0">
                <a:latin typeface="Times New Roman" panose="02020603050405020304" pitchFamily="18" charset="0"/>
              </a:rPr>
              <a:t> (</a:t>
            </a:r>
            <a:r>
              <a:rPr lang="en-US" altLang="ja-JP" i="1" dirty="0">
                <a:latin typeface="Times New Roman" panose="02020603050405020304" pitchFamily="18" charset="0"/>
              </a:rPr>
              <a:t>X</a:t>
            </a:r>
            <a:r>
              <a:rPr lang="en-US" altLang="ja-JP" baseline="-25000" dirty="0">
                <a:latin typeface="Times New Roman" panose="02020603050405020304" pitchFamily="18" charset="0"/>
              </a:rPr>
              <a:t>1</a:t>
            </a:r>
            <a:r>
              <a:rPr lang="en-US" altLang="ja-JP" dirty="0">
                <a:latin typeface="Times New Roman" panose="02020603050405020304" pitchFamily="18" charset="0"/>
              </a:rPr>
              <a:t>,…,</a:t>
            </a:r>
            <a:r>
              <a:rPr lang="en-US" altLang="ja-JP" b="1" dirty="0">
                <a:solidFill>
                  <a:srgbClr val="FFFF00"/>
                </a:solidFill>
                <a:latin typeface="Times New Roman" panose="02020603050405020304" pitchFamily="18" charset="0"/>
              </a:rPr>
              <a:t>0</a:t>
            </a:r>
            <a:r>
              <a:rPr lang="en-US" altLang="ja-JP" dirty="0">
                <a:latin typeface="Times New Roman" panose="02020603050405020304" pitchFamily="18" charset="0"/>
              </a:rPr>
              <a:t>,…,</a:t>
            </a:r>
            <a:r>
              <a:rPr lang="en-US" altLang="ja-JP" i="1" dirty="0" err="1">
                <a:latin typeface="Times New Roman" panose="02020603050405020304" pitchFamily="18" charset="0"/>
              </a:rPr>
              <a:t>X</a:t>
            </a:r>
            <a:r>
              <a:rPr lang="en-US" altLang="ja-JP" i="1" baseline="-25000" dirty="0" err="1">
                <a:latin typeface="Times New Roman" panose="02020603050405020304" pitchFamily="18" charset="0"/>
              </a:rPr>
              <a:t>n</a:t>
            </a:r>
            <a:r>
              <a:rPr lang="en-US" altLang="ja-JP" dirty="0">
                <a:latin typeface="Times New Roman" panose="02020603050405020304" pitchFamily="18" charset="0"/>
              </a:rPr>
              <a:t>)</a:t>
            </a:r>
          </a:p>
          <a:p>
            <a:pPr lvl="1" eaLnBrk="1" hangingPunct="1">
              <a:buFont typeface="Tahoma" panose="020B0604030504040204" pitchFamily="34" charset="0"/>
              <a:buChar char="–"/>
              <a:defRPr/>
            </a:pPr>
            <a:r>
              <a:rPr lang="en-US" altLang="ja-JP" i="1" dirty="0">
                <a:latin typeface="Times New Roman" panose="02020603050405020304" pitchFamily="18" charset="0"/>
              </a:rPr>
              <a:t>f</a:t>
            </a:r>
            <a:r>
              <a:rPr lang="en-US" altLang="ja-JP" dirty="0">
                <a:latin typeface="Times New Roman" panose="02020603050405020304" pitchFamily="18" charset="0"/>
              </a:rPr>
              <a:t> (</a:t>
            </a:r>
            <a:r>
              <a:rPr lang="en-US" altLang="ja-JP" i="1" dirty="0">
                <a:latin typeface="Times New Roman" panose="02020603050405020304" pitchFamily="18" charset="0"/>
              </a:rPr>
              <a:t>X</a:t>
            </a:r>
            <a:r>
              <a:rPr lang="en-US" altLang="ja-JP" baseline="-25000" dirty="0">
                <a:latin typeface="Times New Roman" panose="02020603050405020304" pitchFamily="18" charset="0"/>
              </a:rPr>
              <a:t>1</a:t>
            </a:r>
            <a:r>
              <a:rPr lang="en-US" altLang="ja-JP" dirty="0">
                <a:latin typeface="Times New Roman" panose="02020603050405020304" pitchFamily="18" charset="0"/>
              </a:rPr>
              <a:t>,…,</a:t>
            </a:r>
            <a:r>
              <a:rPr lang="en-US" altLang="ja-JP" b="1" i="1" dirty="0">
                <a:solidFill>
                  <a:srgbClr val="FFFF00"/>
                </a:solidFill>
                <a:latin typeface="Times New Roman" panose="02020603050405020304" pitchFamily="18" charset="0"/>
              </a:rPr>
              <a:t>X</a:t>
            </a:r>
            <a:r>
              <a:rPr lang="en-US" altLang="ja-JP" b="1" i="1" baseline="-25000" dirty="0">
                <a:solidFill>
                  <a:srgbClr val="FFFF00"/>
                </a:solidFill>
                <a:latin typeface="Times New Roman" panose="02020603050405020304" pitchFamily="18" charset="0"/>
              </a:rPr>
              <a:t>i</a:t>
            </a:r>
            <a:r>
              <a:rPr lang="en-US" altLang="ja-JP" i="1" baseline="-25000" dirty="0">
                <a:solidFill>
                  <a:srgbClr val="FFFF00"/>
                </a:solidFill>
                <a:latin typeface="Times New Roman" panose="02020603050405020304" pitchFamily="18" charset="0"/>
              </a:rPr>
              <a:t> </a:t>
            </a:r>
            <a:r>
              <a:rPr lang="en-US" altLang="ja-JP" dirty="0">
                <a:latin typeface="Times New Roman" panose="02020603050405020304" pitchFamily="18" charset="0"/>
              </a:rPr>
              <a:t>,…,</a:t>
            </a:r>
            <a:r>
              <a:rPr lang="en-US" altLang="ja-JP" i="1" dirty="0" err="1">
                <a:latin typeface="Times New Roman" panose="02020603050405020304" pitchFamily="18" charset="0"/>
              </a:rPr>
              <a:t>X</a:t>
            </a:r>
            <a:r>
              <a:rPr lang="en-US" altLang="ja-JP" i="1" baseline="-25000" dirty="0" err="1">
                <a:latin typeface="Times New Roman" panose="02020603050405020304" pitchFamily="18" charset="0"/>
              </a:rPr>
              <a:t>n</a:t>
            </a:r>
            <a:r>
              <a:rPr lang="en-US" altLang="ja-JP" dirty="0">
                <a:latin typeface="Times New Roman" panose="02020603050405020304" pitchFamily="18" charset="0"/>
              </a:rPr>
              <a:t>)=(</a:t>
            </a:r>
            <a:r>
              <a:rPr lang="en-US" altLang="ja-JP" b="1" i="1" dirty="0">
                <a:solidFill>
                  <a:srgbClr val="FFFF00"/>
                </a:solidFill>
                <a:latin typeface="Times New Roman" panose="02020603050405020304" pitchFamily="18" charset="0"/>
              </a:rPr>
              <a:t>X</a:t>
            </a:r>
            <a:r>
              <a:rPr lang="en-US" altLang="ja-JP" b="1" i="1" baseline="-25000" dirty="0">
                <a:solidFill>
                  <a:srgbClr val="FFFF00"/>
                </a:solidFill>
                <a:latin typeface="Times New Roman" panose="02020603050405020304" pitchFamily="18" charset="0"/>
              </a:rPr>
              <a:t>i</a:t>
            </a:r>
            <a:r>
              <a:rPr lang="en-US" altLang="ja-JP" i="1" baseline="-25000" dirty="0">
                <a:solidFill>
                  <a:srgbClr val="FFFF00"/>
                </a:solidFill>
                <a:latin typeface="Times New Roman" panose="02020603050405020304" pitchFamily="18" charset="0"/>
              </a:rPr>
              <a:t> </a:t>
            </a:r>
            <a:r>
              <a:rPr lang="en-US" altLang="ja-JP" dirty="0">
                <a:solidFill>
                  <a:srgbClr val="FFFF00"/>
                </a:solidFill>
                <a:latin typeface="Times New Roman" panose="02020603050405020304" pitchFamily="18" charset="0"/>
              </a:rPr>
              <a:t>+</a:t>
            </a:r>
            <a:r>
              <a:rPr lang="en-US" altLang="ja-JP" i="1" dirty="0">
                <a:latin typeface="Times New Roman" panose="02020603050405020304" pitchFamily="18" charset="0"/>
              </a:rPr>
              <a:t>f</a:t>
            </a:r>
            <a:r>
              <a:rPr lang="en-US" altLang="ja-JP" dirty="0">
                <a:latin typeface="Times New Roman" panose="02020603050405020304" pitchFamily="18" charset="0"/>
              </a:rPr>
              <a:t> (</a:t>
            </a:r>
            <a:r>
              <a:rPr lang="en-US" altLang="ja-JP" i="1" dirty="0">
                <a:latin typeface="Times New Roman" panose="02020603050405020304" pitchFamily="18" charset="0"/>
              </a:rPr>
              <a:t>X</a:t>
            </a:r>
            <a:r>
              <a:rPr lang="en-US" altLang="ja-JP" baseline="-25000" dirty="0">
                <a:latin typeface="Times New Roman" panose="02020603050405020304" pitchFamily="18" charset="0"/>
              </a:rPr>
              <a:t>1</a:t>
            </a:r>
            <a:r>
              <a:rPr lang="en-US" altLang="ja-JP" dirty="0">
                <a:latin typeface="Times New Roman" panose="02020603050405020304" pitchFamily="18" charset="0"/>
              </a:rPr>
              <a:t>,…,</a:t>
            </a:r>
            <a:r>
              <a:rPr lang="en-US" altLang="ja-JP" b="1" dirty="0">
                <a:solidFill>
                  <a:srgbClr val="FFFF00"/>
                </a:solidFill>
                <a:latin typeface="Times New Roman" panose="02020603050405020304" pitchFamily="18" charset="0"/>
              </a:rPr>
              <a:t>0</a:t>
            </a:r>
            <a:r>
              <a:rPr lang="en-US" altLang="ja-JP" dirty="0">
                <a:latin typeface="Times New Roman" panose="02020603050405020304" pitchFamily="18" charset="0"/>
              </a:rPr>
              <a:t>,…,</a:t>
            </a:r>
            <a:r>
              <a:rPr lang="en-US" altLang="ja-JP" i="1" dirty="0" err="1">
                <a:latin typeface="Times New Roman" panose="02020603050405020304" pitchFamily="18" charset="0"/>
              </a:rPr>
              <a:t>X</a:t>
            </a:r>
            <a:r>
              <a:rPr lang="en-US" altLang="ja-JP" i="1" baseline="-25000" dirty="0" err="1">
                <a:latin typeface="Times New Roman" panose="02020603050405020304" pitchFamily="18" charset="0"/>
              </a:rPr>
              <a:t>n</a:t>
            </a:r>
            <a:r>
              <a:rPr lang="en-US" altLang="ja-JP" dirty="0">
                <a:latin typeface="Times New Roman" panose="02020603050405020304" pitchFamily="18" charset="0"/>
              </a:rPr>
              <a:t>))</a:t>
            </a:r>
          </a:p>
          <a:p>
            <a:pPr lvl="1" eaLnBrk="1" hangingPunct="1">
              <a:buFont typeface="Tahoma" panose="020B0604030504040204" pitchFamily="34" charset="0"/>
              <a:buNone/>
              <a:defRPr/>
            </a:pPr>
            <a:r>
              <a:rPr lang="en-US" altLang="ja-JP" dirty="0">
                <a:latin typeface="Times New Roman" panose="02020603050405020304" pitchFamily="18" charset="0"/>
              </a:rPr>
              <a:t>                          </a:t>
            </a:r>
            <a:r>
              <a:rPr lang="ja-JP" altLang="en-US" dirty="0">
                <a:latin typeface="Times New Roman" panose="02020603050405020304" pitchFamily="18" charset="0"/>
              </a:rPr>
              <a:t>・</a:t>
            </a:r>
            <a:r>
              <a:rPr lang="en-US" altLang="ja-JP" dirty="0">
                <a:latin typeface="Times New Roman" panose="02020603050405020304" pitchFamily="18" charset="0"/>
              </a:rPr>
              <a:t>(</a:t>
            </a:r>
            <a:r>
              <a:rPr lang="en-US" altLang="ja-JP" b="1" i="1" dirty="0">
                <a:solidFill>
                  <a:srgbClr val="FFFF00"/>
                </a:solidFill>
                <a:latin typeface="Times New Roman" panose="02020603050405020304" pitchFamily="18" charset="0"/>
              </a:rPr>
              <a:t>X</a:t>
            </a:r>
            <a:r>
              <a:rPr lang="en-US" altLang="ja-JP" b="1" i="1" baseline="-25000" dirty="0">
                <a:solidFill>
                  <a:srgbClr val="FFFF00"/>
                </a:solidFill>
                <a:latin typeface="Times New Roman" panose="02020603050405020304" pitchFamily="18" charset="0"/>
              </a:rPr>
              <a:t>i</a:t>
            </a:r>
            <a:r>
              <a:rPr lang="en-US" altLang="ja-JP" i="1" baseline="-25000" dirty="0">
                <a:solidFill>
                  <a:srgbClr val="FFFF00"/>
                </a:solidFill>
                <a:latin typeface="Times New Roman" panose="02020603050405020304" pitchFamily="18" charset="0"/>
              </a:rPr>
              <a:t> </a:t>
            </a:r>
            <a:r>
              <a:rPr lang="en-US" altLang="ja-JP" dirty="0">
                <a:solidFill>
                  <a:srgbClr val="FFFF00"/>
                </a:solidFill>
                <a:latin typeface="Times New Roman" panose="02020603050405020304" pitchFamily="18" charset="0"/>
              </a:rPr>
              <a:t>+</a:t>
            </a:r>
            <a:r>
              <a:rPr lang="en-US" altLang="ja-JP" i="1" dirty="0">
                <a:latin typeface="Times New Roman" panose="02020603050405020304" pitchFamily="18" charset="0"/>
              </a:rPr>
              <a:t>f</a:t>
            </a:r>
            <a:r>
              <a:rPr lang="en-US" altLang="ja-JP" dirty="0">
                <a:latin typeface="Times New Roman" panose="02020603050405020304" pitchFamily="18" charset="0"/>
              </a:rPr>
              <a:t> (</a:t>
            </a:r>
            <a:r>
              <a:rPr lang="en-US" altLang="ja-JP" i="1" dirty="0">
                <a:latin typeface="Times New Roman" panose="02020603050405020304" pitchFamily="18" charset="0"/>
              </a:rPr>
              <a:t>X</a:t>
            </a:r>
            <a:r>
              <a:rPr lang="en-US" altLang="ja-JP" baseline="-25000" dirty="0">
                <a:latin typeface="Times New Roman" panose="02020603050405020304" pitchFamily="18" charset="0"/>
              </a:rPr>
              <a:t>1</a:t>
            </a:r>
            <a:r>
              <a:rPr lang="en-US" altLang="ja-JP" dirty="0">
                <a:latin typeface="Times New Roman" panose="02020603050405020304" pitchFamily="18" charset="0"/>
              </a:rPr>
              <a:t>,…,</a:t>
            </a:r>
            <a:r>
              <a:rPr lang="en-US" altLang="ja-JP" b="1" dirty="0">
                <a:solidFill>
                  <a:srgbClr val="FFFF00"/>
                </a:solidFill>
                <a:latin typeface="Times New Roman" panose="02020603050405020304" pitchFamily="18" charset="0"/>
              </a:rPr>
              <a:t>1</a:t>
            </a:r>
            <a:r>
              <a:rPr lang="en-US" altLang="ja-JP" dirty="0">
                <a:latin typeface="Times New Roman" panose="02020603050405020304" pitchFamily="18" charset="0"/>
              </a:rPr>
              <a:t>,…,</a:t>
            </a:r>
            <a:r>
              <a:rPr lang="en-US" altLang="ja-JP" i="1" dirty="0" err="1">
                <a:latin typeface="Times New Roman" panose="02020603050405020304" pitchFamily="18" charset="0"/>
              </a:rPr>
              <a:t>X</a:t>
            </a:r>
            <a:r>
              <a:rPr lang="en-US" altLang="ja-JP" i="1" baseline="-25000" dirty="0" err="1">
                <a:latin typeface="Times New Roman" panose="02020603050405020304" pitchFamily="18" charset="0"/>
              </a:rPr>
              <a:t>n</a:t>
            </a:r>
            <a:r>
              <a:rPr lang="en-US" altLang="ja-JP" dirty="0">
                <a:latin typeface="Times New Roman" panose="02020603050405020304" pitchFamily="18" charset="0"/>
              </a:rPr>
              <a:t>))</a:t>
            </a:r>
          </a:p>
        </p:txBody>
      </p:sp>
      <p:sp>
        <p:nvSpPr>
          <p:cNvPr id="81924" name="Line 4"/>
          <p:cNvSpPr>
            <a:spLocks noChangeShapeType="1"/>
          </p:cNvSpPr>
          <p:nvPr/>
        </p:nvSpPr>
        <p:spPr bwMode="auto">
          <a:xfrm>
            <a:off x="4130675" y="3124200"/>
            <a:ext cx="304800"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81925" name="Line 5"/>
          <p:cNvSpPr>
            <a:spLocks noChangeShapeType="1"/>
          </p:cNvSpPr>
          <p:nvPr/>
        </p:nvSpPr>
        <p:spPr bwMode="auto">
          <a:xfrm>
            <a:off x="4267200" y="4114800"/>
            <a:ext cx="304800"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81926" name="Text Box 6"/>
          <p:cNvSpPr txBox="1">
            <a:spLocks noChangeArrowheads="1"/>
          </p:cNvSpPr>
          <p:nvPr/>
        </p:nvSpPr>
        <p:spPr bwMode="auto">
          <a:xfrm>
            <a:off x="1524000" y="5715000"/>
            <a:ext cx="6705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tx1"/>
              </a:buClr>
              <a:buChar char="–"/>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7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en-US" altLang="ja-JP">
                <a:latin typeface="Times New Roman" panose="02020603050405020304" pitchFamily="18" charset="0"/>
              </a:rPr>
              <a:t>X</a:t>
            </a:r>
            <a:r>
              <a:rPr lang="en-US" altLang="ja-JP" baseline="-25000">
                <a:latin typeface="Times New Roman" panose="02020603050405020304" pitchFamily="18" charset="0"/>
              </a:rPr>
              <a:t>i</a:t>
            </a:r>
            <a:r>
              <a:rPr lang="en-US" altLang="ja-JP" i="0">
                <a:latin typeface="Times New Roman" panose="02020603050405020304" pitchFamily="18" charset="0"/>
              </a:rPr>
              <a:t> </a:t>
            </a:r>
            <a:r>
              <a:rPr lang="ja-JP" altLang="en-US" i="0">
                <a:latin typeface="Times New Roman" panose="02020603050405020304" pitchFamily="18" charset="0"/>
              </a:rPr>
              <a:t>に関する積和形</a:t>
            </a:r>
            <a:r>
              <a:rPr lang="en-US" altLang="ja-JP" sz="2800" i="0">
                <a:latin typeface="Times New Roman" panose="02020603050405020304" pitchFamily="18" charset="0"/>
              </a:rPr>
              <a:t>(</a:t>
            </a:r>
            <a:r>
              <a:rPr lang="ja-JP" altLang="en-US" sz="2800" i="0">
                <a:latin typeface="Times New Roman" panose="02020603050405020304" pitchFamily="18" charset="0"/>
              </a:rPr>
              <a:t>和積系</a:t>
            </a:r>
            <a:r>
              <a:rPr lang="en-US" altLang="ja-JP" sz="2800" i="0">
                <a:latin typeface="Times New Roman" panose="02020603050405020304" pitchFamily="18" charset="0"/>
              </a:rPr>
              <a:t>)</a:t>
            </a:r>
            <a:r>
              <a:rPr lang="ja-JP" altLang="en-US" i="0">
                <a:latin typeface="Times New Roman" panose="02020603050405020304" pitchFamily="18" charset="0"/>
              </a:rPr>
              <a:t>に変形可能</a:t>
            </a:r>
            <a:endParaRPr lang="ja-JP" altLang="en-US">
              <a:latin typeface="Times New Roman" panose="02020603050405020304" pitchFamily="18" charset="0"/>
            </a:endParaRPr>
          </a:p>
        </p:txBody>
      </p:sp>
      <p:grpSp>
        <p:nvGrpSpPr>
          <p:cNvPr id="81930" name="Group 10"/>
          <p:cNvGrpSpPr>
            <a:grpSpLocks/>
          </p:cNvGrpSpPr>
          <p:nvPr/>
        </p:nvGrpSpPr>
        <p:grpSpPr bwMode="auto">
          <a:xfrm>
            <a:off x="1524000" y="4648200"/>
            <a:ext cx="5172075" cy="1031875"/>
            <a:chOff x="998" y="2956"/>
            <a:chExt cx="3258" cy="650"/>
          </a:xfrm>
        </p:grpSpPr>
        <p:sp>
          <p:nvSpPr>
            <p:cNvPr id="81929" name="Text Box 9"/>
            <p:cNvSpPr txBox="1">
              <a:spLocks noChangeArrowheads="1"/>
            </p:cNvSpPr>
            <p:nvPr/>
          </p:nvSpPr>
          <p:spPr bwMode="auto">
            <a:xfrm>
              <a:off x="998" y="2956"/>
              <a:ext cx="3258" cy="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spcBef>
                  <a:spcPct val="20000"/>
                </a:spcBef>
                <a:buClr>
                  <a:schemeClr val="tx1"/>
                </a:buClr>
                <a:buFont typeface="Wingdings" panose="05000000000000000000" pitchFamily="2" charset="2"/>
                <a:buChar char="ü"/>
                <a:defRPr/>
              </a:pPr>
              <a:r>
                <a:rPr lang="ja-JP" altLang="en-US" sz="2800" i="0">
                  <a:effectLst>
                    <a:outerShdw blurRad="38100" dist="38100" dir="2700000" algn="tl">
                      <a:srgbClr val="000000"/>
                    </a:outerShdw>
                  </a:effectLst>
                </a:rPr>
                <a:t>シャノンの展開定理の効果</a:t>
              </a:r>
            </a:p>
            <a:p>
              <a:pPr lvl="1" eaLnBrk="1" hangingPunct="1">
                <a:spcBef>
                  <a:spcPct val="20000"/>
                </a:spcBef>
                <a:buClr>
                  <a:schemeClr val="hlink"/>
                </a:buClr>
                <a:buSzPct val="70000"/>
                <a:buFont typeface="Wingdings" panose="05000000000000000000" pitchFamily="2" charset="2"/>
                <a:buChar char="Ø"/>
                <a:defRPr/>
              </a:pPr>
              <a:r>
                <a:rPr lang="ja-JP" altLang="en-US" sz="2800" i="0">
                  <a:effectLst>
                    <a:outerShdw blurRad="38100" dist="38100" dir="2700000" algn="tl">
                      <a:srgbClr val="000000"/>
                    </a:outerShdw>
                  </a:effectLst>
                </a:rPr>
                <a:t>関数 </a:t>
              </a:r>
              <a:r>
                <a:rPr lang="en-US" altLang="ja-JP" sz="2800">
                  <a:effectLst>
                    <a:outerShdw blurRad="38100" dist="38100" dir="2700000" algn="tl">
                      <a:srgbClr val="000000"/>
                    </a:outerShdw>
                  </a:effectLst>
                </a:rPr>
                <a:t>f</a:t>
              </a:r>
              <a:r>
                <a:rPr lang="en-US" altLang="ja-JP" sz="2800" i="0">
                  <a:effectLst>
                    <a:outerShdw blurRad="38100" dist="38100" dir="2700000" algn="tl">
                      <a:srgbClr val="000000"/>
                    </a:outerShdw>
                  </a:effectLst>
                </a:rPr>
                <a:t> </a:t>
              </a:r>
              <a:r>
                <a:rPr lang="ja-JP" altLang="en-US" sz="2800" i="0">
                  <a:effectLst>
                    <a:outerShdw blurRad="38100" dist="38100" dir="2700000" algn="tl">
                      <a:srgbClr val="000000"/>
                    </a:outerShdw>
                  </a:effectLst>
                </a:rPr>
                <a:t>が</a:t>
              </a:r>
              <a:r>
                <a:rPr lang="en-US" altLang="ja-JP" sz="2800">
                  <a:effectLst>
                    <a:outerShdw blurRad="38100" dist="38100" dir="2700000" algn="tl">
                      <a:srgbClr val="000000"/>
                    </a:outerShdw>
                  </a:effectLst>
                </a:rPr>
                <a:t>X</a:t>
              </a:r>
              <a:r>
                <a:rPr lang="en-US" altLang="ja-JP" sz="2800" baseline="-25000">
                  <a:effectLst>
                    <a:outerShdw blurRad="38100" dist="38100" dir="2700000" algn="tl">
                      <a:srgbClr val="000000"/>
                    </a:outerShdw>
                  </a:effectLst>
                </a:rPr>
                <a:t>i</a:t>
              </a:r>
              <a:r>
                <a:rPr lang="en-US" altLang="ja-JP" sz="2800" i="0">
                  <a:effectLst>
                    <a:outerShdw blurRad="38100" dist="38100" dir="2700000" algn="tl">
                      <a:srgbClr val="000000"/>
                    </a:outerShdw>
                  </a:effectLst>
                </a:rPr>
                <a:t> </a:t>
              </a:r>
              <a:r>
                <a:rPr lang="ja-JP" altLang="en-US" sz="2800" i="0">
                  <a:effectLst>
                    <a:outerShdw blurRad="38100" dist="38100" dir="2700000" algn="tl">
                      <a:srgbClr val="000000"/>
                    </a:outerShdw>
                  </a:effectLst>
                </a:rPr>
                <a:t>と</a:t>
              </a:r>
              <a:r>
                <a:rPr lang="en-US" altLang="ja-JP" sz="2800">
                  <a:effectLst>
                    <a:outerShdw blurRad="38100" dist="38100" dir="2700000" algn="tl">
                      <a:srgbClr val="000000"/>
                    </a:outerShdw>
                  </a:effectLst>
                </a:rPr>
                <a:t>X</a:t>
              </a:r>
              <a:r>
                <a:rPr lang="en-US" altLang="ja-JP" sz="2800" baseline="-25000">
                  <a:effectLst>
                    <a:outerShdw blurRad="38100" dist="38100" dir="2700000" algn="tl">
                      <a:srgbClr val="000000"/>
                    </a:outerShdw>
                  </a:effectLst>
                </a:rPr>
                <a:t>i</a:t>
              </a:r>
              <a:r>
                <a:rPr lang="en-US" altLang="ja-JP" sz="2800" i="0">
                  <a:effectLst>
                    <a:outerShdw blurRad="38100" dist="38100" dir="2700000" algn="tl">
                      <a:srgbClr val="000000"/>
                    </a:outerShdw>
                  </a:effectLst>
                </a:rPr>
                <a:t> </a:t>
              </a:r>
              <a:r>
                <a:rPr lang="ja-JP" altLang="en-US" sz="2800" i="0">
                  <a:effectLst>
                    <a:outerShdw blurRad="38100" dist="38100" dir="2700000" algn="tl">
                      <a:srgbClr val="000000"/>
                    </a:outerShdw>
                  </a:effectLst>
                </a:rPr>
                <a:t>で展開される</a:t>
              </a:r>
              <a:endParaRPr lang="ja-JP" altLang="en-US" sz="2800" baseline="30000">
                <a:effectLst>
                  <a:outerShdw blurRad="38100" dist="38100" dir="2700000" algn="tl">
                    <a:srgbClr val="000000"/>
                  </a:outerShdw>
                </a:effectLst>
              </a:endParaRPr>
            </a:p>
          </p:txBody>
        </p:sp>
        <p:sp>
          <p:nvSpPr>
            <p:cNvPr id="81928" name="Line 8"/>
            <p:cNvSpPr>
              <a:spLocks noChangeShapeType="1"/>
            </p:cNvSpPr>
            <p:nvPr/>
          </p:nvSpPr>
          <p:spPr bwMode="auto">
            <a:xfrm>
              <a:off x="2736" y="3312"/>
              <a:ext cx="144"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1930"/>
                                        </p:tgtEl>
                                        <p:attrNameLst>
                                          <p:attrName>style.visibility</p:attrName>
                                        </p:attrNameLst>
                                      </p:cBhvr>
                                      <p:to>
                                        <p:strVal val="visible"/>
                                      </p:to>
                                    </p:set>
                                    <p:anim calcmode="lin" valueType="num">
                                      <p:cBhvr additive="base">
                                        <p:cTn id="7" dur="500" fill="hold"/>
                                        <p:tgtEl>
                                          <p:spTgt spid="81930"/>
                                        </p:tgtEl>
                                        <p:attrNameLst>
                                          <p:attrName>ppt_x</p:attrName>
                                        </p:attrNameLst>
                                      </p:cBhvr>
                                      <p:tavLst>
                                        <p:tav tm="0">
                                          <p:val>
                                            <p:strVal val="#ppt_x"/>
                                          </p:val>
                                        </p:tav>
                                        <p:tav tm="100000">
                                          <p:val>
                                            <p:strVal val="#ppt_x"/>
                                          </p:val>
                                        </p:tav>
                                      </p:tavLst>
                                    </p:anim>
                                    <p:anim calcmode="lin" valueType="num">
                                      <p:cBhvr additive="base">
                                        <p:cTn id="8" dur="500" fill="hold"/>
                                        <p:tgtEl>
                                          <p:spTgt spid="8193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1926"/>
                                        </p:tgtEl>
                                        <p:attrNameLst>
                                          <p:attrName>style.visibility</p:attrName>
                                        </p:attrNameLst>
                                      </p:cBhvr>
                                      <p:to>
                                        <p:strVal val="visible"/>
                                      </p:to>
                                    </p:set>
                                    <p:anim calcmode="lin" valueType="num">
                                      <p:cBhvr additive="base">
                                        <p:cTn id="13" dur="500" fill="hold"/>
                                        <p:tgtEl>
                                          <p:spTgt spid="81926"/>
                                        </p:tgtEl>
                                        <p:attrNameLst>
                                          <p:attrName>ppt_x</p:attrName>
                                        </p:attrNameLst>
                                      </p:cBhvr>
                                      <p:tavLst>
                                        <p:tav tm="0">
                                          <p:val>
                                            <p:strVal val="#ppt_x"/>
                                          </p:val>
                                        </p:tav>
                                        <p:tav tm="100000">
                                          <p:val>
                                            <p:strVal val="#ppt_x"/>
                                          </p:val>
                                        </p:tav>
                                      </p:tavLst>
                                    </p:anim>
                                    <p:anim calcmode="lin" valueType="num">
                                      <p:cBhvr additive="base">
                                        <p:cTn id="14" dur="500" fill="hold"/>
                                        <p:tgtEl>
                                          <p:spTgt spid="819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6" grpId="0" autoUpdateAnimBg="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defRPr/>
            </a:pPr>
            <a:r>
              <a:rPr lang="ja-JP" altLang="en-US" sz="4000">
                <a:latin typeface="Times New Roman" panose="02020603050405020304" pitchFamily="18" charset="0"/>
              </a:rPr>
              <a:t>参考資料</a:t>
            </a:r>
            <a:r>
              <a:rPr lang="en-US" altLang="ja-JP" sz="4000">
                <a:latin typeface="Times New Roman" panose="02020603050405020304" pitchFamily="18" charset="0"/>
              </a:rPr>
              <a:t>: </a:t>
            </a:r>
            <a:br>
              <a:rPr lang="en-US" altLang="ja-JP" sz="4000">
                <a:latin typeface="Times New Roman" panose="02020603050405020304" pitchFamily="18" charset="0"/>
              </a:rPr>
            </a:br>
            <a:r>
              <a:rPr lang="ja-JP" altLang="en-US" sz="4000">
                <a:latin typeface="Times New Roman" panose="02020603050405020304" pitchFamily="18" charset="0"/>
              </a:rPr>
              <a:t>シャノンの展開定理による積和形</a:t>
            </a:r>
          </a:p>
        </p:txBody>
      </p:sp>
      <p:sp>
        <p:nvSpPr>
          <p:cNvPr id="82947" name="Rectangle 3"/>
          <p:cNvSpPr>
            <a:spLocks noGrp="1" noChangeArrowheads="1"/>
          </p:cNvSpPr>
          <p:nvPr>
            <p:ph type="body" idx="1"/>
          </p:nvPr>
        </p:nvSpPr>
        <p:spPr>
          <a:xfrm>
            <a:off x="1066800" y="1981200"/>
            <a:ext cx="7543800" cy="1219200"/>
          </a:xfrm>
        </p:spPr>
        <p:txBody>
          <a:bodyPr/>
          <a:lstStyle/>
          <a:p>
            <a:pPr eaLnBrk="1" hangingPunct="1">
              <a:defRPr/>
            </a:pPr>
            <a:r>
              <a:rPr lang="ja-JP" altLang="en-US">
                <a:latin typeface="Times New Roman" panose="02020603050405020304" pitchFamily="18" charset="0"/>
              </a:rPr>
              <a:t>例題 </a:t>
            </a:r>
            <a:r>
              <a:rPr lang="en-US" altLang="ja-JP" i="1">
                <a:latin typeface="Times New Roman" panose="02020603050405020304" pitchFamily="18" charset="0"/>
              </a:rPr>
              <a:t>f</a:t>
            </a:r>
            <a:r>
              <a:rPr lang="en-US" altLang="ja-JP">
                <a:latin typeface="Times New Roman" panose="02020603050405020304" pitchFamily="18" charset="0"/>
              </a:rPr>
              <a:t> (</a:t>
            </a:r>
            <a:r>
              <a:rPr lang="en-US" altLang="ja-JP" i="1">
                <a:latin typeface="Times New Roman" panose="02020603050405020304" pitchFamily="18" charset="0"/>
              </a:rPr>
              <a:t>X</a:t>
            </a:r>
            <a:r>
              <a:rPr lang="en-US" altLang="ja-JP">
                <a:latin typeface="Times New Roman" panose="02020603050405020304" pitchFamily="18" charset="0"/>
              </a:rPr>
              <a:t>,</a:t>
            </a:r>
            <a:r>
              <a:rPr lang="en-US" altLang="ja-JP" i="1">
                <a:latin typeface="Times New Roman" panose="02020603050405020304" pitchFamily="18" charset="0"/>
              </a:rPr>
              <a:t>Y</a:t>
            </a:r>
            <a:r>
              <a:rPr lang="en-US" altLang="ja-JP">
                <a:latin typeface="Times New Roman" panose="02020603050405020304" pitchFamily="18" charset="0"/>
              </a:rPr>
              <a:t>,</a:t>
            </a:r>
            <a:r>
              <a:rPr lang="en-US" altLang="ja-JP" i="1">
                <a:latin typeface="Times New Roman" panose="02020603050405020304" pitchFamily="18" charset="0"/>
              </a:rPr>
              <a:t>Z</a:t>
            </a:r>
            <a:r>
              <a:rPr lang="en-US" altLang="ja-JP">
                <a:latin typeface="Times New Roman" panose="02020603050405020304" pitchFamily="18" charset="0"/>
              </a:rPr>
              <a:t> )=</a:t>
            </a:r>
            <a:r>
              <a:rPr lang="en-US" altLang="ja-JP" i="1">
                <a:latin typeface="Times New Roman" panose="02020603050405020304" pitchFamily="18" charset="0"/>
              </a:rPr>
              <a:t>X</a:t>
            </a:r>
            <a:r>
              <a:rPr lang="en-US" altLang="ja-JP">
                <a:latin typeface="Times New Roman" panose="02020603050405020304" pitchFamily="18" charset="0"/>
              </a:rPr>
              <a:t> </a:t>
            </a:r>
            <a:r>
              <a:rPr lang="ja-JP" altLang="en-US">
                <a:latin typeface="Times New Roman" panose="02020603050405020304" pitchFamily="18" charset="0"/>
              </a:rPr>
              <a:t>・</a:t>
            </a:r>
            <a:r>
              <a:rPr lang="en-US" altLang="ja-JP" i="1">
                <a:latin typeface="Times New Roman" panose="02020603050405020304" pitchFamily="18" charset="0"/>
              </a:rPr>
              <a:t>Y</a:t>
            </a:r>
            <a:r>
              <a:rPr lang="en-US" altLang="ja-JP">
                <a:latin typeface="Times New Roman" panose="02020603050405020304" pitchFamily="18" charset="0"/>
              </a:rPr>
              <a:t> +</a:t>
            </a:r>
            <a:r>
              <a:rPr lang="en-US" altLang="ja-JP" i="1">
                <a:latin typeface="Times New Roman" panose="02020603050405020304" pitchFamily="18" charset="0"/>
              </a:rPr>
              <a:t>X</a:t>
            </a:r>
            <a:r>
              <a:rPr lang="en-US" altLang="ja-JP">
                <a:latin typeface="Times New Roman" panose="02020603050405020304" pitchFamily="18" charset="0"/>
              </a:rPr>
              <a:t> </a:t>
            </a:r>
            <a:r>
              <a:rPr lang="ja-JP" altLang="en-US">
                <a:latin typeface="Times New Roman" panose="02020603050405020304" pitchFamily="18" charset="0"/>
              </a:rPr>
              <a:t>・</a:t>
            </a:r>
            <a:r>
              <a:rPr lang="en-US" altLang="ja-JP" i="1">
                <a:latin typeface="Times New Roman" panose="02020603050405020304" pitchFamily="18" charset="0"/>
              </a:rPr>
              <a:t>Z</a:t>
            </a:r>
            <a:r>
              <a:rPr lang="en-US" altLang="ja-JP">
                <a:latin typeface="Times New Roman" panose="02020603050405020304" pitchFamily="18" charset="0"/>
              </a:rPr>
              <a:t> </a:t>
            </a:r>
            <a:r>
              <a:rPr lang="ja-JP" altLang="en-US">
                <a:latin typeface="Times New Roman" panose="02020603050405020304" pitchFamily="18" charset="0"/>
              </a:rPr>
              <a:t>を</a:t>
            </a:r>
            <a:r>
              <a:rPr lang="en-US" altLang="ja-JP" i="1">
                <a:latin typeface="Times New Roman" panose="02020603050405020304" pitchFamily="18" charset="0"/>
              </a:rPr>
              <a:t>Y</a:t>
            </a:r>
            <a:r>
              <a:rPr lang="en-US" altLang="ja-JP">
                <a:latin typeface="Times New Roman" panose="02020603050405020304" pitchFamily="18" charset="0"/>
              </a:rPr>
              <a:t> </a:t>
            </a:r>
            <a:r>
              <a:rPr lang="ja-JP" altLang="en-US">
                <a:latin typeface="Times New Roman" panose="02020603050405020304" pitchFamily="18" charset="0"/>
              </a:rPr>
              <a:t>に関して展開し積和形にせよ</a:t>
            </a:r>
          </a:p>
        </p:txBody>
      </p:sp>
      <p:sp>
        <p:nvSpPr>
          <p:cNvPr id="82953" name="Line 9"/>
          <p:cNvSpPr>
            <a:spLocks noChangeShapeType="1"/>
          </p:cNvSpPr>
          <p:nvPr/>
        </p:nvSpPr>
        <p:spPr bwMode="auto">
          <a:xfrm>
            <a:off x="4724400" y="2057400"/>
            <a:ext cx="3048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grpSp>
        <p:nvGrpSpPr>
          <p:cNvPr id="82958" name="Group 14"/>
          <p:cNvGrpSpPr>
            <a:grpSpLocks/>
          </p:cNvGrpSpPr>
          <p:nvPr/>
        </p:nvGrpSpPr>
        <p:grpSpPr bwMode="auto">
          <a:xfrm>
            <a:off x="1143000" y="3352800"/>
            <a:ext cx="7467600" cy="2528888"/>
            <a:chOff x="720" y="2112"/>
            <a:chExt cx="4704" cy="1593"/>
          </a:xfrm>
        </p:grpSpPr>
        <p:sp>
          <p:nvSpPr>
            <p:cNvPr id="82948" name="Text Box 4"/>
            <p:cNvSpPr txBox="1">
              <a:spLocks noChangeArrowheads="1"/>
            </p:cNvSpPr>
            <p:nvPr/>
          </p:nvSpPr>
          <p:spPr bwMode="auto">
            <a:xfrm>
              <a:off x="720" y="2112"/>
              <a:ext cx="4704" cy="1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en-US" altLang="ja-JP"/>
                <a:t>f</a:t>
              </a:r>
              <a:r>
                <a:rPr lang="en-US" altLang="ja-JP" i="0"/>
                <a:t> </a:t>
              </a:r>
              <a:r>
                <a:rPr lang="en-US" altLang="ja-JP" i="0">
                  <a:effectLst>
                    <a:outerShdw blurRad="38100" dist="38100" dir="2700000" algn="tl">
                      <a:srgbClr val="000000"/>
                    </a:outerShdw>
                  </a:effectLst>
                </a:rPr>
                <a:t>(</a:t>
              </a:r>
              <a:r>
                <a:rPr lang="en-US" altLang="ja-JP">
                  <a:effectLst>
                    <a:outerShdw blurRad="38100" dist="38100" dir="2700000" algn="tl">
                      <a:srgbClr val="000000"/>
                    </a:outerShdw>
                  </a:effectLst>
                </a:rPr>
                <a:t>X</a:t>
              </a:r>
              <a:r>
                <a:rPr lang="en-US" altLang="ja-JP" i="0">
                  <a:effectLst>
                    <a:outerShdw blurRad="38100" dist="38100" dir="2700000" algn="tl">
                      <a:srgbClr val="000000"/>
                    </a:outerShdw>
                  </a:effectLst>
                </a:rPr>
                <a:t>,</a:t>
              </a:r>
              <a:r>
                <a:rPr lang="en-US" altLang="ja-JP">
                  <a:effectLst>
                    <a:outerShdw blurRad="38100" dist="38100" dir="2700000" algn="tl">
                      <a:srgbClr val="000000"/>
                    </a:outerShdw>
                  </a:effectLst>
                </a:rPr>
                <a:t>Y</a:t>
              </a:r>
              <a:r>
                <a:rPr lang="en-US" altLang="ja-JP" i="0">
                  <a:effectLst>
                    <a:outerShdw blurRad="38100" dist="38100" dir="2700000" algn="tl">
                      <a:srgbClr val="000000"/>
                    </a:outerShdw>
                  </a:effectLst>
                </a:rPr>
                <a:t>,</a:t>
              </a:r>
              <a:r>
                <a:rPr lang="en-US" altLang="ja-JP">
                  <a:effectLst>
                    <a:outerShdw blurRad="38100" dist="38100" dir="2700000" algn="tl">
                      <a:srgbClr val="000000"/>
                    </a:outerShdw>
                  </a:effectLst>
                </a:rPr>
                <a:t>Z</a:t>
              </a:r>
              <a:r>
                <a:rPr lang="en-US" altLang="ja-JP" i="0">
                  <a:effectLst>
                    <a:outerShdw blurRad="38100" dist="38100" dir="2700000" algn="tl">
                      <a:srgbClr val="000000"/>
                    </a:outerShdw>
                  </a:effectLst>
                </a:rPr>
                <a:t> )</a:t>
              </a:r>
              <a:endParaRPr lang="en-US" altLang="ja-JP" i="0"/>
            </a:p>
            <a:p>
              <a:pPr eaLnBrk="1" hangingPunct="1">
                <a:defRPr/>
              </a:pPr>
              <a:r>
                <a:rPr lang="en-US" altLang="ja-JP" i="0"/>
                <a:t>  = </a:t>
              </a:r>
              <a:r>
                <a:rPr lang="en-US" altLang="ja-JP">
                  <a:solidFill>
                    <a:srgbClr val="FFFF00"/>
                  </a:solidFill>
                </a:rPr>
                <a:t>Y</a:t>
              </a:r>
              <a:r>
                <a:rPr lang="en-US" altLang="ja-JP" i="0">
                  <a:solidFill>
                    <a:srgbClr val="FFFF00"/>
                  </a:solidFill>
                </a:rPr>
                <a:t> </a:t>
              </a:r>
              <a:r>
                <a:rPr lang="ja-JP" altLang="en-US" i="0">
                  <a:solidFill>
                    <a:srgbClr val="FFFF00"/>
                  </a:solidFill>
                </a:rPr>
                <a:t>・</a:t>
              </a:r>
              <a:r>
                <a:rPr lang="en-US" altLang="ja-JP">
                  <a:effectLst>
                    <a:outerShdw blurRad="38100" dist="38100" dir="2700000" algn="tl">
                      <a:srgbClr val="000000"/>
                    </a:outerShdw>
                  </a:effectLst>
                </a:rPr>
                <a:t>f</a:t>
              </a:r>
              <a:r>
                <a:rPr lang="en-US" altLang="ja-JP" i="0">
                  <a:effectLst>
                    <a:outerShdw blurRad="38100" dist="38100" dir="2700000" algn="tl">
                      <a:srgbClr val="000000"/>
                    </a:outerShdw>
                  </a:effectLst>
                </a:rPr>
                <a:t> (</a:t>
              </a:r>
              <a:r>
                <a:rPr lang="en-US" altLang="ja-JP">
                  <a:effectLst>
                    <a:outerShdw blurRad="38100" dist="38100" dir="2700000" algn="tl">
                      <a:srgbClr val="000000"/>
                    </a:outerShdw>
                  </a:effectLst>
                </a:rPr>
                <a:t>X</a:t>
              </a:r>
              <a:r>
                <a:rPr lang="en-US" altLang="ja-JP" i="0">
                  <a:effectLst>
                    <a:outerShdw blurRad="38100" dist="38100" dir="2700000" algn="tl">
                      <a:srgbClr val="000000"/>
                    </a:outerShdw>
                  </a:effectLst>
                </a:rPr>
                <a:t>,</a:t>
              </a:r>
              <a:r>
                <a:rPr lang="en-US" altLang="ja-JP" i="0">
                  <a:solidFill>
                    <a:srgbClr val="FFFF00"/>
                  </a:solidFill>
                  <a:effectLst>
                    <a:outerShdw blurRad="38100" dist="38100" dir="2700000" algn="tl">
                      <a:srgbClr val="000000"/>
                    </a:outerShdw>
                  </a:effectLst>
                </a:rPr>
                <a:t>1</a:t>
              </a:r>
              <a:r>
                <a:rPr lang="en-US" altLang="ja-JP" i="0">
                  <a:effectLst>
                    <a:outerShdw blurRad="38100" dist="38100" dir="2700000" algn="tl">
                      <a:srgbClr val="000000"/>
                    </a:outerShdw>
                  </a:effectLst>
                </a:rPr>
                <a:t>,</a:t>
              </a:r>
              <a:r>
                <a:rPr lang="en-US" altLang="ja-JP">
                  <a:effectLst>
                    <a:outerShdw blurRad="38100" dist="38100" dir="2700000" algn="tl">
                      <a:srgbClr val="000000"/>
                    </a:outerShdw>
                  </a:effectLst>
                </a:rPr>
                <a:t>Z</a:t>
              </a:r>
              <a:r>
                <a:rPr lang="en-US" altLang="ja-JP" i="0">
                  <a:effectLst>
                    <a:outerShdw blurRad="38100" dist="38100" dir="2700000" algn="tl">
                      <a:srgbClr val="000000"/>
                    </a:outerShdw>
                  </a:effectLst>
                </a:rPr>
                <a:t> )</a:t>
              </a:r>
              <a:r>
                <a:rPr lang="en-US" altLang="ja-JP" i="0"/>
                <a:t>+</a:t>
              </a:r>
              <a:r>
                <a:rPr lang="en-US" altLang="ja-JP">
                  <a:solidFill>
                    <a:srgbClr val="FFFF00"/>
                  </a:solidFill>
                </a:rPr>
                <a:t>Y</a:t>
              </a:r>
              <a:r>
                <a:rPr lang="en-US" altLang="ja-JP" i="0">
                  <a:solidFill>
                    <a:srgbClr val="FFFF00"/>
                  </a:solidFill>
                </a:rPr>
                <a:t> </a:t>
              </a:r>
              <a:r>
                <a:rPr lang="ja-JP" altLang="en-US" i="0">
                  <a:solidFill>
                    <a:srgbClr val="FFFF00"/>
                  </a:solidFill>
                </a:rPr>
                <a:t>・</a:t>
              </a:r>
              <a:r>
                <a:rPr lang="en-US" altLang="ja-JP">
                  <a:effectLst>
                    <a:outerShdw blurRad="38100" dist="38100" dir="2700000" algn="tl">
                      <a:srgbClr val="000000"/>
                    </a:outerShdw>
                  </a:effectLst>
                </a:rPr>
                <a:t>f</a:t>
              </a:r>
              <a:r>
                <a:rPr lang="en-US" altLang="ja-JP" i="0">
                  <a:effectLst>
                    <a:outerShdw blurRad="38100" dist="38100" dir="2700000" algn="tl">
                      <a:srgbClr val="000000"/>
                    </a:outerShdw>
                  </a:effectLst>
                </a:rPr>
                <a:t> (</a:t>
              </a:r>
              <a:r>
                <a:rPr lang="en-US" altLang="ja-JP">
                  <a:effectLst>
                    <a:outerShdw blurRad="38100" dist="38100" dir="2700000" algn="tl">
                      <a:srgbClr val="000000"/>
                    </a:outerShdw>
                  </a:effectLst>
                </a:rPr>
                <a:t>X</a:t>
              </a:r>
              <a:r>
                <a:rPr lang="en-US" altLang="ja-JP" i="0">
                  <a:effectLst>
                    <a:outerShdw blurRad="38100" dist="38100" dir="2700000" algn="tl">
                      <a:srgbClr val="000000"/>
                    </a:outerShdw>
                  </a:effectLst>
                </a:rPr>
                <a:t>,</a:t>
              </a:r>
              <a:r>
                <a:rPr lang="en-US" altLang="ja-JP" i="0">
                  <a:solidFill>
                    <a:srgbClr val="FFFF00"/>
                  </a:solidFill>
                  <a:effectLst>
                    <a:outerShdw blurRad="38100" dist="38100" dir="2700000" algn="tl">
                      <a:srgbClr val="000000"/>
                    </a:outerShdw>
                  </a:effectLst>
                </a:rPr>
                <a:t>0</a:t>
              </a:r>
              <a:r>
                <a:rPr lang="en-US" altLang="ja-JP" i="0">
                  <a:effectLst>
                    <a:outerShdw blurRad="38100" dist="38100" dir="2700000" algn="tl">
                      <a:srgbClr val="000000"/>
                    </a:outerShdw>
                  </a:effectLst>
                </a:rPr>
                <a:t>,</a:t>
              </a:r>
              <a:r>
                <a:rPr lang="en-US" altLang="ja-JP">
                  <a:effectLst>
                    <a:outerShdw blurRad="38100" dist="38100" dir="2700000" algn="tl">
                      <a:srgbClr val="000000"/>
                    </a:outerShdw>
                  </a:effectLst>
                </a:rPr>
                <a:t>Z</a:t>
              </a:r>
              <a:r>
                <a:rPr lang="en-US" altLang="ja-JP" i="0">
                  <a:effectLst>
                    <a:outerShdw blurRad="38100" dist="38100" dir="2700000" algn="tl">
                      <a:srgbClr val="000000"/>
                    </a:outerShdw>
                  </a:effectLst>
                </a:rPr>
                <a:t> )</a:t>
              </a:r>
              <a:r>
                <a:rPr lang="en-US" altLang="ja-JP" i="0"/>
                <a:t> </a:t>
              </a:r>
            </a:p>
            <a:p>
              <a:pPr eaLnBrk="1" hangingPunct="1">
                <a:defRPr/>
              </a:pPr>
              <a:r>
                <a:rPr lang="en-US" altLang="ja-JP" i="0"/>
                <a:t>  = </a:t>
              </a:r>
              <a:r>
                <a:rPr lang="en-US" altLang="ja-JP"/>
                <a:t>Y</a:t>
              </a:r>
              <a:r>
                <a:rPr lang="en-US" altLang="ja-JP" i="0"/>
                <a:t> </a:t>
              </a:r>
              <a:r>
                <a:rPr lang="ja-JP" altLang="en-US" i="0"/>
                <a:t>・</a:t>
              </a:r>
              <a:r>
                <a:rPr lang="en-US" altLang="ja-JP" i="0"/>
                <a:t>(</a:t>
              </a:r>
              <a:r>
                <a:rPr lang="en-US" altLang="ja-JP"/>
                <a:t>X </a:t>
              </a:r>
              <a:r>
                <a:rPr lang="ja-JP" altLang="en-US" i="0">
                  <a:effectLst>
                    <a:outerShdw blurRad="38100" dist="38100" dir="2700000" algn="tl">
                      <a:srgbClr val="000000"/>
                    </a:outerShdw>
                  </a:effectLst>
                </a:rPr>
                <a:t>・</a:t>
              </a:r>
              <a:r>
                <a:rPr lang="en-US" altLang="ja-JP" i="0">
                  <a:solidFill>
                    <a:srgbClr val="FFFF00"/>
                  </a:solidFill>
                  <a:effectLst>
                    <a:outerShdw blurRad="38100" dist="38100" dir="2700000" algn="tl">
                      <a:srgbClr val="000000"/>
                    </a:outerShdw>
                  </a:effectLst>
                </a:rPr>
                <a:t>0</a:t>
              </a:r>
              <a:r>
                <a:rPr lang="en-US" altLang="ja-JP" i="0">
                  <a:effectLst>
                    <a:outerShdw blurRad="38100" dist="38100" dir="2700000" algn="tl">
                      <a:srgbClr val="000000"/>
                    </a:outerShdw>
                  </a:effectLst>
                </a:rPr>
                <a:t>+</a:t>
              </a:r>
              <a:r>
                <a:rPr lang="en-US" altLang="ja-JP">
                  <a:effectLst>
                    <a:outerShdw blurRad="38100" dist="38100" dir="2700000" algn="tl">
                      <a:srgbClr val="000000"/>
                    </a:outerShdw>
                  </a:effectLst>
                </a:rPr>
                <a:t>X</a:t>
              </a:r>
              <a:r>
                <a:rPr lang="en-US" altLang="ja-JP" i="0">
                  <a:effectLst>
                    <a:outerShdw blurRad="38100" dist="38100" dir="2700000" algn="tl">
                      <a:srgbClr val="000000"/>
                    </a:outerShdw>
                  </a:effectLst>
                </a:rPr>
                <a:t> </a:t>
              </a:r>
              <a:r>
                <a:rPr lang="ja-JP" altLang="en-US" i="0">
                  <a:effectLst>
                    <a:outerShdw blurRad="38100" dist="38100" dir="2700000" algn="tl">
                      <a:srgbClr val="000000"/>
                    </a:outerShdw>
                  </a:effectLst>
                </a:rPr>
                <a:t>・</a:t>
              </a:r>
              <a:r>
                <a:rPr lang="en-US" altLang="ja-JP">
                  <a:effectLst>
                    <a:outerShdw blurRad="38100" dist="38100" dir="2700000" algn="tl">
                      <a:srgbClr val="000000"/>
                    </a:outerShdw>
                  </a:effectLst>
                </a:rPr>
                <a:t>Z</a:t>
              </a:r>
              <a:r>
                <a:rPr lang="en-US" altLang="ja-JP" i="0">
                  <a:effectLst>
                    <a:outerShdw blurRad="38100" dist="38100" dir="2700000" algn="tl">
                      <a:srgbClr val="000000"/>
                    </a:outerShdw>
                  </a:effectLst>
                </a:rPr>
                <a:t> )+</a:t>
              </a:r>
              <a:r>
                <a:rPr lang="en-US" altLang="ja-JP">
                  <a:effectLst>
                    <a:outerShdw blurRad="38100" dist="38100" dir="2700000" algn="tl">
                      <a:srgbClr val="000000"/>
                    </a:outerShdw>
                  </a:effectLst>
                </a:rPr>
                <a:t>Y</a:t>
              </a:r>
              <a:r>
                <a:rPr lang="en-US" altLang="ja-JP" i="0">
                  <a:effectLst>
                    <a:outerShdw blurRad="38100" dist="38100" dir="2700000" algn="tl">
                      <a:srgbClr val="000000"/>
                    </a:outerShdw>
                  </a:effectLst>
                </a:rPr>
                <a:t> </a:t>
              </a:r>
              <a:r>
                <a:rPr lang="ja-JP" altLang="en-US" i="0">
                  <a:effectLst>
                    <a:outerShdw blurRad="38100" dist="38100" dir="2700000" algn="tl">
                      <a:srgbClr val="000000"/>
                    </a:outerShdw>
                  </a:effectLst>
                </a:rPr>
                <a:t>・</a:t>
              </a:r>
              <a:r>
                <a:rPr lang="en-US" altLang="ja-JP" i="0"/>
                <a:t>(</a:t>
              </a:r>
              <a:r>
                <a:rPr lang="en-US" altLang="ja-JP"/>
                <a:t>X </a:t>
              </a:r>
              <a:r>
                <a:rPr lang="ja-JP" altLang="en-US" i="0">
                  <a:effectLst>
                    <a:outerShdw blurRad="38100" dist="38100" dir="2700000" algn="tl">
                      <a:srgbClr val="000000"/>
                    </a:outerShdw>
                  </a:effectLst>
                </a:rPr>
                <a:t>・</a:t>
              </a:r>
              <a:r>
                <a:rPr lang="en-US" altLang="ja-JP" i="0">
                  <a:solidFill>
                    <a:srgbClr val="FFFF00"/>
                  </a:solidFill>
                  <a:effectLst>
                    <a:outerShdw blurRad="38100" dist="38100" dir="2700000" algn="tl">
                      <a:srgbClr val="000000"/>
                    </a:outerShdw>
                  </a:effectLst>
                </a:rPr>
                <a:t>1</a:t>
              </a:r>
              <a:r>
                <a:rPr lang="en-US" altLang="ja-JP" i="0">
                  <a:effectLst>
                    <a:outerShdw blurRad="38100" dist="38100" dir="2700000" algn="tl">
                      <a:srgbClr val="000000"/>
                    </a:outerShdw>
                  </a:effectLst>
                </a:rPr>
                <a:t>+</a:t>
              </a:r>
              <a:r>
                <a:rPr lang="en-US" altLang="ja-JP">
                  <a:effectLst>
                    <a:outerShdw blurRad="38100" dist="38100" dir="2700000" algn="tl">
                      <a:srgbClr val="000000"/>
                    </a:outerShdw>
                  </a:effectLst>
                </a:rPr>
                <a:t>X</a:t>
              </a:r>
              <a:r>
                <a:rPr lang="en-US" altLang="ja-JP" i="0">
                  <a:effectLst>
                    <a:outerShdw blurRad="38100" dist="38100" dir="2700000" algn="tl">
                      <a:srgbClr val="000000"/>
                    </a:outerShdw>
                  </a:effectLst>
                </a:rPr>
                <a:t> </a:t>
              </a:r>
              <a:r>
                <a:rPr lang="ja-JP" altLang="en-US" i="0">
                  <a:effectLst>
                    <a:outerShdw blurRad="38100" dist="38100" dir="2700000" algn="tl">
                      <a:srgbClr val="000000"/>
                    </a:outerShdw>
                  </a:effectLst>
                </a:rPr>
                <a:t>・</a:t>
              </a:r>
              <a:r>
                <a:rPr lang="en-US" altLang="ja-JP">
                  <a:effectLst>
                    <a:outerShdw blurRad="38100" dist="38100" dir="2700000" algn="tl">
                      <a:srgbClr val="000000"/>
                    </a:outerShdw>
                  </a:effectLst>
                </a:rPr>
                <a:t>Z</a:t>
              </a:r>
              <a:r>
                <a:rPr lang="en-US" altLang="ja-JP" i="0">
                  <a:effectLst>
                    <a:outerShdw blurRad="38100" dist="38100" dir="2700000" algn="tl">
                      <a:srgbClr val="000000"/>
                    </a:outerShdw>
                  </a:effectLst>
                </a:rPr>
                <a:t> )</a:t>
              </a:r>
            </a:p>
            <a:p>
              <a:pPr eaLnBrk="1" hangingPunct="1">
                <a:defRPr/>
              </a:pPr>
              <a:r>
                <a:rPr lang="en-US" altLang="ja-JP" i="0">
                  <a:effectLst>
                    <a:outerShdw blurRad="38100" dist="38100" dir="2700000" algn="tl">
                      <a:srgbClr val="000000"/>
                    </a:outerShdw>
                  </a:effectLst>
                </a:rPr>
                <a:t>  = </a:t>
              </a:r>
              <a:r>
                <a:rPr lang="en-US" altLang="ja-JP"/>
                <a:t>Y</a:t>
              </a:r>
              <a:r>
                <a:rPr lang="en-US" altLang="ja-JP" i="0"/>
                <a:t> </a:t>
              </a:r>
              <a:r>
                <a:rPr lang="ja-JP" altLang="en-US" i="0"/>
                <a:t>・</a:t>
              </a:r>
              <a:r>
                <a:rPr lang="en-US" altLang="ja-JP" i="0"/>
                <a:t>(</a:t>
              </a:r>
              <a:r>
                <a:rPr lang="en-US" altLang="ja-JP" i="0">
                  <a:effectLst>
                    <a:outerShdw blurRad="38100" dist="38100" dir="2700000" algn="tl">
                      <a:srgbClr val="000000"/>
                    </a:outerShdw>
                  </a:effectLst>
                </a:rPr>
                <a:t>0+</a:t>
              </a:r>
              <a:r>
                <a:rPr lang="en-US" altLang="ja-JP">
                  <a:effectLst>
                    <a:outerShdw blurRad="38100" dist="38100" dir="2700000" algn="tl">
                      <a:srgbClr val="000000"/>
                    </a:outerShdw>
                  </a:effectLst>
                </a:rPr>
                <a:t>X</a:t>
              </a:r>
              <a:r>
                <a:rPr lang="en-US" altLang="ja-JP" i="0">
                  <a:effectLst>
                    <a:outerShdw blurRad="38100" dist="38100" dir="2700000" algn="tl">
                      <a:srgbClr val="000000"/>
                    </a:outerShdw>
                  </a:effectLst>
                </a:rPr>
                <a:t> </a:t>
              </a:r>
              <a:r>
                <a:rPr lang="ja-JP" altLang="en-US" i="0">
                  <a:effectLst>
                    <a:outerShdw blurRad="38100" dist="38100" dir="2700000" algn="tl">
                      <a:srgbClr val="000000"/>
                    </a:outerShdw>
                  </a:effectLst>
                </a:rPr>
                <a:t>・</a:t>
              </a:r>
              <a:r>
                <a:rPr lang="en-US" altLang="ja-JP">
                  <a:effectLst>
                    <a:outerShdw blurRad="38100" dist="38100" dir="2700000" algn="tl">
                      <a:srgbClr val="000000"/>
                    </a:outerShdw>
                  </a:effectLst>
                </a:rPr>
                <a:t>Z</a:t>
              </a:r>
              <a:r>
                <a:rPr lang="en-US" altLang="ja-JP" i="0">
                  <a:effectLst>
                    <a:outerShdw blurRad="38100" dist="38100" dir="2700000" algn="tl">
                      <a:srgbClr val="000000"/>
                    </a:outerShdw>
                  </a:effectLst>
                </a:rPr>
                <a:t> )+</a:t>
              </a:r>
              <a:r>
                <a:rPr lang="en-US" altLang="ja-JP">
                  <a:effectLst>
                    <a:outerShdw blurRad="38100" dist="38100" dir="2700000" algn="tl">
                      <a:srgbClr val="000000"/>
                    </a:outerShdw>
                  </a:effectLst>
                </a:rPr>
                <a:t>Y</a:t>
              </a:r>
              <a:r>
                <a:rPr lang="en-US" altLang="ja-JP" i="0">
                  <a:effectLst>
                    <a:outerShdw blurRad="38100" dist="38100" dir="2700000" algn="tl">
                      <a:srgbClr val="000000"/>
                    </a:outerShdw>
                  </a:effectLst>
                </a:rPr>
                <a:t> </a:t>
              </a:r>
              <a:r>
                <a:rPr lang="ja-JP" altLang="en-US" i="0">
                  <a:effectLst>
                    <a:outerShdw blurRad="38100" dist="38100" dir="2700000" algn="tl">
                      <a:srgbClr val="000000"/>
                    </a:outerShdw>
                  </a:effectLst>
                </a:rPr>
                <a:t>・</a:t>
              </a:r>
              <a:r>
                <a:rPr lang="en-US" altLang="ja-JP" i="0"/>
                <a:t>(</a:t>
              </a:r>
              <a:r>
                <a:rPr lang="en-US" altLang="ja-JP"/>
                <a:t>X </a:t>
              </a:r>
              <a:r>
                <a:rPr lang="en-US" altLang="ja-JP" i="0">
                  <a:effectLst>
                    <a:outerShdw blurRad="38100" dist="38100" dir="2700000" algn="tl">
                      <a:srgbClr val="000000"/>
                    </a:outerShdw>
                  </a:effectLst>
                </a:rPr>
                <a:t>+</a:t>
              </a:r>
              <a:r>
                <a:rPr lang="en-US" altLang="ja-JP">
                  <a:effectLst>
                    <a:outerShdw blurRad="38100" dist="38100" dir="2700000" algn="tl">
                      <a:srgbClr val="000000"/>
                    </a:outerShdw>
                  </a:effectLst>
                </a:rPr>
                <a:t>X</a:t>
              </a:r>
              <a:r>
                <a:rPr lang="en-US" altLang="ja-JP" i="0">
                  <a:effectLst>
                    <a:outerShdw blurRad="38100" dist="38100" dir="2700000" algn="tl">
                      <a:srgbClr val="000000"/>
                    </a:outerShdw>
                  </a:effectLst>
                </a:rPr>
                <a:t> </a:t>
              </a:r>
              <a:r>
                <a:rPr lang="ja-JP" altLang="en-US" i="0">
                  <a:effectLst>
                    <a:outerShdw blurRad="38100" dist="38100" dir="2700000" algn="tl">
                      <a:srgbClr val="000000"/>
                    </a:outerShdw>
                  </a:effectLst>
                </a:rPr>
                <a:t>・</a:t>
              </a:r>
              <a:r>
                <a:rPr lang="en-US" altLang="ja-JP">
                  <a:effectLst>
                    <a:outerShdw blurRad="38100" dist="38100" dir="2700000" algn="tl">
                      <a:srgbClr val="000000"/>
                    </a:outerShdw>
                  </a:effectLst>
                </a:rPr>
                <a:t>Z</a:t>
              </a:r>
              <a:r>
                <a:rPr lang="en-US" altLang="ja-JP" i="0">
                  <a:effectLst>
                    <a:outerShdw blurRad="38100" dist="38100" dir="2700000" algn="tl">
                      <a:srgbClr val="000000"/>
                    </a:outerShdw>
                  </a:effectLst>
                </a:rPr>
                <a:t> )</a:t>
              </a:r>
            </a:p>
            <a:p>
              <a:pPr eaLnBrk="1" hangingPunct="1">
                <a:defRPr/>
              </a:pPr>
              <a:r>
                <a:rPr lang="en-US" altLang="ja-JP" i="0">
                  <a:effectLst>
                    <a:outerShdw blurRad="38100" dist="38100" dir="2700000" algn="tl">
                      <a:srgbClr val="000000"/>
                    </a:outerShdw>
                  </a:effectLst>
                </a:rPr>
                <a:t>  = </a:t>
              </a:r>
              <a:r>
                <a:rPr lang="en-US" altLang="ja-JP"/>
                <a:t>Y</a:t>
              </a:r>
              <a:r>
                <a:rPr lang="en-US" altLang="ja-JP" i="0"/>
                <a:t> </a:t>
              </a:r>
              <a:r>
                <a:rPr lang="ja-JP" altLang="en-US" i="0"/>
                <a:t>・</a:t>
              </a:r>
              <a:r>
                <a:rPr lang="en-US" altLang="ja-JP">
                  <a:effectLst>
                    <a:outerShdw blurRad="38100" dist="38100" dir="2700000" algn="tl">
                      <a:srgbClr val="000000"/>
                    </a:outerShdw>
                  </a:effectLst>
                </a:rPr>
                <a:t>X</a:t>
              </a:r>
              <a:r>
                <a:rPr lang="en-US" altLang="ja-JP" i="0">
                  <a:effectLst>
                    <a:outerShdw blurRad="38100" dist="38100" dir="2700000" algn="tl">
                      <a:srgbClr val="000000"/>
                    </a:outerShdw>
                  </a:effectLst>
                </a:rPr>
                <a:t> </a:t>
              </a:r>
              <a:r>
                <a:rPr lang="ja-JP" altLang="en-US" i="0">
                  <a:effectLst>
                    <a:outerShdw blurRad="38100" dist="38100" dir="2700000" algn="tl">
                      <a:srgbClr val="000000"/>
                    </a:outerShdw>
                  </a:effectLst>
                </a:rPr>
                <a:t>・</a:t>
              </a:r>
              <a:r>
                <a:rPr lang="en-US" altLang="ja-JP">
                  <a:effectLst>
                    <a:outerShdw blurRad="38100" dist="38100" dir="2700000" algn="tl">
                      <a:srgbClr val="000000"/>
                    </a:outerShdw>
                  </a:effectLst>
                </a:rPr>
                <a:t>Z</a:t>
              </a:r>
              <a:r>
                <a:rPr lang="en-US" altLang="ja-JP" i="0">
                  <a:effectLst>
                    <a:outerShdw blurRad="38100" dist="38100" dir="2700000" algn="tl">
                      <a:srgbClr val="000000"/>
                    </a:outerShdw>
                  </a:effectLst>
                </a:rPr>
                <a:t> +</a:t>
              </a:r>
              <a:r>
                <a:rPr lang="en-US" altLang="ja-JP">
                  <a:effectLst>
                    <a:outerShdw blurRad="38100" dist="38100" dir="2700000" algn="tl">
                      <a:srgbClr val="000000"/>
                    </a:outerShdw>
                  </a:effectLst>
                </a:rPr>
                <a:t>Y</a:t>
              </a:r>
              <a:r>
                <a:rPr lang="en-US" altLang="ja-JP" i="0">
                  <a:effectLst>
                    <a:outerShdw blurRad="38100" dist="38100" dir="2700000" algn="tl">
                      <a:srgbClr val="000000"/>
                    </a:outerShdw>
                  </a:effectLst>
                </a:rPr>
                <a:t> </a:t>
              </a:r>
              <a:r>
                <a:rPr lang="ja-JP" altLang="en-US" i="0">
                  <a:effectLst>
                    <a:outerShdw blurRad="38100" dist="38100" dir="2700000" algn="tl">
                      <a:srgbClr val="000000"/>
                    </a:outerShdw>
                  </a:effectLst>
                </a:rPr>
                <a:t>・</a:t>
              </a:r>
              <a:r>
                <a:rPr lang="en-US" altLang="ja-JP"/>
                <a:t>X </a:t>
              </a:r>
            </a:p>
          </p:txBody>
        </p:sp>
        <p:sp>
          <p:nvSpPr>
            <p:cNvPr id="82949" name="Line 5"/>
            <p:cNvSpPr>
              <a:spLocks noChangeShapeType="1"/>
            </p:cNvSpPr>
            <p:nvPr/>
          </p:nvSpPr>
          <p:spPr bwMode="auto">
            <a:xfrm>
              <a:off x="2544" y="2448"/>
              <a:ext cx="192" cy="0"/>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82950" name="Line 6"/>
            <p:cNvSpPr>
              <a:spLocks noChangeShapeType="1"/>
            </p:cNvSpPr>
            <p:nvPr/>
          </p:nvSpPr>
          <p:spPr bwMode="auto">
            <a:xfrm>
              <a:off x="2976" y="2784"/>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82951" name="Line 7"/>
            <p:cNvSpPr>
              <a:spLocks noChangeShapeType="1"/>
            </p:cNvSpPr>
            <p:nvPr/>
          </p:nvSpPr>
          <p:spPr bwMode="auto">
            <a:xfrm>
              <a:off x="2640" y="3072"/>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82954" name="Line 10"/>
            <p:cNvSpPr>
              <a:spLocks noChangeShapeType="1"/>
            </p:cNvSpPr>
            <p:nvPr/>
          </p:nvSpPr>
          <p:spPr bwMode="auto">
            <a:xfrm>
              <a:off x="2160" y="3408"/>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2958"/>
                                        </p:tgtEl>
                                        <p:attrNameLst>
                                          <p:attrName>style.visibility</p:attrName>
                                        </p:attrNameLst>
                                      </p:cBhvr>
                                      <p:to>
                                        <p:strVal val="visible"/>
                                      </p:to>
                                    </p:set>
                                    <p:anim calcmode="lin" valueType="num">
                                      <p:cBhvr additive="base">
                                        <p:cTn id="7" dur="500" fill="hold"/>
                                        <p:tgtEl>
                                          <p:spTgt spid="82958"/>
                                        </p:tgtEl>
                                        <p:attrNameLst>
                                          <p:attrName>ppt_x</p:attrName>
                                        </p:attrNameLst>
                                      </p:cBhvr>
                                      <p:tavLst>
                                        <p:tav tm="0">
                                          <p:val>
                                            <p:strVal val="#ppt_x"/>
                                          </p:val>
                                        </p:tav>
                                        <p:tav tm="100000">
                                          <p:val>
                                            <p:strVal val="#ppt_x"/>
                                          </p:val>
                                        </p:tav>
                                      </p:tavLst>
                                    </p:anim>
                                    <p:anim calcmode="lin" valueType="num">
                                      <p:cBhvr additive="base">
                                        <p:cTn id="8" dur="500" fill="hold"/>
                                        <p:tgtEl>
                                          <p:spTgt spid="829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参考資料</a:t>
            </a:r>
            <a:r>
              <a:rPr lang="en-US" altLang="ja-JP">
                <a:latin typeface="Times New Roman" panose="02020603050405020304" pitchFamily="18" charset="0"/>
              </a:rPr>
              <a:t>: </a:t>
            </a:r>
            <a:r>
              <a:rPr lang="ja-JP" altLang="en-US">
                <a:latin typeface="Times New Roman" panose="02020603050405020304" pitchFamily="18" charset="0"/>
              </a:rPr>
              <a:t>積和形への変形</a:t>
            </a:r>
          </a:p>
        </p:txBody>
      </p:sp>
      <p:sp>
        <p:nvSpPr>
          <p:cNvPr id="88067" name="Rectangle 3"/>
          <p:cNvSpPr>
            <a:spLocks noGrp="1" noChangeArrowheads="1"/>
          </p:cNvSpPr>
          <p:nvPr>
            <p:ph type="body" idx="1"/>
          </p:nvPr>
        </p:nvSpPr>
        <p:spPr>
          <a:xfrm>
            <a:off x="1066800" y="1981200"/>
            <a:ext cx="7543800" cy="4495800"/>
          </a:xfrm>
        </p:spPr>
        <p:txBody>
          <a:bodyPr/>
          <a:lstStyle/>
          <a:p>
            <a:pPr eaLnBrk="1" hangingPunct="1">
              <a:defRPr/>
            </a:pPr>
            <a:r>
              <a:rPr lang="ja-JP" altLang="en-US">
                <a:latin typeface="Times New Roman" panose="02020603050405020304" pitchFamily="18" charset="0"/>
              </a:rPr>
              <a:t>全ての変数に対してシャノンの展開を使えばどんな論理関数でも積和形になる</a:t>
            </a:r>
          </a:p>
          <a:p>
            <a:pPr lvl="1" eaLnBrk="1" hangingPunct="1">
              <a:buFontTx/>
              <a:buNone/>
              <a:defRPr/>
            </a:pPr>
            <a:r>
              <a:rPr lang="en-US" altLang="ja-JP" i="1">
                <a:latin typeface="Times New Roman" panose="02020603050405020304" pitchFamily="18" charset="0"/>
              </a:rPr>
              <a:t>f</a:t>
            </a:r>
            <a:r>
              <a:rPr lang="en-US" altLang="ja-JP">
                <a:latin typeface="Times New Roman" panose="02020603050405020304" pitchFamily="18" charset="0"/>
              </a:rPr>
              <a:t> (</a:t>
            </a:r>
            <a:r>
              <a:rPr lang="en-US" altLang="ja-JP" i="1">
                <a:latin typeface="Times New Roman" panose="02020603050405020304" pitchFamily="18" charset="0"/>
              </a:rPr>
              <a:t>X</a:t>
            </a:r>
            <a:r>
              <a:rPr lang="en-US" altLang="ja-JP" baseline="-25000">
                <a:latin typeface="Times New Roman" panose="02020603050405020304" pitchFamily="18" charset="0"/>
              </a:rPr>
              <a:t>1</a:t>
            </a:r>
            <a:r>
              <a:rPr lang="en-US" altLang="ja-JP">
                <a:latin typeface="Times New Roman" panose="02020603050405020304" pitchFamily="18" charset="0"/>
              </a:rPr>
              <a:t>, </a:t>
            </a:r>
            <a:r>
              <a:rPr lang="en-US" altLang="ja-JP" i="1">
                <a:latin typeface="Times New Roman" panose="02020603050405020304" pitchFamily="18" charset="0"/>
              </a:rPr>
              <a:t>X</a:t>
            </a:r>
            <a:r>
              <a:rPr lang="en-US" altLang="ja-JP" baseline="-25000">
                <a:latin typeface="Times New Roman" panose="02020603050405020304" pitchFamily="18" charset="0"/>
              </a:rPr>
              <a:t>2</a:t>
            </a:r>
            <a:r>
              <a:rPr lang="en-US" altLang="ja-JP">
                <a:latin typeface="Times New Roman" panose="02020603050405020304" pitchFamily="18" charset="0"/>
              </a:rPr>
              <a:t>,…,</a:t>
            </a:r>
            <a:r>
              <a:rPr lang="en-US" altLang="ja-JP" i="1">
                <a:latin typeface="Times New Roman" panose="02020603050405020304" pitchFamily="18" charset="0"/>
              </a:rPr>
              <a:t>X</a:t>
            </a:r>
            <a:r>
              <a:rPr lang="en-US" altLang="ja-JP" i="1" baseline="-25000">
                <a:latin typeface="Times New Roman" panose="02020603050405020304" pitchFamily="18" charset="0"/>
              </a:rPr>
              <a:t>n</a:t>
            </a:r>
            <a:r>
              <a:rPr lang="en-US" altLang="ja-JP">
                <a:latin typeface="Times New Roman" panose="02020603050405020304" pitchFamily="18" charset="0"/>
              </a:rPr>
              <a:t> )</a:t>
            </a:r>
          </a:p>
          <a:p>
            <a:pPr lvl="1" eaLnBrk="1" hangingPunct="1">
              <a:buFontTx/>
              <a:buNone/>
              <a:defRPr/>
            </a:pPr>
            <a:r>
              <a:rPr lang="en-US" altLang="ja-JP">
                <a:latin typeface="Times New Roman" panose="02020603050405020304" pitchFamily="18" charset="0"/>
              </a:rPr>
              <a:t> =</a:t>
            </a:r>
            <a:r>
              <a:rPr lang="en-US" altLang="ja-JP" b="1" i="1">
                <a:solidFill>
                  <a:srgbClr val="FFFF00"/>
                </a:solidFill>
                <a:latin typeface="Times New Roman" panose="02020603050405020304" pitchFamily="18" charset="0"/>
              </a:rPr>
              <a:t>X</a:t>
            </a:r>
            <a:r>
              <a:rPr lang="en-US" altLang="ja-JP" b="1" baseline="-25000">
                <a:solidFill>
                  <a:srgbClr val="FFFF00"/>
                </a:solidFill>
                <a:latin typeface="Times New Roman" panose="02020603050405020304" pitchFamily="18" charset="0"/>
              </a:rPr>
              <a:t>1</a:t>
            </a:r>
            <a:r>
              <a:rPr lang="ja-JP" altLang="en-US">
                <a:latin typeface="Times New Roman" panose="02020603050405020304" pitchFamily="18" charset="0"/>
              </a:rPr>
              <a:t>・</a:t>
            </a:r>
            <a:r>
              <a:rPr lang="en-US" altLang="ja-JP" i="1">
                <a:latin typeface="Times New Roman" panose="02020603050405020304" pitchFamily="18" charset="0"/>
              </a:rPr>
              <a:t>f</a:t>
            </a:r>
            <a:r>
              <a:rPr lang="en-US" altLang="ja-JP">
                <a:latin typeface="Times New Roman" panose="02020603050405020304" pitchFamily="18" charset="0"/>
              </a:rPr>
              <a:t> (</a:t>
            </a:r>
            <a:r>
              <a:rPr lang="en-US" altLang="ja-JP" b="1">
                <a:solidFill>
                  <a:srgbClr val="FFFF00"/>
                </a:solidFill>
                <a:latin typeface="Times New Roman" panose="02020603050405020304" pitchFamily="18" charset="0"/>
              </a:rPr>
              <a:t>1</a:t>
            </a:r>
            <a:r>
              <a:rPr lang="en-US" altLang="ja-JP">
                <a:latin typeface="Times New Roman" panose="02020603050405020304" pitchFamily="18" charset="0"/>
              </a:rPr>
              <a:t>, </a:t>
            </a:r>
            <a:r>
              <a:rPr lang="en-US" altLang="ja-JP" i="1">
                <a:latin typeface="Times New Roman" panose="02020603050405020304" pitchFamily="18" charset="0"/>
              </a:rPr>
              <a:t>X</a:t>
            </a:r>
            <a:r>
              <a:rPr lang="en-US" altLang="ja-JP" baseline="-25000">
                <a:latin typeface="Times New Roman" panose="02020603050405020304" pitchFamily="18" charset="0"/>
              </a:rPr>
              <a:t>2</a:t>
            </a:r>
            <a:r>
              <a:rPr lang="en-US" altLang="ja-JP">
                <a:latin typeface="Times New Roman" panose="02020603050405020304" pitchFamily="18" charset="0"/>
              </a:rPr>
              <a:t>,…,</a:t>
            </a:r>
            <a:r>
              <a:rPr lang="en-US" altLang="ja-JP" i="1">
                <a:latin typeface="Times New Roman" panose="02020603050405020304" pitchFamily="18" charset="0"/>
              </a:rPr>
              <a:t>X</a:t>
            </a:r>
            <a:r>
              <a:rPr lang="en-US" altLang="ja-JP" i="1" baseline="-25000">
                <a:latin typeface="Times New Roman" panose="02020603050405020304" pitchFamily="18" charset="0"/>
              </a:rPr>
              <a:t>n</a:t>
            </a:r>
            <a:r>
              <a:rPr lang="en-US" altLang="ja-JP">
                <a:latin typeface="Times New Roman" panose="02020603050405020304" pitchFamily="18" charset="0"/>
              </a:rPr>
              <a:t> )+</a:t>
            </a:r>
            <a:r>
              <a:rPr lang="en-US" altLang="ja-JP" b="1" i="1">
                <a:solidFill>
                  <a:srgbClr val="FFFF00"/>
                </a:solidFill>
                <a:latin typeface="Times New Roman" panose="02020603050405020304" pitchFamily="18" charset="0"/>
              </a:rPr>
              <a:t>X</a:t>
            </a:r>
            <a:r>
              <a:rPr lang="en-US" altLang="ja-JP" b="1" baseline="-25000">
                <a:solidFill>
                  <a:srgbClr val="FFFF00"/>
                </a:solidFill>
                <a:latin typeface="Times New Roman" panose="02020603050405020304" pitchFamily="18" charset="0"/>
              </a:rPr>
              <a:t>1</a:t>
            </a:r>
            <a:r>
              <a:rPr lang="ja-JP" altLang="en-US">
                <a:latin typeface="Times New Roman" panose="02020603050405020304" pitchFamily="18" charset="0"/>
              </a:rPr>
              <a:t>・</a:t>
            </a:r>
            <a:r>
              <a:rPr lang="en-US" altLang="ja-JP" i="1">
                <a:latin typeface="Times New Roman" panose="02020603050405020304" pitchFamily="18" charset="0"/>
              </a:rPr>
              <a:t>f</a:t>
            </a:r>
            <a:r>
              <a:rPr lang="en-US" altLang="ja-JP">
                <a:latin typeface="Times New Roman" panose="02020603050405020304" pitchFamily="18" charset="0"/>
              </a:rPr>
              <a:t> (</a:t>
            </a:r>
            <a:r>
              <a:rPr lang="en-US" altLang="ja-JP" b="1">
                <a:solidFill>
                  <a:srgbClr val="FFFF00"/>
                </a:solidFill>
                <a:latin typeface="Times New Roman" panose="02020603050405020304" pitchFamily="18" charset="0"/>
              </a:rPr>
              <a:t>0</a:t>
            </a:r>
            <a:r>
              <a:rPr lang="en-US" altLang="ja-JP">
                <a:latin typeface="Times New Roman" panose="02020603050405020304" pitchFamily="18" charset="0"/>
              </a:rPr>
              <a:t>, </a:t>
            </a:r>
            <a:r>
              <a:rPr lang="en-US" altLang="ja-JP" i="1">
                <a:latin typeface="Times New Roman" panose="02020603050405020304" pitchFamily="18" charset="0"/>
              </a:rPr>
              <a:t>X</a:t>
            </a:r>
            <a:r>
              <a:rPr lang="en-US" altLang="ja-JP" baseline="-25000">
                <a:latin typeface="Times New Roman" panose="02020603050405020304" pitchFamily="18" charset="0"/>
              </a:rPr>
              <a:t>2</a:t>
            </a:r>
            <a:r>
              <a:rPr lang="en-US" altLang="ja-JP">
                <a:latin typeface="Times New Roman" panose="02020603050405020304" pitchFamily="18" charset="0"/>
              </a:rPr>
              <a:t>,…,</a:t>
            </a:r>
            <a:r>
              <a:rPr lang="en-US" altLang="ja-JP" i="1">
                <a:latin typeface="Times New Roman" panose="02020603050405020304" pitchFamily="18" charset="0"/>
              </a:rPr>
              <a:t>X</a:t>
            </a:r>
            <a:r>
              <a:rPr lang="en-US" altLang="ja-JP" i="1" baseline="-25000">
                <a:latin typeface="Times New Roman" panose="02020603050405020304" pitchFamily="18" charset="0"/>
              </a:rPr>
              <a:t>n</a:t>
            </a:r>
            <a:r>
              <a:rPr lang="en-US" altLang="ja-JP">
                <a:latin typeface="Times New Roman" panose="02020603050405020304" pitchFamily="18" charset="0"/>
              </a:rPr>
              <a:t> )</a:t>
            </a:r>
          </a:p>
          <a:p>
            <a:pPr lvl="1" eaLnBrk="1" hangingPunct="1">
              <a:buFontTx/>
              <a:buNone/>
              <a:defRPr/>
            </a:pPr>
            <a:r>
              <a:rPr lang="en-US" altLang="ja-JP">
                <a:latin typeface="Times New Roman" panose="02020603050405020304" pitchFamily="18" charset="0"/>
              </a:rPr>
              <a:t> = </a:t>
            </a:r>
            <a:r>
              <a:rPr lang="en-US" altLang="ja-JP" i="1">
                <a:latin typeface="Times New Roman" panose="02020603050405020304" pitchFamily="18" charset="0"/>
              </a:rPr>
              <a:t>X</a:t>
            </a:r>
            <a:r>
              <a:rPr lang="en-US" altLang="ja-JP" baseline="-25000">
                <a:latin typeface="Times New Roman" panose="02020603050405020304" pitchFamily="18" charset="0"/>
              </a:rPr>
              <a:t>1</a:t>
            </a:r>
            <a:r>
              <a:rPr lang="ja-JP" altLang="en-US">
                <a:latin typeface="Times New Roman" panose="02020603050405020304" pitchFamily="18" charset="0"/>
              </a:rPr>
              <a:t>・</a:t>
            </a:r>
            <a:r>
              <a:rPr lang="en-US" altLang="ja-JP" b="1" i="1">
                <a:solidFill>
                  <a:srgbClr val="FFFF00"/>
                </a:solidFill>
                <a:latin typeface="Times New Roman" panose="02020603050405020304" pitchFamily="18" charset="0"/>
              </a:rPr>
              <a:t>X</a:t>
            </a:r>
            <a:r>
              <a:rPr lang="en-US" altLang="ja-JP" b="1" baseline="-25000">
                <a:solidFill>
                  <a:srgbClr val="FFFF00"/>
                </a:solidFill>
                <a:latin typeface="Times New Roman" panose="02020603050405020304" pitchFamily="18" charset="0"/>
              </a:rPr>
              <a:t>2</a:t>
            </a:r>
            <a:r>
              <a:rPr lang="ja-JP" altLang="en-US">
                <a:latin typeface="Times New Roman" panose="02020603050405020304" pitchFamily="18" charset="0"/>
              </a:rPr>
              <a:t>・</a:t>
            </a:r>
            <a:r>
              <a:rPr lang="en-US" altLang="ja-JP" i="1">
                <a:latin typeface="Times New Roman" panose="02020603050405020304" pitchFamily="18" charset="0"/>
              </a:rPr>
              <a:t>f</a:t>
            </a:r>
            <a:r>
              <a:rPr lang="en-US" altLang="ja-JP">
                <a:latin typeface="Times New Roman" panose="02020603050405020304" pitchFamily="18" charset="0"/>
              </a:rPr>
              <a:t> (1,</a:t>
            </a:r>
            <a:r>
              <a:rPr lang="en-US" altLang="ja-JP" b="1">
                <a:solidFill>
                  <a:srgbClr val="FFFF00"/>
                </a:solidFill>
                <a:latin typeface="Times New Roman" panose="02020603050405020304" pitchFamily="18" charset="0"/>
              </a:rPr>
              <a:t>1</a:t>
            </a:r>
            <a:r>
              <a:rPr lang="en-US" altLang="ja-JP">
                <a:latin typeface="Times New Roman" panose="02020603050405020304" pitchFamily="18" charset="0"/>
              </a:rPr>
              <a:t>,…,</a:t>
            </a:r>
            <a:r>
              <a:rPr lang="en-US" altLang="ja-JP" i="1">
                <a:latin typeface="Times New Roman" panose="02020603050405020304" pitchFamily="18" charset="0"/>
              </a:rPr>
              <a:t>X</a:t>
            </a:r>
            <a:r>
              <a:rPr lang="en-US" altLang="ja-JP" i="1" baseline="-25000">
                <a:latin typeface="Times New Roman" panose="02020603050405020304" pitchFamily="18" charset="0"/>
              </a:rPr>
              <a:t>n</a:t>
            </a:r>
            <a:r>
              <a:rPr lang="en-US" altLang="ja-JP">
                <a:latin typeface="Times New Roman" panose="02020603050405020304" pitchFamily="18" charset="0"/>
              </a:rPr>
              <a:t> )+</a:t>
            </a:r>
            <a:r>
              <a:rPr lang="en-US" altLang="ja-JP" i="1">
                <a:latin typeface="Times New Roman" panose="02020603050405020304" pitchFamily="18" charset="0"/>
              </a:rPr>
              <a:t>X</a:t>
            </a:r>
            <a:r>
              <a:rPr lang="en-US" altLang="ja-JP" baseline="-25000">
                <a:latin typeface="Times New Roman" panose="02020603050405020304" pitchFamily="18" charset="0"/>
              </a:rPr>
              <a:t>1</a:t>
            </a:r>
            <a:r>
              <a:rPr lang="ja-JP" altLang="en-US">
                <a:latin typeface="Times New Roman" panose="02020603050405020304" pitchFamily="18" charset="0"/>
              </a:rPr>
              <a:t>・</a:t>
            </a:r>
            <a:r>
              <a:rPr lang="en-US" altLang="ja-JP" b="1" i="1">
                <a:solidFill>
                  <a:srgbClr val="FFFF00"/>
                </a:solidFill>
                <a:latin typeface="Times New Roman" panose="02020603050405020304" pitchFamily="18" charset="0"/>
              </a:rPr>
              <a:t>X</a:t>
            </a:r>
            <a:r>
              <a:rPr lang="en-US" altLang="ja-JP" b="1" baseline="-25000">
                <a:solidFill>
                  <a:srgbClr val="FFFF00"/>
                </a:solidFill>
                <a:latin typeface="Times New Roman" panose="02020603050405020304" pitchFamily="18" charset="0"/>
              </a:rPr>
              <a:t>2</a:t>
            </a:r>
            <a:r>
              <a:rPr lang="ja-JP" altLang="en-US">
                <a:latin typeface="Times New Roman" panose="02020603050405020304" pitchFamily="18" charset="0"/>
              </a:rPr>
              <a:t>・</a:t>
            </a:r>
            <a:r>
              <a:rPr lang="en-US" altLang="ja-JP" i="1">
                <a:latin typeface="Times New Roman" panose="02020603050405020304" pitchFamily="18" charset="0"/>
              </a:rPr>
              <a:t>f</a:t>
            </a:r>
            <a:r>
              <a:rPr lang="en-US" altLang="ja-JP">
                <a:latin typeface="Times New Roman" panose="02020603050405020304" pitchFamily="18" charset="0"/>
              </a:rPr>
              <a:t> (1,</a:t>
            </a:r>
            <a:r>
              <a:rPr lang="en-US" altLang="ja-JP" b="1">
                <a:solidFill>
                  <a:srgbClr val="FFFF00"/>
                </a:solidFill>
                <a:latin typeface="Times New Roman" panose="02020603050405020304" pitchFamily="18" charset="0"/>
              </a:rPr>
              <a:t>0</a:t>
            </a:r>
            <a:r>
              <a:rPr lang="en-US" altLang="ja-JP">
                <a:latin typeface="Times New Roman" panose="02020603050405020304" pitchFamily="18" charset="0"/>
              </a:rPr>
              <a:t>,…,</a:t>
            </a:r>
            <a:r>
              <a:rPr lang="en-US" altLang="ja-JP" i="1">
                <a:latin typeface="Times New Roman" panose="02020603050405020304" pitchFamily="18" charset="0"/>
              </a:rPr>
              <a:t>X</a:t>
            </a:r>
            <a:r>
              <a:rPr lang="en-US" altLang="ja-JP" i="1" baseline="-25000">
                <a:latin typeface="Times New Roman" panose="02020603050405020304" pitchFamily="18" charset="0"/>
              </a:rPr>
              <a:t>n</a:t>
            </a:r>
            <a:r>
              <a:rPr lang="en-US" altLang="ja-JP">
                <a:latin typeface="Times New Roman" panose="02020603050405020304" pitchFamily="18" charset="0"/>
              </a:rPr>
              <a:t> )</a:t>
            </a:r>
          </a:p>
          <a:p>
            <a:pPr lvl="1" eaLnBrk="1" hangingPunct="1">
              <a:buFontTx/>
              <a:buNone/>
              <a:defRPr/>
            </a:pPr>
            <a:r>
              <a:rPr lang="en-US" altLang="ja-JP">
                <a:latin typeface="Times New Roman" panose="02020603050405020304" pitchFamily="18" charset="0"/>
              </a:rPr>
              <a:t> + </a:t>
            </a:r>
            <a:r>
              <a:rPr lang="en-US" altLang="ja-JP" i="1">
                <a:latin typeface="Times New Roman" panose="02020603050405020304" pitchFamily="18" charset="0"/>
              </a:rPr>
              <a:t>X</a:t>
            </a:r>
            <a:r>
              <a:rPr lang="en-US" altLang="ja-JP" baseline="-25000">
                <a:latin typeface="Times New Roman" panose="02020603050405020304" pitchFamily="18" charset="0"/>
              </a:rPr>
              <a:t>1</a:t>
            </a:r>
            <a:r>
              <a:rPr lang="ja-JP" altLang="en-US">
                <a:latin typeface="Times New Roman" panose="02020603050405020304" pitchFamily="18" charset="0"/>
              </a:rPr>
              <a:t>・</a:t>
            </a:r>
            <a:r>
              <a:rPr lang="en-US" altLang="ja-JP" b="1" i="1">
                <a:solidFill>
                  <a:srgbClr val="FFFF00"/>
                </a:solidFill>
                <a:latin typeface="Times New Roman" panose="02020603050405020304" pitchFamily="18" charset="0"/>
              </a:rPr>
              <a:t>X</a:t>
            </a:r>
            <a:r>
              <a:rPr lang="en-US" altLang="ja-JP" b="1" baseline="-25000">
                <a:solidFill>
                  <a:srgbClr val="FFFF00"/>
                </a:solidFill>
                <a:latin typeface="Times New Roman" panose="02020603050405020304" pitchFamily="18" charset="0"/>
              </a:rPr>
              <a:t>2</a:t>
            </a:r>
            <a:r>
              <a:rPr lang="ja-JP" altLang="en-US">
                <a:latin typeface="Times New Roman" panose="02020603050405020304" pitchFamily="18" charset="0"/>
              </a:rPr>
              <a:t>・</a:t>
            </a:r>
            <a:r>
              <a:rPr lang="en-US" altLang="ja-JP" i="1">
                <a:latin typeface="Times New Roman" panose="02020603050405020304" pitchFamily="18" charset="0"/>
              </a:rPr>
              <a:t>f</a:t>
            </a:r>
            <a:r>
              <a:rPr lang="en-US" altLang="ja-JP">
                <a:latin typeface="Times New Roman" panose="02020603050405020304" pitchFamily="18" charset="0"/>
              </a:rPr>
              <a:t> (0,</a:t>
            </a:r>
            <a:r>
              <a:rPr lang="en-US" altLang="ja-JP" b="1">
                <a:solidFill>
                  <a:srgbClr val="FFFF00"/>
                </a:solidFill>
                <a:latin typeface="Times New Roman" panose="02020603050405020304" pitchFamily="18" charset="0"/>
              </a:rPr>
              <a:t>1</a:t>
            </a:r>
            <a:r>
              <a:rPr lang="en-US" altLang="ja-JP">
                <a:latin typeface="Times New Roman" panose="02020603050405020304" pitchFamily="18" charset="0"/>
              </a:rPr>
              <a:t>,…,</a:t>
            </a:r>
            <a:r>
              <a:rPr lang="en-US" altLang="ja-JP" i="1">
                <a:latin typeface="Times New Roman" panose="02020603050405020304" pitchFamily="18" charset="0"/>
              </a:rPr>
              <a:t>X</a:t>
            </a:r>
            <a:r>
              <a:rPr lang="en-US" altLang="ja-JP" i="1" baseline="-25000">
                <a:latin typeface="Times New Roman" panose="02020603050405020304" pitchFamily="18" charset="0"/>
              </a:rPr>
              <a:t>n</a:t>
            </a:r>
            <a:r>
              <a:rPr lang="en-US" altLang="ja-JP">
                <a:latin typeface="Times New Roman" panose="02020603050405020304" pitchFamily="18" charset="0"/>
              </a:rPr>
              <a:t> )+</a:t>
            </a:r>
            <a:r>
              <a:rPr lang="en-US" altLang="ja-JP" i="1">
                <a:latin typeface="Times New Roman" panose="02020603050405020304" pitchFamily="18" charset="0"/>
              </a:rPr>
              <a:t>X</a:t>
            </a:r>
            <a:r>
              <a:rPr lang="en-US" altLang="ja-JP" baseline="-25000">
                <a:latin typeface="Times New Roman" panose="02020603050405020304" pitchFamily="18" charset="0"/>
              </a:rPr>
              <a:t>1</a:t>
            </a:r>
            <a:r>
              <a:rPr lang="ja-JP" altLang="en-US">
                <a:latin typeface="Times New Roman" panose="02020603050405020304" pitchFamily="18" charset="0"/>
              </a:rPr>
              <a:t>・</a:t>
            </a:r>
            <a:r>
              <a:rPr lang="en-US" altLang="ja-JP" b="1" i="1">
                <a:solidFill>
                  <a:srgbClr val="FFFF00"/>
                </a:solidFill>
                <a:latin typeface="Times New Roman" panose="02020603050405020304" pitchFamily="18" charset="0"/>
              </a:rPr>
              <a:t>X</a:t>
            </a:r>
            <a:r>
              <a:rPr lang="en-US" altLang="ja-JP" b="1" baseline="-25000">
                <a:solidFill>
                  <a:srgbClr val="FFFF00"/>
                </a:solidFill>
                <a:latin typeface="Times New Roman" panose="02020603050405020304" pitchFamily="18" charset="0"/>
              </a:rPr>
              <a:t>2</a:t>
            </a:r>
            <a:r>
              <a:rPr lang="ja-JP" altLang="en-US">
                <a:latin typeface="Times New Roman" panose="02020603050405020304" pitchFamily="18" charset="0"/>
              </a:rPr>
              <a:t>・</a:t>
            </a:r>
            <a:r>
              <a:rPr lang="en-US" altLang="ja-JP" i="1">
                <a:latin typeface="Times New Roman" panose="02020603050405020304" pitchFamily="18" charset="0"/>
              </a:rPr>
              <a:t>f</a:t>
            </a:r>
            <a:r>
              <a:rPr lang="en-US" altLang="ja-JP">
                <a:latin typeface="Times New Roman" panose="02020603050405020304" pitchFamily="18" charset="0"/>
              </a:rPr>
              <a:t> (0,</a:t>
            </a:r>
            <a:r>
              <a:rPr lang="en-US" altLang="ja-JP" b="1">
                <a:solidFill>
                  <a:srgbClr val="FFFF00"/>
                </a:solidFill>
                <a:latin typeface="Times New Roman" panose="02020603050405020304" pitchFamily="18" charset="0"/>
              </a:rPr>
              <a:t>0</a:t>
            </a:r>
            <a:r>
              <a:rPr lang="en-US" altLang="ja-JP">
                <a:latin typeface="Times New Roman" panose="02020603050405020304" pitchFamily="18" charset="0"/>
              </a:rPr>
              <a:t>,…,</a:t>
            </a:r>
            <a:r>
              <a:rPr lang="en-US" altLang="ja-JP" i="1">
                <a:latin typeface="Times New Roman" panose="02020603050405020304" pitchFamily="18" charset="0"/>
              </a:rPr>
              <a:t>X</a:t>
            </a:r>
            <a:r>
              <a:rPr lang="en-US" altLang="ja-JP" i="1" baseline="-25000">
                <a:latin typeface="Times New Roman" panose="02020603050405020304" pitchFamily="18" charset="0"/>
              </a:rPr>
              <a:t>n</a:t>
            </a:r>
            <a:r>
              <a:rPr lang="en-US" altLang="ja-JP">
                <a:latin typeface="Times New Roman" panose="02020603050405020304" pitchFamily="18" charset="0"/>
              </a:rPr>
              <a:t> )</a:t>
            </a:r>
          </a:p>
          <a:p>
            <a:pPr lvl="1" eaLnBrk="1" hangingPunct="1">
              <a:buFontTx/>
              <a:buNone/>
              <a:defRPr/>
            </a:pPr>
            <a:r>
              <a:rPr lang="en-US" altLang="ja-JP">
                <a:latin typeface="Times New Roman" panose="02020603050405020304" pitchFamily="18" charset="0"/>
              </a:rPr>
              <a:t> = …</a:t>
            </a:r>
          </a:p>
          <a:p>
            <a:pPr lvl="1" eaLnBrk="1" hangingPunct="1">
              <a:buFontTx/>
              <a:buNone/>
              <a:defRPr/>
            </a:pPr>
            <a:r>
              <a:rPr lang="en-US" altLang="ja-JP">
                <a:latin typeface="Times New Roman" panose="02020603050405020304" pitchFamily="18" charset="0"/>
              </a:rPr>
              <a:t> = </a:t>
            </a:r>
            <a:r>
              <a:rPr lang="en-US" altLang="ja-JP" i="1">
                <a:latin typeface="Times New Roman" panose="02020603050405020304" pitchFamily="18" charset="0"/>
              </a:rPr>
              <a:t>X</a:t>
            </a:r>
            <a:r>
              <a:rPr lang="en-US" altLang="ja-JP" baseline="-25000">
                <a:latin typeface="Times New Roman" panose="02020603050405020304" pitchFamily="18" charset="0"/>
              </a:rPr>
              <a:t>1</a:t>
            </a:r>
            <a:r>
              <a:rPr lang="ja-JP" altLang="en-US">
                <a:latin typeface="Times New Roman" panose="02020603050405020304" pitchFamily="18" charset="0"/>
              </a:rPr>
              <a:t>・</a:t>
            </a:r>
            <a:r>
              <a:rPr lang="en-US" altLang="ja-JP" i="1">
                <a:latin typeface="Times New Roman" panose="02020603050405020304" pitchFamily="18" charset="0"/>
              </a:rPr>
              <a:t>X</a:t>
            </a:r>
            <a:r>
              <a:rPr lang="en-US" altLang="ja-JP" baseline="-25000">
                <a:latin typeface="Times New Roman" panose="02020603050405020304" pitchFamily="18" charset="0"/>
              </a:rPr>
              <a:t>2</a:t>
            </a:r>
            <a:r>
              <a:rPr lang="ja-JP" altLang="en-US">
                <a:latin typeface="Times New Roman" panose="02020603050405020304" pitchFamily="18" charset="0"/>
              </a:rPr>
              <a:t>・</a:t>
            </a:r>
            <a:r>
              <a:rPr lang="en-US" altLang="ja-JP">
                <a:latin typeface="Times New Roman" panose="02020603050405020304" pitchFamily="18" charset="0"/>
              </a:rPr>
              <a:t>…</a:t>
            </a:r>
            <a:r>
              <a:rPr lang="ja-JP" altLang="en-US">
                <a:latin typeface="Times New Roman" panose="02020603050405020304" pitchFamily="18" charset="0"/>
              </a:rPr>
              <a:t>・</a:t>
            </a:r>
            <a:r>
              <a:rPr lang="en-US" altLang="ja-JP" i="1">
                <a:latin typeface="Times New Roman" panose="02020603050405020304" pitchFamily="18" charset="0"/>
              </a:rPr>
              <a:t>X</a:t>
            </a:r>
            <a:r>
              <a:rPr lang="en-US" altLang="ja-JP" i="1" baseline="-25000">
                <a:latin typeface="Times New Roman" panose="02020603050405020304" pitchFamily="18" charset="0"/>
              </a:rPr>
              <a:t>n</a:t>
            </a:r>
            <a:r>
              <a:rPr lang="ja-JP" altLang="en-US">
                <a:latin typeface="Times New Roman" panose="02020603050405020304" pitchFamily="18" charset="0"/>
              </a:rPr>
              <a:t>・</a:t>
            </a:r>
            <a:r>
              <a:rPr lang="en-US" altLang="ja-JP" i="1">
                <a:latin typeface="Times New Roman" panose="02020603050405020304" pitchFamily="18" charset="0"/>
              </a:rPr>
              <a:t>f</a:t>
            </a:r>
            <a:r>
              <a:rPr lang="en-US" altLang="ja-JP">
                <a:latin typeface="Times New Roman" panose="02020603050405020304" pitchFamily="18" charset="0"/>
              </a:rPr>
              <a:t> (1,1,…,1) + …</a:t>
            </a:r>
          </a:p>
        </p:txBody>
      </p:sp>
      <p:sp>
        <p:nvSpPr>
          <p:cNvPr id="88068" name="Line 4"/>
          <p:cNvSpPr>
            <a:spLocks noChangeShapeType="1"/>
          </p:cNvSpPr>
          <p:nvPr/>
        </p:nvSpPr>
        <p:spPr bwMode="auto">
          <a:xfrm flipV="1">
            <a:off x="4724400" y="3657600"/>
            <a:ext cx="304800" cy="0"/>
          </a:xfrm>
          <a:prstGeom prst="line">
            <a:avLst/>
          </a:prstGeom>
          <a:noFill/>
          <a:ln w="28575">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88069" name="Line 5"/>
          <p:cNvSpPr>
            <a:spLocks noChangeShapeType="1"/>
          </p:cNvSpPr>
          <p:nvPr/>
        </p:nvSpPr>
        <p:spPr bwMode="auto">
          <a:xfrm flipV="1">
            <a:off x="5562600" y="4191000"/>
            <a:ext cx="304800" cy="0"/>
          </a:xfrm>
          <a:prstGeom prst="line">
            <a:avLst/>
          </a:prstGeom>
          <a:noFill/>
          <a:ln w="28575">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88070" name="Line 6"/>
          <p:cNvSpPr>
            <a:spLocks noChangeShapeType="1"/>
          </p:cNvSpPr>
          <p:nvPr/>
        </p:nvSpPr>
        <p:spPr bwMode="auto">
          <a:xfrm flipV="1">
            <a:off x="1981200" y="4648200"/>
            <a:ext cx="3048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88071" name="Line 7"/>
          <p:cNvSpPr>
            <a:spLocks noChangeShapeType="1"/>
          </p:cNvSpPr>
          <p:nvPr/>
        </p:nvSpPr>
        <p:spPr bwMode="auto">
          <a:xfrm flipV="1">
            <a:off x="5105400" y="4648200"/>
            <a:ext cx="3048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88072" name="Line 8"/>
          <p:cNvSpPr>
            <a:spLocks noChangeShapeType="1"/>
          </p:cNvSpPr>
          <p:nvPr/>
        </p:nvSpPr>
        <p:spPr bwMode="auto">
          <a:xfrm flipV="1">
            <a:off x="5638800" y="4648200"/>
            <a:ext cx="304800" cy="0"/>
          </a:xfrm>
          <a:prstGeom prst="line">
            <a:avLst/>
          </a:prstGeom>
          <a:noFill/>
          <a:ln w="28575">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アプリケーション, PowerPoint&#10;&#10;自動的に生成された説明">
            <a:extLst>
              <a:ext uri="{FF2B5EF4-FFF2-40B4-BE49-F238E27FC236}">
                <a16:creationId xmlns:a16="http://schemas.microsoft.com/office/drawing/2014/main" id="{8B612F51-1695-4E31-ABDC-1A430CAC19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318"/>
            <a:ext cx="9144000" cy="6823364"/>
          </a:xfrm>
          <a:prstGeom prst="rect">
            <a:avLst/>
          </a:prstGeom>
        </p:spPr>
      </p:pic>
      <p:sp>
        <p:nvSpPr>
          <p:cNvPr id="4" name="四角形: 角を丸くする 3">
            <a:extLst>
              <a:ext uri="{FF2B5EF4-FFF2-40B4-BE49-F238E27FC236}">
                <a16:creationId xmlns:a16="http://schemas.microsoft.com/office/drawing/2014/main" id="{E648CE06-8E3B-4CAA-A867-81A25406429E}"/>
              </a:ext>
            </a:extLst>
          </p:cNvPr>
          <p:cNvSpPr/>
          <p:nvPr/>
        </p:nvSpPr>
        <p:spPr bwMode="auto">
          <a:xfrm>
            <a:off x="1981200" y="5334000"/>
            <a:ext cx="6400800" cy="1143000"/>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3200" b="0" i="1"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Tree>
    <p:extLst>
      <p:ext uri="{BB962C8B-B14F-4D97-AF65-F5344CB8AC3E}">
        <p14:creationId xmlns:p14="http://schemas.microsoft.com/office/powerpoint/2010/main" val="51782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論理と情報</a:t>
            </a:r>
          </a:p>
        </p:txBody>
      </p:sp>
      <p:sp>
        <p:nvSpPr>
          <p:cNvPr id="11267" name="Rectangle 3"/>
          <p:cNvSpPr>
            <a:spLocks noGrp="1" noChangeArrowheads="1"/>
          </p:cNvSpPr>
          <p:nvPr>
            <p:ph type="body" idx="1"/>
          </p:nvPr>
        </p:nvSpPr>
        <p:spPr>
          <a:xfrm>
            <a:off x="1066800" y="1981200"/>
            <a:ext cx="7543800" cy="3276600"/>
          </a:xfrm>
        </p:spPr>
        <p:txBody>
          <a:bodyPr/>
          <a:lstStyle/>
          <a:p>
            <a:pPr eaLnBrk="1" hangingPunct="1">
              <a:buFont typeface="Wingdings" panose="05000000000000000000" pitchFamily="2" charset="2"/>
              <a:buChar char="l"/>
              <a:defRPr/>
            </a:pPr>
            <a:r>
              <a:rPr lang="ja-JP" altLang="en-US">
                <a:latin typeface="Times New Roman" panose="02020603050405020304" pitchFamily="18" charset="0"/>
              </a:rPr>
              <a:t>我々の周囲には様々な情報がある</a:t>
            </a:r>
          </a:p>
          <a:p>
            <a:pPr lvl="1" eaLnBrk="1" hangingPunct="1">
              <a:defRPr/>
            </a:pPr>
            <a:r>
              <a:rPr lang="ja-JP" altLang="en-US">
                <a:latin typeface="Times New Roman" panose="02020603050405020304" pitchFamily="18" charset="0"/>
              </a:rPr>
              <a:t>様々な情報の形態</a:t>
            </a:r>
          </a:p>
          <a:p>
            <a:pPr lvl="2" eaLnBrk="1" hangingPunct="1">
              <a:defRPr/>
            </a:pPr>
            <a:r>
              <a:rPr lang="ja-JP" altLang="en-US">
                <a:latin typeface="Times New Roman" panose="02020603050405020304" pitchFamily="18" charset="0"/>
              </a:rPr>
              <a:t>文字・信号・音声・図形・画像・映像</a:t>
            </a:r>
            <a:r>
              <a:rPr lang="en-US" altLang="ja-JP">
                <a:latin typeface="Times New Roman" panose="02020603050405020304" pitchFamily="18" charset="0"/>
              </a:rPr>
              <a:t>…</a:t>
            </a:r>
          </a:p>
          <a:p>
            <a:pPr lvl="2" eaLnBrk="1" hangingPunct="1">
              <a:buFont typeface="Wingdings" panose="05000000000000000000" pitchFamily="2" charset="2"/>
              <a:buNone/>
              <a:defRPr/>
            </a:pPr>
            <a:endParaRPr lang="en-US" altLang="ja-JP">
              <a:latin typeface="Times New Roman" panose="02020603050405020304" pitchFamily="18" charset="0"/>
            </a:endParaRPr>
          </a:p>
          <a:p>
            <a:pPr eaLnBrk="1" hangingPunct="1">
              <a:buFont typeface="Wingdings" panose="05000000000000000000" pitchFamily="2" charset="2"/>
              <a:buChar char="l"/>
              <a:defRPr/>
            </a:pPr>
            <a:r>
              <a:rPr lang="ja-JP" altLang="en-US">
                <a:latin typeface="Times New Roman" panose="02020603050405020304" pitchFamily="18" charset="0"/>
              </a:rPr>
              <a:t>情報の整理・分析が必要</a:t>
            </a:r>
          </a:p>
          <a:p>
            <a:pPr lvl="1" eaLnBrk="1" hangingPunct="1">
              <a:buFont typeface="Wingdings" panose="05000000000000000000" pitchFamily="2" charset="2"/>
              <a:buChar char="l"/>
              <a:defRPr/>
            </a:pPr>
            <a:r>
              <a:rPr lang="ja-JP" altLang="en-US">
                <a:latin typeface="Times New Roman" panose="02020603050405020304" pitchFamily="18" charset="0"/>
              </a:rPr>
              <a:t>情報の整理・分析を簡単にするには</a:t>
            </a:r>
            <a:r>
              <a:rPr lang="en-US" altLang="ja-JP">
                <a:latin typeface="Times New Roman" panose="02020603050405020304" pitchFamily="18" charset="0"/>
              </a:rPr>
              <a:t>…</a:t>
            </a:r>
            <a:r>
              <a:rPr lang="ja-JP" altLang="en-US">
                <a:latin typeface="Times New Roman" panose="02020603050405020304" pitchFamily="18" charset="0"/>
              </a:rPr>
              <a:t>？</a:t>
            </a:r>
          </a:p>
        </p:txBody>
      </p:sp>
      <p:sp>
        <p:nvSpPr>
          <p:cNvPr id="11268" name="AutoShape 4"/>
          <p:cNvSpPr>
            <a:spLocks noChangeArrowheads="1"/>
          </p:cNvSpPr>
          <p:nvPr/>
        </p:nvSpPr>
        <p:spPr bwMode="auto">
          <a:xfrm>
            <a:off x="4343400" y="3505200"/>
            <a:ext cx="762000" cy="457200"/>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defRPr/>
            </a:pPr>
            <a:endParaRPr lang="ja-JP" altLang="en-US">
              <a:effectLst>
                <a:outerShdw blurRad="38100" dist="38100" dir="2700000" algn="tl">
                  <a:srgbClr val="000000">
                    <a:alpha val="43137"/>
                  </a:srgbClr>
                </a:outerShdw>
              </a:effectLst>
            </a:endParaRPr>
          </a:p>
        </p:txBody>
      </p:sp>
      <p:sp>
        <p:nvSpPr>
          <p:cNvPr id="11271" name="Text Box 7"/>
          <p:cNvSpPr txBox="1">
            <a:spLocks noChangeArrowheads="1"/>
          </p:cNvSpPr>
          <p:nvPr/>
        </p:nvSpPr>
        <p:spPr bwMode="auto">
          <a:xfrm>
            <a:off x="2728118" y="5257800"/>
            <a:ext cx="39925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tx1"/>
              </a:buClr>
              <a:buChar char="–"/>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7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3600" i="0" dirty="0"/>
              <a:t>論理</a:t>
            </a:r>
            <a:r>
              <a:rPr lang="en-US" altLang="ja-JP" sz="3600" i="0" dirty="0">
                <a:latin typeface="Times New Roman" panose="02020603050405020304" pitchFamily="18" charset="0"/>
              </a:rPr>
              <a:t>(logic)</a:t>
            </a:r>
            <a:r>
              <a:rPr lang="ja-JP" altLang="en-US" sz="3600" i="0" dirty="0"/>
              <a:t>を用いる</a:t>
            </a:r>
          </a:p>
        </p:txBody>
      </p:sp>
      <p:sp>
        <p:nvSpPr>
          <p:cNvPr id="2" name="テキスト ボックス 1">
            <a:extLst>
              <a:ext uri="{FF2B5EF4-FFF2-40B4-BE49-F238E27FC236}">
                <a16:creationId xmlns:a16="http://schemas.microsoft.com/office/drawing/2014/main" id="{33E67136-A3F0-42BD-A5A6-5B4357FF160E}"/>
              </a:ext>
            </a:extLst>
          </p:cNvPr>
          <p:cNvSpPr txBox="1"/>
          <p:nvPr/>
        </p:nvSpPr>
        <p:spPr>
          <a:xfrm>
            <a:off x="1301513" y="5968425"/>
            <a:ext cx="7074373" cy="584775"/>
          </a:xfrm>
          <a:prstGeom prst="rect">
            <a:avLst/>
          </a:prstGeom>
          <a:noFill/>
        </p:spPr>
        <p:txBody>
          <a:bodyPr wrap="none" rtlCol="0">
            <a:spAutoFit/>
          </a:bodyPr>
          <a:lstStyle/>
          <a:p>
            <a:r>
              <a:rPr kumimoji="1" lang="ja-JP" altLang="en-US" i="0" dirty="0"/>
              <a:t>論理 </a:t>
            </a:r>
            <a:r>
              <a:rPr kumimoji="1" lang="en-US" altLang="ja-JP" i="0" dirty="0"/>
              <a:t>: 1(</a:t>
            </a:r>
            <a:r>
              <a:rPr kumimoji="1" lang="ja-JP" altLang="en-US" i="0" dirty="0"/>
              <a:t>真</a:t>
            </a:r>
            <a:r>
              <a:rPr kumimoji="1" lang="en-US" altLang="ja-JP" i="0" dirty="0"/>
              <a:t>) </a:t>
            </a:r>
            <a:r>
              <a:rPr kumimoji="1" lang="ja-JP" altLang="en-US" i="0" dirty="0"/>
              <a:t>か </a:t>
            </a:r>
            <a:r>
              <a:rPr lang="en-US" altLang="ja-JP" i="0" dirty="0"/>
              <a:t>0(</a:t>
            </a:r>
            <a:r>
              <a:rPr lang="ja-JP" altLang="en-US" i="0" dirty="0"/>
              <a:t>偽</a:t>
            </a:r>
            <a:r>
              <a:rPr lang="en-US" altLang="ja-JP" i="0" dirty="0"/>
              <a:t>) </a:t>
            </a:r>
            <a:r>
              <a:rPr lang="ja-JP" altLang="en-US" i="0" dirty="0"/>
              <a:t>かの</a:t>
            </a:r>
            <a:r>
              <a:rPr lang="en-US" altLang="ja-JP" i="0" dirty="0"/>
              <a:t>2</a:t>
            </a:r>
            <a:r>
              <a:rPr lang="ja-JP" altLang="en-US" i="0" dirty="0"/>
              <a:t>値で表される</a:t>
            </a:r>
            <a:endParaRPr kumimoji="1" lang="ja-JP" altLang="en-US" i="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271"/>
                                        </p:tgtEl>
                                        <p:attrNameLst>
                                          <p:attrName>style.visibility</p:attrName>
                                        </p:attrNameLst>
                                      </p:cBhvr>
                                      <p:to>
                                        <p:strVal val="visible"/>
                                      </p:to>
                                    </p:set>
                                    <p:animEffect transition="in" filter="checkerboard(across)">
                                      <p:cBhvr>
                                        <p:cTn id="7" dur="500"/>
                                        <p:tgtEl>
                                          <p:spTgt spid="11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論理と情報</a:t>
            </a:r>
          </a:p>
        </p:txBody>
      </p:sp>
      <p:sp>
        <p:nvSpPr>
          <p:cNvPr id="10243" name="Rectangle 3"/>
          <p:cNvSpPr>
            <a:spLocks noGrp="1" noChangeArrowheads="1"/>
          </p:cNvSpPr>
          <p:nvPr>
            <p:ph type="body" idx="1"/>
          </p:nvPr>
        </p:nvSpPr>
        <p:spPr/>
        <p:txBody>
          <a:bodyPr/>
          <a:lstStyle/>
          <a:p>
            <a:pPr eaLnBrk="1" hangingPunct="1">
              <a:defRPr/>
            </a:pPr>
            <a:r>
              <a:rPr lang="ja-JP" altLang="en-US">
                <a:latin typeface="Times New Roman" panose="02020603050405020304" pitchFamily="18" charset="0"/>
              </a:rPr>
              <a:t>何故論理が必要？</a:t>
            </a:r>
          </a:p>
          <a:p>
            <a:pPr lvl="1" eaLnBrk="1" hangingPunct="1">
              <a:defRPr/>
            </a:pPr>
            <a:r>
              <a:rPr lang="ja-JP" altLang="en-US">
                <a:latin typeface="Times New Roman" panose="02020603050405020304" pitchFamily="18" charset="0"/>
              </a:rPr>
              <a:t>世の中には論理で表現される物事が多い</a:t>
            </a:r>
          </a:p>
          <a:p>
            <a:pPr eaLnBrk="1" hangingPunct="1">
              <a:defRPr/>
            </a:pPr>
            <a:r>
              <a:rPr lang="ja-JP" altLang="en-US">
                <a:latin typeface="Times New Roman" panose="02020603050405020304" pitchFamily="18" charset="0"/>
              </a:rPr>
              <a:t>論理を使えば</a:t>
            </a:r>
          </a:p>
          <a:p>
            <a:pPr lvl="1" eaLnBrk="1" hangingPunct="1">
              <a:defRPr/>
            </a:pPr>
            <a:r>
              <a:rPr lang="ja-JP" altLang="en-US">
                <a:latin typeface="Times New Roman" panose="02020603050405020304" pitchFamily="18" charset="0"/>
              </a:rPr>
              <a:t>物事の曖昧性が無くなりはっきりする</a:t>
            </a:r>
          </a:p>
          <a:p>
            <a:pPr lvl="1" eaLnBrk="1" hangingPunct="1">
              <a:defRPr/>
            </a:pPr>
            <a:r>
              <a:rPr lang="ja-JP" altLang="en-US">
                <a:latin typeface="Times New Roman" panose="02020603050405020304" pitchFamily="18" charset="0"/>
              </a:rPr>
              <a:t>簡単に処理できる</a:t>
            </a:r>
          </a:p>
          <a:p>
            <a:pPr eaLnBrk="1" hangingPunct="1">
              <a:buFont typeface="Wingdings" panose="05000000000000000000" pitchFamily="2" charset="2"/>
              <a:buChar char="Ø"/>
              <a:defRPr/>
            </a:pPr>
            <a:r>
              <a:rPr lang="ja-JP" altLang="en-US">
                <a:latin typeface="Times New Roman" panose="02020603050405020304" pitchFamily="18" charset="0"/>
              </a:rPr>
              <a:t>論理を計算機で扱うには</a:t>
            </a:r>
            <a:r>
              <a:rPr lang="en-US" altLang="ja-JP">
                <a:latin typeface="Times New Roman" panose="02020603050405020304" pitchFamily="18" charset="0"/>
              </a:rPr>
              <a:t>…</a:t>
            </a:r>
            <a:r>
              <a:rPr lang="ja-JP" altLang="en-US">
                <a:latin typeface="Times New Roman" panose="02020603050405020304" pitchFamily="18" charset="0"/>
              </a:rPr>
              <a:t>？</a:t>
            </a:r>
          </a:p>
        </p:txBody>
      </p:sp>
      <p:sp>
        <p:nvSpPr>
          <p:cNvPr id="10244" name="Text Box 4"/>
          <p:cNvSpPr txBox="1">
            <a:spLocks noChangeArrowheads="1"/>
          </p:cNvSpPr>
          <p:nvPr/>
        </p:nvSpPr>
        <p:spPr bwMode="auto">
          <a:xfrm>
            <a:off x="2574925" y="5578475"/>
            <a:ext cx="40735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tx1"/>
              </a:buClr>
              <a:buChar char="–"/>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7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3600" i="0"/>
              <a:t>ブール代数を用いる</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4"/>
                                        </p:tgtEl>
                                        <p:attrNameLst>
                                          <p:attrName>style.visibility</p:attrName>
                                        </p:attrNameLst>
                                      </p:cBhvr>
                                      <p:to>
                                        <p:strVal val="visible"/>
                                      </p:to>
                                    </p:set>
                                    <p:anim calcmode="lin" valueType="num">
                                      <p:cBhvr additive="base">
                                        <p:cTn id="7" dur="500" fill="hold"/>
                                        <p:tgtEl>
                                          <p:spTgt spid="10244"/>
                                        </p:tgtEl>
                                        <p:attrNameLst>
                                          <p:attrName>ppt_x</p:attrName>
                                        </p:attrNameLst>
                                      </p:cBhvr>
                                      <p:tavLst>
                                        <p:tav tm="0">
                                          <p:val>
                                            <p:strVal val="#ppt_x"/>
                                          </p:val>
                                        </p:tav>
                                        <p:tav tm="100000">
                                          <p:val>
                                            <p:strVal val="#ppt_x"/>
                                          </p:val>
                                        </p:tav>
                                      </p:tavLst>
                                    </p:anim>
                                    <p:anim calcmode="lin" valueType="num">
                                      <p:cBhvr additive="base">
                                        <p:cTn id="8" dur="500" fill="hold"/>
                                        <p:tgtEl>
                                          <p:spTgt spid="102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情報の種類 </a:t>
            </a:r>
            <a:r>
              <a:rPr lang="ja-JP" altLang="en-US" sz="2800">
                <a:latin typeface="Times New Roman" panose="02020603050405020304" pitchFamily="18" charset="0"/>
              </a:rPr>
              <a:t>アナログとデジタル</a:t>
            </a:r>
          </a:p>
        </p:txBody>
      </p:sp>
      <p:sp>
        <p:nvSpPr>
          <p:cNvPr id="14339" name="Rectangle 3"/>
          <p:cNvSpPr>
            <a:spLocks noGrp="1" noChangeArrowheads="1"/>
          </p:cNvSpPr>
          <p:nvPr>
            <p:ph type="body" sz="half" idx="1"/>
          </p:nvPr>
        </p:nvSpPr>
        <p:spPr>
          <a:xfrm>
            <a:off x="1066800" y="1981200"/>
            <a:ext cx="7315200" cy="2209800"/>
          </a:xfrm>
        </p:spPr>
        <p:txBody>
          <a:bodyPr/>
          <a:lstStyle/>
          <a:p>
            <a:pPr eaLnBrk="1" hangingPunct="1">
              <a:defRPr/>
            </a:pPr>
            <a:r>
              <a:rPr lang="ja-JP" altLang="en-US">
                <a:latin typeface="Times New Roman" panose="02020603050405020304" pitchFamily="18" charset="0"/>
              </a:rPr>
              <a:t>アナログ情報 </a:t>
            </a:r>
            <a:r>
              <a:rPr lang="en-US" altLang="ja-JP">
                <a:latin typeface="Times New Roman" panose="02020603050405020304" pitchFamily="18" charset="0"/>
              </a:rPr>
              <a:t>: </a:t>
            </a:r>
            <a:r>
              <a:rPr lang="ja-JP" altLang="en-US">
                <a:latin typeface="Times New Roman" panose="02020603050405020304" pitchFamily="18" charset="0"/>
              </a:rPr>
              <a:t>連続的な値</a:t>
            </a:r>
          </a:p>
          <a:p>
            <a:pPr lvl="1" eaLnBrk="1" hangingPunct="1">
              <a:defRPr/>
            </a:pPr>
            <a:r>
              <a:rPr lang="ja-JP" altLang="en-US" sz="2400">
                <a:latin typeface="Times New Roman" panose="02020603050405020304" pitchFamily="18" charset="0"/>
              </a:rPr>
              <a:t>時間・電圧・気温・質量・大きさ</a:t>
            </a:r>
            <a:r>
              <a:rPr lang="en-US" altLang="ja-JP" sz="2400">
                <a:latin typeface="Times New Roman" panose="02020603050405020304" pitchFamily="18" charset="0"/>
              </a:rPr>
              <a:t>…</a:t>
            </a:r>
          </a:p>
          <a:p>
            <a:pPr eaLnBrk="1" hangingPunct="1">
              <a:defRPr/>
            </a:pPr>
            <a:r>
              <a:rPr lang="ja-JP" altLang="en-US">
                <a:latin typeface="Times New Roman" panose="02020603050405020304" pitchFamily="18" charset="0"/>
              </a:rPr>
              <a:t>デジタル情報 </a:t>
            </a:r>
            <a:r>
              <a:rPr lang="en-US" altLang="ja-JP">
                <a:latin typeface="Times New Roman" panose="02020603050405020304" pitchFamily="18" charset="0"/>
              </a:rPr>
              <a:t>: </a:t>
            </a:r>
            <a:r>
              <a:rPr lang="ja-JP" altLang="en-US">
                <a:latin typeface="Times New Roman" panose="02020603050405020304" pitchFamily="18" charset="0"/>
              </a:rPr>
              <a:t>離散的な値</a:t>
            </a:r>
          </a:p>
          <a:p>
            <a:pPr lvl="1" eaLnBrk="1" hangingPunct="1">
              <a:defRPr/>
            </a:pPr>
            <a:r>
              <a:rPr lang="ja-JP" altLang="en-US" sz="2400">
                <a:latin typeface="Times New Roman" panose="02020603050405020304" pitchFamily="18" charset="0"/>
              </a:rPr>
              <a:t>連続的な値を一定周期毎の有限桁の数値で表現</a:t>
            </a:r>
          </a:p>
        </p:txBody>
      </p:sp>
      <p:graphicFrame>
        <p:nvGraphicFramePr>
          <p:cNvPr id="10244" name="Object 4"/>
          <p:cNvGraphicFramePr>
            <a:graphicFrameLocks noGrp="1" noChangeAspect="1"/>
          </p:cNvGraphicFramePr>
          <p:nvPr>
            <p:ph sz="quarter" idx="2"/>
          </p:nvPr>
        </p:nvGraphicFramePr>
        <p:xfrm>
          <a:off x="1066800" y="4191000"/>
          <a:ext cx="3724275" cy="2438400"/>
        </p:xfrm>
        <a:graphic>
          <a:graphicData uri="http://schemas.openxmlformats.org/presentationml/2006/ole">
            <mc:AlternateContent xmlns:mc="http://schemas.openxmlformats.org/markup-compatibility/2006">
              <mc:Choice xmlns:v="urn:schemas-microsoft-com:vml" Requires="v">
                <p:oleObj name="グラフ" r:id="rId3" imgW="5446440" imgH="1915200" progId="MSGraph.Chart.8">
                  <p:embed followColorScheme="full"/>
                </p:oleObj>
              </mc:Choice>
              <mc:Fallback>
                <p:oleObj name="グラフ" r:id="rId3" imgW="5446440" imgH="1915200" progId="MSGraph.Chart.8">
                  <p:embed followColorScheme="full"/>
                  <p:pic>
                    <p:nvPicPr>
                      <p:cNvPr id="0" name="Picture 68"/>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4191000"/>
                        <a:ext cx="3724275" cy="2438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45" name="Object 6"/>
          <p:cNvGraphicFramePr>
            <a:graphicFrameLocks noGrp="1" noChangeAspect="1"/>
          </p:cNvGraphicFramePr>
          <p:nvPr>
            <p:ph sz="quarter" idx="3"/>
          </p:nvPr>
        </p:nvGraphicFramePr>
        <p:xfrm>
          <a:off x="4800600" y="4191000"/>
          <a:ext cx="3695700" cy="2438400"/>
        </p:xfrm>
        <a:graphic>
          <a:graphicData uri="http://schemas.openxmlformats.org/presentationml/2006/ole">
            <mc:AlternateContent xmlns:mc="http://schemas.openxmlformats.org/markup-compatibility/2006">
              <mc:Choice xmlns:v="urn:schemas-microsoft-com:vml" Requires="v">
                <p:oleObj name="グラフ" r:id="rId5" imgW="5429520" imgH="1923840" progId="MSGraph.Chart.8">
                  <p:embed followColorScheme="full"/>
                </p:oleObj>
              </mc:Choice>
              <mc:Fallback>
                <p:oleObj name="グラフ" r:id="rId5" imgW="5429520" imgH="1923840" progId="MSGraph.Chart.8">
                  <p:embed followColorScheme="full"/>
                  <p:pic>
                    <p:nvPicPr>
                      <p:cNvPr id="0" name="Picture 69"/>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4191000"/>
                        <a:ext cx="3695700" cy="2438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46" name="Text Box 8"/>
          <p:cNvSpPr txBox="1">
            <a:spLocks noChangeArrowheads="1"/>
          </p:cNvSpPr>
          <p:nvPr/>
        </p:nvSpPr>
        <p:spPr bwMode="auto">
          <a:xfrm>
            <a:off x="2286000" y="4114800"/>
            <a:ext cx="12461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tx1"/>
              </a:buClr>
              <a:buChar char="–"/>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7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800" i="0"/>
              <a:t>アナログ量</a:t>
            </a:r>
          </a:p>
        </p:txBody>
      </p:sp>
      <p:sp>
        <p:nvSpPr>
          <p:cNvPr id="10247" name="Text Box 9"/>
          <p:cNvSpPr txBox="1">
            <a:spLocks noChangeArrowheads="1"/>
          </p:cNvSpPr>
          <p:nvPr/>
        </p:nvSpPr>
        <p:spPr bwMode="auto">
          <a:xfrm>
            <a:off x="6096000" y="4114800"/>
            <a:ext cx="12398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tx1"/>
              </a:buClr>
              <a:buChar char="–"/>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7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800" i="0"/>
              <a:t>デジタル量</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5FC80E-CC8E-4382-A580-CFC5A7E24008}"/>
              </a:ext>
            </a:extLst>
          </p:cNvPr>
          <p:cNvSpPr>
            <a:spLocks noGrp="1"/>
          </p:cNvSpPr>
          <p:nvPr>
            <p:ph type="title"/>
          </p:nvPr>
        </p:nvSpPr>
        <p:spPr/>
        <p:txBody>
          <a:bodyPr/>
          <a:lstStyle/>
          <a:p>
            <a:r>
              <a:rPr kumimoji="1" lang="ja-JP" altLang="en-US" dirty="0"/>
              <a:t>アナログとデジタル</a:t>
            </a:r>
          </a:p>
        </p:txBody>
      </p:sp>
      <p:pic>
        <p:nvPicPr>
          <p:cNvPr id="6" name="図 5" descr="計算尺">
            <a:extLst>
              <a:ext uri="{FF2B5EF4-FFF2-40B4-BE49-F238E27FC236}">
                <a16:creationId xmlns:a16="http://schemas.microsoft.com/office/drawing/2014/main" id="{73CE5033-00B3-4F0B-A4F9-E2A8DCCBB4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 y="2331720"/>
            <a:ext cx="4091940" cy="2194560"/>
          </a:xfrm>
          <a:prstGeom prst="rect">
            <a:avLst/>
          </a:prstGeom>
        </p:spPr>
      </p:pic>
      <p:pic>
        <p:nvPicPr>
          <p:cNvPr id="8" name="図 7" descr="そろばん">
            <a:extLst>
              <a:ext uri="{FF2B5EF4-FFF2-40B4-BE49-F238E27FC236}">
                <a16:creationId xmlns:a16="http://schemas.microsoft.com/office/drawing/2014/main" id="{2A5D6DBC-78F8-483D-98F5-0352B6B1C6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0111" y="1768792"/>
            <a:ext cx="3328988" cy="2757488"/>
          </a:xfrm>
          <a:prstGeom prst="rect">
            <a:avLst/>
          </a:prstGeom>
        </p:spPr>
      </p:pic>
      <p:sp>
        <p:nvSpPr>
          <p:cNvPr id="9" name="テキスト ボックス 8">
            <a:extLst>
              <a:ext uri="{FF2B5EF4-FFF2-40B4-BE49-F238E27FC236}">
                <a16:creationId xmlns:a16="http://schemas.microsoft.com/office/drawing/2014/main" id="{4C42969A-8C78-4338-8AAD-C1814DE7D662}"/>
              </a:ext>
            </a:extLst>
          </p:cNvPr>
          <p:cNvSpPr txBox="1"/>
          <p:nvPr/>
        </p:nvSpPr>
        <p:spPr>
          <a:xfrm>
            <a:off x="2286000" y="4598055"/>
            <a:ext cx="1261884" cy="523220"/>
          </a:xfrm>
          <a:prstGeom prst="rect">
            <a:avLst/>
          </a:prstGeom>
          <a:noFill/>
        </p:spPr>
        <p:txBody>
          <a:bodyPr wrap="none" rtlCol="0">
            <a:spAutoFit/>
          </a:bodyPr>
          <a:lstStyle/>
          <a:p>
            <a:pPr algn="l"/>
            <a:r>
              <a:rPr lang="ja-JP" altLang="en-US" sz="2800" i="0" dirty="0"/>
              <a:t>計算尺</a:t>
            </a:r>
            <a:endParaRPr kumimoji="1" lang="ja-JP" altLang="en-US" sz="2800" i="0" dirty="0"/>
          </a:p>
        </p:txBody>
      </p:sp>
      <p:sp>
        <p:nvSpPr>
          <p:cNvPr id="10" name="テキスト ボックス 9">
            <a:extLst>
              <a:ext uri="{FF2B5EF4-FFF2-40B4-BE49-F238E27FC236}">
                <a16:creationId xmlns:a16="http://schemas.microsoft.com/office/drawing/2014/main" id="{4228B482-C5F2-4E99-AC06-9FAE2954EB59}"/>
              </a:ext>
            </a:extLst>
          </p:cNvPr>
          <p:cNvSpPr txBox="1"/>
          <p:nvPr/>
        </p:nvSpPr>
        <p:spPr>
          <a:xfrm>
            <a:off x="6553199" y="4598055"/>
            <a:ext cx="902811" cy="523220"/>
          </a:xfrm>
          <a:prstGeom prst="rect">
            <a:avLst/>
          </a:prstGeom>
          <a:noFill/>
        </p:spPr>
        <p:txBody>
          <a:bodyPr wrap="none" rtlCol="0">
            <a:spAutoFit/>
          </a:bodyPr>
          <a:lstStyle/>
          <a:p>
            <a:pPr algn="l"/>
            <a:r>
              <a:rPr kumimoji="1" lang="ja-JP" altLang="en-US" sz="2800" i="0" dirty="0"/>
              <a:t>算盤</a:t>
            </a:r>
          </a:p>
        </p:txBody>
      </p:sp>
      <p:sp>
        <p:nvSpPr>
          <p:cNvPr id="11" name="テキスト ボックス 10">
            <a:extLst>
              <a:ext uri="{FF2B5EF4-FFF2-40B4-BE49-F238E27FC236}">
                <a16:creationId xmlns:a16="http://schemas.microsoft.com/office/drawing/2014/main" id="{AD3C0233-539B-472B-83A4-90A5EEF71329}"/>
              </a:ext>
            </a:extLst>
          </p:cNvPr>
          <p:cNvSpPr txBox="1"/>
          <p:nvPr/>
        </p:nvSpPr>
        <p:spPr>
          <a:xfrm>
            <a:off x="1002054" y="5441430"/>
            <a:ext cx="3231975" cy="523220"/>
          </a:xfrm>
          <a:prstGeom prst="rect">
            <a:avLst/>
          </a:prstGeom>
          <a:noFill/>
        </p:spPr>
        <p:txBody>
          <a:bodyPr wrap="none" rtlCol="0">
            <a:spAutoFit/>
          </a:bodyPr>
          <a:lstStyle/>
          <a:p>
            <a:pPr algn="l"/>
            <a:r>
              <a:rPr kumimoji="1" lang="ja-JP" altLang="en-US" sz="2800" i="0" dirty="0"/>
              <a:t>「長さ」で数値を表す</a:t>
            </a:r>
          </a:p>
        </p:txBody>
      </p:sp>
      <p:sp>
        <p:nvSpPr>
          <p:cNvPr id="12" name="テキスト ボックス 11">
            <a:extLst>
              <a:ext uri="{FF2B5EF4-FFF2-40B4-BE49-F238E27FC236}">
                <a16:creationId xmlns:a16="http://schemas.microsoft.com/office/drawing/2014/main" id="{B20B90F5-0C53-49CA-A57B-32C5DE409DE7}"/>
              </a:ext>
            </a:extLst>
          </p:cNvPr>
          <p:cNvSpPr txBox="1"/>
          <p:nvPr/>
        </p:nvSpPr>
        <p:spPr>
          <a:xfrm>
            <a:off x="4392378" y="5441430"/>
            <a:ext cx="4751622" cy="523220"/>
          </a:xfrm>
          <a:prstGeom prst="rect">
            <a:avLst/>
          </a:prstGeom>
          <a:noFill/>
        </p:spPr>
        <p:txBody>
          <a:bodyPr wrap="none" rtlCol="0">
            <a:spAutoFit/>
          </a:bodyPr>
          <a:lstStyle/>
          <a:p>
            <a:pPr algn="l"/>
            <a:r>
              <a:rPr kumimoji="1" lang="ja-JP" altLang="en-US" sz="2800" i="0" dirty="0"/>
              <a:t>「珠が上か下か」で数値を表す</a:t>
            </a:r>
          </a:p>
        </p:txBody>
      </p:sp>
      <p:sp>
        <p:nvSpPr>
          <p:cNvPr id="13" name="テキスト ボックス 12">
            <a:extLst>
              <a:ext uri="{FF2B5EF4-FFF2-40B4-BE49-F238E27FC236}">
                <a16:creationId xmlns:a16="http://schemas.microsoft.com/office/drawing/2014/main" id="{35EF0DAC-9DE0-4E3B-9881-3220E49F9AFA}"/>
              </a:ext>
            </a:extLst>
          </p:cNvPr>
          <p:cNvSpPr txBox="1"/>
          <p:nvPr/>
        </p:nvSpPr>
        <p:spPr>
          <a:xfrm>
            <a:off x="2046372" y="6046804"/>
            <a:ext cx="1680268" cy="584775"/>
          </a:xfrm>
          <a:prstGeom prst="rect">
            <a:avLst/>
          </a:prstGeom>
          <a:noFill/>
        </p:spPr>
        <p:txBody>
          <a:bodyPr wrap="none" rtlCol="0">
            <a:spAutoFit/>
          </a:bodyPr>
          <a:lstStyle/>
          <a:p>
            <a:pPr algn="l"/>
            <a:r>
              <a:rPr kumimoji="1" lang="ja-JP" altLang="en-US" i="0" dirty="0"/>
              <a:t>アナログ</a:t>
            </a:r>
          </a:p>
        </p:txBody>
      </p:sp>
      <p:sp>
        <p:nvSpPr>
          <p:cNvPr id="14" name="テキスト ボックス 13">
            <a:extLst>
              <a:ext uri="{FF2B5EF4-FFF2-40B4-BE49-F238E27FC236}">
                <a16:creationId xmlns:a16="http://schemas.microsoft.com/office/drawing/2014/main" id="{95F5DB21-3361-43BE-9182-FAED9CC2140D}"/>
              </a:ext>
            </a:extLst>
          </p:cNvPr>
          <p:cNvSpPr txBox="1"/>
          <p:nvPr/>
        </p:nvSpPr>
        <p:spPr>
          <a:xfrm>
            <a:off x="6172200" y="6061794"/>
            <a:ext cx="1672253" cy="584775"/>
          </a:xfrm>
          <a:prstGeom prst="rect">
            <a:avLst/>
          </a:prstGeom>
          <a:noFill/>
        </p:spPr>
        <p:txBody>
          <a:bodyPr wrap="none" rtlCol="0">
            <a:spAutoFit/>
          </a:bodyPr>
          <a:lstStyle/>
          <a:p>
            <a:pPr algn="l"/>
            <a:r>
              <a:rPr lang="ja-JP" altLang="en-US" i="0" dirty="0"/>
              <a:t>デジタル</a:t>
            </a:r>
            <a:endParaRPr kumimoji="1" lang="ja-JP" altLang="en-US" i="0" dirty="0"/>
          </a:p>
        </p:txBody>
      </p:sp>
    </p:spTree>
    <p:extLst>
      <p:ext uri="{BB962C8B-B14F-4D97-AF65-F5344CB8AC3E}">
        <p14:creationId xmlns:p14="http://schemas.microsoft.com/office/powerpoint/2010/main" val="4276172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089492-D555-437D-9412-C9BD8E3ACE3A}"/>
              </a:ext>
            </a:extLst>
          </p:cNvPr>
          <p:cNvSpPr>
            <a:spLocks noGrp="1"/>
          </p:cNvSpPr>
          <p:nvPr>
            <p:ph type="title"/>
          </p:nvPr>
        </p:nvSpPr>
        <p:spPr/>
        <p:txBody>
          <a:bodyPr/>
          <a:lstStyle/>
          <a:p>
            <a:r>
              <a:rPr kumimoji="1" lang="ja-JP" altLang="en-US" dirty="0"/>
              <a:t>アナログ情報とデジタル情報</a:t>
            </a:r>
          </a:p>
        </p:txBody>
      </p:sp>
      <p:sp>
        <p:nvSpPr>
          <p:cNvPr id="3" name="コンテンツ プレースホルダー 2">
            <a:extLst>
              <a:ext uri="{FF2B5EF4-FFF2-40B4-BE49-F238E27FC236}">
                <a16:creationId xmlns:a16="http://schemas.microsoft.com/office/drawing/2014/main" id="{6BA54A33-B827-4E51-86D2-630C5057B9D1}"/>
              </a:ext>
            </a:extLst>
          </p:cNvPr>
          <p:cNvSpPr>
            <a:spLocks noGrp="1"/>
          </p:cNvSpPr>
          <p:nvPr>
            <p:ph idx="1"/>
          </p:nvPr>
        </p:nvSpPr>
        <p:spPr/>
        <p:txBody>
          <a:bodyPr/>
          <a:lstStyle/>
          <a:p>
            <a:r>
              <a:rPr kumimoji="1" lang="ja-JP" altLang="en-US" dirty="0">
                <a:latin typeface="Times New Roman" panose="02020603050405020304" pitchFamily="18" charset="0"/>
              </a:rPr>
              <a:t>アナログ情報</a:t>
            </a:r>
            <a:endParaRPr kumimoji="1" lang="en-US" altLang="ja-JP" dirty="0">
              <a:latin typeface="Times New Roman" panose="02020603050405020304" pitchFamily="18" charset="0"/>
            </a:endParaRPr>
          </a:p>
          <a:p>
            <a:pPr lvl="1"/>
            <a:r>
              <a:rPr kumimoji="1" lang="ja-JP" altLang="en-US" dirty="0">
                <a:latin typeface="Times New Roman" panose="02020603050405020304" pitchFamily="18" charset="0"/>
              </a:rPr>
              <a:t>連続的な値</a:t>
            </a:r>
            <a:endParaRPr kumimoji="1" lang="en-US" altLang="ja-JP" dirty="0">
              <a:latin typeface="Times New Roman" panose="02020603050405020304" pitchFamily="18" charset="0"/>
            </a:endParaRPr>
          </a:p>
          <a:p>
            <a:pPr lvl="1"/>
            <a:r>
              <a:rPr kumimoji="1" lang="en-US" altLang="ja-JP" dirty="0">
                <a:latin typeface="Times New Roman" panose="02020603050405020304" pitchFamily="18" charset="0"/>
              </a:rPr>
              <a:t>0</a:t>
            </a:r>
            <a:r>
              <a:rPr lang="ja-JP" altLang="en-US" dirty="0">
                <a:latin typeface="Times New Roman" panose="02020603050405020304" pitchFamily="18" charset="0"/>
              </a:rPr>
              <a:t> </a:t>
            </a:r>
            <a:r>
              <a:rPr kumimoji="1" lang="ja-JP" altLang="en-US" dirty="0">
                <a:latin typeface="Times New Roman" panose="02020603050405020304" pitchFamily="18" charset="0"/>
              </a:rPr>
              <a:t>を </a:t>
            </a:r>
            <a:r>
              <a:rPr kumimoji="1" lang="en-US" altLang="ja-JP" dirty="0">
                <a:latin typeface="Times New Roman" panose="02020603050405020304" pitchFamily="18" charset="0"/>
              </a:rPr>
              <a:t>0V</a:t>
            </a:r>
            <a:r>
              <a:rPr lang="ja-JP" altLang="en-US" dirty="0" err="1">
                <a:latin typeface="Times New Roman" panose="02020603050405020304" pitchFamily="18" charset="0"/>
              </a:rPr>
              <a:t>、</a:t>
            </a:r>
            <a:r>
              <a:rPr lang="en-US" altLang="ja-JP" dirty="0">
                <a:latin typeface="Times New Roman" panose="02020603050405020304" pitchFamily="18" charset="0"/>
              </a:rPr>
              <a:t>1000 </a:t>
            </a:r>
            <a:r>
              <a:rPr lang="ja-JP" altLang="en-US" dirty="0">
                <a:latin typeface="Times New Roman" panose="02020603050405020304" pitchFamily="18" charset="0"/>
              </a:rPr>
              <a:t>を </a:t>
            </a:r>
            <a:r>
              <a:rPr lang="en-US" altLang="ja-JP" dirty="0">
                <a:latin typeface="Times New Roman" panose="02020603050405020304" pitchFamily="18" charset="0"/>
              </a:rPr>
              <a:t>10V </a:t>
            </a:r>
            <a:r>
              <a:rPr lang="ja-JP" altLang="en-US" dirty="0">
                <a:latin typeface="Times New Roman" panose="02020603050405020304" pitchFamily="18" charset="0"/>
              </a:rPr>
              <a:t>で表す</a:t>
            </a:r>
            <a:endParaRPr lang="en-US" altLang="ja-JP" dirty="0">
              <a:latin typeface="Times New Roman" panose="02020603050405020304" pitchFamily="18" charset="0"/>
            </a:endParaRPr>
          </a:p>
          <a:p>
            <a:pPr lvl="1"/>
            <a:r>
              <a:rPr lang="en-US" altLang="ja-JP" dirty="0">
                <a:latin typeface="Times New Roman" panose="02020603050405020304" pitchFamily="18" charset="0"/>
              </a:rPr>
              <a:t>234</a:t>
            </a:r>
          </a:p>
          <a:p>
            <a:r>
              <a:rPr lang="ja-JP" altLang="en-US" dirty="0">
                <a:latin typeface="Times New Roman" panose="02020603050405020304" pitchFamily="18" charset="0"/>
              </a:rPr>
              <a:t>デジタル情報</a:t>
            </a:r>
            <a:endParaRPr lang="en-US" altLang="ja-JP" dirty="0">
              <a:latin typeface="Times New Roman" panose="02020603050405020304" pitchFamily="18" charset="0"/>
            </a:endParaRPr>
          </a:p>
          <a:p>
            <a:pPr lvl="1"/>
            <a:r>
              <a:rPr lang="ja-JP" altLang="en-US" dirty="0">
                <a:latin typeface="Times New Roman" panose="02020603050405020304" pitchFamily="18" charset="0"/>
              </a:rPr>
              <a:t>値は </a:t>
            </a:r>
            <a:r>
              <a:rPr lang="en-US" altLang="ja-JP" dirty="0">
                <a:latin typeface="Times New Roman" panose="02020603050405020304" pitchFamily="18" charset="0"/>
              </a:rPr>
              <a:t>0 </a:t>
            </a:r>
            <a:r>
              <a:rPr lang="ja-JP" altLang="en-US" dirty="0">
                <a:latin typeface="Times New Roman" panose="02020603050405020304" pitchFamily="18" charset="0"/>
              </a:rPr>
              <a:t>と </a:t>
            </a:r>
            <a:r>
              <a:rPr lang="en-US" altLang="ja-JP" dirty="0">
                <a:latin typeface="Times New Roman" panose="02020603050405020304" pitchFamily="18" charset="0"/>
              </a:rPr>
              <a:t>1 </a:t>
            </a:r>
            <a:r>
              <a:rPr lang="ja-JP" altLang="en-US" dirty="0">
                <a:latin typeface="Times New Roman" panose="02020603050405020304" pitchFamily="18" charset="0"/>
              </a:rPr>
              <a:t>のみ</a:t>
            </a:r>
            <a:endParaRPr lang="en-US" altLang="ja-JP" dirty="0">
              <a:latin typeface="Times New Roman" panose="02020603050405020304" pitchFamily="18" charset="0"/>
            </a:endParaRPr>
          </a:p>
          <a:p>
            <a:pPr lvl="1"/>
            <a:r>
              <a:rPr lang="en-US" altLang="ja-JP" dirty="0">
                <a:latin typeface="Times New Roman" panose="02020603050405020304" pitchFamily="18" charset="0"/>
              </a:rPr>
              <a:t>0 </a:t>
            </a:r>
            <a:r>
              <a:rPr lang="ja-JP" altLang="en-US" dirty="0">
                <a:latin typeface="Times New Roman" panose="02020603050405020304" pitchFamily="18" charset="0"/>
              </a:rPr>
              <a:t>を </a:t>
            </a:r>
            <a:r>
              <a:rPr lang="en-US" altLang="ja-JP" dirty="0">
                <a:latin typeface="Times New Roman" panose="02020603050405020304" pitchFamily="18" charset="0"/>
              </a:rPr>
              <a:t>0V</a:t>
            </a:r>
            <a:r>
              <a:rPr lang="ja-JP" altLang="en-US" dirty="0">
                <a:latin typeface="Times New Roman" panose="02020603050405020304" pitchFamily="18" charset="0"/>
              </a:rPr>
              <a:t>、</a:t>
            </a:r>
            <a:r>
              <a:rPr lang="en-US" altLang="ja-JP" dirty="0">
                <a:latin typeface="Times New Roman" panose="02020603050405020304" pitchFamily="18" charset="0"/>
              </a:rPr>
              <a:t>1 </a:t>
            </a:r>
            <a:r>
              <a:rPr lang="ja-JP" altLang="en-US" dirty="0">
                <a:latin typeface="Times New Roman" panose="02020603050405020304" pitchFamily="18" charset="0"/>
              </a:rPr>
              <a:t>を </a:t>
            </a:r>
            <a:r>
              <a:rPr lang="en-US" altLang="ja-JP" dirty="0">
                <a:latin typeface="Times New Roman" panose="02020603050405020304" pitchFamily="18" charset="0"/>
              </a:rPr>
              <a:t>5V </a:t>
            </a:r>
            <a:r>
              <a:rPr lang="ja-JP" altLang="en-US" dirty="0">
                <a:latin typeface="Times New Roman" panose="02020603050405020304" pitchFamily="18" charset="0"/>
              </a:rPr>
              <a:t>で表す</a:t>
            </a:r>
            <a:endParaRPr lang="en-US" altLang="ja-JP" dirty="0">
              <a:latin typeface="Times New Roman" panose="02020603050405020304" pitchFamily="18" charset="0"/>
            </a:endParaRPr>
          </a:p>
          <a:p>
            <a:pPr lvl="1"/>
            <a:r>
              <a:rPr lang="en-US" altLang="ja-JP" dirty="0">
                <a:latin typeface="Times New Roman" panose="02020603050405020304" pitchFamily="18" charset="0"/>
              </a:rPr>
              <a:t>234 </a:t>
            </a:r>
          </a:p>
        </p:txBody>
      </p:sp>
      <p:sp>
        <p:nvSpPr>
          <p:cNvPr id="4" name="テキスト ボックス 3">
            <a:extLst>
              <a:ext uri="{FF2B5EF4-FFF2-40B4-BE49-F238E27FC236}">
                <a16:creationId xmlns:a16="http://schemas.microsoft.com/office/drawing/2014/main" id="{4301CA90-F124-4FE9-9655-3BC633B632E8}"/>
              </a:ext>
            </a:extLst>
          </p:cNvPr>
          <p:cNvSpPr txBox="1"/>
          <p:nvPr/>
        </p:nvSpPr>
        <p:spPr>
          <a:xfrm>
            <a:off x="2736000" y="3564000"/>
            <a:ext cx="1521570" cy="523220"/>
          </a:xfrm>
          <a:prstGeom prst="rect">
            <a:avLst/>
          </a:prstGeom>
          <a:noFill/>
        </p:spPr>
        <p:txBody>
          <a:bodyPr wrap="none" rtlCol="0">
            <a:spAutoFit/>
          </a:bodyPr>
          <a:lstStyle/>
          <a:p>
            <a:pPr algn="l"/>
            <a:r>
              <a:rPr kumimoji="1" lang="ja-JP" altLang="en-US" sz="2800" i="0" dirty="0"/>
              <a:t>⇒ </a:t>
            </a:r>
            <a:r>
              <a:rPr kumimoji="1" lang="en-US" altLang="ja-JP" sz="2800" i="0" dirty="0"/>
              <a:t>2.34V</a:t>
            </a:r>
            <a:endParaRPr kumimoji="1" lang="ja-JP" altLang="en-US" sz="2800" i="0" dirty="0"/>
          </a:p>
        </p:txBody>
      </p:sp>
      <p:sp>
        <p:nvSpPr>
          <p:cNvPr id="5" name="テキスト ボックス 4">
            <a:extLst>
              <a:ext uri="{FF2B5EF4-FFF2-40B4-BE49-F238E27FC236}">
                <a16:creationId xmlns:a16="http://schemas.microsoft.com/office/drawing/2014/main" id="{C2875C88-E2EF-4AF0-AB61-E248C83B1C3A}"/>
              </a:ext>
            </a:extLst>
          </p:cNvPr>
          <p:cNvSpPr txBox="1"/>
          <p:nvPr/>
        </p:nvSpPr>
        <p:spPr>
          <a:xfrm>
            <a:off x="2736000" y="5688000"/>
            <a:ext cx="4327403" cy="523220"/>
          </a:xfrm>
          <a:prstGeom prst="rect">
            <a:avLst/>
          </a:prstGeom>
          <a:noFill/>
        </p:spPr>
        <p:txBody>
          <a:bodyPr wrap="none" rtlCol="0">
            <a:spAutoFit/>
          </a:bodyPr>
          <a:lstStyle/>
          <a:p>
            <a:pPr algn="l"/>
            <a:r>
              <a:rPr lang="ja-JP" altLang="en-US" sz="2800" i="0" dirty="0"/>
              <a:t>⇒ </a:t>
            </a:r>
            <a:r>
              <a:rPr lang="en-US" altLang="ja-JP" sz="2800" i="0" dirty="0"/>
              <a:t>2</a:t>
            </a:r>
            <a:r>
              <a:rPr lang="ja-JP" altLang="en-US" sz="2800" i="0" dirty="0"/>
              <a:t>進数に直して </a:t>
            </a:r>
            <a:r>
              <a:rPr lang="en-US" altLang="ja-JP" sz="2800" i="0" dirty="0"/>
              <a:t>11101010</a:t>
            </a:r>
            <a:endParaRPr kumimoji="1" lang="ja-JP" altLang="en-US" sz="2800" i="0" dirty="0"/>
          </a:p>
        </p:txBody>
      </p:sp>
      <p:sp>
        <p:nvSpPr>
          <p:cNvPr id="6" name="テキスト ボックス 5">
            <a:extLst>
              <a:ext uri="{FF2B5EF4-FFF2-40B4-BE49-F238E27FC236}">
                <a16:creationId xmlns:a16="http://schemas.microsoft.com/office/drawing/2014/main" id="{75245C81-8DD4-495D-83A8-62F26B7343C5}"/>
              </a:ext>
            </a:extLst>
          </p:cNvPr>
          <p:cNvSpPr txBox="1"/>
          <p:nvPr/>
        </p:nvSpPr>
        <p:spPr>
          <a:xfrm>
            <a:off x="2736000" y="6228000"/>
            <a:ext cx="5259517" cy="523220"/>
          </a:xfrm>
          <a:prstGeom prst="rect">
            <a:avLst/>
          </a:prstGeom>
          <a:noFill/>
        </p:spPr>
        <p:txBody>
          <a:bodyPr wrap="none" rtlCol="0">
            <a:spAutoFit/>
          </a:bodyPr>
          <a:lstStyle/>
          <a:p>
            <a:pPr algn="l"/>
            <a:r>
              <a:rPr kumimoji="1" lang="ja-JP" altLang="en-US" sz="2800" i="0" dirty="0"/>
              <a:t>⇒ </a:t>
            </a:r>
            <a:r>
              <a:rPr lang="en-US" altLang="ja-JP" sz="2800" i="0" dirty="0"/>
              <a:t>5</a:t>
            </a:r>
            <a:r>
              <a:rPr kumimoji="1" lang="en-US" altLang="ja-JP" sz="2800" i="0" dirty="0"/>
              <a:t>V, 5V, 5V, 0V, 5V, 0V, 5V, </a:t>
            </a:r>
            <a:r>
              <a:rPr lang="en-US" altLang="ja-JP" sz="2800" i="0" dirty="0"/>
              <a:t>0</a:t>
            </a:r>
            <a:r>
              <a:rPr kumimoji="1" lang="en-US" altLang="ja-JP" sz="2800" i="0" dirty="0"/>
              <a:t>V</a:t>
            </a:r>
            <a:endParaRPr kumimoji="1" lang="ja-JP" altLang="en-US" sz="2800" i="0" dirty="0"/>
          </a:p>
        </p:txBody>
      </p:sp>
    </p:spTree>
    <p:extLst>
      <p:ext uri="{BB962C8B-B14F-4D97-AF65-F5344CB8AC3E}">
        <p14:creationId xmlns:p14="http://schemas.microsoft.com/office/powerpoint/2010/main" val="238673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本科目の内容</a:t>
            </a:r>
          </a:p>
        </p:txBody>
      </p:sp>
      <p:sp>
        <p:nvSpPr>
          <p:cNvPr id="13315" name="Rectangle 3"/>
          <p:cNvSpPr>
            <a:spLocks noGrp="1" noChangeArrowheads="1"/>
          </p:cNvSpPr>
          <p:nvPr>
            <p:ph type="body" idx="1"/>
          </p:nvPr>
        </p:nvSpPr>
        <p:spPr>
          <a:xfrm>
            <a:off x="609600" y="1676400"/>
            <a:ext cx="8305800" cy="4724400"/>
          </a:xfrm>
        </p:spPr>
        <p:txBody>
          <a:bodyPr/>
          <a:lstStyle/>
          <a:p>
            <a:pPr eaLnBrk="1" hangingPunct="1">
              <a:defRPr/>
            </a:pPr>
            <a:r>
              <a:rPr lang="ja-JP" altLang="en-US" dirty="0">
                <a:latin typeface="Times New Roman" panose="02020603050405020304" pitchFamily="18" charset="0"/>
              </a:rPr>
              <a:t>電子計算機</a:t>
            </a:r>
            <a:r>
              <a:rPr lang="en-US" altLang="ja-JP" dirty="0">
                <a:latin typeface="Times New Roman" panose="02020603050405020304" pitchFamily="18" charset="0"/>
              </a:rPr>
              <a:t>(computer)</a:t>
            </a:r>
            <a:r>
              <a:rPr lang="ja-JP" altLang="en-US" dirty="0">
                <a:latin typeface="Times New Roman" panose="02020603050405020304" pitchFamily="18" charset="0"/>
              </a:rPr>
              <a:t>の構成</a:t>
            </a:r>
          </a:p>
          <a:p>
            <a:pPr lvl="1" eaLnBrk="1" hangingPunct="1">
              <a:defRPr/>
            </a:pPr>
            <a:r>
              <a:rPr lang="ja-JP" altLang="en-US" dirty="0">
                <a:latin typeface="Times New Roman" panose="02020603050405020304" pitchFamily="18" charset="0"/>
              </a:rPr>
              <a:t>ソフトウェア</a:t>
            </a:r>
          </a:p>
          <a:p>
            <a:pPr lvl="2" eaLnBrk="1" hangingPunct="1">
              <a:defRPr/>
            </a:pPr>
            <a:r>
              <a:rPr lang="ja-JP" altLang="en-US" dirty="0">
                <a:latin typeface="Times New Roman" panose="02020603050405020304" pitchFamily="18" charset="0"/>
              </a:rPr>
              <a:t>複数のプログラムの組み合わせ</a:t>
            </a:r>
          </a:p>
          <a:p>
            <a:pPr lvl="3" eaLnBrk="1" hangingPunct="1">
              <a:defRPr/>
            </a:pPr>
            <a:r>
              <a:rPr lang="ja-JP" altLang="en-US" sz="2400" dirty="0">
                <a:latin typeface="Times New Roman" panose="02020603050405020304" pitchFamily="18" charset="0"/>
              </a:rPr>
              <a:t>オペレーティングシステム・アプリケーション等</a:t>
            </a:r>
          </a:p>
          <a:p>
            <a:pPr lvl="1" eaLnBrk="1" hangingPunct="1">
              <a:defRPr/>
            </a:pPr>
            <a:r>
              <a:rPr lang="ja-JP" altLang="en-US" dirty="0">
                <a:latin typeface="Times New Roman" panose="02020603050405020304" pitchFamily="18" charset="0"/>
              </a:rPr>
              <a:t>ハードウェア</a:t>
            </a:r>
          </a:p>
          <a:p>
            <a:pPr lvl="2" eaLnBrk="1" hangingPunct="1">
              <a:defRPr/>
            </a:pPr>
            <a:r>
              <a:rPr lang="ja-JP" altLang="en-US" dirty="0">
                <a:latin typeface="Times New Roman" panose="02020603050405020304" pitchFamily="18" charset="0"/>
              </a:rPr>
              <a:t>複数の回路</a:t>
            </a:r>
            <a:r>
              <a:rPr lang="en-US" altLang="ja-JP" dirty="0">
                <a:latin typeface="Times New Roman" panose="02020603050405020304" pitchFamily="18" charset="0"/>
              </a:rPr>
              <a:t>(circuit)</a:t>
            </a:r>
            <a:r>
              <a:rPr lang="ja-JP" altLang="en-US" dirty="0">
                <a:latin typeface="Times New Roman" panose="02020603050405020304" pitchFamily="18" charset="0"/>
              </a:rPr>
              <a:t>の組み合わせ</a:t>
            </a:r>
          </a:p>
          <a:p>
            <a:pPr lvl="3" eaLnBrk="1" hangingPunct="1">
              <a:defRPr/>
            </a:pPr>
            <a:r>
              <a:rPr lang="ja-JP" altLang="en-US" sz="2400" dirty="0">
                <a:latin typeface="Times New Roman" panose="02020603050405020304" pitchFamily="18" charset="0"/>
              </a:rPr>
              <a:t>メモリ・演算回路・制御回路等</a:t>
            </a:r>
          </a:p>
          <a:p>
            <a:pPr eaLnBrk="1" hangingPunct="1">
              <a:defRPr/>
            </a:pPr>
            <a:r>
              <a:rPr lang="ja-JP" altLang="en-US" dirty="0">
                <a:latin typeface="Times New Roman" panose="02020603050405020304" pitchFamily="18" charset="0"/>
              </a:rPr>
              <a:t>本科目で学ぶこと</a:t>
            </a:r>
          </a:p>
          <a:p>
            <a:pPr lvl="1" eaLnBrk="1" hangingPunct="1">
              <a:defRPr/>
            </a:pPr>
            <a:r>
              <a:rPr lang="ja-JP" altLang="en-US" dirty="0">
                <a:latin typeface="Times New Roman" panose="02020603050405020304" pitchFamily="18" charset="0"/>
              </a:rPr>
              <a:t>論理回路の働きとその設計手法</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4ACE82-3D22-4CA4-BD59-D1A27E99E801}"/>
              </a:ext>
            </a:extLst>
          </p:cNvPr>
          <p:cNvSpPr>
            <a:spLocks noGrp="1"/>
          </p:cNvSpPr>
          <p:nvPr>
            <p:ph type="title"/>
          </p:nvPr>
        </p:nvSpPr>
        <p:spPr/>
        <p:txBody>
          <a:bodyPr/>
          <a:lstStyle/>
          <a:p>
            <a:r>
              <a:rPr lang="ja-JP" altLang="en-US" dirty="0"/>
              <a:t>アナログ情報</a:t>
            </a:r>
            <a:endParaRPr kumimoji="1" lang="ja-JP" altLang="en-US" dirty="0"/>
          </a:p>
        </p:txBody>
      </p:sp>
      <p:graphicFrame>
        <p:nvGraphicFramePr>
          <p:cNvPr id="5" name="グラフ 4">
            <a:extLst>
              <a:ext uri="{FF2B5EF4-FFF2-40B4-BE49-F238E27FC236}">
                <a16:creationId xmlns:a16="http://schemas.microsoft.com/office/drawing/2014/main" id="{8FC28DD7-08A5-4523-B4D4-E572B915FFA5}"/>
              </a:ext>
            </a:extLst>
          </p:cNvPr>
          <p:cNvGraphicFramePr/>
          <p:nvPr/>
        </p:nvGraphicFramePr>
        <p:xfrm>
          <a:off x="533400" y="1397000"/>
          <a:ext cx="7924800" cy="4699000"/>
        </p:xfrm>
        <a:graphic>
          <a:graphicData uri="http://schemas.openxmlformats.org/drawingml/2006/chart">
            <c:chart xmlns:c="http://schemas.openxmlformats.org/drawingml/2006/chart" xmlns:r="http://schemas.openxmlformats.org/officeDocument/2006/relationships" r:id="rId3"/>
          </a:graphicData>
        </a:graphic>
      </p:graphicFrame>
      <p:sp>
        <p:nvSpPr>
          <p:cNvPr id="7" name="テキスト ボックス 6">
            <a:extLst>
              <a:ext uri="{FF2B5EF4-FFF2-40B4-BE49-F238E27FC236}">
                <a16:creationId xmlns:a16="http://schemas.microsoft.com/office/drawing/2014/main" id="{EB62D881-45A3-4FC9-961B-3E383B5DEB53}"/>
              </a:ext>
            </a:extLst>
          </p:cNvPr>
          <p:cNvSpPr txBox="1"/>
          <p:nvPr/>
        </p:nvSpPr>
        <p:spPr>
          <a:xfrm>
            <a:off x="190222" y="945741"/>
            <a:ext cx="902811" cy="523220"/>
          </a:xfrm>
          <a:prstGeom prst="rect">
            <a:avLst/>
          </a:prstGeom>
          <a:noFill/>
        </p:spPr>
        <p:txBody>
          <a:bodyPr wrap="none" rtlCol="0">
            <a:spAutoFit/>
          </a:bodyPr>
          <a:lstStyle/>
          <a:p>
            <a:pPr algn="l"/>
            <a:r>
              <a:rPr lang="ja-JP" altLang="en-US" sz="2800" i="0" dirty="0"/>
              <a:t>電圧</a:t>
            </a:r>
            <a:endParaRPr kumimoji="1" lang="ja-JP" altLang="en-US" sz="2800" i="0" dirty="0"/>
          </a:p>
        </p:txBody>
      </p:sp>
      <p:sp>
        <p:nvSpPr>
          <p:cNvPr id="8" name="テキスト ボックス 9">
            <a:extLst>
              <a:ext uri="{FF2B5EF4-FFF2-40B4-BE49-F238E27FC236}">
                <a16:creationId xmlns:a16="http://schemas.microsoft.com/office/drawing/2014/main" id="{E139C50F-5117-490E-A348-EAC3DF6475ED}"/>
              </a:ext>
            </a:extLst>
          </p:cNvPr>
          <p:cNvSpPr txBox="1"/>
          <p:nvPr/>
        </p:nvSpPr>
        <p:spPr>
          <a:xfrm>
            <a:off x="7791445" y="5199390"/>
            <a:ext cx="902811" cy="523220"/>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ja-JP" altLang="en-US" sz="2800" i="0" dirty="0"/>
              <a:t>時間</a:t>
            </a:r>
            <a:endParaRPr kumimoji="1" lang="ja-JP" altLang="en-US" sz="2800" i="0" dirty="0"/>
          </a:p>
        </p:txBody>
      </p:sp>
      <p:sp>
        <p:nvSpPr>
          <p:cNvPr id="9" name="正方形/長方形 8">
            <a:extLst>
              <a:ext uri="{FF2B5EF4-FFF2-40B4-BE49-F238E27FC236}">
                <a16:creationId xmlns:a16="http://schemas.microsoft.com/office/drawing/2014/main" id="{16EBB32C-801D-4253-A73C-89E29F0CA40E}"/>
              </a:ext>
            </a:extLst>
          </p:cNvPr>
          <p:cNvSpPr/>
          <p:nvPr/>
        </p:nvSpPr>
        <p:spPr bwMode="auto">
          <a:xfrm>
            <a:off x="4343400" y="5486400"/>
            <a:ext cx="2895600" cy="552875"/>
          </a:xfrm>
          <a:prstGeom prst="rect">
            <a:avLst/>
          </a:prstGeom>
          <a:solidFill>
            <a:srgbClr val="0000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endParaRPr>
          </a:p>
        </p:txBody>
      </p:sp>
    </p:spTree>
    <p:extLst>
      <p:ext uri="{BB962C8B-B14F-4D97-AF65-F5344CB8AC3E}">
        <p14:creationId xmlns:p14="http://schemas.microsoft.com/office/powerpoint/2010/main" val="1915937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4ACE82-3D22-4CA4-BD59-D1A27E99E801}"/>
              </a:ext>
            </a:extLst>
          </p:cNvPr>
          <p:cNvSpPr>
            <a:spLocks noGrp="1"/>
          </p:cNvSpPr>
          <p:nvPr>
            <p:ph type="title"/>
          </p:nvPr>
        </p:nvSpPr>
        <p:spPr/>
        <p:txBody>
          <a:bodyPr/>
          <a:lstStyle/>
          <a:p>
            <a:r>
              <a:rPr lang="ja-JP" altLang="en-US" dirty="0"/>
              <a:t>アナログ情報</a:t>
            </a:r>
            <a:endParaRPr kumimoji="1" lang="ja-JP" altLang="en-US" dirty="0"/>
          </a:p>
        </p:txBody>
      </p:sp>
      <p:graphicFrame>
        <p:nvGraphicFramePr>
          <p:cNvPr id="5" name="グラフ 4">
            <a:extLst>
              <a:ext uri="{FF2B5EF4-FFF2-40B4-BE49-F238E27FC236}">
                <a16:creationId xmlns:a16="http://schemas.microsoft.com/office/drawing/2014/main" id="{8FC28DD7-08A5-4523-B4D4-E572B915FFA5}"/>
              </a:ext>
            </a:extLst>
          </p:cNvPr>
          <p:cNvGraphicFramePr/>
          <p:nvPr/>
        </p:nvGraphicFramePr>
        <p:xfrm>
          <a:off x="533400" y="1397000"/>
          <a:ext cx="7924800" cy="4699000"/>
        </p:xfrm>
        <a:graphic>
          <a:graphicData uri="http://schemas.openxmlformats.org/drawingml/2006/chart">
            <c:chart xmlns:c="http://schemas.openxmlformats.org/drawingml/2006/chart" xmlns:r="http://schemas.openxmlformats.org/officeDocument/2006/relationships" r:id="rId3"/>
          </a:graphicData>
        </a:graphic>
      </p:graphicFrame>
      <p:sp>
        <p:nvSpPr>
          <p:cNvPr id="6" name="テキスト ボックス 5">
            <a:extLst>
              <a:ext uri="{FF2B5EF4-FFF2-40B4-BE49-F238E27FC236}">
                <a16:creationId xmlns:a16="http://schemas.microsoft.com/office/drawing/2014/main" id="{FCAD5A9B-0262-4EF3-818E-3F924D1FC705}"/>
              </a:ext>
            </a:extLst>
          </p:cNvPr>
          <p:cNvSpPr txBox="1"/>
          <p:nvPr/>
        </p:nvSpPr>
        <p:spPr>
          <a:xfrm>
            <a:off x="3810000" y="6096000"/>
            <a:ext cx="5120312" cy="584775"/>
          </a:xfrm>
          <a:prstGeom prst="rect">
            <a:avLst/>
          </a:prstGeom>
          <a:noFill/>
        </p:spPr>
        <p:txBody>
          <a:bodyPr wrap="none" rtlCol="0">
            <a:spAutoFit/>
          </a:bodyPr>
          <a:lstStyle/>
          <a:p>
            <a:r>
              <a:rPr lang="ja-JP" altLang="en-US" i="0" dirty="0"/>
              <a:t>アナログ</a:t>
            </a:r>
            <a:r>
              <a:rPr kumimoji="1" lang="ja-JP" altLang="en-US" i="0" dirty="0"/>
              <a:t>情報はノイズに弱い</a:t>
            </a:r>
          </a:p>
        </p:txBody>
      </p:sp>
      <p:sp>
        <p:nvSpPr>
          <p:cNvPr id="7" name="テキスト ボックス 6">
            <a:extLst>
              <a:ext uri="{FF2B5EF4-FFF2-40B4-BE49-F238E27FC236}">
                <a16:creationId xmlns:a16="http://schemas.microsoft.com/office/drawing/2014/main" id="{EB62D881-45A3-4FC9-961B-3E383B5DEB53}"/>
              </a:ext>
            </a:extLst>
          </p:cNvPr>
          <p:cNvSpPr txBox="1"/>
          <p:nvPr/>
        </p:nvSpPr>
        <p:spPr>
          <a:xfrm>
            <a:off x="190222" y="945741"/>
            <a:ext cx="902811" cy="523220"/>
          </a:xfrm>
          <a:prstGeom prst="rect">
            <a:avLst/>
          </a:prstGeom>
          <a:noFill/>
        </p:spPr>
        <p:txBody>
          <a:bodyPr wrap="none" rtlCol="0">
            <a:spAutoFit/>
          </a:bodyPr>
          <a:lstStyle/>
          <a:p>
            <a:pPr algn="l"/>
            <a:r>
              <a:rPr lang="ja-JP" altLang="en-US" sz="2800" i="0" dirty="0"/>
              <a:t>電圧</a:t>
            </a:r>
            <a:endParaRPr kumimoji="1" lang="ja-JP" altLang="en-US" sz="2800" i="0" dirty="0"/>
          </a:p>
        </p:txBody>
      </p:sp>
      <p:sp>
        <p:nvSpPr>
          <p:cNvPr id="8" name="テキスト ボックス 9">
            <a:extLst>
              <a:ext uri="{FF2B5EF4-FFF2-40B4-BE49-F238E27FC236}">
                <a16:creationId xmlns:a16="http://schemas.microsoft.com/office/drawing/2014/main" id="{E139C50F-5117-490E-A348-EAC3DF6475ED}"/>
              </a:ext>
            </a:extLst>
          </p:cNvPr>
          <p:cNvSpPr txBox="1"/>
          <p:nvPr/>
        </p:nvSpPr>
        <p:spPr>
          <a:xfrm>
            <a:off x="7791445" y="5199390"/>
            <a:ext cx="902811" cy="523220"/>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ja-JP" altLang="en-US" sz="2800" i="0" dirty="0"/>
              <a:t>時間</a:t>
            </a:r>
            <a:endParaRPr kumimoji="1" lang="ja-JP" altLang="en-US" sz="2800" i="0" dirty="0"/>
          </a:p>
        </p:txBody>
      </p:sp>
      <p:sp>
        <p:nvSpPr>
          <p:cNvPr id="10" name="吹き出し: 角を丸めた四角形 9">
            <a:extLst>
              <a:ext uri="{FF2B5EF4-FFF2-40B4-BE49-F238E27FC236}">
                <a16:creationId xmlns:a16="http://schemas.microsoft.com/office/drawing/2014/main" id="{42EDFCFB-B509-42FC-9D0B-9516A299A46F}"/>
              </a:ext>
            </a:extLst>
          </p:cNvPr>
          <p:cNvSpPr/>
          <p:nvPr/>
        </p:nvSpPr>
        <p:spPr bwMode="auto">
          <a:xfrm>
            <a:off x="5791200" y="595606"/>
            <a:ext cx="2428407" cy="1035459"/>
          </a:xfrm>
          <a:prstGeom prst="wedgeRoundRectCallout">
            <a:avLst>
              <a:gd name="adj1" fmla="val -14043"/>
              <a:gd name="adj2" fmla="val 92901"/>
              <a:gd name="adj3" fmla="val 16667"/>
            </a:avLst>
          </a:prstGeom>
          <a:solidFill>
            <a:srgbClr val="00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rPr>
              <a:t>本来の値が</a:t>
            </a:r>
            <a:endParaRPr kumimoji="1" lang="en-US" altLang="ja-JP" sz="2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rPr>
              <a:t>読み取れない</a:t>
            </a:r>
          </a:p>
        </p:txBody>
      </p:sp>
    </p:spTree>
    <p:extLst>
      <p:ext uri="{BB962C8B-B14F-4D97-AF65-F5344CB8AC3E}">
        <p14:creationId xmlns:p14="http://schemas.microsoft.com/office/powerpoint/2010/main" val="402268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7AB35068-146B-4CF0-89DD-67B28ED09574}"/>
              </a:ext>
            </a:extLst>
          </p:cNvPr>
          <p:cNvGrpSpPr/>
          <p:nvPr/>
        </p:nvGrpSpPr>
        <p:grpSpPr>
          <a:xfrm>
            <a:off x="1333500" y="1620000"/>
            <a:ext cx="7010400" cy="3600000"/>
            <a:chOff x="1333500" y="1476000"/>
            <a:chExt cx="7010400" cy="3024000"/>
          </a:xfrm>
        </p:grpSpPr>
        <p:sp>
          <p:nvSpPr>
            <p:cNvPr id="7" name="正方形/長方形 6">
              <a:extLst>
                <a:ext uri="{FF2B5EF4-FFF2-40B4-BE49-F238E27FC236}">
                  <a16:creationId xmlns:a16="http://schemas.microsoft.com/office/drawing/2014/main" id="{70D7898F-1827-433B-856B-3CF733BB44D1}"/>
                </a:ext>
              </a:extLst>
            </p:cNvPr>
            <p:cNvSpPr/>
            <p:nvPr/>
          </p:nvSpPr>
          <p:spPr bwMode="auto">
            <a:xfrm>
              <a:off x="1333500" y="2988000"/>
              <a:ext cx="7010400" cy="1512000"/>
            </a:xfrm>
            <a:prstGeom prst="rect">
              <a:avLst/>
            </a:prstGeom>
            <a:solidFill>
              <a:srgbClr val="66006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3200" b="0" i="1" u="none" strike="noStrike" cap="none" normalizeH="0" baseline="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endParaRPr>
            </a:p>
          </p:txBody>
        </p:sp>
        <p:sp>
          <p:nvSpPr>
            <p:cNvPr id="3" name="正方形/長方形 2">
              <a:extLst>
                <a:ext uri="{FF2B5EF4-FFF2-40B4-BE49-F238E27FC236}">
                  <a16:creationId xmlns:a16="http://schemas.microsoft.com/office/drawing/2014/main" id="{F4E02D67-2AE2-4F00-86DE-3A98D6336B04}"/>
                </a:ext>
              </a:extLst>
            </p:cNvPr>
            <p:cNvSpPr/>
            <p:nvPr/>
          </p:nvSpPr>
          <p:spPr bwMode="auto">
            <a:xfrm>
              <a:off x="1333500" y="1476000"/>
              <a:ext cx="7010400" cy="1512000"/>
            </a:xfrm>
            <a:prstGeom prst="rect">
              <a:avLst/>
            </a:prstGeom>
            <a:solidFill>
              <a:srgbClr val="0033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3200" b="0" i="1" u="none" strike="noStrike" cap="none" normalizeH="0" baseline="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92D7DA76-BF02-4BC8-8E37-A297A5697724}"/>
                </a:ext>
              </a:extLst>
            </p:cNvPr>
            <p:cNvSpPr txBox="1"/>
            <p:nvPr/>
          </p:nvSpPr>
          <p:spPr>
            <a:xfrm>
              <a:off x="7810500" y="2011505"/>
              <a:ext cx="364202" cy="523220"/>
            </a:xfrm>
            <a:prstGeom prst="rect">
              <a:avLst/>
            </a:prstGeom>
            <a:noFill/>
          </p:spPr>
          <p:txBody>
            <a:bodyPr wrap="none" rtlCol="0">
              <a:spAutoFit/>
            </a:bodyPr>
            <a:lstStyle/>
            <a:p>
              <a:r>
                <a:rPr kumimoji="1" lang="en-US" altLang="ja-JP" sz="2800" i="0" dirty="0"/>
                <a:t>1</a:t>
              </a:r>
              <a:endParaRPr kumimoji="1" lang="ja-JP" altLang="en-US" sz="2800" i="0" dirty="0"/>
            </a:p>
          </p:txBody>
        </p:sp>
        <p:sp>
          <p:nvSpPr>
            <p:cNvPr id="8" name="テキスト ボックス 7">
              <a:extLst>
                <a:ext uri="{FF2B5EF4-FFF2-40B4-BE49-F238E27FC236}">
                  <a16:creationId xmlns:a16="http://schemas.microsoft.com/office/drawing/2014/main" id="{8D42FDFD-7D72-43E6-BE7A-E54D25B4520F}"/>
                </a:ext>
              </a:extLst>
            </p:cNvPr>
            <p:cNvSpPr txBox="1"/>
            <p:nvPr/>
          </p:nvSpPr>
          <p:spPr>
            <a:xfrm>
              <a:off x="7854747" y="3524390"/>
              <a:ext cx="364202" cy="523220"/>
            </a:xfrm>
            <a:prstGeom prst="rect">
              <a:avLst/>
            </a:prstGeom>
            <a:noFill/>
          </p:spPr>
          <p:txBody>
            <a:bodyPr wrap="none" rtlCol="0">
              <a:spAutoFit/>
            </a:bodyPr>
            <a:lstStyle/>
            <a:p>
              <a:r>
                <a:rPr lang="en-US" altLang="ja-JP" sz="2800" i="0" dirty="0"/>
                <a:t>0</a:t>
              </a:r>
              <a:endParaRPr kumimoji="1" lang="ja-JP" altLang="en-US" sz="2800" i="0" dirty="0"/>
            </a:p>
          </p:txBody>
        </p:sp>
      </p:grpSp>
      <p:sp>
        <p:nvSpPr>
          <p:cNvPr id="2" name="タイトル 1">
            <a:extLst>
              <a:ext uri="{FF2B5EF4-FFF2-40B4-BE49-F238E27FC236}">
                <a16:creationId xmlns:a16="http://schemas.microsoft.com/office/drawing/2014/main" id="{184ACE82-3D22-4CA4-BD59-D1A27E99E801}"/>
              </a:ext>
            </a:extLst>
          </p:cNvPr>
          <p:cNvSpPr>
            <a:spLocks noGrp="1"/>
          </p:cNvSpPr>
          <p:nvPr>
            <p:ph type="title"/>
          </p:nvPr>
        </p:nvSpPr>
        <p:spPr/>
        <p:txBody>
          <a:bodyPr/>
          <a:lstStyle/>
          <a:p>
            <a:r>
              <a:rPr lang="ja-JP" altLang="en-US" dirty="0"/>
              <a:t>デジタル情報</a:t>
            </a:r>
            <a:endParaRPr kumimoji="1" lang="ja-JP" altLang="en-US" dirty="0"/>
          </a:p>
        </p:txBody>
      </p:sp>
      <p:graphicFrame>
        <p:nvGraphicFramePr>
          <p:cNvPr id="5" name="グラフ 4">
            <a:extLst>
              <a:ext uri="{FF2B5EF4-FFF2-40B4-BE49-F238E27FC236}">
                <a16:creationId xmlns:a16="http://schemas.microsoft.com/office/drawing/2014/main" id="{8FC28DD7-08A5-4523-B4D4-E572B915FFA5}"/>
              </a:ext>
            </a:extLst>
          </p:cNvPr>
          <p:cNvGraphicFramePr/>
          <p:nvPr/>
        </p:nvGraphicFramePr>
        <p:xfrm>
          <a:off x="533400" y="1397000"/>
          <a:ext cx="7924800" cy="4699000"/>
        </p:xfrm>
        <a:graphic>
          <a:graphicData uri="http://schemas.openxmlformats.org/drawingml/2006/chart">
            <c:chart xmlns:c="http://schemas.openxmlformats.org/drawingml/2006/chart" xmlns:r="http://schemas.openxmlformats.org/officeDocument/2006/relationships" r:id="rId3"/>
          </a:graphicData>
        </a:graphic>
      </p:graphicFrame>
      <p:sp>
        <p:nvSpPr>
          <p:cNvPr id="10" name="テキスト ボックス 9">
            <a:extLst>
              <a:ext uri="{FF2B5EF4-FFF2-40B4-BE49-F238E27FC236}">
                <a16:creationId xmlns:a16="http://schemas.microsoft.com/office/drawing/2014/main" id="{A89AF0A7-3EC1-4D9D-A0D8-389235DA5A25}"/>
              </a:ext>
            </a:extLst>
          </p:cNvPr>
          <p:cNvSpPr txBox="1"/>
          <p:nvPr/>
        </p:nvSpPr>
        <p:spPr>
          <a:xfrm>
            <a:off x="190222" y="945741"/>
            <a:ext cx="902811" cy="523220"/>
          </a:xfrm>
          <a:prstGeom prst="rect">
            <a:avLst/>
          </a:prstGeom>
          <a:noFill/>
        </p:spPr>
        <p:txBody>
          <a:bodyPr wrap="none" rtlCol="0">
            <a:spAutoFit/>
          </a:bodyPr>
          <a:lstStyle/>
          <a:p>
            <a:pPr algn="l"/>
            <a:r>
              <a:rPr lang="ja-JP" altLang="en-US" sz="2800" i="0" dirty="0"/>
              <a:t>電圧</a:t>
            </a:r>
            <a:endParaRPr kumimoji="1" lang="ja-JP" altLang="en-US" sz="2800" i="0" dirty="0"/>
          </a:p>
        </p:txBody>
      </p:sp>
      <p:sp>
        <p:nvSpPr>
          <p:cNvPr id="11" name="テキスト ボックス 9">
            <a:extLst>
              <a:ext uri="{FF2B5EF4-FFF2-40B4-BE49-F238E27FC236}">
                <a16:creationId xmlns:a16="http://schemas.microsoft.com/office/drawing/2014/main" id="{8F12CE57-C820-4868-A206-A42397DA84FE}"/>
              </a:ext>
            </a:extLst>
          </p:cNvPr>
          <p:cNvSpPr txBox="1"/>
          <p:nvPr/>
        </p:nvSpPr>
        <p:spPr>
          <a:xfrm>
            <a:off x="7791445" y="5199390"/>
            <a:ext cx="902811" cy="523220"/>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ja-JP" altLang="en-US" sz="2800" i="0" dirty="0"/>
              <a:t>時間</a:t>
            </a:r>
            <a:endParaRPr kumimoji="1" lang="ja-JP" altLang="en-US" sz="2800" i="0" dirty="0"/>
          </a:p>
        </p:txBody>
      </p:sp>
      <p:sp>
        <p:nvSpPr>
          <p:cNvPr id="14" name="正方形/長方形 13">
            <a:extLst>
              <a:ext uri="{FF2B5EF4-FFF2-40B4-BE49-F238E27FC236}">
                <a16:creationId xmlns:a16="http://schemas.microsoft.com/office/drawing/2014/main" id="{7B0F5A19-5D98-4EF9-8FBF-7813BCDC0BF6}"/>
              </a:ext>
            </a:extLst>
          </p:cNvPr>
          <p:cNvSpPr/>
          <p:nvPr/>
        </p:nvSpPr>
        <p:spPr bwMode="auto">
          <a:xfrm>
            <a:off x="4343400" y="5486400"/>
            <a:ext cx="2895600" cy="552875"/>
          </a:xfrm>
          <a:prstGeom prst="rect">
            <a:avLst/>
          </a:prstGeom>
          <a:solidFill>
            <a:srgbClr val="0000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endParaRPr>
          </a:p>
        </p:txBody>
      </p:sp>
    </p:spTree>
    <p:extLst>
      <p:ext uri="{BB962C8B-B14F-4D97-AF65-F5344CB8AC3E}">
        <p14:creationId xmlns:p14="http://schemas.microsoft.com/office/powerpoint/2010/main" val="319505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7AB35068-146B-4CF0-89DD-67B28ED09574}"/>
              </a:ext>
            </a:extLst>
          </p:cNvPr>
          <p:cNvGrpSpPr/>
          <p:nvPr/>
        </p:nvGrpSpPr>
        <p:grpSpPr>
          <a:xfrm>
            <a:off x="1333500" y="1620000"/>
            <a:ext cx="7010400" cy="3600000"/>
            <a:chOff x="1333500" y="1476000"/>
            <a:chExt cx="7010400" cy="3024000"/>
          </a:xfrm>
        </p:grpSpPr>
        <p:sp>
          <p:nvSpPr>
            <p:cNvPr id="7" name="正方形/長方形 6">
              <a:extLst>
                <a:ext uri="{FF2B5EF4-FFF2-40B4-BE49-F238E27FC236}">
                  <a16:creationId xmlns:a16="http://schemas.microsoft.com/office/drawing/2014/main" id="{70D7898F-1827-433B-856B-3CF733BB44D1}"/>
                </a:ext>
              </a:extLst>
            </p:cNvPr>
            <p:cNvSpPr/>
            <p:nvPr/>
          </p:nvSpPr>
          <p:spPr bwMode="auto">
            <a:xfrm>
              <a:off x="1333500" y="2988000"/>
              <a:ext cx="7010400" cy="1512000"/>
            </a:xfrm>
            <a:prstGeom prst="rect">
              <a:avLst/>
            </a:prstGeom>
            <a:solidFill>
              <a:srgbClr val="66006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3200" b="0" i="1" u="none" strike="noStrike" cap="none" normalizeH="0" baseline="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endParaRPr>
            </a:p>
          </p:txBody>
        </p:sp>
        <p:sp>
          <p:nvSpPr>
            <p:cNvPr id="3" name="正方形/長方形 2">
              <a:extLst>
                <a:ext uri="{FF2B5EF4-FFF2-40B4-BE49-F238E27FC236}">
                  <a16:creationId xmlns:a16="http://schemas.microsoft.com/office/drawing/2014/main" id="{F4E02D67-2AE2-4F00-86DE-3A98D6336B04}"/>
                </a:ext>
              </a:extLst>
            </p:cNvPr>
            <p:cNvSpPr/>
            <p:nvPr/>
          </p:nvSpPr>
          <p:spPr bwMode="auto">
            <a:xfrm>
              <a:off x="1333500" y="1476000"/>
              <a:ext cx="7010400" cy="1512000"/>
            </a:xfrm>
            <a:prstGeom prst="rect">
              <a:avLst/>
            </a:prstGeom>
            <a:solidFill>
              <a:srgbClr val="0033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3200" b="0" i="1" u="none" strike="noStrike" cap="none" normalizeH="0" baseline="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92D7DA76-BF02-4BC8-8E37-A297A5697724}"/>
                </a:ext>
              </a:extLst>
            </p:cNvPr>
            <p:cNvSpPr txBox="1"/>
            <p:nvPr/>
          </p:nvSpPr>
          <p:spPr>
            <a:xfrm>
              <a:off x="7810500" y="2011505"/>
              <a:ext cx="364202" cy="523220"/>
            </a:xfrm>
            <a:prstGeom prst="rect">
              <a:avLst/>
            </a:prstGeom>
            <a:noFill/>
          </p:spPr>
          <p:txBody>
            <a:bodyPr wrap="none" rtlCol="0">
              <a:spAutoFit/>
            </a:bodyPr>
            <a:lstStyle/>
            <a:p>
              <a:r>
                <a:rPr kumimoji="1" lang="en-US" altLang="ja-JP" sz="2800" i="0" dirty="0"/>
                <a:t>1</a:t>
              </a:r>
              <a:endParaRPr kumimoji="1" lang="ja-JP" altLang="en-US" sz="2800" i="0" dirty="0"/>
            </a:p>
          </p:txBody>
        </p:sp>
        <p:sp>
          <p:nvSpPr>
            <p:cNvPr id="8" name="テキスト ボックス 7">
              <a:extLst>
                <a:ext uri="{FF2B5EF4-FFF2-40B4-BE49-F238E27FC236}">
                  <a16:creationId xmlns:a16="http://schemas.microsoft.com/office/drawing/2014/main" id="{8D42FDFD-7D72-43E6-BE7A-E54D25B4520F}"/>
                </a:ext>
              </a:extLst>
            </p:cNvPr>
            <p:cNvSpPr txBox="1"/>
            <p:nvPr/>
          </p:nvSpPr>
          <p:spPr>
            <a:xfrm>
              <a:off x="7854747" y="3524390"/>
              <a:ext cx="364202" cy="523220"/>
            </a:xfrm>
            <a:prstGeom prst="rect">
              <a:avLst/>
            </a:prstGeom>
            <a:noFill/>
          </p:spPr>
          <p:txBody>
            <a:bodyPr wrap="none" rtlCol="0">
              <a:spAutoFit/>
            </a:bodyPr>
            <a:lstStyle/>
            <a:p>
              <a:r>
                <a:rPr lang="en-US" altLang="ja-JP" sz="2800" i="0" dirty="0"/>
                <a:t>0</a:t>
              </a:r>
              <a:endParaRPr kumimoji="1" lang="ja-JP" altLang="en-US" sz="2800" i="0" dirty="0"/>
            </a:p>
          </p:txBody>
        </p:sp>
      </p:grpSp>
      <p:sp>
        <p:nvSpPr>
          <p:cNvPr id="2" name="タイトル 1">
            <a:extLst>
              <a:ext uri="{FF2B5EF4-FFF2-40B4-BE49-F238E27FC236}">
                <a16:creationId xmlns:a16="http://schemas.microsoft.com/office/drawing/2014/main" id="{184ACE82-3D22-4CA4-BD59-D1A27E99E801}"/>
              </a:ext>
            </a:extLst>
          </p:cNvPr>
          <p:cNvSpPr>
            <a:spLocks noGrp="1"/>
          </p:cNvSpPr>
          <p:nvPr>
            <p:ph type="title"/>
          </p:nvPr>
        </p:nvSpPr>
        <p:spPr/>
        <p:txBody>
          <a:bodyPr/>
          <a:lstStyle/>
          <a:p>
            <a:r>
              <a:rPr lang="ja-JP" altLang="en-US" dirty="0"/>
              <a:t>デジタル情報</a:t>
            </a:r>
            <a:endParaRPr kumimoji="1" lang="ja-JP" altLang="en-US" dirty="0"/>
          </a:p>
        </p:txBody>
      </p:sp>
      <p:graphicFrame>
        <p:nvGraphicFramePr>
          <p:cNvPr id="5" name="グラフ 4">
            <a:extLst>
              <a:ext uri="{FF2B5EF4-FFF2-40B4-BE49-F238E27FC236}">
                <a16:creationId xmlns:a16="http://schemas.microsoft.com/office/drawing/2014/main" id="{8FC28DD7-08A5-4523-B4D4-E572B915FFA5}"/>
              </a:ext>
            </a:extLst>
          </p:cNvPr>
          <p:cNvGraphicFramePr/>
          <p:nvPr/>
        </p:nvGraphicFramePr>
        <p:xfrm>
          <a:off x="533400" y="1397000"/>
          <a:ext cx="7924800" cy="4699000"/>
        </p:xfrm>
        <a:graphic>
          <a:graphicData uri="http://schemas.openxmlformats.org/drawingml/2006/chart">
            <c:chart xmlns:c="http://schemas.openxmlformats.org/drawingml/2006/chart" xmlns:r="http://schemas.openxmlformats.org/officeDocument/2006/relationships" r:id="rId3"/>
          </a:graphicData>
        </a:graphic>
      </p:graphicFrame>
      <p:sp>
        <p:nvSpPr>
          <p:cNvPr id="6" name="テキスト ボックス 5">
            <a:extLst>
              <a:ext uri="{FF2B5EF4-FFF2-40B4-BE49-F238E27FC236}">
                <a16:creationId xmlns:a16="http://schemas.microsoft.com/office/drawing/2014/main" id="{FCAD5A9B-0262-4EF3-818E-3F924D1FC705}"/>
              </a:ext>
            </a:extLst>
          </p:cNvPr>
          <p:cNvSpPr txBox="1"/>
          <p:nvPr/>
        </p:nvSpPr>
        <p:spPr>
          <a:xfrm>
            <a:off x="3810000" y="6096000"/>
            <a:ext cx="5112297" cy="584775"/>
          </a:xfrm>
          <a:prstGeom prst="rect">
            <a:avLst/>
          </a:prstGeom>
          <a:noFill/>
        </p:spPr>
        <p:txBody>
          <a:bodyPr wrap="none" rtlCol="0">
            <a:spAutoFit/>
          </a:bodyPr>
          <a:lstStyle/>
          <a:p>
            <a:r>
              <a:rPr lang="ja-JP" altLang="en-US" i="0" dirty="0"/>
              <a:t>デジタル</a:t>
            </a:r>
            <a:r>
              <a:rPr kumimoji="1" lang="ja-JP" altLang="en-US" i="0" dirty="0"/>
              <a:t>情報はノイズに強い</a:t>
            </a:r>
          </a:p>
        </p:txBody>
      </p:sp>
      <p:sp>
        <p:nvSpPr>
          <p:cNvPr id="10" name="テキスト ボックス 9">
            <a:extLst>
              <a:ext uri="{FF2B5EF4-FFF2-40B4-BE49-F238E27FC236}">
                <a16:creationId xmlns:a16="http://schemas.microsoft.com/office/drawing/2014/main" id="{A89AF0A7-3EC1-4D9D-A0D8-389235DA5A25}"/>
              </a:ext>
            </a:extLst>
          </p:cNvPr>
          <p:cNvSpPr txBox="1"/>
          <p:nvPr/>
        </p:nvSpPr>
        <p:spPr>
          <a:xfrm>
            <a:off x="190222" y="945741"/>
            <a:ext cx="902811" cy="523220"/>
          </a:xfrm>
          <a:prstGeom prst="rect">
            <a:avLst/>
          </a:prstGeom>
          <a:noFill/>
        </p:spPr>
        <p:txBody>
          <a:bodyPr wrap="none" rtlCol="0">
            <a:spAutoFit/>
          </a:bodyPr>
          <a:lstStyle/>
          <a:p>
            <a:pPr algn="l"/>
            <a:r>
              <a:rPr lang="ja-JP" altLang="en-US" sz="2800" i="0" dirty="0"/>
              <a:t>電圧</a:t>
            </a:r>
            <a:endParaRPr kumimoji="1" lang="ja-JP" altLang="en-US" sz="2800" i="0" dirty="0"/>
          </a:p>
        </p:txBody>
      </p:sp>
      <p:sp>
        <p:nvSpPr>
          <p:cNvPr id="11" name="テキスト ボックス 9">
            <a:extLst>
              <a:ext uri="{FF2B5EF4-FFF2-40B4-BE49-F238E27FC236}">
                <a16:creationId xmlns:a16="http://schemas.microsoft.com/office/drawing/2014/main" id="{8F12CE57-C820-4868-A206-A42397DA84FE}"/>
              </a:ext>
            </a:extLst>
          </p:cNvPr>
          <p:cNvSpPr txBox="1"/>
          <p:nvPr/>
        </p:nvSpPr>
        <p:spPr>
          <a:xfrm>
            <a:off x="7791445" y="5199390"/>
            <a:ext cx="902811" cy="523220"/>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ja-JP" altLang="en-US" sz="2800" i="0" dirty="0"/>
              <a:t>時間</a:t>
            </a:r>
            <a:endParaRPr kumimoji="1" lang="ja-JP" altLang="en-US" sz="2800" i="0" dirty="0"/>
          </a:p>
        </p:txBody>
      </p:sp>
      <p:sp>
        <p:nvSpPr>
          <p:cNvPr id="12" name="吹き出し: 角を丸めた四角形 11">
            <a:extLst>
              <a:ext uri="{FF2B5EF4-FFF2-40B4-BE49-F238E27FC236}">
                <a16:creationId xmlns:a16="http://schemas.microsoft.com/office/drawing/2014/main" id="{243C8B8A-B655-4C0C-9938-EEC8766B5E8F}"/>
              </a:ext>
            </a:extLst>
          </p:cNvPr>
          <p:cNvSpPr/>
          <p:nvPr/>
        </p:nvSpPr>
        <p:spPr bwMode="auto">
          <a:xfrm>
            <a:off x="5929054" y="433502"/>
            <a:ext cx="2063547" cy="1035459"/>
          </a:xfrm>
          <a:prstGeom prst="wedgeRoundRectCallout">
            <a:avLst>
              <a:gd name="adj1" fmla="val -14043"/>
              <a:gd name="adj2" fmla="val 92901"/>
              <a:gd name="adj3" fmla="val 16667"/>
            </a:avLst>
          </a:prstGeom>
          <a:solidFill>
            <a:srgbClr val="00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altLang="ja-JP" sz="2800" i="0" dirty="0">
                <a:effectLst>
                  <a:outerShdw blurRad="38100" dist="38100" dir="2700000" algn="tl">
                    <a:srgbClr val="000000">
                      <a:alpha val="43137"/>
                    </a:srgbClr>
                  </a:outerShdw>
                </a:effectLst>
              </a:rPr>
              <a:t>1</a:t>
            </a:r>
            <a:r>
              <a:rPr lang="ja-JP" altLang="en-US" sz="2800" i="0" dirty="0">
                <a:effectLst>
                  <a:outerShdw blurRad="38100" dist="38100" dir="2700000" algn="tl">
                    <a:srgbClr val="000000">
                      <a:alpha val="43137"/>
                    </a:srgbClr>
                  </a:outerShdw>
                </a:effectLst>
              </a:rPr>
              <a:t>か</a:t>
            </a:r>
            <a:r>
              <a:rPr lang="en-US" altLang="ja-JP" sz="2800" i="0" dirty="0">
                <a:effectLst>
                  <a:outerShdw blurRad="38100" dist="38100" dir="2700000" algn="tl">
                    <a:srgbClr val="000000">
                      <a:alpha val="43137"/>
                    </a:srgbClr>
                  </a:outerShdw>
                </a:effectLst>
              </a:rPr>
              <a:t>0</a:t>
            </a:r>
            <a:r>
              <a:rPr lang="ja-JP" altLang="en-US" sz="2800" i="0" dirty="0">
                <a:effectLst>
                  <a:outerShdw blurRad="38100" dist="38100" dir="2700000" algn="tl">
                    <a:srgbClr val="000000">
                      <a:alpha val="43137"/>
                    </a:srgbClr>
                  </a:outerShdw>
                </a:effectLst>
              </a:rPr>
              <a:t>かは</a:t>
            </a:r>
            <a:endParaRPr kumimoji="1" lang="en-US" altLang="ja-JP" sz="2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rPr>
              <a:t>読み取れる</a:t>
            </a:r>
          </a:p>
        </p:txBody>
      </p:sp>
    </p:spTree>
    <p:extLst>
      <p:ext uri="{BB962C8B-B14F-4D97-AF65-F5344CB8AC3E}">
        <p14:creationId xmlns:p14="http://schemas.microsoft.com/office/powerpoint/2010/main" val="150152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計算機 </a:t>
            </a:r>
            <a:r>
              <a:rPr lang="ja-JP" altLang="en-US" sz="2800">
                <a:latin typeface="Times New Roman" panose="02020603050405020304" pitchFamily="18" charset="0"/>
              </a:rPr>
              <a:t>アナログ計算機とデジタル計算機</a:t>
            </a:r>
          </a:p>
        </p:txBody>
      </p:sp>
      <p:sp>
        <p:nvSpPr>
          <p:cNvPr id="17411" name="Rectangle 3"/>
          <p:cNvSpPr>
            <a:spLocks noGrp="1" noChangeArrowheads="1"/>
          </p:cNvSpPr>
          <p:nvPr>
            <p:ph type="body" idx="1"/>
          </p:nvPr>
        </p:nvSpPr>
        <p:spPr>
          <a:xfrm>
            <a:off x="609600" y="1981200"/>
            <a:ext cx="8001000" cy="4114800"/>
          </a:xfrm>
        </p:spPr>
        <p:txBody>
          <a:bodyPr/>
          <a:lstStyle/>
          <a:p>
            <a:pPr eaLnBrk="1" hangingPunct="1">
              <a:defRPr/>
            </a:pPr>
            <a:r>
              <a:rPr lang="ja-JP" altLang="en-US">
                <a:latin typeface="Times New Roman" panose="02020603050405020304" pitchFamily="18" charset="0"/>
              </a:rPr>
              <a:t>アナログ計算機 </a:t>
            </a:r>
            <a:r>
              <a:rPr lang="en-US" altLang="ja-JP">
                <a:latin typeface="Times New Roman" panose="02020603050405020304" pitchFamily="18" charset="0"/>
              </a:rPr>
              <a:t>: </a:t>
            </a:r>
            <a:r>
              <a:rPr lang="ja-JP" altLang="en-US">
                <a:latin typeface="Times New Roman" panose="02020603050405020304" pitchFamily="18" charset="0"/>
              </a:rPr>
              <a:t>現在では使われない</a:t>
            </a:r>
          </a:p>
          <a:p>
            <a:pPr lvl="1" eaLnBrk="1" hangingPunct="1">
              <a:defRPr/>
            </a:pPr>
            <a:r>
              <a:rPr lang="ja-JP" altLang="en-US">
                <a:latin typeface="Times New Roman" panose="02020603050405020304" pitchFamily="18" charset="0"/>
              </a:rPr>
              <a:t>数値を電圧・電流等で表現</a:t>
            </a:r>
          </a:p>
          <a:p>
            <a:pPr lvl="2" eaLnBrk="1" hangingPunct="1">
              <a:defRPr/>
            </a:pPr>
            <a:r>
              <a:rPr lang="ja-JP" altLang="en-US" sz="2800">
                <a:latin typeface="Times New Roman" panose="02020603050405020304" pitchFamily="18" charset="0"/>
              </a:rPr>
              <a:t>人間の脳も一種のアナログ計算機</a:t>
            </a:r>
          </a:p>
          <a:p>
            <a:pPr lvl="2" eaLnBrk="1" hangingPunct="1">
              <a:defRPr/>
            </a:pPr>
            <a:r>
              <a:rPr lang="ja-JP" altLang="en-US" sz="2800">
                <a:latin typeface="Times New Roman" panose="02020603050405020304" pitchFamily="18" charset="0"/>
              </a:rPr>
              <a:t>将来は</a:t>
            </a:r>
            <a:r>
              <a:rPr lang="en-US" altLang="ja-JP" sz="2800">
                <a:latin typeface="Times New Roman" panose="02020603050405020304" pitchFamily="18" charset="0"/>
              </a:rPr>
              <a:t>DNA</a:t>
            </a:r>
            <a:r>
              <a:rPr lang="ja-JP" altLang="en-US" sz="2800">
                <a:latin typeface="Times New Roman" panose="02020603050405020304" pitchFamily="18" charset="0"/>
              </a:rPr>
              <a:t>分子計算機で復活するかも？</a:t>
            </a:r>
          </a:p>
          <a:p>
            <a:pPr eaLnBrk="1" hangingPunct="1">
              <a:defRPr/>
            </a:pPr>
            <a:r>
              <a:rPr lang="ja-JP" altLang="en-US">
                <a:latin typeface="Times New Roman" panose="02020603050405020304" pitchFamily="18" charset="0"/>
              </a:rPr>
              <a:t>デジタル計算機 </a:t>
            </a:r>
            <a:r>
              <a:rPr lang="en-US" altLang="ja-JP">
                <a:latin typeface="Times New Roman" panose="02020603050405020304" pitchFamily="18" charset="0"/>
              </a:rPr>
              <a:t>: </a:t>
            </a:r>
            <a:r>
              <a:rPr lang="ja-JP" altLang="en-US">
                <a:latin typeface="Times New Roman" panose="02020603050405020304" pitchFamily="18" charset="0"/>
              </a:rPr>
              <a:t>現行の計算機</a:t>
            </a:r>
          </a:p>
          <a:p>
            <a:pPr lvl="1" eaLnBrk="1" hangingPunct="1">
              <a:defRPr/>
            </a:pPr>
            <a:r>
              <a:rPr lang="ja-JP" altLang="en-US">
                <a:latin typeface="Times New Roman" panose="02020603050405020304" pitchFamily="18" charset="0"/>
              </a:rPr>
              <a:t>数値を </a:t>
            </a:r>
            <a:r>
              <a:rPr lang="en-US" altLang="ja-JP">
                <a:latin typeface="Times New Roman" panose="02020603050405020304" pitchFamily="18" charset="0"/>
              </a:rPr>
              <a:t>1 (</a:t>
            </a:r>
            <a:r>
              <a:rPr lang="ja-JP" altLang="en-US">
                <a:latin typeface="Times New Roman" panose="02020603050405020304" pitchFamily="18" charset="0"/>
              </a:rPr>
              <a:t>高電位</a:t>
            </a:r>
            <a:r>
              <a:rPr lang="en-US" altLang="ja-JP">
                <a:latin typeface="Times New Roman" panose="02020603050405020304" pitchFamily="18" charset="0"/>
              </a:rPr>
              <a:t>)</a:t>
            </a:r>
            <a:r>
              <a:rPr lang="ja-JP" altLang="en-US">
                <a:latin typeface="Times New Roman" panose="02020603050405020304" pitchFamily="18" charset="0"/>
              </a:rPr>
              <a:t>と </a:t>
            </a:r>
            <a:r>
              <a:rPr lang="en-US" altLang="ja-JP">
                <a:latin typeface="Times New Roman" panose="02020603050405020304" pitchFamily="18" charset="0"/>
              </a:rPr>
              <a:t>0 (</a:t>
            </a:r>
            <a:r>
              <a:rPr lang="ja-JP" altLang="en-US">
                <a:latin typeface="Times New Roman" panose="02020603050405020304" pitchFamily="18" charset="0"/>
              </a:rPr>
              <a:t>低電位</a:t>
            </a:r>
            <a:r>
              <a:rPr lang="en-US" altLang="ja-JP">
                <a:latin typeface="Times New Roman" panose="02020603050405020304" pitchFamily="18" charset="0"/>
              </a:rPr>
              <a:t>)</a:t>
            </a:r>
            <a:r>
              <a:rPr lang="ja-JP" altLang="en-US">
                <a:latin typeface="Times New Roman" panose="02020603050405020304" pitchFamily="18" charset="0"/>
              </a:rPr>
              <a:t>の</a:t>
            </a:r>
            <a:r>
              <a:rPr lang="en-US" altLang="ja-JP">
                <a:latin typeface="Times New Roman" panose="02020603050405020304" pitchFamily="18" charset="0"/>
              </a:rPr>
              <a:t>2</a:t>
            </a:r>
            <a:r>
              <a:rPr lang="ja-JP" altLang="en-US">
                <a:latin typeface="Times New Roman" panose="02020603050405020304" pitchFamily="18" charset="0"/>
              </a:rPr>
              <a:t>値で表現</a:t>
            </a:r>
          </a:p>
          <a:p>
            <a:pPr lvl="2" eaLnBrk="1" hangingPunct="1">
              <a:defRPr/>
            </a:pPr>
            <a:r>
              <a:rPr lang="ja-JP" altLang="en-US" sz="2800">
                <a:latin typeface="Times New Roman" panose="02020603050405020304" pitchFamily="18" charset="0"/>
              </a:rPr>
              <a:t>将来は量子計算機へ進化？</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論理と論理変数</a:t>
            </a:r>
          </a:p>
        </p:txBody>
      </p:sp>
      <p:sp>
        <p:nvSpPr>
          <p:cNvPr id="18435" name="Rectangle 3"/>
          <p:cNvSpPr>
            <a:spLocks noGrp="1" noChangeArrowheads="1"/>
          </p:cNvSpPr>
          <p:nvPr>
            <p:ph type="body" idx="1"/>
          </p:nvPr>
        </p:nvSpPr>
        <p:spPr>
          <a:xfrm>
            <a:off x="1066800" y="1981200"/>
            <a:ext cx="7543800" cy="2667000"/>
          </a:xfrm>
        </p:spPr>
        <p:txBody>
          <a:bodyPr/>
          <a:lstStyle/>
          <a:p>
            <a:pPr eaLnBrk="1" hangingPunct="1">
              <a:lnSpc>
                <a:spcPct val="90000"/>
              </a:lnSpc>
              <a:defRPr/>
            </a:pPr>
            <a:r>
              <a:rPr lang="ja-JP" altLang="en-US" dirty="0">
                <a:latin typeface="Times New Roman" panose="02020603050405020304" pitchFamily="18" charset="0"/>
              </a:rPr>
              <a:t>論理</a:t>
            </a:r>
            <a:r>
              <a:rPr lang="en-US" altLang="ja-JP" dirty="0">
                <a:latin typeface="Times New Roman" panose="02020603050405020304" pitchFamily="18" charset="0"/>
              </a:rPr>
              <a:t>: </a:t>
            </a:r>
            <a:r>
              <a:rPr lang="en-US" altLang="ja-JP" sz="2800" dirty="0">
                <a:latin typeface="Times New Roman" panose="02020603050405020304" pitchFamily="18" charset="0"/>
              </a:rPr>
              <a:t>2</a:t>
            </a:r>
            <a:r>
              <a:rPr lang="ja-JP" altLang="en-US" sz="2800" dirty="0" err="1">
                <a:latin typeface="Times New Roman" panose="02020603050405020304" pitchFamily="18" charset="0"/>
              </a:rPr>
              <a:t>つの</a:t>
            </a:r>
            <a:r>
              <a:rPr lang="ja-JP" altLang="en-US" sz="2800" dirty="0">
                <a:latin typeface="Times New Roman" panose="02020603050405020304" pitchFamily="18" charset="0"/>
              </a:rPr>
              <a:t>値で表現されるデジタル情報</a:t>
            </a:r>
          </a:p>
          <a:p>
            <a:pPr lvl="1" eaLnBrk="1" hangingPunct="1">
              <a:lnSpc>
                <a:spcPct val="90000"/>
              </a:lnSpc>
              <a:defRPr/>
            </a:pPr>
            <a:r>
              <a:rPr lang="en-US" altLang="ja-JP" dirty="0">
                <a:latin typeface="Times New Roman" panose="02020603050405020304" pitchFamily="18" charset="0"/>
              </a:rPr>
              <a:t>0 </a:t>
            </a:r>
            <a:r>
              <a:rPr lang="ja-JP" altLang="en-US" dirty="0">
                <a:latin typeface="Times New Roman" panose="02020603050405020304" pitchFamily="18" charset="0"/>
              </a:rPr>
              <a:t>と </a:t>
            </a:r>
            <a:r>
              <a:rPr lang="en-US" altLang="ja-JP" dirty="0">
                <a:latin typeface="Times New Roman" panose="02020603050405020304" pitchFamily="18" charset="0"/>
              </a:rPr>
              <a:t>1, yes </a:t>
            </a:r>
            <a:r>
              <a:rPr lang="ja-JP" altLang="en-US" dirty="0">
                <a:latin typeface="Times New Roman" panose="02020603050405020304" pitchFamily="18" charset="0"/>
              </a:rPr>
              <a:t>と </a:t>
            </a:r>
            <a:r>
              <a:rPr lang="en-US" altLang="ja-JP" dirty="0">
                <a:latin typeface="Times New Roman" panose="02020603050405020304" pitchFamily="18" charset="0"/>
              </a:rPr>
              <a:t>no, </a:t>
            </a:r>
            <a:r>
              <a:rPr lang="ja-JP" altLang="en-US" dirty="0">
                <a:latin typeface="Times New Roman" panose="02020603050405020304" pitchFamily="18" charset="0"/>
              </a:rPr>
              <a:t>真と偽</a:t>
            </a:r>
          </a:p>
          <a:p>
            <a:pPr eaLnBrk="1" hangingPunct="1">
              <a:lnSpc>
                <a:spcPct val="90000"/>
              </a:lnSpc>
              <a:defRPr/>
            </a:pPr>
            <a:r>
              <a:rPr lang="ja-JP" altLang="en-US" dirty="0">
                <a:latin typeface="Times New Roman" panose="02020603050405020304" pitchFamily="18" charset="0"/>
              </a:rPr>
              <a:t>論理変数</a:t>
            </a:r>
            <a:r>
              <a:rPr lang="en-US" altLang="ja-JP" dirty="0">
                <a:latin typeface="Times New Roman" panose="02020603050405020304" pitchFamily="18" charset="0"/>
              </a:rPr>
              <a:t>: 0 </a:t>
            </a:r>
            <a:r>
              <a:rPr lang="ja-JP" altLang="en-US" dirty="0">
                <a:latin typeface="Times New Roman" panose="02020603050405020304" pitchFamily="18" charset="0"/>
              </a:rPr>
              <a:t>か</a:t>
            </a:r>
            <a:r>
              <a:rPr lang="en-US" altLang="ja-JP" dirty="0">
                <a:latin typeface="Times New Roman" panose="02020603050405020304" pitchFamily="18" charset="0"/>
              </a:rPr>
              <a:t>1 </a:t>
            </a:r>
            <a:r>
              <a:rPr lang="en-US" altLang="ja-JP" sz="2800" dirty="0">
                <a:latin typeface="Times New Roman" panose="02020603050405020304" pitchFamily="18" charset="0"/>
              </a:rPr>
              <a:t>(</a:t>
            </a:r>
            <a:r>
              <a:rPr lang="ja-JP" altLang="en-US" sz="2800" dirty="0">
                <a:latin typeface="Times New Roman" panose="02020603050405020304" pitchFamily="18" charset="0"/>
              </a:rPr>
              <a:t>のみ</a:t>
            </a:r>
            <a:r>
              <a:rPr lang="en-US" altLang="ja-JP" sz="2800" dirty="0">
                <a:latin typeface="Times New Roman" panose="02020603050405020304" pitchFamily="18" charset="0"/>
              </a:rPr>
              <a:t>)</a:t>
            </a:r>
            <a:r>
              <a:rPr lang="ja-JP" altLang="en-US" dirty="0">
                <a:latin typeface="Times New Roman" panose="02020603050405020304" pitchFamily="18" charset="0"/>
              </a:rPr>
              <a:t>を取る変数</a:t>
            </a:r>
          </a:p>
          <a:p>
            <a:pPr lvl="1" eaLnBrk="1" hangingPunct="1">
              <a:lnSpc>
                <a:spcPct val="90000"/>
              </a:lnSpc>
              <a:defRPr/>
            </a:pPr>
            <a:r>
              <a:rPr lang="ja-JP" altLang="en-US" dirty="0">
                <a:latin typeface="Times New Roman" panose="02020603050405020304" pitchFamily="18" charset="0"/>
              </a:rPr>
              <a:t>スイッチの </a:t>
            </a:r>
            <a:r>
              <a:rPr lang="en-US" altLang="ja-JP" dirty="0">
                <a:latin typeface="Times New Roman" panose="02020603050405020304" pitchFamily="18" charset="0"/>
              </a:rPr>
              <a:t>ON - OFF </a:t>
            </a:r>
            <a:r>
              <a:rPr lang="ja-JP" altLang="en-US" dirty="0">
                <a:latin typeface="Times New Roman" panose="02020603050405020304" pitchFamily="18" charset="0"/>
              </a:rPr>
              <a:t>を表現可能</a:t>
            </a:r>
          </a:p>
        </p:txBody>
      </p:sp>
      <p:grpSp>
        <p:nvGrpSpPr>
          <p:cNvPr id="18448" name="Group 16"/>
          <p:cNvGrpSpPr>
            <a:grpSpLocks/>
          </p:cNvGrpSpPr>
          <p:nvPr/>
        </p:nvGrpSpPr>
        <p:grpSpPr bwMode="auto">
          <a:xfrm>
            <a:off x="3124200" y="4359275"/>
            <a:ext cx="2659063" cy="1066800"/>
            <a:chOff x="2448" y="3000"/>
            <a:chExt cx="1675" cy="672"/>
          </a:xfrm>
        </p:grpSpPr>
        <p:sp>
          <p:nvSpPr>
            <p:cNvPr id="18437" name="Line 5"/>
            <p:cNvSpPr>
              <a:spLocks noChangeShapeType="1"/>
            </p:cNvSpPr>
            <p:nvPr/>
          </p:nvSpPr>
          <p:spPr bwMode="auto">
            <a:xfrm>
              <a:off x="2448" y="3216"/>
              <a:ext cx="38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18438" name="Line 6"/>
            <p:cNvSpPr>
              <a:spLocks noChangeShapeType="1"/>
            </p:cNvSpPr>
            <p:nvPr/>
          </p:nvSpPr>
          <p:spPr bwMode="auto">
            <a:xfrm>
              <a:off x="3216" y="3216"/>
              <a:ext cx="38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18439" name="Oval 7"/>
            <p:cNvSpPr>
              <a:spLocks noChangeArrowheads="1"/>
            </p:cNvSpPr>
            <p:nvPr/>
          </p:nvSpPr>
          <p:spPr bwMode="auto">
            <a:xfrm>
              <a:off x="2832" y="3168"/>
              <a:ext cx="96" cy="9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ja-JP" altLang="en-US">
                <a:effectLst>
                  <a:outerShdw blurRad="38100" dist="38100" dir="2700000" algn="tl">
                    <a:srgbClr val="000000">
                      <a:alpha val="43137"/>
                    </a:srgbClr>
                  </a:outerShdw>
                </a:effectLst>
              </a:endParaRPr>
            </a:p>
          </p:txBody>
        </p:sp>
        <p:sp>
          <p:nvSpPr>
            <p:cNvPr id="18440" name="Oval 8"/>
            <p:cNvSpPr>
              <a:spLocks noChangeArrowheads="1"/>
            </p:cNvSpPr>
            <p:nvPr/>
          </p:nvSpPr>
          <p:spPr bwMode="auto">
            <a:xfrm>
              <a:off x="3120" y="3168"/>
              <a:ext cx="96" cy="9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ja-JP" altLang="en-US">
                <a:effectLst>
                  <a:outerShdw blurRad="38100" dist="38100" dir="2700000" algn="tl">
                    <a:srgbClr val="000000">
                      <a:alpha val="43137"/>
                    </a:srgbClr>
                  </a:outerShdw>
                </a:effectLst>
              </a:endParaRPr>
            </a:p>
          </p:txBody>
        </p:sp>
        <p:sp>
          <p:nvSpPr>
            <p:cNvPr id="18441" name="Line 9"/>
            <p:cNvSpPr>
              <a:spLocks noChangeShapeType="1"/>
            </p:cNvSpPr>
            <p:nvPr/>
          </p:nvSpPr>
          <p:spPr bwMode="auto">
            <a:xfrm>
              <a:off x="2448" y="3504"/>
              <a:ext cx="38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18442" name="Line 10"/>
            <p:cNvSpPr>
              <a:spLocks noChangeShapeType="1"/>
            </p:cNvSpPr>
            <p:nvPr/>
          </p:nvSpPr>
          <p:spPr bwMode="auto">
            <a:xfrm>
              <a:off x="3216" y="3504"/>
              <a:ext cx="38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18443" name="Oval 11"/>
            <p:cNvSpPr>
              <a:spLocks noChangeArrowheads="1"/>
            </p:cNvSpPr>
            <p:nvPr/>
          </p:nvSpPr>
          <p:spPr bwMode="auto">
            <a:xfrm>
              <a:off x="2832" y="3456"/>
              <a:ext cx="96" cy="9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ja-JP" altLang="en-US">
                <a:effectLst>
                  <a:outerShdw blurRad="38100" dist="38100" dir="2700000" algn="tl">
                    <a:srgbClr val="000000">
                      <a:alpha val="43137"/>
                    </a:srgbClr>
                  </a:outerShdw>
                </a:effectLst>
              </a:endParaRPr>
            </a:p>
          </p:txBody>
        </p:sp>
        <p:sp>
          <p:nvSpPr>
            <p:cNvPr id="18444" name="Oval 12"/>
            <p:cNvSpPr>
              <a:spLocks noChangeArrowheads="1"/>
            </p:cNvSpPr>
            <p:nvPr/>
          </p:nvSpPr>
          <p:spPr bwMode="auto">
            <a:xfrm>
              <a:off x="3120" y="3456"/>
              <a:ext cx="96" cy="9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ja-JP" altLang="en-US">
                <a:effectLst>
                  <a:outerShdw blurRad="38100" dist="38100" dir="2700000" algn="tl">
                    <a:srgbClr val="000000">
                      <a:alpha val="43137"/>
                    </a:srgbClr>
                  </a:outerShdw>
                </a:effectLst>
              </a:endParaRPr>
            </a:p>
          </p:txBody>
        </p:sp>
        <p:sp>
          <p:nvSpPr>
            <p:cNvPr id="18445" name="Line 13"/>
            <p:cNvSpPr>
              <a:spLocks noChangeShapeType="1"/>
            </p:cNvSpPr>
            <p:nvPr/>
          </p:nvSpPr>
          <p:spPr bwMode="auto">
            <a:xfrm flipV="1">
              <a:off x="2928" y="3024"/>
              <a:ext cx="240" cy="19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18446" name="Line 14"/>
            <p:cNvSpPr>
              <a:spLocks noChangeShapeType="1"/>
            </p:cNvSpPr>
            <p:nvPr/>
          </p:nvSpPr>
          <p:spPr bwMode="auto">
            <a:xfrm flipV="1">
              <a:off x="2928" y="3456"/>
              <a:ext cx="240"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12304" name="Text Box 15"/>
            <p:cNvSpPr txBox="1">
              <a:spLocks noChangeArrowheads="1"/>
            </p:cNvSpPr>
            <p:nvPr/>
          </p:nvSpPr>
          <p:spPr bwMode="auto">
            <a:xfrm>
              <a:off x="3744" y="3000"/>
              <a:ext cx="379"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tx1"/>
                </a:buClr>
                <a:buChar char="–"/>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7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en-US" altLang="ja-JP" i="0" dirty="0">
                  <a:latin typeface="Times New Roman" panose="02020603050405020304" pitchFamily="18" charset="0"/>
                </a:rPr>
                <a:t>: 0</a:t>
              </a:r>
            </a:p>
            <a:p>
              <a:pPr eaLnBrk="1" hangingPunct="1">
                <a:spcBef>
                  <a:spcPct val="0"/>
                </a:spcBef>
                <a:buClrTx/>
                <a:buSzTx/>
                <a:buFontTx/>
                <a:buNone/>
              </a:pPr>
              <a:r>
                <a:rPr lang="en-US" altLang="ja-JP" i="0" dirty="0">
                  <a:latin typeface="Times New Roman" panose="02020603050405020304" pitchFamily="18" charset="0"/>
                </a:rPr>
                <a:t>: 1</a:t>
              </a:r>
            </a:p>
          </p:txBody>
        </p:sp>
      </p:grpSp>
      <p:sp>
        <p:nvSpPr>
          <p:cNvPr id="2" name="テキスト ボックス 1">
            <a:extLst>
              <a:ext uri="{FF2B5EF4-FFF2-40B4-BE49-F238E27FC236}">
                <a16:creationId xmlns:a16="http://schemas.microsoft.com/office/drawing/2014/main" id="{2764099E-419E-461B-83B9-21B72546B412}"/>
              </a:ext>
            </a:extLst>
          </p:cNvPr>
          <p:cNvSpPr txBox="1"/>
          <p:nvPr/>
        </p:nvSpPr>
        <p:spPr>
          <a:xfrm>
            <a:off x="5887587" y="4410412"/>
            <a:ext cx="2643672" cy="1015663"/>
          </a:xfrm>
          <a:prstGeom prst="rect">
            <a:avLst/>
          </a:prstGeom>
          <a:noFill/>
        </p:spPr>
        <p:txBody>
          <a:bodyPr wrap="none" rtlCol="0">
            <a:spAutoFit/>
          </a:bodyPr>
          <a:lstStyle/>
          <a:p>
            <a:r>
              <a:rPr kumimoji="1" lang="ja-JP" altLang="en-US" sz="2800" i="0" dirty="0"/>
              <a:t>電流は流れない</a:t>
            </a:r>
            <a:endParaRPr kumimoji="1" lang="en-US" altLang="ja-JP" sz="2800" i="0" dirty="0"/>
          </a:p>
          <a:p>
            <a:r>
              <a:rPr lang="ja-JP" altLang="en-US" sz="2800" i="0" dirty="0"/>
              <a:t>電流が流れる</a:t>
            </a:r>
            <a:r>
              <a:rPr lang="ja-JP" altLang="en-US" i="0" dirty="0"/>
              <a:t> </a:t>
            </a:r>
            <a:endParaRPr kumimoji="1" lang="ja-JP" altLang="en-US" i="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8448"/>
                                        </p:tgtEl>
                                        <p:attrNameLst>
                                          <p:attrName>style.visibility</p:attrName>
                                        </p:attrNameLst>
                                      </p:cBhvr>
                                      <p:to>
                                        <p:strVal val="visible"/>
                                      </p:to>
                                    </p:set>
                                    <p:anim calcmode="lin" valueType="num">
                                      <p:cBhvr additive="base">
                                        <p:cTn id="7" dur="500" fill="hold"/>
                                        <p:tgtEl>
                                          <p:spTgt spid="18448"/>
                                        </p:tgtEl>
                                        <p:attrNameLst>
                                          <p:attrName>ppt_x</p:attrName>
                                        </p:attrNameLst>
                                      </p:cBhvr>
                                      <p:tavLst>
                                        <p:tav tm="0">
                                          <p:val>
                                            <p:strVal val="#ppt_x"/>
                                          </p:val>
                                        </p:tav>
                                        <p:tav tm="100000">
                                          <p:val>
                                            <p:strVal val="#ppt_x"/>
                                          </p:val>
                                        </p:tav>
                                      </p:tavLst>
                                    </p:anim>
                                    <p:anim calcmode="lin" valueType="num">
                                      <p:cBhvr additive="base">
                                        <p:cTn id="8" dur="500" fill="hold"/>
                                        <p:tgtEl>
                                          <p:spTgt spid="1844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論理変数が示す値</a:t>
            </a:r>
          </a:p>
        </p:txBody>
      </p:sp>
      <p:sp>
        <p:nvSpPr>
          <p:cNvPr id="19459" name="Rectangle 3"/>
          <p:cNvSpPr>
            <a:spLocks noGrp="1" noChangeArrowheads="1"/>
          </p:cNvSpPr>
          <p:nvPr>
            <p:ph type="body" idx="1"/>
          </p:nvPr>
        </p:nvSpPr>
        <p:spPr/>
        <p:txBody>
          <a:bodyPr/>
          <a:lstStyle/>
          <a:p>
            <a:pPr eaLnBrk="1" hangingPunct="1">
              <a:defRPr/>
            </a:pPr>
            <a:r>
              <a:rPr lang="ja-JP" altLang="en-US">
                <a:latin typeface="Times New Roman" panose="02020603050405020304" pitchFamily="18" charset="0"/>
              </a:rPr>
              <a:t>論理変数</a:t>
            </a:r>
            <a:r>
              <a:rPr lang="en-US" altLang="ja-JP">
                <a:latin typeface="Times New Roman" panose="02020603050405020304" pitchFamily="18" charset="0"/>
              </a:rPr>
              <a:t>: </a:t>
            </a:r>
            <a:r>
              <a:rPr lang="en-US" altLang="ja-JP" b="1">
                <a:solidFill>
                  <a:srgbClr val="FFFF00"/>
                </a:solidFill>
                <a:latin typeface="Times New Roman" panose="02020603050405020304" pitchFamily="18" charset="0"/>
              </a:rPr>
              <a:t>0</a:t>
            </a:r>
            <a:r>
              <a:rPr lang="en-US" altLang="ja-JP">
                <a:latin typeface="Times New Roman" panose="02020603050405020304" pitchFamily="18" charset="0"/>
              </a:rPr>
              <a:t> </a:t>
            </a:r>
            <a:r>
              <a:rPr lang="ja-JP" altLang="en-US">
                <a:latin typeface="Times New Roman" panose="02020603050405020304" pitchFamily="18" charset="0"/>
              </a:rPr>
              <a:t>か </a:t>
            </a:r>
            <a:r>
              <a:rPr lang="en-US" altLang="ja-JP" b="1">
                <a:solidFill>
                  <a:srgbClr val="FFFF00"/>
                </a:solidFill>
                <a:latin typeface="Times New Roman" panose="02020603050405020304" pitchFamily="18" charset="0"/>
              </a:rPr>
              <a:t>1</a:t>
            </a:r>
            <a:r>
              <a:rPr lang="en-US" altLang="ja-JP">
                <a:latin typeface="Times New Roman" panose="02020603050405020304" pitchFamily="18" charset="0"/>
              </a:rPr>
              <a:t> </a:t>
            </a:r>
            <a:r>
              <a:rPr lang="ja-JP" altLang="en-US">
                <a:latin typeface="Times New Roman" panose="02020603050405020304" pitchFamily="18" charset="0"/>
              </a:rPr>
              <a:t>のみを取る変数</a:t>
            </a:r>
          </a:p>
          <a:p>
            <a:pPr lvl="1" eaLnBrk="1" hangingPunct="1">
              <a:defRPr/>
            </a:pPr>
            <a:r>
              <a:rPr lang="en-US" altLang="ja-JP">
                <a:latin typeface="Times New Roman" panose="02020603050405020304" pitchFamily="18" charset="0"/>
              </a:rPr>
              <a:t>2</a:t>
            </a:r>
            <a:r>
              <a:rPr lang="ja-JP" altLang="en-US">
                <a:latin typeface="Times New Roman" panose="02020603050405020304" pitchFamily="18" charset="0"/>
              </a:rPr>
              <a:t>進値</a:t>
            </a:r>
          </a:p>
          <a:p>
            <a:pPr lvl="2" eaLnBrk="1" hangingPunct="1">
              <a:defRPr/>
            </a:pPr>
            <a:r>
              <a:rPr lang="ja-JP" altLang="en-US" sz="2800">
                <a:latin typeface="Times New Roman" panose="02020603050405020304" pitchFamily="18" charset="0"/>
              </a:rPr>
              <a:t>有限桁の数値を</a:t>
            </a:r>
            <a:r>
              <a:rPr lang="en-US" altLang="ja-JP" sz="2800">
                <a:latin typeface="Times New Roman" panose="02020603050405020304" pitchFamily="18" charset="0"/>
              </a:rPr>
              <a:t>2</a:t>
            </a:r>
            <a:r>
              <a:rPr lang="ja-JP" altLang="en-US" sz="2800">
                <a:latin typeface="Times New Roman" panose="02020603050405020304" pitchFamily="18" charset="0"/>
              </a:rPr>
              <a:t>進数で表したもの</a:t>
            </a:r>
          </a:p>
          <a:p>
            <a:pPr lvl="2" eaLnBrk="1" hangingPunct="1">
              <a:defRPr/>
            </a:pPr>
            <a:r>
              <a:rPr lang="ja-JP" altLang="en-US" sz="2800">
                <a:latin typeface="Times New Roman" panose="02020603050405020304" pitchFamily="18" charset="0"/>
              </a:rPr>
              <a:t>算術演算を適用</a:t>
            </a:r>
          </a:p>
          <a:p>
            <a:pPr lvl="1" eaLnBrk="1" hangingPunct="1">
              <a:defRPr/>
            </a:pPr>
            <a:r>
              <a:rPr lang="ja-JP" altLang="en-US">
                <a:latin typeface="Times New Roman" panose="02020603050405020304" pitchFamily="18" charset="0"/>
              </a:rPr>
              <a:t>論理値</a:t>
            </a:r>
          </a:p>
          <a:p>
            <a:pPr lvl="2" eaLnBrk="1" hangingPunct="1">
              <a:defRPr/>
            </a:pPr>
            <a:r>
              <a:rPr lang="ja-JP" altLang="en-US" sz="2800">
                <a:latin typeface="Times New Roman" panose="02020603050405020304" pitchFamily="18" charset="0"/>
              </a:rPr>
              <a:t>数値ではない </a:t>
            </a:r>
            <a:r>
              <a:rPr lang="en-US" altLang="ja-JP" sz="2800">
                <a:latin typeface="Times New Roman" panose="02020603050405020304" pitchFamily="18" charset="0"/>
              </a:rPr>
              <a:t>(0 = </a:t>
            </a:r>
            <a:r>
              <a:rPr lang="ja-JP" altLang="en-US" sz="2800">
                <a:latin typeface="Times New Roman" panose="02020603050405020304" pitchFamily="18" charset="0"/>
              </a:rPr>
              <a:t>偽</a:t>
            </a:r>
            <a:r>
              <a:rPr lang="en-US" altLang="ja-JP" sz="2800">
                <a:latin typeface="Times New Roman" panose="02020603050405020304" pitchFamily="18" charset="0"/>
              </a:rPr>
              <a:t>, 1 = </a:t>
            </a:r>
            <a:r>
              <a:rPr lang="ja-JP" altLang="en-US" sz="2800">
                <a:latin typeface="Times New Roman" panose="02020603050405020304" pitchFamily="18" charset="0"/>
              </a:rPr>
              <a:t>真</a:t>
            </a:r>
            <a:r>
              <a:rPr lang="en-US" altLang="ja-JP" sz="2800">
                <a:latin typeface="Times New Roman" panose="02020603050405020304" pitchFamily="18" charset="0"/>
              </a:rPr>
              <a:t>)</a:t>
            </a:r>
          </a:p>
          <a:p>
            <a:pPr lvl="2" eaLnBrk="1" hangingPunct="1">
              <a:defRPr/>
            </a:pPr>
            <a:r>
              <a:rPr lang="ja-JP" altLang="en-US" sz="2800">
                <a:latin typeface="Times New Roman" panose="02020603050405020304" pitchFamily="18" charset="0"/>
              </a:rPr>
              <a:t>論理演算を適用</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論理値</a:t>
            </a:r>
          </a:p>
        </p:txBody>
      </p:sp>
      <p:sp>
        <p:nvSpPr>
          <p:cNvPr id="21507" name="Rectangle 3"/>
          <p:cNvSpPr>
            <a:spLocks noGrp="1" noChangeArrowheads="1"/>
          </p:cNvSpPr>
          <p:nvPr>
            <p:ph type="body" idx="1"/>
          </p:nvPr>
        </p:nvSpPr>
        <p:spPr>
          <a:xfrm>
            <a:off x="1066800" y="1981200"/>
            <a:ext cx="7543800" cy="1981200"/>
          </a:xfrm>
        </p:spPr>
        <p:txBody>
          <a:bodyPr/>
          <a:lstStyle/>
          <a:p>
            <a:pPr eaLnBrk="1" hangingPunct="1">
              <a:buFont typeface="Wingdings" panose="05000000000000000000" pitchFamily="2" charset="2"/>
              <a:buChar char="u"/>
              <a:defRPr/>
            </a:pPr>
            <a:r>
              <a:rPr lang="ja-JP" altLang="en-US" dirty="0">
                <a:latin typeface="Times New Roman" panose="02020603050405020304" pitchFamily="18" charset="0"/>
              </a:rPr>
              <a:t>公理</a:t>
            </a:r>
            <a:r>
              <a:rPr lang="en-US" altLang="ja-JP" dirty="0">
                <a:latin typeface="Times New Roman" panose="02020603050405020304" pitchFamily="18" charset="0"/>
              </a:rPr>
              <a:t> : </a:t>
            </a:r>
            <a:r>
              <a:rPr lang="ja-JP" altLang="en-US" dirty="0">
                <a:latin typeface="Times New Roman" panose="02020603050405020304" pitchFamily="18" charset="0"/>
              </a:rPr>
              <a:t>論理値</a:t>
            </a:r>
            <a:endParaRPr lang="en-US" altLang="ja-JP" dirty="0">
              <a:latin typeface="Times New Roman" panose="02020603050405020304" pitchFamily="18" charset="0"/>
            </a:endParaRPr>
          </a:p>
          <a:p>
            <a:pPr lvl="1" eaLnBrk="1" hangingPunct="1">
              <a:buFont typeface="Wingdings" panose="05000000000000000000" pitchFamily="2" charset="2"/>
              <a:buChar char="Ø"/>
              <a:defRPr/>
            </a:pPr>
            <a:r>
              <a:rPr lang="ja-JP" altLang="en-US" sz="3200" dirty="0">
                <a:latin typeface="Times New Roman" panose="02020603050405020304" pitchFamily="18" charset="0"/>
              </a:rPr>
              <a:t>論理変数は </a:t>
            </a:r>
            <a:r>
              <a:rPr lang="en-US" altLang="ja-JP" sz="3200" dirty="0">
                <a:latin typeface="Times New Roman" panose="02020603050405020304" pitchFamily="18" charset="0"/>
              </a:rPr>
              <a:t>0 </a:t>
            </a:r>
            <a:r>
              <a:rPr lang="ja-JP" altLang="en-US" sz="3200" dirty="0">
                <a:latin typeface="Times New Roman" panose="02020603050405020304" pitchFamily="18" charset="0"/>
              </a:rPr>
              <a:t>か </a:t>
            </a:r>
            <a:r>
              <a:rPr lang="en-US" altLang="ja-JP" sz="3200" dirty="0">
                <a:latin typeface="Times New Roman" panose="02020603050405020304" pitchFamily="18" charset="0"/>
              </a:rPr>
              <a:t>1 </a:t>
            </a:r>
            <a:r>
              <a:rPr lang="ja-JP" altLang="en-US" sz="3200" dirty="0">
                <a:latin typeface="Times New Roman" panose="02020603050405020304" pitchFamily="18" charset="0"/>
              </a:rPr>
              <a:t>の</a:t>
            </a:r>
          </a:p>
          <a:p>
            <a:pPr lvl="1" eaLnBrk="1" hangingPunct="1">
              <a:buFont typeface="Wingdings" panose="05000000000000000000" pitchFamily="2" charset="2"/>
              <a:buNone/>
              <a:defRPr/>
            </a:pPr>
            <a:r>
              <a:rPr lang="ja-JP" altLang="en-US" sz="3200" dirty="0">
                <a:latin typeface="Times New Roman" panose="02020603050405020304" pitchFamily="18" charset="0"/>
              </a:rPr>
              <a:t>   </a:t>
            </a:r>
            <a:r>
              <a:rPr lang="en-US" altLang="ja-JP" sz="3200" dirty="0">
                <a:latin typeface="Times New Roman" panose="02020603050405020304" pitchFamily="18" charset="0"/>
              </a:rPr>
              <a:t>2</a:t>
            </a:r>
            <a:r>
              <a:rPr lang="ja-JP" altLang="en-US" sz="3200" dirty="0">
                <a:latin typeface="Times New Roman" panose="02020603050405020304" pitchFamily="18" charset="0"/>
              </a:rPr>
              <a:t>種の値しか取らない</a:t>
            </a:r>
            <a:endParaRPr lang="ja-JP" altLang="en-US" sz="3200" b="1" dirty="0">
              <a:solidFill>
                <a:srgbClr val="FFFF00"/>
              </a:solidFill>
              <a:latin typeface="Times New Roman" panose="02020603050405020304" pitchFamily="18" charset="0"/>
            </a:endParaRPr>
          </a:p>
        </p:txBody>
      </p:sp>
      <p:sp>
        <p:nvSpPr>
          <p:cNvPr id="21508" name="Text Box 4"/>
          <p:cNvSpPr txBox="1">
            <a:spLocks noChangeArrowheads="1"/>
          </p:cNvSpPr>
          <p:nvPr/>
        </p:nvSpPr>
        <p:spPr bwMode="auto">
          <a:xfrm>
            <a:off x="1447800" y="4267200"/>
            <a:ext cx="45148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buSzPct val="70000"/>
              <a:buFont typeface="Wingdings" panose="05000000000000000000" pitchFamily="2" charset="2"/>
              <a:buNone/>
              <a:defRPr/>
            </a:pPr>
            <a:r>
              <a:rPr lang="ja-JP" altLang="en-US" i="0">
                <a:effectLst>
                  <a:outerShdw blurRad="38100" dist="38100" dir="2700000" algn="tl">
                    <a:srgbClr val="000000"/>
                  </a:outerShdw>
                </a:effectLst>
              </a:rPr>
              <a:t>例 </a:t>
            </a:r>
            <a:r>
              <a:rPr lang="en-US" altLang="ja-JP" i="0">
                <a:effectLst>
                  <a:outerShdw blurRad="38100" dist="38100" dir="2700000" algn="tl">
                    <a:srgbClr val="000000"/>
                  </a:outerShdw>
                </a:effectLst>
              </a:rPr>
              <a:t>: </a:t>
            </a:r>
            <a:r>
              <a:rPr lang="en-US" altLang="ja-JP">
                <a:effectLst>
                  <a:outerShdw blurRad="38100" dist="38100" dir="2700000" algn="tl">
                    <a:srgbClr val="000000"/>
                  </a:outerShdw>
                </a:effectLst>
              </a:rPr>
              <a:t>X</a:t>
            </a:r>
            <a:r>
              <a:rPr lang="en-US" altLang="ja-JP" i="0">
                <a:effectLst>
                  <a:outerShdw blurRad="38100" dist="38100" dir="2700000" algn="tl">
                    <a:srgbClr val="000000"/>
                  </a:outerShdw>
                </a:effectLst>
              </a:rPr>
              <a:t> </a:t>
            </a:r>
            <a:r>
              <a:rPr lang="ja-JP" altLang="en-US" i="0">
                <a:effectLst>
                  <a:outerShdw blurRad="38100" dist="38100" dir="2700000" algn="tl">
                    <a:srgbClr val="000000"/>
                  </a:outerShdw>
                </a:effectLst>
              </a:rPr>
              <a:t>が論理変数</a:t>
            </a:r>
          </a:p>
          <a:p>
            <a:pPr eaLnBrk="1" hangingPunct="1">
              <a:buSzPct val="70000"/>
              <a:buFont typeface="Wingdings" panose="05000000000000000000" pitchFamily="2" charset="2"/>
              <a:buNone/>
              <a:defRPr/>
            </a:pPr>
            <a:r>
              <a:rPr lang="ja-JP" altLang="en-US" i="0">
                <a:effectLst>
                  <a:outerShdw blurRad="38100" dist="38100" dir="2700000" algn="tl">
                    <a:srgbClr val="000000"/>
                  </a:outerShdw>
                </a:effectLst>
              </a:rPr>
              <a:t>      ⇒  </a:t>
            </a:r>
            <a:r>
              <a:rPr lang="en-US" altLang="ja-JP">
                <a:effectLst>
                  <a:outerShdw blurRad="38100" dist="38100" dir="2700000" algn="tl">
                    <a:srgbClr val="000000"/>
                  </a:outerShdw>
                </a:effectLst>
              </a:rPr>
              <a:t>X</a:t>
            </a:r>
            <a:r>
              <a:rPr lang="en-US" altLang="ja-JP" i="0">
                <a:effectLst>
                  <a:outerShdw blurRad="38100" dist="38100" dir="2700000" algn="tl">
                    <a:srgbClr val="000000"/>
                  </a:outerShdw>
                </a:effectLst>
              </a:rPr>
              <a:t> = </a:t>
            </a:r>
            <a:r>
              <a:rPr lang="en-US" altLang="ja-JP" b="1" i="0">
                <a:solidFill>
                  <a:srgbClr val="FFFF00"/>
                </a:solidFill>
                <a:effectLst>
                  <a:outerShdw blurRad="38100" dist="38100" dir="2700000" algn="tl">
                    <a:srgbClr val="000000"/>
                  </a:outerShdw>
                </a:effectLst>
              </a:rPr>
              <a:t>0</a:t>
            </a:r>
            <a:r>
              <a:rPr lang="en-US" altLang="ja-JP" i="0">
                <a:effectLst>
                  <a:outerShdw blurRad="38100" dist="38100" dir="2700000" algn="tl">
                    <a:srgbClr val="000000"/>
                  </a:outerShdw>
                </a:effectLst>
              </a:rPr>
              <a:t> </a:t>
            </a:r>
            <a:r>
              <a:rPr lang="ja-JP" altLang="en-US" i="0">
                <a:effectLst>
                  <a:outerShdw blurRad="38100" dist="38100" dir="2700000" algn="tl">
                    <a:srgbClr val="000000"/>
                  </a:outerShdw>
                </a:effectLst>
              </a:rPr>
              <a:t>または </a:t>
            </a:r>
            <a:r>
              <a:rPr lang="en-US" altLang="ja-JP">
                <a:effectLst>
                  <a:outerShdw blurRad="38100" dist="38100" dir="2700000" algn="tl">
                    <a:srgbClr val="000000"/>
                  </a:outerShdw>
                </a:effectLst>
              </a:rPr>
              <a:t>X</a:t>
            </a:r>
            <a:r>
              <a:rPr lang="en-US" altLang="ja-JP" i="0">
                <a:effectLst>
                  <a:outerShdw blurRad="38100" dist="38100" dir="2700000" algn="tl">
                    <a:srgbClr val="000000"/>
                  </a:outerShdw>
                </a:effectLst>
              </a:rPr>
              <a:t> = </a:t>
            </a:r>
            <a:r>
              <a:rPr lang="en-US" altLang="ja-JP" b="1" i="0">
                <a:solidFill>
                  <a:srgbClr val="FFFF00"/>
                </a:solidFill>
                <a:effectLst>
                  <a:outerShdw blurRad="38100" dist="38100" dir="2700000" algn="tl">
                    <a:srgbClr val="000000"/>
                  </a:outerShdw>
                </a:effectLst>
              </a:rPr>
              <a:t>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08"/>
                                        </p:tgtEl>
                                        <p:attrNameLst>
                                          <p:attrName>style.visibility</p:attrName>
                                        </p:attrNameLst>
                                      </p:cBhvr>
                                      <p:to>
                                        <p:strVal val="visible"/>
                                      </p:to>
                                    </p:set>
                                    <p:anim calcmode="lin" valueType="num">
                                      <p:cBhvr additive="base">
                                        <p:cTn id="7" dur="500" fill="hold"/>
                                        <p:tgtEl>
                                          <p:spTgt spid="21508"/>
                                        </p:tgtEl>
                                        <p:attrNameLst>
                                          <p:attrName>ppt_x</p:attrName>
                                        </p:attrNameLst>
                                      </p:cBhvr>
                                      <p:tavLst>
                                        <p:tav tm="0">
                                          <p:val>
                                            <p:strVal val="#ppt_x"/>
                                          </p:val>
                                        </p:tav>
                                        <p:tav tm="100000">
                                          <p:val>
                                            <p:strVal val="#ppt_x"/>
                                          </p:val>
                                        </p:tav>
                                      </p:tavLst>
                                    </p:anim>
                                    <p:anim calcmode="lin" valueType="num">
                                      <p:cBhvr additive="base">
                                        <p:cTn id="8" dur="500" fill="hold"/>
                                        <p:tgtEl>
                                          <p:spTgt spid="215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defRPr/>
            </a:pPr>
            <a:r>
              <a:rPr lang="ja-JP" altLang="en-US" dirty="0">
                <a:latin typeface="Times New Roman" panose="02020603050405020304" pitchFamily="18" charset="0"/>
              </a:rPr>
              <a:t>単項演算子</a:t>
            </a:r>
            <a:r>
              <a:rPr lang="en-US" altLang="ja-JP" dirty="0">
                <a:latin typeface="Times New Roman" panose="02020603050405020304" pitchFamily="18" charset="0"/>
              </a:rPr>
              <a:t>NOT</a:t>
            </a:r>
          </a:p>
        </p:txBody>
      </p:sp>
      <p:sp>
        <p:nvSpPr>
          <p:cNvPr id="20483" name="Rectangle 3"/>
          <p:cNvSpPr>
            <a:spLocks noGrp="1" noChangeArrowheads="1"/>
          </p:cNvSpPr>
          <p:nvPr>
            <p:ph type="body" sz="half" idx="1"/>
          </p:nvPr>
        </p:nvSpPr>
        <p:spPr>
          <a:xfrm>
            <a:off x="762000" y="1676400"/>
            <a:ext cx="8001000" cy="4572000"/>
          </a:xfrm>
        </p:spPr>
        <p:txBody>
          <a:bodyPr/>
          <a:lstStyle/>
          <a:p>
            <a:pPr eaLnBrk="1" hangingPunct="1">
              <a:buFont typeface="Wingdings" panose="05000000000000000000" pitchFamily="2" charset="2"/>
              <a:buChar char="u"/>
              <a:defRPr/>
            </a:pPr>
            <a:r>
              <a:rPr lang="ja-JP" altLang="en-US" sz="3600" dirty="0">
                <a:latin typeface="Times New Roman" panose="02020603050405020304" pitchFamily="18" charset="0"/>
              </a:rPr>
              <a:t>定義</a:t>
            </a:r>
            <a:r>
              <a:rPr lang="en-US" altLang="ja-JP" sz="3600" dirty="0">
                <a:latin typeface="Times New Roman" panose="02020603050405020304" pitchFamily="18" charset="0"/>
              </a:rPr>
              <a:t> : </a:t>
            </a:r>
            <a:r>
              <a:rPr lang="ja-JP" altLang="en-US" sz="3600" dirty="0">
                <a:latin typeface="Times New Roman" panose="02020603050405020304" pitchFamily="18" charset="0"/>
              </a:rPr>
              <a:t>否定</a:t>
            </a:r>
            <a:r>
              <a:rPr lang="en-US" altLang="ja-JP" sz="3600" dirty="0">
                <a:latin typeface="Times New Roman" panose="02020603050405020304" pitchFamily="18" charset="0"/>
              </a:rPr>
              <a:t>,NOT</a:t>
            </a:r>
          </a:p>
          <a:p>
            <a:pPr lvl="1" eaLnBrk="1" hangingPunct="1">
              <a:buFontTx/>
              <a:buNone/>
              <a:defRPr/>
            </a:pPr>
            <a:r>
              <a:rPr lang="ja-JP" altLang="en-US" sz="3200" dirty="0">
                <a:latin typeface="Times New Roman" panose="02020603050405020304" pitchFamily="18" charset="0"/>
              </a:rPr>
              <a:t>～ではない</a:t>
            </a:r>
            <a:r>
              <a:rPr lang="en-US" altLang="ja-JP" sz="3200" dirty="0">
                <a:latin typeface="Times New Roman" panose="02020603050405020304" pitchFamily="18" charset="0"/>
              </a:rPr>
              <a:t>, </a:t>
            </a:r>
            <a:r>
              <a:rPr lang="ja-JP" altLang="en-US" sz="3200" dirty="0">
                <a:latin typeface="Times New Roman" panose="02020603050405020304" pitchFamily="18" charset="0"/>
              </a:rPr>
              <a:t>非～</a:t>
            </a:r>
            <a:r>
              <a:rPr lang="en-US" altLang="ja-JP" sz="3200" dirty="0">
                <a:latin typeface="Times New Roman" panose="02020603050405020304" pitchFamily="18" charset="0"/>
              </a:rPr>
              <a:t>, </a:t>
            </a:r>
            <a:r>
              <a:rPr lang="ja-JP" altLang="en-US" sz="3200" dirty="0">
                <a:latin typeface="Times New Roman" panose="02020603050405020304" pitchFamily="18" charset="0"/>
              </a:rPr>
              <a:t>不～ を表す</a:t>
            </a:r>
          </a:p>
          <a:p>
            <a:pPr lvl="1" eaLnBrk="1" hangingPunct="1">
              <a:buFont typeface="Wingdings" panose="05000000000000000000" pitchFamily="2" charset="2"/>
              <a:buChar char="Ø"/>
              <a:defRPr/>
            </a:pPr>
            <a:r>
              <a:rPr lang="ja-JP" altLang="en-US" sz="3200" dirty="0">
                <a:latin typeface="Times New Roman" panose="02020603050405020304" pitchFamily="18" charset="0"/>
              </a:rPr>
              <a:t>演算記号 </a:t>
            </a:r>
            <a:r>
              <a:rPr lang="ja-JP" altLang="en-US" sz="3200" b="1" dirty="0">
                <a:solidFill>
                  <a:srgbClr val="FFFF00"/>
                </a:solidFill>
                <a:latin typeface="Times New Roman" panose="02020603050405020304" pitchFamily="18" charset="0"/>
              </a:rPr>
              <a:t>￣</a:t>
            </a:r>
            <a:r>
              <a:rPr lang="ja-JP" altLang="en-US" sz="3200" dirty="0">
                <a:latin typeface="Times New Roman" panose="02020603050405020304" pitchFamily="18" charset="0"/>
              </a:rPr>
              <a:t> </a:t>
            </a:r>
            <a:r>
              <a:rPr lang="en-US" altLang="ja-JP" sz="3200" dirty="0">
                <a:latin typeface="Times New Roman" panose="02020603050405020304" pitchFamily="18" charset="0"/>
              </a:rPr>
              <a:t>,</a:t>
            </a:r>
            <a:r>
              <a:rPr lang="ja-JP" altLang="en-US" sz="3200" b="1" dirty="0">
                <a:solidFill>
                  <a:srgbClr val="FFFF00"/>
                </a:solidFill>
                <a:latin typeface="Times New Roman" panose="02020603050405020304" pitchFamily="18" charset="0"/>
              </a:rPr>
              <a:t>￢</a:t>
            </a:r>
          </a:p>
          <a:p>
            <a:pPr eaLnBrk="1" hangingPunct="1">
              <a:buFont typeface="Wingdings" panose="05000000000000000000" pitchFamily="2" charset="2"/>
              <a:buChar char="u"/>
              <a:defRPr/>
            </a:pPr>
            <a:r>
              <a:rPr lang="ja-JP" altLang="en-US" sz="3600" dirty="0">
                <a:latin typeface="Times New Roman" panose="02020603050405020304" pitchFamily="18" charset="0"/>
              </a:rPr>
              <a:t>公理</a:t>
            </a:r>
            <a:r>
              <a:rPr lang="en-US" altLang="ja-JP" sz="3600" dirty="0">
                <a:latin typeface="Times New Roman" panose="02020603050405020304" pitchFamily="18" charset="0"/>
              </a:rPr>
              <a:t> : NOT</a:t>
            </a:r>
          </a:p>
          <a:p>
            <a:pPr lvl="1" eaLnBrk="1" hangingPunct="1">
              <a:buFont typeface="Wingdings" panose="05000000000000000000" pitchFamily="2" charset="2"/>
              <a:buChar char="Ø"/>
              <a:defRPr/>
            </a:pPr>
            <a:r>
              <a:rPr lang="en-US" altLang="ja-JP" sz="3200" dirty="0">
                <a:latin typeface="Times New Roman" panose="02020603050405020304" pitchFamily="18" charset="0"/>
              </a:rPr>
              <a:t>“</a:t>
            </a:r>
            <a:r>
              <a:rPr lang="ja-JP" altLang="en-US" sz="3200" dirty="0">
                <a:latin typeface="Times New Roman" panose="02020603050405020304" pitchFamily="18" charset="0"/>
              </a:rPr>
              <a:t>真</a:t>
            </a:r>
            <a:r>
              <a:rPr lang="en-US" altLang="ja-JP" sz="3200" dirty="0">
                <a:latin typeface="Times New Roman" panose="02020603050405020304" pitchFamily="18" charset="0"/>
              </a:rPr>
              <a:t>”</a:t>
            </a:r>
            <a:r>
              <a:rPr lang="ja-JP" altLang="en-US" sz="3200" dirty="0">
                <a:latin typeface="Times New Roman" panose="02020603050405020304" pitchFamily="18" charset="0"/>
              </a:rPr>
              <a:t>の</a:t>
            </a:r>
            <a:r>
              <a:rPr lang="en-US" altLang="ja-JP" sz="3200" dirty="0">
                <a:latin typeface="Times New Roman" panose="02020603050405020304" pitchFamily="18" charset="0"/>
              </a:rPr>
              <a:t>NOT</a:t>
            </a:r>
            <a:r>
              <a:rPr lang="ja-JP" altLang="en-US" sz="3200" dirty="0">
                <a:latin typeface="Times New Roman" panose="02020603050405020304" pitchFamily="18" charset="0"/>
              </a:rPr>
              <a:t>は</a:t>
            </a:r>
            <a:r>
              <a:rPr lang="en-US" altLang="ja-JP" sz="3200" dirty="0">
                <a:latin typeface="Times New Roman" panose="02020603050405020304" pitchFamily="18" charset="0"/>
              </a:rPr>
              <a:t>“</a:t>
            </a:r>
            <a:r>
              <a:rPr lang="ja-JP" altLang="en-US" sz="3200" dirty="0">
                <a:latin typeface="Times New Roman" panose="02020603050405020304" pitchFamily="18" charset="0"/>
              </a:rPr>
              <a:t>偽</a:t>
            </a:r>
            <a:r>
              <a:rPr lang="en-US" altLang="ja-JP" sz="3200" dirty="0">
                <a:latin typeface="Times New Roman" panose="02020603050405020304" pitchFamily="18" charset="0"/>
              </a:rPr>
              <a:t>”,</a:t>
            </a:r>
            <a:r>
              <a:rPr lang="ja-JP" altLang="en-US" sz="3200" dirty="0">
                <a:latin typeface="Times New Roman" panose="02020603050405020304" pitchFamily="18" charset="0"/>
              </a:rPr>
              <a:t>　</a:t>
            </a:r>
            <a:r>
              <a:rPr lang="en-US" altLang="ja-JP" sz="3200" dirty="0">
                <a:latin typeface="Times New Roman" panose="02020603050405020304" pitchFamily="18" charset="0"/>
              </a:rPr>
              <a:t>“</a:t>
            </a:r>
            <a:r>
              <a:rPr lang="ja-JP" altLang="en-US" sz="3200" dirty="0">
                <a:latin typeface="Times New Roman" panose="02020603050405020304" pitchFamily="18" charset="0"/>
              </a:rPr>
              <a:t>偽</a:t>
            </a:r>
            <a:r>
              <a:rPr lang="en-US" altLang="ja-JP" sz="3200" dirty="0">
                <a:latin typeface="Times New Roman" panose="02020603050405020304" pitchFamily="18" charset="0"/>
              </a:rPr>
              <a:t>”</a:t>
            </a:r>
            <a:r>
              <a:rPr lang="ja-JP" altLang="en-US" sz="3200" dirty="0">
                <a:latin typeface="Times New Roman" panose="02020603050405020304" pitchFamily="18" charset="0"/>
              </a:rPr>
              <a:t>の</a:t>
            </a:r>
            <a:r>
              <a:rPr lang="en-US" altLang="ja-JP" sz="3200" dirty="0">
                <a:latin typeface="Times New Roman" panose="02020603050405020304" pitchFamily="18" charset="0"/>
              </a:rPr>
              <a:t>NOT</a:t>
            </a:r>
            <a:r>
              <a:rPr lang="ja-JP" altLang="en-US" sz="3200" dirty="0">
                <a:latin typeface="Times New Roman" panose="02020603050405020304" pitchFamily="18" charset="0"/>
              </a:rPr>
              <a:t>は</a:t>
            </a:r>
            <a:r>
              <a:rPr lang="en-US" altLang="ja-JP" sz="3200" dirty="0">
                <a:latin typeface="Times New Roman" panose="02020603050405020304" pitchFamily="18" charset="0"/>
              </a:rPr>
              <a:t>“</a:t>
            </a:r>
            <a:r>
              <a:rPr lang="ja-JP" altLang="en-US" sz="3200" dirty="0">
                <a:latin typeface="Times New Roman" panose="02020603050405020304" pitchFamily="18" charset="0"/>
              </a:rPr>
              <a:t>真</a:t>
            </a:r>
            <a:r>
              <a:rPr lang="en-US" altLang="ja-JP" sz="3200" dirty="0">
                <a:latin typeface="Times New Roman" panose="02020603050405020304" pitchFamily="18" charset="0"/>
              </a:rPr>
              <a:t>”</a:t>
            </a:r>
            <a:endParaRPr lang="ja-JP" altLang="en-US" sz="4000" dirty="0">
              <a:latin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20522" name="Group 42"/>
              <p:cNvGraphicFramePr>
                <a:graphicFrameLocks noGrp="1"/>
              </p:cNvGraphicFramePr>
              <p:nvPr>
                <p:extLst>
                  <p:ext uri="{D42A27DB-BD31-4B8C-83A1-F6EECF244321}">
                    <p14:modId xmlns:p14="http://schemas.microsoft.com/office/powerpoint/2010/main" val="2389374891"/>
                  </p:ext>
                </p:extLst>
              </p:nvPr>
            </p:nvGraphicFramePr>
            <p:xfrm>
              <a:off x="5334000" y="4876800"/>
              <a:ext cx="3124200" cy="1737174"/>
            </p:xfrm>
            <a:graphic>
              <a:graphicData uri="http://schemas.openxmlformats.org/drawingml/2006/table">
                <a:tbl>
                  <a:tblPr/>
                  <a:tblGrid>
                    <a:gridCol w="1562100">
                      <a:extLst>
                        <a:ext uri="{9D8B030D-6E8A-4147-A177-3AD203B41FA5}">
                          <a16:colId xmlns:a16="http://schemas.microsoft.com/office/drawing/2014/main" val="20000"/>
                        </a:ext>
                      </a:extLst>
                    </a:gridCol>
                    <a:gridCol w="1562100">
                      <a:extLst>
                        <a:ext uri="{9D8B030D-6E8A-4147-A177-3AD203B41FA5}">
                          <a16:colId xmlns:a16="http://schemas.microsoft.com/office/drawing/2014/main" val="20001"/>
                        </a:ext>
                      </a:extLst>
                    </a:gridCol>
                  </a:tblGrid>
                  <a:tr h="578908">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p>
                      </a:txBody>
                      <a:tcPr marT="45689" marB="4568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14:m>
                            <m:oMathPara xmlns:m="http://schemas.openxmlformats.org/officeDocument/2006/math">
                              <m:oMathParaPr>
                                <m:jc m:val="center"/>
                              </m:oMathParaPr>
                              <m:oMath xmlns:m="http://schemas.openxmlformats.org/officeDocument/2006/math">
                                <m:acc>
                                  <m:accPr>
                                    <m:chr m:val="̅"/>
                                    <m:ctrlPr>
                                      <a:rPr kumimoji="1" lang="en-US" altLang="ja-JP" sz="32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ctrlPr>
                                  </m:accPr>
                                  <m:e>
                                    <m:r>
                                      <a:rPr kumimoji="1" lang="en-US" altLang="ja-JP" sz="32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t> </m:t>
                                    </m:r>
                                    <m:r>
                                      <a:rPr kumimoji="1" lang="en-US" altLang="ja-JP" sz="32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t>𝑋</m:t>
                                    </m:r>
                                    <m:r>
                                      <a:rPr kumimoji="1" lang="ja-JP" altLang="en-US" sz="32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t> </m:t>
                                    </m:r>
                                  </m:e>
                                </m:acc>
                              </m:oMath>
                            </m:oMathPara>
                          </a14:m>
                          <a:endParaRPr kumimoji="1" lang="en-US" altLang="ja-JP" sz="32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689" marB="4568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578908">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marT="45689" marB="4568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689" marB="4568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78908">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marT="45689" marB="4568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689" marB="4568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mc:Choice>
        <mc:Fallback xmlns="">
          <p:graphicFrame>
            <p:nvGraphicFramePr>
              <p:cNvPr id="20522" name="Group 42"/>
              <p:cNvGraphicFramePr>
                <a:graphicFrameLocks noGrp="1"/>
              </p:cNvGraphicFramePr>
              <p:nvPr>
                <p:extLst>
                  <p:ext uri="{D42A27DB-BD31-4B8C-83A1-F6EECF244321}">
                    <p14:modId xmlns:p14="http://schemas.microsoft.com/office/powerpoint/2010/main" xmlns="" xmlns:a14="http://schemas.microsoft.com/office/drawing/2010/main" val="2389374891"/>
                  </p:ext>
                </p:extLst>
              </p:nvPr>
            </p:nvGraphicFramePr>
            <p:xfrm>
              <a:off x="5334000" y="4876800"/>
              <a:ext cx="3124200" cy="1737174"/>
            </p:xfrm>
            <a:graphic>
              <a:graphicData uri="http://schemas.openxmlformats.org/drawingml/2006/table">
                <a:tbl>
                  <a:tblPr/>
                  <a:tblGrid>
                    <a:gridCol w="1562100"/>
                    <a:gridCol w="1562100"/>
                  </a:tblGrid>
                  <a:tr h="579058">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1" u="none" strike="noStrike" cap="none" normalizeH="0" baseline="0" dirty="0" smtClean="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p>
                      </a:txBody>
                      <a:tcPr marT="45689" marB="4568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endParaRPr lang="ja-JP"/>
                        </a:p>
                      </a:txBody>
                      <a:tcPr marT="45689" marB="4568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rotWithShape="0">
                          <a:blip r:embed="rId3"/>
                          <a:stretch>
                            <a:fillRect l="-101563" t="-15789" r="-1953" b="-240000"/>
                          </a:stretch>
                        </a:blipFill>
                      </a:tcPr>
                    </a:tc>
                  </a:tr>
                  <a:tr h="579058">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smtClean="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marT="45689" marB="4568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smtClean="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689" marB="4568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9058">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smtClean="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marT="45689" marB="4568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smtClean="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689" marB="4568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mc:Fallback>
      </mc:AlternateContent>
      <p:grpSp>
        <p:nvGrpSpPr>
          <p:cNvPr id="20524" name="Group 44"/>
          <p:cNvGrpSpPr>
            <a:grpSpLocks/>
          </p:cNvGrpSpPr>
          <p:nvPr/>
        </p:nvGrpSpPr>
        <p:grpSpPr bwMode="auto">
          <a:xfrm>
            <a:off x="6896100" y="5454650"/>
            <a:ext cx="1562100" cy="1155700"/>
            <a:chOff x="4344" y="3436"/>
            <a:chExt cx="984" cy="728"/>
          </a:xfrm>
        </p:grpSpPr>
        <p:sp>
          <p:nvSpPr>
            <p:cNvPr id="20525" name="Rectangle 45"/>
            <p:cNvSpPr>
              <a:spLocks noChangeArrowheads="1"/>
            </p:cNvSpPr>
            <p:nvPr/>
          </p:nvSpPr>
          <p:spPr bwMode="auto">
            <a:xfrm>
              <a:off x="4344" y="3800"/>
              <a:ext cx="984"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sp>
          <p:nvSpPr>
            <p:cNvPr id="20526" name="Rectangle 46"/>
            <p:cNvSpPr>
              <a:spLocks noChangeArrowheads="1"/>
            </p:cNvSpPr>
            <p:nvPr/>
          </p:nvSpPr>
          <p:spPr bwMode="auto">
            <a:xfrm>
              <a:off x="4344" y="3436"/>
              <a:ext cx="984"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1</a:t>
              </a:r>
            </a:p>
          </p:txBody>
        </p:sp>
      </p:grpSp>
      <mc:AlternateContent xmlns:mc="http://schemas.openxmlformats.org/markup-compatibility/2006" xmlns:a14="http://schemas.microsoft.com/office/drawing/2010/main">
        <mc:Choice Requires="a14">
          <p:sp>
            <p:nvSpPr>
              <p:cNvPr id="3" name="テキスト ボックス 2"/>
              <p:cNvSpPr txBox="1"/>
              <p:nvPr/>
            </p:nvSpPr>
            <p:spPr>
              <a:xfrm>
                <a:off x="1447800" y="5140525"/>
                <a:ext cx="3446456" cy="10034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m>
                        <m:mPr>
                          <m:mcs>
                            <m:mc>
                              <m:mcPr>
                                <m:count m:val="2"/>
                                <m:mcJc m:val="center"/>
                              </m:mcPr>
                            </m:mc>
                          </m:mcs>
                          <m:ctrlPr>
                            <a:rPr kumimoji="1" lang="en-US" altLang="ja-JP" sz="3600" i="1" smtClean="0">
                              <a:latin typeface="Cambria Math" panose="02040503050406030204" pitchFamily="18" charset="0"/>
                            </a:rPr>
                          </m:ctrlPr>
                        </m:mPr>
                        <m:mr>
                          <m:e>
                            <m:acc>
                              <m:accPr>
                                <m:chr m:val="̅"/>
                                <m:ctrlPr>
                                  <a:rPr kumimoji="1" lang="en-US" altLang="ja-JP" sz="3600" i="1" smtClean="0">
                                    <a:latin typeface="Cambria Math" panose="02040503050406030204" pitchFamily="18" charset="0"/>
                                  </a:rPr>
                                </m:ctrlPr>
                              </m:accPr>
                              <m:e>
                                <m:r>
                                  <a:rPr kumimoji="1" lang="en-US" altLang="ja-JP" sz="3600" b="0" i="1" smtClean="0">
                                    <a:latin typeface="Cambria Math" panose="02040503050406030204" pitchFamily="18" charset="0"/>
                                  </a:rPr>
                                  <m:t> 0 </m:t>
                                </m:r>
                              </m:e>
                            </m:acc>
                            <m:r>
                              <a:rPr kumimoji="1" lang="en-US" altLang="ja-JP" sz="3600" b="0" i="1" smtClean="0">
                                <a:latin typeface="Cambria Math" panose="02040503050406030204" pitchFamily="18" charset="0"/>
                              </a:rPr>
                              <m:t>=1</m:t>
                            </m:r>
                          </m:e>
                          <m:e>
                            <m:r>
                              <a:rPr kumimoji="1" lang="en-US" altLang="ja-JP" sz="3600" i="1" smtClean="0">
                                <a:latin typeface="Cambria Math" panose="02040503050406030204" pitchFamily="18" charset="0"/>
                                <a:ea typeface="Cambria Math" panose="02040503050406030204" pitchFamily="18" charset="0"/>
                              </a:rPr>
                              <m:t>¬</m:t>
                            </m:r>
                            <m:r>
                              <a:rPr kumimoji="1" lang="en-US" altLang="ja-JP" sz="3600" b="0" i="1" smtClean="0">
                                <a:latin typeface="Cambria Math" panose="02040503050406030204" pitchFamily="18" charset="0"/>
                                <a:ea typeface="Cambria Math" panose="02040503050406030204" pitchFamily="18" charset="0"/>
                              </a:rPr>
                              <m:t>0=1</m:t>
                            </m:r>
                          </m:e>
                        </m:mr>
                        <m:mr>
                          <m:e>
                            <m:acc>
                              <m:accPr>
                                <m:chr m:val="̅"/>
                                <m:ctrlPr>
                                  <a:rPr kumimoji="1" lang="en-US" altLang="ja-JP" sz="3600" i="1" smtClean="0">
                                    <a:latin typeface="Cambria Math" panose="02040503050406030204" pitchFamily="18" charset="0"/>
                                  </a:rPr>
                                </m:ctrlPr>
                              </m:accPr>
                              <m:e>
                                <m:r>
                                  <a:rPr kumimoji="1" lang="en-US" altLang="ja-JP" sz="3600" b="0" i="1" smtClean="0">
                                    <a:latin typeface="Cambria Math" panose="02040503050406030204" pitchFamily="18" charset="0"/>
                                  </a:rPr>
                                  <m:t> 1 </m:t>
                                </m:r>
                              </m:e>
                            </m:acc>
                            <m:r>
                              <a:rPr kumimoji="1" lang="en-US" altLang="ja-JP" sz="3600" b="0" i="1" smtClean="0">
                                <a:latin typeface="Cambria Math" panose="02040503050406030204" pitchFamily="18" charset="0"/>
                              </a:rPr>
                              <m:t>=0 </m:t>
                            </m:r>
                          </m:e>
                          <m:e>
                            <m:r>
                              <a:rPr kumimoji="1" lang="en-US" altLang="ja-JP" sz="3600" i="1" smtClean="0">
                                <a:latin typeface="Cambria Math" panose="02040503050406030204" pitchFamily="18" charset="0"/>
                                <a:ea typeface="Cambria Math" panose="02040503050406030204" pitchFamily="18" charset="0"/>
                              </a:rPr>
                              <m:t>¬</m:t>
                            </m:r>
                            <m:r>
                              <a:rPr kumimoji="1" lang="en-US" altLang="ja-JP" sz="3600" b="0" i="1" smtClean="0">
                                <a:latin typeface="Cambria Math" panose="02040503050406030204" pitchFamily="18" charset="0"/>
                                <a:ea typeface="Cambria Math" panose="02040503050406030204" pitchFamily="18" charset="0"/>
                              </a:rPr>
                              <m:t>1=0</m:t>
                            </m:r>
                          </m:e>
                        </m:mr>
                      </m:m>
                    </m:oMath>
                  </m:oMathPara>
                </a14:m>
                <a:endParaRPr kumimoji="1" lang="ja-JP" altLang="en-US" sz="3600" dirty="0"/>
              </a:p>
            </p:txBody>
          </p:sp>
        </mc:Choice>
        <mc:Fallback xmlns="">
          <p:sp>
            <p:nvSpPr>
              <p:cNvPr id="3" name="テキスト ボックス 2"/>
              <p:cNvSpPr txBox="1">
                <a:spLocks noRot="1" noChangeAspect="1" noMove="1" noResize="1" noEditPoints="1" noAdjustHandles="1" noChangeArrowheads="1" noChangeShapeType="1" noTextEdit="1"/>
              </p:cNvSpPr>
              <p:nvPr/>
            </p:nvSpPr>
            <p:spPr>
              <a:xfrm>
                <a:off x="1447800" y="5140525"/>
                <a:ext cx="3446456" cy="1003416"/>
              </a:xfrm>
              <a:prstGeom prst="rect">
                <a:avLst/>
              </a:prstGeom>
              <a:blipFill rotWithShape="0">
                <a:blip r:embed="rId4" cstate="print"/>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200708AA-66DC-4F20-9928-90054F585972}"/>
                  </a:ext>
                </a:extLst>
              </p:cNvPr>
              <p:cNvSpPr txBox="1"/>
              <p:nvPr/>
            </p:nvSpPr>
            <p:spPr>
              <a:xfrm>
                <a:off x="4762500" y="2882513"/>
                <a:ext cx="2894895" cy="584775"/>
              </a:xfrm>
              <a:prstGeom prst="rect">
                <a:avLst/>
              </a:prstGeom>
              <a:noFill/>
            </p:spPr>
            <p:txBody>
              <a:bodyPr wrap="none" rtlCol="0">
                <a:spAutoFit/>
              </a:bodyPr>
              <a:lstStyle/>
              <a:p>
                <a14:m>
                  <m:oMath xmlns:m="http://schemas.openxmlformats.org/officeDocument/2006/math">
                    <m:acc>
                      <m:accPr>
                        <m:chr m:val="̅"/>
                        <m:ctrlPr>
                          <a:rPr kumimoji="1" lang="ja-JP" altLang="en-US" i="1" smtClean="0">
                            <a:latin typeface="Cambria Math" panose="02040503050406030204" pitchFamily="18" charset="0"/>
                          </a:rPr>
                        </m:ctrlPr>
                      </m:accPr>
                      <m:e>
                        <m:r>
                          <a:rPr kumimoji="1" lang="en-US" altLang="ja-JP" b="0" i="1" smtClean="0">
                            <a:latin typeface="Cambria Math" panose="02040503050406030204" pitchFamily="18" charset="0"/>
                          </a:rPr>
                          <m:t> </m:t>
                        </m:r>
                        <m:r>
                          <a:rPr kumimoji="1" lang="en-US" altLang="ja-JP" b="0" i="1" smtClean="0">
                            <a:latin typeface="Cambria Math" panose="02040503050406030204" pitchFamily="18" charset="0"/>
                          </a:rPr>
                          <m:t>𝑋</m:t>
                        </m:r>
                        <m:r>
                          <a:rPr kumimoji="1" lang="en-US" altLang="ja-JP" b="0" i="1" smtClean="0">
                            <a:latin typeface="Cambria Math" panose="02040503050406030204" pitchFamily="18" charset="0"/>
                          </a:rPr>
                          <m:t> </m:t>
                        </m:r>
                      </m:e>
                    </m:acc>
                    <m:r>
                      <a:rPr kumimoji="1" lang="en-US" altLang="ja-JP" b="0" i="0" smtClean="0">
                        <a:latin typeface="Cambria Math" panose="02040503050406030204" pitchFamily="18" charset="0"/>
                      </a:rPr>
                      <m:t> :</m:t>
                    </m:r>
                    <m:r>
                      <a:rPr kumimoji="1" lang="en-US" altLang="ja-JP" b="0" i="1" smtClean="0">
                        <a:latin typeface="Cambria Math" panose="02040503050406030204" pitchFamily="18" charset="0"/>
                      </a:rPr>
                      <m:t>𝑋</m:t>
                    </m:r>
                    <m:r>
                      <a:rPr kumimoji="1" lang="en-US" altLang="ja-JP" b="0" i="0" smtClean="0">
                        <a:latin typeface="Cambria Math" panose="02040503050406030204" pitchFamily="18" charset="0"/>
                      </a:rPr>
                      <m:t> </m:t>
                    </m:r>
                    <m:r>
                      <a:rPr lang="ja-JP" altLang="en-US" i="0">
                        <a:latin typeface="Cambria Math" panose="02040503050406030204" pitchFamily="18" charset="0"/>
                      </a:rPr>
                      <m:t>では</m:t>
                    </m:r>
                  </m:oMath>
                </a14:m>
                <a:r>
                  <a:rPr kumimoji="1" lang="ja-JP" altLang="en-US" i="0" dirty="0"/>
                  <a:t>ない</a:t>
                </a:r>
              </a:p>
            </p:txBody>
          </p:sp>
        </mc:Choice>
        <mc:Fallback xmlns="">
          <p:sp>
            <p:nvSpPr>
              <p:cNvPr id="9" name="テキスト ボックス 8">
                <a:extLst>
                  <a:ext uri="{FF2B5EF4-FFF2-40B4-BE49-F238E27FC236}">
                    <a16:creationId xmlns:a16="http://schemas.microsoft.com/office/drawing/2014/main" id="{200708AA-66DC-4F20-9928-90054F585972}"/>
                  </a:ext>
                </a:extLst>
              </p:cNvPr>
              <p:cNvSpPr txBox="1">
                <a:spLocks noRot="1" noChangeAspect="1" noMove="1" noResize="1" noEditPoints="1" noAdjustHandles="1" noChangeArrowheads="1" noChangeShapeType="1" noTextEdit="1"/>
              </p:cNvSpPr>
              <p:nvPr/>
            </p:nvSpPr>
            <p:spPr>
              <a:xfrm>
                <a:off x="4762500" y="2882513"/>
                <a:ext cx="2894895" cy="584775"/>
              </a:xfrm>
              <a:prstGeom prst="rect">
                <a:avLst/>
              </a:prstGeom>
              <a:blipFill>
                <a:blip r:embed="rId5"/>
                <a:stretch>
                  <a:fillRect t="-17708" r="-4421" b="-29167"/>
                </a:stretch>
              </a:blipFill>
            </p:spPr>
            <p:txBody>
              <a:bodyPr/>
              <a:lstStyle/>
              <a:p>
                <a:r>
                  <a:rPr lang="ja-JP"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0524"/>
                                        </p:tgtEl>
                                        <p:attrNameLst>
                                          <p:attrName>style.visibility</p:attrName>
                                        </p:attrNameLst>
                                      </p:cBhvr>
                                      <p:to>
                                        <p:strVal val="visible"/>
                                      </p:to>
                                    </p:set>
                                    <p:animEffect transition="in" filter="checkerboard(across)">
                                      <p:cBhvr>
                                        <p:cTn id="17" dur="500"/>
                                        <p:tgtEl>
                                          <p:spTgt spid="20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defRPr/>
            </a:pPr>
            <a:r>
              <a:rPr lang="en-US" altLang="ja-JP">
                <a:latin typeface="Times New Roman" panose="02020603050405020304" pitchFamily="18" charset="0"/>
              </a:rPr>
              <a:t>2</a:t>
            </a:r>
            <a:r>
              <a:rPr lang="ja-JP" altLang="en-US">
                <a:latin typeface="Times New Roman" panose="02020603050405020304" pitchFamily="18" charset="0"/>
              </a:rPr>
              <a:t>項演算子 </a:t>
            </a:r>
            <a:r>
              <a:rPr lang="en-US" altLang="ja-JP">
                <a:latin typeface="Times New Roman" panose="02020603050405020304" pitchFamily="18" charset="0"/>
              </a:rPr>
              <a:t>AND</a:t>
            </a:r>
          </a:p>
        </p:txBody>
      </p:sp>
      <p:sp>
        <p:nvSpPr>
          <p:cNvPr id="23555" name="Rectangle 3"/>
          <p:cNvSpPr>
            <a:spLocks noGrp="1" noChangeArrowheads="1"/>
          </p:cNvSpPr>
          <p:nvPr>
            <p:ph type="body" sz="half" idx="1"/>
          </p:nvPr>
        </p:nvSpPr>
        <p:spPr>
          <a:xfrm>
            <a:off x="457200" y="1524000"/>
            <a:ext cx="8001000" cy="4953000"/>
          </a:xfrm>
        </p:spPr>
        <p:txBody>
          <a:bodyPr/>
          <a:lstStyle/>
          <a:p>
            <a:pPr eaLnBrk="1" hangingPunct="1">
              <a:buFont typeface="Wingdings" panose="05000000000000000000" pitchFamily="2" charset="2"/>
              <a:buChar char="u"/>
              <a:defRPr/>
            </a:pPr>
            <a:r>
              <a:rPr lang="ja-JP" altLang="en-US" dirty="0">
                <a:latin typeface="Times New Roman" panose="02020603050405020304" pitchFamily="18" charset="0"/>
              </a:rPr>
              <a:t>定義</a:t>
            </a:r>
            <a:r>
              <a:rPr lang="en-US" altLang="ja-JP" dirty="0">
                <a:latin typeface="Times New Roman" panose="02020603050405020304" pitchFamily="18" charset="0"/>
              </a:rPr>
              <a:t> : </a:t>
            </a:r>
            <a:r>
              <a:rPr lang="ja-JP" altLang="en-US" dirty="0">
                <a:latin typeface="Times New Roman" panose="02020603050405020304" pitchFamily="18" charset="0"/>
              </a:rPr>
              <a:t>論理積</a:t>
            </a:r>
            <a:r>
              <a:rPr lang="en-US" altLang="ja-JP" dirty="0">
                <a:latin typeface="Times New Roman" panose="02020603050405020304" pitchFamily="18" charset="0"/>
              </a:rPr>
              <a:t>, AND</a:t>
            </a:r>
          </a:p>
          <a:p>
            <a:pPr lvl="1" eaLnBrk="1" hangingPunct="1">
              <a:buFont typeface="Wingdings" panose="05000000000000000000" pitchFamily="2" charset="2"/>
              <a:buNone/>
              <a:defRPr/>
            </a:pPr>
            <a:r>
              <a:rPr lang="ja-JP" altLang="en-US" dirty="0">
                <a:latin typeface="Times New Roman" panose="02020603050405020304" pitchFamily="18" charset="0"/>
              </a:rPr>
              <a:t>～かつ～ を表す </a:t>
            </a:r>
            <a:r>
              <a:rPr lang="en-US" altLang="ja-JP" dirty="0">
                <a:latin typeface="Times New Roman" panose="02020603050405020304" pitchFamily="18" charset="0"/>
              </a:rPr>
              <a:t>(2</a:t>
            </a:r>
            <a:r>
              <a:rPr lang="ja-JP" altLang="en-US" dirty="0">
                <a:latin typeface="Times New Roman" panose="02020603050405020304" pitchFamily="18" charset="0"/>
              </a:rPr>
              <a:t>項のうち小さい方を取る</a:t>
            </a:r>
            <a:r>
              <a:rPr lang="en-US" altLang="ja-JP" dirty="0">
                <a:latin typeface="Times New Roman" panose="02020603050405020304" pitchFamily="18" charset="0"/>
              </a:rPr>
              <a:t>)</a:t>
            </a:r>
          </a:p>
          <a:p>
            <a:pPr lvl="1" eaLnBrk="1" hangingPunct="1">
              <a:buFont typeface="Wingdings" panose="05000000000000000000" pitchFamily="2" charset="2"/>
              <a:buChar char="Ø"/>
              <a:defRPr/>
            </a:pPr>
            <a:r>
              <a:rPr lang="ja-JP" altLang="en-US" dirty="0">
                <a:latin typeface="Times New Roman" panose="02020603050405020304" pitchFamily="18" charset="0"/>
              </a:rPr>
              <a:t>演算記号 </a:t>
            </a:r>
            <a:r>
              <a:rPr lang="ja-JP" altLang="en-US" b="1" dirty="0">
                <a:solidFill>
                  <a:srgbClr val="FFFF00"/>
                </a:solidFill>
                <a:latin typeface="Times New Roman" panose="02020603050405020304" pitchFamily="18" charset="0"/>
              </a:rPr>
              <a:t>・</a:t>
            </a:r>
            <a:r>
              <a:rPr lang="en-US" altLang="ja-JP" dirty="0">
                <a:latin typeface="Times New Roman" panose="02020603050405020304" pitchFamily="18" charset="0"/>
              </a:rPr>
              <a:t>,</a:t>
            </a:r>
            <a:r>
              <a:rPr lang="en-US" altLang="ja-JP" b="1" dirty="0">
                <a:solidFill>
                  <a:srgbClr val="FFFF00"/>
                </a:solidFill>
                <a:latin typeface="Times New Roman" panose="02020603050405020304" pitchFamily="18" charset="0"/>
              </a:rPr>
              <a:t>∧</a:t>
            </a:r>
            <a:r>
              <a:rPr lang="en-US" altLang="ja-JP" dirty="0">
                <a:latin typeface="Times New Roman" panose="02020603050405020304" pitchFamily="18" charset="0"/>
              </a:rPr>
              <a:t>,</a:t>
            </a:r>
            <a:r>
              <a:rPr lang="en-US" altLang="ja-JP" b="1" dirty="0">
                <a:solidFill>
                  <a:srgbClr val="FFFF00"/>
                </a:solidFill>
                <a:latin typeface="Times New Roman" panose="02020603050405020304" pitchFamily="18" charset="0"/>
              </a:rPr>
              <a:t>∩</a:t>
            </a:r>
          </a:p>
          <a:p>
            <a:pPr eaLnBrk="1" hangingPunct="1">
              <a:buFont typeface="Wingdings" panose="05000000000000000000" pitchFamily="2" charset="2"/>
              <a:buChar char="u"/>
              <a:defRPr/>
            </a:pPr>
            <a:r>
              <a:rPr lang="ja-JP" altLang="en-US" dirty="0">
                <a:latin typeface="Times New Roman" panose="02020603050405020304" pitchFamily="18" charset="0"/>
              </a:rPr>
              <a:t>公理</a:t>
            </a:r>
            <a:r>
              <a:rPr lang="en-US" altLang="ja-JP" dirty="0">
                <a:latin typeface="Times New Roman" panose="02020603050405020304" pitchFamily="18" charset="0"/>
              </a:rPr>
              <a:t> : AND</a:t>
            </a:r>
          </a:p>
          <a:p>
            <a:pPr lvl="1" eaLnBrk="1" hangingPunct="1">
              <a:buFont typeface="Wingdings" panose="05000000000000000000" pitchFamily="2" charset="2"/>
              <a:buChar char="Ø"/>
              <a:defRPr/>
            </a:pPr>
            <a:r>
              <a:rPr lang="ja-JP" altLang="en-US" dirty="0">
                <a:latin typeface="Times New Roman" panose="02020603050405020304" pitchFamily="18" charset="0"/>
              </a:rPr>
              <a:t>両方とも</a:t>
            </a:r>
            <a:r>
              <a:rPr lang="en-US" altLang="ja-JP" dirty="0">
                <a:latin typeface="Times New Roman" panose="02020603050405020304" pitchFamily="18" charset="0"/>
              </a:rPr>
              <a:t>1</a:t>
            </a:r>
            <a:r>
              <a:rPr lang="ja-JP" altLang="en-US" dirty="0">
                <a:latin typeface="Times New Roman" panose="02020603050405020304" pitchFamily="18" charset="0"/>
              </a:rPr>
              <a:t>のときのみ</a:t>
            </a:r>
            <a:r>
              <a:rPr lang="en-US" altLang="ja-JP" dirty="0">
                <a:latin typeface="Times New Roman" panose="02020603050405020304" pitchFamily="18" charset="0"/>
              </a:rPr>
              <a:t>1</a:t>
            </a:r>
            <a:endParaRPr lang="en-US" altLang="ja-JP" sz="3200" dirty="0">
              <a:latin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23596" name="Group 44"/>
              <p:cNvGraphicFramePr>
                <a:graphicFrameLocks noGrp="1"/>
              </p:cNvGraphicFramePr>
              <p:nvPr>
                <p:ph sz="half" idx="2"/>
                <p:extLst>
                  <p:ext uri="{D42A27DB-BD31-4B8C-83A1-F6EECF244321}">
                    <p14:modId xmlns:p14="http://schemas.microsoft.com/office/powerpoint/2010/main" val="3908847931"/>
                  </p:ext>
                </p:extLst>
              </p:nvPr>
            </p:nvGraphicFramePr>
            <p:xfrm>
              <a:off x="6400800" y="3124200"/>
              <a:ext cx="2311400" cy="3200400"/>
            </p:xfrm>
            <a:graphic>
              <a:graphicData uri="http://schemas.openxmlformats.org/drawingml/2006/table">
                <a:tbl>
                  <a:tblPr/>
                  <a:tblGrid>
                    <a:gridCol w="1155700">
                      <a:extLst>
                        <a:ext uri="{9D8B030D-6E8A-4147-A177-3AD203B41FA5}">
                          <a16:colId xmlns:a16="http://schemas.microsoft.com/office/drawing/2014/main" val="20000"/>
                        </a:ext>
                      </a:extLst>
                    </a:gridCol>
                    <a:gridCol w="1155700">
                      <a:extLst>
                        <a:ext uri="{9D8B030D-6E8A-4147-A177-3AD203B41FA5}">
                          <a16:colId xmlns:a16="http://schemas.microsoft.com/office/drawing/2014/main" val="20001"/>
                        </a:ext>
                      </a:extLst>
                    </a:gridCol>
                  </a:tblGrid>
                  <a:tr h="244475">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r>
                            <a:rPr kumimoji="1" lang="en-US" altLang="ja-JP" sz="36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 </a:t>
                          </a:r>
                          <a:r>
                            <a:rPr kumimoji="1" lang="en-US" altLang="ja-JP" sz="36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14:m>
                            <m:oMathPara xmlns:m="http://schemas.openxmlformats.org/officeDocument/2006/math">
                              <m:oMathParaPr>
                                <m:jc m:val="centerGroup"/>
                              </m:oMathParaPr>
                              <m:oMath xmlns:m="http://schemas.openxmlformats.org/officeDocument/2006/math">
                                <m:r>
                                  <a:rPr kumimoji="1" lang="en-US" altLang="ja-JP" sz="36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t>𝑋</m:t>
                                </m:r>
                                <m:r>
                                  <a:rPr kumimoji="1" lang="en-US" altLang="ja-JP" sz="36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Cambria Math" panose="02040503050406030204" pitchFamily="18" charset="0"/>
                                  </a:rPr>
                                  <m:t>⋅</m:t>
                                </m:r>
                                <m:r>
                                  <a:rPr kumimoji="1" lang="en-US" altLang="ja-JP" sz="36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Cambria Math" panose="02040503050406030204" pitchFamily="18" charset="0"/>
                                  </a:rPr>
                                  <m:t>𝑌</m:t>
                                </m:r>
                              </m:oMath>
                            </m:oMathPara>
                          </a14:m>
                          <a:endParaRPr kumimoji="1" lang="en-US" altLang="ja-JP" sz="36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565150">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44475">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2888">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44475">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6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mc:Choice>
        <mc:Fallback xmlns="">
          <p:graphicFrame>
            <p:nvGraphicFramePr>
              <p:cNvPr id="23596" name="Group 44"/>
              <p:cNvGraphicFramePr>
                <a:graphicFrameLocks noGrp="1"/>
              </p:cNvGraphicFramePr>
              <p:nvPr>
                <p:ph sz="half" idx="2"/>
                <p:extLst>
                  <p:ext uri="{D42A27DB-BD31-4B8C-83A1-F6EECF244321}">
                    <p14:modId xmlns:p14="http://schemas.microsoft.com/office/powerpoint/2010/main" xmlns="" xmlns:a14="http://schemas.microsoft.com/office/drawing/2010/main" val="3908847931"/>
                  </p:ext>
                </p:extLst>
              </p:nvPr>
            </p:nvGraphicFramePr>
            <p:xfrm>
              <a:off x="6400800" y="3124200"/>
              <a:ext cx="2311400" cy="3200400"/>
            </p:xfrm>
            <a:graphic>
              <a:graphicData uri="http://schemas.openxmlformats.org/drawingml/2006/table">
                <a:tbl>
                  <a:tblPr/>
                  <a:tblGrid>
                    <a:gridCol w="1155700"/>
                    <a:gridCol w="1155700"/>
                  </a:tblGrid>
                  <a:tr h="640080">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1" u="none" strike="noStrike" cap="none" normalizeH="0" baseline="0" dirty="0" smtClean="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r>
                            <a:rPr kumimoji="1" lang="en-US" altLang="ja-JP" sz="3600" b="0" i="0" u="none" strike="noStrike" cap="none" normalizeH="0" baseline="0" dirty="0" smtClean="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 </a:t>
                          </a:r>
                          <a:r>
                            <a:rPr kumimoji="1" lang="en-US" altLang="ja-JP" sz="3600" b="0" i="1" u="none" strike="noStrike" cap="none" normalizeH="0" baseline="0" dirty="0" smtClean="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endParaRPr lang="ja-JP"/>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rotWithShape="0">
                          <a:blip r:embed="rId3"/>
                          <a:stretch>
                            <a:fillRect l="-103158" t="-16190" r="-2105" b="-441905"/>
                          </a:stretch>
                        </a:blipFill>
                      </a:tcPr>
                    </a:tc>
                  </a:tr>
                  <a:tr h="640080">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0" u="none" strike="noStrike" cap="none" normalizeH="0" baseline="0" smtClean="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600" b="0" i="0" u="none" strike="noStrike" cap="none" normalizeH="0" baseline="0" smtClean="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0080">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0" u="none" strike="noStrike" cap="none" normalizeH="0" baseline="0" smtClean="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600" b="0" i="0" u="none" strike="noStrike" cap="none" normalizeH="0" baseline="0" smtClean="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0080">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0" u="none" strike="noStrike" cap="none" normalizeH="0" baseline="0" smtClean="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600" b="0" i="0" u="none" strike="noStrike" cap="none" normalizeH="0" baseline="0" smtClean="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0080">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0" u="none" strike="noStrike" cap="none" normalizeH="0" baseline="0" smtClean="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600" b="0" i="0" u="none" strike="noStrike" cap="none" normalizeH="0" baseline="0" smtClean="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mc:Fallback>
      </mc:AlternateContent>
      <p:grpSp>
        <p:nvGrpSpPr>
          <p:cNvPr id="23597" name="Group 45"/>
          <p:cNvGrpSpPr>
            <a:grpSpLocks/>
          </p:cNvGrpSpPr>
          <p:nvPr/>
        </p:nvGrpSpPr>
        <p:grpSpPr bwMode="auto">
          <a:xfrm>
            <a:off x="7556500" y="3763963"/>
            <a:ext cx="1155700" cy="2559050"/>
            <a:chOff x="4760" y="2371"/>
            <a:chExt cx="728" cy="1612"/>
          </a:xfrm>
        </p:grpSpPr>
        <p:sp>
          <p:nvSpPr>
            <p:cNvPr id="23598" name="Rectangle 46"/>
            <p:cNvSpPr>
              <a:spLocks noChangeArrowheads="1"/>
            </p:cNvSpPr>
            <p:nvPr/>
          </p:nvSpPr>
          <p:spPr bwMode="auto">
            <a:xfrm>
              <a:off x="4760" y="3580"/>
              <a:ext cx="72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600" i="0">
                  <a:latin typeface="Times New Roman" panose="02020603050405020304" pitchFamily="18" charset="0"/>
                </a:rPr>
                <a:t>1</a:t>
              </a:r>
            </a:p>
          </p:txBody>
        </p:sp>
        <p:sp>
          <p:nvSpPr>
            <p:cNvPr id="23599" name="Rectangle 47"/>
            <p:cNvSpPr>
              <a:spLocks noChangeArrowheads="1"/>
            </p:cNvSpPr>
            <p:nvPr/>
          </p:nvSpPr>
          <p:spPr bwMode="auto">
            <a:xfrm>
              <a:off x="4760" y="3177"/>
              <a:ext cx="72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600" i="0">
                  <a:latin typeface="Times New Roman" panose="02020603050405020304" pitchFamily="18" charset="0"/>
                </a:rPr>
                <a:t>0</a:t>
              </a:r>
            </a:p>
          </p:txBody>
        </p:sp>
        <p:sp>
          <p:nvSpPr>
            <p:cNvPr id="23600" name="Rectangle 48"/>
            <p:cNvSpPr>
              <a:spLocks noChangeArrowheads="1"/>
            </p:cNvSpPr>
            <p:nvPr/>
          </p:nvSpPr>
          <p:spPr bwMode="auto">
            <a:xfrm>
              <a:off x="4760" y="2774"/>
              <a:ext cx="72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600" i="0">
                  <a:latin typeface="Times New Roman" panose="02020603050405020304" pitchFamily="18" charset="0"/>
                </a:rPr>
                <a:t>0</a:t>
              </a:r>
            </a:p>
          </p:txBody>
        </p:sp>
        <p:sp>
          <p:nvSpPr>
            <p:cNvPr id="23601" name="Rectangle 49"/>
            <p:cNvSpPr>
              <a:spLocks noChangeArrowheads="1"/>
            </p:cNvSpPr>
            <p:nvPr/>
          </p:nvSpPr>
          <p:spPr bwMode="auto">
            <a:xfrm>
              <a:off x="4760" y="2371"/>
              <a:ext cx="72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600" i="0">
                  <a:latin typeface="Times New Roman" panose="02020603050405020304" pitchFamily="18" charset="0"/>
                </a:rPr>
                <a:t>0</a:t>
              </a:r>
            </a:p>
          </p:txBody>
        </p:sp>
      </p:grpSp>
      <mc:AlternateContent xmlns:mc="http://schemas.openxmlformats.org/markup-compatibility/2006" xmlns:a14="http://schemas.microsoft.com/office/drawing/2010/main">
        <mc:Choice Requires="a14">
          <p:sp>
            <p:nvSpPr>
              <p:cNvPr id="2" name="テキスト ボックス 1"/>
              <p:cNvSpPr txBox="1"/>
              <p:nvPr/>
            </p:nvSpPr>
            <p:spPr>
              <a:xfrm>
                <a:off x="304800" y="4471682"/>
                <a:ext cx="5940729" cy="17833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m>
                        <m:mPr>
                          <m:mcs>
                            <m:mc>
                              <m:mcPr>
                                <m:count m:val="3"/>
                                <m:mcJc m:val="center"/>
                              </m:mcPr>
                            </m:mc>
                          </m:mcs>
                          <m:ctrlPr>
                            <a:rPr kumimoji="1" lang="en-US" altLang="ja-JP" i="1" smtClean="0">
                              <a:latin typeface="Cambria Math" panose="02040503050406030204" pitchFamily="18" charset="0"/>
                            </a:rPr>
                          </m:ctrlPr>
                        </m:mPr>
                        <m:mr>
                          <m:e>
                            <m:r>
                              <m:rPr>
                                <m:brk m:alnAt="7"/>
                              </m:rPr>
                              <a:rPr kumimoji="1" lang="en-US" altLang="ja-JP" b="0" i="1" smtClean="0">
                                <a:latin typeface="Cambria Math" panose="02040503050406030204" pitchFamily="18" charset="0"/>
                              </a:rPr>
                              <m:t>0</m:t>
                            </m:r>
                            <m:r>
                              <a:rPr kumimoji="1" lang="en-US" altLang="ja-JP" b="0" i="1" smtClean="0">
                                <a:latin typeface="Cambria Math" panose="02040503050406030204" pitchFamily="18" charset="0"/>
                                <a:ea typeface="Cambria Math" panose="02040503050406030204" pitchFamily="18" charset="0"/>
                              </a:rPr>
                              <m:t>⋅0=0</m:t>
                            </m:r>
                          </m:e>
                          <m:e>
                            <m:r>
                              <a:rPr kumimoji="1" lang="en-US" altLang="ja-JP" b="0" i="1" smtClean="0">
                                <a:latin typeface="Cambria Math" panose="02040503050406030204" pitchFamily="18" charset="0"/>
                              </a:rPr>
                              <m:t>0</m:t>
                            </m:r>
                            <m:r>
                              <a:rPr kumimoji="1" lang="en-US" altLang="ja-JP" b="0" i="1" smtClean="0">
                                <a:latin typeface="Cambria Math" panose="02040503050406030204" pitchFamily="18" charset="0"/>
                                <a:ea typeface="Cambria Math" panose="02040503050406030204" pitchFamily="18" charset="0"/>
                              </a:rPr>
                              <m:t>∧0=0</m:t>
                            </m:r>
                          </m:e>
                          <m:e>
                            <m:r>
                              <a:rPr kumimoji="1" lang="en-US" altLang="ja-JP" b="0" i="1" smtClean="0">
                                <a:latin typeface="Cambria Math" panose="02040503050406030204" pitchFamily="18" charset="0"/>
                              </a:rPr>
                              <m:t>0</m:t>
                            </m:r>
                            <m:r>
                              <a:rPr kumimoji="1" lang="en-US" altLang="ja-JP" b="0" i="1" smtClean="0">
                                <a:latin typeface="Cambria Math" panose="02040503050406030204" pitchFamily="18" charset="0"/>
                                <a:ea typeface="Cambria Math" panose="02040503050406030204" pitchFamily="18" charset="0"/>
                              </a:rPr>
                              <m:t>∩0=0</m:t>
                            </m:r>
                          </m:e>
                        </m:mr>
                        <m:mr>
                          <m:e>
                            <m:r>
                              <a:rPr kumimoji="1" lang="en-US" altLang="ja-JP" b="0" i="1" smtClean="0">
                                <a:latin typeface="Cambria Math" panose="02040503050406030204" pitchFamily="18" charset="0"/>
                              </a:rPr>
                              <m:t>0</m:t>
                            </m:r>
                            <m:r>
                              <a:rPr kumimoji="1" lang="en-US" altLang="ja-JP" b="0" i="1" smtClean="0">
                                <a:latin typeface="Cambria Math" panose="02040503050406030204" pitchFamily="18" charset="0"/>
                                <a:ea typeface="Cambria Math" panose="02040503050406030204" pitchFamily="18" charset="0"/>
                              </a:rPr>
                              <m:t>⋅1=0</m:t>
                            </m:r>
                          </m:e>
                          <m:e>
                            <m:r>
                              <a:rPr kumimoji="1" lang="en-US" altLang="ja-JP" b="0" i="1" smtClean="0">
                                <a:latin typeface="Cambria Math" panose="02040503050406030204" pitchFamily="18" charset="0"/>
                              </a:rPr>
                              <m:t>0</m:t>
                            </m:r>
                            <m:r>
                              <a:rPr kumimoji="1" lang="en-US" altLang="ja-JP" b="0" i="1" smtClean="0">
                                <a:latin typeface="Cambria Math" panose="02040503050406030204" pitchFamily="18" charset="0"/>
                                <a:ea typeface="Cambria Math" panose="02040503050406030204" pitchFamily="18" charset="0"/>
                              </a:rPr>
                              <m:t>∧1=0</m:t>
                            </m:r>
                          </m:e>
                          <m:e>
                            <m:r>
                              <a:rPr kumimoji="1" lang="en-US" altLang="ja-JP" b="0" i="1" smtClean="0">
                                <a:latin typeface="Cambria Math" panose="02040503050406030204" pitchFamily="18" charset="0"/>
                              </a:rPr>
                              <m:t>0</m:t>
                            </m:r>
                            <m:r>
                              <a:rPr kumimoji="1" lang="en-US" altLang="ja-JP" b="0" i="1" smtClean="0">
                                <a:latin typeface="Cambria Math" panose="02040503050406030204" pitchFamily="18" charset="0"/>
                                <a:ea typeface="Cambria Math" panose="02040503050406030204" pitchFamily="18" charset="0"/>
                              </a:rPr>
                              <m:t>∩1=0</m:t>
                            </m:r>
                          </m:e>
                        </m:mr>
                        <m:mr>
                          <m:e>
                            <m:r>
                              <a:rPr kumimoji="1" lang="en-US" altLang="ja-JP" b="0" i="1" smtClean="0">
                                <a:latin typeface="Cambria Math" panose="02040503050406030204" pitchFamily="18" charset="0"/>
                              </a:rPr>
                              <m:t>1</m:t>
                            </m:r>
                            <m:r>
                              <a:rPr kumimoji="1" lang="en-US" altLang="ja-JP" b="0" i="1" smtClean="0">
                                <a:latin typeface="Cambria Math" panose="02040503050406030204" pitchFamily="18" charset="0"/>
                                <a:ea typeface="Cambria Math" panose="02040503050406030204" pitchFamily="18" charset="0"/>
                              </a:rPr>
                              <m:t>⋅0=0</m:t>
                            </m:r>
                          </m:e>
                          <m:e>
                            <m:r>
                              <a:rPr kumimoji="1" lang="en-US" altLang="ja-JP" b="0" i="1" smtClean="0">
                                <a:latin typeface="Cambria Math" panose="02040503050406030204" pitchFamily="18" charset="0"/>
                              </a:rPr>
                              <m:t>1</m:t>
                            </m:r>
                            <m:r>
                              <a:rPr kumimoji="1" lang="en-US" altLang="ja-JP" b="0" i="1" smtClean="0">
                                <a:latin typeface="Cambria Math" panose="02040503050406030204" pitchFamily="18" charset="0"/>
                                <a:ea typeface="Cambria Math" panose="02040503050406030204" pitchFamily="18" charset="0"/>
                              </a:rPr>
                              <m:t>∧0=0</m:t>
                            </m:r>
                          </m:e>
                          <m:e>
                            <m:r>
                              <a:rPr kumimoji="1" lang="en-US" altLang="ja-JP" b="0" i="1" smtClean="0">
                                <a:latin typeface="Cambria Math" panose="02040503050406030204" pitchFamily="18" charset="0"/>
                              </a:rPr>
                              <m:t>1</m:t>
                            </m:r>
                            <m:r>
                              <a:rPr kumimoji="1" lang="en-US" altLang="ja-JP" b="0" i="1" smtClean="0">
                                <a:latin typeface="Cambria Math" panose="02040503050406030204" pitchFamily="18" charset="0"/>
                                <a:ea typeface="Cambria Math" panose="02040503050406030204" pitchFamily="18" charset="0"/>
                              </a:rPr>
                              <m:t>∩0=0</m:t>
                            </m:r>
                          </m:e>
                        </m:mr>
                        <m:mr>
                          <m:e>
                            <m:r>
                              <a:rPr kumimoji="1" lang="en-US" altLang="ja-JP" b="0" i="1" smtClean="0">
                                <a:latin typeface="Cambria Math" panose="02040503050406030204" pitchFamily="18" charset="0"/>
                              </a:rPr>
                              <m:t>1</m:t>
                            </m:r>
                            <m:r>
                              <a:rPr kumimoji="1" lang="en-US" altLang="ja-JP" b="0" i="1" smtClean="0">
                                <a:latin typeface="Cambria Math" panose="02040503050406030204" pitchFamily="18" charset="0"/>
                                <a:ea typeface="Cambria Math" panose="02040503050406030204" pitchFamily="18" charset="0"/>
                              </a:rPr>
                              <m:t>⋅1=1</m:t>
                            </m:r>
                          </m:e>
                          <m:e>
                            <m:r>
                              <a:rPr kumimoji="1" lang="en-US" altLang="ja-JP" b="0" i="1" smtClean="0">
                                <a:latin typeface="Cambria Math" panose="02040503050406030204" pitchFamily="18" charset="0"/>
                              </a:rPr>
                              <m:t>1</m:t>
                            </m:r>
                            <m:r>
                              <a:rPr kumimoji="1" lang="en-US" altLang="ja-JP" b="0" i="1" smtClean="0">
                                <a:latin typeface="Cambria Math" panose="02040503050406030204" pitchFamily="18" charset="0"/>
                                <a:ea typeface="Cambria Math" panose="02040503050406030204" pitchFamily="18" charset="0"/>
                              </a:rPr>
                              <m:t>∧1=1</m:t>
                            </m:r>
                          </m:e>
                          <m:e>
                            <m:r>
                              <a:rPr kumimoji="1" lang="en-US" altLang="ja-JP" b="0" i="1" smtClean="0">
                                <a:latin typeface="Cambria Math" panose="02040503050406030204" pitchFamily="18" charset="0"/>
                              </a:rPr>
                              <m:t>1</m:t>
                            </m:r>
                            <m:r>
                              <a:rPr kumimoji="1" lang="en-US" altLang="ja-JP" b="0" i="1" smtClean="0">
                                <a:latin typeface="Cambria Math" panose="02040503050406030204" pitchFamily="18" charset="0"/>
                                <a:ea typeface="Cambria Math" panose="02040503050406030204" pitchFamily="18" charset="0"/>
                              </a:rPr>
                              <m:t>∩1=1</m:t>
                            </m:r>
                          </m:e>
                        </m:mr>
                      </m:m>
                    </m:oMath>
                  </m:oMathPara>
                </a14:m>
                <a:endParaRPr kumimoji="1" lang="ja-JP" altLang="en-US" dirty="0"/>
              </a:p>
            </p:txBody>
          </p:sp>
        </mc:Choice>
        <mc:Fallback xmlns="">
          <p:sp>
            <p:nvSpPr>
              <p:cNvPr id="2" name="テキスト ボックス 1"/>
              <p:cNvSpPr txBox="1">
                <a:spLocks noRot="1" noChangeAspect="1" noMove="1" noResize="1" noEditPoints="1" noAdjustHandles="1" noChangeArrowheads="1" noChangeShapeType="1" noTextEdit="1"/>
              </p:cNvSpPr>
              <p:nvPr/>
            </p:nvSpPr>
            <p:spPr>
              <a:xfrm>
                <a:off x="304800" y="4471682"/>
                <a:ext cx="5940729" cy="1783373"/>
              </a:xfrm>
              <a:prstGeom prst="rect">
                <a:avLst/>
              </a:prstGeom>
              <a:blipFill rotWithShape="0">
                <a:blip r:embed="rId4" cstate="print"/>
                <a:stretch>
                  <a:fillRect/>
                </a:stretch>
              </a:blipFill>
            </p:spPr>
            <p:txBody>
              <a:bodyPr/>
              <a:lstStyle/>
              <a:p>
                <a:r>
                  <a:rPr lang="ja-JP"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3597"/>
                                        </p:tgtEl>
                                        <p:attrNameLst>
                                          <p:attrName>style.visibility</p:attrName>
                                        </p:attrNameLst>
                                      </p:cBhvr>
                                      <p:to>
                                        <p:strVal val="visible"/>
                                      </p:to>
                                    </p:set>
                                    <p:animEffect transition="in" filter="checkerboard(across)">
                                      <p:cBhvr>
                                        <p:cTn id="12" dur="500"/>
                                        <p:tgtEl>
                                          <p:spTgt spid="23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92B8265C-7C1A-41B3-8E3C-1988D64309D8}"/>
              </a:ext>
            </a:extLst>
          </p:cNvPr>
          <p:cNvSpPr>
            <a:spLocks noGrp="1"/>
          </p:cNvSpPr>
          <p:nvPr>
            <p:ph type="title"/>
          </p:nvPr>
        </p:nvSpPr>
        <p:spPr>
          <a:xfrm>
            <a:off x="1066800" y="119743"/>
            <a:ext cx="7543800" cy="764177"/>
          </a:xfrm>
        </p:spPr>
        <p:txBody>
          <a:bodyPr/>
          <a:lstStyle/>
          <a:p>
            <a:r>
              <a:rPr kumimoji="1" lang="ja-JP" altLang="en-US" dirty="0"/>
              <a:t>成績について</a:t>
            </a:r>
          </a:p>
        </p:txBody>
      </p:sp>
      <p:sp>
        <p:nvSpPr>
          <p:cNvPr id="7" name="コンテンツ プレースホルダー 6">
            <a:extLst>
              <a:ext uri="{FF2B5EF4-FFF2-40B4-BE49-F238E27FC236}">
                <a16:creationId xmlns:a16="http://schemas.microsoft.com/office/drawing/2014/main" id="{587DA3C5-D725-42C5-85D9-FFE7E419C9F0}"/>
              </a:ext>
            </a:extLst>
          </p:cNvPr>
          <p:cNvSpPr>
            <a:spLocks noGrp="1"/>
          </p:cNvSpPr>
          <p:nvPr>
            <p:ph idx="1"/>
          </p:nvPr>
        </p:nvSpPr>
        <p:spPr>
          <a:xfrm>
            <a:off x="1066800" y="3200400"/>
            <a:ext cx="7543800" cy="2590800"/>
          </a:xfrm>
        </p:spPr>
        <p:txBody>
          <a:bodyPr/>
          <a:lstStyle/>
          <a:p>
            <a:pPr eaLnBrk="1" hangingPunct="1">
              <a:defRPr/>
            </a:pPr>
            <a:r>
              <a:rPr lang="ja-JP" altLang="en-US" dirty="0">
                <a:latin typeface="Times New Roman" panose="02020603050405020304" pitchFamily="18" charset="0"/>
              </a:rPr>
              <a:t>無届欠席禁止</a:t>
            </a:r>
          </a:p>
          <a:p>
            <a:pPr lvl="1" eaLnBrk="1" hangingPunct="1">
              <a:defRPr/>
            </a:pPr>
            <a:r>
              <a:rPr lang="ja-JP" altLang="en-US" dirty="0">
                <a:latin typeface="Times New Roman" panose="02020603050405020304" pitchFamily="18" charset="0"/>
              </a:rPr>
              <a:t>やむを得ず欠席した場合は翌週までに連絡すること</a:t>
            </a:r>
          </a:p>
          <a:p>
            <a:pPr lvl="1" eaLnBrk="1" hangingPunct="1">
              <a:defRPr/>
            </a:pPr>
            <a:r>
              <a:rPr lang="ja-JP" altLang="en-US" dirty="0">
                <a:latin typeface="Times New Roman" panose="02020603050405020304" pitchFamily="18" charset="0"/>
              </a:rPr>
              <a:t>無届欠席が複数回ある場合は試験の点数に関わりなく不受となる</a:t>
            </a:r>
            <a:endParaRPr lang="en-US" altLang="ja-JP" dirty="0">
              <a:latin typeface="Times New Roman" panose="02020603050405020304" pitchFamily="18" charset="0"/>
            </a:endParaRPr>
          </a:p>
          <a:p>
            <a:pPr marL="0" indent="0" eaLnBrk="1" hangingPunct="1">
              <a:buNone/>
              <a:defRPr/>
            </a:pPr>
            <a:r>
              <a:rPr lang="ja-JP" altLang="en-US" dirty="0">
                <a:latin typeface="Times New Roman" panose="02020603050405020304" pitchFamily="18" charset="0"/>
              </a:rPr>
              <a:t>オンライン授業では </a:t>
            </a:r>
            <a:r>
              <a:rPr lang="en-US" altLang="ja-JP" dirty="0" err="1">
                <a:latin typeface="Times New Roman" panose="02020603050405020304" pitchFamily="18" charset="0"/>
              </a:rPr>
              <a:t>GoogleClassroom</a:t>
            </a:r>
            <a:r>
              <a:rPr lang="en-US" altLang="ja-JP" dirty="0">
                <a:latin typeface="Times New Roman" panose="02020603050405020304" pitchFamily="18" charset="0"/>
              </a:rPr>
              <a:t> </a:t>
            </a:r>
            <a:r>
              <a:rPr lang="ja-JP" altLang="en-US" dirty="0">
                <a:latin typeface="Times New Roman" panose="02020603050405020304" pitchFamily="18" charset="0"/>
              </a:rPr>
              <a:t>から出席カードが提出されれば出席とします</a:t>
            </a:r>
            <a:endParaRPr lang="en-US" altLang="ja-JP" dirty="0">
              <a:latin typeface="Times New Roman" panose="02020603050405020304" pitchFamily="18" charset="0"/>
            </a:endParaRPr>
          </a:p>
          <a:p>
            <a:endParaRPr kumimoji="1" lang="ja-JP" altLang="en-US" dirty="0"/>
          </a:p>
        </p:txBody>
      </p:sp>
      <p:graphicFrame>
        <p:nvGraphicFramePr>
          <p:cNvPr id="5" name="表 5">
            <a:extLst>
              <a:ext uri="{FF2B5EF4-FFF2-40B4-BE49-F238E27FC236}">
                <a16:creationId xmlns:a16="http://schemas.microsoft.com/office/drawing/2014/main" id="{BA1C407C-CA87-42C8-A3D9-C0BAD1FB8988}"/>
              </a:ext>
            </a:extLst>
          </p:cNvPr>
          <p:cNvGraphicFramePr>
            <a:graphicFrameLocks noGrp="1"/>
          </p:cNvGraphicFramePr>
          <p:nvPr>
            <p:extLst>
              <p:ext uri="{D42A27DB-BD31-4B8C-83A1-F6EECF244321}">
                <p14:modId xmlns:p14="http://schemas.microsoft.com/office/powerpoint/2010/main" val="1089846654"/>
              </p:ext>
            </p:extLst>
          </p:nvPr>
        </p:nvGraphicFramePr>
        <p:xfrm>
          <a:off x="1090246" y="1173480"/>
          <a:ext cx="7086600" cy="1737360"/>
        </p:xfrm>
        <a:graphic>
          <a:graphicData uri="http://schemas.openxmlformats.org/drawingml/2006/table">
            <a:tbl>
              <a:tblPr firstRow="1" bandRow="1">
                <a:tableStyleId>{5C22544A-7EE6-4342-B048-85BDC9FD1C3A}</a:tableStyleId>
              </a:tblPr>
              <a:tblGrid>
                <a:gridCol w="4960620">
                  <a:extLst>
                    <a:ext uri="{9D8B030D-6E8A-4147-A177-3AD203B41FA5}">
                      <a16:colId xmlns:a16="http://schemas.microsoft.com/office/drawing/2014/main" val="3444411470"/>
                    </a:ext>
                  </a:extLst>
                </a:gridCol>
                <a:gridCol w="2125980">
                  <a:extLst>
                    <a:ext uri="{9D8B030D-6E8A-4147-A177-3AD203B41FA5}">
                      <a16:colId xmlns:a16="http://schemas.microsoft.com/office/drawing/2014/main" val="2501146759"/>
                    </a:ext>
                  </a:extLst>
                </a:gridCol>
              </a:tblGrid>
              <a:tr h="370840">
                <a:tc gridSpan="2">
                  <a:txBody>
                    <a:bodyPr/>
                    <a:lstStyle/>
                    <a:p>
                      <a:pPr algn="ctr"/>
                      <a:r>
                        <a:rPr kumimoji="1" lang="ja-JP" altLang="en-US" sz="3200" baseline="0" dirty="0">
                          <a:latin typeface="Times New Roman" panose="02020603050405020304" pitchFamily="18" charset="0"/>
                        </a:rPr>
                        <a:t>評価基準</a:t>
                      </a:r>
                    </a:p>
                  </a:txBody>
                  <a:tcPr/>
                </a:tc>
                <a:tc hMerge="1">
                  <a:txBody>
                    <a:bodyPr/>
                    <a:lstStyle/>
                    <a:p>
                      <a:endParaRPr kumimoji="1" lang="ja-JP" altLang="en-US" dirty="0"/>
                    </a:p>
                  </a:txBody>
                  <a:tcPr/>
                </a:tc>
                <a:extLst>
                  <a:ext uri="{0D108BD9-81ED-4DB2-BD59-A6C34878D82A}">
                    <a16:rowId xmlns:a16="http://schemas.microsoft.com/office/drawing/2014/main" val="1564164559"/>
                  </a:ext>
                </a:extLst>
              </a:tr>
              <a:tr h="370840">
                <a:tc>
                  <a:txBody>
                    <a:bodyPr/>
                    <a:lstStyle/>
                    <a:p>
                      <a:pPr algn="ctr"/>
                      <a:r>
                        <a:rPr kumimoji="1" lang="ja-JP" altLang="en-US" sz="3200" baseline="0" dirty="0">
                          <a:latin typeface="Times New Roman" panose="02020603050405020304" pitchFamily="18" charset="0"/>
                        </a:rPr>
                        <a:t>各週課題</a:t>
                      </a:r>
                    </a:p>
                  </a:txBody>
                  <a:tcPr/>
                </a:tc>
                <a:tc>
                  <a:txBody>
                    <a:bodyPr/>
                    <a:lstStyle/>
                    <a:p>
                      <a:pPr algn="ctr"/>
                      <a:r>
                        <a:rPr kumimoji="1" lang="en-US" altLang="ja-JP" sz="3200" baseline="0" dirty="0">
                          <a:latin typeface="Times New Roman" panose="02020603050405020304" pitchFamily="18" charset="0"/>
                        </a:rPr>
                        <a:t>30%</a:t>
                      </a:r>
                      <a:endParaRPr kumimoji="1" lang="ja-JP" altLang="en-US" sz="3200" baseline="0" dirty="0">
                        <a:latin typeface="Times New Roman" panose="02020603050405020304" pitchFamily="18" charset="0"/>
                      </a:endParaRPr>
                    </a:p>
                  </a:txBody>
                  <a:tcPr/>
                </a:tc>
                <a:extLst>
                  <a:ext uri="{0D108BD9-81ED-4DB2-BD59-A6C34878D82A}">
                    <a16:rowId xmlns:a16="http://schemas.microsoft.com/office/drawing/2014/main" val="2120326933"/>
                  </a:ext>
                </a:extLst>
              </a:tr>
              <a:tr h="370840">
                <a:tc>
                  <a:txBody>
                    <a:bodyPr/>
                    <a:lstStyle/>
                    <a:p>
                      <a:pPr algn="ctr"/>
                      <a:r>
                        <a:rPr kumimoji="1" lang="ja-JP" altLang="en-US" sz="3200" baseline="0" dirty="0">
                          <a:latin typeface="Times New Roman" panose="02020603050405020304" pitchFamily="18" charset="0"/>
                        </a:rPr>
                        <a:t>定期試験</a:t>
                      </a:r>
                    </a:p>
                  </a:txBody>
                  <a:tcPr/>
                </a:tc>
                <a:tc>
                  <a:txBody>
                    <a:bodyPr/>
                    <a:lstStyle/>
                    <a:p>
                      <a:pPr algn="ctr"/>
                      <a:r>
                        <a:rPr kumimoji="1" lang="en-US" altLang="ja-JP" sz="3200" baseline="0" dirty="0">
                          <a:latin typeface="Times New Roman" panose="02020603050405020304" pitchFamily="18" charset="0"/>
                        </a:rPr>
                        <a:t>70%</a:t>
                      </a:r>
                      <a:endParaRPr kumimoji="1" lang="ja-JP" altLang="en-US" sz="3200" baseline="0" dirty="0">
                        <a:latin typeface="Times New Roman" panose="02020603050405020304" pitchFamily="18" charset="0"/>
                      </a:endParaRPr>
                    </a:p>
                  </a:txBody>
                  <a:tcPr/>
                </a:tc>
                <a:extLst>
                  <a:ext uri="{0D108BD9-81ED-4DB2-BD59-A6C34878D82A}">
                    <a16:rowId xmlns:a16="http://schemas.microsoft.com/office/drawing/2014/main" val="2091125395"/>
                  </a:ext>
                </a:extLst>
              </a:tr>
            </a:tbl>
          </a:graphicData>
        </a:graphic>
      </p:graphicFrame>
    </p:spTree>
    <p:extLst>
      <p:ext uri="{BB962C8B-B14F-4D97-AF65-F5344CB8AC3E}">
        <p14:creationId xmlns:p14="http://schemas.microsoft.com/office/powerpoint/2010/main" val="1774707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defRPr/>
            </a:pPr>
            <a:r>
              <a:rPr lang="en-US" altLang="ja-JP">
                <a:latin typeface="Times New Roman" panose="02020603050405020304" pitchFamily="18" charset="0"/>
              </a:rPr>
              <a:t>2</a:t>
            </a:r>
            <a:r>
              <a:rPr lang="ja-JP" altLang="en-US">
                <a:latin typeface="Times New Roman" panose="02020603050405020304" pitchFamily="18" charset="0"/>
              </a:rPr>
              <a:t>項演算子 </a:t>
            </a:r>
            <a:r>
              <a:rPr lang="en-US" altLang="ja-JP">
                <a:latin typeface="Times New Roman" panose="02020603050405020304" pitchFamily="18" charset="0"/>
              </a:rPr>
              <a:t>OR</a:t>
            </a:r>
          </a:p>
        </p:txBody>
      </p:sp>
      <p:sp>
        <p:nvSpPr>
          <p:cNvPr id="26627" name="Rectangle 3"/>
          <p:cNvSpPr>
            <a:spLocks noGrp="1" noChangeArrowheads="1"/>
          </p:cNvSpPr>
          <p:nvPr>
            <p:ph type="body" sz="half" idx="1"/>
          </p:nvPr>
        </p:nvSpPr>
        <p:spPr>
          <a:xfrm>
            <a:off x="457200" y="1524000"/>
            <a:ext cx="8458200" cy="5029200"/>
          </a:xfrm>
        </p:spPr>
        <p:txBody>
          <a:bodyPr/>
          <a:lstStyle/>
          <a:p>
            <a:pPr eaLnBrk="1" hangingPunct="1">
              <a:buFont typeface="Wingdings" panose="05000000000000000000" pitchFamily="2" charset="2"/>
              <a:buChar char="u"/>
              <a:defRPr/>
            </a:pPr>
            <a:r>
              <a:rPr lang="ja-JP" altLang="en-US" dirty="0">
                <a:latin typeface="Times New Roman" panose="02020603050405020304" pitchFamily="18" charset="0"/>
              </a:rPr>
              <a:t>定義</a:t>
            </a:r>
            <a:r>
              <a:rPr lang="en-US" altLang="ja-JP" dirty="0">
                <a:latin typeface="Times New Roman" panose="02020603050405020304" pitchFamily="18" charset="0"/>
              </a:rPr>
              <a:t> : </a:t>
            </a:r>
            <a:r>
              <a:rPr lang="ja-JP" altLang="en-US" dirty="0">
                <a:latin typeface="Times New Roman" panose="02020603050405020304" pitchFamily="18" charset="0"/>
              </a:rPr>
              <a:t>論理和</a:t>
            </a:r>
            <a:r>
              <a:rPr lang="en-US" altLang="ja-JP" dirty="0">
                <a:latin typeface="Times New Roman" panose="02020603050405020304" pitchFamily="18" charset="0"/>
              </a:rPr>
              <a:t>, OR</a:t>
            </a:r>
          </a:p>
          <a:p>
            <a:pPr lvl="1" eaLnBrk="1" hangingPunct="1">
              <a:buFont typeface="Wingdings" panose="05000000000000000000" pitchFamily="2" charset="2"/>
              <a:buNone/>
              <a:defRPr/>
            </a:pPr>
            <a:r>
              <a:rPr lang="ja-JP" altLang="en-US" dirty="0">
                <a:latin typeface="Times New Roman" panose="02020603050405020304" pitchFamily="18" charset="0"/>
              </a:rPr>
              <a:t>～または～ を表す </a:t>
            </a:r>
            <a:r>
              <a:rPr lang="en-US" altLang="ja-JP" dirty="0">
                <a:latin typeface="Times New Roman" panose="02020603050405020304" pitchFamily="18" charset="0"/>
              </a:rPr>
              <a:t>(2</a:t>
            </a:r>
            <a:r>
              <a:rPr lang="ja-JP" altLang="en-US" dirty="0">
                <a:latin typeface="Times New Roman" panose="02020603050405020304" pitchFamily="18" charset="0"/>
              </a:rPr>
              <a:t>項のうち大きい方を取る</a:t>
            </a:r>
            <a:r>
              <a:rPr lang="en-US" altLang="ja-JP" dirty="0">
                <a:latin typeface="Times New Roman" panose="02020603050405020304" pitchFamily="18" charset="0"/>
              </a:rPr>
              <a:t>)</a:t>
            </a:r>
          </a:p>
          <a:p>
            <a:pPr lvl="1" eaLnBrk="1" hangingPunct="1">
              <a:buFont typeface="Wingdings" panose="05000000000000000000" pitchFamily="2" charset="2"/>
              <a:buChar char="Ø"/>
              <a:defRPr/>
            </a:pPr>
            <a:r>
              <a:rPr lang="ja-JP" altLang="en-US" dirty="0">
                <a:latin typeface="Times New Roman" panose="02020603050405020304" pitchFamily="18" charset="0"/>
              </a:rPr>
              <a:t>演算記号 </a:t>
            </a:r>
            <a:r>
              <a:rPr lang="en-US" altLang="ja-JP" b="1" dirty="0">
                <a:solidFill>
                  <a:srgbClr val="FFFF00"/>
                </a:solidFill>
                <a:latin typeface="Times New Roman" panose="02020603050405020304" pitchFamily="18" charset="0"/>
              </a:rPr>
              <a:t>+</a:t>
            </a:r>
            <a:r>
              <a:rPr lang="en-US" altLang="ja-JP" dirty="0">
                <a:latin typeface="Times New Roman" panose="02020603050405020304" pitchFamily="18" charset="0"/>
              </a:rPr>
              <a:t>,</a:t>
            </a:r>
            <a:r>
              <a:rPr lang="en-US" altLang="ja-JP" b="1" dirty="0">
                <a:solidFill>
                  <a:srgbClr val="FFFF00"/>
                </a:solidFill>
                <a:latin typeface="Times New Roman" panose="02020603050405020304" pitchFamily="18" charset="0"/>
              </a:rPr>
              <a:t>∨</a:t>
            </a:r>
            <a:r>
              <a:rPr lang="en-US" altLang="ja-JP" dirty="0">
                <a:latin typeface="Times New Roman" panose="02020603050405020304" pitchFamily="18" charset="0"/>
              </a:rPr>
              <a:t>,</a:t>
            </a:r>
            <a:r>
              <a:rPr lang="en-US" altLang="ja-JP" b="1" dirty="0">
                <a:solidFill>
                  <a:srgbClr val="FFFF00"/>
                </a:solidFill>
                <a:latin typeface="Times New Roman" panose="02020603050405020304" pitchFamily="18" charset="0"/>
              </a:rPr>
              <a:t>∪</a:t>
            </a:r>
          </a:p>
          <a:p>
            <a:pPr eaLnBrk="1" hangingPunct="1">
              <a:buFont typeface="Wingdings" panose="05000000000000000000" pitchFamily="2" charset="2"/>
              <a:buChar char="u"/>
              <a:defRPr/>
            </a:pPr>
            <a:r>
              <a:rPr lang="ja-JP" altLang="en-US" dirty="0">
                <a:latin typeface="Times New Roman" panose="02020603050405020304" pitchFamily="18" charset="0"/>
              </a:rPr>
              <a:t>公理</a:t>
            </a:r>
            <a:r>
              <a:rPr lang="en-US" altLang="ja-JP" dirty="0">
                <a:latin typeface="Times New Roman" panose="02020603050405020304" pitchFamily="18" charset="0"/>
              </a:rPr>
              <a:t> : OR</a:t>
            </a:r>
          </a:p>
          <a:p>
            <a:pPr lvl="1" eaLnBrk="1" hangingPunct="1">
              <a:buFont typeface="Wingdings" panose="05000000000000000000" pitchFamily="2" charset="2"/>
              <a:buChar char="Ø"/>
              <a:defRPr/>
            </a:pPr>
            <a:r>
              <a:rPr lang="en-US" altLang="ja-JP" dirty="0">
                <a:latin typeface="Times New Roman" panose="02020603050405020304" pitchFamily="18" charset="0"/>
              </a:rPr>
              <a:t>1</a:t>
            </a:r>
            <a:r>
              <a:rPr lang="ja-JP" altLang="en-US" dirty="0">
                <a:latin typeface="Times New Roman" panose="02020603050405020304" pitchFamily="18" charset="0"/>
              </a:rPr>
              <a:t>つでも</a:t>
            </a:r>
            <a:r>
              <a:rPr lang="en-US" altLang="ja-JP" dirty="0">
                <a:latin typeface="Times New Roman" panose="02020603050405020304" pitchFamily="18" charset="0"/>
              </a:rPr>
              <a:t>1</a:t>
            </a:r>
            <a:r>
              <a:rPr lang="ja-JP" altLang="en-US" dirty="0">
                <a:latin typeface="Times New Roman" panose="02020603050405020304" pitchFamily="18" charset="0"/>
              </a:rPr>
              <a:t>のとき</a:t>
            </a:r>
            <a:r>
              <a:rPr lang="en-US" altLang="ja-JP" dirty="0">
                <a:latin typeface="Times New Roman" panose="02020603050405020304" pitchFamily="18" charset="0"/>
              </a:rPr>
              <a:t>1</a:t>
            </a:r>
            <a:endParaRPr lang="en-US" altLang="ja-JP" sz="3200" dirty="0">
              <a:latin typeface="Times New Roman" panose="02020603050405020304" pitchFamily="18" charset="0"/>
            </a:endParaRPr>
          </a:p>
        </p:txBody>
      </p:sp>
      <p:graphicFrame>
        <p:nvGraphicFramePr>
          <p:cNvPr id="26656" name="Group 32"/>
          <p:cNvGraphicFramePr>
            <a:graphicFrameLocks noGrp="1"/>
          </p:cNvGraphicFramePr>
          <p:nvPr>
            <p:ph sz="half" idx="2"/>
          </p:nvPr>
        </p:nvGraphicFramePr>
        <p:xfrm>
          <a:off x="6400800" y="2895600"/>
          <a:ext cx="2311400" cy="3200400"/>
        </p:xfrm>
        <a:graphic>
          <a:graphicData uri="http://schemas.openxmlformats.org/drawingml/2006/table">
            <a:tbl>
              <a:tblPr/>
              <a:tblGrid>
                <a:gridCol w="1155700">
                  <a:extLst>
                    <a:ext uri="{9D8B030D-6E8A-4147-A177-3AD203B41FA5}">
                      <a16:colId xmlns:a16="http://schemas.microsoft.com/office/drawing/2014/main" val="20000"/>
                    </a:ext>
                  </a:extLst>
                </a:gridCol>
                <a:gridCol w="1155700">
                  <a:extLst>
                    <a:ext uri="{9D8B030D-6E8A-4147-A177-3AD203B41FA5}">
                      <a16:colId xmlns:a16="http://schemas.microsoft.com/office/drawing/2014/main" val="20001"/>
                    </a:ext>
                  </a:extLst>
                </a:gridCol>
              </a:tblGrid>
              <a:tr h="579438">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r>
                        <a:rPr kumimoji="1" lang="en-US"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 </a:t>
                      </a:r>
                      <a:r>
                        <a:rPr kumimoji="1" lang="en-US" altLang="ja-JP" sz="36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r>
                        <a:rPr kumimoji="1" lang="en-US"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a:t>
                      </a:r>
                      <a:r>
                        <a:rPr kumimoji="1" lang="en-US" altLang="ja-JP" sz="36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242888">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44475">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2888">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44475">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pSp>
        <p:nvGrpSpPr>
          <p:cNvPr id="26657" name="Group 33"/>
          <p:cNvGrpSpPr>
            <a:grpSpLocks/>
          </p:cNvGrpSpPr>
          <p:nvPr/>
        </p:nvGrpSpPr>
        <p:grpSpPr bwMode="auto">
          <a:xfrm>
            <a:off x="7556500" y="3535363"/>
            <a:ext cx="1155700" cy="2559050"/>
            <a:chOff x="4760" y="2371"/>
            <a:chExt cx="728" cy="1612"/>
          </a:xfrm>
        </p:grpSpPr>
        <p:sp>
          <p:nvSpPr>
            <p:cNvPr id="26658" name="Rectangle 34"/>
            <p:cNvSpPr>
              <a:spLocks noChangeArrowheads="1"/>
            </p:cNvSpPr>
            <p:nvPr/>
          </p:nvSpPr>
          <p:spPr bwMode="auto">
            <a:xfrm>
              <a:off x="4760" y="3580"/>
              <a:ext cx="72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600" i="0">
                  <a:latin typeface="Times New Roman" panose="02020603050405020304" pitchFamily="18" charset="0"/>
                </a:rPr>
                <a:t>1</a:t>
              </a:r>
            </a:p>
          </p:txBody>
        </p:sp>
        <p:sp>
          <p:nvSpPr>
            <p:cNvPr id="26659" name="Rectangle 35"/>
            <p:cNvSpPr>
              <a:spLocks noChangeArrowheads="1"/>
            </p:cNvSpPr>
            <p:nvPr/>
          </p:nvSpPr>
          <p:spPr bwMode="auto">
            <a:xfrm>
              <a:off x="4760" y="3177"/>
              <a:ext cx="72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600" i="0">
                  <a:latin typeface="Times New Roman" panose="02020603050405020304" pitchFamily="18" charset="0"/>
                </a:rPr>
                <a:t>1</a:t>
              </a:r>
            </a:p>
          </p:txBody>
        </p:sp>
        <p:sp>
          <p:nvSpPr>
            <p:cNvPr id="26660" name="Rectangle 36"/>
            <p:cNvSpPr>
              <a:spLocks noChangeArrowheads="1"/>
            </p:cNvSpPr>
            <p:nvPr/>
          </p:nvSpPr>
          <p:spPr bwMode="auto">
            <a:xfrm>
              <a:off x="4760" y="2774"/>
              <a:ext cx="72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600" i="0">
                  <a:latin typeface="Times New Roman" panose="02020603050405020304" pitchFamily="18" charset="0"/>
                </a:rPr>
                <a:t>1</a:t>
              </a:r>
            </a:p>
          </p:txBody>
        </p:sp>
        <p:sp>
          <p:nvSpPr>
            <p:cNvPr id="26661" name="Rectangle 37"/>
            <p:cNvSpPr>
              <a:spLocks noChangeArrowheads="1"/>
            </p:cNvSpPr>
            <p:nvPr/>
          </p:nvSpPr>
          <p:spPr bwMode="auto">
            <a:xfrm>
              <a:off x="4760" y="2371"/>
              <a:ext cx="72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600" i="0">
                  <a:latin typeface="Times New Roman" panose="02020603050405020304" pitchFamily="18" charset="0"/>
                </a:rPr>
                <a:t>0</a:t>
              </a:r>
            </a:p>
          </p:txBody>
        </p:sp>
      </p:grpSp>
      <p:sp>
        <p:nvSpPr>
          <p:cNvPr id="26663" name="Text Box 39"/>
          <p:cNvSpPr txBox="1">
            <a:spLocks noChangeArrowheads="1"/>
          </p:cNvSpPr>
          <p:nvPr/>
        </p:nvSpPr>
        <p:spPr bwMode="auto">
          <a:xfrm>
            <a:off x="6369050" y="6278563"/>
            <a:ext cx="27749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i="0">
                <a:effectLst>
                  <a:outerShdw blurRad="38100" dist="38100" dir="2700000" algn="tl">
                    <a:srgbClr val="000000"/>
                  </a:outerShdw>
                </a:effectLst>
              </a:rPr>
              <a:t>1+1=2</a:t>
            </a:r>
            <a:r>
              <a:rPr lang="ja-JP" altLang="en-US" i="0">
                <a:effectLst>
                  <a:outerShdw blurRad="38100" dist="38100" dir="2700000" algn="tl">
                    <a:srgbClr val="000000"/>
                  </a:outerShdw>
                </a:effectLst>
              </a:rPr>
              <a:t>ではない</a:t>
            </a:r>
          </a:p>
        </p:txBody>
      </p:sp>
      <mc:AlternateContent xmlns:mc="http://schemas.openxmlformats.org/markup-compatibility/2006" xmlns:a14="http://schemas.microsoft.com/office/drawing/2010/main">
        <mc:Choice Requires="a14">
          <p:sp>
            <p:nvSpPr>
              <p:cNvPr id="12" name="テキスト ボックス 11"/>
              <p:cNvSpPr txBox="1"/>
              <p:nvPr/>
            </p:nvSpPr>
            <p:spPr>
              <a:xfrm>
                <a:off x="304800" y="4471682"/>
                <a:ext cx="5948744" cy="17833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m>
                        <m:mPr>
                          <m:mcs>
                            <m:mc>
                              <m:mcPr>
                                <m:count m:val="3"/>
                                <m:mcJc m:val="center"/>
                              </m:mcPr>
                            </m:mc>
                          </m:mcs>
                          <m:ctrlPr>
                            <a:rPr kumimoji="1" lang="en-US" altLang="ja-JP" i="1" smtClean="0">
                              <a:latin typeface="Cambria Math" panose="02040503050406030204" pitchFamily="18" charset="0"/>
                            </a:rPr>
                          </m:ctrlPr>
                        </m:mPr>
                        <m:mr>
                          <m:e>
                            <m:r>
                              <m:rPr>
                                <m:brk m:alnAt="7"/>
                              </m:rPr>
                              <a:rPr kumimoji="1" lang="en-US" altLang="ja-JP" b="0" i="1" smtClean="0">
                                <a:latin typeface="Cambria Math" panose="02040503050406030204" pitchFamily="18" charset="0"/>
                              </a:rPr>
                              <m:t>0</m:t>
                            </m:r>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ea typeface="Cambria Math" panose="02040503050406030204" pitchFamily="18" charset="0"/>
                              </a:rPr>
                              <m:t>0=0</m:t>
                            </m:r>
                          </m:e>
                          <m:e>
                            <m:r>
                              <a:rPr kumimoji="1" lang="en-US" altLang="ja-JP" b="0" i="1" smtClean="0">
                                <a:latin typeface="Cambria Math" panose="02040503050406030204" pitchFamily="18" charset="0"/>
                              </a:rPr>
                              <m:t>0</m:t>
                            </m:r>
                            <m:r>
                              <a:rPr lang="en-US" altLang="ja-JP">
                                <a:latin typeface="Cambria Math" panose="02040503050406030204" pitchFamily="18" charset="0"/>
                                <a:ea typeface="Cambria Math" panose="02040503050406030204" pitchFamily="18" charset="0"/>
                              </a:rPr>
                              <m:t>∨</m:t>
                            </m:r>
                            <m:r>
                              <a:rPr kumimoji="1" lang="en-US" altLang="ja-JP" b="0" i="1" smtClean="0">
                                <a:latin typeface="Cambria Math" panose="02040503050406030204" pitchFamily="18" charset="0"/>
                                <a:ea typeface="Cambria Math" panose="02040503050406030204" pitchFamily="18" charset="0"/>
                              </a:rPr>
                              <m:t>0=0</m:t>
                            </m:r>
                          </m:e>
                          <m:e>
                            <m:r>
                              <a:rPr kumimoji="1" lang="en-US" altLang="ja-JP" b="0" i="1" smtClean="0">
                                <a:latin typeface="Cambria Math" panose="02040503050406030204" pitchFamily="18" charset="0"/>
                              </a:rPr>
                              <m:t>0</m:t>
                            </m:r>
                            <m:r>
                              <a:rPr lang="en-US" altLang="ja-JP">
                                <a:latin typeface="Cambria Math" panose="02040503050406030204" pitchFamily="18" charset="0"/>
                                <a:ea typeface="Cambria Math" panose="02040503050406030204" pitchFamily="18" charset="0"/>
                              </a:rPr>
                              <m:t>∪</m:t>
                            </m:r>
                            <m:r>
                              <a:rPr kumimoji="1" lang="en-US" altLang="ja-JP" b="0" i="1" smtClean="0">
                                <a:latin typeface="Cambria Math" panose="02040503050406030204" pitchFamily="18" charset="0"/>
                                <a:ea typeface="Cambria Math" panose="02040503050406030204" pitchFamily="18" charset="0"/>
                              </a:rPr>
                              <m:t>0=0</m:t>
                            </m:r>
                          </m:e>
                        </m:mr>
                        <m:mr>
                          <m:e>
                            <m:r>
                              <a:rPr kumimoji="1" lang="en-US" altLang="ja-JP" b="0" i="1" smtClean="0">
                                <a:latin typeface="Cambria Math" panose="02040503050406030204" pitchFamily="18" charset="0"/>
                              </a:rPr>
                              <m:t>0+</m:t>
                            </m:r>
                            <m:r>
                              <a:rPr kumimoji="1" lang="en-US" altLang="ja-JP" b="0" i="1" smtClean="0">
                                <a:latin typeface="Cambria Math" panose="02040503050406030204" pitchFamily="18" charset="0"/>
                                <a:ea typeface="Cambria Math" panose="02040503050406030204" pitchFamily="18" charset="0"/>
                              </a:rPr>
                              <m:t>1=1</m:t>
                            </m:r>
                          </m:e>
                          <m:e>
                            <m:r>
                              <a:rPr kumimoji="1" lang="en-US" altLang="ja-JP" b="0" i="1" smtClean="0">
                                <a:latin typeface="Cambria Math" panose="02040503050406030204" pitchFamily="18" charset="0"/>
                              </a:rPr>
                              <m:t>0</m:t>
                            </m:r>
                            <m:r>
                              <a:rPr lang="en-US" altLang="ja-JP">
                                <a:latin typeface="Cambria Math" panose="02040503050406030204" pitchFamily="18" charset="0"/>
                                <a:ea typeface="Cambria Math" panose="02040503050406030204" pitchFamily="18" charset="0"/>
                              </a:rPr>
                              <m:t>∨</m:t>
                            </m:r>
                            <m:r>
                              <a:rPr kumimoji="1" lang="en-US" altLang="ja-JP" b="0" i="1" smtClean="0">
                                <a:latin typeface="Cambria Math" panose="02040503050406030204" pitchFamily="18" charset="0"/>
                                <a:ea typeface="Cambria Math" panose="02040503050406030204" pitchFamily="18" charset="0"/>
                              </a:rPr>
                              <m:t>1=1</m:t>
                            </m:r>
                          </m:e>
                          <m:e>
                            <m:r>
                              <a:rPr kumimoji="1" lang="en-US" altLang="ja-JP" b="0" i="1" smtClean="0">
                                <a:latin typeface="Cambria Math" panose="02040503050406030204" pitchFamily="18" charset="0"/>
                              </a:rPr>
                              <m:t>0</m:t>
                            </m:r>
                            <m:r>
                              <a:rPr lang="en-US" altLang="ja-JP">
                                <a:latin typeface="Cambria Math" panose="02040503050406030204" pitchFamily="18" charset="0"/>
                                <a:ea typeface="Cambria Math" panose="02040503050406030204" pitchFamily="18" charset="0"/>
                              </a:rPr>
                              <m:t>∪</m:t>
                            </m:r>
                            <m:r>
                              <a:rPr kumimoji="1" lang="en-US" altLang="ja-JP" b="0" i="1" smtClean="0">
                                <a:latin typeface="Cambria Math" panose="02040503050406030204" pitchFamily="18" charset="0"/>
                                <a:ea typeface="Cambria Math" panose="02040503050406030204" pitchFamily="18" charset="0"/>
                              </a:rPr>
                              <m:t>1=1</m:t>
                            </m:r>
                          </m:e>
                        </m:mr>
                        <m:mr>
                          <m:e>
                            <m:r>
                              <a:rPr kumimoji="1" lang="en-US" altLang="ja-JP" b="0" i="1" smtClean="0">
                                <a:latin typeface="Cambria Math" panose="02040503050406030204" pitchFamily="18" charset="0"/>
                              </a:rPr>
                              <m:t>1+</m:t>
                            </m:r>
                            <m:r>
                              <a:rPr kumimoji="1" lang="en-US" altLang="ja-JP" b="0" i="1" smtClean="0">
                                <a:latin typeface="Cambria Math" panose="02040503050406030204" pitchFamily="18" charset="0"/>
                                <a:ea typeface="Cambria Math" panose="02040503050406030204" pitchFamily="18" charset="0"/>
                              </a:rPr>
                              <m:t>0=1</m:t>
                            </m:r>
                          </m:e>
                          <m:e>
                            <m:r>
                              <a:rPr kumimoji="1" lang="en-US" altLang="ja-JP" b="0" i="1" smtClean="0">
                                <a:latin typeface="Cambria Math" panose="02040503050406030204" pitchFamily="18" charset="0"/>
                              </a:rPr>
                              <m:t>1</m:t>
                            </m:r>
                            <m:r>
                              <a:rPr lang="en-US" altLang="ja-JP">
                                <a:latin typeface="Cambria Math" panose="02040503050406030204" pitchFamily="18" charset="0"/>
                                <a:ea typeface="Cambria Math" panose="02040503050406030204" pitchFamily="18" charset="0"/>
                              </a:rPr>
                              <m:t>∨</m:t>
                            </m:r>
                            <m:r>
                              <a:rPr kumimoji="1" lang="en-US" altLang="ja-JP" b="0" i="1" smtClean="0">
                                <a:latin typeface="Cambria Math" panose="02040503050406030204" pitchFamily="18" charset="0"/>
                                <a:ea typeface="Cambria Math" panose="02040503050406030204" pitchFamily="18" charset="0"/>
                              </a:rPr>
                              <m:t>0=1</m:t>
                            </m:r>
                          </m:e>
                          <m:e>
                            <m:r>
                              <a:rPr kumimoji="1" lang="en-US" altLang="ja-JP" b="0" i="1" smtClean="0">
                                <a:latin typeface="Cambria Math" panose="02040503050406030204" pitchFamily="18" charset="0"/>
                              </a:rPr>
                              <m:t>1</m:t>
                            </m:r>
                            <m:r>
                              <a:rPr lang="en-US" altLang="ja-JP">
                                <a:latin typeface="Cambria Math" panose="02040503050406030204" pitchFamily="18" charset="0"/>
                                <a:ea typeface="Cambria Math" panose="02040503050406030204" pitchFamily="18" charset="0"/>
                              </a:rPr>
                              <m:t>∪</m:t>
                            </m:r>
                            <m:r>
                              <a:rPr kumimoji="1" lang="en-US" altLang="ja-JP" b="0" i="1" smtClean="0">
                                <a:latin typeface="Cambria Math" panose="02040503050406030204" pitchFamily="18" charset="0"/>
                                <a:ea typeface="Cambria Math" panose="02040503050406030204" pitchFamily="18" charset="0"/>
                              </a:rPr>
                              <m:t>0=1</m:t>
                            </m:r>
                          </m:e>
                        </m:mr>
                        <m:mr>
                          <m:e>
                            <m:r>
                              <a:rPr kumimoji="1" lang="en-US" altLang="ja-JP" b="0" i="1" smtClean="0">
                                <a:latin typeface="Cambria Math" panose="02040503050406030204" pitchFamily="18" charset="0"/>
                              </a:rPr>
                              <m:t>1+</m:t>
                            </m:r>
                            <m:r>
                              <a:rPr kumimoji="1" lang="en-US" altLang="ja-JP" b="0" i="1" smtClean="0">
                                <a:latin typeface="Cambria Math" panose="02040503050406030204" pitchFamily="18" charset="0"/>
                                <a:ea typeface="Cambria Math" panose="02040503050406030204" pitchFamily="18" charset="0"/>
                              </a:rPr>
                              <m:t>1=1</m:t>
                            </m:r>
                          </m:e>
                          <m:e>
                            <m:r>
                              <a:rPr kumimoji="1" lang="en-US" altLang="ja-JP" b="0" i="1" smtClean="0">
                                <a:latin typeface="Cambria Math" panose="02040503050406030204" pitchFamily="18" charset="0"/>
                              </a:rPr>
                              <m:t>1</m:t>
                            </m:r>
                            <m:r>
                              <a:rPr lang="en-US" altLang="ja-JP">
                                <a:latin typeface="Cambria Math" panose="02040503050406030204" pitchFamily="18" charset="0"/>
                                <a:ea typeface="Cambria Math" panose="02040503050406030204" pitchFamily="18" charset="0"/>
                              </a:rPr>
                              <m:t>∨</m:t>
                            </m:r>
                            <m:r>
                              <a:rPr kumimoji="1" lang="en-US" altLang="ja-JP" b="0" i="1" smtClean="0">
                                <a:latin typeface="Cambria Math" panose="02040503050406030204" pitchFamily="18" charset="0"/>
                                <a:ea typeface="Cambria Math" panose="02040503050406030204" pitchFamily="18" charset="0"/>
                              </a:rPr>
                              <m:t>1=1</m:t>
                            </m:r>
                          </m:e>
                          <m:e>
                            <m:r>
                              <a:rPr kumimoji="1" lang="en-US" altLang="ja-JP" b="0" i="1" smtClean="0">
                                <a:latin typeface="Cambria Math" panose="02040503050406030204" pitchFamily="18" charset="0"/>
                              </a:rPr>
                              <m:t>1</m:t>
                            </m:r>
                            <m:r>
                              <a:rPr lang="en-US" altLang="ja-JP">
                                <a:latin typeface="Cambria Math" panose="02040503050406030204" pitchFamily="18" charset="0"/>
                                <a:ea typeface="Cambria Math" panose="02040503050406030204" pitchFamily="18" charset="0"/>
                              </a:rPr>
                              <m:t>∪</m:t>
                            </m:r>
                            <m:r>
                              <a:rPr kumimoji="1" lang="en-US" altLang="ja-JP" b="0" i="1" smtClean="0">
                                <a:latin typeface="Cambria Math" panose="02040503050406030204" pitchFamily="18" charset="0"/>
                                <a:ea typeface="Cambria Math" panose="02040503050406030204" pitchFamily="18" charset="0"/>
                              </a:rPr>
                              <m:t>1=1</m:t>
                            </m:r>
                          </m:e>
                        </m:mr>
                      </m:m>
                    </m:oMath>
                  </m:oMathPara>
                </a14:m>
                <a:endParaRPr kumimoji="1" lang="ja-JP" altLang="en-US" dirty="0"/>
              </a:p>
            </p:txBody>
          </p:sp>
        </mc:Choice>
        <mc:Fallback xmlns="">
          <p:sp>
            <p:nvSpPr>
              <p:cNvPr id="12" name="テキスト ボックス 11"/>
              <p:cNvSpPr txBox="1">
                <a:spLocks noRot="1" noChangeAspect="1" noMove="1" noResize="1" noEditPoints="1" noAdjustHandles="1" noChangeArrowheads="1" noChangeShapeType="1" noTextEdit="1"/>
              </p:cNvSpPr>
              <p:nvPr/>
            </p:nvSpPr>
            <p:spPr>
              <a:xfrm>
                <a:off x="304800" y="4471682"/>
                <a:ext cx="5948744" cy="1783373"/>
              </a:xfrm>
              <a:prstGeom prst="rect">
                <a:avLst/>
              </a:prstGeom>
              <a:blipFill rotWithShape="0">
                <a:blip r:embed="rId3" cstate="print"/>
                <a:stretch>
                  <a:fillRect/>
                </a:stretch>
              </a:blipFill>
            </p:spPr>
            <p:txBody>
              <a:bodyPr/>
              <a:lstStyle/>
              <a:p>
                <a:r>
                  <a:rPr lang="ja-JP"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6657"/>
                                        </p:tgtEl>
                                        <p:attrNameLst>
                                          <p:attrName>style.visibility</p:attrName>
                                        </p:attrNameLst>
                                      </p:cBhvr>
                                      <p:to>
                                        <p:strVal val="visible"/>
                                      </p:to>
                                    </p:set>
                                    <p:animEffect transition="in" filter="checkerboard(across)">
                                      <p:cBhvr>
                                        <p:cTn id="12" dur="500"/>
                                        <p:tgtEl>
                                          <p:spTgt spid="2665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6663"/>
                                        </p:tgtEl>
                                        <p:attrNameLst>
                                          <p:attrName>style.visibility</p:attrName>
                                        </p:attrNameLst>
                                      </p:cBhvr>
                                      <p:to>
                                        <p:strVal val="visible"/>
                                      </p:to>
                                    </p:set>
                                    <p:animEffect transition="in" filter="checkerboard(across)">
                                      <p:cBhvr>
                                        <p:cTn id="17" dur="500"/>
                                        <p:tgtEl>
                                          <p:spTgt spid="26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63" grpId="0" autoUpdateAnimBg="0"/>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D93F15-2448-4F92-B4BB-836B619D2F1A}"/>
              </a:ext>
            </a:extLst>
          </p:cNvPr>
          <p:cNvSpPr>
            <a:spLocks noGrp="1"/>
          </p:cNvSpPr>
          <p:nvPr>
            <p:ph type="title"/>
          </p:nvPr>
        </p:nvSpPr>
        <p:spPr/>
        <p:txBody>
          <a:bodyPr/>
          <a:lstStyle/>
          <a:p>
            <a:r>
              <a:rPr kumimoji="1" lang="ja-JP" altLang="en-US" dirty="0"/>
              <a:t>論理関係と論理式</a:t>
            </a:r>
          </a:p>
        </p:txBody>
      </p:sp>
      <p:sp>
        <p:nvSpPr>
          <p:cNvPr id="3" name="テキスト ボックス 2">
            <a:extLst>
              <a:ext uri="{FF2B5EF4-FFF2-40B4-BE49-F238E27FC236}">
                <a16:creationId xmlns:a16="http://schemas.microsoft.com/office/drawing/2014/main" id="{FFEBEE8E-72A9-43EF-BB36-AE4729970488}"/>
              </a:ext>
            </a:extLst>
          </p:cNvPr>
          <p:cNvSpPr txBox="1"/>
          <p:nvPr/>
        </p:nvSpPr>
        <p:spPr>
          <a:xfrm>
            <a:off x="972751" y="1514149"/>
            <a:ext cx="7164141" cy="523220"/>
          </a:xfrm>
          <a:prstGeom prst="rect">
            <a:avLst/>
          </a:prstGeom>
          <a:noFill/>
        </p:spPr>
        <p:txBody>
          <a:bodyPr wrap="none" rtlCol="0">
            <a:spAutoFit/>
          </a:bodyPr>
          <a:lstStyle/>
          <a:p>
            <a:pPr algn="l"/>
            <a:r>
              <a:rPr kumimoji="1" lang="en-US" altLang="ja-JP" sz="2800" dirty="0"/>
              <a:t>A</a:t>
            </a:r>
            <a:r>
              <a:rPr kumimoji="1" lang="en-US" altLang="ja-JP" sz="2800" i="0" dirty="0"/>
              <a:t> : </a:t>
            </a:r>
            <a:r>
              <a:rPr kumimoji="1" lang="ja-JP" altLang="en-US" sz="2800" i="0" dirty="0"/>
              <a:t>近畿大学生である</a:t>
            </a:r>
            <a:r>
              <a:rPr lang="en-US" altLang="ja-JP" sz="2800" i="0" dirty="0"/>
              <a:t>     </a:t>
            </a:r>
            <a:r>
              <a:rPr lang="en-US" altLang="ja-JP" sz="2800" dirty="0"/>
              <a:t>B</a:t>
            </a:r>
            <a:r>
              <a:rPr lang="en-US" altLang="ja-JP" sz="2800" i="0" dirty="0"/>
              <a:t> : </a:t>
            </a:r>
            <a:r>
              <a:rPr lang="ja-JP" altLang="en-US" sz="2800" i="0" dirty="0"/>
              <a:t>東大阪市民である</a:t>
            </a:r>
            <a:endParaRPr kumimoji="1" lang="ja-JP" altLang="en-US" sz="2800" i="0" dirty="0"/>
          </a:p>
        </p:txBody>
      </p:sp>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823D253A-6641-4BDB-9D11-73633B917E15}"/>
                  </a:ext>
                </a:extLst>
              </p:cNvPr>
              <p:cNvSpPr txBox="1"/>
              <p:nvPr/>
            </p:nvSpPr>
            <p:spPr>
              <a:xfrm>
                <a:off x="830872" y="2152741"/>
                <a:ext cx="4007828" cy="955005"/>
              </a:xfrm>
              <a:prstGeom prst="rect">
                <a:avLst/>
              </a:prstGeom>
              <a:noFill/>
            </p:spPr>
            <p:txBody>
              <a:bodyPr wrap="none" rtlCol="0">
                <a:spAutoFit/>
              </a:bodyPr>
              <a:lstStyle/>
              <a:p>
                <a:pPr algn="l"/>
                <a14:m>
                  <m:oMath xmlns:m="http://schemas.openxmlformats.org/officeDocument/2006/math">
                    <m:acc>
                      <m:accPr>
                        <m:chr m:val="̅"/>
                        <m:ctrlPr>
                          <a:rPr kumimoji="1" lang="ja-JP" altLang="en-US" sz="2800" i="1" smtClean="0">
                            <a:latin typeface="Cambria Math" panose="02040503050406030204" pitchFamily="18" charset="0"/>
                          </a:rPr>
                        </m:ctrlPr>
                      </m:accPr>
                      <m:e>
                        <m:r>
                          <a:rPr kumimoji="1" lang="en-US" altLang="ja-JP" sz="2800" b="0" i="1" smtClean="0">
                            <a:latin typeface="Cambria Math" panose="02040503050406030204" pitchFamily="18" charset="0"/>
                          </a:rPr>
                          <m:t> </m:t>
                        </m:r>
                        <m:r>
                          <a:rPr kumimoji="1" lang="en-US" altLang="ja-JP" sz="2800" b="0" i="1" smtClean="0">
                            <a:latin typeface="Cambria Math" panose="02040503050406030204" pitchFamily="18" charset="0"/>
                          </a:rPr>
                          <m:t>𝐴</m:t>
                        </m:r>
                        <m:r>
                          <a:rPr kumimoji="1" lang="en-US" altLang="ja-JP" sz="2800" b="0" i="1" smtClean="0">
                            <a:latin typeface="Cambria Math" panose="02040503050406030204" pitchFamily="18" charset="0"/>
                          </a:rPr>
                          <m:t> </m:t>
                        </m:r>
                      </m:e>
                    </m:acc>
                  </m:oMath>
                </a14:m>
                <a:r>
                  <a:rPr kumimoji="1" lang="ja-JP" altLang="en-US" sz="2800" i="0" dirty="0"/>
                  <a:t> </a:t>
                </a:r>
                <a:r>
                  <a:rPr kumimoji="1" lang="en-US" altLang="ja-JP" sz="2800" i="0" dirty="0"/>
                  <a:t>: </a:t>
                </a:r>
                <a:r>
                  <a:rPr kumimoji="1" lang="ja-JP" altLang="en-US" sz="2800" i="0" dirty="0"/>
                  <a:t>近畿大学生ではない</a:t>
                </a:r>
                <a:endParaRPr kumimoji="1" lang="en-US" altLang="ja-JP" sz="2800" i="0" dirty="0"/>
              </a:p>
              <a:p>
                <a14:m>
                  <m:oMath xmlns:m="http://schemas.openxmlformats.org/officeDocument/2006/math">
                    <m:acc>
                      <m:accPr>
                        <m:chr m:val="̅"/>
                        <m:ctrlPr>
                          <a:rPr kumimoji="1" lang="ja-JP" altLang="en-US" sz="2800" i="1" smtClean="0">
                            <a:latin typeface="Cambria Math" panose="02040503050406030204" pitchFamily="18" charset="0"/>
                          </a:rPr>
                        </m:ctrlPr>
                      </m:accPr>
                      <m:e>
                        <m:r>
                          <a:rPr kumimoji="1" lang="en-US" altLang="ja-JP" sz="2800" b="0" i="1" smtClean="0">
                            <a:latin typeface="Cambria Math" panose="02040503050406030204" pitchFamily="18" charset="0"/>
                          </a:rPr>
                          <m:t> </m:t>
                        </m:r>
                        <m:r>
                          <a:rPr kumimoji="1" lang="en-US" altLang="ja-JP" sz="2800" b="0" i="1" smtClean="0">
                            <a:latin typeface="Cambria Math" panose="02040503050406030204" pitchFamily="18" charset="0"/>
                          </a:rPr>
                          <m:t>𝐵</m:t>
                        </m:r>
                        <m:r>
                          <a:rPr kumimoji="1" lang="en-US" altLang="ja-JP" sz="2800" b="0" i="1" smtClean="0">
                            <a:latin typeface="Cambria Math" panose="02040503050406030204" pitchFamily="18" charset="0"/>
                          </a:rPr>
                          <m:t> </m:t>
                        </m:r>
                      </m:e>
                    </m:acc>
                  </m:oMath>
                </a14:m>
                <a:r>
                  <a:rPr kumimoji="1" lang="ja-JP" altLang="en-US" sz="2800" i="0" dirty="0"/>
                  <a:t> </a:t>
                </a:r>
                <a:r>
                  <a:rPr kumimoji="1" lang="en-US" altLang="ja-JP" sz="2800" i="0" dirty="0"/>
                  <a:t>:</a:t>
                </a:r>
                <a:r>
                  <a:rPr kumimoji="1" lang="ja-JP" altLang="en-US" sz="2800" i="0" dirty="0"/>
                  <a:t> 東大阪市民ではない</a:t>
                </a:r>
                <a:endParaRPr kumimoji="1" lang="en-US" altLang="ja-JP" sz="2800" i="0" dirty="0"/>
              </a:p>
            </p:txBody>
          </p:sp>
        </mc:Choice>
        <mc:Fallback xmlns="">
          <p:sp>
            <p:nvSpPr>
              <p:cNvPr id="4" name="テキスト ボックス 3">
                <a:extLst>
                  <a:ext uri="{FF2B5EF4-FFF2-40B4-BE49-F238E27FC236}">
                    <a16:creationId xmlns:a16="http://schemas.microsoft.com/office/drawing/2014/main" id="{823D253A-6641-4BDB-9D11-73633B917E15}"/>
                  </a:ext>
                </a:extLst>
              </p:cNvPr>
              <p:cNvSpPr txBox="1">
                <a:spLocks noRot="1" noChangeAspect="1" noMove="1" noResize="1" noEditPoints="1" noAdjustHandles="1" noChangeArrowheads="1" noChangeShapeType="1" noTextEdit="1"/>
              </p:cNvSpPr>
              <p:nvPr/>
            </p:nvSpPr>
            <p:spPr>
              <a:xfrm>
                <a:off x="830872" y="2152741"/>
                <a:ext cx="4007828" cy="955005"/>
              </a:xfrm>
              <a:prstGeom prst="rect">
                <a:avLst/>
              </a:prstGeom>
              <a:blipFill>
                <a:blip r:embed="rId3"/>
                <a:stretch>
                  <a:fillRect t="-8280" r="-1520" b="-1719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0CD523D8-2301-4D26-A76C-8D518A5B4379}"/>
                  </a:ext>
                </a:extLst>
              </p:cNvPr>
              <p:cNvSpPr txBox="1"/>
              <p:nvPr/>
            </p:nvSpPr>
            <p:spPr>
              <a:xfrm>
                <a:off x="845862" y="3429000"/>
                <a:ext cx="7715125" cy="1817677"/>
              </a:xfrm>
              <a:prstGeom prst="rect">
                <a:avLst/>
              </a:prstGeom>
              <a:noFill/>
            </p:spPr>
            <p:txBody>
              <a:bodyPr wrap="none" rtlCol="0">
                <a:spAutoFit/>
              </a:bodyPr>
              <a:lstStyle/>
              <a:p>
                <a:pPr algn="l"/>
                <a14:m>
                  <m:oMath xmlns:m="http://schemas.openxmlformats.org/officeDocument/2006/math">
                    <m:r>
                      <a:rPr kumimoji="1" lang="en-US" altLang="ja-JP" sz="2800" b="0" i="1" smtClean="0">
                        <a:latin typeface="Cambria Math" panose="02040503050406030204" pitchFamily="18" charset="0"/>
                      </a:rPr>
                      <m:t>𝐴</m:t>
                    </m:r>
                    <m:r>
                      <a:rPr kumimoji="1" lang="en-US" altLang="ja-JP" sz="2800" b="0" i="1" smtClean="0">
                        <a:latin typeface="Cambria Math" panose="02040503050406030204" pitchFamily="18" charset="0"/>
                        <a:ea typeface="Cambria Math" panose="02040503050406030204" pitchFamily="18" charset="0"/>
                      </a:rPr>
                      <m:t>⋅</m:t>
                    </m:r>
                    <m:r>
                      <a:rPr kumimoji="1" lang="en-US" altLang="ja-JP" sz="2800" b="0" i="1" smtClean="0">
                        <a:latin typeface="Cambria Math" panose="02040503050406030204" pitchFamily="18" charset="0"/>
                        <a:ea typeface="Cambria Math" panose="02040503050406030204" pitchFamily="18" charset="0"/>
                      </a:rPr>
                      <m:t>𝐵</m:t>
                    </m:r>
                  </m:oMath>
                </a14:m>
                <a:r>
                  <a:rPr kumimoji="1" lang="en-US" altLang="ja-JP" sz="2800" i="0" dirty="0"/>
                  <a:t>  </a:t>
                </a:r>
                <a:r>
                  <a:rPr lang="ja-JP" altLang="en-US" sz="2800" i="0" dirty="0"/>
                  <a:t>  </a:t>
                </a:r>
                <a:r>
                  <a:rPr kumimoji="1" lang="en-US" altLang="ja-JP" sz="2800" i="0" dirty="0"/>
                  <a:t>: </a:t>
                </a:r>
                <a:r>
                  <a:rPr kumimoji="1" lang="ja-JP" altLang="en-US" sz="2800" i="0" dirty="0"/>
                  <a:t>近畿大学生であり東大阪市民でもある</a:t>
                </a:r>
                <a:endParaRPr kumimoji="1" lang="en-US" altLang="ja-JP" sz="2800" i="0" dirty="0"/>
              </a:p>
              <a:p>
                <a:pPr algn="l"/>
                <a14:m>
                  <m:oMath xmlns:m="http://schemas.openxmlformats.org/officeDocument/2006/math">
                    <m:r>
                      <a:rPr kumimoji="1" lang="en-US" altLang="ja-JP" sz="2800" b="0" i="1" smtClean="0">
                        <a:latin typeface="Cambria Math" panose="02040503050406030204" pitchFamily="18" charset="0"/>
                      </a:rPr>
                      <m:t>𝐴</m:t>
                    </m:r>
                    <m:r>
                      <a:rPr kumimoji="1" lang="en-US" altLang="ja-JP" sz="2800" b="0" i="1" smtClean="0">
                        <a:latin typeface="Cambria Math" panose="02040503050406030204" pitchFamily="18" charset="0"/>
                        <a:ea typeface="Cambria Math" panose="02040503050406030204" pitchFamily="18" charset="0"/>
                      </a:rPr>
                      <m:t>⋅</m:t>
                    </m:r>
                    <m:acc>
                      <m:accPr>
                        <m:chr m:val="̅"/>
                        <m:ctrlPr>
                          <a:rPr kumimoji="1" lang="ja-JP" altLang="en-US" sz="2800" i="1" smtClean="0">
                            <a:latin typeface="Cambria Math" panose="02040503050406030204" pitchFamily="18" charset="0"/>
                          </a:rPr>
                        </m:ctrlPr>
                      </m:accPr>
                      <m:e>
                        <m:r>
                          <a:rPr kumimoji="1" lang="en-US" altLang="ja-JP" sz="2800" b="0" i="1" smtClean="0">
                            <a:latin typeface="Cambria Math" panose="02040503050406030204" pitchFamily="18" charset="0"/>
                          </a:rPr>
                          <m:t> </m:t>
                        </m:r>
                        <m:r>
                          <a:rPr kumimoji="1" lang="en-US" altLang="ja-JP" sz="2800" b="0" i="1" smtClean="0">
                            <a:latin typeface="Cambria Math" panose="02040503050406030204" pitchFamily="18" charset="0"/>
                          </a:rPr>
                          <m:t>𝐵</m:t>
                        </m:r>
                        <m:r>
                          <a:rPr kumimoji="1" lang="en-US" altLang="ja-JP" sz="2800" b="0" i="1" smtClean="0">
                            <a:latin typeface="Cambria Math" panose="02040503050406030204" pitchFamily="18" charset="0"/>
                          </a:rPr>
                          <m:t> </m:t>
                        </m:r>
                      </m:e>
                    </m:acc>
                  </m:oMath>
                </a14:m>
                <a:r>
                  <a:rPr kumimoji="1" lang="ja-JP" altLang="en-US" sz="2800" i="0" dirty="0"/>
                  <a:t>  </a:t>
                </a:r>
                <a:r>
                  <a:rPr kumimoji="1" lang="en-US" altLang="ja-JP" sz="2800" i="0" dirty="0"/>
                  <a:t>:</a:t>
                </a:r>
                <a:r>
                  <a:rPr kumimoji="1" lang="ja-JP" altLang="en-US" sz="2800" i="0" dirty="0"/>
                  <a:t> 近畿大学生であるが東大阪市民ではない</a:t>
                </a:r>
                <a:endParaRPr kumimoji="1" lang="en-US" altLang="ja-JP" sz="2800" i="0" dirty="0"/>
              </a:p>
              <a:p>
                <a14:m>
                  <m:oMath xmlns:m="http://schemas.openxmlformats.org/officeDocument/2006/math">
                    <m:acc>
                      <m:accPr>
                        <m:chr m:val="̅"/>
                        <m:ctrlPr>
                          <a:rPr lang="en-US" altLang="ja-JP" sz="2800" i="1" smtClean="0">
                            <a:latin typeface="Cambria Math" panose="02040503050406030204" pitchFamily="18" charset="0"/>
                          </a:rPr>
                        </m:ctrlPr>
                      </m:accPr>
                      <m:e>
                        <m:r>
                          <a:rPr lang="en-US" altLang="ja-JP" sz="2800" b="0" i="1" smtClean="0">
                            <a:latin typeface="Cambria Math" panose="02040503050406030204" pitchFamily="18" charset="0"/>
                          </a:rPr>
                          <m:t> </m:t>
                        </m:r>
                        <m:r>
                          <a:rPr lang="en-US" altLang="ja-JP" sz="2800" b="0" i="1" smtClean="0">
                            <a:latin typeface="Cambria Math" panose="02040503050406030204" pitchFamily="18" charset="0"/>
                          </a:rPr>
                          <m:t>𝐴</m:t>
                        </m:r>
                        <m:r>
                          <a:rPr lang="en-US" altLang="ja-JP" sz="2800" b="0" i="1" smtClean="0">
                            <a:latin typeface="Cambria Math" panose="02040503050406030204" pitchFamily="18" charset="0"/>
                          </a:rPr>
                          <m:t> </m:t>
                        </m:r>
                      </m:e>
                    </m:acc>
                    <m:r>
                      <a:rPr lang="en-US" altLang="ja-JP" sz="2800">
                        <a:latin typeface="Cambria Math" panose="02040503050406030204" pitchFamily="18" charset="0"/>
                        <a:ea typeface="Cambria Math" panose="02040503050406030204" pitchFamily="18" charset="0"/>
                      </a:rPr>
                      <m:t>⋅</m:t>
                    </m:r>
                    <m:r>
                      <a:rPr lang="en-US" altLang="ja-JP" sz="2800">
                        <a:latin typeface="Cambria Math" panose="02040503050406030204" pitchFamily="18" charset="0"/>
                        <a:ea typeface="Cambria Math" panose="02040503050406030204" pitchFamily="18" charset="0"/>
                      </a:rPr>
                      <m:t>𝐵</m:t>
                    </m:r>
                  </m:oMath>
                </a14:m>
                <a:r>
                  <a:rPr lang="en-US" altLang="ja-JP" sz="2800" i="0" dirty="0"/>
                  <a:t>  : </a:t>
                </a:r>
                <a:r>
                  <a:rPr lang="ja-JP" altLang="en-US" sz="2800" i="0" dirty="0"/>
                  <a:t>近畿大学生ではないが東大阪市民である</a:t>
                </a:r>
                <a:endParaRPr lang="en-US" altLang="ja-JP" sz="2800" i="0" dirty="0"/>
              </a:p>
              <a:p>
                <a14:m>
                  <m:oMath xmlns:m="http://schemas.openxmlformats.org/officeDocument/2006/math">
                    <m:acc>
                      <m:accPr>
                        <m:chr m:val="̅"/>
                        <m:ctrlPr>
                          <a:rPr lang="en-US" altLang="ja-JP" sz="2800" i="1" smtClean="0">
                            <a:latin typeface="Cambria Math" panose="02040503050406030204" pitchFamily="18" charset="0"/>
                          </a:rPr>
                        </m:ctrlPr>
                      </m:accPr>
                      <m:e>
                        <m:r>
                          <a:rPr lang="en-US" altLang="ja-JP" sz="2800" b="0" i="1" smtClean="0">
                            <a:latin typeface="Cambria Math" panose="02040503050406030204" pitchFamily="18" charset="0"/>
                          </a:rPr>
                          <m:t> </m:t>
                        </m:r>
                        <m:r>
                          <a:rPr lang="en-US" altLang="ja-JP" sz="2800" b="0" i="1" smtClean="0">
                            <a:latin typeface="Cambria Math" panose="02040503050406030204" pitchFamily="18" charset="0"/>
                          </a:rPr>
                          <m:t>𝐴</m:t>
                        </m:r>
                        <m:r>
                          <a:rPr lang="en-US" altLang="ja-JP" sz="2800" b="0" i="1" smtClean="0">
                            <a:latin typeface="Cambria Math" panose="02040503050406030204" pitchFamily="18" charset="0"/>
                          </a:rPr>
                          <m:t> </m:t>
                        </m:r>
                      </m:e>
                    </m:acc>
                    <m:r>
                      <a:rPr lang="en-US" altLang="ja-JP" sz="2800">
                        <a:latin typeface="Cambria Math" panose="02040503050406030204" pitchFamily="18" charset="0"/>
                        <a:ea typeface="Cambria Math" panose="02040503050406030204" pitchFamily="18" charset="0"/>
                      </a:rPr>
                      <m:t>⋅</m:t>
                    </m:r>
                    <m:acc>
                      <m:accPr>
                        <m:chr m:val="̅"/>
                        <m:ctrlPr>
                          <a:rPr lang="ja-JP" altLang="en-US" sz="2800" i="1">
                            <a:latin typeface="Cambria Math" panose="02040503050406030204" pitchFamily="18" charset="0"/>
                          </a:rPr>
                        </m:ctrlPr>
                      </m:accPr>
                      <m:e>
                        <m:r>
                          <a:rPr lang="en-US" altLang="ja-JP" sz="2800">
                            <a:latin typeface="Cambria Math" panose="02040503050406030204" pitchFamily="18" charset="0"/>
                          </a:rPr>
                          <m:t> </m:t>
                        </m:r>
                        <m:r>
                          <a:rPr lang="en-US" altLang="ja-JP" sz="2800">
                            <a:latin typeface="Cambria Math" panose="02040503050406030204" pitchFamily="18" charset="0"/>
                          </a:rPr>
                          <m:t>𝐵</m:t>
                        </m:r>
                        <m:r>
                          <a:rPr lang="en-US" altLang="ja-JP" sz="2800">
                            <a:latin typeface="Cambria Math" panose="02040503050406030204" pitchFamily="18" charset="0"/>
                          </a:rPr>
                          <m:t> </m:t>
                        </m:r>
                      </m:e>
                    </m:acc>
                  </m:oMath>
                </a14:m>
                <a:r>
                  <a:rPr lang="ja-JP" altLang="en-US" sz="2800" i="0" dirty="0"/>
                  <a:t> </a:t>
                </a:r>
                <a:r>
                  <a:rPr lang="en-US" altLang="ja-JP" sz="2800" i="0" dirty="0"/>
                  <a:t>:</a:t>
                </a:r>
                <a:r>
                  <a:rPr lang="ja-JP" altLang="en-US" sz="2800" i="0" dirty="0"/>
                  <a:t> 近畿大学生でも東大阪市民でもない</a:t>
                </a:r>
                <a:endParaRPr lang="en-US" altLang="ja-JP" sz="2800" i="0" dirty="0"/>
              </a:p>
            </p:txBody>
          </p:sp>
        </mc:Choice>
        <mc:Fallback xmlns="">
          <p:sp>
            <p:nvSpPr>
              <p:cNvPr id="5" name="テキスト ボックス 4">
                <a:extLst>
                  <a:ext uri="{FF2B5EF4-FFF2-40B4-BE49-F238E27FC236}">
                    <a16:creationId xmlns:a16="http://schemas.microsoft.com/office/drawing/2014/main" id="{0CD523D8-2301-4D26-A76C-8D518A5B4379}"/>
                  </a:ext>
                </a:extLst>
              </p:cNvPr>
              <p:cNvSpPr txBox="1">
                <a:spLocks noRot="1" noChangeAspect="1" noMove="1" noResize="1" noEditPoints="1" noAdjustHandles="1" noChangeArrowheads="1" noChangeShapeType="1" noTextEdit="1"/>
              </p:cNvSpPr>
              <p:nvPr/>
            </p:nvSpPr>
            <p:spPr>
              <a:xfrm>
                <a:off x="845862" y="3429000"/>
                <a:ext cx="7715125" cy="1817677"/>
              </a:xfrm>
              <a:prstGeom prst="rect">
                <a:avLst/>
              </a:prstGeom>
              <a:blipFill>
                <a:blip r:embed="rId4"/>
                <a:stretch>
                  <a:fillRect t="-4698" r="-237" b="-838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F5A7C86B-707E-496B-8855-F0CABDD108E3}"/>
                  </a:ext>
                </a:extLst>
              </p:cNvPr>
              <p:cNvSpPr txBox="1"/>
              <p:nvPr/>
            </p:nvSpPr>
            <p:spPr>
              <a:xfrm>
                <a:off x="812134" y="5500333"/>
                <a:ext cx="7210179" cy="954107"/>
              </a:xfrm>
              <a:prstGeom prst="rect">
                <a:avLst/>
              </a:prstGeom>
              <a:noFill/>
            </p:spPr>
            <p:txBody>
              <a:bodyPr wrap="none" rtlCol="0">
                <a:spAutoFit/>
              </a:bodyPr>
              <a:lstStyle/>
              <a:p>
                <a:pPr algn="l"/>
                <a14:m>
                  <m:oMath xmlns:m="http://schemas.openxmlformats.org/officeDocument/2006/math">
                    <m:r>
                      <a:rPr kumimoji="1" lang="en-US" altLang="ja-JP" sz="2800" b="0" i="1" smtClean="0">
                        <a:latin typeface="Cambria Math" panose="02040503050406030204" pitchFamily="18" charset="0"/>
                      </a:rPr>
                      <m:t>𝐴</m:t>
                    </m:r>
                    <m:r>
                      <a:rPr kumimoji="1" lang="en-US" altLang="ja-JP" sz="2800" b="0" i="1" smtClean="0">
                        <a:latin typeface="Cambria Math" panose="02040503050406030204" pitchFamily="18" charset="0"/>
                        <a:ea typeface="Cambria Math" panose="02040503050406030204" pitchFamily="18" charset="0"/>
                      </a:rPr>
                      <m:t>+</m:t>
                    </m:r>
                    <m:r>
                      <a:rPr kumimoji="1" lang="en-US" altLang="ja-JP" sz="2800" b="0" i="1" smtClean="0">
                        <a:latin typeface="Cambria Math" panose="02040503050406030204" pitchFamily="18" charset="0"/>
                        <a:ea typeface="Cambria Math" panose="02040503050406030204" pitchFamily="18" charset="0"/>
                      </a:rPr>
                      <m:t>𝐵</m:t>
                    </m:r>
                  </m:oMath>
                </a14:m>
                <a:r>
                  <a:rPr kumimoji="1" lang="en-US" altLang="ja-JP" sz="2800" i="0" dirty="0"/>
                  <a:t>  </a:t>
                </a:r>
                <a:r>
                  <a:rPr lang="ja-JP" altLang="en-US" sz="2800" i="0" dirty="0"/>
                  <a:t>  </a:t>
                </a:r>
                <a:r>
                  <a:rPr kumimoji="1" lang="en-US" altLang="ja-JP" sz="2800" i="0" dirty="0"/>
                  <a:t>: </a:t>
                </a:r>
                <a:r>
                  <a:rPr kumimoji="1" lang="ja-JP" altLang="en-US" sz="2800" i="0" dirty="0"/>
                  <a:t>近畿大学生または東大阪市民である</a:t>
                </a:r>
                <a:endParaRPr kumimoji="1" lang="en-US" altLang="ja-JP" sz="2800" i="0" dirty="0"/>
              </a:p>
              <a:p>
                <a:pPr algn="l"/>
                <a:r>
                  <a:rPr kumimoji="1" lang="ja-JP" altLang="en-US" sz="2800" i="0" dirty="0"/>
                  <a:t>                  </a:t>
                </a:r>
                <a:r>
                  <a:rPr kumimoji="1" lang="en-US" altLang="ja-JP" sz="2800" i="0" dirty="0"/>
                  <a:t>(</a:t>
                </a:r>
                <a:r>
                  <a:rPr kumimoji="1" lang="ja-JP" altLang="en-US" sz="2800" i="0" dirty="0"/>
                  <a:t>近畿大学生</a:t>
                </a:r>
                <a:r>
                  <a:rPr lang="ja-JP" altLang="en-US" sz="2800" i="0" dirty="0"/>
                  <a:t>の</a:t>
                </a:r>
                <a:r>
                  <a:rPr kumimoji="1" lang="ja-JP" altLang="en-US" sz="2800" i="0" dirty="0"/>
                  <a:t>東大阪市民を含む</a:t>
                </a:r>
                <a:r>
                  <a:rPr kumimoji="1" lang="en-US" altLang="ja-JP" sz="2800" i="0" dirty="0"/>
                  <a:t>)</a:t>
                </a:r>
              </a:p>
            </p:txBody>
          </p:sp>
        </mc:Choice>
        <mc:Fallback xmlns="">
          <p:sp>
            <p:nvSpPr>
              <p:cNvPr id="6" name="テキスト ボックス 5">
                <a:extLst>
                  <a:ext uri="{FF2B5EF4-FFF2-40B4-BE49-F238E27FC236}">
                    <a16:creationId xmlns:a16="http://schemas.microsoft.com/office/drawing/2014/main" id="{F5A7C86B-707E-496B-8855-F0CABDD108E3}"/>
                  </a:ext>
                </a:extLst>
              </p:cNvPr>
              <p:cNvSpPr txBox="1">
                <a:spLocks noRot="1" noChangeAspect="1" noMove="1" noResize="1" noEditPoints="1" noAdjustHandles="1" noChangeArrowheads="1" noChangeShapeType="1" noTextEdit="1"/>
              </p:cNvSpPr>
              <p:nvPr/>
            </p:nvSpPr>
            <p:spPr>
              <a:xfrm>
                <a:off x="812134" y="5500333"/>
                <a:ext cx="7210179" cy="954107"/>
              </a:xfrm>
              <a:prstGeom prst="rect">
                <a:avLst/>
              </a:prstGeom>
              <a:blipFill>
                <a:blip r:embed="rId5"/>
                <a:stretch>
                  <a:fillRect t="-8280" r="-423" b="-17197"/>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594925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A4E4F4CF-05A5-4289-B93D-0440174768B6}"/>
              </a:ext>
            </a:extLst>
          </p:cNvPr>
          <p:cNvSpPr/>
          <p:nvPr/>
        </p:nvSpPr>
        <p:spPr bwMode="auto">
          <a:xfrm>
            <a:off x="2952000" y="2736000"/>
            <a:ext cx="2952000" cy="24120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endParaRPr>
          </a:p>
        </p:txBody>
      </p:sp>
      <p:sp>
        <p:nvSpPr>
          <p:cNvPr id="2" name="タイトル 1">
            <a:extLst>
              <a:ext uri="{FF2B5EF4-FFF2-40B4-BE49-F238E27FC236}">
                <a16:creationId xmlns:a16="http://schemas.microsoft.com/office/drawing/2014/main" id="{E329DC45-80EA-4CB4-920A-3B6A4A57CDAC}"/>
              </a:ext>
            </a:extLst>
          </p:cNvPr>
          <p:cNvSpPr>
            <a:spLocks noGrp="1"/>
          </p:cNvSpPr>
          <p:nvPr>
            <p:ph type="title"/>
          </p:nvPr>
        </p:nvSpPr>
        <p:spPr/>
        <p:txBody>
          <a:bodyPr/>
          <a:lstStyle/>
          <a:p>
            <a:r>
              <a:rPr kumimoji="1" lang="en-US" altLang="ja-JP" dirty="0">
                <a:latin typeface="Times New Roman" panose="02020603050405020304" pitchFamily="18" charset="0"/>
              </a:rPr>
              <a:t>NOT, AND, OR </a:t>
            </a:r>
            <a:r>
              <a:rPr kumimoji="1" lang="ja-JP" altLang="en-US" dirty="0">
                <a:latin typeface="Times New Roman" panose="02020603050405020304" pitchFamily="18" charset="0"/>
              </a:rPr>
              <a:t>のベン図</a:t>
            </a:r>
          </a:p>
        </p:txBody>
      </p:sp>
      <mc:AlternateContent xmlns:mc="http://schemas.openxmlformats.org/markup-compatibility/2006" xmlns:a14="http://schemas.microsoft.com/office/drawing/2010/main">
        <mc:Choice Requires="a14">
          <p:sp>
            <p:nvSpPr>
              <p:cNvPr id="3" name="楕円 2">
                <a:extLst>
                  <a:ext uri="{FF2B5EF4-FFF2-40B4-BE49-F238E27FC236}">
                    <a16:creationId xmlns:a16="http://schemas.microsoft.com/office/drawing/2014/main" id="{49052D99-E2F4-4370-A2EE-20844F6B3E15}"/>
                  </a:ext>
                </a:extLst>
              </p:cNvPr>
              <p:cNvSpPr/>
              <p:nvPr/>
            </p:nvSpPr>
            <p:spPr bwMode="auto">
              <a:xfrm>
                <a:off x="3240000" y="3204000"/>
                <a:ext cx="1440000" cy="1440000"/>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14:m>
                  <m:oMathPara xmlns:m="http://schemas.openxmlformats.org/officeDocument/2006/math">
                    <m:oMathParaPr>
                      <m:jc m:val="center"/>
                    </m:oMathParaPr>
                    <m:oMath xmlns:m="http://schemas.openxmlformats.org/officeDocument/2006/math">
                      <m:r>
                        <a:rPr kumimoji="1" lang="en-US" altLang="ja-JP" sz="4000" b="0" i="1" u="none" strike="noStrike" cap="none" normalizeH="0" baseline="0" smtClean="0">
                          <a:ln>
                            <a:noFill/>
                          </a:ln>
                          <a:solidFill>
                            <a:schemeClr val="tx1"/>
                          </a:solidFill>
                          <a:effectLst>
                            <a:outerShdw blurRad="38100" dist="38100" dir="2700000" algn="tl">
                              <a:srgbClr val="000000">
                                <a:alpha val="43137"/>
                              </a:srgbClr>
                            </a:outerShdw>
                          </a:effectLst>
                          <a:latin typeface="Cambria Math" panose="02040503050406030204" pitchFamily="18" charset="0"/>
                          <a:ea typeface="ＭＳ Ｐゴシック" panose="020B0600070205080204" pitchFamily="50" charset="-128"/>
                        </a:rPr>
                        <m:t>𝑋</m:t>
                      </m:r>
                    </m:oMath>
                  </m:oMathPara>
                </a14:m>
                <a:endParaRPr kumimoji="1" lang="ja-JP" altLang="en-US" sz="4000" b="0" i="0" u="none" strike="noStrike" cap="none" normalizeH="0" baseline="0" dirty="0">
                  <a:ln>
                    <a:noFill/>
                  </a:ln>
                  <a:solidFill>
                    <a:schemeClr val="tx1"/>
                  </a:solidFill>
                  <a:effectLst>
                    <a:outerShdw blurRad="38100" dist="38100" dir="2700000" algn="tl">
                      <a:srgbClr val="000000">
                        <a:alpha val="43137"/>
                      </a:srgbClr>
                    </a:outerShdw>
                  </a:effectLst>
                  <a:ea typeface="ＭＳ Ｐゴシック" panose="020B0600070205080204" pitchFamily="50" charset="-128"/>
                </a:endParaRPr>
              </a:p>
            </p:txBody>
          </p:sp>
        </mc:Choice>
        <mc:Fallback xmlns="">
          <p:sp>
            <p:nvSpPr>
              <p:cNvPr id="3" name="楕円 2">
                <a:extLst>
                  <a:ext uri="{FF2B5EF4-FFF2-40B4-BE49-F238E27FC236}">
                    <a16:creationId xmlns:a16="http://schemas.microsoft.com/office/drawing/2014/main" id="{49052D99-E2F4-4370-A2EE-20844F6B3E15}"/>
                  </a:ext>
                </a:extLst>
              </p:cNvPr>
              <p:cNvSpPr>
                <a:spLocks noRot="1" noChangeAspect="1" noMove="1" noResize="1" noEditPoints="1" noAdjustHandles="1" noChangeArrowheads="1" noChangeShapeType="1" noTextEdit="1"/>
              </p:cNvSpPr>
              <p:nvPr/>
            </p:nvSpPr>
            <p:spPr bwMode="auto">
              <a:xfrm>
                <a:off x="3240000" y="3204000"/>
                <a:ext cx="1440000" cy="1440000"/>
              </a:xfrm>
              <a:prstGeom prst="ellipse">
                <a:avLst/>
              </a:prstGeom>
              <a:blipFill>
                <a:blip r:embed="rId3"/>
                <a:stretch>
                  <a:fillRect/>
                </a:stretch>
              </a:blipFill>
              <a:ln w="19050" cap="flat" cmpd="sng" algn="ctr">
                <a:solidFill>
                  <a:schemeClr val="tx1"/>
                </a:solidFill>
                <a:prstDash val="solid"/>
                <a:round/>
                <a:headEnd type="none" w="med" len="med"/>
                <a:tailEnd type="none" w="med" len="med"/>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楕円 4">
                <a:extLst>
                  <a:ext uri="{FF2B5EF4-FFF2-40B4-BE49-F238E27FC236}">
                    <a16:creationId xmlns:a16="http://schemas.microsoft.com/office/drawing/2014/main" id="{A4FFF306-141B-419D-B87F-5576AECC7D0C}"/>
                  </a:ext>
                </a:extLst>
              </p:cNvPr>
              <p:cNvSpPr/>
              <p:nvPr/>
            </p:nvSpPr>
            <p:spPr bwMode="auto">
              <a:xfrm>
                <a:off x="792000" y="3240000"/>
                <a:ext cx="1440000" cy="1440000"/>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14:m>
                  <m:oMathPara xmlns:m="http://schemas.openxmlformats.org/officeDocument/2006/math">
                    <m:oMathParaPr>
                      <m:jc m:val="center"/>
                    </m:oMathParaPr>
                    <m:oMath xmlns:m="http://schemas.openxmlformats.org/officeDocument/2006/math">
                      <m:r>
                        <a:rPr kumimoji="1" lang="en-US" altLang="ja-JP" sz="4000" b="0" i="1" u="none" strike="noStrike" cap="none" normalizeH="0" baseline="0" smtClean="0">
                          <a:ln>
                            <a:noFill/>
                          </a:ln>
                          <a:solidFill>
                            <a:schemeClr val="tx1"/>
                          </a:solidFill>
                          <a:effectLst>
                            <a:outerShdw blurRad="38100" dist="38100" dir="2700000" algn="tl">
                              <a:srgbClr val="000000">
                                <a:alpha val="43137"/>
                              </a:srgbClr>
                            </a:outerShdw>
                          </a:effectLst>
                          <a:latin typeface="Cambria Math" panose="02040503050406030204" pitchFamily="18" charset="0"/>
                          <a:ea typeface="ＭＳ Ｐゴシック" panose="020B0600070205080204" pitchFamily="50" charset="-128"/>
                        </a:rPr>
                        <m:t>𝑋</m:t>
                      </m:r>
                    </m:oMath>
                  </m:oMathPara>
                </a14:m>
                <a:endParaRPr kumimoji="1" lang="ja-JP" altLang="en-US" sz="4000" b="0" i="0" u="none" strike="noStrike" cap="none" normalizeH="0" baseline="0" dirty="0">
                  <a:ln>
                    <a:noFill/>
                  </a:ln>
                  <a:solidFill>
                    <a:schemeClr val="tx1"/>
                  </a:solidFill>
                  <a:effectLst>
                    <a:outerShdw blurRad="38100" dist="38100" dir="2700000" algn="tl">
                      <a:srgbClr val="000000">
                        <a:alpha val="43137"/>
                      </a:srgbClr>
                    </a:outerShdw>
                  </a:effectLst>
                  <a:ea typeface="ＭＳ Ｐゴシック" panose="020B0600070205080204" pitchFamily="50" charset="-128"/>
                </a:endParaRPr>
              </a:p>
            </p:txBody>
          </p:sp>
        </mc:Choice>
        <mc:Fallback xmlns="">
          <p:sp>
            <p:nvSpPr>
              <p:cNvPr id="5" name="楕円 4">
                <a:extLst>
                  <a:ext uri="{FF2B5EF4-FFF2-40B4-BE49-F238E27FC236}">
                    <a16:creationId xmlns:a16="http://schemas.microsoft.com/office/drawing/2014/main" id="{A4FFF306-141B-419D-B87F-5576AECC7D0C}"/>
                  </a:ext>
                </a:extLst>
              </p:cNvPr>
              <p:cNvSpPr>
                <a:spLocks noRot="1" noChangeAspect="1" noMove="1" noResize="1" noEditPoints="1" noAdjustHandles="1" noChangeArrowheads="1" noChangeShapeType="1" noTextEdit="1"/>
              </p:cNvSpPr>
              <p:nvPr/>
            </p:nvSpPr>
            <p:spPr bwMode="auto">
              <a:xfrm>
                <a:off x="792000" y="3240000"/>
                <a:ext cx="1440000" cy="1440000"/>
              </a:xfrm>
              <a:prstGeom prst="ellipse">
                <a:avLst/>
              </a:prstGeom>
              <a:blipFill>
                <a:blip r:embed="rId4"/>
                <a:stretch>
                  <a:fillRect/>
                </a:stretch>
              </a:blipFill>
              <a:ln w="19050" cap="flat" cmpd="sng" algn="ctr">
                <a:solidFill>
                  <a:schemeClr val="tx1"/>
                </a:solidFill>
                <a:prstDash val="solid"/>
                <a:round/>
                <a:headEnd type="none" w="med" len="med"/>
                <a:tailEnd type="none" w="med" len="med"/>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楕円 5">
                <a:extLst>
                  <a:ext uri="{FF2B5EF4-FFF2-40B4-BE49-F238E27FC236}">
                    <a16:creationId xmlns:a16="http://schemas.microsoft.com/office/drawing/2014/main" id="{BABF2FB5-F788-4682-89FD-3BE649AF58AA}"/>
                  </a:ext>
                </a:extLst>
              </p:cNvPr>
              <p:cNvSpPr/>
              <p:nvPr/>
            </p:nvSpPr>
            <p:spPr bwMode="auto">
              <a:xfrm>
                <a:off x="4176000" y="3204000"/>
                <a:ext cx="1440000" cy="1440000"/>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4000" b="0" u="none" strike="noStrike" cap="none" normalizeH="0" dirty="0">
                    <a:ln>
                      <a:noFill/>
                    </a:ln>
                    <a:solidFill>
                      <a:schemeClr val="tx1"/>
                    </a:solidFill>
                    <a:effectLst>
                      <a:outerShdw blurRad="38100" dist="38100" dir="2700000" algn="tl">
                        <a:srgbClr val="000000">
                          <a:alpha val="43137"/>
                        </a:srgbClr>
                      </a:outerShdw>
                    </a:effectLst>
                    <a:ea typeface="ＭＳ Ｐゴシック" panose="020B0600070205080204" pitchFamily="50" charset="-128"/>
                  </a:rPr>
                  <a:t> </a:t>
                </a:r>
                <a14:m>
                  <m:oMath xmlns:m="http://schemas.openxmlformats.org/officeDocument/2006/math">
                    <m:r>
                      <a:rPr kumimoji="1" lang="en-US" altLang="ja-JP" sz="4000" b="0" i="1" u="none" strike="noStrike" cap="none" normalizeH="0" baseline="0" smtClean="0">
                        <a:ln>
                          <a:noFill/>
                        </a:ln>
                        <a:solidFill>
                          <a:schemeClr val="tx1"/>
                        </a:solidFill>
                        <a:effectLst>
                          <a:outerShdw blurRad="38100" dist="38100" dir="2700000" algn="tl">
                            <a:srgbClr val="000000">
                              <a:alpha val="43137"/>
                            </a:srgbClr>
                          </a:outerShdw>
                        </a:effectLst>
                        <a:latin typeface="Cambria Math" panose="02040503050406030204" pitchFamily="18" charset="0"/>
                        <a:ea typeface="ＭＳ Ｐゴシック" panose="020B0600070205080204" pitchFamily="50" charset="-128"/>
                      </a:rPr>
                      <m:t>𝑌</m:t>
                    </m:r>
                  </m:oMath>
                </a14:m>
                <a:endParaRPr kumimoji="1" lang="ja-JP" altLang="en-US" sz="4000" b="0" i="0" u="none" strike="noStrike" cap="none" normalizeH="0" baseline="0" dirty="0">
                  <a:ln>
                    <a:noFill/>
                  </a:ln>
                  <a:solidFill>
                    <a:schemeClr val="tx1"/>
                  </a:solidFill>
                  <a:effectLst>
                    <a:outerShdw blurRad="38100" dist="38100" dir="2700000" algn="tl">
                      <a:srgbClr val="000000">
                        <a:alpha val="43137"/>
                      </a:srgbClr>
                    </a:outerShdw>
                  </a:effectLst>
                  <a:ea typeface="ＭＳ Ｐゴシック" panose="020B0600070205080204" pitchFamily="50" charset="-128"/>
                </a:endParaRPr>
              </a:p>
            </p:txBody>
          </p:sp>
        </mc:Choice>
        <mc:Fallback xmlns="">
          <p:sp>
            <p:nvSpPr>
              <p:cNvPr id="6" name="楕円 5">
                <a:extLst>
                  <a:ext uri="{FF2B5EF4-FFF2-40B4-BE49-F238E27FC236}">
                    <a16:creationId xmlns:a16="http://schemas.microsoft.com/office/drawing/2014/main" id="{BABF2FB5-F788-4682-89FD-3BE649AF58AA}"/>
                  </a:ext>
                </a:extLst>
              </p:cNvPr>
              <p:cNvSpPr>
                <a:spLocks noRot="1" noChangeAspect="1" noMove="1" noResize="1" noEditPoints="1" noAdjustHandles="1" noChangeArrowheads="1" noChangeShapeType="1" noTextEdit="1"/>
              </p:cNvSpPr>
              <p:nvPr/>
            </p:nvSpPr>
            <p:spPr bwMode="auto">
              <a:xfrm>
                <a:off x="4176000" y="3204000"/>
                <a:ext cx="1440000" cy="1440000"/>
              </a:xfrm>
              <a:prstGeom prst="ellipse">
                <a:avLst/>
              </a:prstGeom>
              <a:blipFill>
                <a:blip r:embed="rId5"/>
                <a:stretch>
                  <a:fillRect/>
                </a:stretch>
              </a:blipFill>
              <a:ln w="19050" cap="flat" cmpd="sng" algn="ctr">
                <a:solidFill>
                  <a:schemeClr val="tx1"/>
                </a:solidFill>
                <a:prstDash val="solid"/>
                <a:round/>
                <a:headEnd type="none" w="med" len="med"/>
                <a:tailEnd type="none" w="med" len="med"/>
              </a:ln>
              <a:effectLst/>
            </p:spPr>
            <p:txBody>
              <a:bodyPr/>
              <a:lstStyle/>
              <a:p>
                <a:r>
                  <a:rPr lang="ja-JP" altLang="en-US">
                    <a:noFill/>
                  </a:rPr>
                  <a:t> </a:t>
                </a:r>
              </a:p>
            </p:txBody>
          </p:sp>
        </mc:Fallback>
      </mc:AlternateContent>
      <p:grpSp>
        <p:nvGrpSpPr>
          <p:cNvPr id="9" name="グループ化 8">
            <a:extLst>
              <a:ext uri="{FF2B5EF4-FFF2-40B4-BE49-F238E27FC236}">
                <a16:creationId xmlns:a16="http://schemas.microsoft.com/office/drawing/2014/main" id="{F71B6BD8-7D9E-416A-BB1C-62B96B1A6FD3}"/>
              </a:ext>
            </a:extLst>
          </p:cNvPr>
          <p:cNvGrpSpPr/>
          <p:nvPr/>
        </p:nvGrpSpPr>
        <p:grpSpPr>
          <a:xfrm>
            <a:off x="3240000" y="3204000"/>
            <a:ext cx="2376000" cy="1440000"/>
            <a:chOff x="3600000" y="5040000"/>
            <a:chExt cx="2376000" cy="1440000"/>
          </a:xfrm>
        </p:grpSpPr>
        <p:sp>
          <p:nvSpPr>
            <p:cNvPr id="4" name="弦 3">
              <a:extLst>
                <a:ext uri="{FF2B5EF4-FFF2-40B4-BE49-F238E27FC236}">
                  <a16:creationId xmlns:a16="http://schemas.microsoft.com/office/drawing/2014/main" id="{6D3CBC80-9FC1-45A8-8489-CB682FCB41C9}"/>
                </a:ext>
              </a:extLst>
            </p:cNvPr>
            <p:cNvSpPr/>
            <p:nvPr/>
          </p:nvSpPr>
          <p:spPr bwMode="auto">
            <a:xfrm>
              <a:off x="4536000" y="5040000"/>
              <a:ext cx="1440000" cy="1440000"/>
            </a:xfrm>
            <a:prstGeom prst="chord">
              <a:avLst>
                <a:gd name="adj1" fmla="val 7798138"/>
                <a:gd name="adj2" fmla="val 13750138"/>
              </a:avLst>
            </a:prstGeom>
            <a:solidFill>
              <a:srgbClr val="FF99FF"/>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endParaRPr>
            </a:p>
          </p:txBody>
        </p:sp>
        <p:sp>
          <p:nvSpPr>
            <p:cNvPr id="8" name="弦 7">
              <a:extLst>
                <a:ext uri="{FF2B5EF4-FFF2-40B4-BE49-F238E27FC236}">
                  <a16:creationId xmlns:a16="http://schemas.microsoft.com/office/drawing/2014/main" id="{7A1EB649-12B7-4129-A564-983533785B98}"/>
                </a:ext>
              </a:extLst>
            </p:cNvPr>
            <p:cNvSpPr/>
            <p:nvPr/>
          </p:nvSpPr>
          <p:spPr bwMode="auto">
            <a:xfrm rot="10800000">
              <a:off x="3600000" y="5040000"/>
              <a:ext cx="1440000" cy="1440000"/>
            </a:xfrm>
            <a:prstGeom prst="chord">
              <a:avLst>
                <a:gd name="adj1" fmla="val 7798138"/>
                <a:gd name="adj2" fmla="val 13750138"/>
              </a:avLst>
            </a:prstGeom>
            <a:solidFill>
              <a:srgbClr val="FF99FF"/>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endParaRPr>
            </a:p>
          </p:txBody>
        </p:sp>
      </p:grpSp>
      <mc:AlternateContent xmlns:mc="http://schemas.openxmlformats.org/markup-compatibility/2006" xmlns:a14="http://schemas.microsoft.com/office/drawing/2010/main">
        <mc:Choice Requires="a14">
          <p:sp>
            <p:nvSpPr>
              <p:cNvPr id="10" name="楕円 9">
                <a:extLst>
                  <a:ext uri="{FF2B5EF4-FFF2-40B4-BE49-F238E27FC236}">
                    <a16:creationId xmlns:a16="http://schemas.microsoft.com/office/drawing/2014/main" id="{CFB9DBCE-5248-4377-9672-D363CC94AE4A}"/>
                  </a:ext>
                </a:extLst>
              </p:cNvPr>
              <p:cNvSpPr/>
              <p:nvPr/>
            </p:nvSpPr>
            <p:spPr bwMode="auto">
              <a:xfrm>
                <a:off x="6228000" y="3204000"/>
                <a:ext cx="1440000" cy="1440000"/>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14:m>
                  <m:oMathPara xmlns:m="http://schemas.openxmlformats.org/officeDocument/2006/math">
                    <m:oMathParaPr>
                      <m:jc m:val="center"/>
                    </m:oMathParaPr>
                    <m:oMath xmlns:m="http://schemas.openxmlformats.org/officeDocument/2006/math">
                      <m:r>
                        <a:rPr kumimoji="1" lang="en-US" altLang="ja-JP" sz="4000" b="0" i="1" u="none" strike="noStrike" cap="none" normalizeH="0" baseline="0" smtClean="0">
                          <a:ln>
                            <a:noFill/>
                          </a:ln>
                          <a:solidFill>
                            <a:schemeClr val="tx1"/>
                          </a:solidFill>
                          <a:effectLst>
                            <a:outerShdw blurRad="38100" dist="38100" dir="2700000" algn="tl">
                              <a:srgbClr val="000000">
                                <a:alpha val="43137"/>
                              </a:srgbClr>
                            </a:outerShdw>
                          </a:effectLst>
                          <a:latin typeface="Cambria Math" panose="02040503050406030204" pitchFamily="18" charset="0"/>
                          <a:ea typeface="ＭＳ Ｐゴシック" panose="020B0600070205080204" pitchFamily="50" charset="-128"/>
                        </a:rPr>
                        <m:t>𝑋</m:t>
                      </m:r>
                    </m:oMath>
                  </m:oMathPara>
                </a14:m>
                <a:endParaRPr kumimoji="1" lang="ja-JP" altLang="en-US" sz="4000" b="0" i="0" u="none" strike="noStrike" cap="none" normalizeH="0" baseline="0" dirty="0">
                  <a:ln>
                    <a:noFill/>
                  </a:ln>
                  <a:solidFill>
                    <a:schemeClr val="tx1"/>
                  </a:solidFill>
                  <a:effectLst>
                    <a:outerShdw blurRad="38100" dist="38100" dir="2700000" algn="tl">
                      <a:srgbClr val="000000">
                        <a:alpha val="43137"/>
                      </a:srgbClr>
                    </a:outerShdw>
                  </a:effectLst>
                  <a:ea typeface="ＭＳ Ｐゴシック" panose="020B0600070205080204" pitchFamily="50" charset="-128"/>
                </a:endParaRPr>
              </a:p>
            </p:txBody>
          </p:sp>
        </mc:Choice>
        <mc:Fallback xmlns="">
          <p:sp>
            <p:nvSpPr>
              <p:cNvPr id="10" name="楕円 9">
                <a:extLst>
                  <a:ext uri="{FF2B5EF4-FFF2-40B4-BE49-F238E27FC236}">
                    <a16:creationId xmlns:a16="http://schemas.microsoft.com/office/drawing/2014/main" id="{CFB9DBCE-5248-4377-9672-D363CC94AE4A}"/>
                  </a:ext>
                </a:extLst>
              </p:cNvPr>
              <p:cNvSpPr>
                <a:spLocks noRot="1" noChangeAspect="1" noMove="1" noResize="1" noEditPoints="1" noAdjustHandles="1" noChangeArrowheads="1" noChangeShapeType="1" noTextEdit="1"/>
              </p:cNvSpPr>
              <p:nvPr/>
            </p:nvSpPr>
            <p:spPr bwMode="auto">
              <a:xfrm>
                <a:off x="6228000" y="3204000"/>
                <a:ext cx="1440000" cy="1440000"/>
              </a:xfrm>
              <a:prstGeom prst="ellipse">
                <a:avLst/>
              </a:prstGeom>
              <a:blipFill>
                <a:blip r:embed="rId6"/>
                <a:stretch>
                  <a:fillRect/>
                </a:stretch>
              </a:blipFill>
              <a:ln w="19050" cap="flat" cmpd="sng" algn="ctr">
                <a:solidFill>
                  <a:schemeClr val="tx1"/>
                </a:solidFill>
                <a:prstDash val="solid"/>
                <a:round/>
                <a:headEnd type="none" w="med" len="med"/>
                <a:tailEnd type="none" w="med" len="med"/>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 name="楕円 10">
                <a:extLst>
                  <a:ext uri="{FF2B5EF4-FFF2-40B4-BE49-F238E27FC236}">
                    <a16:creationId xmlns:a16="http://schemas.microsoft.com/office/drawing/2014/main" id="{C5B3A425-0CFF-432C-A552-81E135E5B9AE}"/>
                  </a:ext>
                </a:extLst>
              </p:cNvPr>
              <p:cNvSpPr/>
              <p:nvPr/>
            </p:nvSpPr>
            <p:spPr bwMode="auto">
              <a:xfrm>
                <a:off x="7189338" y="3204000"/>
                <a:ext cx="1440000" cy="1440000"/>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4000" b="0" u="none" strike="noStrike" cap="none" normalizeH="0" dirty="0">
                    <a:ln>
                      <a:noFill/>
                    </a:ln>
                    <a:solidFill>
                      <a:schemeClr val="tx1"/>
                    </a:solidFill>
                    <a:effectLst>
                      <a:outerShdw blurRad="38100" dist="38100" dir="2700000" algn="tl">
                        <a:srgbClr val="000000">
                          <a:alpha val="43137"/>
                        </a:srgbClr>
                      </a:outerShdw>
                    </a:effectLst>
                    <a:ea typeface="ＭＳ Ｐゴシック" panose="020B0600070205080204" pitchFamily="50" charset="-128"/>
                  </a:rPr>
                  <a:t> </a:t>
                </a:r>
                <a14:m>
                  <m:oMath xmlns:m="http://schemas.openxmlformats.org/officeDocument/2006/math">
                    <m:r>
                      <a:rPr kumimoji="1" lang="en-US" altLang="ja-JP" sz="4000" b="0" i="1" u="none" strike="noStrike" cap="none" normalizeH="0" baseline="0" smtClean="0">
                        <a:ln>
                          <a:noFill/>
                        </a:ln>
                        <a:solidFill>
                          <a:schemeClr val="tx1"/>
                        </a:solidFill>
                        <a:effectLst>
                          <a:outerShdw blurRad="38100" dist="38100" dir="2700000" algn="tl">
                            <a:srgbClr val="000000">
                              <a:alpha val="43137"/>
                            </a:srgbClr>
                          </a:outerShdw>
                        </a:effectLst>
                        <a:latin typeface="Cambria Math" panose="02040503050406030204" pitchFamily="18" charset="0"/>
                        <a:ea typeface="ＭＳ Ｐゴシック" panose="020B0600070205080204" pitchFamily="50" charset="-128"/>
                      </a:rPr>
                      <m:t>𝑌</m:t>
                    </m:r>
                  </m:oMath>
                </a14:m>
                <a:endParaRPr kumimoji="1" lang="ja-JP" altLang="en-US" sz="4000" b="0" i="0" u="none" strike="noStrike" cap="none" normalizeH="0" baseline="0" dirty="0">
                  <a:ln>
                    <a:noFill/>
                  </a:ln>
                  <a:solidFill>
                    <a:schemeClr val="tx1"/>
                  </a:solidFill>
                  <a:effectLst>
                    <a:outerShdw blurRad="38100" dist="38100" dir="2700000" algn="tl">
                      <a:srgbClr val="000000">
                        <a:alpha val="43137"/>
                      </a:srgbClr>
                    </a:outerShdw>
                  </a:effectLst>
                  <a:ea typeface="ＭＳ Ｐゴシック" panose="020B0600070205080204" pitchFamily="50" charset="-128"/>
                </a:endParaRPr>
              </a:p>
            </p:txBody>
          </p:sp>
        </mc:Choice>
        <mc:Fallback xmlns="">
          <p:sp>
            <p:nvSpPr>
              <p:cNvPr id="11" name="楕円 10">
                <a:extLst>
                  <a:ext uri="{FF2B5EF4-FFF2-40B4-BE49-F238E27FC236}">
                    <a16:creationId xmlns:a16="http://schemas.microsoft.com/office/drawing/2014/main" id="{C5B3A425-0CFF-432C-A552-81E135E5B9AE}"/>
                  </a:ext>
                </a:extLst>
              </p:cNvPr>
              <p:cNvSpPr>
                <a:spLocks noRot="1" noChangeAspect="1" noMove="1" noResize="1" noEditPoints="1" noAdjustHandles="1" noChangeArrowheads="1" noChangeShapeType="1" noTextEdit="1"/>
              </p:cNvSpPr>
              <p:nvPr/>
            </p:nvSpPr>
            <p:spPr bwMode="auto">
              <a:xfrm>
                <a:off x="7189338" y="3204000"/>
                <a:ext cx="1440000" cy="1440000"/>
              </a:xfrm>
              <a:prstGeom prst="ellipse">
                <a:avLst/>
              </a:prstGeom>
              <a:blipFill>
                <a:blip r:embed="rId7"/>
                <a:stretch>
                  <a:fillRect/>
                </a:stretch>
              </a:blipFill>
              <a:ln w="19050" cap="flat" cmpd="sng" algn="ctr">
                <a:solidFill>
                  <a:schemeClr val="tx1"/>
                </a:solidFill>
                <a:prstDash val="solid"/>
                <a:round/>
                <a:headEnd type="none" w="med" len="med"/>
                <a:tailEnd type="none" w="med" len="med"/>
              </a:ln>
              <a:effectLst/>
            </p:spPr>
            <p:txBody>
              <a:bodyPr/>
              <a:lstStyle/>
              <a:p>
                <a:r>
                  <a:rPr lang="ja-JP" altLang="en-US">
                    <a:noFill/>
                  </a:rPr>
                  <a:t> </a:t>
                </a:r>
              </a:p>
            </p:txBody>
          </p:sp>
        </mc:Fallback>
      </mc:AlternateContent>
      <p:sp>
        <p:nvSpPr>
          <p:cNvPr id="13" name="正方形/長方形 12">
            <a:extLst>
              <a:ext uri="{FF2B5EF4-FFF2-40B4-BE49-F238E27FC236}">
                <a16:creationId xmlns:a16="http://schemas.microsoft.com/office/drawing/2014/main" id="{F8FBE8ED-5F71-4F55-91B3-690F40A43057}"/>
              </a:ext>
            </a:extLst>
          </p:cNvPr>
          <p:cNvSpPr/>
          <p:nvPr/>
        </p:nvSpPr>
        <p:spPr bwMode="auto">
          <a:xfrm>
            <a:off x="5976000" y="2736000"/>
            <a:ext cx="2952000" cy="24120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endParaRPr>
          </a:p>
        </p:txBody>
      </p:sp>
      <p:sp>
        <p:nvSpPr>
          <p:cNvPr id="14" name="正方形/長方形 13">
            <a:extLst>
              <a:ext uri="{FF2B5EF4-FFF2-40B4-BE49-F238E27FC236}">
                <a16:creationId xmlns:a16="http://schemas.microsoft.com/office/drawing/2014/main" id="{F4E73CE6-4656-4E8D-A426-A57A162FED08}"/>
              </a:ext>
            </a:extLst>
          </p:cNvPr>
          <p:cNvSpPr/>
          <p:nvPr/>
        </p:nvSpPr>
        <p:spPr bwMode="auto">
          <a:xfrm>
            <a:off x="144000" y="2736000"/>
            <a:ext cx="2736000" cy="24120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endParaRPr>
          </a:p>
        </p:txBody>
      </p:sp>
      <p:sp>
        <p:nvSpPr>
          <p:cNvPr id="15" name="テキスト ボックス 14">
            <a:extLst>
              <a:ext uri="{FF2B5EF4-FFF2-40B4-BE49-F238E27FC236}">
                <a16:creationId xmlns:a16="http://schemas.microsoft.com/office/drawing/2014/main" id="{A7FE1714-C3E4-43F3-8338-EDF8DBAE3681}"/>
              </a:ext>
            </a:extLst>
          </p:cNvPr>
          <p:cNvSpPr txBox="1"/>
          <p:nvPr/>
        </p:nvSpPr>
        <p:spPr>
          <a:xfrm>
            <a:off x="1008000" y="5256000"/>
            <a:ext cx="1133644" cy="646331"/>
          </a:xfrm>
          <a:prstGeom prst="rect">
            <a:avLst/>
          </a:prstGeom>
          <a:noFill/>
        </p:spPr>
        <p:txBody>
          <a:bodyPr wrap="none" rtlCol="0">
            <a:spAutoFit/>
          </a:bodyPr>
          <a:lstStyle/>
          <a:p>
            <a:pPr algn="l"/>
            <a:r>
              <a:rPr kumimoji="1" lang="en-US" altLang="ja-JP" sz="3600" i="0" dirty="0"/>
              <a:t>NOT</a:t>
            </a:r>
            <a:endParaRPr kumimoji="1" lang="ja-JP" altLang="en-US" sz="3600" i="0" dirty="0"/>
          </a:p>
        </p:txBody>
      </p:sp>
      <p:sp>
        <p:nvSpPr>
          <p:cNvPr id="16" name="テキスト ボックス 15">
            <a:extLst>
              <a:ext uri="{FF2B5EF4-FFF2-40B4-BE49-F238E27FC236}">
                <a16:creationId xmlns:a16="http://schemas.microsoft.com/office/drawing/2014/main" id="{02FF8F7C-D95E-4432-9836-B7E1BA713A52}"/>
              </a:ext>
            </a:extLst>
          </p:cNvPr>
          <p:cNvSpPr txBox="1"/>
          <p:nvPr/>
        </p:nvSpPr>
        <p:spPr>
          <a:xfrm>
            <a:off x="3924000" y="5256000"/>
            <a:ext cx="1184940" cy="646331"/>
          </a:xfrm>
          <a:prstGeom prst="rect">
            <a:avLst/>
          </a:prstGeom>
          <a:noFill/>
        </p:spPr>
        <p:txBody>
          <a:bodyPr wrap="none" rtlCol="0">
            <a:spAutoFit/>
          </a:bodyPr>
          <a:lstStyle/>
          <a:p>
            <a:pPr algn="l"/>
            <a:r>
              <a:rPr kumimoji="1" lang="en-US" altLang="ja-JP" sz="3600" i="0" dirty="0"/>
              <a:t>AND</a:t>
            </a:r>
            <a:endParaRPr kumimoji="1" lang="ja-JP" altLang="en-US" sz="3600" i="0" dirty="0"/>
          </a:p>
        </p:txBody>
      </p:sp>
      <p:sp>
        <p:nvSpPr>
          <p:cNvPr id="17" name="テキスト ボックス 16">
            <a:extLst>
              <a:ext uri="{FF2B5EF4-FFF2-40B4-BE49-F238E27FC236}">
                <a16:creationId xmlns:a16="http://schemas.microsoft.com/office/drawing/2014/main" id="{A404A6AC-C372-4F23-B246-8CA930BC66D2}"/>
              </a:ext>
            </a:extLst>
          </p:cNvPr>
          <p:cNvSpPr txBox="1"/>
          <p:nvPr/>
        </p:nvSpPr>
        <p:spPr>
          <a:xfrm>
            <a:off x="7020000" y="5256000"/>
            <a:ext cx="825867" cy="646331"/>
          </a:xfrm>
          <a:prstGeom prst="rect">
            <a:avLst/>
          </a:prstGeom>
          <a:noFill/>
        </p:spPr>
        <p:txBody>
          <a:bodyPr wrap="none" rtlCol="0">
            <a:spAutoFit/>
          </a:bodyPr>
          <a:lstStyle/>
          <a:p>
            <a:pPr algn="l"/>
            <a:r>
              <a:rPr lang="en-US" altLang="ja-JP" sz="3600" i="0" dirty="0"/>
              <a:t>OR</a:t>
            </a:r>
            <a:endParaRPr kumimoji="1" lang="ja-JP" altLang="en-US" sz="3600" i="0" dirty="0"/>
          </a:p>
        </p:txBody>
      </p:sp>
      <p:grpSp>
        <p:nvGrpSpPr>
          <p:cNvPr id="18" name="グループ化 17">
            <a:extLst>
              <a:ext uri="{FF2B5EF4-FFF2-40B4-BE49-F238E27FC236}">
                <a16:creationId xmlns:a16="http://schemas.microsoft.com/office/drawing/2014/main" id="{FBEAE27A-006E-4522-A24C-C98068FE39ED}"/>
              </a:ext>
            </a:extLst>
          </p:cNvPr>
          <p:cNvGrpSpPr/>
          <p:nvPr/>
        </p:nvGrpSpPr>
        <p:grpSpPr>
          <a:xfrm>
            <a:off x="144000" y="2736000"/>
            <a:ext cx="2736000" cy="2412000"/>
            <a:chOff x="144000" y="2736000"/>
            <a:chExt cx="2736000" cy="2412000"/>
          </a:xfrm>
        </p:grpSpPr>
        <p:sp>
          <p:nvSpPr>
            <p:cNvPr id="19" name="正方形/長方形 18">
              <a:extLst>
                <a:ext uri="{FF2B5EF4-FFF2-40B4-BE49-F238E27FC236}">
                  <a16:creationId xmlns:a16="http://schemas.microsoft.com/office/drawing/2014/main" id="{D284AE17-8B18-4D2F-BEA4-A754CD82FCAF}"/>
                </a:ext>
              </a:extLst>
            </p:cNvPr>
            <p:cNvSpPr/>
            <p:nvPr/>
          </p:nvSpPr>
          <p:spPr bwMode="auto">
            <a:xfrm>
              <a:off x="144000" y="2736000"/>
              <a:ext cx="2736000" cy="2412000"/>
            </a:xfrm>
            <a:prstGeom prst="rect">
              <a:avLst/>
            </a:prstGeom>
            <a:solidFill>
              <a:srgbClr val="FF99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endParaRPr>
            </a:p>
          </p:txBody>
        </p:sp>
        <mc:AlternateContent xmlns:mc="http://schemas.openxmlformats.org/markup-compatibility/2006" xmlns:a14="http://schemas.microsoft.com/office/drawing/2010/main">
          <mc:Choice Requires="a14">
            <p:sp useBgFill="1">
              <p:nvSpPr>
                <p:cNvPr id="20" name="楕円 19">
                  <a:extLst>
                    <a:ext uri="{FF2B5EF4-FFF2-40B4-BE49-F238E27FC236}">
                      <a16:creationId xmlns:a16="http://schemas.microsoft.com/office/drawing/2014/main" id="{1D38B811-D488-46C6-9B22-0E948D931062}"/>
                    </a:ext>
                  </a:extLst>
                </p:cNvPr>
                <p:cNvSpPr/>
                <p:nvPr/>
              </p:nvSpPr>
              <p:spPr bwMode="auto">
                <a:xfrm>
                  <a:off x="792000" y="3240000"/>
                  <a:ext cx="1440000" cy="1440000"/>
                </a:xfrm>
                <a:prstGeom prst="ellipse">
                  <a:avLst/>
                </a:prstGeom>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14:m>
                    <m:oMathPara xmlns:m="http://schemas.openxmlformats.org/officeDocument/2006/math">
                      <m:oMathParaPr>
                        <m:jc m:val="center"/>
                      </m:oMathParaPr>
                      <m:oMath xmlns:m="http://schemas.openxmlformats.org/officeDocument/2006/math">
                        <m:r>
                          <a:rPr kumimoji="1" lang="en-US" altLang="ja-JP" sz="4000" b="0" i="1" u="none" strike="noStrike" cap="none" normalizeH="0" baseline="0" smtClean="0">
                            <a:ln>
                              <a:noFill/>
                            </a:ln>
                            <a:solidFill>
                              <a:schemeClr val="tx1"/>
                            </a:solidFill>
                            <a:effectLst>
                              <a:outerShdw blurRad="38100" dist="38100" dir="2700000" algn="tl">
                                <a:srgbClr val="000000">
                                  <a:alpha val="43137"/>
                                </a:srgbClr>
                              </a:outerShdw>
                            </a:effectLst>
                            <a:latin typeface="Cambria Math" panose="02040503050406030204" pitchFamily="18" charset="0"/>
                            <a:ea typeface="ＭＳ Ｐゴシック" panose="020B0600070205080204" pitchFamily="50" charset="-128"/>
                          </a:rPr>
                          <m:t>𝑋</m:t>
                        </m:r>
                      </m:oMath>
                    </m:oMathPara>
                  </a14:m>
                  <a:endParaRPr kumimoji="1" lang="ja-JP" altLang="en-US" sz="4000" b="0" i="0" u="none" strike="noStrike" cap="none" normalizeH="0" baseline="0" dirty="0">
                    <a:ln>
                      <a:noFill/>
                    </a:ln>
                    <a:solidFill>
                      <a:schemeClr val="tx1"/>
                    </a:solidFill>
                    <a:effectLst>
                      <a:outerShdw blurRad="38100" dist="38100" dir="2700000" algn="tl">
                        <a:srgbClr val="000000">
                          <a:alpha val="43137"/>
                        </a:srgbClr>
                      </a:outerShdw>
                    </a:effectLst>
                    <a:ea typeface="ＭＳ Ｐゴシック" panose="020B0600070205080204" pitchFamily="50" charset="-128"/>
                  </a:endParaRPr>
                </a:p>
              </p:txBody>
            </p:sp>
          </mc:Choice>
          <mc:Fallback xmlns="">
            <p:sp useBgFill="1">
              <p:nvSpPr>
                <p:cNvPr id="20" name="楕円 19">
                  <a:extLst>
                    <a:ext uri="{FF2B5EF4-FFF2-40B4-BE49-F238E27FC236}">
                      <a16:creationId xmlns:a16="http://schemas.microsoft.com/office/drawing/2014/main" id="{1D38B811-D488-46C6-9B22-0E948D931062}"/>
                    </a:ext>
                  </a:extLst>
                </p:cNvPr>
                <p:cNvSpPr>
                  <a:spLocks noRot="1" noChangeAspect="1" noMove="1" noResize="1" noEditPoints="1" noAdjustHandles="1" noChangeArrowheads="1" noChangeShapeType="1" noTextEdit="1"/>
                </p:cNvSpPr>
                <p:nvPr/>
              </p:nvSpPr>
              <p:spPr bwMode="auto">
                <a:xfrm>
                  <a:off x="792000" y="3240000"/>
                  <a:ext cx="1440000" cy="1440000"/>
                </a:xfrm>
                <a:prstGeom prst="ellipse">
                  <a:avLst/>
                </a:prstGeom>
                <a:blipFill>
                  <a:blip r:embed="rId8"/>
                  <a:stretch>
                    <a:fillRect/>
                  </a:stretch>
                </a:blipFill>
                <a:ln w="19050" cap="flat" cmpd="sng" algn="ctr">
                  <a:solidFill>
                    <a:schemeClr val="tx1"/>
                  </a:solidFill>
                  <a:prstDash val="solid"/>
                  <a:round/>
                  <a:headEnd type="none" w="med" len="med"/>
                  <a:tailEnd type="none" w="med" len="med"/>
                </a:ln>
                <a:effectLst/>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21" name="吹き出し: 角を丸めた四角形 20">
                <a:extLst>
                  <a:ext uri="{FF2B5EF4-FFF2-40B4-BE49-F238E27FC236}">
                    <a16:creationId xmlns:a16="http://schemas.microsoft.com/office/drawing/2014/main" id="{5627FE01-37AA-4646-800B-3CEB0FFD0E82}"/>
                  </a:ext>
                </a:extLst>
              </p:cNvPr>
              <p:cNvSpPr/>
              <p:nvPr/>
            </p:nvSpPr>
            <p:spPr bwMode="auto">
              <a:xfrm>
                <a:off x="1752600" y="1800000"/>
                <a:ext cx="990600" cy="800075"/>
              </a:xfrm>
              <a:prstGeom prst="wedgeRoundRectCallout">
                <a:avLst>
                  <a:gd name="adj1" fmla="val -40488"/>
                  <a:gd name="adj2" fmla="val 116020"/>
                  <a:gd name="adj3" fmla="val 16667"/>
                </a:avLst>
              </a:prstGeom>
              <a:solidFill>
                <a:srgbClr val="00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14:m>
                  <m:oMathPara xmlns:m="http://schemas.openxmlformats.org/officeDocument/2006/math">
                    <m:oMathParaPr>
                      <m:jc m:val="center"/>
                    </m:oMathParaPr>
                    <m:oMath xmlns:m="http://schemas.openxmlformats.org/officeDocument/2006/math">
                      <m:acc>
                        <m:accPr>
                          <m:chr m:val="̅"/>
                          <m:ctrlPr>
                            <a:rPr kumimoji="1" lang="ja-JP" altLang="en-US" sz="3600" b="0" i="1" u="none" strike="noStrike" cap="none" normalizeH="0" baseline="0" smtClean="0">
                              <a:ln>
                                <a:noFill/>
                              </a:ln>
                              <a:solidFill>
                                <a:schemeClr val="tx1"/>
                              </a:solidFill>
                              <a:effectLst>
                                <a:outerShdw blurRad="38100" dist="38100" dir="2700000" algn="tl">
                                  <a:srgbClr val="000000">
                                    <a:alpha val="43137"/>
                                  </a:srgbClr>
                                </a:outerShdw>
                              </a:effectLst>
                              <a:latin typeface="Cambria Math" panose="02040503050406030204" pitchFamily="18" charset="0"/>
                              <a:ea typeface="ＭＳ Ｐゴシック" panose="020B0600070205080204" pitchFamily="50" charset="-128"/>
                            </a:rPr>
                          </m:ctrlPr>
                        </m:accPr>
                        <m:e>
                          <m:r>
                            <a:rPr kumimoji="1" lang="en-US" altLang="ja-JP" sz="3600" b="0" i="1" u="none" strike="noStrike" cap="none" normalizeH="0" baseline="0" smtClean="0">
                              <a:ln>
                                <a:noFill/>
                              </a:ln>
                              <a:solidFill>
                                <a:schemeClr val="tx1"/>
                              </a:solidFill>
                              <a:effectLst>
                                <a:outerShdw blurRad="38100" dist="38100" dir="2700000" algn="tl">
                                  <a:srgbClr val="000000">
                                    <a:alpha val="43137"/>
                                  </a:srgbClr>
                                </a:outerShdw>
                              </a:effectLst>
                              <a:latin typeface="Cambria Math" panose="02040503050406030204" pitchFamily="18" charset="0"/>
                              <a:ea typeface="ＭＳ Ｐゴシック" panose="020B0600070205080204" pitchFamily="50" charset="-128"/>
                            </a:rPr>
                            <m:t> </m:t>
                          </m:r>
                          <m:r>
                            <a:rPr kumimoji="1" lang="en-US" altLang="ja-JP" sz="3600" b="0" i="1" u="none" strike="noStrike" cap="none" normalizeH="0" baseline="0" smtClean="0">
                              <a:ln>
                                <a:noFill/>
                              </a:ln>
                              <a:solidFill>
                                <a:schemeClr val="tx1"/>
                              </a:solidFill>
                              <a:effectLst>
                                <a:outerShdw blurRad="38100" dist="38100" dir="2700000" algn="tl">
                                  <a:srgbClr val="000000">
                                    <a:alpha val="43137"/>
                                  </a:srgbClr>
                                </a:outerShdw>
                              </a:effectLst>
                              <a:latin typeface="Cambria Math" panose="02040503050406030204" pitchFamily="18" charset="0"/>
                              <a:ea typeface="ＭＳ Ｐゴシック" panose="020B0600070205080204" pitchFamily="50" charset="-128"/>
                            </a:rPr>
                            <m:t>𝑋</m:t>
                          </m:r>
                          <m:r>
                            <a:rPr kumimoji="1" lang="en-US" altLang="ja-JP" sz="3600" b="0" i="1" u="none" strike="noStrike" cap="none" normalizeH="0" baseline="0" smtClean="0">
                              <a:ln>
                                <a:noFill/>
                              </a:ln>
                              <a:solidFill>
                                <a:schemeClr val="tx1"/>
                              </a:solidFill>
                              <a:effectLst>
                                <a:outerShdw blurRad="38100" dist="38100" dir="2700000" algn="tl">
                                  <a:srgbClr val="000000">
                                    <a:alpha val="43137"/>
                                  </a:srgbClr>
                                </a:outerShdw>
                              </a:effectLst>
                              <a:latin typeface="Cambria Math" panose="02040503050406030204" pitchFamily="18" charset="0"/>
                              <a:ea typeface="ＭＳ Ｐゴシック" panose="020B0600070205080204" pitchFamily="50" charset="-128"/>
                            </a:rPr>
                            <m:t> </m:t>
                          </m:r>
                        </m:e>
                      </m:acc>
                    </m:oMath>
                  </m:oMathPara>
                </a14:m>
                <a:endParaRPr kumimoji="1" lang="ja-JP" altLang="en-US" sz="3600" b="0" i="0" u="none" strike="noStrike" cap="none" normalizeH="0" baseline="0" dirty="0">
                  <a:ln>
                    <a:noFill/>
                  </a:ln>
                  <a:solidFill>
                    <a:schemeClr val="tx1"/>
                  </a:solidFill>
                  <a:effectLst>
                    <a:outerShdw blurRad="38100" dist="38100" dir="2700000" algn="tl">
                      <a:srgbClr val="000000">
                        <a:alpha val="43137"/>
                      </a:srgbClr>
                    </a:outerShdw>
                  </a:effectLst>
                  <a:ea typeface="ＭＳ Ｐゴシック" panose="020B0600070205080204" pitchFamily="50" charset="-128"/>
                </a:endParaRPr>
              </a:p>
            </p:txBody>
          </p:sp>
        </mc:Choice>
        <mc:Fallback xmlns="">
          <p:sp>
            <p:nvSpPr>
              <p:cNvPr id="21" name="吹き出し: 角を丸めた四角形 20">
                <a:extLst>
                  <a:ext uri="{FF2B5EF4-FFF2-40B4-BE49-F238E27FC236}">
                    <a16:creationId xmlns:a16="http://schemas.microsoft.com/office/drawing/2014/main" id="{5627FE01-37AA-4646-800B-3CEB0FFD0E82}"/>
                  </a:ext>
                </a:extLst>
              </p:cNvPr>
              <p:cNvSpPr>
                <a:spLocks noRot="1" noChangeAspect="1" noMove="1" noResize="1" noEditPoints="1" noAdjustHandles="1" noChangeArrowheads="1" noChangeShapeType="1" noTextEdit="1"/>
              </p:cNvSpPr>
              <p:nvPr/>
            </p:nvSpPr>
            <p:spPr bwMode="auto">
              <a:xfrm>
                <a:off x="1752600" y="1800000"/>
                <a:ext cx="990600" cy="800075"/>
              </a:xfrm>
              <a:prstGeom prst="wedgeRoundRectCallout">
                <a:avLst>
                  <a:gd name="adj1" fmla="val -40488"/>
                  <a:gd name="adj2" fmla="val 116020"/>
                  <a:gd name="adj3" fmla="val 16667"/>
                </a:avLst>
              </a:prstGeom>
              <a:blipFill>
                <a:blip r:embed="rId9"/>
                <a:stretch>
                  <a:fillRect/>
                </a:stretch>
              </a:blipFill>
              <a:ln w="9525" cap="flat" cmpd="sng" algn="ctr">
                <a:solidFill>
                  <a:schemeClr val="tx1"/>
                </a:solidFill>
                <a:prstDash val="solid"/>
                <a:round/>
                <a:headEnd type="none" w="med" len="med"/>
                <a:tailEnd type="none" w="med" len="med"/>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5" name="吹き出し: 角を丸めた四角形 24">
                <a:extLst>
                  <a:ext uri="{FF2B5EF4-FFF2-40B4-BE49-F238E27FC236}">
                    <a16:creationId xmlns:a16="http://schemas.microsoft.com/office/drawing/2014/main" id="{3AF97167-2663-4D76-B401-1614F4BC32C0}"/>
                  </a:ext>
                </a:extLst>
              </p:cNvPr>
              <p:cNvSpPr/>
              <p:nvPr/>
            </p:nvSpPr>
            <p:spPr bwMode="auto">
              <a:xfrm>
                <a:off x="4536000" y="1800000"/>
                <a:ext cx="1403999" cy="800075"/>
              </a:xfrm>
              <a:prstGeom prst="wedgeRoundRectCallout">
                <a:avLst>
                  <a:gd name="adj1" fmla="val -57571"/>
                  <a:gd name="adj2" fmla="val 190964"/>
                  <a:gd name="adj3" fmla="val 16667"/>
                </a:avLst>
              </a:prstGeom>
              <a:solidFill>
                <a:srgbClr val="00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14:m>
                  <m:oMathPara xmlns:m="http://schemas.openxmlformats.org/officeDocument/2006/math">
                    <m:oMathParaPr>
                      <m:jc m:val="center"/>
                    </m:oMathParaPr>
                    <m:oMath xmlns:m="http://schemas.openxmlformats.org/officeDocument/2006/math">
                      <m:r>
                        <a:rPr kumimoji="1" lang="en-US" altLang="ja-JP" sz="3600" b="0" i="1" u="none" strike="noStrike" cap="none" normalizeH="0" baseline="0" smtClean="0">
                          <a:ln>
                            <a:noFill/>
                          </a:ln>
                          <a:solidFill>
                            <a:schemeClr val="tx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𝑋</m:t>
                      </m:r>
                      <m:r>
                        <a:rPr kumimoji="1" lang="en-US" altLang="ja-JP" sz="3600" b="0" i="1" u="none" strike="noStrike" cap="none" normalizeH="0" baseline="0" smtClean="0">
                          <a:ln>
                            <a:noFill/>
                          </a:ln>
                          <a:solidFill>
                            <a:schemeClr val="tx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r>
                        <a:rPr kumimoji="1" lang="en-US" altLang="ja-JP" sz="3600" b="0" i="1" u="none" strike="noStrike" cap="none" normalizeH="0" baseline="0" smtClean="0">
                          <a:ln>
                            <a:noFill/>
                          </a:ln>
                          <a:solidFill>
                            <a:schemeClr val="tx1"/>
                          </a:solidFill>
                          <a:effectLst>
                            <a:outerShdw blurRad="38100" dist="38100" dir="2700000" algn="tl">
                              <a:srgbClr val="000000">
                                <a:alpha val="43137"/>
                              </a:srgbClr>
                            </a:outerShdw>
                          </a:effectLst>
                          <a:latin typeface="Cambria Math" panose="02040503050406030204" pitchFamily="18" charset="0"/>
                          <a:ea typeface="ＭＳ Ｐゴシック" panose="020B0600070205080204" pitchFamily="50" charset="-128"/>
                        </a:rPr>
                        <m:t>𝑌</m:t>
                      </m:r>
                    </m:oMath>
                  </m:oMathPara>
                </a14:m>
                <a:endParaRPr kumimoji="1" lang="ja-JP" altLang="en-US" sz="3600" b="0" i="0" u="none" strike="noStrike" cap="none" normalizeH="0" baseline="0" dirty="0">
                  <a:ln>
                    <a:noFill/>
                  </a:ln>
                  <a:solidFill>
                    <a:schemeClr val="tx1"/>
                  </a:solidFill>
                  <a:effectLst>
                    <a:outerShdw blurRad="38100" dist="38100" dir="2700000" algn="tl">
                      <a:srgbClr val="000000">
                        <a:alpha val="43137"/>
                      </a:srgbClr>
                    </a:outerShdw>
                  </a:effectLst>
                  <a:ea typeface="ＭＳ Ｐゴシック" panose="020B0600070205080204" pitchFamily="50" charset="-128"/>
                </a:endParaRPr>
              </a:p>
            </p:txBody>
          </p:sp>
        </mc:Choice>
        <mc:Fallback xmlns="">
          <p:sp>
            <p:nvSpPr>
              <p:cNvPr id="25" name="吹き出し: 角を丸めた四角形 24">
                <a:extLst>
                  <a:ext uri="{FF2B5EF4-FFF2-40B4-BE49-F238E27FC236}">
                    <a16:creationId xmlns:a16="http://schemas.microsoft.com/office/drawing/2014/main" id="{3AF97167-2663-4D76-B401-1614F4BC32C0}"/>
                  </a:ext>
                </a:extLst>
              </p:cNvPr>
              <p:cNvSpPr>
                <a:spLocks noRot="1" noChangeAspect="1" noMove="1" noResize="1" noEditPoints="1" noAdjustHandles="1" noChangeArrowheads="1" noChangeShapeType="1" noTextEdit="1"/>
              </p:cNvSpPr>
              <p:nvPr/>
            </p:nvSpPr>
            <p:spPr bwMode="auto">
              <a:xfrm>
                <a:off x="4536000" y="1800000"/>
                <a:ext cx="1403999" cy="800075"/>
              </a:xfrm>
              <a:prstGeom prst="wedgeRoundRectCallout">
                <a:avLst>
                  <a:gd name="adj1" fmla="val -57571"/>
                  <a:gd name="adj2" fmla="val 190964"/>
                  <a:gd name="adj3" fmla="val 16667"/>
                </a:avLst>
              </a:prstGeom>
              <a:blipFill>
                <a:blip r:embed="rId10"/>
                <a:stretch>
                  <a:fillRect/>
                </a:stretch>
              </a:blipFill>
              <a:ln w="9525" cap="flat" cmpd="sng" algn="ctr">
                <a:solidFill>
                  <a:schemeClr val="tx1"/>
                </a:solidFill>
                <a:prstDash val="solid"/>
                <a:round/>
                <a:headEnd type="none" w="med" len="med"/>
                <a:tailEnd type="none" w="med" len="med"/>
              </a:ln>
              <a:effectLst/>
            </p:spPr>
            <p:txBody>
              <a:bodyPr/>
              <a:lstStyle/>
              <a:p>
                <a:r>
                  <a:rPr lang="ja-JP" altLang="en-US">
                    <a:noFill/>
                  </a:rPr>
                  <a:t> </a:t>
                </a:r>
              </a:p>
            </p:txBody>
          </p:sp>
        </mc:Fallback>
      </mc:AlternateContent>
      <p:grpSp>
        <p:nvGrpSpPr>
          <p:cNvPr id="27" name="グループ化 26">
            <a:extLst>
              <a:ext uri="{FF2B5EF4-FFF2-40B4-BE49-F238E27FC236}">
                <a16:creationId xmlns:a16="http://schemas.microsoft.com/office/drawing/2014/main" id="{42126A60-4B60-4958-8BC2-025B2090C21C}"/>
              </a:ext>
            </a:extLst>
          </p:cNvPr>
          <p:cNvGrpSpPr/>
          <p:nvPr/>
        </p:nvGrpSpPr>
        <p:grpSpPr>
          <a:xfrm>
            <a:off x="6228000" y="3204000"/>
            <a:ext cx="2401338" cy="1440000"/>
            <a:chOff x="6228000" y="3204000"/>
            <a:chExt cx="2401338" cy="1440000"/>
          </a:xfrm>
        </p:grpSpPr>
        <mc:AlternateContent xmlns:mc="http://schemas.openxmlformats.org/markup-compatibility/2006" xmlns:a14="http://schemas.microsoft.com/office/drawing/2010/main">
          <mc:Choice Requires="a14">
            <p:sp>
              <p:nvSpPr>
                <p:cNvPr id="28" name="楕円 27">
                  <a:extLst>
                    <a:ext uri="{FF2B5EF4-FFF2-40B4-BE49-F238E27FC236}">
                      <a16:creationId xmlns:a16="http://schemas.microsoft.com/office/drawing/2014/main" id="{210D2D0A-1E02-49FF-8202-386B5576E544}"/>
                    </a:ext>
                  </a:extLst>
                </p:cNvPr>
                <p:cNvSpPr/>
                <p:nvPr/>
              </p:nvSpPr>
              <p:spPr bwMode="auto">
                <a:xfrm>
                  <a:off x="6228000" y="3204000"/>
                  <a:ext cx="1440000" cy="1440000"/>
                </a:xfrm>
                <a:prstGeom prst="ellipse">
                  <a:avLst/>
                </a:prstGeom>
                <a:solidFill>
                  <a:srgbClr val="FF99FF"/>
                </a:solidFill>
                <a:ln w="19050" cap="flat" cmpd="sng" algn="ctr">
                  <a:no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14:m>
                    <m:oMathPara xmlns:m="http://schemas.openxmlformats.org/officeDocument/2006/math">
                      <m:oMathParaPr>
                        <m:jc m:val="center"/>
                      </m:oMathParaPr>
                      <m:oMath xmlns:m="http://schemas.openxmlformats.org/officeDocument/2006/math">
                        <m:r>
                          <a:rPr kumimoji="1" lang="en-US" altLang="ja-JP" sz="4000" b="0" i="1" u="none" strike="noStrike" cap="none" normalizeH="0" baseline="0" smtClean="0">
                            <a:ln>
                              <a:noFill/>
                            </a:ln>
                            <a:solidFill>
                              <a:schemeClr val="tx1"/>
                            </a:solidFill>
                            <a:effectLst>
                              <a:outerShdw blurRad="38100" dist="38100" dir="2700000" algn="tl">
                                <a:srgbClr val="000000">
                                  <a:alpha val="43137"/>
                                </a:srgbClr>
                              </a:outerShdw>
                            </a:effectLst>
                            <a:latin typeface="Cambria Math" panose="02040503050406030204" pitchFamily="18" charset="0"/>
                            <a:ea typeface="ＭＳ Ｐゴシック" panose="020B0600070205080204" pitchFamily="50" charset="-128"/>
                          </a:rPr>
                          <m:t>𝑋</m:t>
                        </m:r>
                      </m:oMath>
                    </m:oMathPara>
                  </a14:m>
                  <a:endParaRPr kumimoji="1" lang="ja-JP" altLang="en-US" sz="4000" b="0" i="0" u="none" strike="noStrike" cap="none" normalizeH="0" baseline="0" dirty="0">
                    <a:ln>
                      <a:noFill/>
                    </a:ln>
                    <a:solidFill>
                      <a:schemeClr val="tx1"/>
                    </a:solidFill>
                    <a:effectLst>
                      <a:outerShdw blurRad="38100" dist="38100" dir="2700000" algn="tl">
                        <a:srgbClr val="000000">
                          <a:alpha val="43137"/>
                        </a:srgbClr>
                      </a:outerShdw>
                    </a:effectLst>
                    <a:ea typeface="ＭＳ Ｐゴシック" panose="020B0600070205080204" pitchFamily="50" charset="-128"/>
                  </a:endParaRPr>
                </a:p>
              </p:txBody>
            </p:sp>
          </mc:Choice>
          <mc:Fallback xmlns="">
            <p:sp>
              <p:nvSpPr>
                <p:cNvPr id="28" name="楕円 27">
                  <a:extLst>
                    <a:ext uri="{FF2B5EF4-FFF2-40B4-BE49-F238E27FC236}">
                      <a16:creationId xmlns:a16="http://schemas.microsoft.com/office/drawing/2014/main" id="{210D2D0A-1E02-49FF-8202-386B5576E544}"/>
                    </a:ext>
                  </a:extLst>
                </p:cNvPr>
                <p:cNvSpPr>
                  <a:spLocks noRot="1" noChangeAspect="1" noMove="1" noResize="1" noEditPoints="1" noAdjustHandles="1" noChangeArrowheads="1" noChangeShapeType="1" noTextEdit="1"/>
                </p:cNvSpPr>
                <p:nvPr/>
              </p:nvSpPr>
              <p:spPr bwMode="auto">
                <a:xfrm>
                  <a:off x="6228000" y="3204000"/>
                  <a:ext cx="1440000" cy="1440000"/>
                </a:xfrm>
                <a:prstGeom prst="ellipse">
                  <a:avLst/>
                </a:prstGeom>
                <a:blipFill>
                  <a:blip r:embed="rId11"/>
                  <a:stretch>
                    <a:fillRect/>
                  </a:stretch>
                </a:blipFill>
                <a:ln w="19050" cap="flat" cmpd="sng" algn="ctr">
                  <a:noFill/>
                  <a:prstDash val="solid"/>
                  <a:round/>
                  <a:headEnd type="none" w="med" len="med"/>
                  <a:tailEnd type="none" w="med" len="med"/>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9" name="楕円 28">
                  <a:extLst>
                    <a:ext uri="{FF2B5EF4-FFF2-40B4-BE49-F238E27FC236}">
                      <a16:creationId xmlns:a16="http://schemas.microsoft.com/office/drawing/2014/main" id="{BA188A73-1FDA-4701-BE7F-DFD4E4F714CB}"/>
                    </a:ext>
                  </a:extLst>
                </p:cNvPr>
                <p:cNvSpPr/>
                <p:nvPr/>
              </p:nvSpPr>
              <p:spPr bwMode="auto">
                <a:xfrm>
                  <a:off x="7189338" y="3204000"/>
                  <a:ext cx="1440000" cy="1440000"/>
                </a:xfrm>
                <a:prstGeom prst="ellipse">
                  <a:avLst/>
                </a:prstGeom>
                <a:solidFill>
                  <a:srgbClr val="FF99FF"/>
                </a:solidFill>
                <a:ln w="19050" cap="flat" cmpd="sng" algn="ctr">
                  <a:no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4000" b="0" u="none" strike="noStrike" cap="none" normalizeH="0" dirty="0">
                      <a:ln>
                        <a:noFill/>
                      </a:ln>
                      <a:solidFill>
                        <a:schemeClr val="tx1"/>
                      </a:solidFill>
                      <a:effectLst>
                        <a:outerShdw blurRad="38100" dist="38100" dir="2700000" algn="tl">
                          <a:srgbClr val="000000">
                            <a:alpha val="43137"/>
                          </a:srgbClr>
                        </a:outerShdw>
                      </a:effectLst>
                      <a:ea typeface="ＭＳ Ｐゴシック" panose="020B0600070205080204" pitchFamily="50" charset="-128"/>
                    </a:rPr>
                    <a:t> </a:t>
                  </a:r>
                  <a14:m>
                    <m:oMath xmlns:m="http://schemas.openxmlformats.org/officeDocument/2006/math">
                      <m:r>
                        <a:rPr kumimoji="1" lang="en-US" altLang="ja-JP" sz="4000" b="0" i="1" u="none" strike="noStrike" cap="none" normalizeH="0" baseline="0" smtClean="0">
                          <a:ln>
                            <a:noFill/>
                          </a:ln>
                          <a:solidFill>
                            <a:schemeClr val="tx1"/>
                          </a:solidFill>
                          <a:effectLst>
                            <a:outerShdw blurRad="38100" dist="38100" dir="2700000" algn="tl">
                              <a:srgbClr val="000000">
                                <a:alpha val="43137"/>
                              </a:srgbClr>
                            </a:outerShdw>
                          </a:effectLst>
                          <a:latin typeface="Cambria Math" panose="02040503050406030204" pitchFamily="18" charset="0"/>
                          <a:ea typeface="ＭＳ Ｐゴシック" panose="020B0600070205080204" pitchFamily="50" charset="-128"/>
                        </a:rPr>
                        <m:t>𝑌</m:t>
                      </m:r>
                    </m:oMath>
                  </a14:m>
                  <a:endParaRPr kumimoji="1" lang="ja-JP" altLang="en-US" sz="4000" b="0" i="0" u="none" strike="noStrike" cap="none" normalizeH="0" baseline="0" dirty="0">
                    <a:ln>
                      <a:noFill/>
                    </a:ln>
                    <a:solidFill>
                      <a:schemeClr val="tx1"/>
                    </a:solidFill>
                    <a:effectLst>
                      <a:outerShdw blurRad="38100" dist="38100" dir="2700000" algn="tl">
                        <a:srgbClr val="000000">
                          <a:alpha val="43137"/>
                        </a:srgbClr>
                      </a:outerShdw>
                    </a:effectLst>
                    <a:ea typeface="ＭＳ Ｐゴシック" panose="020B0600070205080204" pitchFamily="50" charset="-128"/>
                  </a:endParaRPr>
                </a:p>
              </p:txBody>
            </p:sp>
          </mc:Choice>
          <mc:Fallback xmlns="">
            <p:sp>
              <p:nvSpPr>
                <p:cNvPr id="29" name="楕円 28">
                  <a:extLst>
                    <a:ext uri="{FF2B5EF4-FFF2-40B4-BE49-F238E27FC236}">
                      <a16:creationId xmlns:a16="http://schemas.microsoft.com/office/drawing/2014/main" id="{BA188A73-1FDA-4701-BE7F-DFD4E4F714CB}"/>
                    </a:ext>
                  </a:extLst>
                </p:cNvPr>
                <p:cNvSpPr>
                  <a:spLocks noRot="1" noChangeAspect="1" noMove="1" noResize="1" noEditPoints="1" noAdjustHandles="1" noChangeArrowheads="1" noChangeShapeType="1" noTextEdit="1"/>
                </p:cNvSpPr>
                <p:nvPr/>
              </p:nvSpPr>
              <p:spPr bwMode="auto">
                <a:xfrm>
                  <a:off x="7189338" y="3204000"/>
                  <a:ext cx="1440000" cy="1440000"/>
                </a:xfrm>
                <a:prstGeom prst="ellipse">
                  <a:avLst/>
                </a:prstGeom>
                <a:blipFill>
                  <a:blip r:embed="rId12"/>
                  <a:stretch>
                    <a:fillRect/>
                  </a:stretch>
                </a:blipFill>
                <a:ln w="19050" cap="flat" cmpd="sng" algn="ctr">
                  <a:noFill/>
                  <a:prstDash val="solid"/>
                  <a:round/>
                  <a:headEnd type="none" w="med" len="med"/>
                  <a:tailEnd type="none" w="med" len="med"/>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0" name="楕円 29">
                  <a:extLst>
                    <a:ext uri="{FF2B5EF4-FFF2-40B4-BE49-F238E27FC236}">
                      <a16:creationId xmlns:a16="http://schemas.microsoft.com/office/drawing/2014/main" id="{F37CC37C-F6F3-420E-9100-382F70EFF5C6}"/>
                    </a:ext>
                  </a:extLst>
                </p:cNvPr>
                <p:cNvSpPr/>
                <p:nvPr/>
              </p:nvSpPr>
              <p:spPr bwMode="auto">
                <a:xfrm>
                  <a:off x="6228000" y="3204000"/>
                  <a:ext cx="1440000" cy="1440000"/>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14:m>
                    <m:oMathPara xmlns:m="http://schemas.openxmlformats.org/officeDocument/2006/math">
                      <m:oMathParaPr>
                        <m:jc m:val="center"/>
                      </m:oMathParaPr>
                      <m:oMath xmlns:m="http://schemas.openxmlformats.org/officeDocument/2006/math">
                        <m:r>
                          <a:rPr kumimoji="1" lang="en-US" altLang="ja-JP" sz="4000" b="0" i="1" u="none" strike="noStrike" cap="none" normalizeH="0" baseline="0" smtClean="0">
                            <a:ln>
                              <a:noFill/>
                            </a:ln>
                            <a:solidFill>
                              <a:schemeClr val="tx1"/>
                            </a:solidFill>
                            <a:effectLst>
                              <a:outerShdw blurRad="38100" dist="38100" dir="2700000" algn="tl">
                                <a:srgbClr val="000000">
                                  <a:alpha val="43137"/>
                                </a:srgbClr>
                              </a:outerShdw>
                            </a:effectLst>
                            <a:latin typeface="Cambria Math" panose="02040503050406030204" pitchFamily="18" charset="0"/>
                            <a:ea typeface="ＭＳ Ｐゴシック" panose="020B0600070205080204" pitchFamily="50" charset="-128"/>
                          </a:rPr>
                          <m:t>𝑋</m:t>
                        </m:r>
                      </m:oMath>
                    </m:oMathPara>
                  </a14:m>
                  <a:endParaRPr kumimoji="1" lang="ja-JP" altLang="en-US" sz="4000" b="0" i="0" u="none" strike="noStrike" cap="none" normalizeH="0" baseline="0" dirty="0">
                    <a:ln>
                      <a:noFill/>
                    </a:ln>
                    <a:solidFill>
                      <a:schemeClr val="tx1"/>
                    </a:solidFill>
                    <a:effectLst>
                      <a:outerShdw blurRad="38100" dist="38100" dir="2700000" algn="tl">
                        <a:srgbClr val="000000">
                          <a:alpha val="43137"/>
                        </a:srgbClr>
                      </a:outerShdw>
                    </a:effectLst>
                    <a:ea typeface="ＭＳ Ｐゴシック" panose="020B0600070205080204" pitchFamily="50" charset="-128"/>
                  </a:endParaRPr>
                </a:p>
              </p:txBody>
            </p:sp>
          </mc:Choice>
          <mc:Fallback xmlns="">
            <p:sp>
              <p:nvSpPr>
                <p:cNvPr id="30" name="楕円 29">
                  <a:extLst>
                    <a:ext uri="{FF2B5EF4-FFF2-40B4-BE49-F238E27FC236}">
                      <a16:creationId xmlns:a16="http://schemas.microsoft.com/office/drawing/2014/main" id="{F37CC37C-F6F3-420E-9100-382F70EFF5C6}"/>
                    </a:ext>
                  </a:extLst>
                </p:cNvPr>
                <p:cNvSpPr>
                  <a:spLocks noRot="1" noChangeAspect="1" noMove="1" noResize="1" noEditPoints="1" noAdjustHandles="1" noChangeArrowheads="1" noChangeShapeType="1" noTextEdit="1"/>
                </p:cNvSpPr>
                <p:nvPr/>
              </p:nvSpPr>
              <p:spPr bwMode="auto">
                <a:xfrm>
                  <a:off x="6228000" y="3204000"/>
                  <a:ext cx="1440000" cy="1440000"/>
                </a:xfrm>
                <a:prstGeom prst="ellipse">
                  <a:avLst/>
                </a:prstGeom>
                <a:blipFill>
                  <a:blip r:embed="rId6"/>
                  <a:stretch>
                    <a:fillRect/>
                  </a:stretch>
                </a:blipFill>
                <a:ln w="19050" cap="flat" cmpd="sng" algn="ctr">
                  <a:solidFill>
                    <a:schemeClr val="tx1"/>
                  </a:solidFill>
                  <a:prstDash val="solid"/>
                  <a:round/>
                  <a:headEnd type="none" w="med" len="med"/>
                  <a:tailEnd type="none" w="med" len="med"/>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1" name="楕円 30">
                  <a:extLst>
                    <a:ext uri="{FF2B5EF4-FFF2-40B4-BE49-F238E27FC236}">
                      <a16:creationId xmlns:a16="http://schemas.microsoft.com/office/drawing/2014/main" id="{96D69E4C-08FD-43AA-A42F-8DD2A377D7A4}"/>
                    </a:ext>
                  </a:extLst>
                </p:cNvPr>
                <p:cNvSpPr/>
                <p:nvPr/>
              </p:nvSpPr>
              <p:spPr bwMode="auto">
                <a:xfrm>
                  <a:off x="7189338" y="3204000"/>
                  <a:ext cx="1440000" cy="1440000"/>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4000" b="0" u="none" strike="noStrike" cap="none" normalizeH="0" dirty="0">
                      <a:ln>
                        <a:noFill/>
                      </a:ln>
                      <a:solidFill>
                        <a:schemeClr val="tx1"/>
                      </a:solidFill>
                      <a:effectLst>
                        <a:outerShdw blurRad="38100" dist="38100" dir="2700000" algn="tl">
                          <a:srgbClr val="000000">
                            <a:alpha val="43137"/>
                          </a:srgbClr>
                        </a:outerShdw>
                      </a:effectLst>
                      <a:ea typeface="ＭＳ Ｐゴシック" panose="020B0600070205080204" pitchFamily="50" charset="-128"/>
                    </a:rPr>
                    <a:t> </a:t>
                  </a:r>
                  <a14:m>
                    <m:oMath xmlns:m="http://schemas.openxmlformats.org/officeDocument/2006/math">
                      <m:r>
                        <a:rPr kumimoji="1" lang="en-US" altLang="ja-JP" sz="4000" b="0" i="1" u="none" strike="noStrike" cap="none" normalizeH="0" baseline="0" smtClean="0">
                          <a:ln>
                            <a:noFill/>
                          </a:ln>
                          <a:solidFill>
                            <a:schemeClr val="tx1"/>
                          </a:solidFill>
                          <a:effectLst>
                            <a:outerShdw blurRad="38100" dist="38100" dir="2700000" algn="tl">
                              <a:srgbClr val="000000">
                                <a:alpha val="43137"/>
                              </a:srgbClr>
                            </a:outerShdw>
                          </a:effectLst>
                          <a:latin typeface="Cambria Math" panose="02040503050406030204" pitchFamily="18" charset="0"/>
                          <a:ea typeface="ＭＳ Ｐゴシック" panose="020B0600070205080204" pitchFamily="50" charset="-128"/>
                        </a:rPr>
                        <m:t>𝑌</m:t>
                      </m:r>
                    </m:oMath>
                  </a14:m>
                  <a:endParaRPr kumimoji="1" lang="ja-JP" altLang="en-US" sz="4000" b="0" i="0" u="none" strike="noStrike" cap="none" normalizeH="0" baseline="0" dirty="0">
                    <a:ln>
                      <a:noFill/>
                    </a:ln>
                    <a:solidFill>
                      <a:schemeClr val="tx1"/>
                    </a:solidFill>
                    <a:effectLst>
                      <a:outerShdw blurRad="38100" dist="38100" dir="2700000" algn="tl">
                        <a:srgbClr val="000000">
                          <a:alpha val="43137"/>
                        </a:srgbClr>
                      </a:outerShdw>
                    </a:effectLst>
                    <a:ea typeface="ＭＳ Ｐゴシック" panose="020B0600070205080204" pitchFamily="50" charset="-128"/>
                  </a:endParaRPr>
                </a:p>
              </p:txBody>
            </p:sp>
          </mc:Choice>
          <mc:Fallback xmlns="">
            <p:sp>
              <p:nvSpPr>
                <p:cNvPr id="31" name="楕円 30">
                  <a:extLst>
                    <a:ext uri="{FF2B5EF4-FFF2-40B4-BE49-F238E27FC236}">
                      <a16:creationId xmlns:a16="http://schemas.microsoft.com/office/drawing/2014/main" id="{96D69E4C-08FD-43AA-A42F-8DD2A377D7A4}"/>
                    </a:ext>
                  </a:extLst>
                </p:cNvPr>
                <p:cNvSpPr>
                  <a:spLocks noRot="1" noChangeAspect="1" noMove="1" noResize="1" noEditPoints="1" noAdjustHandles="1" noChangeArrowheads="1" noChangeShapeType="1" noTextEdit="1"/>
                </p:cNvSpPr>
                <p:nvPr/>
              </p:nvSpPr>
              <p:spPr bwMode="auto">
                <a:xfrm>
                  <a:off x="7189338" y="3204000"/>
                  <a:ext cx="1440000" cy="1440000"/>
                </a:xfrm>
                <a:prstGeom prst="ellipse">
                  <a:avLst/>
                </a:prstGeom>
                <a:blipFill>
                  <a:blip r:embed="rId7"/>
                  <a:stretch>
                    <a:fillRect/>
                  </a:stretch>
                </a:blipFill>
                <a:ln w="19050" cap="flat" cmpd="sng" algn="ctr">
                  <a:solidFill>
                    <a:schemeClr val="tx1"/>
                  </a:solidFill>
                  <a:prstDash val="solid"/>
                  <a:round/>
                  <a:headEnd type="none" w="med" len="med"/>
                  <a:tailEnd type="none" w="med" len="med"/>
                </a:ln>
                <a:effectLst/>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26" name="吹き出し: 角を丸めた四角形 25">
                <a:extLst>
                  <a:ext uri="{FF2B5EF4-FFF2-40B4-BE49-F238E27FC236}">
                    <a16:creationId xmlns:a16="http://schemas.microsoft.com/office/drawing/2014/main" id="{50B16E79-51E2-41C0-B0CF-A6F521CCB7D2}"/>
                  </a:ext>
                </a:extLst>
              </p:cNvPr>
              <p:cNvSpPr/>
              <p:nvPr/>
            </p:nvSpPr>
            <p:spPr bwMode="auto">
              <a:xfrm>
                <a:off x="7524000" y="1800000"/>
                <a:ext cx="1403999" cy="800075"/>
              </a:xfrm>
              <a:prstGeom prst="wedgeRoundRectCallout">
                <a:avLst>
                  <a:gd name="adj1" fmla="val -38353"/>
                  <a:gd name="adj2" fmla="val 175975"/>
                  <a:gd name="adj3" fmla="val 16667"/>
                </a:avLst>
              </a:prstGeom>
              <a:solidFill>
                <a:srgbClr val="00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14:m>
                  <m:oMathPara xmlns:m="http://schemas.openxmlformats.org/officeDocument/2006/math">
                    <m:oMathParaPr>
                      <m:jc m:val="center"/>
                    </m:oMathParaPr>
                    <m:oMath xmlns:m="http://schemas.openxmlformats.org/officeDocument/2006/math">
                      <m:r>
                        <a:rPr kumimoji="1" lang="en-US" altLang="ja-JP" sz="3600" b="0" i="1" u="none" strike="noStrike" cap="none" normalizeH="0" baseline="0" smtClean="0">
                          <a:ln>
                            <a:noFill/>
                          </a:ln>
                          <a:solidFill>
                            <a:schemeClr val="tx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𝑋</m:t>
                      </m:r>
                      <m:r>
                        <a:rPr kumimoji="1" lang="en-US" altLang="ja-JP" sz="3600" b="0" i="1" u="none" strike="noStrike" cap="none" normalizeH="0" baseline="0" smtClean="0">
                          <a:ln>
                            <a:noFill/>
                          </a:ln>
                          <a:solidFill>
                            <a:schemeClr val="tx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r>
                        <a:rPr kumimoji="1" lang="en-US" altLang="ja-JP" sz="3600" b="0" i="1" u="none" strike="noStrike" cap="none" normalizeH="0" baseline="0" smtClean="0">
                          <a:ln>
                            <a:noFill/>
                          </a:ln>
                          <a:solidFill>
                            <a:schemeClr val="tx1"/>
                          </a:solidFill>
                          <a:effectLst>
                            <a:outerShdw blurRad="38100" dist="38100" dir="2700000" algn="tl">
                              <a:srgbClr val="000000">
                                <a:alpha val="43137"/>
                              </a:srgbClr>
                            </a:outerShdw>
                          </a:effectLst>
                          <a:latin typeface="Cambria Math" panose="02040503050406030204" pitchFamily="18" charset="0"/>
                          <a:ea typeface="ＭＳ Ｐゴシック" panose="020B0600070205080204" pitchFamily="50" charset="-128"/>
                        </a:rPr>
                        <m:t>𝑌</m:t>
                      </m:r>
                    </m:oMath>
                  </m:oMathPara>
                </a14:m>
                <a:endParaRPr kumimoji="1" lang="ja-JP" altLang="en-US" sz="3600" b="0" i="0" u="none" strike="noStrike" cap="none" normalizeH="0" baseline="0" dirty="0">
                  <a:ln>
                    <a:noFill/>
                  </a:ln>
                  <a:solidFill>
                    <a:schemeClr val="tx1"/>
                  </a:solidFill>
                  <a:effectLst>
                    <a:outerShdw blurRad="38100" dist="38100" dir="2700000" algn="tl">
                      <a:srgbClr val="000000">
                        <a:alpha val="43137"/>
                      </a:srgbClr>
                    </a:outerShdw>
                  </a:effectLst>
                  <a:ea typeface="ＭＳ Ｐゴシック" panose="020B0600070205080204" pitchFamily="50" charset="-128"/>
                </a:endParaRPr>
              </a:p>
            </p:txBody>
          </p:sp>
        </mc:Choice>
        <mc:Fallback xmlns="">
          <p:sp>
            <p:nvSpPr>
              <p:cNvPr id="26" name="吹き出し: 角を丸めた四角形 25">
                <a:extLst>
                  <a:ext uri="{FF2B5EF4-FFF2-40B4-BE49-F238E27FC236}">
                    <a16:creationId xmlns:a16="http://schemas.microsoft.com/office/drawing/2014/main" id="{50B16E79-51E2-41C0-B0CF-A6F521CCB7D2}"/>
                  </a:ext>
                </a:extLst>
              </p:cNvPr>
              <p:cNvSpPr>
                <a:spLocks noRot="1" noChangeAspect="1" noMove="1" noResize="1" noEditPoints="1" noAdjustHandles="1" noChangeArrowheads="1" noChangeShapeType="1" noTextEdit="1"/>
              </p:cNvSpPr>
              <p:nvPr/>
            </p:nvSpPr>
            <p:spPr bwMode="auto">
              <a:xfrm>
                <a:off x="7524000" y="1800000"/>
                <a:ext cx="1403999" cy="800075"/>
              </a:xfrm>
              <a:prstGeom prst="wedgeRoundRectCallout">
                <a:avLst>
                  <a:gd name="adj1" fmla="val -38353"/>
                  <a:gd name="adj2" fmla="val 175975"/>
                  <a:gd name="adj3" fmla="val 16667"/>
                </a:avLst>
              </a:prstGeom>
              <a:blipFill>
                <a:blip r:embed="rId13"/>
                <a:stretch>
                  <a:fillRect/>
                </a:stretch>
              </a:blipFill>
              <a:ln w="9525" cap="flat" cmpd="sng" algn="ctr">
                <a:solidFill>
                  <a:schemeClr val="tx1"/>
                </a:solidFill>
                <a:prstDash val="solid"/>
                <a:round/>
                <a:headEnd type="none" w="med" len="med"/>
                <a:tailEnd type="none" w="med" len="med"/>
              </a:ln>
              <a:effectLst/>
            </p:spPr>
            <p:txBody>
              <a:bodyPr/>
              <a:lstStyle/>
              <a:p>
                <a:r>
                  <a:rPr lang="ja-JP" altLang="en-US">
                    <a:noFill/>
                  </a:rPr>
                  <a:t> </a:t>
                </a:r>
              </a:p>
            </p:txBody>
          </p:sp>
        </mc:Fallback>
      </mc:AlternateContent>
    </p:spTree>
    <p:extLst>
      <p:ext uri="{BB962C8B-B14F-4D97-AF65-F5344CB8AC3E}">
        <p14:creationId xmlns:p14="http://schemas.microsoft.com/office/powerpoint/2010/main" val="319864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heckerboard(across)">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checkerboard(across)">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checkerboard(across)">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checkerboard(across)">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animBg="1"/>
      <p:bldP spid="2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論理演算子の優先順位</a:t>
            </a:r>
          </a:p>
        </p:txBody>
      </p:sp>
      <p:sp>
        <p:nvSpPr>
          <p:cNvPr id="27651" name="Rectangle 3"/>
          <p:cNvSpPr>
            <a:spLocks noGrp="1" noChangeArrowheads="1"/>
          </p:cNvSpPr>
          <p:nvPr>
            <p:ph type="body" idx="1"/>
          </p:nvPr>
        </p:nvSpPr>
        <p:spPr>
          <a:xfrm>
            <a:off x="1066800" y="1981200"/>
            <a:ext cx="7543800" cy="685800"/>
          </a:xfrm>
        </p:spPr>
        <p:txBody>
          <a:bodyPr/>
          <a:lstStyle/>
          <a:p>
            <a:pPr eaLnBrk="1" hangingPunct="1">
              <a:defRPr/>
            </a:pPr>
            <a:r>
              <a:rPr lang="ja-JP" altLang="en-US" dirty="0">
                <a:latin typeface="Times New Roman" panose="02020603050405020304" pitchFamily="18" charset="0"/>
              </a:rPr>
              <a:t>括弧</a:t>
            </a:r>
            <a:r>
              <a:rPr lang="en-US" altLang="ja-JP" dirty="0">
                <a:solidFill>
                  <a:srgbClr val="FFFF00"/>
                </a:solidFill>
                <a:latin typeface="Times New Roman" panose="02020603050405020304" pitchFamily="18" charset="0"/>
              </a:rPr>
              <a:t>()</a:t>
            </a:r>
            <a:r>
              <a:rPr lang="en-US" altLang="ja-JP" dirty="0">
                <a:latin typeface="Times New Roman" panose="02020603050405020304" pitchFamily="18" charset="0"/>
              </a:rPr>
              <a:t>→</a:t>
            </a:r>
            <a:r>
              <a:rPr lang="ja-JP" altLang="en-US" dirty="0">
                <a:latin typeface="Times New Roman" panose="02020603050405020304" pitchFamily="18" charset="0"/>
              </a:rPr>
              <a:t>否定</a:t>
            </a:r>
            <a:r>
              <a:rPr lang="ja-JP" altLang="en-US" dirty="0">
                <a:solidFill>
                  <a:srgbClr val="FFFF00"/>
                </a:solidFill>
                <a:latin typeface="Times New Roman" panose="02020603050405020304" pitchFamily="18" charset="0"/>
              </a:rPr>
              <a:t>￣</a:t>
            </a:r>
            <a:r>
              <a:rPr lang="ja-JP" altLang="en-US" dirty="0">
                <a:latin typeface="Times New Roman" panose="02020603050405020304" pitchFamily="18" charset="0"/>
              </a:rPr>
              <a:t>→論理積</a:t>
            </a:r>
            <a:r>
              <a:rPr lang="ja-JP" altLang="en-US" dirty="0">
                <a:solidFill>
                  <a:srgbClr val="FFFF00"/>
                </a:solidFill>
                <a:latin typeface="Times New Roman" panose="02020603050405020304" pitchFamily="18" charset="0"/>
              </a:rPr>
              <a:t>・</a:t>
            </a:r>
            <a:r>
              <a:rPr lang="ja-JP" altLang="en-US" dirty="0">
                <a:latin typeface="Times New Roman" panose="02020603050405020304" pitchFamily="18" charset="0"/>
              </a:rPr>
              <a:t>→論理和</a:t>
            </a:r>
            <a:r>
              <a:rPr lang="ja-JP" altLang="en-US" dirty="0">
                <a:solidFill>
                  <a:srgbClr val="FFFF00"/>
                </a:solidFill>
                <a:latin typeface="Times New Roman" panose="02020603050405020304" pitchFamily="18" charset="0"/>
              </a:rPr>
              <a:t>＋</a:t>
            </a:r>
            <a:endParaRPr lang="ja-JP" altLang="en-US"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テキスト ボックス 1">
                <a:extLst>
                  <a:ext uri="{FF2B5EF4-FFF2-40B4-BE49-F238E27FC236}">
                    <a16:creationId xmlns:a16="http://schemas.microsoft.com/office/drawing/2014/main" id="{C101FC00-43DA-4CAB-AAA8-C0E21F9A0BF2}"/>
                  </a:ext>
                </a:extLst>
              </p:cNvPr>
              <p:cNvSpPr txBox="1"/>
              <p:nvPr/>
            </p:nvSpPr>
            <p:spPr>
              <a:xfrm>
                <a:off x="1324131" y="2602391"/>
                <a:ext cx="6328977" cy="721351"/>
              </a:xfrm>
              <a:prstGeom prst="rect">
                <a:avLst/>
              </a:prstGeom>
              <a:noFill/>
            </p:spPr>
            <p:txBody>
              <a:bodyPr wrap="none" rtlCol="0">
                <a:spAutoFit/>
              </a:bodyPr>
              <a:lstStyle/>
              <a:p>
                <a:pPr algn="l"/>
                <a:r>
                  <a:rPr kumimoji="1" lang="ja-JP" altLang="en-US" sz="3600" i="0" dirty="0"/>
                  <a:t>例 </a:t>
                </a:r>
                <a:r>
                  <a:rPr kumimoji="1" lang="en-US" altLang="ja-JP" sz="3600" i="0" dirty="0"/>
                  <a:t>: </a:t>
                </a:r>
                <a14:m>
                  <m:oMath xmlns:m="http://schemas.openxmlformats.org/officeDocument/2006/math">
                    <m:acc>
                      <m:accPr>
                        <m:chr m:val="̅"/>
                        <m:ctrlPr>
                          <a:rPr kumimoji="1" lang="en-US" altLang="ja-JP" sz="3600" i="1" smtClean="0">
                            <a:latin typeface="Cambria Math" panose="02040503050406030204" pitchFamily="18" charset="0"/>
                          </a:rPr>
                        </m:ctrlPr>
                      </m:accPr>
                      <m:e>
                        <m:r>
                          <a:rPr kumimoji="1" lang="en-US" altLang="ja-JP" sz="3600" b="0" i="1" smtClean="0">
                            <a:latin typeface="Cambria Math" panose="02040503050406030204" pitchFamily="18" charset="0"/>
                          </a:rPr>
                          <m:t> 1 </m:t>
                        </m:r>
                        <m:r>
                          <a:rPr kumimoji="1" lang="en-US" altLang="ja-JP" sz="3600" b="0" i="1" smtClean="0">
                            <a:latin typeface="Cambria Math" panose="02040503050406030204" pitchFamily="18" charset="0"/>
                            <a:ea typeface="Cambria Math" panose="02040503050406030204" pitchFamily="18" charset="0"/>
                          </a:rPr>
                          <m:t>⋅(0+</m:t>
                        </m:r>
                        <m:acc>
                          <m:accPr>
                            <m:chr m:val="̅"/>
                            <m:ctrlPr>
                              <a:rPr kumimoji="1" lang="en-US" altLang="ja-JP" sz="3600" b="0" i="1" smtClean="0">
                                <a:latin typeface="Cambria Math" panose="02040503050406030204" pitchFamily="18" charset="0"/>
                                <a:ea typeface="Cambria Math" panose="02040503050406030204" pitchFamily="18" charset="0"/>
                              </a:rPr>
                            </m:ctrlPr>
                          </m:accPr>
                          <m:e>
                            <m:r>
                              <a:rPr kumimoji="1" lang="en-US" altLang="ja-JP" sz="3600" b="0" i="1" smtClean="0">
                                <a:latin typeface="Cambria Math" panose="02040503050406030204" pitchFamily="18" charset="0"/>
                                <a:ea typeface="Cambria Math" panose="02040503050406030204" pitchFamily="18" charset="0"/>
                              </a:rPr>
                              <m:t> 0 </m:t>
                            </m:r>
                          </m:e>
                        </m:acc>
                        <m:r>
                          <a:rPr kumimoji="1" lang="en-US" altLang="ja-JP" sz="3600" b="0" i="1" smtClean="0">
                            <a:latin typeface="Cambria Math" panose="02040503050406030204" pitchFamily="18" charset="0"/>
                          </a:rPr>
                          <m:t>)</m:t>
                        </m:r>
                      </m:e>
                    </m:acc>
                  </m:oMath>
                </a14:m>
                <a:r>
                  <a:rPr kumimoji="1" lang="ja-JP" altLang="en-US" sz="3600" i="0" dirty="0"/>
                  <a:t> の演算順は？</a:t>
                </a:r>
              </a:p>
            </p:txBody>
          </p:sp>
        </mc:Choice>
        <mc:Fallback xmlns="">
          <p:sp>
            <p:nvSpPr>
              <p:cNvPr id="2" name="テキスト ボックス 1">
                <a:extLst>
                  <a:ext uri="{FF2B5EF4-FFF2-40B4-BE49-F238E27FC236}">
                    <a16:creationId xmlns:a16="http://schemas.microsoft.com/office/drawing/2014/main" id="{C101FC00-43DA-4CAB-AAA8-C0E21F9A0BF2}"/>
                  </a:ext>
                </a:extLst>
              </p:cNvPr>
              <p:cNvSpPr txBox="1">
                <a:spLocks noRot="1" noChangeAspect="1" noMove="1" noResize="1" noEditPoints="1" noAdjustHandles="1" noChangeArrowheads="1" noChangeShapeType="1" noTextEdit="1"/>
              </p:cNvSpPr>
              <p:nvPr/>
            </p:nvSpPr>
            <p:spPr>
              <a:xfrm>
                <a:off x="1324131" y="2602391"/>
                <a:ext cx="6328977" cy="721351"/>
              </a:xfrm>
              <a:prstGeom prst="rect">
                <a:avLst/>
              </a:prstGeom>
              <a:blipFill>
                <a:blip r:embed="rId3"/>
                <a:stretch>
                  <a:fillRect l="-2890" t="-6780" r="-2023" b="-31356"/>
                </a:stretch>
              </a:blipFill>
            </p:spPr>
            <p:txBody>
              <a:bodyPr/>
              <a:lstStyle/>
              <a:p>
                <a:r>
                  <a:rPr lang="ja-JP" altLang="en-US">
                    <a:noFill/>
                  </a:rPr>
                  <a:t> </a:t>
                </a:r>
              </a:p>
            </p:txBody>
          </p:sp>
        </mc:Fallback>
      </mc:AlternateContent>
      <p:grpSp>
        <p:nvGrpSpPr>
          <p:cNvPr id="6" name="グループ化 5">
            <a:extLst>
              <a:ext uri="{FF2B5EF4-FFF2-40B4-BE49-F238E27FC236}">
                <a16:creationId xmlns:a16="http://schemas.microsoft.com/office/drawing/2014/main" id="{219AE0BC-4135-4130-A1BF-C3E9A135AB4F}"/>
              </a:ext>
            </a:extLst>
          </p:cNvPr>
          <p:cNvGrpSpPr/>
          <p:nvPr/>
        </p:nvGrpSpPr>
        <p:grpSpPr>
          <a:xfrm>
            <a:off x="2016000" y="3456000"/>
            <a:ext cx="3315331" cy="721351"/>
            <a:chOff x="2016000" y="3456000"/>
            <a:chExt cx="3315331" cy="721351"/>
          </a:xfrm>
        </p:grpSpPr>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551BF8E9-1476-4A51-B956-5C8A5663CD06}"/>
                    </a:ext>
                  </a:extLst>
                </p:cNvPr>
                <p:cNvSpPr txBox="1"/>
                <p:nvPr/>
              </p:nvSpPr>
              <p:spPr>
                <a:xfrm>
                  <a:off x="2016000" y="3456000"/>
                  <a:ext cx="3315331" cy="721351"/>
                </a:xfrm>
                <a:prstGeom prst="rect">
                  <a:avLst/>
                </a:prstGeom>
                <a:noFill/>
              </p:spPr>
              <p:txBody>
                <a:bodyPr wrap="none" rtlCol="0">
                  <a:spAutoFit/>
                </a:bodyPr>
                <a:lstStyle/>
                <a:p>
                  <a:pPr algn="l"/>
                  <a:r>
                    <a:rPr kumimoji="1" lang="en-US" altLang="ja-JP" sz="3600" i="0" dirty="0"/>
                    <a:t>1 .</a:t>
                  </a:r>
                  <a:r>
                    <a:rPr kumimoji="1" lang="en-US" altLang="ja-JP" sz="3600" dirty="0"/>
                    <a:t> </a:t>
                  </a:r>
                  <a14:m>
                    <m:oMath xmlns:m="http://schemas.openxmlformats.org/officeDocument/2006/math">
                      <m:acc>
                        <m:accPr>
                          <m:chr m:val="̅"/>
                          <m:ctrlPr>
                            <a:rPr kumimoji="1" lang="en-US" altLang="ja-JP" sz="3600" i="1" smtClean="0">
                              <a:latin typeface="Cambria Math" panose="02040503050406030204" pitchFamily="18" charset="0"/>
                            </a:rPr>
                          </m:ctrlPr>
                        </m:accPr>
                        <m:e>
                          <m:r>
                            <a:rPr kumimoji="1" lang="en-US" altLang="ja-JP" sz="3600" b="0" i="1" smtClean="0">
                              <a:latin typeface="Cambria Math" panose="02040503050406030204" pitchFamily="18" charset="0"/>
                            </a:rPr>
                            <m:t> 1 ⋅(0</m:t>
                          </m:r>
                          <m:r>
                            <a:rPr kumimoji="1" lang="en-US" altLang="ja-JP" sz="3600" b="0" i="1" smtClean="0">
                              <a:latin typeface="Cambria Math" panose="02040503050406030204" pitchFamily="18" charset="0"/>
                              <a:ea typeface="Cambria Math" panose="02040503050406030204" pitchFamily="18" charset="0"/>
                            </a:rPr>
                            <m:t>+</m:t>
                          </m:r>
                          <m:acc>
                            <m:accPr>
                              <m:chr m:val="̅"/>
                              <m:ctrlPr>
                                <a:rPr kumimoji="1" lang="en-US" altLang="ja-JP" sz="3600" b="0" i="1" smtClean="0">
                                  <a:latin typeface="Cambria Math" panose="02040503050406030204" pitchFamily="18" charset="0"/>
                                  <a:ea typeface="Cambria Math" panose="02040503050406030204" pitchFamily="18" charset="0"/>
                                </a:rPr>
                              </m:ctrlPr>
                            </m:accPr>
                            <m:e>
                              <m:r>
                                <a:rPr kumimoji="1" lang="en-US" altLang="ja-JP" sz="3600" b="0" i="1" smtClean="0">
                                  <a:latin typeface="Cambria Math" panose="02040503050406030204" pitchFamily="18" charset="0"/>
                                  <a:ea typeface="Cambria Math" panose="02040503050406030204" pitchFamily="18" charset="0"/>
                                </a:rPr>
                                <m:t> 0 </m:t>
                              </m:r>
                            </m:e>
                          </m:acc>
                          <m:r>
                            <a:rPr kumimoji="1" lang="en-US" altLang="ja-JP" sz="3600" b="0" i="1" smtClean="0">
                              <a:latin typeface="Cambria Math" panose="02040503050406030204" pitchFamily="18" charset="0"/>
                            </a:rPr>
                            <m:t>)</m:t>
                          </m:r>
                        </m:e>
                      </m:acc>
                    </m:oMath>
                  </a14:m>
                  <a:r>
                    <a:rPr kumimoji="1" lang="en-US" altLang="ja-JP" sz="3600" i="0" dirty="0"/>
                    <a:t> </a:t>
                  </a:r>
                  <a:endParaRPr kumimoji="1" lang="ja-JP" altLang="en-US" sz="3600" i="0" dirty="0"/>
                </a:p>
              </p:txBody>
            </p:sp>
          </mc:Choice>
          <mc:Fallback xmlns="">
            <p:sp>
              <p:nvSpPr>
                <p:cNvPr id="3" name="テキスト ボックス 2">
                  <a:extLst>
                    <a:ext uri="{FF2B5EF4-FFF2-40B4-BE49-F238E27FC236}">
                      <a16:creationId xmlns:a16="http://schemas.microsoft.com/office/drawing/2014/main" id="{551BF8E9-1476-4A51-B956-5C8A5663CD06}"/>
                    </a:ext>
                  </a:extLst>
                </p:cNvPr>
                <p:cNvSpPr txBox="1">
                  <a:spLocks noRot="1" noChangeAspect="1" noMove="1" noResize="1" noEditPoints="1" noAdjustHandles="1" noChangeArrowheads="1" noChangeShapeType="1" noTextEdit="1"/>
                </p:cNvSpPr>
                <p:nvPr/>
              </p:nvSpPr>
              <p:spPr>
                <a:xfrm>
                  <a:off x="2016000" y="3456000"/>
                  <a:ext cx="3315331" cy="721351"/>
                </a:xfrm>
                <a:prstGeom prst="rect">
                  <a:avLst/>
                </a:prstGeom>
                <a:blipFill>
                  <a:blip r:embed="rId4"/>
                  <a:stretch>
                    <a:fillRect l="-5699" t="-3390" b="-31356"/>
                  </a:stretch>
                </a:blipFill>
              </p:spPr>
              <p:txBody>
                <a:bodyPr/>
                <a:lstStyle/>
                <a:p>
                  <a:r>
                    <a:rPr lang="ja-JP" altLang="en-US">
                      <a:noFill/>
                    </a:rPr>
                    <a:t> </a:t>
                  </a:r>
                </a:p>
              </p:txBody>
            </p:sp>
          </mc:Fallback>
        </mc:AlternateContent>
        <p:cxnSp>
          <p:nvCxnSpPr>
            <p:cNvPr id="5" name="直線コネクタ 4">
              <a:extLst>
                <a:ext uri="{FF2B5EF4-FFF2-40B4-BE49-F238E27FC236}">
                  <a16:creationId xmlns:a16="http://schemas.microsoft.com/office/drawing/2014/main" id="{C30911C6-8E33-4FC1-953D-1B28D4B02357}"/>
                </a:ext>
              </a:extLst>
            </p:cNvPr>
            <p:cNvCxnSpPr/>
            <p:nvPr/>
          </p:nvCxnSpPr>
          <p:spPr bwMode="auto">
            <a:xfrm>
              <a:off x="4428000" y="3654000"/>
              <a:ext cx="504000" cy="0"/>
            </a:xfrm>
            <a:prstGeom prst="line">
              <a:avLst/>
            </a:prstGeom>
            <a:solidFill>
              <a:schemeClr val="accent1"/>
            </a:solidFill>
            <a:ln w="38100" cap="flat" cmpd="sng" algn="ctr">
              <a:solidFill>
                <a:srgbClr val="FF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 name="グループ化 11">
            <a:extLst>
              <a:ext uri="{FF2B5EF4-FFF2-40B4-BE49-F238E27FC236}">
                <a16:creationId xmlns:a16="http://schemas.microsoft.com/office/drawing/2014/main" id="{93F6D3BB-C8E3-4D4B-BB4D-1418A9E700CE}"/>
              </a:ext>
            </a:extLst>
          </p:cNvPr>
          <p:cNvGrpSpPr/>
          <p:nvPr/>
        </p:nvGrpSpPr>
        <p:grpSpPr>
          <a:xfrm>
            <a:off x="2015999" y="4248000"/>
            <a:ext cx="3113353" cy="662041"/>
            <a:chOff x="2015999" y="4248000"/>
            <a:chExt cx="3113353" cy="662041"/>
          </a:xfrm>
        </p:grpSpPr>
        <mc:AlternateContent xmlns:mc="http://schemas.openxmlformats.org/markup-compatibility/2006" xmlns:a14="http://schemas.microsoft.com/office/drawing/2010/main">
          <mc:Choice Requires="a14">
            <p:sp>
              <p:nvSpPr>
                <p:cNvPr id="21" name="テキスト ボックス 20">
                  <a:extLst>
                    <a:ext uri="{FF2B5EF4-FFF2-40B4-BE49-F238E27FC236}">
                      <a16:creationId xmlns:a16="http://schemas.microsoft.com/office/drawing/2014/main" id="{6262EC15-9F7B-4968-A817-CCD954703C58}"/>
                    </a:ext>
                  </a:extLst>
                </p:cNvPr>
                <p:cNvSpPr txBox="1"/>
                <p:nvPr/>
              </p:nvSpPr>
              <p:spPr>
                <a:xfrm>
                  <a:off x="2015999" y="4248000"/>
                  <a:ext cx="3113353" cy="662041"/>
                </a:xfrm>
                <a:prstGeom prst="rect">
                  <a:avLst/>
                </a:prstGeom>
                <a:noFill/>
              </p:spPr>
              <p:txBody>
                <a:bodyPr wrap="none" rtlCol="0">
                  <a:spAutoFit/>
                </a:bodyPr>
                <a:lstStyle/>
                <a:p>
                  <a:pPr algn="l"/>
                  <a:r>
                    <a:rPr lang="en-US" altLang="ja-JP" sz="3600" i="0" dirty="0"/>
                    <a:t>2</a:t>
                  </a:r>
                  <a:r>
                    <a:rPr kumimoji="1" lang="en-US" altLang="ja-JP" sz="3600" i="0" dirty="0"/>
                    <a:t> .</a:t>
                  </a:r>
                  <a:r>
                    <a:rPr kumimoji="1" lang="en-US" altLang="ja-JP" sz="3600" dirty="0"/>
                    <a:t> </a:t>
                  </a:r>
                  <a14:m>
                    <m:oMath xmlns:m="http://schemas.openxmlformats.org/officeDocument/2006/math">
                      <m:acc>
                        <m:accPr>
                          <m:chr m:val="̅"/>
                          <m:ctrlPr>
                            <a:rPr kumimoji="1" lang="en-US" altLang="ja-JP" sz="3600" i="1" smtClean="0">
                              <a:latin typeface="Cambria Math" panose="02040503050406030204" pitchFamily="18" charset="0"/>
                            </a:rPr>
                          </m:ctrlPr>
                        </m:accPr>
                        <m:e>
                          <m:r>
                            <a:rPr kumimoji="1" lang="en-US" altLang="ja-JP" sz="3600" b="0" i="1" smtClean="0">
                              <a:latin typeface="Cambria Math" panose="02040503050406030204" pitchFamily="18" charset="0"/>
                            </a:rPr>
                            <m:t> 1 ⋅(0</m:t>
                          </m:r>
                          <m:r>
                            <a:rPr kumimoji="1" lang="en-US" altLang="ja-JP" sz="3600" b="0" i="1" smtClean="0">
                              <a:latin typeface="Cambria Math" panose="02040503050406030204" pitchFamily="18" charset="0"/>
                              <a:ea typeface="Cambria Math" panose="02040503050406030204" pitchFamily="18" charset="0"/>
                            </a:rPr>
                            <m:t>+1</m:t>
                          </m:r>
                          <m:r>
                            <a:rPr kumimoji="1" lang="en-US" altLang="ja-JP" sz="3600" b="0" i="1" smtClean="0">
                              <a:latin typeface="Cambria Math" panose="02040503050406030204" pitchFamily="18" charset="0"/>
                            </a:rPr>
                            <m:t>)</m:t>
                          </m:r>
                        </m:e>
                      </m:acc>
                    </m:oMath>
                  </a14:m>
                  <a:r>
                    <a:rPr kumimoji="1" lang="en-US" altLang="ja-JP" sz="3600" i="0" dirty="0"/>
                    <a:t> </a:t>
                  </a:r>
                  <a:endParaRPr kumimoji="1" lang="ja-JP" altLang="en-US" sz="3600" i="0" dirty="0"/>
                </a:p>
              </p:txBody>
            </p:sp>
          </mc:Choice>
          <mc:Fallback xmlns="">
            <p:sp>
              <p:nvSpPr>
                <p:cNvPr id="21" name="テキスト ボックス 20">
                  <a:extLst>
                    <a:ext uri="{FF2B5EF4-FFF2-40B4-BE49-F238E27FC236}">
                      <a16:creationId xmlns:a16="http://schemas.microsoft.com/office/drawing/2014/main" id="{6262EC15-9F7B-4968-A817-CCD954703C58}"/>
                    </a:ext>
                  </a:extLst>
                </p:cNvPr>
                <p:cNvSpPr txBox="1">
                  <a:spLocks noRot="1" noChangeAspect="1" noMove="1" noResize="1" noEditPoints="1" noAdjustHandles="1" noChangeArrowheads="1" noChangeShapeType="1" noTextEdit="1"/>
                </p:cNvSpPr>
                <p:nvPr/>
              </p:nvSpPr>
              <p:spPr>
                <a:xfrm>
                  <a:off x="2015999" y="4248000"/>
                  <a:ext cx="3113353" cy="662041"/>
                </a:xfrm>
                <a:prstGeom prst="rect">
                  <a:avLst/>
                </a:prstGeom>
                <a:blipFill>
                  <a:blip r:embed="rId5"/>
                  <a:stretch>
                    <a:fillRect l="-6078" t="-12963" b="-34259"/>
                  </a:stretch>
                </a:blipFill>
              </p:spPr>
              <p:txBody>
                <a:bodyPr/>
                <a:lstStyle/>
                <a:p>
                  <a:r>
                    <a:rPr lang="ja-JP" altLang="en-US">
                      <a:noFill/>
                    </a:rPr>
                    <a:t> </a:t>
                  </a:r>
                </a:p>
              </p:txBody>
            </p:sp>
          </mc:Fallback>
        </mc:AlternateContent>
        <p:cxnSp>
          <p:nvCxnSpPr>
            <p:cNvPr id="8" name="直線コネクタ 7">
              <a:extLst>
                <a:ext uri="{FF2B5EF4-FFF2-40B4-BE49-F238E27FC236}">
                  <a16:creationId xmlns:a16="http://schemas.microsoft.com/office/drawing/2014/main" id="{BCE28378-38E8-4109-8F08-2922CE1AE607}"/>
                </a:ext>
              </a:extLst>
            </p:cNvPr>
            <p:cNvCxnSpPr/>
            <p:nvPr/>
          </p:nvCxnSpPr>
          <p:spPr bwMode="auto">
            <a:xfrm>
              <a:off x="4030237" y="4626000"/>
              <a:ext cx="288000" cy="0"/>
            </a:xfrm>
            <a:prstGeom prst="line">
              <a:avLst/>
            </a:prstGeom>
            <a:solidFill>
              <a:schemeClr val="accent1"/>
            </a:solidFill>
            <a:ln w="38100" cap="flat" cmpd="sng" algn="ctr">
              <a:solidFill>
                <a:srgbClr val="FF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直線コネクタ 26">
              <a:extLst>
                <a:ext uri="{FF2B5EF4-FFF2-40B4-BE49-F238E27FC236}">
                  <a16:creationId xmlns:a16="http://schemas.microsoft.com/office/drawing/2014/main" id="{8014DC1F-E325-43E6-9F7A-8C052C1B0DB0}"/>
                </a:ext>
              </a:extLst>
            </p:cNvPr>
            <p:cNvCxnSpPr/>
            <p:nvPr/>
          </p:nvCxnSpPr>
          <p:spPr bwMode="auto">
            <a:xfrm>
              <a:off x="4176000" y="4471200"/>
              <a:ext cx="0" cy="288000"/>
            </a:xfrm>
            <a:prstGeom prst="line">
              <a:avLst/>
            </a:prstGeom>
            <a:solidFill>
              <a:schemeClr val="accent1"/>
            </a:solidFill>
            <a:ln w="38100" cap="flat" cmpd="sng" algn="ctr">
              <a:solidFill>
                <a:srgbClr val="FF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 name="グループ化 12">
            <a:extLst>
              <a:ext uri="{FF2B5EF4-FFF2-40B4-BE49-F238E27FC236}">
                <a16:creationId xmlns:a16="http://schemas.microsoft.com/office/drawing/2014/main" id="{4A04F5C3-08CE-4D59-B972-923BEA34F6D7}"/>
              </a:ext>
            </a:extLst>
          </p:cNvPr>
          <p:cNvGrpSpPr/>
          <p:nvPr/>
        </p:nvGrpSpPr>
        <p:grpSpPr>
          <a:xfrm>
            <a:off x="2016000" y="5040000"/>
            <a:ext cx="2024913" cy="647613"/>
            <a:chOff x="2016000" y="5040000"/>
            <a:chExt cx="2024913" cy="647613"/>
          </a:xfrm>
        </p:grpSpPr>
        <mc:AlternateContent xmlns:mc="http://schemas.openxmlformats.org/markup-compatibility/2006" xmlns:a14="http://schemas.microsoft.com/office/drawing/2010/main">
          <mc:Choice Requires="a14">
            <p:sp>
              <p:nvSpPr>
                <p:cNvPr id="22" name="テキスト ボックス 21">
                  <a:extLst>
                    <a:ext uri="{FF2B5EF4-FFF2-40B4-BE49-F238E27FC236}">
                      <a16:creationId xmlns:a16="http://schemas.microsoft.com/office/drawing/2014/main" id="{AA906CD4-9F81-4C22-9FB0-E97FE79590E8}"/>
                    </a:ext>
                  </a:extLst>
                </p:cNvPr>
                <p:cNvSpPr txBox="1"/>
                <p:nvPr/>
              </p:nvSpPr>
              <p:spPr>
                <a:xfrm>
                  <a:off x="2016000" y="5040000"/>
                  <a:ext cx="2024913" cy="647613"/>
                </a:xfrm>
                <a:prstGeom prst="rect">
                  <a:avLst/>
                </a:prstGeom>
                <a:noFill/>
              </p:spPr>
              <p:txBody>
                <a:bodyPr wrap="none" rtlCol="0">
                  <a:spAutoFit/>
                </a:bodyPr>
                <a:lstStyle/>
                <a:p>
                  <a:pPr algn="l"/>
                  <a:r>
                    <a:rPr lang="en-US" altLang="ja-JP" sz="3600" i="0" dirty="0"/>
                    <a:t>3</a:t>
                  </a:r>
                  <a:r>
                    <a:rPr kumimoji="1" lang="en-US" altLang="ja-JP" sz="3600" i="0" dirty="0"/>
                    <a:t> .</a:t>
                  </a:r>
                  <a:r>
                    <a:rPr kumimoji="1" lang="en-US" altLang="ja-JP" sz="3600" dirty="0"/>
                    <a:t> </a:t>
                  </a:r>
                  <a14:m>
                    <m:oMath xmlns:m="http://schemas.openxmlformats.org/officeDocument/2006/math">
                      <m:acc>
                        <m:accPr>
                          <m:chr m:val="̅"/>
                          <m:ctrlPr>
                            <a:rPr kumimoji="1" lang="en-US" altLang="ja-JP" sz="3600" i="1" smtClean="0">
                              <a:latin typeface="Cambria Math" panose="02040503050406030204" pitchFamily="18" charset="0"/>
                            </a:rPr>
                          </m:ctrlPr>
                        </m:accPr>
                        <m:e>
                          <m:r>
                            <a:rPr kumimoji="1" lang="en-US" altLang="ja-JP" sz="3600" b="0" i="1" smtClean="0">
                              <a:latin typeface="Cambria Math" panose="02040503050406030204" pitchFamily="18" charset="0"/>
                            </a:rPr>
                            <m:t> 1 ⋅1 </m:t>
                          </m:r>
                        </m:e>
                      </m:acc>
                    </m:oMath>
                  </a14:m>
                  <a:r>
                    <a:rPr kumimoji="1" lang="en-US" altLang="ja-JP" sz="3600" i="0" dirty="0"/>
                    <a:t> </a:t>
                  </a:r>
                  <a:endParaRPr kumimoji="1" lang="ja-JP" altLang="en-US" sz="3600" i="0" dirty="0"/>
                </a:p>
              </p:txBody>
            </p:sp>
          </mc:Choice>
          <mc:Fallback xmlns="">
            <p:sp>
              <p:nvSpPr>
                <p:cNvPr id="22" name="テキスト ボックス 21">
                  <a:extLst>
                    <a:ext uri="{FF2B5EF4-FFF2-40B4-BE49-F238E27FC236}">
                      <a16:creationId xmlns:a16="http://schemas.microsoft.com/office/drawing/2014/main" id="{AA906CD4-9F81-4C22-9FB0-E97FE79590E8}"/>
                    </a:ext>
                  </a:extLst>
                </p:cNvPr>
                <p:cNvSpPr txBox="1">
                  <a:spLocks noRot="1" noChangeAspect="1" noMove="1" noResize="1" noEditPoints="1" noAdjustHandles="1" noChangeArrowheads="1" noChangeShapeType="1" noTextEdit="1"/>
                </p:cNvSpPr>
                <p:nvPr/>
              </p:nvSpPr>
              <p:spPr>
                <a:xfrm>
                  <a:off x="2016000" y="5040000"/>
                  <a:ext cx="2024913" cy="647613"/>
                </a:xfrm>
                <a:prstGeom prst="rect">
                  <a:avLst/>
                </a:prstGeom>
                <a:blipFill>
                  <a:blip r:embed="rId6"/>
                  <a:stretch>
                    <a:fillRect l="-9337" t="-15094" b="-34906"/>
                  </a:stretch>
                </a:blipFill>
              </p:spPr>
              <p:txBody>
                <a:bodyPr/>
                <a:lstStyle/>
                <a:p>
                  <a:r>
                    <a:rPr lang="ja-JP" altLang="en-US">
                      <a:noFill/>
                    </a:rPr>
                    <a:t> </a:t>
                  </a:r>
                </a:p>
              </p:txBody>
            </p:sp>
          </mc:Fallback>
        </mc:AlternateContent>
        <p:sp>
          <p:nvSpPr>
            <p:cNvPr id="10" name="楕円 9">
              <a:extLst>
                <a:ext uri="{FF2B5EF4-FFF2-40B4-BE49-F238E27FC236}">
                  <a16:creationId xmlns:a16="http://schemas.microsoft.com/office/drawing/2014/main" id="{39831563-2DEE-4346-8ED1-D3499439B4EF}"/>
                </a:ext>
              </a:extLst>
            </p:cNvPr>
            <p:cNvSpPr/>
            <p:nvPr/>
          </p:nvSpPr>
          <p:spPr bwMode="auto">
            <a:xfrm>
              <a:off x="3276000" y="5363806"/>
              <a:ext cx="72000" cy="72000"/>
            </a:xfrm>
            <a:prstGeom prst="ellipse">
              <a:avLst/>
            </a:prstGeom>
            <a:solidFill>
              <a:srgbClr val="FF99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endParaRPr>
            </a:p>
          </p:txBody>
        </p:sp>
      </p:grpSp>
      <p:grpSp>
        <p:nvGrpSpPr>
          <p:cNvPr id="14" name="グループ化 13">
            <a:extLst>
              <a:ext uri="{FF2B5EF4-FFF2-40B4-BE49-F238E27FC236}">
                <a16:creationId xmlns:a16="http://schemas.microsoft.com/office/drawing/2014/main" id="{D053ECD8-4659-43E3-9488-C689E9AA4B7C}"/>
              </a:ext>
            </a:extLst>
          </p:cNvPr>
          <p:cNvGrpSpPr/>
          <p:nvPr/>
        </p:nvGrpSpPr>
        <p:grpSpPr>
          <a:xfrm>
            <a:off x="2015998" y="5832000"/>
            <a:ext cx="1334020" cy="647613"/>
            <a:chOff x="2015998" y="5832000"/>
            <a:chExt cx="1334020" cy="647613"/>
          </a:xfrm>
        </p:grpSpPr>
        <mc:AlternateContent xmlns:mc="http://schemas.openxmlformats.org/markup-compatibility/2006" xmlns:a14="http://schemas.microsoft.com/office/drawing/2010/main">
          <mc:Choice Requires="a14">
            <p:sp>
              <p:nvSpPr>
                <p:cNvPr id="23" name="テキスト ボックス 22">
                  <a:extLst>
                    <a:ext uri="{FF2B5EF4-FFF2-40B4-BE49-F238E27FC236}">
                      <a16:creationId xmlns:a16="http://schemas.microsoft.com/office/drawing/2014/main" id="{08EB5212-4D81-4D99-A13B-38945AAE9DA2}"/>
                    </a:ext>
                  </a:extLst>
                </p:cNvPr>
                <p:cNvSpPr txBox="1"/>
                <p:nvPr/>
              </p:nvSpPr>
              <p:spPr>
                <a:xfrm>
                  <a:off x="2015998" y="5832000"/>
                  <a:ext cx="1334020" cy="647613"/>
                </a:xfrm>
                <a:prstGeom prst="rect">
                  <a:avLst/>
                </a:prstGeom>
                <a:noFill/>
              </p:spPr>
              <p:txBody>
                <a:bodyPr wrap="none" rtlCol="0">
                  <a:spAutoFit/>
                </a:bodyPr>
                <a:lstStyle/>
                <a:p>
                  <a:pPr algn="l"/>
                  <a:r>
                    <a:rPr kumimoji="1" lang="en-US" altLang="ja-JP" sz="3600" i="0" dirty="0"/>
                    <a:t>4 .</a:t>
                  </a:r>
                  <a:r>
                    <a:rPr kumimoji="1" lang="en-US" altLang="ja-JP" sz="3600" dirty="0"/>
                    <a:t> </a:t>
                  </a:r>
                  <a14:m>
                    <m:oMath xmlns:m="http://schemas.openxmlformats.org/officeDocument/2006/math">
                      <m:acc>
                        <m:accPr>
                          <m:chr m:val="̅"/>
                          <m:ctrlPr>
                            <a:rPr kumimoji="1" lang="en-US" altLang="ja-JP" sz="3600" i="1" smtClean="0">
                              <a:latin typeface="Cambria Math" panose="02040503050406030204" pitchFamily="18" charset="0"/>
                            </a:rPr>
                          </m:ctrlPr>
                        </m:accPr>
                        <m:e>
                          <m:r>
                            <a:rPr kumimoji="1" lang="en-US" altLang="ja-JP" sz="3600" b="0" i="1" smtClean="0">
                              <a:latin typeface="Cambria Math" panose="02040503050406030204" pitchFamily="18" charset="0"/>
                            </a:rPr>
                            <m:t> 1 </m:t>
                          </m:r>
                        </m:e>
                      </m:acc>
                    </m:oMath>
                  </a14:m>
                  <a:r>
                    <a:rPr kumimoji="1" lang="en-US" altLang="ja-JP" sz="3600" i="0" dirty="0"/>
                    <a:t> </a:t>
                  </a:r>
                  <a:endParaRPr kumimoji="1" lang="ja-JP" altLang="en-US" sz="3600" i="0" dirty="0"/>
                </a:p>
              </p:txBody>
            </p:sp>
          </mc:Choice>
          <mc:Fallback xmlns="">
            <p:sp>
              <p:nvSpPr>
                <p:cNvPr id="23" name="テキスト ボックス 22">
                  <a:extLst>
                    <a:ext uri="{FF2B5EF4-FFF2-40B4-BE49-F238E27FC236}">
                      <a16:creationId xmlns:a16="http://schemas.microsoft.com/office/drawing/2014/main" id="{08EB5212-4D81-4D99-A13B-38945AAE9DA2}"/>
                    </a:ext>
                  </a:extLst>
                </p:cNvPr>
                <p:cNvSpPr txBox="1">
                  <a:spLocks noRot="1" noChangeAspect="1" noMove="1" noResize="1" noEditPoints="1" noAdjustHandles="1" noChangeArrowheads="1" noChangeShapeType="1" noTextEdit="1"/>
                </p:cNvSpPr>
                <p:nvPr/>
              </p:nvSpPr>
              <p:spPr>
                <a:xfrm>
                  <a:off x="2015998" y="5832000"/>
                  <a:ext cx="1334020" cy="647613"/>
                </a:xfrm>
                <a:prstGeom prst="rect">
                  <a:avLst/>
                </a:prstGeom>
                <a:blipFill>
                  <a:blip r:embed="rId7"/>
                  <a:stretch>
                    <a:fillRect l="-14155" t="-15094" b="-34906"/>
                  </a:stretch>
                </a:blipFill>
              </p:spPr>
              <p:txBody>
                <a:bodyPr/>
                <a:lstStyle/>
                <a:p>
                  <a:r>
                    <a:rPr lang="ja-JP" altLang="en-US">
                      <a:noFill/>
                    </a:rPr>
                    <a:t> </a:t>
                  </a:r>
                </a:p>
              </p:txBody>
            </p:sp>
          </mc:Fallback>
        </mc:AlternateContent>
        <p:cxnSp>
          <p:nvCxnSpPr>
            <p:cNvPr id="30" name="直線コネクタ 29">
              <a:extLst>
                <a:ext uri="{FF2B5EF4-FFF2-40B4-BE49-F238E27FC236}">
                  <a16:creationId xmlns:a16="http://schemas.microsoft.com/office/drawing/2014/main" id="{2FE6103B-3866-472A-A53B-8080C6CD10D1}"/>
                </a:ext>
              </a:extLst>
            </p:cNvPr>
            <p:cNvCxnSpPr/>
            <p:nvPr/>
          </p:nvCxnSpPr>
          <p:spPr bwMode="auto">
            <a:xfrm>
              <a:off x="2664000" y="5958000"/>
              <a:ext cx="468000" cy="0"/>
            </a:xfrm>
            <a:prstGeom prst="line">
              <a:avLst/>
            </a:prstGeom>
            <a:solidFill>
              <a:schemeClr val="accent1"/>
            </a:solidFill>
            <a:ln w="38100" cap="flat" cmpd="sng" algn="ctr">
              <a:solidFill>
                <a:srgbClr val="FF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mc:AlternateContent xmlns:mc="http://schemas.openxmlformats.org/markup-compatibility/2006" xmlns:a14="http://schemas.microsoft.com/office/drawing/2010/main">
        <mc:Choice Requires="a14">
          <p:sp>
            <p:nvSpPr>
              <p:cNvPr id="19" name="テキスト ボックス 18">
                <a:extLst>
                  <a:ext uri="{FF2B5EF4-FFF2-40B4-BE49-F238E27FC236}">
                    <a16:creationId xmlns:a16="http://schemas.microsoft.com/office/drawing/2014/main" id="{293C042A-8A0F-465A-8B88-96DC03F68BAF}"/>
                  </a:ext>
                </a:extLst>
              </p:cNvPr>
              <p:cNvSpPr txBox="1"/>
              <p:nvPr/>
            </p:nvSpPr>
            <p:spPr>
              <a:xfrm>
                <a:off x="5364000" y="3528000"/>
                <a:ext cx="3009157" cy="662041"/>
              </a:xfrm>
              <a:prstGeom prst="rect">
                <a:avLst/>
              </a:prstGeom>
              <a:noFill/>
            </p:spPr>
            <p:txBody>
              <a:bodyPr wrap="none" rtlCol="0">
                <a:spAutoFit/>
              </a:bodyPr>
              <a:lstStyle/>
              <a:p>
                <a:pPr algn="l"/>
                <a14:m>
                  <m:oMath xmlns:m="http://schemas.openxmlformats.org/officeDocument/2006/math">
                    <m:r>
                      <a:rPr kumimoji="1" lang="en-US" altLang="ja-JP" sz="3600" b="0" i="1" smtClean="0">
                        <a:latin typeface="Cambria Math" panose="02040503050406030204" pitchFamily="18" charset="0"/>
                      </a:rPr>
                      <m:t>=</m:t>
                    </m:r>
                    <m:acc>
                      <m:accPr>
                        <m:chr m:val="̅"/>
                        <m:ctrlPr>
                          <a:rPr kumimoji="1" lang="en-US" altLang="ja-JP" sz="3600" i="1" smtClean="0">
                            <a:latin typeface="Cambria Math" panose="02040503050406030204" pitchFamily="18" charset="0"/>
                          </a:rPr>
                        </m:ctrlPr>
                      </m:accPr>
                      <m:e>
                        <m:r>
                          <a:rPr kumimoji="1" lang="en-US" altLang="ja-JP" sz="3600" b="0" i="1" smtClean="0">
                            <a:latin typeface="Cambria Math" panose="02040503050406030204" pitchFamily="18" charset="0"/>
                          </a:rPr>
                          <m:t> 1 ⋅(0</m:t>
                        </m:r>
                        <m:r>
                          <a:rPr kumimoji="1" lang="en-US" altLang="ja-JP" sz="3600" b="0" i="1" smtClean="0">
                            <a:latin typeface="Cambria Math" panose="02040503050406030204" pitchFamily="18" charset="0"/>
                            <a:ea typeface="Cambria Math" panose="02040503050406030204" pitchFamily="18" charset="0"/>
                          </a:rPr>
                          <m:t>+1</m:t>
                        </m:r>
                        <m:r>
                          <a:rPr kumimoji="1" lang="en-US" altLang="ja-JP" sz="3600" b="0" i="1" smtClean="0">
                            <a:latin typeface="Cambria Math" panose="02040503050406030204" pitchFamily="18" charset="0"/>
                          </a:rPr>
                          <m:t>)</m:t>
                        </m:r>
                      </m:e>
                    </m:acc>
                  </m:oMath>
                </a14:m>
                <a:r>
                  <a:rPr kumimoji="1" lang="en-US" altLang="ja-JP" sz="3600" i="0" dirty="0"/>
                  <a:t> </a:t>
                </a:r>
                <a:endParaRPr kumimoji="1" lang="ja-JP" altLang="en-US" sz="3600" i="0" dirty="0"/>
              </a:p>
            </p:txBody>
          </p:sp>
        </mc:Choice>
        <mc:Fallback xmlns="">
          <p:sp>
            <p:nvSpPr>
              <p:cNvPr id="19" name="テキスト ボックス 18">
                <a:extLst>
                  <a:ext uri="{FF2B5EF4-FFF2-40B4-BE49-F238E27FC236}">
                    <a16:creationId xmlns:a16="http://schemas.microsoft.com/office/drawing/2014/main" id="{293C042A-8A0F-465A-8B88-96DC03F68BAF}"/>
                  </a:ext>
                </a:extLst>
              </p:cNvPr>
              <p:cNvSpPr txBox="1">
                <a:spLocks noRot="1" noChangeAspect="1" noMove="1" noResize="1" noEditPoints="1" noAdjustHandles="1" noChangeArrowheads="1" noChangeShapeType="1" noTextEdit="1"/>
              </p:cNvSpPr>
              <p:nvPr/>
            </p:nvSpPr>
            <p:spPr>
              <a:xfrm>
                <a:off x="5364000" y="3528000"/>
                <a:ext cx="3009157" cy="662041"/>
              </a:xfrm>
              <a:prstGeom prst="rect">
                <a:avLst/>
              </a:prstGeom>
              <a:blipFill>
                <a:blip r:embed="rId8"/>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0" name="テキスト ボックス 19">
                <a:extLst>
                  <a:ext uri="{FF2B5EF4-FFF2-40B4-BE49-F238E27FC236}">
                    <a16:creationId xmlns:a16="http://schemas.microsoft.com/office/drawing/2014/main" id="{CAFD6BD9-645C-4152-BCA1-913F9AD6D829}"/>
                  </a:ext>
                </a:extLst>
              </p:cNvPr>
              <p:cNvSpPr txBox="1"/>
              <p:nvPr/>
            </p:nvSpPr>
            <p:spPr>
              <a:xfrm>
                <a:off x="5364000" y="4248000"/>
                <a:ext cx="2036135" cy="647613"/>
              </a:xfrm>
              <a:prstGeom prst="rect">
                <a:avLst/>
              </a:prstGeom>
              <a:noFill/>
            </p:spPr>
            <p:txBody>
              <a:bodyPr wrap="none" rtlCol="0">
                <a:spAutoFit/>
              </a:bodyPr>
              <a:lstStyle/>
              <a:p>
                <a:pPr algn="l"/>
                <a14:m>
                  <m:oMath xmlns:m="http://schemas.openxmlformats.org/officeDocument/2006/math">
                    <m:r>
                      <a:rPr kumimoji="1" lang="en-US" altLang="ja-JP" sz="3600" b="0" i="1" smtClean="0">
                        <a:latin typeface="Cambria Math" panose="02040503050406030204" pitchFamily="18" charset="0"/>
                      </a:rPr>
                      <m:t>=</m:t>
                    </m:r>
                    <m:acc>
                      <m:accPr>
                        <m:chr m:val="̅"/>
                        <m:ctrlPr>
                          <a:rPr kumimoji="1" lang="en-US" altLang="ja-JP" sz="3600" i="1" smtClean="0">
                            <a:latin typeface="Cambria Math" panose="02040503050406030204" pitchFamily="18" charset="0"/>
                          </a:rPr>
                        </m:ctrlPr>
                      </m:accPr>
                      <m:e>
                        <m:r>
                          <a:rPr kumimoji="1" lang="en-US" altLang="ja-JP" sz="3600" b="0" i="1" smtClean="0">
                            <a:latin typeface="Cambria Math" panose="02040503050406030204" pitchFamily="18" charset="0"/>
                          </a:rPr>
                          <m:t> 1 ⋅1 </m:t>
                        </m:r>
                      </m:e>
                    </m:acc>
                  </m:oMath>
                </a14:m>
                <a:r>
                  <a:rPr kumimoji="1" lang="en-US" altLang="ja-JP" sz="3600" i="0" dirty="0"/>
                  <a:t>  </a:t>
                </a:r>
                <a:endParaRPr kumimoji="1" lang="ja-JP" altLang="en-US" sz="3600" i="0" dirty="0"/>
              </a:p>
            </p:txBody>
          </p:sp>
        </mc:Choice>
        <mc:Fallback xmlns="">
          <p:sp>
            <p:nvSpPr>
              <p:cNvPr id="20" name="テキスト ボックス 19">
                <a:extLst>
                  <a:ext uri="{FF2B5EF4-FFF2-40B4-BE49-F238E27FC236}">
                    <a16:creationId xmlns:a16="http://schemas.microsoft.com/office/drawing/2014/main" id="{CAFD6BD9-645C-4152-BCA1-913F9AD6D829}"/>
                  </a:ext>
                </a:extLst>
              </p:cNvPr>
              <p:cNvSpPr txBox="1">
                <a:spLocks noRot="1" noChangeAspect="1" noMove="1" noResize="1" noEditPoints="1" noAdjustHandles="1" noChangeArrowheads="1" noChangeShapeType="1" noTextEdit="1"/>
              </p:cNvSpPr>
              <p:nvPr/>
            </p:nvSpPr>
            <p:spPr>
              <a:xfrm>
                <a:off x="5364000" y="4248000"/>
                <a:ext cx="2036135" cy="647613"/>
              </a:xfrm>
              <a:prstGeom prst="rect">
                <a:avLst/>
              </a:prstGeom>
              <a:blipFill>
                <a:blip r:embed="rId9"/>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 name="テキスト ボックス 23">
                <a:extLst>
                  <a:ext uri="{FF2B5EF4-FFF2-40B4-BE49-F238E27FC236}">
                    <a16:creationId xmlns:a16="http://schemas.microsoft.com/office/drawing/2014/main" id="{B99C2C7E-BA9F-4F3F-A46A-7407EBD0FD0F}"/>
                  </a:ext>
                </a:extLst>
              </p:cNvPr>
              <p:cNvSpPr txBox="1"/>
              <p:nvPr/>
            </p:nvSpPr>
            <p:spPr>
              <a:xfrm>
                <a:off x="5364000" y="5040000"/>
                <a:ext cx="1345240" cy="647613"/>
              </a:xfrm>
              <a:prstGeom prst="rect">
                <a:avLst/>
              </a:prstGeom>
              <a:noFill/>
            </p:spPr>
            <p:txBody>
              <a:bodyPr wrap="none" rtlCol="0">
                <a:spAutoFit/>
              </a:bodyPr>
              <a:lstStyle/>
              <a:p>
                <a:pPr algn="l"/>
                <a14:m>
                  <m:oMath xmlns:m="http://schemas.openxmlformats.org/officeDocument/2006/math">
                    <m:r>
                      <a:rPr kumimoji="1" lang="en-US" altLang="ja-JP" sz="3600" b="0" i="1" smtClean="0">
                        <a:latin typeface="Cambria Math" panose="02040503050406030204" pitchFamily="18" charset="0"/>
                      </a:rPr>
                      <m:t>=</m:t>
                    </m:r>
                    <m:acc>
                      <m:accPr>
                        <m:chr m:val="̅"/>
                        <m:ctrlPr>
                          <a:rPr kumimoji="1" lang="en-US" altLang="ja-JP" sz="3600" i="1" smtClean="0">
                            <a:latin typeface="Cambria Math" panose="02040503050406030204" pitchFamily="18" charset="0"/>
                          </a:rPr>
                        </m:ctrlPr>
                      </m:accPr>
                      <m:e>
                        <m:r>
                          <a:rPr kumimoji="1" lang="en-US" altLang="ja-JP" sz="3600" b="0" i="1" smtClean="0">
                            <a:latin typeface="Cambria Math" panose="02040503050406030204" pitchFamily="18" charset="0"/>
                          </a:rPr>
                          <m:t> 1 </m:t>
                        </m:r>
                      </m:e>
                    </m:acc>
                  </m:oMath>
                </a14:m>
                <a:r>
                  <a:rPr kumimoji="1" lang="en-US" altLang="ja-JP" sz="3600" i="0" dirty="0"/>
                  <a:t>  </a:t>
                </a:r>
                <a:endParaRPr kumimoji="1" lang="ja-JP" altLang="en-US" sz="3600" i="0" dirty="0"/>
              </a:p>
            </p:txBody>
          </p:sp>
        </mc:Choice>
        <mc:Fallback xmlns="">
          <p:sp>
            <p:nvSpPr>
              <p:cNvPr id="24" name="テキスト ボックス 23">
                <a:extLst>
                  <a:ext uri="{FF2B5EF4-FFF2-40B4-BE49-F238E27FC236}">
                    <a16:creationId xmlns:a16="http://schemas.microsoft.com/office/drawing/2014/main" id="{B99C2C7E-BA9F-4F3F-A46A-7407EBD0FD0F}"/>
                  </a:ext>
                </a:extLst>
              </p:cNvPr>
              <p:cNvSpPr txBox="1">
                <a:spLocks noRot="1" noChangeAspect="1" noMove="1" noResize="1" noEditPoints="1" noAdjustHandles="1" noChangeArrowheads="1" noChangeShapeType="1" noTextEdit="1"/>
              </p:cNvSpPr>
              <p:nvPr/>
            </p:nvSpPr>
            <p:spPr>
              <a:xfrm>
                <a:off x="5364000" y="5040000"/>
                <a:ext cx="1345240" cy="647613"/>
              </a:xfrm>
              <a:prstGeom prst="rect">
                <a:avLst/>
              </a:prstGeom>
              <a:blipFill>
                <a:blip r:embed="rId10"/>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5" name="テキスト ボックス 24">
                <a:extLst>
                  <a:ext uri="{FF2B5EF4-FFF2-40B4-BE49-F238E27FC236}">
                    <a16:creationId xmlns:a16="http://schemas.microsoft.com/office/drawing/2014/main" id="{5D73B359-1CAD-404B-BAAD-B1DB4814C5DC}"/>
                  </a:ext>
                </a:extLst>
              </p:cNvPr>
              <p:cNvSpPr txBox="1"/>
              <p:nvPr/>
            </p:nvSpPr>
            <p:spPr>
              <a:xfrm>
                <a:off x="5363999" y="5832000"/>
                <a:ext cx="1027845" cy="646331"/>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3600" b="0" i="1" smtClean="0">
                          <a:latin typeface="Cambria Math" panose="02040503050406030204" pitchFamily="18" charset="0"/>
                        </a:rPr>
                        <m:t>=0</m:t>
                      </m:r>
                    </m:oMath>
                  </m:oMathPara>
                </a14:m>
                <a:endParaRPr kumimoji="1" lang="ja-JP" altLang="en-US" sz="3600" i="0" dirty="0"/>
              </a:p>
            </p:txBody>
          </p:sp>
        </mc:Choice>
        <mc:Fallback xmlns="">
          <p:sp>
            <p:nvSpPr>
              <p:cNvPr id="25" name="テキスト ボックス 24">
                <a:extLst>
                  <a:ext uri="{FF2B5EF4-FFF2-40B4-BE49-F238E27FC236}">
                    <a16:creationId xmlns:a16="http://schemas.microsoft.com/office/drawing/2014/main" id="{5D73B359-1CAD-404B-BAAD-B1DB4814C5DC}"/>
                  </a:ext>
                </a:extLst>
              </p:cNvPr>
              <p:cNvSpPr txBox="1">
                <a:spLocks noRot="1" noChangeAspect="1" noMove="1" noResize="1" noEditPoints="1" noAdjustHandles="1" noChangeArrowheads="1" noChangeShapeType="1" noTextEdit="1"/>
              </p:cNvSpPr>
              <p:nvPr/>
            </p:nvSpPr>
            <p:spPr>
              <a:xfrm>
                <a:off x="5363999" y="5832000"/>
                <a:ext cx="1027845" cy="646331"/>
              </a:xfrm>
              <a:prstGeom prst="rect">
                <a:avLst/>
              </a:prstGeom>
              <a:blipFill>
                <a:blip r:embed="rId11"/>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1878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heckerboard(across)">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heckerboard(across)">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heckerboard(across)">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left)">
                                      <p:cBhvr>
                                        <p:cTn id="4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論理関係と論理式</a:t>
            </a:r>
          </a:p>
        </p:txBody>
      </p:sp>
      <p:sp>
        <p:nvSpPr>
          <p:cNvPr id="29699" name="Rectangle 3"/>
          <p:cNvSpPr>
            <a:spLocks noGrp="1" noChangeArrowheads="1"/>
          </p:cNvSpPr>
          <p:nvPr>
            <p:ph type="body" idx="1"/>
          </p:nvPr>
        </p:nvSpPr>
        <p:spPr>
          <a:xfrm>
            <a:off x="1066800" y="1981200"/>
            <a:ext cx="7543800" cy="685800"/>
          </a:xfrm>
        </p:spPr>
        <p:txBody>
          <a:bodyPr/>
          <a:lstStyle/>
          <a:p>
            <a:pPr eaLnBrk="1" hangingPunct="1">
              <a:buFont typeface="Wingdings" panose="05000000000000000000" pitchFamily="2" charset="2"/>
              <a:buChar char="u"/>
              <a:defRPr/>
            </a:pPr>
            <a:r>
              <a:rPr lang="ja-JP" altLang="en-US">
                <a:latin typeface="Times New Roman" panose="02020603050405020304" pitchFamily="18" charset="0"/>
              </a:rPr>
              <a:t>論理式</a:t>
            </a:r>
            <a:r>
              <a:rPr lang="en-US" altLang="ja-JP">
                <a:latin typeface="Times New Roman" panose="02020603050405020304" pitchFamily="18" charset="0"/>
              </a:rPr>
              <a:t>: </a:t>
            </a:r>
            <a:r>
              <a:rPr lang="ja-JP" altLang="en-US">
                <a:latin typeface="Times New Roman" panose="02020603050405020304" pitchFamily="18" charset="0"/>
              </a:rPr>
              <a:t>論理関係を表す式</a:t>
            </a:r>
          </a:p>
        </p:txBody>
      </p:sp>
      <p:sp>
        <p:nvSpPr>
          <p:cNvPr id="29714" name="Text Box 18"/>
          <p:cNvSpPr txBox="1">
            <a:spLocks noChangeArrowheads="1"/>
          </p:cNvSpPr>
          <p:nvPr/>
        </p:nvSpPr>
        <p:spPr bwMode="auto">
          <a:xfrm>
            <a:off x="1066800" y="2667000"/>
            <a:ext cx="77724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952500" indent="-952500">
              <a:spcBef>
                <a:spcPct val="20000"/>
              </a:spcBef>
              <a:buClr>
                <a:schemeClr val="hlink"/>
              </a:buClr>
              <a:buSzPct val="7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tx1"/>
              </a:buClr>
              <a:buChar char="–"/>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7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eaLnBrk="1" hangingPunct="1">
              <a:buClrTx/>
              <a:buFont typeface="Wingdings" panose="05000000000000000000" pitchFamily="2" charset="2"/>
              <a:buNone/>
            </a:pPr>
            <a:r>
              <a:rPr lang="ja-JP" altLang="en-US" i="0" dirty="0">
                <a:latin typeface="Times New Roman" panose="02020603050405020304" pitchFamily="18" charset="0"/>
              </a:rPr>
              <a:t>例題  論理関係「</a:t>
            </a:r>
            <a:r>
              <a:rPr lang="en-US" altLang="ja-JP" i="0" dirty="0">
                <a:latin typeface="Times New Roman" panose="02020603050405020304" pitchFamily="18" charset="0"/>
              </a:rPr>
              <a:t>『</a:t>
            </a:r>
            <a:r>
              <a:rPr lang="en-US" altLang="ja-JP" dirty="0">
                <a:latin typeface="Times New Roman" panose="02020603050405020304" pitchFamily="18" charset="0"/>
              </a:rPr>
              <a:t>A</a:t>
            </a:r>
            <a:r>
              <a:rPr lang="ja-JP" altLang="en-US" i="0" dirty="0">
                <a:latin typeface="Times New Roman" panose="02020603050405020304" pitchFamily="18" charset="0"/>
              </a:rPr>
              <a:t>である</a:t>
            </a:r>
            <a:r>
              <a:rPr lang="en-US" altLang="ja-JP" i="0" dirty="0">
                <a:latin typeface="Times New Roman" panose="02020603050405020304" pitchFamily="18" charset="0"/>
              </a:rPr>
              <a:t>』</a:t>
            </a:r>
            <a:r>
              <a:rPr lang="ja-JP" altLang="en-US" i="0" dirty="0">
                <a:latin typeface="Times New Roman" panose="02020603050405020304" pitchFamily="18" charset="0"/>
              </a:rPr>
              <a:t>かつ</a:t>
            </a:r>
            <a:r>
              <a:rPr lang="en-US" altLang="ja-JP" i="0" dirty="0">
                <a:latin typeface="Times New Roman" panose="02020603050405020304" pitchFamily="18" charset="0"/>
              </a:rPr>
              <a:t>『</a:t>
            </a:r>
            <a:r>
              <a:rPr lang="en-US" altLang="ja-JP" dirty="0">
                <a:latin typeface="Times New Roman" panose="02020603050405020304" pitchFamily="18" charset="0"/>
              </a:rPr>
              <a:t>B</a:t>
            </a:r>
            <a:r>
              <a:rPr lang="ja-JP" altLang="en-US" i="0" dirty="0">
                <a:latin typeface="Times New Roman" panose="02020603050405020304" pitchFamily="18" charset="0"/>
              </a:rPr>
              <a:t>でない</a:t>
            </a:r>
            <a:r>
              <a:rPr lang="en-US" altLang="ja-JP" i="0" dirty="0">
                <a:latin typeface="Times New Roman" panose="02020603050405020304" pitchFamily="18" charset="0"/>
              </a:rPr>
              <a:t>』      </a:t>
            </a:r>
            <a:r>
              <a:rPr lang="ja-JP" altLang="en-US" i="0" dirty="0">
                <a:latin typeface="Times New Roman" panose="02020603050405020304" pitchFamily="18" charset="0"/>
              </a:rPr>
              <a:t>の両方が成立するか、</a:t>
            </a:r>
            <a:r>
              <a:rPr lang="en-US" altLang="ja-JP" i="0" dirty="0">
                <a:latin typeface="Times New Roman" panose="02020603050405020304" pitchFamily="18" charset="0"/>
              </a:rPr>
              <a:t>『</a:t>
            </a:r>
            <a:r>
              <a:rPr lang="en-US" altLang="ja-JP" dirty="0">
                <a:latin typeface="Times New Roman" panose="02020603050405020304" pitchFamily="18" charset="0"/>
              </a:rPr>
              <a:t>C</a:t>
            </a:r>
            <a:r>
              <a:rPr lang="ja-JP" altLang="en-US" i="0" dirty="0">
                <a:latin typeface="Times New Roman" panose="02020603050405020304" pitchFamily="18" charset="0"/>
              </a:rPr>
              <a:t>でない</a:t>
            </a:r>
            <a:r>
              <a:rPr lang="en-US" altLang="ja-JP" i="0" dirty="0">
                <a:latin typeface="Times New Roman" panose="02020603050405020304" pitchFamily="18" charset="0"/>
              </a:rPr>
              <a:t>』</a:t>
            </a:r>
            <a:r>
              <a:rPr lang="ja-JP" altLang="en-US" i="0" dirty="0">
                <a:latin typeface="Times New Roman" panose="02020603050405020304" pitchFamily="18" charset="0"/>
              </a:rPr>
              <a:t>または</a:t>
            </a:r>
            <a:r>
              <a:rPr lang="en-US" altLang="ja-JP" i="0" dirty="0">
                <a:latin typeface="Times New Roman" panose="02020603050405020304" pitchFamily="18" charset="0"/>
              </a:rPr>
              <a:t>『</a:t>
            </a:r>
            <a:r>
              <a:rPr lang="en-US" altLang="ja-JP" dirty="0">
                <a:latin typeface="Times New Roman" panose="02020603050405020304" pitchFamily="18" charset="0"/>
              </a:rPr>
              <a:t>D</a:t>
            </a:r>
            <a:r>
              <a:rPr lang="ja-JP" altLang="en-US" i="0" dirty="0">
                <a:latin typeface="Times New Roman" panose="02020603050405020304" pitchFamily="18" charset="0"/>
              </a:rPr>
              <a:t>である</a:t>
            </a:r>
            <a:r>
              <a:rPr lang="en-US" altLang="ja-JP" i="0" dirty="0">
                <a:latin typeface="Times New Roman" panose="02020603050405020304" pitchFamily="18" charset="0"/>
              </a:rPr>
              <a:t>』</a:t>
            </a:r>
            <a:r>
              <a:rPr lang="ja-JP" altLang="en-US" i="0" dirty="0">
                <a:latin typeface="Times New Roman" panose="02020603050405020304" pitchFamily="18" charset="0"/>
              </a:rPr>
              <a:t>のいずれかが成立する」を論理式で表すと？</a:t>
            </a:r>
          </a:p>
        </p:txBody>
      </p:sp>
      <p:graphicFrame>
        <p:nvGraphicFramePr>
          <p:cNvPr id="29717" name="Object 21"/>
          <p:cNvGraphicFramePr>
            <a:graphicFrameLocks noChangeAspect="1"/>
          </p:cNvGraphicFramePr>
          <p:nvPr/>
        </p:nvGraphicFramePr>
        <p:xfrm>
          <a:off x="2057400" y="4953000"/>
          <a:ext cx="3062288" cy="754063"/>
        </p:xfrm>
        <a:graphic>
          <a:graphicData uri="http://schemas.openxmlformats.org/presentationml/2006/ole">
            <mc:AlternateContent xmlns:mc="http://schemas.openxmlformats.org/markup-compatibility/2006">
              <mc:Choice xmlns:v="urn:schemas-microsoft-com:vml" Requires="v">
                <p:oleObj name="数式" r:id="rId3" imgW="1129320" imgH="254520" progId="Equation.3">
                  <p:embed/>
                </p:oleObj>
              </mc:Choice>
              <mc:Fallback>
                <p:oleObj name="数式" r:id="rId3" imgW="1129320" imgH="254520" progId="Equation.3">
                  <p:embed/>
                  <p:pic>
                    <p:nvPicPr>
                      <p:cNvPr id="0" name="Picture 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4953000"/>
                        <a:ext cx="3062288" cy="754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718" name="Object 22"/>
          <p:cNvGraphicFramePr>
            <a:graphicFrameLocks noChangeAspect="1"/>
          </p:cNvGraphicFramePr>
          <p:nvPr/>
        </p:nvGraphicFramePr>
        <p:xfrm>
          <a:off x="2057400" y="5638800"/>
          <a:ext cx="2795588" cy="665163"/>
        </p:xfrm>
        <a:graphic>
          <a:graphicData uri="http://schemas.openxmlformats.org/presentationml/2006/ole">
            <mc:AlternateContent xmlns:mc="http://schemas.openxmlformats.org/markup-compatibility/2006">
              <mc:Choice xmlns:v="urn:schemas-microsoft-com:vml" Requires="v">
                <p:oleObj name="数式" r:id="rId5" imgW="1027800" imgH="216360" progId="Equation.3">
                  <p:embed/>
                </p:oleObj>
              </mc:Choice>
              <mc:Fallback>
                <p:oleObj name="数式" r:id="rId5" imgW="1027800" imgH="216360" progId="Equation.3">
                  <p:embed/>
                  <p:pic>
                    <p:nvPicPr>
                      <p:cNvPr id="0" name="Picture 6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5638800"/>
                        <a:ext cx="2795588" cy="665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714"/>
                                        </p:tgtEl>
                                        <p:attrNameLst>
                                          <p:attrName>style.visibility</p:attrName>
                                        </p:attrNameLst>
                                      </p:cBhvr>
                                      <p:to>
                                        <p:strVal val="visible"/>
                                      </p:to>
                                    </p:set>
                                    <p:anim calcmode="lin" valueType="num">
                                      <p:cBhvr additive="base">
                                        <p:cTn id="7" dur="500" fill="hold"/>
                                        <p:tgtEl>
                                          <p:spTgt spid="29714"/>
                                        </p:tgtEl>
                                        <p:attrNameLst>
                                          <p:attrName>ppt_x</p:attrName>
                                        </p:attrNameLst>
                                      </p:cBhvr>
                                      <p:tavLst>
                                        <p:tav tm="0">
                                          <p:val>
                                            <p:strVal val="#ppt_x"/>
                                          </p:val>
                                        </p:tav>
                                        <p:tav tm="100000">
                                          <p:val>
                                            <p:strVal val="#ppt_x"/>
                                          </p:val>
                                        </p:tav>
                                      </p:tavLst>
                                    </p:anim>
                                    <p:anim calcmode="lin" valueType="num">
                                      <p:cBhvr additive="base">
                                        <p:cTn id="8" dur="500" fill="hold"/>
                                        <p:tgtEl>
                                          <p:spTgt spid="2971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29717"/>
                                        </p:tgtEl>
                                        <p:attrNameLst>
                                          <p:attrName>style.visibility</p:attrName>
                                        </p:attrNameLst>
                                      </p:cBhvr>
                                      <p:to>
                                        <p:strVal val="visible"/>
                                      </p:to>
                                    </p:set>
                                    <p:animEffect transition="in" filter="checkerboard(across)">
                                      <p:cBhvr>
                                        <p:cTn id="13" dur="500"/>
                                        <p:tgtEl>
                                          <p:spTgt spid="2971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29718"/>
                                        </p:tgtEl>
                                        <p:attrNameLst>
                                          <p:attrName>style.visibility</p:attrName>
                                        </p:attrNameLst>
                                      </p:cBhvr>
                                      <p:to>
                                        <p:strVal val="visible"/>
                                      </p:to>
                                    </p:set>
                                    <p:animEffect transition="in" filter="checkerboard(across)">
                                      <p:cBhvr>
                                        <p:cTn id="18" dur="500"/>
                                        <p:tgtEl>
                                          <p:spTgt spid="297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14"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論理関数</a:t>
            </a:r>
          </a:p>
        </p:txBody>
      </p:sp>
      <p:sp>
        <p:nvSpPr>
          <p:cNvPr id="28675" name="Rectangle 3"/>
          <p:cNvSpPr>
            <a:spLocks noGrp="1" noChangeArrowheads="1"/>
          </p:cNvSpPr>
          <p:nvPr>
            <p:ph type="body" idx="1"/>
          </p:nvPr>
        </p:nvSpPr>
        <p:spPr>
          <a:xfrm>
            <a:off x="1066800" y="1676400"/>
            <a:ext cx="7543800" cy="1905000"/>
          </a:xfrm>
        </p:spPr>
        <p:txBody>
          <a:bodyPr/>
          <a:lstStyle/>
          <a:p>
            <a:pPr eaLnBrk="1" hangingPunct="1">
              <a:defRPr/>
            </a:pPr>
            <a:r>
              <a:rPr lang="en-US" altLang="ja-JP" sz="3600" dirty="0">
                <a:latin typeface="Times New Roman" panose="02020603050405020304" pitchFamily="18" charset="0"/>
              </a:rPr>
              <a:t> </a:t>
            </a:r>
            <a:r>
              <a:rPr lang="en-US" altLang="ja-JP" sz="3600" i="1" dirty="0">
                <a:latin typeface="Times New Roman" panose="02020603050405020304" pitchFamily="18" charset="0"/>
              </a:rPr>
              <a:t>f</a:t>
            </a:r>
            <a:r>
              <a:rPr lang="en-US" altLang="ja-JP" sz="3600" dirty="0">
                <a:latin typeface="Times New Roman" panose="02020603050405020304" pitchFamily="18" charset="0"/>
              </a:rPr>
              <a:t> (</a:t>
            </a:r>
            <a:r>
              <a:rPr lang="en-US" altLang="ja-JP" sz="3600" i="1" dirty="0">
                <a:latin typeface="Times New Roman" panose="02020603050405020304" pitchFamily="18" charset="0"/>
              </a:rPr>
              <a:t>X</a:t>
            </a:r>
            <a:r>
              <a:rPr lang="en-US" altLang="ja-JP" sz="3600" baseline="-25000" dirty="0">
                <a:latin typeface="Times New Roman" panose="02020603050405020304" pitchFamily="18" charset="0"/>
              </a:rPr>
              <a:t>1</a:t>
            </a:r>
            <a:r>
              <a:rPr lang="en-US" altLang="ja-JP" sz="3600" dirty="0">
                <a:latin typeface="Times New Roman" panose="02020603050405020304" pitchFamily="18" charset="0"/>
              </a:rPr>
              <a:t>, </a:t>
            </a:r>
            <a:r>
              <a:rPr lang="en-US" altLang="ja-JP" sz="3600" i="1" dirty="0">
                <a:latin typeface="Times New Roman" panose="02020603050405020304" pitchFamily="18" charset="0"/>
              </a:rPr>
              <a:t>X</a:t>
            </a:r>
            <a:r>
              <a:rPr lang="en-US" altLang="ja-JP" sz="3600" baseline="-25000" dirty="0">
                <a:latin typeface="Times New Roman" panose="02020603050405020304" pitchFamily="18" charset="0"/>
              </a:rPr>
              <a:t>2</a:t>
            </a:r>
            <a:r>
              <a:rPr lang="en-US" altLang="ja-JP" sz="3600" dirty="0">
                <a:latin typeface="Times New Roman" panose="02020603050405020304" pitchFamily="18" charset="0"/>
              </a:rPr>
              <a:t>, …, </a:t>
            </a:r>
            <a:r>
              <a:rPr lang="en-US" altLang="ja-JP" sz="3600" i="1" dirty="0" err="1">
                <a:latin typeface="Times New Roman" panose="02020603050405020304" pitchFamily="18" charset="0"/>
              </a:rPr>
              <a:t>X</a:t>
            </a:r>
            <a:r>
              <a:rPr lang="en-US" altLang="ja-JP" sz="3600" i="1" baseline="-25000" dirty="0" err="1">
                <a:latin typeface="Times New Roman" panose="02020603050405020304" pitchFamily="18" charset="0"/>
              </a:rPr>
              <a:t>n</a:t>
            </a:r>
            <a:r>
              <a:rPr lang="en-US" altLang="ja-JP" sz="3600" dirty="0">
                <a:latin typeface="Times New Roman" panose="02020603050405020304" pitchFamily="18" charset="0"/>
              </a:rPr>
              <a:t> )</a:t>
            </a:r>
          </a:p>
          <a:p>
            <a:pPr lvl="1" eaLnBrk="1" hangingPunct="1">
              <a:defRPr/>
            </a:pPr>
            <a:r>
              <a:rPr lang="ja-JP" altLang="en-US" dirty="0">
                <a:latin typeface="Times New Roman" panose="02020603050405020304" pitchFamily="18" charset="0"/>
              </a:rPr>
              <a:t>数値関数 </a:t>
            </a:r>
            <a:r>
              <a:rPr lang="en-US" altLang="ja-JP" i="1" dirty="0">
                <a:latin typeface="Times New Roman" panose="02020603050405020304" pitchFamily="18" charset="0"/>
              </a:rPr>
              <a:t>f</a:t>
            </a:r>
            <a:r>
              <a:rPr lang="en-US" altLang="ja-JP" dirty="0">
                <a:latin typeface="Times New Roman" panose="02020603050405020304" pitchFamily="18" charset="0"/>
              </a:rPr>
              <a:t> (</a:t>
            </a:r>
            <a:r>
              <a:rPr lang="en-US" altLang="ja-JP" i="1" dirty="0">
                <a:latin typeface="Times New Roman" panose="02020603050405020304" pitchFamily="18" charset="0"/>
              </a:rPr>
              <a:t>x</a:t>
            </a:r>
            <a:r>
              <a:rPr lang="en-US" altLang="ja-JP" dirty="0">
                <a:latin typeface="Times New Roman" panose="02020603050405020304" pitchFamily="18" charset="0"/>
              </a:rPr>
              <a:t>) = 2</a:t>
            </a:r>
            <a:r>
              <a:rPr lang="en-US" altLang="ja-JP" i="1" dirty="0">
                <a:latin typeface="Times New Roman" panose="02020603050405020304" pitchFamily="18" charset="0"/>
              </a:rPr>
              <a:t>x </a:t>
            </a:r>
            <a:r>
              <a:rPr lang="en-US" altLang="ja-JP" baseline="30000" dirty="0">
                <a:latin typeface="Times New Roman" panose="02020603050405020304" pitchFamily="18" charset="0"/>
              </a:rPr>
              <a:t>2</a:t>
            </a:r>
            <a:r>
              <a:rPr lang="en-US" altLang="ja-JP" dirty="0">
                <a:latin typeface="Times New Roman" panose="02020603050405020304" pitchFamily="18" charset="0"/>
              </a:rPr>
              <a:t> + 1 </a:t>
            </a:r>
            <a:r>
              <a:rPr lang="ja-JP" altLang="en-US" dirty="0">
                <a:latin typeface="Times New Roman" panose="02020603050405020304" pitchFamily="18" charset="0"/>
              </a:rPr>
              <a:t>等と同じ</a:t>
            </a:r>
            <a:endParaRPr lang="en-US" altLang="ja-JP" dirty="0">
              <a:latin typeface="Times New Roman" panose="02020603050405020304" pitchFamily="18" charset="0"/>
            </a:endParaRPr>
          </a:p>
          <a:p>
            <a:pPr marL="457200" lvl="1" indent="0" eaLnBrk="1" hangingPunct="1">
              <a:buNone/>
              <a:defRPr/>
            </a:pPr>
            <a:r>
              <a:rPr lang="en-US" altLang="ja-JP" sz="2800" dirty="0">
                <a:latin typeface="Times New Roman" panose="02020603050405020304" pitchFamily="18" charset="0"/>
              </a:rPr>
              <a:t>(</a:t>
            </a:r>
            <a:r>
              <a:rPr lang="ja-JP" altLang="en-US" sz="2800" dirty="0">
                <a:latin typeface="Times New Roman" panose="02020603050405020304" pitchFamily="18" charset="0"/>
              </a:rPr>
              <a:t>ただし </a:t>
            </a:r>
            <a:r>
              <a:rPr lang="en-US" altLang="ja-JP" sz="2800" i="1" dirty="0">
                <a:latin typeface="Times New Roman" panose="02020603050405020304" pitchFamily="18" charset="0"/>
              </a:rPr>
              <a:t>X</a:t>
            </a:r>
            <a:r>
              <a:rPr lang="en-US" altLang="ja-JP" sz="2800" dirty="0">
                <a:latin typeface="Times New Roman" panose="02020603050405020304" pitchFamily="18" charset="0"/>
              </a:rPr>
              <a:t> </a:t>
            </a:r>
            <a:r>
              <a:rPr lang="ja-JP" altLang="en-US" sz="2800" dirty="0">
                <a:latin typeface="Times New Roman" panose="02020603050405020304" pitchFamily="18" charset="0"/>
              </a:rPr>
              <a:t>も </a:t>
            </a:r>
            <a:r>
              <a:rPr lang="en-US" altLang="ja-JP" sz="2800" i="1" dirty="0">
                <a:latin typeface="Times New Roman" panose="02020603050405020304" pitchFamily="18" charset="0"/>
              </a:rPr>
              <a:t>f</a:t>
            </a:r>
            <a:r>
              <a:rPr lang="ja-JP" altLang="en-US" sz="2800" dirty="0">
                <a:latin typeface="Times New Roman" panose="02020603050405020304" pitchFamily="18" charset="0"/>
              </a:rPr>
              <a:t> </a:t>
            </a:r>
            <a:r>
              <a:rPr lang="en-US" altLang="ja-JP" sz="2800" dirty="0">
                <a:latin typeface="Times New Roman" panose="02020603050405020304" pitchFamily="18" charset="0"/>
              </a:rPr>
              <a:t>(</a:t>
            </a:r>
            <a:r>
              <a:rPr lang="en-US" altLang="ja-JP" sz="2800" i="1" dirty="0">
                <a:latin typeface="Times New Roman" panose="02020603050405020304" pitchFamily="18" charset="0"/>
              </a:rPr>
              <a:t>X</a:t>
            </a:r>
            <a:r>
              <a:rPr lang="en-US" altLang="ja-JP" sz="2800" dirty="0">
                <a:latin typeface="Times New Roman" panose="02020603050405020304" pitchFamily="18" charset="0"/>
              </a:rPr>
              <a:t>) </a:t>
            </a:r>
            <a:r>
              <a:rPr lang="ja-JP" altLang="en-US" sz="2800" dirty="0">
                <a:latin typeface="Times New Roman" panose="02020603050405020304" pitchFamily="18" charset="0"/>
              </a:rPr>
              <a:t>も </a:t>
            </a:r>
            <a:r>
              <a:rPr lang="en-US" altLang="ja-JP" sz="2800" dirty="0">
                <a:latin typeface="Times New Roman" panose="02020603050405020304" pitchFamily="18" charset="0"/>
              </a:rPr>
              <a:t>0 </a:t>
            </a:r>
            <a:r>
              <a:rPr lang="ja-JP" altLang="en-US" sz="2800" dirty="0">
                <a:latin typeface="Times New Roman" panose="02020603050405020304" pitchFamily="18" charset="0"/>
              </a:rPr>
              <a:t>か </a:t>
            </a:r>
            <a:r>
              <a:rPr lang="en-US" altLang="ja-JP" sz="2800" dirty="0">
                <a:latin typeface="Times New Roman" panose="02020603050405020304" pitchFamily="18" charset="0"/>
              </a:rPr>
              <a:t>1 </a:t>
            </a:r>
            <a:r>
              <a:rPr lang="ja-JP" altLang="en-US" sz="2800" dirty="0">
                <a:latin typeface="Times New Roman" panose="02020603050405020304" pitchFamily="18" charset="0"/>
              </a:rPr>
              <a:t>の値しか取らない）</a:t>
            </a:r>
          </a:p>
        </p:txBody>
      </p:sp>
      <p:sp>
        <p:nvSpPr>
          <p:cNvPr id="28678" name="Text Box 6"/>
          <p:cNvSpPr txBox="1">
            <a:spLocks noChangeArrowheads="1"/>
          </p:cNvSpPr>
          <p:nvPr/>
        </p:nvSpPr>
        <p:spPr bwMode="auto">
          <a:xfrm>
            <a:off x="800100" y="4193669"/>
            <a:ext cx="4038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tx1"/>
              </a:buClr>
              <a:buChar char="–"/>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7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en-US" altLang="ja-JP" dirty="0">
                <a:latin typeface="Times New Roman" panose="02020603050405020304" pitchFamily="18" charset="0"/>
              </a:rPr>
              <a:t>X </a:t>
            </a:r>
            <a:r>
              <a:rPr lang="en-US" altLang="ja-JP" i="0" dirty="0">
                <a:latin typeface="Times New Roman" panose="02020603050405020304" pitchFamily="18" charset="0"/>
              </a:rPr>
              <a:t>= 0, </a:t>
            </a:r>
            <a:r>
              <a:rPr lang="en-US" altLang="ja-JP" dirty="0">
                <a:latin typeface="Times New Roman" panose="02020603050405020304" pitchFamily="18" charset="0"/>
              </a:rPr>
              <a:t>Y</a:t>
            </a:r>
            <a:r>
              <a:rPr lang="en-US" altLang="ja-JP" i="0" dirty="0">
                <a:latin typeface="Times New Roman" panose="02020603050405020304" pitchFamily="18" charset="0"/>
              </a:rPr>
              <a:t> = 1 </a:t>
            </a:r>
            <a:r>
              <a:rPr lang="ja-JP" altLang="en-US" i="0" dirty="0">
                <a:latin typeface="Times New Roman" panose="02020603050405020304" pitchFamily="18" charset="0"/>
              </a:rPr>
              <a:t>のとき</a:t>
            </a:r>
          </a:p>
        </p:txBody>
      </p:sp>
      <mc:AlternateContent xmlns:mc="http://schemas.openxmlformats.org/markup-compatibility/2006" xmlns:a14="http://schemas.microsoft.com/office/drawing/2010/main">
        <mc:Choice Requires="a14">
          <p:sp>
            <p:nvSpPr>
              <p:cNvPr id="2" name="テキスト ボックス 1"/>
              <p:cNvSpPr txBox="1"/>
              <p:nvPr/>
            </p:nvSpPr>
            <p:spPr>
              <a:xfrm>
                <a:off x="902542" y="3441413"/>
                <a:ext cx="6065507" cy="584775"/>
              </a:xfrm>
              <a:prstGeom prst="rect">
                <a:avLst/>
              </a:prstGeom>
              <a:noFill/>
            </p:spPr>
            <p:txBody>
              <a:bodyPr wrap="none" rtlCol="0">
                <a:spAutoFit/>
              </a:bodyPr>
              <a:lstStyle/>
              <a:p>
                <a:r>
                  <a:rPr lang="ja-JP" altLang="en-US" i="0" dirty="0"/>
                  <a:t>例 </a:t>
                </a:r>
                <a:r>
                  <a:rPr lang="en-US" altLang="ja-JP" i="0" dirty="0"/>
                  <a:t>: </a:t>
                </a:r>
                <a14:m>
                  <m:oMath xmlns:m="http://schemas.openxmlformats.org/officeDocument/2006/math">
                    <m:r>
                      <a:rPr lang="en-US" altLang="ja-JP" b="0" i="1" smtClean="0">
                        <a:latin typeface="Cambria Math" panose="02040503050406030204" pitchFamily="18" charset="0"/>
                      </a:rPr>
                      <m:t>𝑓</m:t>
                    </m:r>
                    <m:d>
                      <m:dPr>
                        <m:ctrlPr>
                          <a:rPr lang="en-US" altLang="ja-JP" b="0" i="1" smtClean="0">
                            <a:latin typeface="Cambria Math" panose="02040503050406030204" pitchFamily="18" charset="0"/>
                          </a:rPr>
                        </m:ctrlPr>
                      </m:dPr>
                      <m:e>
                        <m:r>
                          <a:rPr lang="en-US" altLang="ja-JP" b="0" i="1" smtClean="0">
                            <a:latin typeface="Cambria Math" panose="02040503050406030204" pitchFamily="18" charset="0"/>
                          </a:rPr>
                          <m:t>𝑋</m:t>
                        </m:r>
                        <m:r>
                          <a:rPr lang="en-US" altLang="ja-JP" b="0" i="1" smtClean="0">
                            <a:latin typeface="Cambria Math" panose="02040503050406030204" pitchFamily="18" charset="0"/>
                          </a:rPr>
                          <m:t>,</m:t>
                        </m:r>
                        <m:r>
                          <a:rPr lang="en-US" altLang="ja-JP" b="0" i="1" smtClean="0">
                            <a:latin typeface="Cambria Math" panose="02040503050406030204" pitchFamily="18" charset="0"/>
                          </a:rPr>
                          <m:t>𝑌</m:t>
                        </m:r>
                      </m:e>
                    </m:d>
                    <m:r>
                      <a:rPr lang="en-US" altLang="ja-JP" b="0" i="1" smtClean="0">
                        <a:latin typeface="Cambria Math" panose="02040503050406030204" pitchFamily="18" charset="0"/>
                      </a:rPr>
                      <m:t>=</m:t>
                    </m:r>
                    <m:r>
                      <a:rPr lang="en-US" altLang="ja-JP" b="0" i="1" smtClean="0">
                        <a:latin typeface="Cambria Math" panose="02040503050406030204" pitchFamily="18" charset="0"/>
                      </a:rPr>
                      <m:t>𝑋</m:t>
                    </m:r>
                    <m:r>
                      <a:rPr lang="en-US" altLang="ja-JP" b="0" i="1" smtClean="0">
                        <a:latin typeface="Cambria Math" panose="02040503050406030204" pitchFamily="18" charset="0"/>
                        <a:ea typeface="Cambria Math" panose="02040503050406030204" pitchFamily="18" charset="0"/>
                      </a:rPr>
                      <m:t>∙</m:t>
                    </m:r>
                    <m:r>
                      <a:rPr lang="en-US" altLang="ja-JP" b="0" i="1" smtClean="0">
                        <a:latin typeface="Cambria Math" panose="02040503050406030204" pitchFamily="18" charset="0"/>
                        <a:ea typeface="Cambria Math" panose="02040503050406030204" pitchFamily="18" charset="0"/>
                      </a:rPr>
                      <m:t>𝑌</m:t>
                    </m:r>
                    <m:r>
                      <a:rPr lang="en-US" altLang="ja-JP" b="0" i="1" smtClean="0">
                        <a:latin typeface="Cambria Math" panose="02040503050406030204" pitchFamily="18" charset="0"/>
                        <a:ea typeface="Cambria Math" panose="02040503050406030204" pitchFamily="18" charset="0"/>
                      </a:rPr>
                      <m:t>+</m:t>
                    </m:r>
                    <m:acc>
                      <m:accPr>
                        <m:chr m:val="̅"/>
                        <m:ctrlPr>
                          <a:rPr lang="en-US" altLang="ja-JP" b="0" i="1" smtClean="0">
                            <a:latin typeface="Cambria Math" panose="02040503050406030204" pitchFamily="18" charset="0"/>
                            <a:ea typeface="Cambria Math" panose="02040503050406030204" pitchFamily="18" charset="0"/>
                          </a:rPr>
                        </m:ctrlPr>
                      </m:accPr>
                      <m:e>
                        <m:r>
                          <a:rPr lang="en-US" altLang="ja-JP" b="0" i="1" smtClean="0">
                            <a:latin typeface="Cambria Math" panose="02040503050406030204" pitchFamily="18" charset="0"/>
                            <a:ea typeface="Cambria Math" panose="02040503050406030204" pitchFamily="18" charset="0"/>
                          </a:rPr>
                          <m:t> </m:t>
                        </m:r>
                        <m:r>
                          <a:rPr lang="en-US" altLang="ja-JP" b="0" i="1" smtClean="0">
                            <a:latin typeface="Cambria Math" panose="02040503050406030204" pitchFamily="18" charset="0"/>
                            <a:ea typeface="Cambria Math" panose="02040503050406030204" pitchFamily="18" charset="0"/>
                          </a:rPr>
                          <m:t>𝑋</m:t>
                        </m:r>
                        <m:r>
                          <a:rPr lang="en-US" altLang="ja-JP" b="0" i="1" smtClean="0">
                            <a:latin typeface="Cambria Math" panose="02040503050406030204" pitchFamily="18" charset="0"/>
                            <a:ea typeface="Cambria Math" panose="02040503050406030204" pitchFamily="18" charset="0"/>
                          </a:rPr>
                          <m:t> </m:t>
                        </m:r>
                      </m:e>
                    </m:acc>
                    <m:r>
                      <a:rPr lang="en-US" altLang="ja-JP" b="0" i="1" smtClean="0">
                        <a:latin typeface="Cambria Math" panose="02040503050406030204" pitchFamily="18" charset="0"/>
                        <a:ea typeface="Cambria Math" panose="02040503050406030204" pitchFamily="18" charset="0"/>
                      </a:rPr>
                      <m:t>∙</m:t>
                    </m:r>
                    <m:r>
                      <a:rPr lang="en-US" altLang="ja-JP" b="0" i="1" smtClean="0">
                        <a:latin typeface="Cambria Math" panose="02040503050406030204" pitchFamily="18" charset="0"/>
                        <a:ea typeface="Cambria Math" panose="02040503050406030204" pitchFamily="18" charset="0"/>
                      </a:rPr>
                      <m:t>𝑌</m:t>
                    </m:r>
                    <m:r>
                      <a:rPr lang="en-US" altLang="ja-JP" b="0" i="1" smtClean="0">
                        <a:latin typeface="Cambria Math" panose="02040503050406030204" pitchFamily="18" charset="0"/>
                        <a:ea typeface="Cambria Math" panose="02040503050406030204" pitchFamily="18" charset="0"/>
                      </a:rPr>
                      <m:t>+</m:t>
                    </m:r>
                    <m:acc>
                      <m:accPr>
                        <m:chr m:val="̅"/>
                        <m:ctrlPr>
                          <a:rPr lang="en-US" altLang="ja-JP" b="0" i="1" smtClean="0">
                            <a:latin typeface="Cambria Math" panose="02040503050406030204" pitchFamily="18" charset="0"/>
                            <a:ea typeface="Cambria Math" panose="02040503050406030204" pitchFamily="18" charset="0"/>
                          </a:rPr>
                        </m:ctrlPr>
                      </m:accPr>
                      <m:e>
                        <m:r>
                          <a:rPr lang="en-US" altLang="ja-JP" b="0" i="1" smtClean="0">
                            <a:latin typeface="Cambria Math" panose="02040503050406030204" pitchFamily="18" charset="0"/>
                            <a:ea typeface="Cambria Math" panose="02040503050406030204" pitchFamily="18" charset="0"/>
                          </a:rPr>
                          <m:t> </m:t>
                        </m:r>
                        <m:r>
                          <a:rPr lang="en-US" altLang="ja-JP" b="0" i="1" smtClean="0">
                            <a:latin typeface="Cambria Math" panose="02040503050406030204" pitchFamily="18" charset="0"/>
                            <a:ea typeface="Cambria Math" panose="02040503050406030204" pitchFamily="18" charset="0"/>
                          </a:rPr>
                          <m:t>𝑌</m:t>
                        </m:r>
                        <m:r>
                          <a:rPr lang="en-US" altLang="ja-JP" b="0" i="1" smtClean="0">
                            <a:latin typeface="Cambria Math" panose="02040503050406030204" pitchFamily="18" charset="0"/>
                            <a:ea typeface="Cambria Math" panose="02040503050406030204" pitchFamily="18" charset="0"/>
                          </a:rPr>
                          <m:t> </m:t>
                        </m:r>
                      </m:e>
                    </m:acc>
                  </m:oMath>
                </a14:m>
                <a:r>
                  <a:rPr lang="en-US" altLang="ja-JP" i="0" dirty="0"/>
                  <a:t> </a:t>
                </a:r>
                <a:endParaRPr kumimoji="1" lang="ja-JP" altLang="en-US" i="0" dirty="0"/>
              </a:p>
            </p:txBody>
          </p:sp>
        </mc:Choice>
        <mc:Fallback xmlns="">
          <p:sp>
            <p:nvSpPr>
              <p:cNvPr id="2" name="テキスト ボックス 1"/>
              <p:cNvSpPr txBox="1">
                <a:spLocks noRot="1" noChangeAspect="1" noMove="1" noResize="1" noEditPoints="1" noAdjustHandles="1" noChangeArrowheads="1" noChangeShapeType="1" noTextEdit="1"/>
              </p:cNvSpPr>
              <p:nvPr/>
            </p:nvSpPr>
            <p:spPr>
              <a:xfrm>
                <a:off x="902542" y="3441413"/>
                <a:ext cx="6065507" cy="584775"/>
              </a:xfrm>
              <a:prstGeom prst="rect">
                <a:avLst/>
              </a:prstGeom>
              <a:blipFill>
                <a:blip r:embed="rId3"/>
                <a:stretch>
                  <a:fillRect l="-2513" t="-17895" b="-3473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 name="テキスト ボックス 2"/>
              <p:cNvSpPr txBox="1"/>
              <p:nvPr/>
            </p:nvSpPr>
            <p:spPr>
              <a:xfrm>
                <a:off x="4114800" y="4178588"/>
                <a:ext cx="4651080" cy="58593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𝑓</m:t>
                      </m:r>
                      <m:d>
                        <m:dPr>
                          <m:ctrlPr>
                            <a:rPr kumimoji="1" lang="en-US" altLang="ja-JP" b="0" i="1" smtClean="0">
                              <a:latin typeface="Cambria Math" panose="02040503050406030204" pitchFamily="18" charset="0"/>
                            </a:rPr>
                          </m:ctrlPr>
                        </m:dPr>
                        <m:e>
                          <m:r>
                            <a:rPr kumimoji="1" lang="en-US" altLang="ja-JP" b="0" i="1" smtClean="0">
                              <a:latin typeface="Cambria Math" panose="02040503050406030204" pitchFamily="18" charset="0"/>
                            </a:rPr>
                            <m:t>0,1</m:t>
                          </m:r>
                        </m:e>
                      </m:d>
                      <m:r>
                        <a:rPr kumimoji="1" lang="en-US" altLang="ja-JP" b="0" i="1" smtClean="0">
                          <a:latin typeface="Cambria Math" panose="02040503050406030204" pitchFamily="18" charset="0"/>
                        </a:rPr>
                        <m:t>=0</m:t>
                      </m:r>
                      <m:r>
                        <a:rPr kumimoji="1" lang="en-US" altLang="ja-JP" b="0" i="1" smtClean="0">
                          <a:latin typeface="Cambria Math" panose="02040503050406030204" pitchFamily="18" charset="0"/>
                          <a:ea typeface="Cambria Math" panose="02040503050406030204" pitchFamily="18" charset="0"/>
                        </a:rPr>
                        <m:t>∙1+</m:t>
                      </m:r>
                      <m:acc>
                        <m:accPr>
                          <m:chr m:val="̅"/>
                          <m:ctrlPr>
                            <a:rPr kumimoji="1" lang="en-US" altLang="ja-JP" b="0" i="1" smtClean="0">
                              <a:latin typeface="Cambria Math" panose="02040503050406030204" pitchFamily="18" charset="0"/>
                              <a:ea typeface="Cambria Math" panose="02040503050406030204" pitchFamily="18" charset="0"/>
                            </a:rPr>
                          </m:ctrlPr>
                        </m:accPr>
                        <m:e>
                          <m:r>
                            <a:rPr kumimoji="1" lang="en-US" altLang="ja-JP" b="0" i="1" smtClean="0">
                              <a:latin typeface="Cambria Math" panose="02040503050406030204" pitchFamily="18" charset="0"/>
                              <a:ea typeface="Cambria Math" panose="02040503050406030204" pitchFamily="18" charset="0"/>
                            </a:rPr>
                            <m:t>0</m:t>
                          </m:r>
                        </m:e>
                      </m:acc>
                      <m:r>
                        <a:rPr lang="en-US" altLang="ja-JP">
                          <a:latin typeface="Cambria Math" panose="02040503050406030204" pitchFamily="18" charset="0"/>
                          <a:ea typeface="Cambria Math" panose="02040503050406030204" pitchFamily="18" charset="0"/>
                        </a:rPr>
                        <m:t>∙</m:t>
                      </m:r>
                      <m:r>
                        <a:rPr lang="en-US" altLang="ja-JP" b="0" i="1" smtClean="0">
                          <a:latin typeface="Cambria Math" panose="02040503050406030204" pitchFamily="18" charset="0"/>
                          <a:ea typeface="Cambria Math" panose="02040503050406030204" pitchFamily="18" charset="0"/>
                        </a:rPr>
                        <m:t>1+</m:t>
                      </m:r>
                      <m:acc>
                        <m:accPr>
                          <m:chr m:val="̅"/>
                          <m:ctrlPr>
                            <a:rPr kumimoji="1" lang="en-US" altLang="ja-JP" b="0" i="1" smtClean="0">
                              <a:latin typeface="Cambria Math" panose="02040503050406030204" pitchFamily="18" charset="0"/>
                              <a:ea typeface="Cambria Math" panose="02040503050406030204" pitchFamily="18" charset="0"/>
                            </a:rPr>
                          </m:ctrlPr>
                        </m:accPr>
                        <m:e>
                          <m:r>
                            <a:rPr kumimoji="1" lang="en-US" altLang="ja-JP" b="0" i="1" smtClean="0">
                              <a:latin typeface="Cambria Math" panose="02040503050406030204" pitchFamily="18" charset="0"/>
                              <a:ea typeface="Cambria Math" panose="02040503050406030204" pitchFamily="18" charset="0"/>
                            </a:rPr>
                            <m:t>1</m:t>
                          </m:r>
                        </m:e>
                      </m:acc>
                    </m:oMath>
                  </m:oMathPara>
                </a14:m>
                <a:endParaRPr kumimoji="1" lang="ja-JP" altLang="en-US" dirty="0"/>
              </a:p>
            </p:txBody>
          </p:sp>
        </mc:Choice>
        <mc:Fallback xmlns="">
          <p:sp>
            <p:nvSpPr>
              <p:cNvPr id="3" name="テキスト ボックス 2"/>
              <p:cNvSpPr txBox="1">
                <a:spLocks noRot="1" noChangeAspect="1" noMove="1" noResize="1" noEditPoints="1" noAdjustHandles="1" noChangeArrowheads="1" noChangeShapeType="1" noTextEdit="1"/>
              </p:cNvSpPr>
              <p:nvPr/>
            </p:nvSpPr>
            <p:spPr>
              <a:xfrm>
                <a:off x="4114800" y="4178588"/>
                <a:ext cx="4651080" cy="585930"/>
              </a:xfrm>
              <a:prstGeom prst="rect">
                <a:avLst/>
              </a:prstGeom>
              <a:blipFill rotWithShape="0">
                <a:blip r:embed="rId4" cstate="print"/>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テキスト ボックス 11"/>
              <p:cNvSpPr txBox="1"/>
              <p:nvPr/>
            </p:nvSpPr>
            <p:spPr>
              <a:xfrm>
                <a:off x="5353487" y="4824637"/>
                <a:ext cx="3418180"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=0</m:t>
                      </m:r>
                      <m:r>
                        <a:rPr kumimoji="1" lang="en-US" altLang="ja-JP" b="0" i="1" smtClean="0">
                          <a:latin typeface="Cambria Math" panose="02040503050406030204" pitchFamily="18" charset="0"/>
                          <a:ea typeface="Cambria Math" panose="02040503050406030204" pitchFamily="18" charset="0"/>
                        </a:rPr>
                        <m:t>∙1+</m:t>
                      </m:r>
                      <m:r>
                        <a:rPr kumimoji="1" lang="en-US" altLang="ja-JP" b="0" i="1" smtClean="0">
                          <a:latin typeface="Cambria Math" panose="02040503050406030204" pitchFamily="18" charset="0"/>
                        </a:rPr>
                        <m:t>1</m:t>
                      </m:r>
                      <m:r>
                        <a:rPr lang="en-US" altLang="ja-JP">
                          <a:latin typeface="Cambria Math" panose="02040503050406030204" pitchFamily="18" charset="0"/>
                          <a:ea typeface="Cambria Math" panose="02040503050406030204" pitchFamily="18" charset="0"/>
                        </a:rPr>
                        <m:t>∙</m:t>
                      </m:r>
                      <m:r>
                        <a:rPr lang="en-US" altLang="ja-JP" b="0" i="1" smtClean="0">
                          <a:latin typeface="Cambria Math" panose="02040503050406030204" pitchFamily="18" charset="0"/>
                          <a:ea typeface="Cambria Math" panose="02040503050406030204" pitchFamily="18" charset="0"/>
                        </a:rPr>
                        <m:t>1+</m:t>
                      </m:r>
                      <m:r>
                        <a:rPr kumimoji="1" lang="en-US" altLang="ja-JP" b="0" i="1" smtClean="0">
                          <a:latin typeface="Cambria Math" panose="02040503050406030204" pitchFamily="18" charset="0"/>
                        </a:rPr>
                        <m:t>0</m:t>
                      </m:r>
                    </m:oMath>
                  </m:oMathPara>
                </a14:m>
                <a:endParaRPr kumimoji="1" lang="ja-JP" altLang="en-US" dirty="0"/>
              </a:p>
            </p:txBody>
          </p:sp>
        </mc:Choice>
        <mc:Fallback xmlns="">
          <p:sp>
            <p:nvSpPr>
              <p:cNvPr id="12" name="テキスト ボックス 11"/>
              <p:cNvSpPr txBox="1">
                <a:spLocks noRot="1" noChangeAspect="1" noMove="1" noResize="1" noEditPoints="1" noAdjustHandles="1" noChangeArrowheads="1" noChangeShapeType="1" noTextEdit="1"/>
              </p:cNvSpPr>
              <p:nvPr/>
            </p:nvSpPr>
            <p:spPr>
              <a:xfrm>
                <a:off x="5353487" y="4824637"/>
                <a:ext cx="3418180" cy="584775"/>
              </a:xfrm>
              <a:prstGeom prst="rect">
                <a:avLst/>
              </a:prstGeom>
              <a:blipFill rotWithShape="0">
                <a:blip r:embed="rId5" cstate="print"/>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 name="テキスト ボックス 12"/>
              <p:cNvSpPr txBox="1"/>
              <p:nvPr/>
            </p:nvSpPr>
            <p:spPr>
              <a:xfrm>
                <a:off x="5385691" y="5469531"/>
                <a:ext cx="2367378"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=0</m:t>
                      </m:r>
                      <m:r>
                        <a:rPr kumimoji="1" lang="en-US" altLang="ja-JP" b="0" i="1" smtClean="0">
                          <a:latin typeface="Cambria Math" panose="02040503050406030204" pitchFamily="18" charset="0"/>
                          <a:ea typeface="Cambria Math" panose="02040503050406030204" pitchFamily="18" charset="0"/>
                        </a:rPr>
                        <m:t>+</m:t>
                      </m:r>
                      <m:r>
                        <a:rPr kumimoji="1" lang="en-US" altLang="ja-JP" b="0" i="1" smtClean="0">
                          <a:latin typeface="Cambria Math" panose="02040503050406030204" pitchFamily="18" charset="0"/>
                        </a:rPr>
                        <m:t>1</m:t>
                      </m:r>
                      <m:r>
                        <a:rPr lang="en-US" altLang="ja-JP" b="0" i="1" smtClean="0">
                          <a:latin typeface="Cambria Math" panose="02040503050406030204" pitchFamily="18" charset="0"/>
                          <a:ea typeface="Cambria Math" panose="02040503050406030204" pitchFamily="18" charset="0"/>
                        </a:rPr>
                        <m:t>+</m:t>
                      </m:r>
                      <m:r>
                        <a:rPr kumimoji="1" lang="en-US" altLang="ja-JP" b="0" i="1" smtClean="0">
                          <a:latin typeface="Cambria Math" panose="02040503050406030204" pitchFamily="18" charset="0"/>
                        </a:rPr>
                        <m:t>0</m:t>
                      </m:r>
                    </m:oMath>
                  </m:oMathPara>
                </a14:m>
                <a:endParaRPr kumimoji="1" lang="ja-JP" altLang="en-US" dirty="0"/>
              </a:p>
            </p:txBody>
          </p:sp>
        </mc:Choice>
        <mc:Fallback xmlns="">
          <p:sp>
            <p:nvSpPr>
              <p:cNvPr id="13" name="テキスト ボックス 12"/>
              <p:cNvSpPr txBox="1">
                <a:spLocks noRot="1" noChangeAspect="1" noMove="1" noResize="1" noEditPoints="1" noAdjustHandles="1" noChangeArrowheads="1" noChangeShapeType="1" noTextEdit="1"/>
              </p:cNvSpPr>
              <p:nvPr/>
            </p:nvSpPr>
            <p:spPr>
              <a:xfrm>
                <a:off x="5385691" y="5469531"/>
                <a:ext cx="2367378" cy="584775"/>
              </a:xfrm>
              <a:prstGeom prst="rect">
                <a:avLst/>
              </a:prstGeom>
              <a:blipFill rotWithShape="0">
                <a:blip r:embed="rId6" cstate="print"/>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 name="テキスト ボックス 13"/>
              <p:cNvSpPr txBox="1"/>
              <p:nvPr/>
            </p:nvSpPr>
            <p:spPr>
              <a:xfrm>
                <a:off x="5385691" y="6054306"/>
                <a:ext cx="935064"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=1</m:t>
                      </m:r>
                    </m:oMath>
                  </m:oMathPara>
                </a14:m>
                <a:endParaRPr kumimoji="1" lang="ja-JP" altLang="en-US" dirty="0"/>
              </a:p>
            </p:txBody>
          </p:sp>
        </mc:Choice>
        <mc:Fallback xmlns="">
          <p:sp>
            <p:nvSpPr>
              <p:cNvPr id="14" name="テキスト ボックス 13"/>
              <p:cNvSpPr txBox="1">
                <a:spLocks noRot="1" noChangeAspect="1" noMove="1" noResize="1" noEditPoints="1" noAdjustHandles="1" noChangeArrowheads="1" noChangeShapeType="1" noTextEdit="1"/>
              </p:cNvSpPr>
              <p:nvPr/>
            </p:nvSpPr>
            <p:spPr>
              <a:xfrm>
                <a:off x="5385691" y="6054306"/>
                <a:ext cx="935064" cy="584775"/>
              </a:xfrm>
              <a:prstGeom prst="rect">
                <a:avLst/>
              </a:prstGeom>
              <a:blipFill rotWithShape="0">
                <a:blip r:embed="rId7" cstate="print"/>
                <a:stretch>
                  <a:fillRect/>
                </a:stretch>
              </a:blipFill>
            </p:spPr>
            <p:txBody>
              <a:bodyPr/>
              <a:lstStyle/>
              <a:p>
                <a:r>
                  <a:rPr lang="ja-JP"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8678"/>
                                        </p:tgtEl>
                                        <p:attrNameLst>
                                          <p:attrName>style.visibility</p:attrName>
                                        </p:attrNameLst>
                                      </p:cBhvr>
                                      <p:to>
                                        <p:strVal val="visible"/>
                                      </p:to>
                                    </p:set>
                                    <p:animEffect transition="in" filter="checkerboard(across)">
                                      <p:cBhvr>
                                        <p:cTn id="7" dur="500"/>
                                        <p:tgtEl>
                                          <p:spTgt spid="2867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autoUpdateAnimBg="0"/>
      <p:bldP spid="3" grpId="0" animBg="1"/>
      <p:bldP spid="12" grpId="0" animBg="1"/>
      <p:bldP spid="13"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真理値表</a:t>
            </a:r>
          </a:p>
        </p:txBody>
      </p:sp>
      <p:sp>
        <p:nvSpPr>
          <p:cNvPr id="173059" name="Rectangle 3"/>
          <p:cNvSpPr>
            <a:spLocks noGrp="1" noChangeArrowheads="1"/>
          </p:cNvSpPr>
          <p:nvPr>
            <p:ph type="body" idx="1"/>
          </p:nvPr>
        </p:nvSpPr>
        <p:spPr>
          <a:xfrm>
            <a:off x="1066800" y="1828800"/>
            <a:ext cx="7543800" cy="1905000"/>
          </a:xfrm>
        </p:spPr>
        <p:txBody>
          <a:bodyPr/>
          <a:lstStyle/>
          <a:p>
            <a:pPr eaLnBrk="1" hangingPunct="1">
              <a:defRPr/>
            </a:pPr>
            <a:r>
              <a:rPr lang="ja-JP" altLang="en-US" dirty="0">
                <a:latin typeface="Times New Roman" panose="02020603050405020304" pitchFamily="18" charset="0"/>
              </a:rPr>
              <a:t>関数値を </a:t>
            </a:r>
            <a:r>
              <a:rPr lang="en-US" altLang="ja-JP" dirty="0">
                <a:latin typeface="Times New Roman" panose="02020603050405020304" pitchFamily="18" charset="0"/>
              </a:rPr>
              <a:t>0 </a:t>
            </a:r>
            <a:r>
              <a:rPr lang="ja-JP" altLang="en-US" dirty="0">
                <a:latin typeface="Times New Roman" panose="02020603050405020304" pitchFamily="18" charset="0"/>
              </a:rPr>
              <a:t>と </a:t>
            </a:r>
            <a:r>
              <a:rPr lang="en-US" altLang="ja-JP" dirty="0">
                <a:latin typeface="Times New Roman" panose="02020603050405020304" pitchFamily="18" charset="0"/>
              </a:rPr>
              <a:t>1 </a:t>
            </a:r>
            <a:r>
              <a:rPr lang="ja-JP" altLang="en-US" dirty="0">
                <a:latin typeface="Times New Roman" panose="02020603050405020304" pitchFamily="18" charset="0"/>
              </a:rPr>
              <a:t>の表として表す</a:t>
            </a:r>
          </a:p>
          <a:p>
            <a:pPr lvl="1" eaLnBrk="1" hangingPunct="1">
              <a:defRPr/>
            </a:pPr>
            <a:r>
              <a:rPr lang="en-US" altLang="ja-JP" i="1" dirty="0">
                <a:latin typeface="Times New Roman" panose="02020603050405020304" pitchFamily="18" charset="0"/>
              </a:rPr>
              <a:t>n</a:t>
            </a:r>
            <a:r>
              <a:rPr lang="en-US" altLang="ja-JP" dirty="0">
                <a:latin typeface="Times New Roman" panose="02020603050405020304" pitchFamily="18" charset="0"/>
              </a:rPr>
              <a:t> </a:t>
            </a:r>
            <a:r>
              <a:rPr lang="ja-JP" altLang="en-US" dirty="0">
                <a:latin typeface="Times New Roman" panose="02020603050405020304" pitchFamily="18" charset="0"/>
              </a:rPr>
              <a:t>変数ならば組み合わせは</a:t>
            </a:r>
            <a:r>
              <a:rPr lang="en-US" altLang="ja-JP" dirty="0">
                <a:latin typeface="Times New Roman" panose="02020603050405020304" pitchFamily="18" charset="0"/>
              </a:rPr>
              <a:t>2</a:t>
            </a:r>
            <a:r>
              <a:rPr lang="en-US" altLang="ja-JP" i="1" baseline="30000" dirty="0">
                <a:latin typeface="Times New Roman" panose="02020603050405020304" pitchFamily="18" charset="0"/>
              </a:rPr>
              <a:t>n</a:t>
            </a:r>
            <a:r>
              <a:rPr lang="ja-JP" altLang="en-US" dirty="0">
                <a:latin typeface="Times New Roman" panose="02020603050405020304" pitchFamily="18" charset="0"/>
              </a:rPr>
              <a:t>通り</a:t>
            </a:r>
          </a:p>
        </p:txBody>
      </p:sp>
      <p:graphicFrame>
        <p:nvGraphicFramePr>
          <p:cNvPr id="173087" name="Group 31"/>
          <p:cNvGraphicFramePr>
            <a:graphicFrameLocks noGrp="1"/>
          </p:cNvGraphicFramePr>
          <p:nvPr/>
        </p:nvGraphicFramePr>
        <p:xfrm>
          <a:off x="1676400" y="3810000"/>
          <a:ext cx="5410200" cy="2895600"/>
        </p:xfrm>
        <a:graphic>
          <a:graphicData uri="http://schemas.openxmlformats.org/drawingml/2006/table">
            <a:tbl>
              <a:tblPr/>
              <a:tblGrid>
                <a:gridCol w="2705100">
                  <a:extLst>
                    <a:ext uri="{9D8B030D-6E8A-4147-A177-3AD203B41FA5}">
                      <a16:colId xmlns:a16="http://schemas.microsoft.com/office/drawing/2014/main" val="20000"/>
                    </a:ext>
                  </a:extLst>
                </a:gridCol>
                <a:gridCol w="2705100">
                  <a:extLst>
                    <a:ext uri="{9D8B030D-6E8A-4147-A177-3AD203B41FA5}">
                      <a16:colId xmlns:a16="http://schemas.microsoft.com/office/drawing/2014/main" val="20001"/>
                    </a:ext>
                  </a:extLst>
                </a:gridCol>
              </a:tblGrid>
              <a:tr h="223838">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 Y</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f </a:t>
                      </a: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a:t>
                      </a: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 </a:t>
                      </a: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Y </a:t>
                      </a: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223838">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22250">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23838">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23838">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pSp>
        <p:nvGrpSpPr>
          <p:cNvPr id="173082" name="Group 26"/>
          <p:cNvGrpSpPr>
            <a:grpSpLocks/>
          </p:cNvGrpSpPr>
          <p:nvPr/>
        </p:nvGrpSpPr>
        <p:grpSpPr bwMode="auto">
          <a:xfrm>
            <a:off x="4381500" y="4387850"/>
            <a:ext cx="2705100" cy="2311400"/>
            <a:chOff x="2760" y="2764"/>
            <a:chExt cx="1704" cy="1456"/>
          </a:xfrm>
        </p:grpSpPr>
        <p:sp>
          <p:nvSpPr>
            <p:cNvPr id="173083" name="Rectangle 27"/>
            <p:cNvSpPr>
              <a:spLocks noChangeArrowheads="1"/>
            </p:cNvSpPr>
            <p:nvPr/>
          </p:nvSpPr>
          <p:spPr bwMode="auto">
            <a:xfrm>
              <a:off x="2760" y="3856"/>
              <a:ext cx="1704"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sp>
          <p:nvSpPr>
            <p:cNvPr id="173084" name="Rectangle 28"/>
            <p:cNvSpPr>
              <a:spLocks noChangeArrowheads="1"/>
            </p:cNvSpPr>
            <p:nvPr/>
          </p:nvSpPr>
          <p:spPr bwMode="auto">
            <a:xfrm>
              <a:off x="2760" y="3492"/>
              <a:ext cx="1704"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1</a:t>
              </a:r>
            </a:p>
          </p:txBody>
        </p:sp>
        <p:sp>
          <p:nvSpPr>
            <p:cNvPr id="173085" name="Rectangle 29"/>
            <p:cNvSpPr>
              <a:spLocks noChangeArrowheads="1"/>
            </p:cNvSpPr>
            <p:nvPr/>
          </p:nvSpPr>
          <p:spPr bwMode="auto">
            <a:xfrm>
              <a:off x="2760" y="3128"/>
              <a:ext cx="1704"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1</a:t>
              </a:r>
            </a:p>
          </p:txBody>
        </p:sp>
        <p:sp>
          <p:nvSpPr>
            <p:cNvPr id="173086" name="Rectangle 30"/>
            <p:cNvSpPr>
              <a:spLocks noChangeArrowheads="1"/>
            </p:cNvSpPr>
            <p:nvPr/>
          </p:nvSpPr>
          <p:spPr bwMode="auto">
            <a:xfrm>
              <a:off x="2760" y="2764"/>
              <a:ext cx="1704"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grpSp>
      <mc:AlternateContent xmlns:mc="http://schemas.openxmlformats.org/markup-compatibility/2006" xmlns:a14="http://schemas.microsoft.com/office/drawing/2010/main">
        <mc:Choice Requires="a14">
          <p:sp>
            <p:nvSpPr>
              <p:cNvPr id="11" name="テキスト ボックス 10"/>
              <p:cNvSpPr txBox="1"/>
              <p:nvPr/>
            </p:nvSpPr>
            <p:spPr>
              <a:xfrm>
                <a:off x="1061977" y="3048000"/>
                <a:ext cx="7467600" cy="584775"/>
              </a:xfrm>
              <a:prstGeom prst="rect">
                <a:avLst/>
              </a:prstGeom>
              <a:noFill/>
            </p:spPr>
            <p:txBody>
              <a:bodyPr wrap="square" rtlCol="0">
                <a:spAutoFit/>
              </a:bodyPr>
              <a:lstStyle/>
              <a:p>
                <a:r>
                  <a:rPr lang="ja-JP" altLang="en-US" i="0" dirty="0"/>
                  <a:t>例 </a:t>
                </a:r>
                <a:r>
                  <a:rPr lang="en-US" altLang="ja-JP" i="0" dirty="0"/>
                  <a:t>:</a:t>
                </a:r>
                <a:r>
                  <a:rPr lang="ja-JP" altLang="en-US" i="0" dirty="0"/>
                  <a:t> </a:t>
                </a:r>
                <a14:m>
                  <m:oMath xmlns:m="http://schemas.openxmlformats.org/officeDocument/2006/math">
                    <m:r>
                      <a:rPr lang="en-US" altLang="ja-JP" b="0" i="1" smtClean="0">
                        <a:latin typeface="Cambria Math" panose="02040503050406030204" pitchFamily="18" charset="0"/>
                      </a:rPr>
                      <m:t>𝑓</m:t>
                    </m:r>
                    <m:d>
                      <m:dPr>
                        <m:ctrlPr>
                          <a:rPr lang="en-US" altLang="ja-JP" b="0" i="1" smtClean="0">
                            <a:latin typeface="Cambria Math" panose="02040503050406030204" pitchFamily="18" charset="0"/>
                          </a:rPr>
                        </m:ctrlPr>
                      </m:dPr>
                      <m:e>
                        <m:r>
                          <a:rPr lang="en-US" altLang="ja-JP" b="0" i="1" smtClean="0">
                            <a:latin typeface="Cambria Math" panose="02040503050406030204" pitchFamily="18" charset="0"/>
                          </a:rPr>
                          <m:t>𝑋</m:t>
                        </m:r>
                        <m:r>
                          <a:rPr lang="en-US" altLang="ja-JP" b="0" i="1" smtClean="0">
                            <a:latin typeface="Cambria Math" panose="02040503050406030204" pitchFamily="18" charset="0"/>
                          </a:rPr>
                          <m:t>,</m:t>
                        </m:r>
                        <m:r>
                          <a:rPr lang="en-US" altLang="ja-JP" b="0" i="1" smtClean="0">
                            <a:latin typeface="Cambria Math" panose="02040503050406030204" pitchFamily="18" charset="0"/>
                          </a:rPr>
                          <m:t>𝑌</m:t>
                        </m:r>
                      </m:e>
                    </m:d>
                    <m:r>
                      <a:rPr lang="en-US" altLang="ja-JP" b="0" i="1" smtClean="0">
                        <a:latin typeface="Cambria Math" panose="02040503050406030204" pitchFamily="18" charset="0"/>
                      </a:rPr>
                      <m:t>=</m:t>
                    </m:r>
                    <m:acc>
                      <m:accPr>
                        <m:chr m:val="̅"/>
                        <m:ctrlPr>
                          <a:rPr lang="en-US" altLang="ja-JP" b="0" i="1" smtClean="0">
                            <a:latin typeface="Cambria Math" panose="02040503050406030204" pitchFamily="18" charset="0"/>
                          </a:rPr>
                        </m:ctrlPr>
                      </m:accPr>
                      <m:e>
                        <m:r>
                          <a:rPr lang="en-US" altLang="ja-JP" b="0" i="1" smtClean="0">
                            <a:latin typeface="Cambria Math" panose="02040503050406030204" pitchFamily="18" charset="0"/>
                          </a:rPr>
                          <m:t> </m:t>
                        </m:r>
                        <m:r>
                          <a:rPr lang="en-US" altLang="ja-JP" b="0" i="1" smtClean="0">
                            <a:latin typeface="Cambria Math" panose="02040503050406030204" pitchFamily="18" charset="0"/>
                          </a:rPr>
                          <m:t>𝑋</m:t>
                        </m:r>
                        <m:r>
                          <a:rPr lang="en-US" altLang="ja-JP" b="0" i="1" smtClean="0">
                            <a:latin typeface="Cambria Math" panose="02040503050406030204" pitchFamily="18" charset="0"/>
                          </a:rPr>
                          <m:t> </m:t>
                        </m:r>
                      </m:e>
                    </m:acc>
                    <m:r>
                      <a:rPr lang="en-US" altLang="ja-JP" b="0" i="1" smtClean="0">
                        <a:latin typeface="Cambria Math" panose="02040503050406030204" pitchFamily="18" charset="0"/>
                        <a:ea typeface="Cambria Math" panose="02040503050406030204" pitchFamily="18" charset="0"/>
                      </a:rPr>
                      <m:t>∙</m:t>
                    </m:r>
                    <m:r>
                      <a:rPr lang="en-US" altLang="ja-JP" b="0" i="1" smtClean="0">
                        <a:latin typeface="Cambria Math" panose="02040503050406030204" pitchFamily="18" charset="0"/>
                        <a:ea typeface="Cambria Math" panose="02040503050406030204" pitchFamily="18" charset="0"/>
                      </a:rPr>
                      <m:t>𝑌</m:t>
                    </m:r>
                    <m:r>
                      <a:rPr lang="en-US" altLang="ja-JP" b="0" i="1" smtClean="0">
                        <a:latin typeface="Cambria Math" panose="02040503050406030204" pitchFamily="18" charset="0"/>
                        <a:ea typeface="Cambria Math" panose="02040503050406030204" pitchFamily="18" charset="0"/>
                      </a:rPr>
                      <m:t>+</m:t>
                    </m:r>
                    <m:r>
                      <a:rPr lang="en-US" altLang="ja-JP" b="0" i="1" smtClean="0">
                        <a:latin typeface="Cambria Math" panose="02040503050406030204" pitchFamily="18" charset="0"/>
                        <a:ea typeface="Cambria Math" panose="02040503050406030204" pitchFamily="18" charset="0"/>
                      </a:rPr>
                      <m:t>𝑋</m:t>
                    </m:r>
                    <m:r>
                      <a:rPr lang="en-US" altLang="ja-JP" b="0" i="1" smtClean="0">
                        <a:latin typeface="Cambria Math" panose="02040503050406030204" pitchFamily="18" charset="0"/>
                        <a:ea typeface="Cambria Math" panose="02040503050406030204" pitchFamily="18" charset="0"/>
                      </a:rPr>
                      <m:t>∙</m:t>
                    </m:r>
                    <m:acc>
                      <m:accPr>
                        <m:chr m:val="̅"/>
                        <m:ctrlPr>
                          <a:rPr lang="en-US" altLang="ja-JP" b="0" i="1" smtClean="0">
                            <a:latin typeface="Cambria Math" panose="02040503050406030204" pitchFamily="18" charset="0"/>
                            <a:ea typeface="Cambria Math" panose="02040503050406030204" pitchFamily="18" charset="0"/>
                          </a:rPr>
                        </m:ctrlPr>
                      </m:accPr>
                      <m:e>
                        <m:r>
                          <a:rPr lang="en-US" altLang="ja-JP" b="0" i="1" smtClean="0">
                            <a:latin typeface="Cambria Math" panose="02040503050406030204" pitchFamily="18" charset="0"/>
                            <a:ea typeface="Cambria Math" panose="02040503050406030204" pitchFamily="18" charset="0"/>
                          </a:rPr>
                          <m:t> </m:t>
                        </m:r>
                        <m:r>
                          <a:rPr lang="en-US" altLang="ja-JP" b="0" i="1" smtClean="0">
                            <a:latin typeface="Cambria Math" panose="02040503050406030204" pitchFamily="18" charset="0"/>
                            <a:ea typeface="Cambria Math" panose="02040503050406030204" pitchFamily="18" charset="0"/>
                          </a:rPr>
                          <m:t>𝑌</m:t>
                        </m:r>
                        <m:r>
                          <a:rPr lang="en-US" altLang="ja-JP" b="0" i="1" smtClean="0">
                            <a:latin typeface="Cambria Math" panose="02040503050406030204" pitchFamily="18" charset="0"/>
                            <a:ea typeface="Cambria Math" panose="02040503050406030204" pitchFamily="18" charset="0"/>
                          </a:rPr>
                          <m:t> </m:t>
                        </m:r>
                      </m:e>
                    </m:acc>
                  </m:oMath>
                </a14:m>
                <a:r>
                  <a:rPr kumimoji="1" lang="ja-JP" altLang="en-US" i="0" dirty="0"/>
                  <a:t> の真理値表</a:t>
                </a:r>
              </a:p>
            </p:txBody>
          </p:sp>
        </mc:Choice>
        <mc:Fallback xmlns="">
          <p:sp>
            <p:nvSpPr>
              <p:cNvPr id="11" name="テキスト ボックス 10"/>
              <p:cNvSpPr txBox="1">
                <a:spLocks noRot="1" noChangeAspect="1" noMove="1" noResize="1" noEditPoints="1" noAdjustHandles="1" noChangeArrowheads="1" noChangeShapeType="1" noTextEdit="1"/>
              </p:cNvSpPr>
              <p:nvPr/>
            </p:nvSpPr>
            <p:spPr>
              <a:xfrm>
                <a:off x="1061977" y="3048000"/>
                <a:ext cx="7467600" cy="584775"/>
              </a:xfrm>
              <a:prstGeom prst="rect">
                <a:avLst/>
              </a:prstGeom>
              <a:blipFill>
                <a:blip r:embed="rId3"/>
                <a:stretch>
                  <a:fillRect l="-2041" t="-17708" b="-33333"/>
                </a:stretch>
              </a:blipFill>
            </p:spPr>
            <p:txBody>
              <a:bodyPr/>
              <a:lstStyle/>
              <a:p>
                <a:r>
                  <a:rPr lang="ja-JP"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73082"/>
                                        </p:tgtEl>
                                        <p:attrNameLst>
                                          <p:attrName>style.visibility</p:attrName>
                                        </p:attrNameLst>
                                      </p:cBhvr>
                                      <p:to>
                                        <p:strVal val="visible"/>
                                      </p:to>
                                    </p:set>
                                    <p:animEffect transition="in" filter="checkerboard(across)">
                                      <p:cBhvr>
                                        <p:cTn id="7" dur="500"/>
                                        <p:tgtEl>
                                          <p:spTgt spid="173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p:txBody>
          <a:bodyPr/>
          <a:lstStyle/>
          <a:p>
            <a:pPr eaLnBrk="1" hangingPunct="1">
              <a:defRPr/>
            </a:pPr>
            <a:r>
              <a:rPr lang="ja-JP" altLang="en-US" dirty="0">
                <a:latin typeface="Times New Roman" panose="02020603050405020304" pitchFamily="18" charset="0"/>
              </a:rPr>
              <a:t>真理値表の例題</a:t>
            </a:r>
          </a:p>
        </p:txBody>
      </p:sp>
      <p:graphicFrame>
        <p:nvGraphicFramePr>
          <p:cNvPr id="229379" name="Group 3"/>
          <p:cNvGraphicFramePr>
            <a:graphicFrameLocks noGrp="1"/>
          </p:cNvGraphicFramePr>
          <p:nvPr>
            <p:extLst>
              <p:ext uri="{D42A27DB-BD31-4B8C-83A1-F6EECF244321}">
                <p14:modId xmlns:p14="http://schemas.microsoft.com/office/powerpoint/2010/main" val="3142523485"/>
              </p:ext>
            </p:extLst>
          </p:nvPr>
        </p:nvGraphicFramePr>
        <p:xfrm>
          <a:off x="685800" y="3180600"/>
          <a:ext cx="3581400" cy="2895600"/>
        </p:xfrm>
        <a:graphic>
          <a:graphicData uri="http://schemas.openxmlformats.org/drawingml/2006/table">
            <a:tbl>
              <a:tblPr/>
              <a:tblGrid>
                <a:gridCol w="1790700">
                  <a:extLst>
                    <a:ext uri="{9D8B030D-6E8A-4147-A177-3AD203B41FA5}">
                      <a16:colId xmlns:a16="http://schemas.microsoft.com/office/drawing/2014/main" val="20000"/>
                    </a:ext>
                  </a:extLst>
                </a:gridCol>
                <a:gridCol w="1790700">
                  <a:extLst>
                    <a:ext uri="{9D8B030D-6E8A-4147-A177-3AD203B41FA5}">
                      <a16:colId xmlns:a16="http://schemas.microsoft.com/office/drawing/2014/main" val="20001"/>
                    </a:ext>
                  </a:extLst>
                </a:gridCol>
              </a:tblGrid>
              <a:tr h="13811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 Y</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f</a:t>
                      </a: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 (</a:t>
                      </a: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 </a:t>
                      </a: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Y</a:t>
                      </a: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139700">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811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9700">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0">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pSp>
        <p:nvGrpSpPr>
          <p:cNvPr id="229420" name="Group 44"/>
          <p:cNvGrpSpPr>
            <a:grpSpLocks/>
          </p:cNvGrpSpPr>
          <p:nvPr/>
        </p:nvGrpSpPr>
        <p:grpSpPr bwMode="auto">
          <a:xfrm>
            <a:off x="2476500" y="3758450"/>
            <a:ext cx="1790700" cy="2311400"/>
            <a:chOff x="2880" y="2380"/>
            <a:chExt cx="1128" cy="1456"/>
          </a:xfrm>
        </p:grpSpPr>
        <p:sp>
          <p:nvSpPr>
            <p:cNvPr id="229421" name="Rectangle 45"/>
            <p:cNvSpPr>
              <a:spLocks noChangeArrowheads="1"/>
            </p:cNvSpPr>
            <p:nvPr/>
          </p:nvSpPr>
          <p:spPr bwMode="auto">
            <a:xfrm>
              <a:off x="2880" y="3472"/>
              <a:ext cx="1128"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sp>
          <p:nvSpPr>
            <p:cNvPr id="229422" name="Rectangle 46"/>
            <p:cNvSpPr>
              <a:spLocks noChangeArrowheads="1"/>
            </p:cNvSpPr>
            <p:nvPr/>
          </p:nvSpPr>
          <p:spPr bwMode="auto">
            <a:xfrm>
              <a:off x="2880" y="3108"/>
              <a:ext cx="1128"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1</a:t>
              </a:r>
            </a:p>
          </p:txBody>
        </p:sp>
        <p:sp>
          <p:nvSpPr>
            <p:cNvPr id="229423" name="Rectangle 47"/>
            <p:cNvSpPr>
              <a:spLocks noChangeArrowheads="1"/>
            </p:cNvSpPr>
            <p:nvPr/>
          </p:nvSpPr>
          <p:spPr bwMode="auto">
            <a:xfrm>
              <a:off x="2880" y="2744"/>
              <a:ext cx="1128"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1</a:t>
              </a:r>
            </a:p>
          </p:txBody>
        </p:sp>
        <p:sp>
          <p:nvSpPr>
            <p:cNvPr id="229424" name="Rectangle 48"/>
            <p:cNvSpPr>
              <a:spLocks noChangeArrowheads="1"/>
            </p:cNvSpPr>
            <p:nvPr/>
          </p:nvSpPr>
          <p:spPr bwMode="auto">
            <a:xfrm>
              <a:off x="2880" y="2380"/>
              <a:ext cx="1128"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grpSp>
      <mc:AlternateContent xmlns:mc="http://schemas.openxmlformats.org/markup-compatibility/2006" xmlns:a14="http://schemas.microsoft.com/office/drawing/2010/main">
        <mc:Choice Requires="a14">
          <p:sp>
            <p:nvSpPr>
              <p:cNvPr id="2" name="テキスト ボックス 1"/>
              <p:cNvSpPr txBox="1"/>
              <p:nvPr/>
            </p:nvSpPr>
            <p:spPr>
              <a:xfrm>
                <a:off x="1104418" y="1696049"/>
                <a:ext cx="6873420" cy="1077218"/>
              </a:xfrm>
              <a:prstGeom prst="rect">
                <a:avLst/>
              </a:prstGeom>
              <a:noFill/>
            </p:spPr>
            <p:txBody>
              <a:bodyPr wrap="none" rtlCol="0">
                <a:spAutoFit/>
              </a:bodyPr>
              <a:lstStyle/>
              <a:p>
                <a:r>
                  <a:rPr lang="ja-JP" altLang="en-US" i="0" dirty="0"/>
                  <a:t>例題 </a:t>
                </a:r>
                <a:r>
                  <a:rPr lang="en-US" altLang="ja-JP" i="0" dirty="0"/>
                  <a:t>: </a:t>
                </a:r>
                <a14:m>
                  <m:oMath xmlns:m="http://schemas.openxmlformats.org/officeDocument/2006/math">
                    <m:r>
                      <a:rPr kumimoji="1" lang="en-US" altLang="ja-JP" b="0" i="1" smtClean="0">
                        <a:latin typeface="Cambria Math" panose="02040503050406030204" pitchFamily="18" charset="0"/>
                      </a:rPr>
                      <m:t>𝑓</m:t>
                    </m:r>
                    <m:d>
                      <m:dPr>
                        <m:ctrlPr>
                          <a:rPr kumimoji="1" lang="en-US" altLang="ja-JP" b="0" i="1" smtClean="0">
                            <a:latin typeface="Cambria Math" panose="02040503050406030204" pitchFamily="18" charset="0"/>
                          </a:rPr>
                        </m:ctrlPr>
                      </m:dPr>
                      <m:e>
                        <m:r>
                          <a:rPr kumimoji="1" lang="en-US" altLang="ja-JP" b="0" i="1" smtClean="0">
                            <a:latin typeface="Cambria Math" panose="02040503050406030204" pitchFamily="18" charset="0"/>
                          </a:rPr>
                          <m:t>𝑋</m:t>
                        </m:r>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𝑌</m:t>
                        </m:r>
                      </m:e>
                    </m:d>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𝑋</m:t>
                    </m:r>
                    <m:r>
                      <a:rPr kumimoji="1" lang="en-US" altLang="ja-JP" b="0" i="1" smtClean="0">
                        <a:latin typeface="Cambria Math" panose="02040503050406030204" pitchFamily="18" charset="0"/>
                        <a:ea typeface="Cambria Math" panose="02040503050406030204" pitchFamily="18" charset="0"/>
                      </a:rPr>
                      <m:t>⋅</m:t>
                    </m:r>
                    <m:acc>
                      <m:accPr>
                        <m:chr m:val="̅"/>
                        <m:ctrlPr>
                          <a:rPr kumimoji="1" lang="en-US" altLang="ja-JP" b="0" i="1" smtClean="0">
                            <a:latin typeface="Cambria Math" panose="02040503050406030204" pitchFamily="18" charset="0"/>
                            <a:ea typeface="Cambria Math" panose="02040503050406030204" pitchFamily="18" charset="0"/>
                          </a:rPr>
                        </m:ctrlPr>
                      </m:accPr>
                      <m:e>
                        <m:r>
                          <a:rPr kumimoji="1" lang="en-US" altLang="ja-JP" b="0" i="1" smtClean="0">
                            <a:latin typeface="Cambria Math" panose="02040503050406030204" pitchFamily="18" charset="0"/>
                            <a:ea typeface="Cambria Math" panose="02040503050406030204" pitchFamily="18" charset="0"/>
                          </a:rPr>
                          <m:t> </m:t>
                        </m:r>
                        <m:r>
                          <a:rPr kumimoji="1" lang="en-US" altLang="ja-JP" b="0" i="1" smtClean="0">
                            <a:latin typeface="Cambria Math" panose="02040503050406030204" pitchFamily="18" charset="0"/>
                            <a:ea typeface="Cambria Math" panose="02040503050406030204" pitchFamily="18" charset="0"/>
                          </a:rPr>
                          <m:t>𝑌</m:t>
                        </m:r>
                        <m:r>
                          <a:rPr kumimoji="1" lang="en-US" altLang="ja-JP" b="0" i="1" smtClean="0">
                            <a:latin typeface="Cambria Math" panose="02040503050406030204" pitchFamily="18" charset="0"/>
                            <a:ea typeface="Cambria Math" panose="02040503050406030204" pitchFamily="18" charset="0"/>
                          </a:rPr>
                          <m:t> </m:t>
                        </m:r>
                      </m:e>
                    </m:acc>
                    <m:r>
                      <a:rPr kumimoji="1" lang="en-US" altLang="ja-JP" b="0" i="1" smtClean="0">
                        <a:latin typeface="Cambria Math" panose="02040503050406030204" pitchFamily="18" charset="0"/>
                      </a:rPr>
                      <m:t>+</m:t>
                    </m:r>
                    <m:acc>
                      <m:accPr>
                        <m:chr m:val="̅"/>
                        <m:ctrlPr>
                          <a:rPr kumimoji="1" lang="en-US" altLang="ja-JP" b="0" i="1" smtClean="0">
                            <a:latin typeface="Cambria Math" panose="02040503050406030204" pitchFamily="18" charset="0"/>
                          </a:rPr>
                        </m:ctrlPr>
                      </m:accPr>
                      <m:e>
                        <m:r>
                          <a:rPr kumimoji="1" lang="en-US" altLang="ja-JP" b="0" i="1" smtClean="0">
                            <a:latin typeface="Cambria Math" panose="02040503050406030204" pitchFamily="18" charset="0"/>
                          </a:rPr>
                          <m:t> </m:t>
                        </m:r>
                        <m:r>
                          <a:rPr kumimoji="1" lang="en-US" altLang="ja-JP" b="0" i="1" smtClean="0">
                            <a:latin typeface="Cambria Math" panose="02040503050406030204" pitchFamily="18" charset="0"/>
                          </a:rPr>
                          <m:t>𝑋</m:t>
                        </m:r>
                        <m:r>
                          <a:rPr kumimoji="1" lang="en-US" altLang="ja-JP" b="0" i="1" smtClean="0">
                            <a:latin typeface="Cambria Math" panose="02040503050406030204" pitchFamily="18" charset="0"/>
                          </a:rPr>
                          <m:t> </m:t>
                        </m:r>
                      </m:e>
                    </m:acc>
                    <m:r>
                      <a:rPr kumimoji="1" lang="en-US" altLang="ja-JP" b="0" i="1" smtClean="0">
                        <a:latin typeface="Cambria Math" panose="02040503050406030204" pitchFamily="18" charset="0"/>
                        <a:ea typeface="Cambria Math" panose="02040503050406030204" pitchFamily="18" charset="0"/>
                      </a:rPr>
                      <m:t>⋅</m:t>
                    </m:r>
                    <m:r>
                      <a:rPr kumimoji="1" lang="en-US" altLang="ja-JP" b="0" i="1" smtClean="0">
                        <a:latin typeface="Cambria Math" panose="02040503050406030204" pitchFamily="18" charset="0"/>
                        <a:ea typeface="Cambria Math" panose="02040503050406030204" pitchFamily="18" charset="0"/>
                      </a:rPr>
                      <m:t>𝑌</m:t>
                    </m:r>
                    <m:r>
                      <a:rPr kumimoji="1" lang="en-US" altLang="ja-JP" b="0" i="1" smtClean="0">
                        <a:latin typeface="Cambria Math" panose="02040503050406030204" pitchFamily="18" charset="0"/>
                        <a:ea typeface="Cambria Math" panose="02040503050406030204" pitchFamily="18" charset="0"/>
                      </a:rPr>
                      <m:t> </m:t>
                    </m:r>
                  </m:oMath>
                </a14:m>
                <a:r>
                  <a:rPr kumimoji="1" lang="ja-JP" altLang="en-US" i="0" dirty="0"/>
                  <a:t>を表す</a:t>
                </a:r>
                <a:endParaRPr kumimoji="1" lang="en-US" altLang="ja-JP" i="0" dirty="0"/>
              </a:p>
              <a:p>
                <a:r>
                  <a:rPr lang="ja-JP" altLang="en-US" i="0" dirty="0"/>
                  <a:t>          真理値表を示せ</a:t>
                </a:r>
                <a:endParaRPr kumimoji="1" lang="ja-JP" altLang="en-US" dirty="0"/>
              </a:p>
            </p:txBody>
          </p:sp>
        </mc:Choice>
        <mc:Fallback xmlns="">
          <p:sp>
            <p:nvSpPr>
              <p:cNvPr id="2" name="テキスト ボックス 1"/>
              <p:cNvSpPr txBox="1">
                <a:spLocks noRot="1" noChangeAspect="1" noMove="1" noResize="1" noEditPoints="1" noAdjustHandles="1" noChangeArrowheads="1" noChangeShapeType="1" noTextEdit="1"/>
              </p:cNvSpPr>
              <p:nvPr/>
            </p:nvSpPr>
            <p:spPr>
              <a:xfrm>
                <a:off x="1104418" y="1696049"/>
                <a:ext cx="6873420" cy="1077218"/>
              </a:xfrm>
              <a:prstGeom prst="rect">
                <a:avLst/>
              </a:prstGeom>
              <a:blipFill rotWithShape="0">
                <a:blip r:embed="rId3" cstate="print"/>
                <a:stretch>
                  <a:fillRect l="-2216" t="-9605" r="-1330" b="-1525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 name="テキスト ボックス 2"/>
              <p:cNvSpPr txBox="1"/>
              <p:nvPr/>
            </p:nvSpPr>
            <p:spPr>
              <a:xfrm>
                <a:off x="4343400" y="3756396"/>
                <a:ext cx="2281843" cy="20667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0</m:t>
                      </m:r>
                      <m:r>
                        <a:rPr kumimoji="1" lang="en-US" altLang="ja-JP" b="0" i="1" smtClean="0">
                          <a:latin typeface="Cambria Math" panose="02040503050406030204" pitchFamily="18" charset="0"/>
                          <a:ea typeface="Cambria Math" panose="02040503050406030204" pitchFamily="18" charset="0"/>
                        </a:rPr>
                        <m:t>∙</m:t>
                      </m:r>
                      <m:acc>
                        <m:accPr>
                          <m:chr m:val="̅"/>
                          <m:ctrlPr>
                            <a:rPr kumimoji="1" lang="en-US" altLang="ja-JP" b="0" i="1" smtClean="0">
                              <a:latin typeface="Cambria Math" panose="02040503050406030204" pitchFamily="18" charset="0"/>
                              <a:ea typeface="Cambria Math" panose="02040503050406030204" pitchFamily="18" charset="0"/>
                            </a:rPr>
                          </m:ctrlPr>
                        </m:accPr>
                        <m:e>
                          <m:r>
                            <a:rPr kumimoji="1" lang="en-US" altLang="ja-JP" b="0" i="1" smtClean="0">
                              <a:latin typeface="Cambria Math" panose="02040503050406030204" pitchFamily="18" charset="0"/>
                              <a:ea typeface="Cambria Math" panose="02040503050406030204" pitchFamily="18" charset="0"/>
                            </a:rPr>
                            <m:t>0</m:t>
                          </m:r>
                        </m:e>
                      </m:acc>
                      <m:r>
                        <a:rPr kumimoji="1" lang="en-US" altLang="ja-JP" b="0" i="1" smtClean="0">
                          <a:latin typeface="Cambria Math" panose="02040503050406030204" pitchFamily="18" charset="0"/>
                        </a:rPr>
                        <m:t>+</m:t>
                      </m:r>
                      <m:acc>
                        <m:accPr>
                          <m:chr m:val="̅"/>
                          <m:ctrlPr>
                            <a:rPr kumimoji="1" lang="en-US" altLang="ja-JP" b="0" i="1" smtClean="0">
                              <a:latin typeface="Cambria Math" panose="02040503050406030204" pitchFamily="18" charset="0"/>
                            </a:rPr>
                          </m:ctrlPr>
                        </m:accPr>
                        <m:e>
                          <m:r>
                            <a:rPr kumimoji="1" lang="en-US" altLang="ja-JP" b="0" i="1" smtClean="0">
                              <a:latin typeface="Cambria Math" panose="02040503050406030204" pitchFamily="18" charset="0"/>
                            </a:rPr>
                            <m:t>0</m:t>
                          </m:r>
                        </m:e>
                      </m:acc>
                      <m:r>
                        <a:rPr kumimoji="1" lang="en-US" altLang="ja-JP" b="0" i="1" smtClean="0">
                          <a:latin typeface="Cambria Math" panose="02040503050406030204" pitchFamily="18" charset="0"/>
                          <a:ea typeface="Cambria Math" panose="02040503050406030204" pitchFamily="18" charset="0"/>
                        </a:rPr>
                        <m:t>∙0</m:t>
                      </m:r>
                    </m:oMath>
                  </m:oMathPara>
                </a14:m>
                <a:endParaRPr kumimoji="1" lang="en-US" altLang="ja-JP" b="0" dirty="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ja-JP">
                          <a:latin typeface="Cambria Math" panose="02040503050406030204" pitchFamily="18" charset="0"/>
                        </a:rPr>
                        <m:t>0</m:t>
                      </m:r>
                      <m:r>
                        <a:rPr lang="en-US" altLang="ja-JP">
                          <a:latin typeface="Cambria Math" panose="02040503050406030204" pitchFamily="18" charset="0"/>
                          <a:ea typeface="Cambria Math" panose="02040503050406030204" pitchFamily="18" charset="0"/>
                        </a:rPr>
                        <m:t>∙</m:t>
                      </m:r>
                      <m:acc>
                        <m:accPr>
                          <m:chr m:val="̅"/>
                          <m:ctrlPr>
                            <a:rPr lang="en-US" altLang="ja-JP" i="1">
                              <a:latin typeface="Cambria Math" panose="02040503050406030204" pitchFamily="18" charset="0"/>
                              <a:ea typeface="Cambria Math" panose="02040503050406030204" pitchFamily="18" charset="0"/>
                            </a:rPr>
                          </m:ctrlPr>
                        </m:accPr>
                        <m:e>
                          <m:r>
                            <a:rPr lang="en-US" altLang="ja-JP" b="0" i="1" smtClean="0">
                              <a:latin typeface="Cambria Math" panose="02040503050406030204" pitchFamily="18" charset="0"/>
                              <a:ea typeface="Cambria Math" panose="02040503050406030204" pitchFamily="18" charset="0"/>
                            </a:rPr>
                            <m:t>1</m:t>
                          </m:r>
                        </m:e>
                      </m:acc>
                      <m:r>
                        <a:rPr lang="en-US" altLang="ja-JP">
                          <a:latin typeface="Cambria Math" panose="02040503050406030204" pitchFamily="18" charset="0"/>
                        </a:rPr>
                        <m:t>+</m:t>
                      </m:r>
                      <m:acc>
                        <m:accPr>
                          <m:chr m:val="̅"/>
                          <m:ctrlPr>
                            <a:rPr lang="en-US" altLang="ja-JP" i="1">
                              <a:latin typeface="Cambria Math" panose="02040503050406030204" pitchFamily="18" charset="0"/>
                            </a:rPr>
                          </m:ctrlPr>
                        </m:accPr>
                        <m:e>
                          <m:r>
                            <a:rPr lang="en-US" altLang="ja-JP">
                              <a:latin typeface="Cambria Math" panose="02040503050406030204" pitchFamily="18" charset="0"/>
                            </a:rPr>
                            <m:t>0</m:t>
                          </m:r>
                        </m:e>
                      </m:acc>
                      <m:r>
                        <a:rPr lang="en-US" altLang="ja-JP">
                          <a:latin typeface="Cambria Math" panose="02040503050406030204" pitchFamily="18" charset="0"/>
                          <a:ea typeface="Cambria Math" panose="02040503050406030204" pitchFamily="18" charset="0"/>
                        </a:rPr>
                        <m:t>∙</m:t>
                      </m:r>
                      <m:r>
                        <a:rPr lang="en-US" altLang="ja-JP" b="0" i="1" smtClean="0">
                          <a:latin typeface="Cambria Math" panose="02040503050406030204" pitchFamily="18" charset="0"/>
                          <a:ea typeface="Cambria Math" panose="02040503050406030204" pitchFamily="18" charset="0"/>
                        </a:rPr>
                        <m:t>1</m:t>
                      </m:r>
                    </m:oMath>
                  </m:oMathPara>
                </a14:m>
                <a:endParaRPr lang="en-US" altLang="ja-JP" dirty="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ja-JP" smtClean="0">
                          <a:latin typeface="Cambria Math" panose="02040503050406030204" pitchFamily="18" charset="0"/>
                        </a:rPr>
                        <m:t>1</m:t>
                      </m:r>
                      <m:r>
                        <a:rPr lang="en-US" altLang="ja-JP">
                          <a:latin typeface="Cambria Math" panose="02040503050406030204" pitchFamily="18" charset="0"/>
                          <a:ea typeface="Cambria Math" panose="02040503050406030204" pitchFamily="18" charset="0"/>
                        </a:rPr>
                        <m:t>∙</m:t>
                      </m:r>
                      <m:acc>
                        <m:accPr>
                          <m:chr m:val="̅"/>
                          <m:ctrlPr>
                            <a:rPr lang="en-US" altLang="ja-JP" i="1">
                              <a:latin typeface="Cambria Math" panose="02040503050406030204" pitchFamily="18" charset="0"/>
                              <a:ea typeface="Cambria Math" panose="02040503050406030204" pitchFamily="18" charset="0"/>
                            </a:rPr>
                          </m:ctrlPr>
                        </m:accPr>
                        <m:e>
                          <m:r>
                            <a:rPr lang="en-US" altLang="ja-JP">
                              <a:latin typeface="Cambria Math" panose="02040503050406030204" pitchFamily="18" charset="0"/>
                              <a:ea typeface="Cambria Math" panose="02040503050406030204" pitchFamily="18" charset="0"/>
                            </a:rPr>
                            <m:t>0</m:t>
                          </m:r>
                        </m:e>
                      </m:acc>
                      <m:r>
                        <a:rPr lang="en-US" altLang="ja-JP">
                          <a:latin typeface="Cambria Math" panose="02040503050406030204" pitchFamily="18" charset="0"/>
                        </a:rPr>
                        <m:t>+</m:t>
                      </m:r>
                      <m:acc>
                        <m:accPr>
                          <m:chr m:val="̅"/>
                          <m:ctrlPr>
                            <a:rPr lang="en-US" altLang="ja-JP" i="1">
                              <a:latin typeface="Cambria Math" panose="02040503050406030204" pitchFamily="18" charset="0"/>
                            </a:rPr>
                          </m:ctrlPr>
                        </m:accPr>
                        <m:e>
                          <m:r>
                            <a:rPr lang="en-US" altLang="ja-JP" b="0" i="1" smtClean="0">
                              <a:latin typeface="Cambria Math" panose="02040503050406030204" pitchFamily="18" charset="0"/>
                            </a:rPr>
                            <m:t>1</m:t>
                          </m:r>
                        </m:e>
                      </m:acc>
                      <m:r>
                        <a:rPr lang="en-US" altLang="ja-JP">
                          <a:latin typeface="Cambria Math" panose="02040503050406030204" pitchFamily="18" charset="0"/>
                          <a:ea typeface="Cambria Math" panose="02040503050406030204" pitchFamily="18" charset="0"/>
                        </a:rPr>
                        <m:t>∙0</m:t>
                      </m:r>
                    </m:oMath>
                  </m:oMathPara>
                </a14:m>
                <a:endParaRPr lang="en-US" altLang="ja-JP" dirty="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ja-JP" smtClean="0">
                          <a:latin typeface="Cambria Math" panose="02040503050406030204" pitchFamily="18" charset="0"/>
                        </a:rPr>
                        <m:t>1</m:t>
                      </m:r>
                      <m:r>
                        <a:rPr lang="en-US" altLang="ja-JP">
                          <a:latin typeface="Cambria Math" panose="02040503050406030204" pitchFamily="18" charset="0"/>
                          <a:ea typeface="Cambria Math" panose="02040503050406030204" pitchFamily="18" charset="0"/>
                        </a:rPr>
                        <m:t>∙</m:t>
                      </m:r>
                      <m:acc>
                        <m:accPr>
                          <m:chr m:val="̅"/>
                          <m:ctrlPr>
                            <a:rPr lang="en-US" altLang="ja-JP" i="1">
                              <a:latin typeface="Cambria Math" panose="02040503050406030204" pitchFamily="18" charset="0"/>
                              <a:ea typeface="Cambria Math" panose="02040503050406030204" pitchFamily="18" charset="0"/>
                            </a:rPr>
                          </m:ctrlPr>
                        </m:accPr>
                        <m:e>
                          <m:r>
                            <a:rPr lang="en-US" altLang="ja-JP" b="0" i="1" smtClean="0">
                              <a:latin typeface="Cambria Math" panose="02040503050406030204" pitchFamily="18" charset="0"/>
                              <a:ea typeface="Cambria Math" panose="02040503050406030204" pitchFamily="18" charset="0"/>
                            </a:rPr>
                            <m:t>1</m:t>
                          </m:r>
                        </m:e>
                      </m:acc>
                      <m:r>
                        <a:rPr lang="en-US" altLang="ja-JP">
                          <a:latin typeface="Cambria Math" panose="02040503050406030204" pitchFamily="18" charset="0"/>
                        </a:rPr>
                        <m:t>+</m:t>
                      </m:r>
                      <m:acc>
                        <m:accPr>
                          <m:chr m:val="̅"/>
                          <m:ctrlPr>
                            <a:rPr lang="en-US" altLang="ja-JP" i="1">
                              <a:latin typeface="Cambria Math" panose="02040503050406030204" pitchFamily="18" charset="0"/>
                            </a:rPr>
                          </m:ctrlPr>
                        </m:accPr>
                        <m:e>
                          <m:r>
                            <a:rPr lang="en-US" altLang="ja-JP" b="0" i="1" smtClean="0">
                              <a:latin typeface="Cambria Math" panose="02040503050406030204" pitchFamily="18" charset="0"/>
                            </a:rPr>
                            <m:t>1</m:t>
                          </m:r>
                        </m:e>
                      </m:acc>
                      <m:r>
                        <a:rPr lang="en-US" altLang="ja-JP">
                          <a:latin typeface="Cambria Math" panose="02040503050406030204" pitchFamily="18" charset="0"/>
                          <a:ea typeface="Cambria Math" panose="02040503050406030204" pitchFamily="18" charset="0"/>
                        </a:rPr>
                        <m:t>∙</m:t>
                      </m:r>
                      <m:r>
                        <a:rPr lang="en-US" altLang="ja-JP" b="0" i="1" smtClean="0">
                          <a:latin typeface="Cambria Math" panose="02040503050406030204" pitchFamily="18" charset="0"/>
                          <a:ea typeface="Cambria Math" panose="02040503050406030204" pitchFamily="18" charset="0"/>
                        </a:rPr>
                        <m:t>1</m:t>
                      </m:r>
                    </m:oMath>
                  </m:oMathPara>
                </a14:m>
                <a:endParaRPr lang="en-US" altLang="ja-JP" dirty="0">
                  <a:ea typeface="Cambria Math" panose="02040503050406030204" pitchFamily="18" charset="0"/>
                </a:endParaRPr>
              </a:p>
            </p:txBody>
          </p:sp>
        </mc:Choice>
        <mc:Fallback xmlns="">
          <p:sp>
            <p:nvSpPr>
              <p:cNvPr id="3" name="テキスト ボックス 2"/>
              <p:cNvSpPr txBox="1">
                <a:spLocks noRot="1" noChangeAspect="1" noMove="1" noResize="1" noEditPoints="1" noAdjustHandles="1" noChangeArrowheads="1" noChangeShapeType="1" noTextEdit="1"/>
              </p:cNvSpPr>
              <p:nvPr/>
            </p:nvSpPr>
            <p:spPr>
              <a:xfrm>
                <a:off x="4343400" y="3756396"/>
                <a:ext cx="2281843" cy="2066720"/>
              </a:xfrm>
              <a:prstGeom prst="rect">
                <a:avLst/>
              </a:prstGeom>
              <a:blipFill rotWithShape="0">
                <a:blip r:embed="rId4" cstate="print"/>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テキスト ボックス 15"/>
              <p:cNvSpPr txBox="1"/>
              <p:nvPr/>
            </p:nvSpPr>
            <p:spPr>
              <a:xfrm>
                <a:off x="6477000" y="3744062"/>
                <a:ext cx="2413033" cy="206210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=0+</m:t>
                      </m:r>
                      <m:r>
                        <a:rPr kumimoji="1" lang="en-US" altLang="ja-JP" b="0" i="1" smtClean="0">
                          <a:latin typeface="Cambria Math" panose="02040503050406030204" pitchFamily="18" charset="0"/>
                          <a:ea typeface="Cambria Math" panose="02040503050406030204" pitchFamily="18" charset="0"/>
                        </a:rPr>
                        <m:t>0=0</m:t>
                      </m:r>
                    </m:oMath>
                  </m:oMathPara>
                </a14:m>
                <a:endParaRPr kumimoji="1" lang="en-US" altLang="ja-JP" b="0" dirty="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ja-JP" b="0" i="1" smtClean="0">
                          <a:latin typeface="Cambria Math" panose="02040503050406030204" pitchFamily="18" charset="0"/>
                        </a:rPr>
                        <m:t>=</m:t>
                      </m:r>
                      <m:r>
                        <a:rPr lang="en-US" altLang="ja-JP" b="0" i="1" smtClean="0">
                          <a:latin typeface="Cambria Math" panose="02040503050406030204" pitchFamily="18" charset="0"/>
                          <a:ea typeface="Cambria Math" panose="02040503050406030204" pitchFamily="18" charset="0"/>
                        </a:rPr>
                        <m:t>0</m:t>
                      </m:r>
                      <m:r>
                        <a:rPr lang="en-US" altLang="ja-JP">
                          <a:latin typeface="Cambria Math" panose="02040503050406030204" pitchFamily="18" charset="0"/>
                        </a:rPr>
                        <m:t>+</m:t>
                      </m:r>
                      <m:r>
                        <a:rPr lang="en-US" altLang="ja-JP" b="0" i="1" smtClean="0">
                          <a:latin typeface="Cambria Math" panose="02040503050406030204" pitchFamily="18" charset="0"/>
                        </a:rPr>
                        <m:t>1=1</m:t>
                      </m:r>
                    </m:oMath>
                  </m:oMathPara>
                </a14:m>
                <a:endParaRPr lang="en-US" altLang="ja-JP" dirty="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ja-JP" b="0" i="1" smtClean="0">
                          <a:latin typeface="Cambria Math" panose="02040503050406030204" pitchFamily="18" charset="0"/>
                        </a:rPr>
                        <m:t>=</m:t>
                      </m:r>
                      <m:r>
                        <a:rPr lang="en-US" altLang="ja-JP" smtClean="0">
                          <a:latin typeface="Cambria Math" panose="02040503050406030204" pitchFamily="18" charset="0"/>
                        </a:rPr>
                        <m:t>1</m:t>
                      </m:r>
                      <m:r>
                        <a:rPr lang="en-US" altLang="ja-JP">
                          <a:latin typeface="Cambria Math" panose="02040503050406030204" pitchFamily="18" charset="0"/>
                        </a:rPr>
                        <m:t>+</m:t>
                      </m:r>
                      <m:r>
                        <a:rPr lang="en-US" altLang="ja-JP" b="0" i="1" smtClean="0">
                          <a:latin typeface="Cambria Math" panose="02040503050406030204" pitchFamily="18" charset="0"/>
                        </a:rPr>
                        <m:t>0=1</m:t>
                      </m:r>
                    </m:oMath>
                  </m:oMathPara>
                </a14:m>
                <a:endParaRPr lang="en-US" altLang="ja-JP" dirty="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ja-JP" b="0" i="1" smtClean="0">
                          <a:latin typeface="Cambria Math" panose="02040503050406030204" pitchFamily="18" charset="0"/>
                        </a:rPr>
                        <m:t>=</m:t>
                      </m:r>
                      <m:r>
                        <a:rPr lang="en-US" altLang="ja-JP" b="0" i="1" smtClean="0">
                          <a:latin typeface="Cambria Math" panose="02040503050406030204" pitchFamily="18" charset="0"/>
                          <a:ea typeface="Cambria Math" panose="02040503050406030204" pitchFamily="18" charset="0"/>
                        </a:rPr>
                        <m:t>0</m:t>
                      </m:r>
                      <m:r>
                        <a:rPr lang="en-US" altLang="ja-JP">
                          <a:latin typeface="Cambria Math" panose="02040503050406030204" pitchFamily="18" charset="0"/>
                        </a:rPr>
                        <m:t>+</m:t>
                      </m:r>
                      <m:r>
                        <a:rPr lang="en-US" altLang="ja-JP" b="0" i="1" smtClean="0">
                          <a:latin typeface="Cambria Math" panose="02040503050406030204" pitchFamily="18" charset="0"/>
                        </a:rPr>
                        <m:t>0=0</m:t>
                      </m:r>
                    </m:oMath>
                  </m:oMathPara>
                </a14:m>
                <a:endParaRPr lang="en-US" altLang="ja-JP" dirty="0">
                  <a:ea typeface="Cambria Math" panose="02040503050406030204" pitchFamily="18" charset="0"/>
                </a:endParaRPr>
              </a:p>
            </p:txBody>
          </p:sp>
        </mc:Choice>
        <mc:Fallback xmlns="">
          <p:sp>
            <p:nvSpPr>
              <p:cNvPr id="16" name="テキスト ボックス 15"/>
              <p:cNvSpPr txBox="1">
                <a:spLocks noRot="1" noChangeAspect="1" noMove="1" noResize="1" noEditPoints="1" noAdjustHandles="1" noChangeArrowheads="1" noChangeShapeType="1" noTextEdit="1"/>
              </p:cNvSpPr>
              <p:nvPr/>
            </p:nvSpPr>
            <p:spPr>
              <a:xfrm>
                <a:off x="6477000" y="3744062"/>
                <a:ext cx="2413033" cy="2062103"/>
              </a:xfrm>
              <a:prstGeom prst="rect">
                <a:avLst/>
              </a:prstGeom>
              <a:blipFill rotWithShape="0">
                <a:blip r:embed="rId5" cstate="print"/>
                <a:stretch>
                  <a:fillRect/>
                </a:stretch>
              </a:blipFill>
            </p:spPr>
            <p:txBody>
              <a:bodyPr/>
              <a:lstStyle/>
              <a:p>
                <a:r>
                  <a:rPr lang="ja-JP"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229420"/>
                                        </p:tgtEl>
                                        <p:attrNameLst>
                                          <p:attrName>style.visibility</p:attrName>
                                        </p:attrNameLst>
                                      </p:cBhvr>
                                      <p:to>
                                        <p:strVal val="visible"/>
                                      </p:to>
                                    </p:set>
                                    <p:animEffect transition="in" filter="checkerboard(across)">
                                      <p:cBhvr>
                                        <p:cTn id="19" dur="500"/>
                                        <p:tgtEl>
                                          <p:spTgt spid="229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 メール&#10;&#10;自動的に生成された説明">
            <a:extLst>
              <a:ext uri="{FF2B5EF4-FFF2-40B4-BE49-F238E27FC236}">
                <a16:creationId xmlns:a16="http://schemas.microsoft.com/office/drawing/2014/main" id="{D0C3B3E5-94F5-4524-83DA-1C65B8F14E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09" y="0"/>
            <a:ext cx="8936182" cy="6858000"/>
          </a:xfrm>
          <a:prstGeom prst="rect">
            <a:avLst/>
          </a:prstGeom>
        </p:spPr>
      </p:pic>
      <p:sp>
        <p:nvSpPr>
          <p:cNvPr id="4" name="テキスト ボックス 3">
            <a:extLst>
              <a:ext uri="{FF2B5EF4-FFF2-40B4-BE49-F238E27FC236}">
                <a16:creationId xmlns:a16="http://schemas.microsoft.com/office/drawing/2014/main" id="{87A7F43E-43A8-425B-BC6F-AE9E85BA39A0}"/>
              </a:ext>
            </a:extLst>
          </p:cNvPr>
          <p:cNvSpPr txBox="1"/>
          <p:nvPr/>
        </p:nvSpPr>
        <p:spPr>
          <a:xfrm>
            <a:off x="1828800" y="1371600"/>
            <a:ext cx="7105150" cy="707886"/>
          </a:xfrm>
          <a:prstGeom prst="rect">
            <a:avLst/>
          </a:prstGeom>
          <a:solidFill>
            <a:srgbClr val="003300"/>
          </a:solidFill>
          <a:ln>
            <a:solidFill>
              <a:schemeClr val="tx1"/>
            </a:solidFill>
          </a:ln>
        </p:spPr>
        <p:txBody>
          <a:bodyPr wrap="none" rtlCol="0">
            <a:spAutoFit/>
          </a:bodyPr>
          <a:lstStyle/>
          <a:p>
            <a:r>
              <a:rPr lang="en-US" altLang="ja-JP" sz="4000" i="0" dirty="0"/>
              <a:t>https://www.info.kindai.ac.jp/LC/</a:t>
            </a:r>
            <a:endParaRPr kumimoji="1" lang="ja-JP" altLang="en-US" sz="4000" i="0" dirty="0"/>
          </a:p>
        </p:txBody>
      </p:sp>
      <p:sp>
        <p:nvSpPr>
          <p:cNvPr id="6" name="四角形: 角を丸くする 5">
            <a:extLst>
              <a:ext uri="{FF2B5EF4-FFF2-40B4-BE49-F238E27FC236}">
                <a16:creationId xmlns:a16="http://schemas.microsoft.com/office/drawing/2014/main" id="{CB936D8D-B02E-4FA3-9551-9AA7740CE026}"/>
              </a:ext>
            </a:extLst>
          </p:cNvPr>
          <p:cNvSpPr/>
          <p:nvPr/>
        </p:nvSpPr>
        <p:spPr bwMode="auto">
          <a:xfrm>
            <a:off x="381000" y="5486400"/>
            <a:ext cx="2590800" cy="457200"/>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3200" b="0" i="1" u="none" strike="noStrike" cap="none" normalizeH="0" baseline="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endParaRPr>
          </a:p>
        </p:txBody>
      </p:sp>
    </p:spTree>
    <p:custDataLst>
      <p:tags r:id="rId1"/>
    </p:custDataLst>
    <p:extLst>
      <p:ext uri="{BB962C8B-B14F-4D97-AF65-F5344CB8AC3E}">
        <p14:creationId xmlns:p14="http://schemas.microsoft.com/office/powerpoint/2010/main" val="72734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パソコンの画面&#10;&#10;中程度の精度で自動的に生成された説明">
            <a:extLst>
              <a:ext uri="{FF2B5EF4-FFF2-40B4-BE49-F238E27FC236}">
                <a16:creationId xmlns:a16="http://schemas.microsoft.com/office/drawing/2014/main" id="{DBB23BD6-07D2-4723-9845-00AAF556C6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9348" y="0"/>
            <a:ext cx="5665304" cy="6858000"/>
          </a:xfrm>
          <a:prstGeom prst="rect">
            <a:avLst/>
          </a:prstGeom>
        </p:spPr>
      </p:pic>
    </p:spTree>
    <p:extLst>
      <p:ext uri="{BB962C8B-B14F-4D97-AF65-F5344CB8AC3E}">
        <p14:creationId xmlns:p14="http://schemas.microsoft.com/office/powerpoint/2010/main" val="3137225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昨年度の受講状況</a:t>
            </a:r>
            <a:endParaRPr kumimoji="1" lang="ja-JP" altLang="en-US" dirty="0"/>
          </a:p>
        </p:txBody>
      </p:sp>
      <p:graphicFrame>
        <p:nvGraphicFramePr>
          <p:cNvPr id="3" name="表 2"/>
          <p:cNvGraphicFramePr>
            <a:graphicFrameLocks noGrp="1"/>
          </p:cNvGraphicFramePr>
          <p:nvPr>
            <p:extLst>
              <p:ext uri="{D42A27DB-BD31-4B8C-83A1-F6EECF244321}">
                <p14:modId xmlns:p14="http://schemas.microsoft.com/office/powerpoint/2010/main" val="2251767203"/>
              </p:ext>
            </p:extLst>
          </p:nvPr>
        </p:nvGraphicFramePr>
        <p:xfrm>
          <a:off x="304803" y="1730863"/>
          <a:ext cx="8534393" cy="3627120"/>
        </p:xfrm>
        <a:graphic>
          <a:graphicData uri="http://schemas.openxmlformats.org/drawingml/2006/table">
            <a:tbl>
              <a:tblPr firstRow="1" bandRow="1">
                <a:tableStyleId>{5C22544A-7EE6-4342-B048-85BDC9FD1C3A}</a:tableStyleId>
              </a:tblPr>
              <a:tblGrid>
                <a:gridCol w="1219199">
                  <a:extLst>
                    <a:ext uri="{9D8B030D-6E8A-4147-A177-3AD203B41FA5}">
                      <a16:colId xmlns:a16="http://schemas.microsoft.com/office/drawing/2014/main" val="20000"/>
                    </a:ext>
                  </a:extLst>
                </a:gridCol>
                <a:gridCol w="1219199">
                  <a:extLst>
                    <a:ext uri="{9D8B030D-6E8A-4147-A177-3AD203B41FA5}">
                      <a16:colId xmlns:a16="http://schemas.microsoft.com/office/drawing/2014/main" val="20001"/>
                    </a:ext>
                  </a:extLst>
                </a:gridCol>
                <a:gridCol w="1219199">
                  <a:extLst>
                    <a:ext uri="{9D8B030D-6E8A-4147-A177-3AD203B41FA5}">
                      <a16:colId xmlns:a16="http://schemas.microsoft.com/office/drawing/2014/main" val="20002"/>
                    </a:ext>
                  </a:extLst>
                </a:gridCol>
                <a:gridCol w="1219199">
                  <a:extLst>
                    <a:ext uri="{9D8B030D-6E8A-4147-A177-3AD203B41FA5}">
                      <a16:colId xmlns:a16="http://schemas.microsoft.com/office/drawing/2014/main" val="20003"/>
                    </a:ext>
                  </a:extLst>
                </a:gridCol>
                <a:gridCol w="1219199">
                  <a:extLst>
                    <a:ext uri="{9D8B030D-6E8A-4147-A177-3AD203B41FA5}">
                      <a16:colId xmlns:a16="http://schemas.microsoft.com/office/drawing/2014/main" val="20004"/>
                    </a:ext>
                  </a:extLst>
                </a:gridCol>
                <a:gridCol w="1219199">
                  <a:extLst>
                    <a:ext uri="{9D8B030D-6E8A-4147-A177-3AD203B41FA5}">
                      <a16:colId xmlns:a16="http://schemas.microsoft.com/office/drawing/2014/main" val="20005"/>
                    </a:ext>
                  </a:extLst>
                </a:gridCol>
                <a:gridCol w="1219199">
                  <a:extLst>
                    <a:ext uri="{9D8B030D-6E8A-4147-A177-3AD203B41FA5}">
                      <a16:colId xmlns:a16="http://schemas.microsoft.com/office/drawing/2014/main" val="20006"/>
                    </a:ext>
                  </a:extLst>
                </a:gridCol>
              </a:tblGrid>
              <a:tr h="604520">
                <a:tc>
                  <a:txBody>
                    <a:bodyPr/>
                    <a:lstStyle/>
                    <a:p>
                      <a:pPr algn="ctr"/>
                      <a:r>
                        <a:rPr kumimoji="1" lang="ja-JP" altLang="en-US" sz="2000" baseline="0" dirty="0">
                          <a:latin typeface="Times New Roman" panose="02020603050405020304" pitchFamily="18" charset="0"/>
                        </a:rPr>
                        <a:t>学年</a:t>
                      </a:r>
                    </a:p>
                  </a:txBody>
                  <a:tcPr anchor="ctr"/>
                </a:tc>
                <a:tc>
                  <a:txBody>
                    <a:bodyPr/>
                    <a:lstStyle/>
                    <a:p>
                      <a:pPr algn="ctr"/>
                      <a:r>
                        <a:rPr kumimoji="1" lang="ja-JP" altLang="en-US" sz="2000" baseline="0" dirty="0">
                          <a:latin typeface="Times New Roman" panose="02020603050405020304" pitchFamily="18" charset="0"/>
                        </a:rPr>
                        <a:t>コース</a:t>
                      </a:r>
                    </a:p>
                  </a:txBody>
                  <a:tcPr anchor="ctr"/>
                </a:tc>
                <a:tc>
                  <a:txBody>
                    <a:bodyPr/>
                    <a:lstStyle/>
                    <a:p>
                      <a:pPr algn="ctr"/>
                      <a:r>
                        <a:rPr kumimoji="1" lang="ja-JP" altLang="en-US" sz="2000" baseline="0" dirty="0">
                          <a:latin typeface="Times New Roman" panose="02020603050405020304" pitchFamily="18" charset="0"/>
                        </a:rPr>
                        <a:t>受講者数</a:t>
                      </a:r>
                    </a:p>
                  </a:txBody>
                  <a:tcPr anchor="ctr"/>
                </a:tc>
                <a:tc>
                  <a:txBody>
                    <a:bodyPr/>
                    <a:lstStyle/>
                    <a:p>
                      <a:pPr algn="ctr"/>
                      <a:r>
                        <a:rPr kumimoji="1" lang="ja-JP" altLang="en-US" sz="2000" baseline="0" dirty="0">
                          <a:latin typeface="Times New Roman" panose="02020603050405020304" pitchFamily="18" charset="0"/>
                        </a:rPr>
                        <a:t>合格</a:t>
                      </a:r>
                    </a:p>
                  </a:txBody>
                  <a:tcPr anchor="ctr"/>
                </a:tc>
                <a:tc>
                  <a:txBody>
                    <a:bodyPr/>
                    <a:lstStyle/>
                    <a:p>
                      <a:pPr algn="ctr"/>
                      <a:r>
                        <a:rPr kumimoji="1" lang="ja-JP" altLang="en-US" sz="2000" baseline="0" dirty="0">
                          <a:latin typeface="Times New Roman" panose="02020603050405020304" pitchFamily="18" charset="0"/>
                        </a:rPr>
                        <a:t>不可</a:t>
                      </a:r>
                    </a:p>
                  </a:txBody>
                  <a:tcPr anchor="ctr"/>
                </a:tc>
                <a:tc>
                  <a:txBody>
                    <a:bodyPr/>
                    <a:lstStyle/>
                    <a:p>
                      <a:pPr algn="ctr"/>
                      <a:r>
                        <a:rPr kumimoji="1" lang="ja-JP" altLang="en-US" sz="2000" baseline="0" dirty="0">
                          <a:latin typeface="Times New Roman" panose="02020603050405020304" pitchFamily="18" charset="0"/>
                        </a:rPr>
                        <a:t>不受</a:t>
                      </a:r>
                    </a:p>
                  </a:txBody>
                  <a:tcPr anchor="ctr"/>
                </a:tc>
                <a:tc>
                  <a:txBody>
                    <a:bodyPr/>
                    <a:lstStyle/>
                    <a:p>
                      <a:pPr algn="ctr"/>
                      <a:r>
                        <a:rPr kumimoji="1" lang="ja-JP" altLang="en-US" sz="2000" baseline="0" dirty="0">
                          <a:latin typeface="Times New Roman" panose="02020603050405020304" pitchFamily="18" charset="0"/>
                        </a:rPr>
                        <a:t>合格率</a:t>
                      </a:r>
                    </a:p>
                  </a:txBody>
                  <a:tcPr anchor="ctr"/>
                </a:tc>
                <a:extLst>
                  <a:ext uri="{0D108BD9-81ED-4DB2-BD59-A6C34878D82A}">
                    <a16:rowId xmlns:a16="http://schemas.microsoft.com/office/drawing/2014/main" val="10000"/>
                  </a:ext>
                </a:extLst>
              </a:tr>
              <a:tr h="604520">
                <a:tc>
                  <a:txBody>
                    <a:bodyPr/>
                    <a:lstStyle/>
                    <a:p>
                      <a:pPr algn="ctr"/>
                      <a:r>
                        <a:rPr kumimoji="1" lang="en-US" altLang="ja-JP" sz="2400" baseline="0" dirty="0">
                          <a:latin typeface="Times New Roman" panose="02020603050405020304" pitchFamily="18" charset="0"/>
                        </a:rPr>
                        <a:t>2</a:t>
                      </a:r>
                      <a:endParaRPr kumimoji="1" lang="ja-JP" altLang="en-US" sz="2400" baseline="0" dirty="0">
                        <a:latin typeface="Times New Roman" panose="02020603050405020304" pitchFamily="18" charset="0"/>
                      </a:endParaRPr>
                    </a:p>
                  </a:txBody>
                  <a:tcPr anchor="ctr"/>
                </a:tc>
                <a:tc>
                  <a:txBody>
                    <a:bodyPr/>
                    <a:lstStyle/>
                    <a:p>
                      <a:pPr algn="ctr"/>
                      <a:r>
                        <a:rPr kumimoji="1" lang="ja-JP" altLang="en-US" sz="2000" baseline="0" dirty="0">
                          <a:latin typeface="Times New Roman" panose="02020603050405020304" pitchFamily="18" charset="0"/>
                        </a:rPr>
                        <a:t>システム</a:t>
                      </a:r>
                    </a:p>
                  </a:txBody>
                  <a:tcPr anchor="ctr"/>
                </a:tc>
                <a:tc>
                  <a:txBody>
                    <a:bodyPr/>
                    <a:lstStyle/>
                    <a:p>
                      <a:pPr algn="ctr"/>
                      <a:r>
                        <a:rPr kumimoji="1" lang="en-US" altLang="ja-JP" sz="2400" baseline="0" dirty="0">
                          <a:latin typeface="Times New Roman" panose="02020603050405020304" pitchFamily="18" charset="0"/>
                        </a:rPr>
                        <a:t>90</a:t>
                      </a:r>
                      <a:endParaRPr kumimoji="1" lang="ja-JP" altLang="en-US" sz="2400" baseline="0" dirty="0">
                        <a:latin typeface="Times New Roman" panose="02020603050405020304" pitchFamily="18" charset="0"/>
                      </a:endParaRPr>
                    </a:p>
                  </a:txBody>
                  <a:tcPr anchor="ctr"/>
                </a:tc>
                <a:tc>
                  <a:txBody>
                    <a:bodyPr/>
                    <a:lstStyle/>
                    <a:p>
                      <a:pPr algn="ctr"/>
                      <a:r>
                        <a:rPr kumimoji="1" lang="en-US" altLang="ja-JP" sz="2400" baseline="0" dirty="0">
                          <a:latin typeface="Times New Roman" panose="02020603050405020304" pitchFamily="18" charset="0"/>
                        </a:rPr>
                        <a:t>77</a:t>
                      </a:r>
                      <a:endParaRPr kumimoji="1" lang="ja-JP" altLang="en-US" sz="2400" baseline="0" dirty="0">
                        <a:latin typeface="Times New Roman" panose="02020603050405020304" pitchFamily="18" charset="0"/>
                      </a:endParaRPr>
                    </a:p>
                  </a:txBody>
                  <a:tcPr anchor="ctr"/>
                </a:tc>
                <a:tc>
                  <a:txBody>
                    <a:bodyPr/>
                    <a:lstStyle/>
                    <a:p>
                      <a:pPr algn="ctr"/>
                      <a:r>
                        <a:rPr kumimoji="1" lang="en-US" altLang="ja-JP" sz="2400" baseline="0" dirty="0">
                          <a:latin typeface="Times New Roman" panose="02020603050405020304" pitchFamily="18" charset="0"/>
                        </a:rPr>
                        <a:t>9</a:t>
                      </a:r>
                      <a:endParaRPr kumimoji="1" lang="ja-JP" altLang="en-US" sz="2400" baseline="0" dirty="0">
                        <a:latin typeface="Times New Roman" panose="02020603050405020304" pitchFamily="18" charset="0"/>
                      </a:endParaRPr>
                    </a:p>
                  </a:txBody>
                  <a:tcPr anchor="ctr"/>
                </a:tc>
                <a:tc>
                  <a:txBody>
                    <a:bodyPr/>
                    <a:lstStyle/>
                    <a:p>
                      <a:pPr algn="ctr"/>
                      <a:r>
                        <a:rPr kumimoji="1" lang="en-US" altLang="ja-JP" sz="2400" baseline="0" dirty="0">
                          <a:latin typeface="Times New Roman" panose="02020603050405020304" pitchFamily="18" charset="0"/>
                        </a:rPr>
                        <a:t>4</a:t>
                      </a:r>
                      <a:endParaRPr kumimoji="1" lang="ja-JP" altLang="en-US" sz="2400" baseline="0" dirty="0">
                        <a:latin typeface="Times New Roman" panose="02020603050405020304" pitchFamily="18" charset="0"/>
                      </a:endParaRPr>
                    </a:p>
                  </a:txBody>
                  <a:tcPr anchor="ctr"/>
                </a:tc>
                <a:tc>
                  <a:txBody>
                    <a:bodyPr/>
                    <a:lstStyle/>
                    <a:p>
                      <a:pPr algn="ctr"/>
                      <a:r>
                        <a:rPr kumimoji="1" lang="en-US" altLang="ja-JP" sz="2400" baseline="0" dirty="0">
                          <a:latin typeface="Times New Roman" panose="02020603050405020304" pitchFamily="18" charset="0"/>
                        </a:rPr>
                        <a:t>88%</a:t>
                      </a:r>
                      <a:endParaRPr kumimoji="1" lang="ja-JP" altLang="en-US" sz="2400" baseline="0" dirty="0">
                        <a:latin typeface="Times New Roman" panose="02020603050405020304" pitchFamily="18" charset="0"/>
                      </a:endParaRPr>
                    </a:p>
                  </a:txBody>
                  <a:tcPr anchor="ctr"/>
                </a:tc>
                <a:extLst>
                  <a:ext uri="{0D108BD9-81ED-4DB2-BD59-A6C34878D82A}">
                    <a16:rowId xmlns:a16="http://schemas.microsoft.com/office/drawing/2014/main" val="10001"/>
                  </a:ext>
                </a:extLst>
              </a:tr>
              <a:tr h="604520">
                <a:tc>
                  <a:txBody>
                    <a:bodyPr/>
                    <a:lstStyle/>
                    <a:p>
                      <a:pPr algn="ctr"/>
                      <a:r>
                        <a:rPr kumimoji="1" lang="en-US" altLang="ja-JP" sz="2400" baseline="0" dirty="0">
                          <a:latin typeface="Times New Roman" panose="02020603050405020304" pitchFamily="18" charset="0"/>
                        </a:rPr>
                        <a:t>3</a:t>
                      </a:r>
                      <a:endParaRPr kumimoji="1" lang="ja-JP" altLang="en-US" sz="2400" baseline="0" dirty="0">
                        <a:latin typeface="Times New Roman" panose="02020603050405020304" pitchFamily="18" charset="0"/>
                      </a:endParaRPr>
                    </a:p>
                  </a:txBody>
                  <a:tcPr anchor="ctr"/>
                </a:tc>
                <a:tc>
                  <a:txBody>
                    <a:bodyPr/>
                    <a:lstStyle/>
                    <a:p>
                      <a:pPr algn="ctr"/>
                      <a:r>
                        <a:rPr kumimoji="1" lang="ja-JP" altLang="en-US" sz="2000" baseline="0" dirty="0">
                          <a:latin typeface="Times New Roman" panose="02020603050405020304" pitchFamily="18" charset="0"/>
                        </a:rPr>
                        <a:t>システム</a:t>
                      </a:r>
                    </a:p>
                  </a:txBody>
                  <a:tcPr anchor="ctr"/>
                </a:tc>
                <a:tc>
                  <a:txBody>
                    <a:bodyPr/>
                    <a:lstStyle/>
                    <a:p>
                      <a:pPr algn="ctr"/>
                      <a:r>
                        <a:rPr kumimoji="1" lang="en-US" altLang="ja-JP" sz="2400" baseline="0" dirty="0">
                          <a:latin typeface="Times New Roman" panose="02020603050405020304" pitchFamily="18" charset="0"/>
                        </a:rPr>
                        <a:t>2</a:t>
                      </a:r>
                      <a:endParaRPr kumimoji="1" lang="ja-JP" altLang="en-US" sz="2400" baseline="0" dirty="0">
                        <a:latin typeface="Times New Roman" panose="02020603050405020304" pitchFamily="18" charset="0"/>
                      </a:endParaRPr>
                    </a:p>
                  </a:txBody>
                  <a:tcPr anchor="ctr"/>
                </a:tc>
                <a:tc>
                  <a:txBody>
                    <a:bodyPr/>
                    <a:lstStyle/>
                    <a:p>
                      <a:pPr algn="ctr"/>
                      <a:r>
                        <a:rPr kumimoji="1" lang="en-US" altLang="ja-JP" sz="2400" baseline="0" dirty="0">
                          <a:latin typeface="Times New Roman" panose="02020603050405020304" pitchFamily="18" charset="0"/>
                        </a:rPr>
                        <a:t>1</a:t>
                      </a:r>
                      <a:endParaRPr kumimoji="1" lang="ja-JP" altLang="en-US" sz="2400" baseline="0" dirty="0">
                        <a:latin typeface="Times New Roman" panose="02020603050405020304" pitchFamily="18" charset="0"/>
                      </a:endParaRPr>
                    </a:p>
                  </a:txBody>
                  <a:tcPr anchor="ctr"/>
                </a:tc>
                <a:tc>
                  <a:txBody>
                    <a:bodyPr/>
                    <a:lstStyle/>
                    <a:p>
                      <a:pPr algn="ctr"/>
                      <a:r>
                        <a:rPr kumimoji="1" lang="en-US" altLang="ja-JP" sz="2400" baseline="0" dirty="0">
                          <a:latin typeface="Times New Roman" panose="02020603050405020304" pitchFamily="18" charset="0"/>
                        </a:rPr>
                        <a:t>0</a:t>
                      </a:r>
                      <a:endParaRPr kumimoji="1" lang="ja-JP" altLang="en-US" sz="2400" baseline="0" dirty="0">
                        <a:latin typeface="Times New Roman" panose="02020603050405020304" pitchFamily="18" charset="0"/>
                      </a:endParaRPr>
                    </a:p>
                  </a:txBody>
                  <a:tcPr anchor="ctr"/>
                </a:tc>
                <a:tc>
                  <a:txBody>
                    <a:bodyPr/>
                    <a:lstStyle/>
                    <a:p>
                      <a:pPr algn="ctr"/>
                      <a:r>
                        <a:rPr kumimoji="1" lang="en-US" altLang="ja-JP" sz="2400" baseline="0" dirty="0">
                          <a:latin typeface="Times New Roman" panose="02020603050405020304" pitchFamily="18" charset="0"/>
                        </a:rPr>
                        <a:t>1</a:t>
                      </a:r>
                      <a:endParaRPr kumimoji="1" lang="ja-JP" altLang="en-US" sz="2400" baseline="0" dirty="0">
                        <a:latin typeface="Times New Roman" panose="02020603050405020304" pitchFamily="18" charset="0"/>
                      </a:endParaRPr>
                    </a:p>
                  </a:txBody>
                  <a:tcPr anchor="ctr"/>
                </a:tc>
                <a:tc>
                  <a:txBody>
                    <a:bodyPr/>
                    <a:lstStyle/>
                    <a:p>
                      <a:pPr algn="ctr"/>
                      <a:r>
                        <a:rPr kumimoji="1" lang="en-US" altLang="ja-JP" sz="2400" baseline="0" dirty="0">
                          <a:latin typeface="Times New Roman" panose="02020603050405020304" pitchFamily="18" charset="0"/>
                        </a:rPr>
                        <a:t>100%</a:t>
                      </a:r>
                      <a:endParaRPr kumimoji="1" lang="ja-JP" altLang="en-US" sz="2400" baseline="0" dirty="0">
                        <a:latin typeface="Times New Roman" panose="02020603050405020304" pitchFamily="18" charset="0"/>
                      </a:endParaRPr>
                    </a:p>
                  </a:txBody>
                  <a:tcPr anchor="ctr"/>
                </a:tc>
                <a:extLst>
                  <a:ext uri="{0D108BD9-81ED-4DB2-BD59-A6C34878D82A}">
                    <a16:rowId xmlns:a16="http://schemas.microsoft.com/office/drawing/2014/main" val="10002"/>
                  </a:ext>
                </a:extLst>
              </a:tr>
              <a:tr h="604520">
                <a:tc>
                  <a:txBody>
                    <a:bodyPr/>
                    <a:lstStyle/>
                    <a:p>
                      <a:pPr algn="ctr"/>
                      <a:r>
                        <a:rPr kumimoji="1" lang="en-US" altLang="ja-JP" sz="2400" baseline="0" dirty="0">
                          <a:latin typeface="Times New Roman" panose="02020603050405020304" pitchFamily="18" charset="0"/>
                        </a:rPr>
                        <a:t>3</a:t>
                      </a:r>
                      <a:endParaRPr kumimoji="1" lang="ja-JP" altLang="en-US" sz="2400" baseline="0" dirty="0">
                        <a:latin typeface="Times New Roman" panose="02020603050405020304" pitchFamily="18" charset="0"/>
                      </a:endParaRPr>
                    </a:p>
                  </a:txBody>
                  <a:tcPr anchor="ctr"/>
                </a:tc>
                <a:tc>
                  <a:txBody>
                    <a:bodyPr/>
                    <a:lstStyle/>
                    <a:p>
                      <a:pPr algn="ctr"/>
                      <a:r>
                        <a:rPr kumimoji="1" lang="ja-JP" altLang="en-US" sz="2000" baseline="0" dirty="0">
                          <a:latin typeface="Times New Roman" panose="02020603050405020304" pitchFamily="18" charset="0"/>
                        </a:rPr>
                        <a:t>メディア</a:t>
                      </a:r>
                    </a:p>
                  </a:txBody>
                  <a:tcPr anchor="ctr"/>
                </a:tc>
                <a:tc>
                  <a:txBody>
                    <a:bodyPr/>
                    <a:lstStyle/>
                    <a:p>
                      <a:pPr algn="ctr"/>
                      <a:r>
                        <a:rPr kumimoji="1" lang="en-US" altLang="ja-JP" sz="2400" baseline="0" dirty="0">
                          <a:latin typeface="Times New Roman" panose="02020603050405020304" pitchFamily="18" charset="0"/>
                        </a:rPr>
                        <a:t>3</a:t>
                      </a:r>
                      <a:endParaRPr kumimoji="1" lang="ja-JP" altLang="en-US" sz="2400" baseline="0" dirty="0">
                        <a:latin typeface="Times New Roman" panose="02020603050405020304" pitchFamily="18" charset="0"/>
                      </a:endParaRPr>
                    </a:p>
                  </a:txBody>
                  <a:tcPr anchor="ctr"/>
                </a:tc>
                <a:tc>
                  <a:txBody>
                    <a:bodyPr/>
                    <a:lstStyle/>
                    <a:p>
                      <a:pPr algn="ctr"/>
                      <a:r>
                        <a:rPr kumimoji="1" lang="en-US" altLang="ja-JP" sz="2400" baseline="0" dirty="0">
                          <a:latin typeface="Times New Roman" panose="02020603050405020304" pitchFamily="18" charset="0"/>
                        </a:rPr>
                        <a:t>3</a:t>
                      </a:r>
                      <a:endParaRPr kumimoji="1" lang="ja-JP" altLang="en-US" sz="2400" baseline="0" dirty="0">
                        <a:latin typeface="Times New Roman" panose="02020603050405020304" pitchFamily="18" charset="0"/>
                      </a:endParaRPr>
                    </a:p>
                  </a:txBody>
                  <a:tcPr anchor="ctr"/>
                </a:tc>
                <a:tc>
                  <a:txBody>
                    <a:bodyPr/>
                    <a:lstStyle/>
                    <a:p>
                      <a:pPr algn="ctr"/>
                      <a:r>
                        <a:rPr kumimoji="1" lang="en-US" altLang="ja-JP" sz="2400" baseline="0" dirty="0">
                          <a:latin typeface="Times New Roman" panose="02020603050405020304" pitchFamily="18" charset="0"/>
                        </a:rPr>
                        <a:t>0</a:t>
                      </a:r>
                      <a:endParaRPr kumimoji="1" lang="ja-JP" altLang="en-US" sz="2400" baseline="0" dirty="0">
                        <a:latin typeface="Times New Roman" panose="02020603050405020304" pitchFamily="18" charset="0"/>
                      </a:endParaRPr>
                    </a:p>
                  </a:txBody>
                  <a:tcPr anchor="ctr"/>
                </a:tc>
                <a:tc>
                  <a:txBody>
                    <a:bodyPr/>
                    <a:lstStyle/>
                    <a:p>
                      <a:pPr algn="ctr"/>
                      <a:r>
                        <a:rPr kumimoji="1" lang="en-US" altLang="ja-JP" sz="2400" baseline="0" dirty="0">
                          <a:latin typeface="Times New Roman" panose="02020603050405020304" pitchFamily="18" charset="0"/>
                        </a:rPr>
                        <a:t>0</a:t>
                      </a:r>
                      <a:endParaRPr kumimoji="1" lang="ja-JP" altLang="en-US" sz="2400" baseline="0" dirty="0">
                        <a:latin typeface="Times New Roman" panose="02020603050405020304" pitchFamily="18" charset="0"/>
                      </a:endParaRPr>
                    </a:p>
                  </a:txBody>
                  <a:tcPr anchor="ctr"/>
                </a:tc>
                <a:tc>
                  <a:txBody>
                    <a:bodyPr/>
                    <a:lstStyle/>
                    <a:p>
                      <a:pPr algn="ctr"/>
                      <a:r>
                        <a:rPr kumimoji="1" lang="en-US" altLang="ja-JP" sz="2400" baseline="0" dirty="0">
                          <a:latin typeface="Times New Roman" panose="02020603050405020304" pitchFamily="18" charset="0"/>
                        </a:rPr>
                        <a:t>100%</a:t>
                      </a:r>
                      <a:endParaRPr kumimoji="1" lang="ja-JP" altLang="en-US" sz="2400" baseline="0" dirty="0">
                        <a:latin typeface="Times New Roman" panose="02020603050405020304" pitchFamily="18" charset="0"/>
                      </a:endParaRPr>
                    </a:p>
                  </a:txBody>
                  <a:tcPr anchor="ctr"/>
                </a:tc>
                <a:extLst>
                  <a:ext uri="{0D108BD9-81ED-4DB2-BD59-A6C34878D82A}">
                    <a16:rowId xmlns:a16="http://schemas.microsoft.com/office/drawing/2014/main" val="10003"/>
                  </a:ext>
                </a:extLst>
              </a:tr>
              <a:tr h="604520">
                <a:tc>
                  <a:txBody>
                    <a:bodyPr/>
                    <a:lstStyle/>
                    <a:p>
                      <a:pPr algn="ctr"/>
                      <a:r>
                        <a:rPr kumimoji="1" lang="en-US" altLang="ja-JP" sz="2400" baseline="0" dirty="0">
                          <a:latin typeface="Times New Roman" panose="02020603050405020304" pitchFamily="18" charset="0"/>
                        </a:rPr>
                        <a:t>4</a:t>
                      </a:r>
                      <a:endParaRPr kumimoji="1" lang="ja-JP" altLang="en-US" sz="2400" baseline="0" dirty="0">
                        <a:latin typeface="Times New Roman" panose="02020603050405020304" pitchFamily="18" charset="0"/>
                      </a:endParaRPr>
                    </a:p>
                  </a:txBody>
                  <a:tcPr anchor="ctr"/>
                </a:tc>
                <a:tc>
                  <a:txBody>
                    <a:bodyPr/>
                    <a:lstStyle/>
                    <a:p>
                      <a:pPr algn="ctr"/>
                      <a:r>
                        <a:rPr kumimoji="1" lang="ja-JP" altLang="en-US" sz="2000" baseline="0" dirty="0">
                          <a:latin typeface="Times New Roman" panose="02020603050405020304" pitchFamily="18" charset="0"/>
                        </a:rPr>
                        <a:t>システム</a:t>
                      </a:r>
                    </a:p>
                  </a:txBody>
                  <a:tcPr anchor="ctr"/>
                </a:tc>
                <a:tc>
                  <a:txBody>
                    <a:bodyPr/>
                    <a:lstStyle/>
                    <a:p>
                      <a:pPr algn="ctr"/>
                      <a:r>
                        <a:rPr kumimoji="1" lang="en-US" altLang="ja-JP" sz="2400" baseline="0" dirty="0">
                          <a:latin typeface="Times New Roman" panose="02020603050405020304" pitchFamily="18" charset="0"/>
                        </a:rPr>
                        <a:t>2</a:t>
                      </a:r>
                      <a:endParaRPr kumimoji="1" lang="ja-JP" altLang="en-US" sz="2400" baseline="0" dirty="0">
                        <a:latin typeface="Times New Roman" panose="02020603050405020304" pitchFamily="18" charset="0"/>
                      </a:endParaRPr>
                    </a:p>
                  </a:txBody>
                  <a:tcPr anchor="ctr"/>
                </a:tc>
                <a:tc>
                  <a:txBody>
                    <a:bodyPr/>
                    <a:lstStyle/>
                    <a:p>
                      <a:pPr algn="ctr"/>
                      <a:r>
                        <a:rPr kumimoji="1" lang="en-US" altLang="ja-JP" sz="2400" baseline="0" dirty="0">
                          <a:latin typeface="Times New Roman" panose="02020603050405020304" pitchFamily="18" charset="0"/>
                        </a:rPr>
                        <a:t>2</a:t>
                      </a:r>
                      <a:endParaRPr kumimoji="1" lang="ja-JP" altLang="en-US" sz="2400" baseline="0" dirty="0">
                        <a:latin typeface="Times New Roman" panose="02020603050405020304" pitchFamily="18" charset="0"/>
                      </a:endParaRPr>
                    </a:p>
                  </a:txBody>
                  <a:tcPr anchor="ctr"/>
                </a:tc>
                <a:tc>
                  <a:txBody>
                    <a:bodyPr/>
                    <a:lstStyle/>
                    <a:p>
                      <a:pPr algn="ctr"/>
                      <a:r>
                        <a:rPr kumimoji="1" lang="en-US" altLang="ja-JP" sz="2400" baseline="0" dirty="0">
                          <a:latin typeface="Times New Roman" panose="02020603050405020304" pitchFamily="18" charset="0"/>
                        </a:rPr>
                        <a:t>0</a:t>
                      </a:r>
                      <a:endParaRPr kumimoji="1" lang="ja-JP" altLang="en-US" sz="2400" baseline="0" dirty="0">
                        <a:latin typeface="Times New Roman" panose="02020603050405020304" pitchFamily="18" charset="0"/>
                      </a:endParaRPr>
                    </a:p>
                  </a:txBody>
                  <a:tcPr anchor="ctr"/>
                </a:tc>
                <a:tc>
                  <a:txBody>
                    <a:bodyPr/>
                    <a:lstStyle/>
                    <a:p>
                      <a:pPr algn="ctr"/>
                      <a:r>
                        <a:rPr kumimoji="1" lang="en-US" altLang="ja-JP" sz="2400" baseline="0" dirty="0">
                          <a:latin typeface="Times New Roman" panose="02020603050405020304" pitchFamily="18" charset="0"/>
                        </a:rPr>
                        <a:t>0</a:t>
                      </a:r>
                      <a:endParaRPr kumimoji="1" lang="ja-JP" altLang="en-US" sz="2400" baseline="0" dirty="0">
                        <a:latin typeface="Times New Roman" panose="02020603050405020304" pitchFamily="18" charset="0"/>
                      </a:endParaRPr>
                    </a:p>
                  </a:txBody>
                  <a:tcPr anchor="ctr"/>
                </a:tc>
                <a:tc>
                  <a:txBody>
                    <a:bodyPr/>
                    <a:lstStyle/>
                    <a:p>
                      <a:pPr algn="ctr"/>
                      <a:r>
                        <a:rPr kumimoji="1" lang="en-US" altLang="ja-JP" sz="2400" baseline="0" dirty="0">
                          <a:latin typeface="Times New Roman" panose="02020603050405020304" pitchFamily="18" charset="0"/>
                        </a:rPr>
                        <a:t>100%</a:t>
                      </a:r>
                      <a:endParaRPr kumimoji="1" lang="ja-JP" altLang="en-US" sz="2400" baseline="0" dirty="0">
                        <a:latin typeface="Times New Roman" panose="02020603050405020304" pitchFamily="18" charset="0"/>
                      </a:endParaRPr>
                    </a:p>
                  </a:txBody>
                  <a:tcPr anchor="ctr"/>
                </a:tc>
                <a:extLst>
                  <a:ext uri="{0D108BD9-81ED-4DB2-BD59-A6C34878D82A}">
                    <a16:rowId xmlns:a16="http://schemas.microsoft.com/office/drawing/2014/main" val="1188634449"/>
                  </a:ext>
                </a:extLst>
              </a:tr>
              <a:tr h="604520">
                <a:tc>
                  <a:txBody>
                    <a:bodyPr/>
                    <a:lstStyle/>
                    <a:p>
                      <a:pPr algn="ctr"/>
                      <a:r>
                        <a:rPr kumimoji="1" lang="en-US" altLang="ja-JP" sz="2400" baseline="0" dirty="0">
                          <a:latin typeface="Times New Roman" panose="02020603050405020304" pitchFamily="18" charset="0"/>
                        </a:rPr>
                        <a:t>4</a:t>
                      </a:r>
                      <a:endParaRPr kumimoji="1" lang="ja-JP" altLang="en-US" sz="2400" baseline="0" dirty="0">
                        <a:latin typeface="Times New Roman" panose="02020603050405020304" pitchFamily="18" charset="0"/>
                      </a:endParaRPr>
                    </a:p>
                  </a:txBody>
                  <a:tcPr anchor="ctr"/>
                </a:tc>
                <a:tc>
                  <a:txBody>
                    <a:bodyPr/>
                    <a:lstStyle/>
                    <a:p>
                      <a:pPr algn="ctr"/>
                      <a:r>
                        <a:rPr kumimoji="1" lang="ja-JP" altLang="en-US" sz="2000" baseline="0" dirty="0">
                          <a:latin typeface="Times New Roman" panose="02020603050405020304" pitchFamily="18" charset="0"/>
                        </a:rPr>
                        <a:t>メディア</a:t>
                      </a:r>
                    </a:p>
                  </a:txBody>
                  <a:tcPr anchor="ctr"/>
                </a:tc>
                <a:tc>
                  <a:txBody>
                    <a:bodyPr/>
                    <a:lstStyle/>
                    <a:p>
                      <a:pPr algn="ctr"/>
                      <a:r>
                        <a:rPr kumimoji="1" lang="en-US" altLang="ja-JP" sz="2400" baseline="0" dirty="0">
                          <a:latin typeface="Times New Roman" panose="02020603050405020304" pitchFamily="18" charset="0"/>
                        </a:rPr>
                        <a:t>3</a:t>
                      </a:r>
                      <a:endParaRPr kumimoji="1" lang="ja-JP" altLang="en-US" sz="2400" baseline="0" dirty="0">
                        <a:latin typeface="Times New Roman" panose="02020603050405020304" pitchFamily="18" charset="0"/>
                      </a:endParaRPr>
                    </a:p>
                  </a:txBody>
                  <a:tcPr anchor="ctr"/>
                </a:tc>
                <a:tc>
                  <a:txBody>
                    <a:bodyPr/>
                    <a:lstStyle/>
                    <a:p>
                      <a:pPr algn="ctr"/>
                      <a:r>
                        <a:rPr kumimoji="1" lang="en-US" altLang="ja-JP" sz="2400" baseline="0" dirty="0">
                          <a:latin typeface="Times New Roman" panose="02020603050405020304" pitchFamily="18" charset="0"/>
                        </a:rPr>
                        <a:t>0</a:t>
                      </a:r>
                      <a:endParaRPr kumimoji="1" lang="ja-JP" altLang="en-US" sz="2400" baseline="0" dirty="0">
                        <a:latin typeface="Times New Roman" panose="02020603050405020304" pitchFamily="18" charset="0"/>
                      </a:endParaRPr>
                    </a:p>
                  </a:txBody>
                  <a:tcPr anchor="ctr"/>
                </a:tc>
                <a:tc>
                  <a:txBody>
                    <a:bodyPr/>
                    <a:lstStyle/>
                    <a:p>
                      <a:pPr algn="ctr"/>
                      <a:r>
                        <a:rPr kumimoji="1" lang="en-US" altLang="ja-JP" sz="2400" baseline="0" dirty="0">
                          <a:latin typeface="Times New Roman" panose="02020603050405020304" pitchFamily="18" charset="0"/>
                        </a:rPr>
                        <a:t>3</a:t>
                      </a:r>
                      <a:endParaRPr kumimoji="1" lang="ja-JP" altLang="en-US" sz="2400" baseline="0" dirty="0">
                        <a:latin typeface="Times New Roman" panose="02020603050405020304" pitchFamily="18" charset="0"/>
                      </a:endParaRPr>
                    </a:p>
                  </a:txBody>
                  <a:tcPr anchor="ctr"/>
                </a:tc>
                <a:tc>
                  <a:txBody>
                    <a:bodyPr/>
                    <a:lstStyle/>
                    <a:p>
                      <a:pPr algn="ctr"/>
                      <a:r>
                        <a:rPr kumimoji="1" lang="en-US" altLang="ja-JP" sz="2400" baseline="0" dirty="0">
                          <a:latin typeface="Times New Roman" panose="02020603050405020304" pitchFamily="18" charset="0"/>
                        </a:rPr>
                        <a:t>0</a:t>
                      </a:r>
                      <a:endParaRPr kumimoji="1" lang="ja-JP" altLang="en-US" sz="2400" baseline="0" dirty="0">
                        <a:latin typeface="Times New Roman" panose="02020603050405020304" pitchFamily="18" charset="0"/>
                      </a:endParaRPr>
                    </a:p>
                  </a:txBody>
                  <a:tcPr anchor="ctr"/>
                </a:tc>
                <a:tc>
                  <a:txBody>
                    <a:bodyPr/>
                    <a:lstStyle/>
                    <a:p>
                      <a:pPr algn="ctr"/>
                      <a:r>
                        <a:rPr kumimoji="1" lang="en-US" altLang="ja-JP" sz="2400" baseline="0" dirty="0">
                          <a:latin typeface="Times New Roman" panose="02020603050405020304" pitchFamily="18" charset="0"/>
                        </a:rPr>
                        <a:t>0%</a:t>
                      </a:r>
                      <a:endParaRPr kumimoji="1" lang="ja-JP" altLang="en-US" sz="2400" baseline="0" dirty="0">
                        <a:latin typeface="Times New Roman" panose="02020603050405020304" pitchFamily="18" charset="0"/>
                      </a:endParaRPr>
                    </a:p>
                  </a:txBody>
                  <a:tcPr anchor="ctr"/>
                </a:tc>
                <a:extLst>
                  <a:ext uri="{0D108BD9-81ED-4DB2-BD59-A6C34878D82A}">
                    <a16:rowId xmlns:a16="http://schemas.microsoft.com/office/drawing/2014/main" val="10004"/>
                  </a:ext>
                </a:extLst>
              </a:tr>
            </a:tbl>
          </a:graphicData>
        </a:graphic>
      </p:graphicFrame>
      <p:sp>
        <p:nvSpPr>
          <p:cNvPr id="4" name="テキスト ボックス 3"/>
          <p:cNvSpPr txBox="1"/>
          <p:nvPr/>
        </p:nvSpPr>
        <p:spPr>
          <a:xfrm>
            <a:off x="1676400" y="5410200"/>
            <a:ext cx="6066084" cy="830997"/>
          </a:xfrm>
          <a:prstGeom prst="rect">
            <a:avLst/>
          </a:prstGeom>
          <a:noFill/>
        </p:spPr>
        <p:txBody>
          <a:bodyPr wrap="none" rtlCol="0">
            <a:spAutoFit/>
          </a:bodyPr>
          <a:lstStyle/>
          <a:p>
            <a:r>
              <a:rPr kumimoji="1" lang="en-US" altLang="ja-JP" sz="2400" i="0" dirty="0"/>
              <a:t>※</a:t>
            </a:r>
            <a:r>
              <a:rPr lang="ja-JP" altLang="en-US" sz="2400" i="0" dirty="0"/>
              <a:t>全出席し、全レポートを〆切までに提出して</a:t>
            </a:r>
            <a:endParaRPr lang="en-US" altLang="ja-JP" sz="2400" i="0" dirty="0"/>
          </a:p>
          <a:p>
            <a:r>
              <a:rPr kumimoji="1" lang="ja-JP" altLang="en-US" sz="2400" i="0" dirty="0"/>
              <a:t>　　不可になった受講生はいない</a:t>
            </a:r>
          </a:p>
        </p:txBody>
      </p:sp>
    </p:spTree>
    <p:extLst>
      <p:ext uri="{BB962C8B-B14F-4D97-AF65-F5344CB8AC3E}">
        <p14:creationId xmlns:p14="http://schemas.microsoft.com/office/powerpoint/2010/main" val="225854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defRPr/>
            </a:pPr>
            <a:r>
              <a:rPr lang="ja-JP" altLang="en-US" dirty="0">
                <a:latin typeface="Times New Roman" panose="02020603050405020304" pitchFamily="18" charset="0"/>
              </a:rPr>
              <a:t>有界則</a:t>
            </a:r>
          </a:p>
        </p:txBody>
      </p:sp>
      <p:sp>
        <p:nvSpPr>
          <p:cNvPr id="36867" name="Rectangle 3"/>
          <p:cNvSpPr>
            <a:spLocks noGrp="1" noChangeArrowheads="1"/>
          </p:cNvSpPr>
          <p:nvPr>
            <p:ph type="body" sz="half" idx="1"/>
          </p:nvPr>
        </p:nvSpPr>
        <p:spPr>
          <a:xfrm>
            <a:off x="1066800" y="1905000"/>
            <a:ext cx="7543800" cy="2286000"/>
          </a:xfrm>
        </p:spPr>
        <p:txBody>
          <a:bodyPr/>
          <a:lstStyle/>
          <a:p>
            <a:pPr eaLnBrk="1" hangingPunct="1">
              <a:buFont typeface="Wingdings" panose="05000000000000000000" pitchFamily="2" charset="2"/>
              <a:buChar char="u"/>
              <a:defRPr/>
            </a:pPr>
            <a:r>
              <a:rPr lang="ja-JP" altLang="en-US" dirty="0">
                <a:latin typeface="Times New Roman" panose="02020603050405020304" pitchFamily="18" charset="0"/>
              </a:rPr>
              <a:t>定理</a:t>
            </a:r>
            <a:r>
              <a:rPr lang="en-US" altLang="ja-JP" dirty="0">
                <a:latin typeface="Times New Roman" panose="02020603050405020304" pitchFamily="18" charset="0"/>
              </a:rPr>
              <a:t> : </a:t>
            </a:r>
            <a:r>
              <a:rPr lang="ja-JP" altLang="en-US" dirty="0">
                <a:latin typeface="Times New Roman" panose="02020603050405020304" pitchFamily="18" charset="0"/>
              </a:rPr>
              <a:t>有界則</a:t>
            </a:r>
            <a:endParaRPr lang="en-US" altLang="ja-JP" dirty="0">
              <a:latin typeface="Times New Roman" panose="02020603050405020304" pitchFamily="18" charset="0"/>
            </a:endParaRPr>
          </a:p>
          <a:p>
            <a:pPr marL="457200" lvl="1" indent="0" eaLnBrk="1" hangingPunct="1">
              <a:buNone/>
              <a:defRPr/>
            </a:pPr>
            <a:r>
              <a:rPr lang="en-US" altLang="ja-JP" sz="3200" i="1" dirty="0">
                <a:latin typeface="Times New Roman" panose="02020603050405020304" pitchFamily="18" charset="0"/>
              </a:rPr>
              <a:t>X</a:t>
            </a:r>
            <a:r>
              <a:rPr lang="en-US" altLang="ja-JP" sz="3200" dirty="0">
                <a:latin typeface="Times New Roman" panose="02020603050405020304" pitchFamily="18" charset="0"/>
              </a:rPr>
              <a:t> </a:t>
            </a:r>
            <a:r>
              <a:rPr lang="ja-JP" altLang="en-US" sz="3200" dirty="0">
                <a:latin typeface="Times New Roman" panose="02020603050405020304" pitchFamily="18" charset="0"/>
              </a:rPr>
              <a:t>・ </a:t>
            </a:r>
            <a:r>
              <a:rPr lang="en-US" altLang="ja-JP" sz="3200" dirty="0">
                <a:latin typeface="Times New Roman" panose="02020603050405020304" pitchFamily="18" charset="0"/>
              </a:rPr>
              <a:t>0 = 0 </a:t>
            </a:r>
            <a:r>
              <a:rPr lang="en-US" altLang="ja-JP" dirty="0">
                <a:latin typeface="Times New Roman" panose="02020603050405020304" pitchFamily="18" charset="0"/>
              </a:rPr>
              <a:t>(AND</a:t>
            </a:r>
            <a:r>
              <a:rPr lang="ja-JP" altLang="en-US" dirty="0">
                <a:latin typeface="Times New Roman" panose="02020603050405020304" pitchFamily="18" charset="0"/>
              </a:rPr>
              <a:t>の公理より</a:t>
            </a:r>
            <a:r>
              <a:rPr lang="en-US" altLang="ja-JP" dirty="0">
                <a:latin typeface="Times New Roman" panose="02020603050405020304" pitchFamily="18" charset="0"/>
              </a:rPr>
              <a:t>)</a:t>
            </a:r>
          </a:p>
          <a:p>
            <a:pPr marL="457200" lvl="1" indent="0" eaLnBrk="1" hangingPunct="1">
              <a:buNone/>
              <a:defRPr/>
            </a:pPr>
            <a:r>
              <a:rPr lang="en-US" altLang="ja-JP" sz="3200" i="1" dirty="0">
                <a:latin typeface="Times New Roman" panose="02020603050405020304" pitchFamily="18" charset="0"/>
              </a:rPr>
              <a:t>X</a:t>
            </a:r>
            <a:r>
              <a:rPr lang="ja-JP" altLang="en-US" sz="3200" dirty="0">
                <a:latin typeface="Times New Roman" panose="02020603050405020304" pitchFamily="18" charset="0"/>
              </a:rPr>
              <a:t>＋</a:t>
            </a:r>
            <a:r>
              <a:rPr lang="en-US" altLang="ja-JP" sz="3200" dirty="0">
                <a:latin typeface="Times New Roman" panose="02020603050405020304" pitchFamily="18" charset="0"/>
              </a:rPr>
              <a:t>1 = 1 </a:t>
            </a:r>
            <a:r>
              <a:rPr lang="en-US" altLang="ja-JP" dirty="0">
                <a:latin typeface="Times New Roman" panose="02020603050405020304" pitchFamily="18" charset="0"/>
              </a:rPr>
              <a:t>(OR</a:t>
            </a:r>
            <a:r>
              <a:rPr lang="ja-JP" altLang="en-US" dirty="0">
                <a:latin typeface="Times New Roman" panose="02020603050405020304" pitchFamily="18" charset="0"/>
              </a:rPr>
              <a:t>の公理より</a:t>
            </a:r>
            <a:r>
              <a:rPr lang="en-US" altLang="ja-JP" dirty="0">
                <a:latin typeface="Times New Roman" panose="02020603050405020304" pitchFamily="18" charset="0"/>
              </a:rPr>
              <a:t>)     (</a:t>
            </a:r>
            <a:r>
              <a:rPr lang="en-US" altLang="ja-JP" i="1" dirty="0">
                <a:latin typeface="Times New Roman" panose="02020603050405020304" pitchFamily="18" charset="0"/>
              </a:rPr>
              <a:t>X</a:t>
            </a:r>
            <a:r>
              <a:rPr lang="en-US" altLang="ja-JP" dirty="0">
                <a:latin typeface="Times New Roman" panose="02020603050405020304" pitchFamily="18" charset="0"/>
              </a:rPr>
              <a:t> </a:t>
            </a:r>
            <a:r>
              <a:rPr lang="ja-JP" altLang="en-US" dirty="0">
                <a:latin typeface="Times New Roman" panose="02020603050405020304" pitchFamily="18" charset="0"/>
              </a:rPr>
              <a:t>≠ </a:t>
            </a:r>
            <a:r>
              <a:rPr lang="en-US" altLang="ja-JP" dirty="0">
                <a:latin typeface="Times New Roman" panose="02020603050405020304" pitchFamily="18" charset="0"/>
              </a:rPr>
              <a:t>0</a:t>
            </a:r>
            <a:r>
              <a:rPr lang="ja-JP" altLang="en-US" dirty="0">
                <a:latin typeface="Times New Roman" panose="02020603050405020304" pitchFamily="18" charset="0"/>
              </a:rPr>
              <a:t>でも成立</a:t>
            </a:r>
            <a:r>
              <a:rPr lang="en-US" altLang="ja-JP" dirty="0">
                <a:latin typeface="Times New Roman" panose="02020603050405020304" pitchFamily="18" charset="0"/>
              </a:rPr>
              <a:t>)</a:t>
            </a:r>
          </a:p>
        </p:txBody>
      </p:sp>
      <p:sp>
        <p:nvSpPr>
          <p:cNvPr id="36957" name="Text Box 93"/>
          <p:cNvSpPr txBox="1">
            <a:spLocks noChangeArrowheads="1"/>
          </p:cNvSpPr>
          <p:nvPr/>
        </p:nvSpPr>
        <p:spPr bwMode="auto">
          <a:xfrm>
            <a:off x="914400" y="3733800"/>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endParaRPr lang="ja-JP" altLang="en-US" i="0" dirty="0">
              <a:effectLst>
                <a:outerShdw blurRad="38100" dist="38100" dir="2700000" algn="tl">
                  <a:srgbClr val="000000"/>
                </a:outerShdw>
              </a:effectLst>
            </a:endParaRPr>
          </a:p>
        </p:txBody>
      </p:sp>
      <p:graphicFrame>
        <p:nvGraphicFramePr>
          <p:cNvPr id="36991" name="Group 127"/>
          <p:cNvGraphicFramePr>
            <a:graphicFrameLocks noGrp="1"/>
          </p:cNvGraphicFramePr>
          <p:nvPr/>
        </p:nvGraphicFramePr>
        <p:xfrm>
          <a:off x="1600200" y="4572000"/>
          <a:ext cx="2667000" cy="1920876"/>
        </p:xfrm>
        <a:graphic>
          <a:graphicData uri="http://schemas.openxmlformats.org/drawingml/2006/table">
            <a:tbl>
              <a:tblPr/>
              <a:tblGrid>
                <a:gridCol w="10668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tblGrid>
              <a:tr h="640292">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p>
                  </a:txBody>
                  <a:tcPr marT="45735" marB="4573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r>
                        <a:rPr kumimoji="1" lang="ja-JP" altLang="en-US"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a:t>
                      </a:r>
                      <a:r>
                        <a:rPr kumimoji="1" lang="en-US"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endParaRPr kumimoji="1" lang="en-US" altLang="ja-JP" sz="36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35" marB="4573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640292">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marT="45735" marB="4573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35" marB="4573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40292">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marT="45735" marB="4573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35" marB="4573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36992" name="Group 128"/>
          <p:cNvGraphicFramePr>
            <a:graphicFrameLocks noGrp="1"/>
          </p:cNvGraphicFramePr>
          <p:nvPr/>
        </p:nvGraphicFramePr>
        <p:xfrm>
          <a:off x="4648200" y="4572000"/>
          <a:ext cx="2667000" cy="1920876"/>
        </p:xfrm>
        <a:graphic>
          <a:graphicData uri="http://schemas.openxmlformats.org/drawingml/2006/table">
            <a:tbl>
              <a:tblPr/>
              <a:tblGrid>
                <a:gridCol w="10668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tblGrid>
              <a:tr h="640292">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p>
                  </a:txBody>
                  <a:tcPr marT="45735" marB="4573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r>
                        <a:rPr kumimoji="1" lang="en-US"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marT="45735" marB="4573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640292">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marT="45735" marB="4573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35" marB="4573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40292">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marT="45735" marB="4573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35" marB="4573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pSp>
        <p:nvGrpSpPr>
          <p:cNvPr id="36986" name="Group 122"/>
          <p:cNvGrpSpPr>
            <a:grpSpLocks/>
          </p:cNvGrpSpPr>
          <p:nvPr/>
        </p:nvGrpSpPr>
        <p:grpSpPr bwMode="auto">
          <a:xfrm>
            <a:off x="2667000" y="5211763"/>
            <a:ext cx="4648200" cy="1279525"/>
            <a:chOff x="1680" y="3283"/>
            <a:chExt cx="2928" cy="806"/>
          </a:xfrm>
        </p:grpSpPr>
        <p:sp>
          <p:nvSpPr>
            <p:cNvPr id="36987" name="Rectangle 123"/>
            <p:cNvSpPr>
              <a:spLocks noChangeArrowheads="1"/>
            </p:cNvSpPr>
            <p:nvPr/>
          </p:nvSpPr>
          <p:spPr bwMode="auto">
            <a:xfrm>
              <a:off x="1680" y="3686"/>
              <a:ext cx="100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600" i="0">
                  <a:latin typeface="Times New Roman" panose="02020603050405020304" pitchFamily="18" charset="0"/>
                </a:rPr>
                <a:t>0</a:t>
              </a:r>
            </a:p>
          </p:txBody>
        </p:sp>
        <p:sp>
          <p:nvSpPr>
            <p:cNvPr id="36988" name="Rectangle 124"/>
            <p:cNvSpPr>
              <a:spLocks noChangeArrowheads="1"/>
            </p:cNvSpPr>
            <p:nvPr/>
          </p:nvSpPr>
          <p:spPr bwMode="auto">
            <a:xfrm>
              <a:off x="1680" y="3283"/>
              <a:ext cx="100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600" i="0">
                  <a:latin typeface="Times New Roman" panose="02020603050405020304" pitchFamily="18" charset="0"/>
                </a:rPr>
                <a:t>0</a:t>
              </a:r>
            </a:p>
          </p:txBody>
        </p:sp>
        <p:sp>
          <p:nvSpPr>
            <p:cNvPr id="36989" name="Rectangle 125"/>
            <p:cNvSpPr>
              <a:spLocks noChangeArrowheads="1"/>
            </p:cNvSpPr>
            <p:nvPr/>
          </p:nvSpPr>
          <p:spPr bwMode="auto">
            <a:xfrm>
              <a:off x="3600" y="3686"/>
              <a:ext cx="100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600" i="0">
                  <a:latin typeface="Times New Roman" panose="02020603050405020304" pitchFamily="18" charset="0"/>
                </a:rPr>
                <a:t>1</a:t>
              </a:r>
            </a:p>
          </p:txBody>
        </p:sp>
        <p:sp>
          <p:nvSpPr>
            <p:cNvPr id="36990" name="Rectangle 126"/>
            <p:cNvSpPr>
              <a:spLocks noChangeArrowheads="1"/>
            </p:cNvSpPr>
            <p:nvPr/>
          </p:nvSpPr>
          <p:spPr bwMode="auto">
            <a:xfrm>
              <a:off x="3600" y="3283"/>
              <a:ext cx="100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600" i="0">
                  <a:latin typeface="Times New Roman" panose="02020603050405020304" pitchFamily="18" charset="0"/>
                </a:rPr>
                <a:t>1</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6986"/>
                                        </p:tgtEl>
                                        <p:attrNameLst>
                                          <p:attrName>style.visibility</p:attrName>
                                        </p:attrNameLst>
                                      </p:cBhvr>
                                      <p:to>
                                        <p:strVal val="visible"/>
                                      </p:to>
                                    </p:set>
                                    <p:animEffect transition="in" filter="checkerboard(across)">
                                      <p:cBhvr>
                                        <p:cTn id="7" dur="500"/>
                                        <p:tgtEl>
                                          <p:spTgt spid="36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有界則の証明</a:t>
            </a:r>
          </a:p>
        </p:txBody>
      </p:sp>
      <p:sp>
        <p:nvSpPr>
          <p:cNvPr id="57347" name="Rectangle 3"/>
          <p:cNvSpPr>
            <a:spLocks noGrp="1" noChangeArrowheads="1"/>
          </p:cNvSpPr>
          <p:nvPr>
            <p:ph type="body" idx="1"/>
          </p:nvPr>
        </p:nvSpPr>
        <p:spPr>
          <a:xfrm>
            <a:off x="1066800" y="1905000"/>
            <a:ext cx="7543800" cy="1981200"/>
          </a:xfrm>
        </p:spPr>
        <p:txBody>
          <a:bodyPr/>
          <a:lstStyle/>
          <a:p>
            <a:pPr eaLnBrk="1" hangingPunct="1">
              <a:buFont typeface="Wingdings" panose="05000000000000000000" pitchFamily="2" charset="2"/>
              <a:buChar char="u"/>
              <a:defRPr/>
            </a:pPr>
            <a:r>
              <a:rPr lang="ja-JP" altLang="en-US" dirty="0">
                <a:latin typeface="Times New Roman" panose="02020603050405020304" pitchFamily="18" charset="0"/>
              </a:rPr>
              <a:t>定理</a:t>
            </a:r>
            <a:r>
              <a:rPr lang="en-US" altLang="ja-JP" dirty="0">
                <a:latin typeface="Times New Roman" panose="02020603050405020304" pitchFamily="18" charset="0"/>
              </a:rPr>
              <a:t> : </a:t>
            </a:r>
            <a:r>
              <a:rPr lang="ja-JP" altLang="en-US" dirty="0">
                <a:latin typeface="Times New Roman" panose="02020603050405020304" pitchFamily="18" charset="0"/>
              </a:rPr>
              <a:t>有界則</a:t>
            </a:r>
            <a:endParaRPr lang="en-US" altLang="ja-JP" dirty="0">
              <a:latin typeface="Times New Roman" panose="02020603050405020304" pitchFamily="18" charset="0"/>
            </a:endParaRPr>
          </a:p>
          <a:p>
            <a:pPr marL="457200" lvl="1" indent="0" eaLnBrk="1" hangingPunct="1">
              <a:buNone/>
              <a:defRPr/>
            </a:pPr>
            <a:r>
              <a:rPr lang="en-US" altLang="ja-JP" sz="3200" i="1" dirty="0">
                <a:latin typeface="Times New Roman" panose="02020603050405020304" pitchFamily="18" charset="0"/>
              </a:rPr>
              <a:t>X</a:t>
            </a:r>
            <a:r>
              <a:rPr lang="en-US" altLang="ja-JP" sz="3200" dirty="0">
                <a:latin typeface="Times New Roman" panose="02020603050405020304" pitchFamily="18" charset="0"/>
              </a:rPr>
              <a:t> </a:t>
            </a:r>
            <a:r>
              <a:rPr lang="ja-JP" altLang="en-US" sz="3200" dirty="0">
                <a:latin typeface="Times New Roman" panose="02020603050405020304" pitchFamily="18" charset="0"/>
              </a:rPr>
              <a:t>・ </a:t>
            </a:r>
            <a:r>
              <a:rPr lang="en-US" altLang="ja-JP" sz="3200" dirty="0">
                <a:latin typeface="Times New Roman" panose="02020603050405020304" pitchFamily="18" charset="0"/>
              </a:rPr>
              <a:t>0 = 0 </a:t>
            </a:r>
            <a:r>
              <a:rPr lang="en-US" altLang="ja-JP" dirty="0">
                <a:latin typeface="Times New Roman" panose="02020603050405020304" pitchFamily="18" charset="0"/>
              </a:rPr>
              <a:t>(AND</a:t>
            </a:r>
            <a:r>
              <a:rPr lang="ja-JP" altLang="en-US" dirty="0">
                <a:latin typeface="Times New Roman" panose="02020603050405020304" pitchFamily="18" charset="0"/>
              </a:rPr>
              <a:t>の公理より</a:t>
            </a:r>
            <a:r>
              <a:rPr lang="en-US" altLang="ja-JP" dirty="0">
                <a:latin typeface="Times New Roman" panose="02020603050405020304" pitchFamily="18" charset="0"/>
              </a:rPr>
              <a:t>)</a:t>
            </a:r>
          </a:p>
          <a:p>
            <a:pPr marL="457200" lvl="1" indent="0" eaLnBrk="1" hangingPunct="1">
              <a:buNone/>
              <a:defRPr/>
            </a:pPr>
            <a:r>
              <a:rPr lang="en-US" altLang="ja-JP" sz="3200" i="1" dirty="0">
                <a:latin typeface="Times New Roman" panose="02020603050405020304" pitchFamily="18" charset="0"/>
              </a:rPr>
              <a:t>X</a:t>
            </a:r>
            <a:r>
              <a:rPr lang="ja-JP" altLang="en-US" sz="3200" dirty="0">
                <a:latin typeface="Times New Roman" panose="02020603050405020304" pitchFamily="18" charset="0"/>
              </a:rPr>
              <a:t>＋</a:t>
            </a:r>
            <a:r>
              <a:rPr lang="en-US" altLang="ja-JP" sz="3200" dirty="0">
                <a:latin typeface="Times New Roman" panose="02020603050405020304" pitchFamily="18" charset="0"/>
              </a:rPr>
              <a:t>1 = 1 </a:t>
            </a:r>
            <a:r>
              <a:rPr lang="en-US" altLang="ja-JP" dirty="0">
                <a:latin typeface="Times New Roman" panose="02020603050405020304" pitchFamily="18" charset="0"/>
              </a:rPr>
              <a:t>(OR</a:t>
            </a:r>
            <a:r>
              <a:rPr lang="ja-JP" altLang="en-US" dirty="0">
                <a:latin typeface="Times New Roman" panose="02020603050405020304" pitchFamily="18" charset="0"/>
              </a:rPr>
              <a:t>の公理より</a:t>
            </a:r>
            <a:r>
              <a:rPr lang="en-US" altLang="ja-JP" dirty="0">
                <a:latin typeface="Times New Roman" panose="02020603050405020304" pitchFamily="18" charset="0"/>
              </a:rPr>
              <a:t>)</a:t>
            </a:r>
            <a:endParaRPr lang="en-US" altLang="ja-JP" sz="2800" i="1" dirty="0">
              <a:latin typeface="Times New Roman" panose="02020603050405020304" pitchFamily="18" charset="0"/>
            </a:endParaRPr>
          </a:p>
        </p:txBody>
      </p:sp>
      <p:sp>
        <p:nvSpPr>
          <p:cNvPr id="57348" name="Text Box 4"/>
          <p:cNvSpPr txBox="1">
            <a:spLocks noChangeArrowheads="1"/>
          </p:cNvSpPr>
          <p:nvPr/>
        </p:nvSpPr>
        <p:spPr bwMode="auto">
          <a:xfrm>
            <a:off x="869950" y="5410200"/>
            <a:ext cx="740251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tx1"/>
              </a:buClr>
              <a:buChar char="–"/>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7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2800" i="0">
                <a:latin typeface="Times New Roman" panose="02020603050405020304" pitchFamily="18" charset="0"/>
              </a:rPr>
              <a:t>注</a:t>
            </a:r>
            <a:r>
              <a:rPr lang="en-US" altLang="ja-JP" sz="2800" i="0">
                <a:latin typeface="Times New Roman" panose="02020603050405020304" pitchFamily="18" charset="0"/>
              </a:rPr>
              <a:t>: </a:t>
            </a:r>
            <a:r>
              <a:rPr lang="ja-JP" altLang="en-US" sz="2800" i="0">
                <a:latin typeface="Times New Roman" panose="02020603050405020304" pitchFamily="18" charset="0"/>
              </a:rPr>
              <a:t>上</a:t>
            </a:r>
            <a:r>
              <a:rPr lang="en-US" altLang="ja-JP" sz="2800" i="0">
                <a:latin typeface="Times New Roman" panose="02020603050405020304" pitchFamily="18" charset="0"/>
              </a:rPr>
              <a:t>2</a:t>
            </a:r>
            <a:r>
              <a:rPr lang="ja-JP" altLang="en-US" sz="2800" i="0">
                <a:latin typeface="Times New Roman" panose="02020603050405020304" pitchFamily="18" charset="0"/>
              </a:rPr>
              <a:t>式は双対</a:t>
            </a:r>
            <a:r>
              <a:rPr lang="en-US" altLang="ja-JP" sz="2800" i="0">
                <a:latin typeface="Times New Roman" panose="02020603050405020304" pitchFamily="18" charset="0"/>
              </a:rPr>
              <a:t>(</a:t>
            </a:r>
            <a:r>
              <a:rPr lang="ja-JP" altLang="en-US" sz="2800" i="0">
                <a:latin typeface="Times New Roman" panose="02020603050405020304" pitchFamily="18" charset="0"/>
              </a:rPr>
              <a:t>後述</a:t>
            </a:r>
            <a:r>
              <a:rPr lang="en-US" altLang="ja-JP" sz="2800" i="0">
                <a:latin typeface="Times New Roman" panose="02020603050405020304" pitchFamily="18" charset="0"/>
              </a:rPr>
              <a:t>)</a:t>
            </a:r>
            <a:r>
              <a:rPr lang="ja-JP" altLang="en-US" sz="2800" i="0">
                <a:latin typeface="Times New Roman" panose="02020603050405020304" pitchFamily="18" charset="0"/>
              </a:rPr>
              <a:t>である</a:t>
            </a:r>
          </a:p>
          <a:p>
            <a:pPr eaLnBrk="1" hangingPunct="1">
              <a:spcBef>
                <a:spcPct val="0"/>
              </a:spcBef>
              <a:buClrTx/>
              <a:buSzTx/>
              <a:buFontTx/>
              <a:buNone/>
            </a:pPr>
            <a:r>
              <a:rPr lang="ja-JP" altLang="en-US" sz="2800" i="0">
                <a:latin typeface="Times New Roman" panose="02020603050405020304" pitchFamily="18" charset="0"/>
              </a:rPr>
              <a:t>      従って片方が成立すればもう片方も成立する</a:t>
            </a:r>
          </a:p>
        </p:txBody>
      </p:sp>
      <p:sp>
        <p:nvSpPr>
          <p:cNvPr id="57349" name="Text Box 5"/>
          <p:cNvSpPr txBox="1">
            <a:spLocks noChangeArrowheads="1"/>
          </p:cNvSpPr>
          <p:nvPr/>
        </p:nvSpPr>
        <p:spPr bwMode="auto">
          <a:xfrm>
            <a:off x="838200" y="3810000"/>
            <a:ext cx="79248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046163" indent="-1046163">
              <a:defRPr kumimoji="1">
                <a:solidFill>
                  <a:schemeClr val="tx1"/>
                </a:solidFill>
                <a:latin typeface="Arial" panose="020B0604020202020204" pitchFamily="34" charset="0"/>
                <a:ea typeface="ＭＳ Ｐゴシック" panose="020B0600070205080204" pitchFamily="50" charset="-128"/>
              </a:defRPr>
            </a:lvl1pPr>
            <a:lvl2pPr marL="1236663">
              <a:defRPr kumimoji="1">
                <a:solidFill>
                  <a:schemeClr val="tx1"/>
                </a:solidFill>
                <a:latin typeface="Arial" panose="020B0604020202020204" pitchFamily="34" charset="0"/>
                <a:ea typeface="ＭＳ Ｐゴシック" panose="020B0600070205080204" pitchFamily="50" charset="-128"/>
              </a:defRPr>
            </a:lvl2pPr>
            <a:lvl3pPr marL="1427163">
              <a:defRPr kumimoji="1">
                <a:solidFill>
                  <a:schemeClr val="tx1"/>
                </a:solidFill>
                <a:latin typeface="Arial" panose="020B0604020202020204" pitchFamily="34" charset="0"/>
                <a:ea typeface="ＭＳ Ｐゴシック" panose="020B0600070205080204" pitchFamily="50" charset="-128"/>
              </a:defRPr>
            </a:lvl3pPr>
            <a:lvl4pPr marL="1617663">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r>
              <a:rPr lang="en-US" altLang="ja-JP" sz="2800" i="0" dirty="0">
                <a:effectLst>
                  <a:outerShdw blurRad="38100" dist="38100" dir="2700000" algn="tl">
                    <a:srgbClr val="000000"/>
                  </a:outerShdw>
                </a:effectLst>
                <a:latin typeface="Times New Roman" panose="02020603050405020304" pitchFamily="18" charset="0"/>
              </a:rPr>
              <a:t>(</a:t>
            </a:r>
            <a:r>
              <a:rPr lang="ja-JP" altLang="en-US" sz="2800" i="0" dirty="0">
                <a:effectLst>
                  <a:outerShdw blurRad="38100" dist="38100" dir="2700000" algn="tl">
                    <a:srgbClr val="000000"/>
                  </a:outerShdw>
                </a:effectLst>
                <a:latin typeface="Times New Roman" panose="02020603050405020304" pitchFamily="18" charset="0"/>
              </a:rPr>
              <a:t>証明</a:t>
            </a:r>
            <a:r>
              <a:rPr lang="en-US" altLang="ja-JP" sz="2800" i="0" dirty="0">
                <a:effectLst>
                  <a:outerShdw blurRad="38100" dist="38100" dir="2700000" algn="tl">
                    <a:srgbClr val="000000"/>
                  </a:outerShdw>
                </a:effectLst>
                <a:latin typeface="Times New Roman" panose="02020603050405020304" pitchFamily="18" charset="0"/>
              </a:rPr>
              <a:t>) </a:t>
            </a:r>
            <a:r>
              <a:rPr lang="ja-JP" altLang="en-US" sz="2800" i="0" dirty="0">
                <a:effectLst>
                  <a:outerShdw blurRad="38100" dist="38100" dir="2700000" algn="tl">
                    <a:srgbClr val="000000"/>
                  </a:outerShdw>
                </a:effectLst>
                <a:latin typeface="Times New Roman" panose="02020603050405020304" pitchFamily="18" charset="0"/>
              </a:rPr>
              <a:t>論理変数は </a:t>
            </a:r>
            <a:r>
              <a:rPr lang="en-US" altLang="ja-JP" sz="2800" i="0" dirty="0">
                <a:effectLst>
                  <a:outerShdw blurRad="38100" dist="38100" dir="2700000" algn="tl">
                    <a:srgbClr val="000000"/>
                  </a:outerShdw>
                </a:effectLst>
                <a:latin typeface="Times New Roman" panose="02020603050405020304" pitchFamily="18" charset="0"/>
              </a:rPr>
              <a:t>0 </a:t>
            </a:r>
            <a:r>
              <a:rPr lang="ja-JP" altLang="en-US" sz="2800" i="0" dirty="0">
                <a:effectLst>
                  <a:outerShdw blurRad="38100" dist="38100" dir="2700000" algn="tl">
                    <a:srgbClr val="000000"/>
                  </a:outerShdw>
                </a:effectLst>
                <a:latin typeface="Times New Roman" panose="02020603050405020304" pitchFamily="18" charset="0"/>
              </a:rPr>
              <a:t>か </a:t>
            </a:r>
            <a:r>
              <a:rPr lang="en-US" altLang="ja-JP" sz="2800" i="0" dirty="0">
                <a:effectLst>
                  <a:outerShdw blurRad="38100" dist="38100" dir="2700000" algn="tl">
                    <a:srgbClr val="000000"/>
                  </a:outerShdw>
                </a:effectLst>
                <a:latin typeface="Times New Roman" panose="02020603050405020304" pitchFamily="18" charset="0"/>
              </a:rPr>
              <a:t>1 </a:t>
            </a:r>
            <a:r>
              <a:rPr lang="ja-JP" altLang="en-US" sz="2800" i="0" dirty="0">
                <a:effectLst>
                  <a:outerShdw blurRad="38100" dist="38100" dir="2700000" algn="tl">
                    <a:srgbClr val="000000"/>
                  </a:outerShdw>
                </a:effectLst>
                <a:latin typeface="Times New Roman" panose="02020603050405020304" pitchFamily="18" charset="0"/>
              </a:rPr>
              <a:t>の値しか取らない</a:t>
            </a:r>
            <a:r>
              <a:rPr lang="en-US" altLang="ja-JP" sz="2400" i="0" dirty="0">
                <a:effectLst>
                  <a:outerShdw blurRad="38100" dist="38100" dir="2700000" algn="tl">
                    <a:srgbClr val="000000"/>
                  </a:outerShdw>
                </a:effectLst>
                <a:latin typeface="Times New Roman" panose="02020603050405020304" pitchFamily="18" charset="0"/>
              </a:rPr>
              <a:t>)</a:t>
            </a:r>
            <a:r>
              <a:rPr lang="ja-JP" altLang="en-US" sz="2800" i="0" dirty="0">
                <a:effectLst>
                  <a:outerShdw blurRad="38100" dist="38100" dir="2700000" algn="tl">
                    <a:srgbClr val="000000"/>
                  </a:outerShdw>
                </a:effectLst>
                <a:latin typeface="Times New Roman" panose="02020603050405020304" pitchFamily="18" charset="0"/>
              </a:rPr>
              <a:t>ので、</a:t>
            </a:r>
            <a:r>
              <a:rPr lang="en-US" altLang="ja-JP" sz="2800" dirty="0">
                <a:effectLst>
                  <a:outerShdw blurRad="38100" dist="38100" dir="2700000" algn="tl">
                    <a:srgbClr val="000000"/>
                  </a:outerShdw>
                </a:effectLst>
                <a:latin typeface="Times New Roman" panose="02020603050405020304" pitchFamily="18" charset="0"/>
              </a:rPr>
              <a:t>X</a:t>
            </a:r>
            <a:r>
              <a:rPr lang="en-US" altLang="ja-JP" sz="2800" i="0" dirty="0">
                <a:effectLst>
                  <a:outerShdw blurRad="38100" dist="38100" dir="2700000" algn="tl">
                    <a:srgbClr val="000000"/>
                  </a:outerShdw>
                </a:effectLst>
                <a:latin typeface="Times New Roman" panose="02020603050405020304" pitchFamily="18" charset="0"/>
              </a:rPr>
              <a:t> </a:t>
            </a:r>
            <a:r>
              <a:rPr lang="ja-JP" altLang="en-US" sz="2800" i="0" dirty="0">
                <a:effectLst>
                  <a:outerShdw blurRad="38100" dist="38100" dir="2700000" algn="tl">
                    <a:srgbClr val="000000"/>
                  </a:outerShdw>
                </a:effectLst>
                <a:latin typeface="Times New Roman" panose="02020603050405020304" pitchFamily="18" charset="0"/>
              </a:rPr>
              <a:t>に </a:t>
            </a:r>
            <a:r>
              <a:rPr lang="en-US" altLang="ja-JP" sz="2800" i="0" dirty="0">
                <a:effectLst>
                  <a:outerShdw blurRad="38100" dist="38100" dir="2700000" algn="tl">
                    <a:srgbClr val="000000"/>
                  </a:outerShdw>
                </a:effectLst>
                <a:latin typeface="Times New Roman" panose="02020603050405020304" pitchFamily="18" charset="0"/>
              </a:rPr>
              <a:t>0,1</a:t>
            </a:r>
            <a:r>
              <a:rPr lang="ja-JP" altLang="en-US" sz="2800" i="0" dirty="0">
                <a:effectLst>
                  <a:outerShdw blurRad="38100" dist="38100" dir="2700000" algn="tl">
                    <a:srgbClr val="000000"/>
                  </a:outerShdw>
                </a:effectLst>
                <a:latin typeface="Times New Roman" panose="02020603050405020304" pitchFamily="18" charset="0"/>
              </a:rPr>
              <a:t>を代入すれば</a:t>
            </a:r>
            <a:r>
              <a:rPr lang="en-US" altLang="ja-JP" sz="2800" i="0" dirty="0">
                <a:effectLst>
                  <a:outerShdw blurRad="38100" dist="38100" dir="2700000" algn="tl">
                    <a:srgbClr val="000000"/>
                  </a:outerShdw>
                </a:effectLst>
                <a:latin typeface="Times New Roman" panose="02020603050405020304" pitchFamily="18" charset="0"/>
              </a:rPr>
              <a:t>AND,OR</a:t>
            </a:r>
            <a:r>
              <a:rPr lang="ja-JP" altLang="en-US" sz="2800" i="0" dirty="0">
                <a:effectLst>
                  <a:outerShdw blurRad="38100" dist="38100" dir="2700000" algn="tl">
                    <a:srgbClr val="000000"/>
                  </a:outerShdw>
                </a:effectLst>
                <a:latin typeface="Times New Roman" panose="02020603050405020304" pitchFamily="18" charset="0"/>
              </a:rPr>
              <a:t>の公理になり、明らか成立する</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7349"/>
                                        </p:tgtEl>
                                        <p:attrNameLst>
                                          <p:attrName>style.visibility</p:attrName>
                                        </p:attrNameLst>
                                      </p:cBhvr>
                                      <p:to>
                                        <p:strVal val="visible"/>
                                      </p:to>
                                    </p:set>
                                    <p:anim calcmode="lin" valueType="num">
                                      <p:cBhvr additive="base">
                                        <p:cTn id="7" dur="500" fill="hold"/>
                                        <p:tgtEl>
                                          <p:spTgt spid="57349"/>
                                        </p:tgtEl>
                                        <p:attrNameLst>
                                          <p:attrName>ppt_x</p:attrName>
                                        </p:attrNameLst>
                                      </p:cBhvr>
                                      <p:tavLst>
                                        <p:tav tm="0">
                                          <p:val>
                                            <p:strVal val="#ppt_x"/>
                                          </p:val>
                                        </p:tav>
                                        <p:tav tm="100000">
                                          <p:val>
                                            <p:strVal val="#ppt_x"/>
                                          </p:val>
                                        </p:tav>
                                      </p:tavLst>
                                    </p:anim>
                                    <p:anim calcmode="lin" valueType="num">
                                      <p:cBhvr additive="base">
                                        <p:cTn id="8" dur="500" fill="hold"/>
                                        <p:tgtEl>
                                          <p:spTgt spid="5734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7348"/>
                                        </p:tgtEl>
                                        <p:attrNameLst>
                                          <p:attrName>style.visibility</p:attrName>
                                        </p:attrNameLst>
                                      </p:cBhvr>
                                      <p:to>
                                        <p:strVal val="visible"/>
                                      </p:to>
                                    </p:set>
                                    <p:anim calcmode="lin" valueType="num">
                                      <p:cBhvr additive="base">
                                        <p:cTn id="13" dur="500" fill="hold"/>
                                        <p:tgtEl>
                                          <p:spTgt spid="57348"/>
                                        </p:tgtEl>
                                        <p:attrNameLst>
                                          <p:attrName>ppt_x</p:attrName>
                                        </p:attrNameLst>
                                      </p:cBhvr>
                                      <p:tavLst>
                                        <p:tav tm="0">
                                          <p:val>
                                            <p:strVal val="#ppt_x"/>
                                          </p:val>
                                        </p:tav>
                                        <p:tav tm="100000">
                                          <p:val>
                                            <p:strVal val="#ppt_x"/>
                                          </p:val>
                                        </p:tav>
                                      </p:tavLst>
                                    </p:anim>
                                    <p:anim calcmode="lin" valueType="num">
                                      <p:cBhvr additive="base">
                                        <p:cTn id="14" dur="500" fill="hold"/>
                                        <p:tgtEl>
                                          <p:spTgt spid="573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8" grpId="0" autoUpdateAnimBg="0"/>
      <p:bldP spid="57349"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同一則</a:t>
            </a:r>
          </a:p>
        </p:txBody>
      </p:sp>
      <p:sp>
        <p:nvSpPr>
          <p:cNvPr id="41987" name="Rectangle 3"/>
          <p:cNvSpPr>
            <a:spLocks noGrp="1" noChangeArrowheads="1"/>
          </p:cNvSpPr>
          <p:nvPr>
            <p:ph type="body" sz="half" idx="1"/>
          </p:nvPr>
        </p:nvSpPr>
        <p:spPr>
          <a:xfrm>
            <a:off x="1066800" y="1905000"/>
            <a:ext cx="7086600" cy="2209800"/>
          </a:xfrm>
        </p:spPr>
        <p:txBody>
          <a:bodyPr/>
          <a:lstStyle/>
          <a:p>
            <a:pPr eaLnBrk="1" hangingPunct="1">
              <a:buFont typeface="Wingdings" panose="05000000000000000000" pitchFamily="2" charset="2"/>
              <a:buChar char="u"/>
              <a:defRPr/>
            </a:pPr>
            <a:r>
              <a:rPr lang="ja-JP" altLang="en-US" dirty="0">
                <a:latin typeface="Times New Roman" panose="02020603050405020304" pitchFamily="18" charset="0"/>
              </a:rPr>
              <a:t>定理</a:t>
            </a:r>
            <a:r>
              <a:rPr lang="en-US" altLang="ja-JP" dirty="0">
                <a:latin typeface="Times New Roman" panose="02020603050405020304" pitchFamily="18" charset="0"/>
              </a:rPr>
              <a:t> : </a:t>
            </a:r>
            <a:r>
              <a:rPr lang="ja-JP" altLang="en-US" dirty="0">
                <a:latin typeface="Times New Roman" panose="02020603050405020304" pitchFamily="18" charset="0"/>
              </a:rPr>
              <a:t>同一則</a:t>
            </a:r>
            <a:endParaRPr lang="en-US" altLang="ja-JP" dirty="0">
              <a:latin typeface="Times New Roman" panose="02020603050405020304" pitchFamily="18" charset="0"/>
            </a:endParaRPr>
          </a:p>
          <a:p>
            <a:pPr marL="457200" lvl="1" indent="0" eaLnBrk="1" hangingPunct="1">
              <a:buNone/>
              <a:defRPr/>
            </a:pPr>
            <a:r>
              <a:rPr lang="en-US" altLang="ja-JP" sz="3200" i="1" dirty="0">
                <a:latin typeface="Times New Roman" panose="02020603050405020304" pitchFamily="18" charset="0"/>
              </a:rPr>
              <a:t>X</a:t>
            </a:r>
            <a:r>
              <a:rPr lang="en-US" altLang="ja-JP" sz="3200" dirty="0">
                <a:latin typeface="Times New Roman" panose="02020603050405020304" pitchFamily="18" charset="0"/>
              </a:rPr>
              <a:t> </a:t>
            </a:r>
            <a:r>
              <a:rPr lang="ja-JP" altLang="en-US" sz="3200" dirty="0">
                <a:latin typeface="Times New Roman" panose="02020603050405020304" pitchFamily="18" charset="0"/>
              </a:rPr>
              <a:t>・ </a:t>
            </a:r>
            <a:r>
              <a:rPr lang="en-US" altLang="ja-JP" sz="3200" dirty="0">
                <a:latin typeface="Times New Roman" panose="02020603050405020304" pitchFamily="18" charset="0"/>
              </a:rPr>
              <a:t>1 = </a:t>
            </a:r>
            <a:r>
              <a:rPr lang="en-US" altLang="ja-JP" sz="3200" i="1" dirty="0">
                <a:latin typeface="Times New Roman" panose="02020603050405020304" pitchFamily="18" charset="0"/>
              </a:rPr>
              <a:t>X</a:t>
            </a:r>
            <a:r>
              <a:rPr lang="en-US" altLang="ja-JP" sz="3200" dirty="0">
                <a:latin typeface="Times New Roman" panose="02020603050405020304" pitchFamily="18" charset="0"/>
              </a:rPr>
              <a:t> </a:t>
            </a:r>
            <a:r>
              <a:rPr lang="en-US" altLang="ja-JP" dirty="0">
                <a:latin typeface="Times New Roman" panose="02020603050405020304" pitchFamily="18" charset="0"/>
              </a:rPr>
              <a:t>(AND</a:t>
            </a:r>
            <a:r>
              <a:rPr lang="ja-JP" altLang="en-US" dirty="0">
                <a:latin typeface="Times New Roman" panose="02020603050405020304" pitchFamily="18" charset="0"/>
              </a:rPr>
              <a:t>の公理より</a:t>
            </a:r>
            <a:r>
              <a:rPr lang="en-US" altLang="ja-JP" dirty="0">
                <a:latin typeface="Times New Roman" panose="02020603050405020304" pitchFamily="18" charset="0"/>
              </a:rPr>
              <a:t>)</a:t>
            </a:r>
          </a:p>
          <a:p>
            <a:pPr marL="457200" lvl="1" indent="0" eaLnBrk="1" hangingPunct="1">
              <a:buNone/>
              <a:defRPr/>
            </a:pPr>
            <a:r>
              <a:rPr lang="en-US" altLang="ja-JP" sz="3200" i="1" dirty="0">
                <a:latin typeface="Times New Roman" panose="02020603050405020304" pitchFamily="18" charset="0"/>
              </a:rPr>
              <a:t>X</a:t>
            </a:r>
            <a:r>
              <a:rPr lang="ja-JP" altLang="en-US" sz="3200" dirty="0">
                <a:latin typeface="Times New Roman" panose="02020603050405020304" pitchFamily="18" charset="0"/>
              </a:rPr>
              <a:t>＋</a:t>
            </a:r>
            <a:r>
              <a:rPr lang="en-US" altLang="ja-JP" sz="3200" dirty="0">
                <a:latin typeface="Times New Roman" panose="02020603050405020304" pitchFamily="18" charset="0"/>
              </a:rPr>
              <a:t>0 = </a:t>
            </a:r>
            <a:r>
              <a:rPr lang="en-US" altLang="ja-JP" sz="3200" i="1" dirty="0">
                <a:latin typeface="Times New Roman" panose="02020603050405020304" pitchFamily="18" charset="0"/>
              </a:rPr>
              <a:t>X</a:t>
            </a:r>
            <a:r>
              <a:rPr lang="en-US" altLang="ja-JP" sz="3200" dirty="0">
                <a:latin typeface="Times New Roman" panose="02020603050405020304" pitchFamily="18" charset="0"/>
              </a:rPr>
              <a:t> </a:t>
            </a:r>
            <a:r>
              <a:rPr lang="en-US" altLang="ja-JP" dirty="0">
                <a:latin typeface="Times New Roman" panose="02020603050405020304" pitchFamily="18" charset="0"/>
              </a:rPr>
              <a:t>(OR</a:t>
            </a:r>
            <a:r>
              <a:rPr lang="ja-JP" altLang="en-US" dirty="0">
                <a:latin typeface="Times New Roman" panose="02020603050405020304" pitchFamily="18" charset="0"/>
              </a:rPr>
              <a:t>の公理より</a:t>
            </a:r>
            <a:r>
              <a:rPr lang="en-US" altLang="ja-JP" dirty="0">
                <a:latin typeface="Times New Roman" panose="02020603050405020304" pitchFamily="18" charset="0"/>
              </a:rPr>
              <a:t>)</a:t>
            </a:r>
            <a:endParaRPr lang="en-US" altLang="ja-JP" sz="3600" dirty="0">
              <a:latin typeface="Times New Roman" panose="02020603050405020304" pitchFamily="18" charset="0"/>
            </a:endParaRPr>
          </a:p>
        </p:txBody>
      </p:sp>
      <p:graphicFrame>
        <p:nvGraphicFramePr>
          <p:cNvPr id="42056" name="Group 72"/>
          <p:cNvGraphicFramePr>
            <a:graphicFrameLocks noGrp="1"/>
          </p:cNvGraphicFramePr>
          <p:nvPr/>
        </p:nvGraphicFramePr>
        <p:xfrm>
          <a:off x="1600200" y="4572000"/>
          <a:ext cx="2667000" cy="1920876"/>
        </p:xfrm>
        <a:graphic>
          <a:graphicData uri="http://schemas.openxmlformats.org/drawingml/2006/table">
            <a:tbl>
              <a:tblPr/>
              <a:tblGrid>
                <a:gridCol w="10668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tblGrid>
              <a:tr h="640292">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p>
                  </a:txBody>
                  <a:tcPr marT="45735" marB="4573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r>
                        <a:rPr kumimoji="1" lang="ja-JP" altLang="en-US"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a:t>
                      </a:r>
                      <a:r>
                        <a:rPr kumimoji="1" lang="en-US"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endParaRPr kumimoji="1" lang="en-US" altLang="ja-JP" sz="36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35" marB="4573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640292">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marT="45735" marB="4573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35" marB="4573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40292">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marT="45735" marB="4573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35" marB="4573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42057" name="Group 73"/>
          <p:cNvGraphicFramePr>
            <a:graphicFrameLocks noGrp="1"/>
          </p:cNvGraphicFramePr>
          <p:nvPr/>
        </p:nvGraphicFramePr>
        <p:xfrm>
          <a:off x="4648200" y="4572000"/>
          <a:ext cx="2667000" cy="1920876"/>
        </p:xfrm>
        <a:graphic>
          <a:graphicData uri="http://schemas.openxmlformats.org/drawingml/2006/table">
            <a:tbl>
              <a:tblPr/>
              <a:tblGrid>
                <a:gridCol w="10668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tblGrid>
              <a:tr h="640292">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p>
                  </a:txBody>
                  <a:tcPr marT="45735" marB="4573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r>
                        <a:rPr kumimoji="1" lang="en-US"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marT="45735" marB="4573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640292">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marT="45735" marB="4573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35" marB="4573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40292">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marT="45735" marB="4573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35" marB="4573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pSp>
        <p:nvGrpSpPr>
          <p:cNvPr id="42051" name="Group 67"/>
          <p:cNvGrpSpPr>
            <a:grpSpLocks/>
          </p:cNvGrpSpPr>
          <p:nvPr/>
        </p:nvGrpSpPr>
        <p:grpSpPr bwMode="auto">
          <a:xfrm>
            <a:off x="2667000" y="5211763"/>
            <a:ext cx="4648200" cy="1279525"/>
            <a:chOff x="1680" y="3283"/>
            <a:chExt cx="2928" cy="806"/>
          </a:xfrm>
        </p:grpSpPr>
        <p:sp>
          <p:nvSpPr>
            <p:cNvPr id="42052" name="Rectangle 68"/>
            <p:cNvSpPr>
              <a:spLocks noChangeArrowheads="1"/>
            </p:cNvSpPr>
            <p:nvPr/>
          </p:nvSpPr>
          <p:spPr bwMode="auto">
            <a:xfrm>
              <a:off x="1680" y="3686"/>
              <a:ext cx="100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600" i="0">
                  <a:latin typeface="Times New Roman" panose="02020603050405020304" pitchFamily="18" charset="0"/>
                </a:rPr>
                <a:t>1</a:t>
              </a:r>
            </a:p>
          </p:txBody>
        </p:sp>
        <p:sp>
          <p:nvSpPr>
            <p:cNvPr id="42053" name="Rectangle 69"/>
            <p:cNvSpPr>
              <a:spLocks noChangeArrowheads="1"/>
            </p:cNvSpPr>
            <p:nvPr/>
          </p:nvSpPr>
          <p:spPr bwMode="auto">
            <a:xfrm>
              <a:off x="1680" y="3283"/>
              <a:ext cx="100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600" i="0">
                  <a:latin typeface="Times New Roman" panose="02020603050405020304" pitchFamily="18" charset="0"/>
                </a:rPr>
                <a:t>0</a:t>
              </a:r>
            </a:p>
          </p:txBody>
        </p:sp>
        <p:sp>
          <p:nvSpPr>
            <p:cNvPr id="42054" name="Rectangle 70"/>
            <p:cNvSpPr>
              <a:spLocks noChangeArrowheads="1"/>
            </p:cNvSpPr>
            <p:nvPr/>
          </p:nvSpPr>
          <p:spPr bwMode="auto">
            <a:xfrm>
              <a:off x="3600" y="3686"/>
              <a:ext cx="100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600" i="0">
                  <a:latin typeface="Times New Roman" panose="02020603050405020304" pitchFamily="18" charset="0"/>
                </a:rPr>
                <a:t>1</a:t>
              </a:r>
            </a:p>
          </p:txBody>
        </p:sp>
        <p:sp>
          <p:nvSpPr>
            <p:cNvPr id="42055" name="Rectangle 71"/>
            <p:cNvSpPr>
              <a:spLocks noChangeArrowheads="1"/>
            </p:cNvSpPr>
            <p:nvPr/>
          </p:nvSpPr>
          <p:spPr bwMode="auto">
            <a:xfrm>
              <a:off x="3600" y="3283"/>
              <a:ext cx="100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600" i="0">
                  <a:latin typeface="Times New Roman" panose="02020603050405020304" pitchFamily="18" charset="0"/>
                </a:rPr>
                <a:t>0</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2051"/>
                                        </p:tgtEl>
                                        <p:attrNameLst>
                                          <p:attrName>style.visibility</p:attrName>
                                        </p:attrNameLst>
                                      </p:cBhvr>
                                      <p:to>
                                        <p:strVal val="visible"/>
                                      </p:to>
                                    </p:set>
                                    <p:animEffect transition="in" filter="checkerboard(across)">
                                      <p:cBhvr>
                                        <p:cTn id="7" dur="500"/>
                                        <p:tgtEl>
                                          <p:spTgt spid="4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defRPr/>
            </a:pPr>
            <a:r>
              <a:rPr lang="ja-JP" altLang="en-US" dirty="0">
                <a:latin typeface="Times New Roman" panose="02020603050405020304" pitchFamily="18" charset="0"/>
              </a:rPr>
              <a:t>べき等則</a:t>
            </a:r>
          </a:p>
        </p:txBody>
      </p:sp>
      <p:sp>
        <p:nvSpPr>
          <p:cNvPr id="43011" name="Rectangle 3"/>
          <p:cNvSpPr>
            <a:spLocks noGrp="1" noChangeArrowheads="1"/>
          </p:cNvSpPr>
          <p:nvPr>
            <p:ph type="body" sz="half" idx="1"/>
          </p:nvPr>
        </p:nvSpPr>
        <p:spPr>
          <a:xfrm>
            <a:off x="1066800" y="1905000"/>
            <a:ext cx="7086600" cy="2209800"/>
          </a:xfrm>
        </p:spPr>
        <p:txBody>
          <a:bodyPr/>
          <a:lstStyle/>
          <a:p>
            <a:pPr eaLnBrk="1" hangingPunct="1">
              <a:buFont typeface="Wingdings" panose="05000000000000000000" pitchFamily="2" charset="2"/>
              <a:buChar char="u"/>
              <a:defRPr/>
            </a:pPr>
            <a:r>
              <a:rPr lang="ja-JP" altLang="en-US" dirty="0">
                <a:latin typeface="Times New Roman" panose="02020603050405020304" pitchFamily="18" charset="0"/>
              </a:rPr>
              <a:t>定理 </a:t>
            </a:r>
            <a:r>
              <a:rPr lang="en-US" altLang="ja-JP" dirty="0">
                <a:latin typeface="Times New Roman" panose="02020603050405020304" pitchFamily="18" charset="0"/>
              </a:rPr>
              <a:t>: </a:t>
            </a:r>
            <a:r>
              <a:rPr lang="ja-JP" altLang="en-US" dirty="0">
                <a:latin typeface="Times New Roman" panose="02020603050405020304" pitchFamily="18" charset="0"/>
              </a:rPr>
              <a:t>べき等則</a:t>
            </a:r>
            <a:endParaRPr lang="en-US" altLang="ja-JP" dirty="0">
              <a:latin typeface="Times New Roman" panose="02020603050405020304" pitchFamily="18" charset="0"/>
            </a:endParaRPr>
          </a:p>
          <a:p>
            <a:pPr marL="457200" lvl="1" indent="0" eaLnBrk="1" hangingPunct="1">
              <a:buNone/>
              <a:defRPr/>
            </a:pPr>
            <a:r>
              <a:rPr lang="en-US" altLang="ja-JP" sz="3200" i="1" dirty="0">
                <a:latin typeface="Times New Roman" panose="02020603050405020304" pitchFamily="18" charset="0"/>
              </a:rPr>
              <a:t>X</a:t>
            </a:r>
            <a:r>
              <a:rPr lang="en-US" altLang="ja-JP" sz="3200" dirty="0">
                <a:latin typeface="Times New Roman" panose="02020603050405020304" pitchFamily="18" charset="0"/>
              </a:rPr>
              <a:t> </a:t>
            </a:r>
            <a:r>
              <a:rPr lang="ja-JP" altLang="en-US" sz="3200" dirty="0">
                <a:latin typeface="Times New Roman" panose="02020603050405020304" pitchFamily="18" charset="0"/>
              </a:rPr>
              <a:t>・ </a:t>
            </a:r>
            <a:r>
              <a:rPr lang="en-US" altLang="ja-JP" sz="3200" i="1" dirty="0">
                <a:latin typeface="Times New Roman" panose="02020603050405020304" pitchFamily="18" charset="0"/>
              </a:rPr>
              <a:t>X</a:t>
            </a:r>
            <a:r>
              <a:rPr lang="en-US" altLang="ja-JP" sz="3200" dirty="0">
                <a:latin typeface="Times New Roman" panose="02020603050405020304" pitchFamily="18" charset="0"/>
              </a:rPr>
              <a:t> = </a:t>
            </a:r>
            <a:r>
              <a:rPr lang="en-US" altLang="ja-JP" sz="3200" i="1" dirty="0">
                <a:latin typeface="Times New Roman" panose="02020603050405020304" pitchFamily="18" charset="0"/>
              </a:rPr>
              <a:t>X</a:t>
            </a:r>
            <a:r>
              <a:rPr lang="en-US" altLang="ja-JP" sz="3200" dirty="0">
                <a:latin typeface="Times New Roman" panose="02020603050405020304" pitchFamily="18" charset="0"/>
              </a:rPr>
              <a:t> </a:t>
            </a:r>
            <a:r>
              <a:rPr lang="en-US" altLang="ja-JP" dirty="0">
                <a:latin typeface="Times New Roman" panose="02020603050405020304" pitchFamily="18" charset="0"/>
              </a:rPr>
              <a:t>(AND</a:t>
            </a:r>
            <a:r>
              <a:rPr lang="ja-JP" altLang="en-US" dirty="0">
                <a:latin typeface="Times New Roman" panose="02020603050405020304" pitchFamily="18" charset="0"/>
              </a:rPr>
              <a:t>の公理より</a:t>
            </a:r>
            <a:r>
              <a:rPr lang="en-US" altLang="ja-JP" dirty="0">
                <a:latin typeface="Times New Roman" panose="02020603050405020304" pitchFamily="18" charset="0"/>
              </a:rPr>
              <a:t>) (</a:t>
            </a:r>
            <a:r>
              <a:rPr lang="en-US" altLang="ja-JP" i="1" dirty="0">
                <a:latin typeface="Times New Roman" panose="02020603050405020304" pitchFamily="18" charset="0"/>
              </a:rPr>
              <a:t>X</a:t>
            </a:r>
            <a:r>
              <a:rPr lang="en-US" altLang="ja-JP" baseline="30000" dirty="0">
                <a:latin typeface="Times New Roman" panose="02020603050405020304" pitchFamily="18" charset="0"/>
              </a:rPr>
              <a:t>2</a:t>
            </a:r>
            <a:r>
              <a:rPr lang="ja-JP" altLang="en-US" dirty="0">
                <a:latin typeface="Times New Roman" panose="02020603050405020304" pitchFamily="18" charset="0"/>
              </a:rPr>
              <a:t>ではない</a:t>
            </a:r>
            <a:r>
              <a:rPr lang="en-US" altLang="ja-JP" dirty="0">
                <a:latin typeface="Times New Roman" panose="02020603050405020304" pitchFamily="18" charset="0"/>
              </a:rPr>
              <a:t>)</a:t>
            </a:r>
          </a:p>
          <a:p>
            <a:pPr marL="457200" lvl="1" indent="0" eaLnBrk="1" hangingPunct="1">
              <a:buNone/>
              <a:defRPr/>
            </a:pPr>
            <a:r>
              <a:rPr lang="en-US" altLang="ja-JP" sz="3200" i="1" dirty="0">
                <a:latin typeface="Times New Roman" panose="02020603050405020304" pitchFamily="18" charset="0"/>
              </a:rPr>
              <a:t>X</a:t>
            </a:r>
            <a:r>
              <a:rPr lang="ja-JP" altLang="en-US" sz="3200" dirty="0">
                <a:latin typeface="Times New Roman" panose="02020603050405020304" pitchFamily="18" charset="0"/>
              </a:rPr>
              <a:t>＋</a:t>
            </a:r>
            <a:r>
              <a:rPr lang="en-US" altLang="ja-JP" sz="3200" i="1" dirty="0">
                <a:latin typeface="Times New Roman" panose="02020603050405020304" pitchFamily="18" charset="0"/>
              </a:rPr>
              <a:t>X</a:t>
            </a:r>
            <a:r>
              <a:rPr lang="en-US" altLang="ja-JP" sz="3200" dirty="0">
                <a:latin typeface="Times New Roman" panose="02020603050405020304" pitchFamily="18" charset="0"/>
              </a:rPr>
              <a:t> = </a:t>
            </a:r>
            <a:r>
              <a:rPr lang="en-US" altLang="ja-JP" sz="3200" i="1" dirty="0">
                <a:latin typeface="Times New Roman" panose="02020603050405020304" pitchFamily="18" charset="0"/>
              </a:rPr>
              <a:t>X</a:t>
            </a:r>
            <a:r>
              <a:rPr lang="en-US" altLang="ja-JP" sz="3200" dirty="0">
                <a:latin typeface="Times New Roman" panose="02020603050405020304" pitchFamily="18" charset="0"/>
              </a:rPr>
              <a:t> </a:t>
            </a:r>
            <a:r>
              <a:rPr lang="en-US" altLang="ja-JP" dirty="0">
                <a:latin typeface="Times New Roman" panose="02020603050405020304" pitchFamily="18" charset="0"/>
              </a:rPr>
              <a:t>(OR</a:t>
            </a:r>
            <a:r>
              <a:rPr lang="ja-JP" altLang="en-US" dirty="0">
                <a:latin typeface="Times New Roman" panose="02020603050405020304" pitchFamily="18" charset="0"/>
              </a:rPr>
              <a:t>の公理より</a:t>
            </a:r>
            <a:r>
              <a:rPr lang="en-US" altLang="ja-JP" dirty="0">
                <a:latin typeface="Times New Roman" panose="02020603050405020304" pitchFamily="18" charset="0"/>
              </a:rPr>
              <a:t>)    (2</a:t>
            </a:r>
            <a:r>
              <a:rPr lang="en-US" altLang="ja-JP" i="1" dirty="0">
                <a:latin typeface="Times New Roman" panose="02020603050405020304" pitchFamily="18" charset="0"/>
              </a:rPr>
              <a:t>X</a:t>
            </a:r>
            <a:r>
              <a:rPr lang="ja-JP" altLang="en-US" dirty="0">
                <a:latin typeface="Times New Roman" panose="02020603050405020304" pitchFamily="18" charset="0"/>
              </a:rPr>
              <a:t>ではない</a:t>
            </a:r>
            <a:r>
              <a:rPr lang="en-US" altLang="ja-JP" dirty="0">
                <a:latin typeface="Times New Roman" panose="02020603050405020304" pitchFamily="18" charset="0"/>
              </a:rPr>
              <a:t>)</a:t>
            </a:r>
            <a:endParaRPr lang="en-US" altLang="ja-JP" sz="3600" dirty="0">
              <a:latin typeface="Times New Roman" panose="02020603050405020304" pitchFamily="18" charset="0"/>
            </a:endParaRPr>
          </a:p>
        </p:txBody>
      </p:sp>
      <p:graphicFrame>
        <p:nvGraphicFramePr>
          <p:cNvPr id="43092" name="Group 84"/>
          <p:cNvGraphicFramePr>
            <a:graphicFrameLocks noGrp="1"/>
          </p:cNvGraphicFramePr>
          <p:nvPr/>
        </p:nvGraphicFramePr>
        <p:xfrm>
          <a:off x="1600200" y="4572000"/>
          <a:ext cx="2667000" cy="1920876"/>
        </p:xfrm>
        <a:graphic>
          <a:graphicData uri="http://schemas.openxmlformats.org/drawingml/2006/table">
            <a:tbl>
              <a:tblPr/>
              <a:tblGrid>
                <a:gridCol w="10668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tblGrid>
              <a:tr h="640292">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p>
                  </a:txBody>
                  <a:tcPr marT="45735" marB="4573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r>
                        <a:rPr kumimoji="1" lang="ja-JP" altLang="en-US"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a:t>
                      </a:r>
                      <a:r>
                        <a:rPr kumimoji="1" lang="en-US" altLang="ja-JP" sz="36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p>
                  </a:txBody>
                  <a:tcPr marT="45735" marB="4573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640292">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marT="45735" marB="4573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35" marB="4573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40292">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marT="45735" marB="4573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35" marB="4573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43093" name="Group 85"/>
          <p:cNvGraphicFramePr>
            <a:graphicFrameLocks noGrp="1"/>
          </p:cNvGraphicFramePr>
          <p:nvPr/>
        </p:nvGraphicFramePr>
        <p:xfrm>
          <a:off x="4648200" y="4572000"/>
          <a:ext cx="2667000" cy="1920876"/>
        </p:xfrm>
        <a:graphic>
          <a:graphicData uri="http://schemas.openxmlformats.org/drawingml/2006/table">
            <a:tbl>
              <a:tblPr/>
              <a:tblGrid>
                <a:gridCol w="10668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tblGrid>
              <a:tr h="640292">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p>
                  </a:txBody>
                  <a:tcPr marT="45735" marB="4573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r>
                        <a:rPr kumimoji="1" lang="en-US"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a:t>
                      </a:r>
                      <a:r>
                        <a:rPr kumimoji="1" lang="en-US" altLang="ja-JP" sz="36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p>
                  </a:txBody>
                  <a:tcPr marT="45735" marB="4573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640292">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marT="45735" marB="4573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35" marB="4573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40292">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marT="45735" marB="4573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35" marB="4573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pSp>
        <p:nvGrpSpPr>
          <p:cNvPr id="43087" name="Group 79"/>
          <p:cNvGrpSpPr>
            <a:grpSpLocks/>
          </p:cNvGrpSpPr>
          <p:nvPr/>
        </p:nvGrpSpPr>
        <p:grpSpPr bwMode="auto">
          <a:xfrm>
            <a:off x="2667000" y="5211763"/>
            <a:ext cx="4648200" cy="1279525"/>
            <a:chOff x="1680" y="3283"/>
            <a:chExt cx="2928" cy="806"/>
          </a:xfrm>
        </p:grpSpPr>
        <p:sp>
          <p:nvSpPr>
            <p:cNvPr id="43088" name="Rectangle 80"/>
            <p:cNvSpPr>
              <a:spLocks noChangeArrowheads="1"/>
            </p:cNvSpPr>
            <p:nvPr/>
          </p:nvSpPr>
          <p:spPr bwMode="auto">
            <a:xfrm>
              <a:off x="1680" y="3686"/>
              <a:ext cx="100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600" i="0">
                  <a:latin typeface="Times New Roman" panose="02020603050405020304" pitchFamily="18" charset="0"/>
                </a:rPr>
                <a:t>1</a:t>
              </a:r>
            </a:p>
          </p:txBody>
        </p:sp>
        <p:sp>
          <p:nvSpPr>
            <p:cNvPr id="43089" name="Rectangle 81"/>
            <p:cNvSpPr>
              <a:spLocks noChangeArrowheads="1"/>
            </p:cNvSpPr>
            <p:nvPr/>
          </p:nvSpPr>
          <p:spPr bwMode="auto">
            <a:xfrm>
              <a:off x="1680" y="3283"/>
              <a:ext cx="100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600" i="0">
                  <a:latin typeface="Times New Roman" panose="02020603050405020304" pitchFamily="18" charset="0"/>
                </a:rPr>
                <a:t>0</a:t>
              </a:r>
            </a:p>
          </p:txBody>
        </p:sp>
        <p:sp>
          <p:nvSpPr>
            <p:cNvPr id="43090" name="Rectangle 82"/>
            <p:cNvSpPr>
              <a:spLocks noChangeArrowheads="1"/>
            </p:cNvSpPr>
            <p:nvPr/>
          </p:nvSpPr>
          <p:spPr bwMode="auto">
            <a:xfrm>
              <a:off x="3600" y="3686"/>
              <a:ext cx="100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600" i="0">
                  <a:latin typeface="Times New Roman" panose="02020603050405020304" pitchFamily="18" charset="0"/>
                </a:rPr>
                <a:t>1</a:t>
              </a:r>
            </a:p>
          </p:txBody>
        </p:sp>
        <p:sp>
          <p:nvSpPr>
            <p:cNvPr id="43091" name="Rectangle 83"/>
            <p:cNvSpPr>
              <a:spLocks noChangeArrowheads="1"/>
            </p:cNvSpPr>
            <p:nvPr/>
          </p:nvSpPr>
          <p:spPr bwMode="auto">
            <a:xfrm>
              <a:off x="3600" y="3283"/>
              <a:ext cx="100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600" i="0">
                  <a:latin typeface="Times New Roman" panose="02020603050405020304" pitchFamily="18" charset="0"/>
                </a:rPr>
                <a:t>0</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3087"/>
                                        </p:tgtEl>
                                        <p:attrNameLst>
                                          <p:attrName>style.visibility</p:attrName>
                                        </p:attrNameLst>
                                      </p:cBhvr>
                                      <p:to>
                                        <p:strVal val="visible"/>
                                      </p:to>
                                    </p:set>
                                    <p:animEffect transition="in" filter="checkerboard(across)">
                                      <p:cBhvr>
                                        <p:cTn id="7" dur="500"/>
                                        <p:tgtEl>
                                          <p:spTgt spid="43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050"/>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べき等則の証明</a:t>
            </a:r>
          </a:p>
        </p:txBody>
      </p:sp>
      <p:sp>
        <p:nvSpPr>
          <p:cNvPr id="58371" name="Rectangle 2051"/>
          <p:cNvSpPr>
            <a:spLocks noGrp="1" noChangeArrowheads="1"/>
          </p:cNvSpPr>
          <p:nvPr>
            <p:ph type="body" idx="1"/>
          </p:nvPr>
        </p:nvSpPr>
        <p:spPr>
          <a:xfrm>
            <a:off x="1066800" y="1905000"/>
            <a:ext cx="7543800" cy="1905000"/>
          </a:xfrm>
        </p:spPr>
        <p:txBody>
          <a:bodyPr/>
          <a:lstStyle/>
          <a:p>
            <a:pPr eaLnBrk="1" hangingPunct="1">
              <a:buFont typeface="Wingdings" panose="05000000000000000000" pitchFamily="2" charset="2"/>
              <a:buChar char="u"/>
              <a:defRPr/>
            </a:pPr>
            <a:r>
              <a:rPr lang="ja-JP" altLang="en-US" dirty="0">
                <a:latin typeface="Times New Roman" panose="02020603050405020304" pitchFamily="18" charset="0"/>
              </a:rPr>
              <a:t>定理 </a:t>
            </a:r>
            <a:r>
              <a:rPr lang="en-US" altLang="ja-JP" dirty="0">
                <a:latin typeface="Times New Roman" panose="02020603050405020304" pitchFamily="18" charset="0"/>
              </a:rPr>
              <a:t>: </a:t>
            </a:r>
            <a:r>
              <a:rPr lang="ja-JP" altLang="en-US" dirty="0">
                <a:latin typeface="Times New Roman" panose="02020603050405020304" pitchFamily="18" charset="0"/>
              </a:rPr>
              <a:t>べき等則</a:t>
            </a:r>
            <a:endParaRPr lang="en-US" altLang="ja-JP" dirty="0">
              <a:latin typeface="Times New Roman" panose="02020603050405020304" pitchFamily="18" charset="0"/>
            </a:endParaRPr>
          </a:p>
          <a:p>
            <a:pPr marL="457200" lvl="1" indent="0" eaLnBrk="1" hangingPunct="1">
              <a:buNone/>
              <a:defRPr/>
            </a:pPr>
            <a:r>
              <a:rPr lang="en-US" altLang="ja-JP" sz="3200" i="1" dirty="0">
                <a:latin typeface="Times New Roman" panose="02020603050405020304" pitchFamily="18" charset="0"/>
              </a:rPr>
              <a:t>X</a:t>
            </a:r>
            <a:r>
              <a:rPr lang="en-US" altLang="ja-JP" sz="3200" dirty="0">
                <a:latin typeface="Times New Roman" panose="02020603050405020304" pitchFamily="18" charset="0"/>
              </a:rPr>
              <a:t> </a:t>
            </a:r>
            <a:r>
              <a:rPr lang="ja-JP" altLang="en-US" sz="3200" dirty="0">
                <a:latin typeface="Times New Roman" panose="02020603050405020304" pitchFamily="18" charset="0"/>
              </a:rPr>
              <a:t>・ </a:t>
            </a:r>
            <a:r>
              <a:rPr lang="en-US" altLang="ja-JP" sz="3200" i="1" dirty="0">
                <a:latin typeface="Times New Roman" panose="02020603050405020304" pitchFamily="18" charset="0"/>
              </a:rPr>
              <a:t>X</a:t>
            </a:r>
            <a:r>
              <a:rPr lang="en-US" altLang="ja-JP" sz="3200" dirty="0">
                <a:latin typeface="Times New Roman" panose="02020603050405020304" pitchFamily="18" charset="0"/>
              </a:rPr>
              <a:t> = </a:t>
            </a:r>
            <a:r>
              <a:rPr lang="en-US" altLang="ja-JP" sz="3200" i="1" dirty="0">
                <a:latin typeface="Times New Roman" panose="02020603050405020304" pitchFamily="18" charset="0"/>
              </a:rPr>
              <a:t>X</a:t>
            </a:r>
            <a:r>
              <a:rPr lang="en-US" altLang="ja-JP" sz="3200" dirty="0">
                <a:latin typeface="Times New Roman" panose="02020603050405020304" pitchFamily="18" charset="0"/>
              </a:rPr>
              <a:t> </a:t>
            </a:r>
            <a:r>
              <a:rPr lang="en-US" altLang="ja-JP" dirty="0">
                <a:latin typeface="Times New Roman" panose="02020603050405020304" pitchFamily="18" charset="0"/>
              </a:rPr>
              <a:t>(AND</a:t>
            </a:r>
            <a:r>
              <a:rPr lang="ja-JP" altLang="en-US" dirty="0">
                <a:latin typeface="Times New Roman" panose="02020603050405020304" pitchFamily="18" charset="0"/>
              </a:rPr>
              <a:t>の公理より</a:t>
            </a:r>
            <a:r>
              <a:rPr lang="en-US" altLang="ja-JP" dirty="0">
                <a:latin typeface="Times New Roman" panose="02020603050405020304" pitchFamily="18" charset="0"/>
              </a:rPr>
              <a:t>) </a:t>
            </a:r>
          </a:p>
          <a:p>
            <a:pPr marL="457200" lvl="1" indent="0" eaLnBrk="1" hangingPunct="1">
              <a:buNone/>
              <a:defRPr/>
            </a:pPr>
            <a:r>
              <a:rPr lang="en-US" altLang="ja-JP" sz="3200" i="1" dirty="0">
                <a:latin typeface="Times New Roman" panose="02020603050405020304" pitchFamily="18" charset="0"/>
              </a:rPr>
              <a:t>X</a:t>
            </a:r>
            <a:r>
              <a:rPr lang="ja-JP" altLang="en-US" sz="3200" dirty="0">
                <a:latin typeface="Times New Roman" panose="02020603050405020304" pitchFamily="18" charset="0"/>
              </a:rPr>
              <a:t>＋</a:t>
            </a:r>
            <a:r>
              <a:rPr lang="en-US" altLang="ja-JP" sz="3200" i="1" dirty="0">
                <a:latin typeface="Times New Roman" panose="02020603050405020304" pitchFamily="18" charset="0"/>
              </a:rPr>
              <a:t>X</a:t>
            </a:r>
            <a:r>
              <a:rPr lang="en-US" altLang="ja-JP" sz="3200" dirty="0">
                <a:latin typeface="Times New Roman" panose="02020603050405020304" pitchFamily="18" charset="0"/>
              </a:rPr>
              <a:t> = </a:t>
            </a:r>
            <a:r>
              <a:rPr lang="en-US" altLang="ja-JP" sz="3200" i="1" dirty="0">
                <a:latin typeface="Times New Roman" panose="02020603050405020304" pitchFamily="18" charset="0"/>
              </a:rPr>
              <a:t>X</a:t>
            </a:r>
            <a:r>
              <a:rPr lang="en-US" altLang="ja-JP" sz="3200" dirty="0">
                <a:latin typeface="Times New Roman" panose="02020603050405020304" pitchFamily="18" charset="0"/>
              </a:rPr>
              <a:t> </a:t>
            </a:r>
            <a:r>
              <a:rPr lang="en-US" altLang="ja-JP" dirty="0">
                <a:latin typeface="Times New Roman" panose="02020603050405020304" pitchFamily="18" charset="0"/>
              </a:rPr>
              <a:t>(OR</a:t>
            </a:r>
            <a:r>
              <a:rPr lang="ja-JP" altLang="en-US" dirty="0">
                <a:latin typeface="Times New Roman" panose="02020603050405020304" pitchFamily="18" charset="0"/>
              </a:rPr>
              <a:t>の公理より</a:t>
            </a:r>
            <a:r>
              <a:rPr lang="en-US" altLang="ja-JP" dirty="0">
                <a:latin typeface="Times New Roman" panose="02020603050405020304" pitchFamily="18" charset="0"/>
              </a:rPr>
              <a:t>)</a:t>
            </a:r>
            <a:endParaRPr lang="en-US" altLang="ja-JP" sz="2800" dirty="0">
              <a:latin typeface="Times New Roman" panose="02020603050405020304" pitchFamily="18" charset="0"/>
            </a:endParaRPr>
          </a:p>
        </p:txBody>
      </p:sp>
      <p:sp>
        <p:nvSpPr>
          <p:cNvPr id="58372" name="Text Box 2052"/>
          <p:cNvSpPr txBox="1">
            <a:spLocks noChangeArrowheads="1"/>
          </p:cNvSpPr>
          <p:nvPr/>
        </p:nvSpPr>
        <p:spPr bwMode="auto">
          <a:xfrm>
            <a:off x="838200" y="3657600"/>
            <a:ext cx="7467600" cy="160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046163" indent="-1046163">
              <a:defRPr kumimoji="1">
                <a:solidFill>
                  <a:schemeClr val="tx1"/>
                </a:solidFill>
                <a:latin typeface="Arial" panose="020B0604020202020204" pitchFamily="34" charset="0"/>
                <a:ea typeface="ＭＳ Ｐゴシック" panose="020B0600070205080204" pitchFamily="50" charset="-128"/>
              </a:defRPr>
            </a:lvl1pPr>
            <a:lvl2pPr marL="1236663">
              <a:defRPr kumimoji="1">
                <a:solidFill>
                  <a:schemeClr val="tx1"/>
                </a:solidFill>
                <a:latin typeface="Arial" panose="020B0604020202020204" pitchFamily="34" charset="0"/>
                <a:ea typeface="ＭＳ Ｐゴシック" panose="020B0600070205080204" pitchFamily="50" charset="-128"/>
              </a:defRPr>
            </a:lvl2pPr>
            <a:lvl3pPr marL="1427163">
              <a:defRPr kumimoji="1">
                <a:solidFill>
                  <a:schemeClr val="tx1"/>
                </a:solidFill>
                <a:latin typeface="Arial" panose="020B0604020202020204" pitchFamily="34" charset="0"/>
                <a:ea typeface="ＭＳ Ｐゴシック" panose="020B0600070205080204" pitchFamily="50" charset="-128"/>
              </a:defRPr>
            </a:lvl3pPr>
            <a:lvl4pPr marL="1617663">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r>
              <a:rPr lang="en-US" altLang="ja-JP" sz="2800" i="0">
                <a:effectLst>
                  <a:outerShdw blurRad="38100" dist="38100" dir="2700000" algn="tl">
                    <a:srgbClr val="000000"/>
                  </a:outerShdw>
                </a:effectLst>
                <a:latin typeface="Times New Roman" panose="02020603050405020304" pitchFamily="18" charset="0"/>
              </a:rPr>
              <a:t>(</a:t>
            </a:r>
            <a:r>
              <a:rPr lang="ja-JP" altLang="en-US" sz="2800" i="0">
                <a:effectLst>
                  <a:outerShdw blurRad="38100" dist="38100" dir="2700000" algn="tl">
                    <a:srgbClr val="000000"/>
                  </a:outerShdw>
                </a:effectLst>
                <a:latin typeface="Times New Roman" panose="02020603050405020304" pitchFamily="18" charset="0"/>
              </a:rPr>
              <a:t>証明</a:t>
            </a:r>
            <a:r>
              <a:rPr lang="en-US" altLang="ja-JP" sz="2800" i="0">
                <a:effectLst>
                  <a:outerShdw blurRad="38100" dist="38100" dir="2700000" algn="tl">
                    <a:srgbClr val="000000"/>
                  </a:outerShdw>
                </a:effectLst>
                <a:latin typeface="Times New Roman" panose="02020603050405020304" pitchFamily="18" charset="0"/>
              </a:rPr>
              <a:t>) </a:t>
            </a:r>
            <a:r>
              <a:rPr lang="ja-JP" altLang="en-US" i="0">
                <a:effectLst>
                  <a:outerShdw blurRad="38100" dist="38100" dir="2700000" algn="tl">
                    <a:srgbClr val="000000"/>
                  </a:outerShdw>
                </a:effectLst>
                <a:latin typeface="Times New Roman" panose="02020603050405020304" pitchFamily="18" charset="0"/>
              </a:rPr>
              <a:t>二項演算子・は両項の小さい方を取る演算である</a:t>
            </a:r>
          </a:p>
          <a:p>
            <a:pPr eaLnBrk="1" hangingPunct="1">
              <a:lnSpc>
                <a:spcPct val="90000"/>
              </a:lnSpc>
              <a:spcBef>
                <a:spcPct val="20000"/>
              </a:spcBef>
              <a:buClr>
                <a:schemeClr val="hlink"/>
              </a:buClr>
              <a:buSzPct val="70000"/>
              <a:defRPr/>
            </a:pPr>
            <a:r>
              <a:rPr lang="ja-JP" altLang="en-US">
                <a:effectLst>
                  <a:outerShdw blurRad="38100" dist="38100" dir="2700000" algn="tl">
                    <a:srgbClr val="000000"/>
                  </a:outerShdw>
                </a:effectLst>
                <a:latin typeface="Times New Roman" panose="02020603050405020304" pitchFamily="18" charset="0"/>
              </a:rPr>
              <a:t>　</a:t>
            </a:r>
            <a:endParaRPr lang="ja-JP" altLang="en-US" i="0">
              <a:effectLst>
                <a:outerShdw blurRad="38100" dist="38100" dir="2700000" algn="tl">
                  <a:srgbClr val="000000"/>
                </a:outerShdw>
              </a:effectLst>
              <a:latin typeface="Times New Roman" panose="02020603050405020304" pitchFamily="18" charset="0"/>
            </a:endParaRPr>
          </a:p>
        </p:txBody>
      </p:sp>
      <p:sp>
        <p:nvSpPr>
          <p:cNvPr id="58373" name="Text Box 2053"/>
          <p:cNvSpPr txBox="1">
            <a:spLocks noChangeArrowheads="1"/>
          </p:cNvSpPr>
          <p:nvPr/>
        </p:nvSpPr>
        <p:spPr bwMode="auto">
          <a:xfrm>
            <a:off x="1905000" y="4724400"/>
            <a:ext cx="6164263" cy="160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en-US" altLang="ja-JP">
                <a:effectLst>
                  <a:outerShdw blurRad="38100" dist="38100" dir="2700000" algn="tl">
                    <a:srgbClr val="000000"/>
                  </a:outerShdw>
                </a:effectLst>
              </a:rPr>
              <a:t>X</a:t>
            </a:r>
            <a:r>
              <a:rPr lang="en-US" altLang="ja-JP" i="0">
                <a:effectLst>
                  <a:outerShdw blurRad="38100" dist="38100" dir="2700000" algn="tl">
                    <a:srgbClr val="000000"/>
                  </a:outerShdw>
                </a:effectLst>
              </a:rPr>
              <a:t> </a:t>
            </a:r>
            <a:r>
              <a:rPr lang="ja-JP" altLang="en-US" i="0">
                <a:effectLst>
                  <a:outerShdw blurRad="38100" dist="38100" dir="2700000" algn="tl">
                    <a:srgbClr val="000000"/>
                  </a:outerShdw>
                </a:effectLst>
              </a:rPr>
              <a:t>と </a:t>
            </a:r>
            <a:r>
              <a:rPr lang="en-US" altLang="ja-JP">
                <a:effectLst>
                  <a:outerShdw blurRad="38100" dist="38100" dir="2700000" algn="tl">
                    <a:srgbClr val="000000"/>
                  </a:outerShdw>
                </a:effectLst>
              </a:rPr>
              <a:t>X </a:t>
            </a:r>
            <a:r>
              <a:rPr lang="ja-JP" altLang="en-US" i="0">
                <a:effectLst>
                  <a:outerShdw blurRad="38100" dist="38100" dir="2700000" algn="tl">
                    <a:srgbClr val="000000"/>
                  </a:outerShdw>
                </a:effectLst>
              </a:rPr>
              <a:t>の小さい方は </a:t>
            </a:r>
            <a:r>
              <a:rPr lang="en-US" altLang="ja-JP">
                <a:effectLst>
                  <a:outerShdw blurRad="38100" dist="38100" dir="2700000" algn="tl">
                    <a:srgbClr val="000000"/>
                  </a:outerShdw>
                </a:effectLst>
              </a:rPr>
              <a:t>X</a:t>
            </a:r>
            <a:r>
              <a:rPr lang="en-US" altLang="ja-JP" i="0">
                <a:effectLst>
                  <a:outerShdw blurRad="38100" dist="38100" dir="2700000" algn="tl">
                    <a:srgbClr val="000000"/>
                  </a:outerShdw>
                </a:effectLst>
              </a:rPr>
              <a:t> </a:t>
            </a:r>
            <a:r>
              <a:rPr lang="ja-JP" altLang="en-US" i="0">
                <a:effectLst>
                  <a:outerShdw blurRad="38100" dist="38100" dir="2700000" algn="tl">
                    <a:srgbClr val="000000"/>
                  </a:outerShdw>
                </a:effectLst>
              </a:rPr>
              <a:t>であるので</a:t>
            </a:r>
          </a:p>
          <a:p>
            <a:pPr eaLnBrk="1" hangingPunct="1">
              <a:defRPr/>
            </a:pPr>
            <a:r>
              <a:rPr lang="en-US" altLang="ja-JP">
                <a:effectLst>
                  <a:outerShdw blurRad="38100" dist="38100" dir="2700000" algn="tl">
                    <a:srgbClr val="000000"/>
                  </a:outerShdw>
                </a:effectLst>
              </a:rPr>
              <a:t>X</a:t>
            </a:r>
            <a:r>
              <a:rPr lang="en-US" altLang="ja-JP" i="0">
                <a:effectLst>
                  <a:outerShdw blurRad="38100" dist="38100" dir="2700000" algn="tl">
                    <a:srgbClr val="000000"/>
                  </a:outerShdw>
                </a:effectLst>
              </a:rPr>
              <a:t> </a:t>
            </a:r>
            <a:r>
              <a:rPr lang="ja-JP" altLang="en-US" i="0">
                <a:effectLst>
                  <a:outerShdw blurRad="38100" dist="38100" dir="2700000" algn="tl">
                    <a:srgbClr val="000000"/>
                  </a:outerShdw>
                </a:effectLst>
              </a:rPr>
              <a:t>・</a:t>
            </a:r>
            <a:r>
              <a:rPr lang="en-US" altLang="ja-JP">
                <a:effectLst>
                  <a:outerShdw blurRad="38100" dist="38100" dir="2700000" algn="tl">
                    <a:srgbClr val="000000"/>
                  </a:outerShdw>
                </a:effectLst>
              </a:rPr>
              <a:t>X</a:t>
            </a:r>
            <a:r>
              <a:rPr lang="en-US" altLang="ja-JP" i="0">
                <a:effectLst>
                  <a:outerShdw blurRad="38100" dist="38100" dir="2700000" algn="tl">
                    <a:srgbClr val="000000"/>
                  </a:outerShdw>
                </a:effectLst>
              </a:rPr>
              <a:t> = </a:t>
            </a:r>
            <a:r>
              <a:rPr lang="en-US" altLang="ja-JP">
                <a:effectLst>
                  <a:outerShdw blurRad="38100" dist="38100" dir="2700000" algn="tl">
                    <a:srgbClr val="000000"/>
                  </a:outerShdw>
                </a:effectLst>
              </a:rPr>
              <a:t>X</a:t>
            </a:r>
            <a:r>
              <a:rPr lang="en-US" altLang="ja-JP" i="0">
                <a:effectLst>
                  <a:outerShdw blurRad="38100" dist="38100" dir="2700000" algn="tl">
                    <a:srgbClr val="000000"/>
                  </a:outerShdw>
                </a:effectLst>
              </a:rPr>
              <a:t> </a:t>
            </a:r>
            <a:r>
              <a:rPr lang="ja-JP" altLang="en-US" i="0">
                <a:effectLst>
                  <a:outerShdw blurRad="38100" dist="38100" dir="2700000" algn="tl">
                    <a:srgbClr val="000000"/>
                  </a:outerShdw>
                </a:effectLst>
              </a:rPr>
              <a:t>が成り立つ</a:t>
            </a:r>
          </a:p>
          <a:p>
            <a:pPr eaLnBrk="1" hangingPunct="1">
              <a:lnSpc>
                <a:spcPct val="90000"/>
              </a:lnSpc>
              <a:spcBef>
                <a:spcPct val="20000"/>
              </a:spcBef>
              <a:buClr>
                <a:schemeClr val="hlink"/>
              </a:buClr>
              <a:buSzPct val="70000"/>
              <a:defRPr/>
            </a:pPr>
            <a:r>
              <a:rPr lang="en-US" altLang="ja-JP">
                <a:effectLst>
                  <a:outerShdw blurRad="38100" dist="38100" dir="2700000" algn="tl">
                    <a:srgbClr val="000000"/>
                  </a:outerShdw>
                </a:effectLst>
              </a:rPr>
              <a:t>X</a:t>
            </a:r>
            <a:r>
              <a:rPr lang="en-US" altLang="ja-JP" i="0">
                <a:effectLst>
                  <a:outerShdw blurRad="38100" dist="38100" dir="2700000" algn="tl">
                    <a:srgbClr val="000000"/>
                  </a:outerShdw>
                </a:effectLst>
              </a:rPr>
              <a:t> +</a:t>
            </a:r>
            <a:r>
              <a:rPr lang="en-US" altLang="ja-JP">
                <a:effectLst>
                  <a:outerShdw blurRad="38100" dist="38100" dir="2700000" algn="tl">
                    <a:srgbClr val="000000"/>
                  </a:outerShdw>
                </a:effectLst>
              </a:rPr>
              <a:t>X</a:t>
            </a:r>
            <a:r>
              <a:rPr lang="en-US" altLang="ja-JP" i="0">
                <a:effectLst>
                  <a:outerShdw blurRad="38100" dist="38100" dir="2700000" algn="tl">
                    <a:srgbClr val="000000"/>
                  </a:outerShdw>
                </a:effectLst>
              </a:rPr>
              <a:t> = </a:t>
            </a:r>
            <a:r>
              <a:rPr lang="en-US" altLang="ja-JP">
                <a:effectLst>
                  <a:outerShdw blurRad="38100" dist="38100" dir="2700000" algn="tl">
                    <a:srgbClr val="000000"/>
                  </a:outerShdw>
                </a:effectLst>
              </a:rPr>
              <a:t>X</a:t>
            </a:r>
            <a:r>
              <a:rPr lang="en-US" altLang="ja-JP" i="0">
                <a:effectLst>
                  <a:outerShdw blurRad="38100" dist="38100" dir="2700000" algn="tl">
                    <a:srgbClr val="000000"/>
                  </a:outerShdw>
                </a:effectLst>
              </a:rPr>
              <a:t> </a:t>
            </a:r>
            <a:r>
              <a:rPr lang="ja-JP" altLang="en-US" i="0">
                <a:effectLst>
                  <a:outerShdw blurRad="38100" dist="38100" dir="2700000" algn="tl">
                    <a:srgbClr val="000000"/>
                  </a:outerShdw>
                </a:effectLst>
              </a:rPr>
              <a:t>も同様である</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372"/>
                                        </p:tgtEl>
                                        <p:attrNameLst>
                                          <p:attrName>style.visibility</p:attrName>
                                        </p:attrNameLst>
                                      </p:cBhvr>
                                      <p:to>
                                        <p:strVal val="visible"/>
                                      </p:to>
                                    </p:set>
                                    <p:anim calcmode="lin" valueType="num">
                                      <p:cBhvr additive="base">
                                        <p:cTn id="7" dur="500" fill="hold"/>
                                        <p:tgtEl>
                                          <p:spTgt spid="58372"/>
                                        </p:tgtEl>
                                        <p:attrNameLst>
                                          <p:attrName>ppt_x</p:attrName>
                                        </p:attrNameLst>
                                      </p:cBhvr>
                                      <p:tavLst>
                                        <p:tav tm="0">
                                          <p:val>
                                            <p:strVal val="#ppt_x"/>
                                          </p:val>
                                        </p:tav>
                                        <p:tav tm="100000">
                                          <p:val>
                                            <p:strVal val="#ppt_x"/>
                                          </p:val>
                                        </p:tav>
                                      </p:tavLst>
                                    </p:anim>
                                    <p:anim calcmode="lin" valueType="num">
                                      <p:cBhvr additive="base">
                                        <p:cTn id="8" dur="500" fill="hold"/>
                                        <p:tgtEl>
                                          <p:spTgt spid="5837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8373"/>
                                        </p:tgtEl>
                                        <p:attrNameLst>
                                          <p:attrName>style.visibility</p:attrName>
                                        </p:attrNameLst>
                                      </p:cBhvr>
                                      <p:to>
                                        <p:strVal val="visible"/>
                                      </p:to>
                                    </p:set>
                                    <p:anim calcmode="lin" valueType="num">
                                      <p:cBhvr additive="base">
                                        <p:cTn id="13" dur="500" fill="hold"/>
                                        <p:tgtEl>
                                          <p:spTgt spid="58373"/>
                                        </p:tgtEl>
                                        <p:attrNameLst>
                                          <p:attrName>ppt_x</p:attrName>
                                        </p:attrNameLst>
                                      </p:cBhvr>
                                      <p:tavLst>
                                        <p:tav tm="0">
                                          <p:val>
                                            <p:strVal val="#ppt_x"/>
                                          </p:val>
                                        </p:tav>
                                        <p:tav tm="100000">
                                          <p:val>
                                            <p:strVal val="#ppt_x"/>
                                          </p:val>
                                        </p:tav>
                                      </p:tavLst>
                                    </p:anim>
                                    <p:anim calcmode="lin" valueType="num">
                                      <p:cBhvr additive="base">
                                        <p:cTn id="14" dur="500" fill="hold"/>
                                        <p:tgtEl>
                                          <p:spTgt spid="583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autoUpdateAnimBg="0"/>
      <p:bldP spid="58373"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べき等則の系</a:t>
            </a:r>
          </a:p>
        </p:txBody>
      </p:sp>
      <p:sp>
        <p:nvSpPr>
          <p:cNvPr id="44035" name="Rectangle 3"/>
          <p:cNvSpPr>
            <a:spLocks noGrp="1" noChangeArrowheads="1"/>
          </p:cNvSpPr>
          <p:nvPr>
            <p:ph type="body" sz="half" idx="1"/>
          </p:nvPr>
        </p:nvSpPr>
        <p:spPr>
          <a:xfrm>
            <a:off x="1066800" y="1905000"/>
            <a:ext cx="7086600" cy="3200400"/>
          </a:xfrm>
        </p:spPr>
        <p:txBody>
          <a:bodyPr/>
          <a:lstStyle/>
          <a:p>
            <a:pPr eaLnBrk="1" hangingPunct="1">
              <a:buFont typeface="Wingdings" panose="05000000000000000000" pitchFamily="2" charset="2"/>
              <a:buChar char="u"/>
              <a:defRPr/>
            </a:pPr>
            <a:r>
              <a:rPr lang="ja-JP" altLang="en-US" dirty="0">
                <a:latin typeface="Times New Roman" panose="02020603050405020304" pitchFamily="18" charset="0"/>
              </a:rPr>
              <a:t>系</a:t>
            </a:r>
            <a:r>
              <a:rPr lang="en-US" altLang="ja-JP" dirty="0">
                <a:latin typeface="Times New Roman" panose="02020603050405020304" pitchFamily="18" charset="0"/>
              </a:rPr>
              <a:t> : </a:t>
            </a:r>
            <a:r>
              <a:rPr lang="ja-JP" altLang="en-US" dirty="0">
                <a:latin typeface="Times New Roman" panose="02020603050405020304" pitchFamily="18" charset="0"/>
              </a:rPr>
              <a:t>べき等則</a:t>
            </a:r>
            <a:endParaRPr lang="en-US" altLang="ja-JP" dirty="0">
              <a:latin typeface="Times New Roman" panose="02020603050405020304" pitchFamily="18" charset="0"/>
            </a:endParaRPr>
          </a:p>
          <a:p>
            <a:pPr marL="457200" lvl="1" indent="0" eaLnBrk="1" hangingPunct="1">
              <a:buNone/>
              <a:defRPr/>
            </a:pPr>
            <a:r>
              <a:rPr lang="en-US" altLang="ja-JP" sz="3200" i="1" dirty="0">
                <a:latin typeface="Times New Roman" panose="02020603050405020304" pitchFamily="18" charset="0"/>
              </a:rPr>
              <a:t>X</a:t>
            </a:r>
            <a:r>
              <a:rPr lang="en-US" altLang="ja-JP" sz="3200" dirty="0">
                <a:latin typeface="Times New Roman" panose="02020603050405020304" pitchFamily="18" charset="0"/>
              </a:rPr>
              <a:t> </a:t>
            </a:r>
            <a:r>
              <a:rPr lang="ja-JP" altLang="en-US" sz="3200" dirty="0">
                <a:latin typeface="Times New Roman" panose="02020603050405020304" pitchFamily="18" charset="0"/>
              </a:rPr>
              <a:t>・ </a:t>
            </a:r>
            <a:r>
              <a:rPr lang="en-US" altLang="ja-JP" sz="3200" i="1" dirty="0">
                <a:latin typeface="Times New Roman" panose="02020603050405020304" pitchFamily="18" charset="0"/>
              </a:rPr>
              <a:t>X</a:t>
            </a:r>
            <a:r>
              <a:rPr lang="en-US" altLang="ja-JP" sz="3200" dirty="0">
                <a:latin typeface="Times New Roman" panose="02020603050405020304" pitchFamily="18" charset="0"/>
              </a:rPr>
              <a:t> </a:t>
            </a:r>
            <a:r>
              <a:rPr lang="ja-JP" altLang="en-US" sz="3200" dirty="0">
                <a:latin typeface="Times New Roman" panose="02020603050405020304" pitchFamily="18" charset="0"/>
              </a:rPr>
              <a:t>・ </a:t>
            </a:r>
            <a:r>
              <a:rPr lang="en-US" altLang="ja-JP" sz="3200" dirty="0">
                <a:latin typeface="Times New Roman" panose="02020603050405020304" pitchFamily="18" charset="0"/>
              </a:rPr>
              <a:t>…</a:t>
            </a:r>
            <a:r>
              <a:rPr lang="ja-JP" altLang="en-US" sz="3200" dirty="0">
                <a:latin typeface="Times New Roman" panose="02020603050405020304" pitchFamily="18" charset="0"/>
              </a:rPr>
              <a:t>・ </a:t>
            </a:r>
            <a:r>
              <a:rPr lang="en-US" altLang="ja-JP" sz="3200" i="1" dirty="0">
                <a:latin typeface="Times New Roman" panose="02020603050405020304" pitchFamily="18" charset="0"/>
              </a:rPr>
              <a:t>X</a:t>
            </a:r>
            <a:r>
              <a:rPr lang="en-US" altLang="ja-JP" sz="3200" dirty="0">
                <a:latin typeface="Times New Roman" panose="02020603050405020304" pitchFamily="18" charset="0"/>
              </a:rPr>
              <a:t> = </a:t>
            </a:r>
            <a:r>
              <a:rPr lang="en-US" altLang="ja-JP" sz="3200" i="1" dirty="0">
                <a:latin typeface="Times New Roman" panose="02020603050405020304" pitchFamily="18" charset="0"/>
              </a:rPr>
              <a:t>X</a:t>
            </a:r>
            <a:r>
              <a:rPr lang="en-US" altLang="ja-JP" sz="3200" dirty="0">
                <a:latin typeface="Times New Roman" panose="02020603050405020304" pitchFamily="18" charset="0"/>
              </a:rPr>
              <a:t>  </a:t>
            </a:r>
            <a:r>
              <a:rPr lang="en-US" altLang="ja-JP" dirty="0">
                <a:latin typeface="Times New Roman" panose="02020603050405020304" pitchFamily="18" charset="0"/>
              </a:rPr>
              <a:t>(</a:t>
            </a:r>
            <a:r>
              <a:rPr lang="ja-JP" altLang="en-US" dirty="0">
                <a:latin typeface="Times New Roman" panose="02020603050405020304" pitchFamily="18" charset="0"/>
              </a:rPr>
              <a:t>べき等則の定理より</a:t>
            </a:r>
            <a:r>
              <a:rPr lang="en-US" altLang="ja-JP" dirty="0">
                <a:latin typeface="Times New Roman" panose="02020603050405020304" pitchFamily="18" charset="0"/>
              </a:rPr>
              <a:t>) </a:t>
            </a:r>
          </a:p>
          <a:p>
            <a:pPr marL="457200" lvl="1" indent="0" eaLnBrk="1" hangingPunct="1">
              <a:buNone/>
              <a:defRPr/>
            </a:pPr>
            <a:r>
              <a:rPr lang="en-US" altLang="ja-JP" sz="3200" i="1" dirty="0">
                <a:latin typeface="Times New Roman" panose="02020603050405020304" pitchFamily="18" charset="0"/>
              </a:rPr>
              <a:t>X +X</a:t>
            </a:r>
            <a:r>
              <a:rPr lang="en-US" altLang="ja-JP" sz="3200" dirty="0">
                <a:latin typeface="Times New Roman" panose="02020603050405020304" pitchFamily="18" charset="0"/>
              </a:rPr>
              <a:t> +</a:t>
            </a:r>
            <a:r>
              <a:rPr lang="en-US" altLang="ja-JP" sz="3200" i="1" dirty="0">
                <a:latin typeface="Times New Roman" panose="02020603050405020304" pitchFamily="18" charset="0"/>
              </a:rPr>
              <a:t>… </a:t>
            </a:r>
            <a:r>
              <a:rPr lang="en-US" altLang="ja-JP" sz="3200" dirty="0">
                <a:latin typeface="Times New Roman" panose="02020603050405020304" pitchFamily="18" charset="0"/>
              </a:rPr>
              <a:t>+ </a:t>
            </a:r>
            <a:r>
              <a:rPr lang="en-US" altLang="ja-JP" sz="3200" i="1" dirty="0">
                <a:latin typeface="Times New Roman" panose="02020603050405020304" pitchFamily="18" charset="0"/>
              </a:rPr>
              <a:t>X</a:t>
            </a:r>
            <a:r>
              <a:rPr lang="en-US" altLang="ja-JP" sz="3200" dirty="0">
                <a:latin typeface="Times New Roman" panose="02020603050405020304" pitchFamily="18" charset="0"/>
              </a:rPr>
              <a:t> = </a:t>
            </a:r>
            <a:r>
              <a:rPr lang="en-US" altLang="ja-JP" sz="3200" i="1" dirty="0">
                <a:latin typeface="Times New Roman" panose="02020603050405020304" pitchFamily="18" charset="0"/>
              </a:rPr>
              <a:t>X</a:t>
            </a:r>
            <a:r>
              <a:rPr lang="en-US" altLang="ja-JP" sz="3200" dirty="0">
                <a:latin typeface="Times New Roman" panose="02020603050405020304" pitchFamily="18" charset="0"/>
              </a:rPr>
              <a:t>  </a:t>
            </a:r>
            <a:r>
              <a:rPr lang="en-US" altLang="ja-JP" dirty="0">
                <a:latin typeface="Times New Roman" panose="02020603050405020304" pitchFamily="18" charset="0"/>
              </a:rPr>
              <a:t>(</a:t>
            </a:r>
            <a:r>
              <a:rPr lang="ja-JP" altLang="en-US" dirty="0">
                <a:latin typeface="Times New Roman" panose="02020603050405020304" pitchFamily="18" charset="0"/>
              </a:rPr>
              <a:t>べき等則の定理より</a:t>
            </a:r>
            <a:r>
              <a:rPr lang="en-US" altLang="ja-JP" dirty="0">
                <a:latin typeface="Times New Roman" panose="02020603050405020304" pitchFamily="18" charset="0"/>
              </a:rPr>
              <a:t>)</a:t>
            </a:r>
          </a:p>
          <a:p>
            <a:pPr lvl="1" eaLnBrk="1" hangingPunct="1">
              <a:buFontTx/>
              <a:buNone/>
              <a:defRPr/>
            </a:pPr>
            <a:endParaRPr lang="en-US" altLang="ja-JP" dirty="0">
              <a:latin typeface="Times New Roman" panose="02020603050405020304" pitchFamily="18" charset="0"/>
            </a:endParaRPr>
          </a:p>
          <a:p>
            <a:pPr eaLnBrk="1" hangingPunct="1">
              <a:buFontTx/>
              <a:buNone/>
              <a:defRPr/>
            </a:pPr>
            <a:r>
              <a:rPr lang="en-US" altLang="ja-JP" sz="2800" dirty="0">
                <a:latin typeface="Times New Roman" panose="02020603050405020304" pitchFamily="18" charset="0"/>
              </a:rPr>
              <a:t>(</a:t>
            </a:r>
            <a:r>
              <a:rPr lang="ja-JP" altLang="en-US" sz="2800" dirty="0">
                <a:latin typeface="Times New Roman" panose="02020603050405020304" pitchFamily="18" charset="0"/>
              </a:rPr>
              <a:t>証明</a:t>
            </a:r>
            <a:r>
              <a:rPr lang="en-US" altLang="ja-JP" sz="2800" dirty="0">
                <a:latin typeface="Times New Roman" panose="02020603050405020304" pitchFamily="18" charset="0"/>
              </a:rPr>
              <a:t>) </a:t>
            </a:r>
            <a:r>
              <a:rPr lang="ja-JP" altLang="en-US" sz="2800" dirty="0">
                <a:latin typeface="Times New Roman" panose="02020603050405020304" pitchFamily="18" charset="0"/>
              </a:rPr>
              <a:t>べき等則を繰り返して用いれば明らか</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相補則</a:t>
            </a:r>
          </a:p>
        </p:txBody>
      </p:sp>
      <p:sp>
        <p:nvSpPr>
          <p:cNvPr id="45059" name="Rectangle 3"/>
          <p:cNvSpPr>
            <a:spLocks noGrp="1" noChangeArrowheads="1"/>
          </p:cNvSpPr>
          <p:nvPr>
            <p:ph type="body" sz="half" idx="1"/>
          </p:nvPr>
        </p:nvSpPr>
        <p:spPr>
          <a:xfrm>
            <a:off x="1066800" y="1905000"/>
            <a:ext cx="7086600" cy="2209800"/>
          </a:xfrm>
        </p:spPr>
        <p:txBody>
          <a:bodyPr/>
          <a:lstStyle/>
          <a:p>
            <a:pPr eaLnBrk="1" hangingPunct="1">
              <a:buFont typeface="Wingdings" panose="05000000000000000000" pitchFamily="2" charset="2"/>
              <a:buChar char="u"/>
              <a:defRPr/>
            </a:pPr>
            <a:r>
              <a:rPr lang="ja-JP" altLang="en-US" dirty="0">
                <a:latin typeface="Times New Roman" panose="02020603050405020304" pitchFamily="18" charset="0"/>
              </a:rPr>
              <a:t>定理</a:t>
            </a:r>
            <a:r>
              <a:rPr lang="en-US" altLang="ja-JP" dirty="0">
                <a:latin typeface="Times New Roman" panose="02020603050405020304" pitchFamily="18" charset="0"/>
              </a:rPr>
              <a:t> : </a:t>
            </a:r>
            <a:r>
              <a:rPr lang="ja-JP" altLang="en-US" dirty="0">
                <a:latin typeface="Times New Roman" panose="02020603050405020304" pitchFamily="18" charset="0"/>
              </a:rPr>
              <a:t>相補則・補元則</a:t>
            </a:r>
            <a:endParaRPr lang="en-US" altLang="ja-JP" dirty="0">
              <a:latin typeface="Times New Roman" panose="02020603050405020304" pitchFamily="18" charset="0"/>
            </a:endParaRPr>
          </a:p>
          <a:p>
            <a:pPr marL="457200" lvl="1" indent="0" eaLnBrk="1" hangingPunct="1">
              <a:buNone/>
              <a:defRPr/>
            </a:pPr>
            <a:r>
              <a:rPr lang="en-US" altLang="ja-JP" sz="3200" i="1" dirty="0">
                <a:latin typeface="Times New Roman" panose="02020603050405020304" pitchFamily="18" charset="0"/>
              </a:rPr>
              <a:t>X</a:t>
            </a:r>
            <a:r>
              <a:rPr lang="en-US" altLang="ja-JP" sz="3200" dirty="0">
                <a:latin typeface="Times New Roman" panose="02020603050405020304" pitchFamily="18" charset="0"/>
              </a:rPr>
              <a:t> </a:t>
            </a:r>
            <a:r>
              <a:rPr lang="ja-JP" altLang="en-US" sz="3200" dirty="0">
                <a:latin typeface="Times New Roman" panose="02020603050405020304" pitchFamily="18" charset="0"/>
              </a:rPr>
              <a:t>・ </a:t>
            </a:r>
            <a:r>
              <a:rPr lang="en-US" altLang="ja-JP" sz="3200" i="1" dirty="0">
                <a:latin typeface="Times New Roman" panose="02020603050405020304" pitchFamily="18" charset="0"/>
              </a:rPr>
              <a:t>X</a:t>
            </a:r>
            <a:r>
              <a:rPr lang="en-US" altLang="ja-JP" sz="3200" dirty="0">
                <a:latin typeface="Times New Roman" panose="02020603050405020304" pitchFamily="18" charset="0"/>
              </a:rPr>
              <a:t> = 0 </a:t>
            </a:r>
            <a:r>
              <a:rPr lang="en-US" altLang="ja-JP" dirty="0">
                <a:latin typeface="Times New Roman" panose="02020603050405020304" pitchFamily="18" charset="0"/>
              </a:rPr>
              <a:t>(AND</a:t>
            </a:r>
            <a:r>
              <a:rPr lang="ja-JP" altLang="en-US" dirty="0">
                <a:latin typeface="Times New Roman" panose="02020603050405020304" pitchFamily="18" charset="0"/>
              </a:rPr>
              <a:t>の公理より</a:t>
            </a:r>
            <a:r>
              <a:rPr lang="en-US" altLang="ja-JP" dirty="0">
                <a:latin typeface="Times New Roman" panose="02020603050405020304" pitchFamily="18" charset="0"/>
              </a:rPr>
              <a:t>) </a:t>
            </a:r>
          </a:p>
          <a:p>
            <a:pPr marL="457200" lvl="1" indent="0" eaLnBrk="1" hangingPunct="1">
              <a:buNone/>
              <a:defRPr/>
            </a:pPr>
            <a:r>
              <a:rPr lang="en-US" altLang="ja-JP" sz="3200" i="1" dirty="0">
                <a:latin typeface="Times New Roman" panose="02020603050405020304" pitchFamily="18" charset="0"/>
              </a:rPr>
              <a:t>X</a:t>
            </a:r>
            <a:r>
              <a:rPr lang="ja-JP" altLang="en-US" sz="3200" dirty="0">
                <a:latin typeface="Times New Roman" panose="02020603050405020304" pitchFamily="18" charset="0"/>
              </a:rPr>
              <a:t>＋</a:t>
            </a:r>
            <a:r>
              <a:rPr lang="en-US" altLang="ja-JP" sz="3200" i="1" dirty="0">
                <a:latin typeface="Times New Roman" panose="02020603050405020304" pitchFamily="18" charset="0"/>
              </a:rPr>
              <a:t>X</a:t>
            </a:r>
            <a:r>
              <a:rPr lang="en-US" altLang="ja-JP" sz="3200" dirty="0">
                <a:latin typeface="Times New Roman" panose="02020603050405020304" pitchFamily="18" charset="0"/>
              </a:rPr>
              <a:t> = 1 </a:t>
            </a:r>
            <a:r>
              <a:rPr lang="en-US" altLang="ja-JP" dirty="0">
                <a:latin typeface="Times New Roman" panose="02020603050405020304" pitchFamily="18" charset="0"/>
              </a:rPr>
              <a:t>(OR</a:t>
            </a:r>
            <a:r>
              <a:rPr lang="ja-JP" altLang="en-US" dirty="0">
                <a:latin typeface="Times New Roman" panose="02020603050405020304" pitchFamily="18" charset="0"/>
              </a:rPr>
              <a:t>の公理より</a:t>
            </a:r>
            <a:r>
              <a:rPr lang="en-US" altLang="ja-JP" dirty="0">
                <a:latin typeface="Times New Roman" panose="02020603050405020304" pitchFamily="18" charset="0"/>
              </a:rPr>
              <a:t>)</a:t>
            </a:r>
            <a:endParaRPr lang="en-US" altLang="ja-JP" sz="3600" dirty="0">
              <a:latin typeface="Times New Roman" panose="02020603050405020304" pitchFamily="18" charset="0"/>
            </a:endParaRPr>
          </a:p>
          <a:p>
            <a:pPr eaLnBrk="1" hangingPunct="1">
              <a:buFont typeface="Wingdings" panose="05000000000000000000" pitchFamily="2" charset="2"/>
              <a:buChar char="u"/>
              <a:defRPr/>
            </a:pPr>
            <a:endParaRPr lang="en-US" altLang="ja-JP" sz="3600" dirty="0">
              <a:latin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45134" name="Group 78"/>
              <p:cNvGraphicFramePr>
                <a:graphicFrameLocks noGrp="1"/>
              </p:cNvGraphicFramePr>
              <p:nvPr>
                <p:extLst>
                  <p:ext uri="{D42A27DB-BD31-4B8C-83A1-F6EECF244321}">
                    <p14:modId xmlns:p14="http://schemas.microsoft.com/office/powerpoint/2010/main" val="2693244367"/>
                  </p:ext>
                </p:extLst>
              </p:nvPr>
            </p:nvGraphicFramePr>
            <p:xfrm>
              <a:off x="1600200" y="4572000"/>
              <a:ext cx="2667000" cy="1920876"/>
            </p:xfrm>
            <a:graphic>
              <a:graphicData uri="http://schemas.openxmlformats.org/drawingml/2006/table">
                <a:tbl>
                  <a:tblPr/>
                  <a:tblGrid>
                    <a:gridCol w="10668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tblGrid>
                  <a:tr h="640292">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p>
                      </a:txBody>
                      <a:tcPr marT="45735" marB="4573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14:m>
                            <m:oMathPara xmlns:m="http://schemas.openxmlformats.org/officeDocument/2006/math">
                              <m:oMathParaPr>
                                <m:jc m:val="centerGroup"/>
                              </m:oMathParaPr>
                              <m:oMath xmlns:m="http://schemas.openxmlformats.org/officeDocument/2006/math">
                                <m:acc>
                                  <m:accPr>
                                    <m:chr m:val="̅"/>
                                    <m:ctrlPr>
                                      <a:rPr kumimoji="1" lang="en-US" altLang="ja-JP" sz="36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ctrlPr>
                                  </m:accPr>
                                  <m:e>
                                    <m:r>
                                      <a:rPr kumimoji="1" lang="en-US" altLang="ja-JP" sz="36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t> </m:t>
                                    </m:r>
                                    <m:r>
                                      <a:rPr kumimoji="1" lang="en-US" altLang="ja-JP" sz="36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t>𝑋</m:t>
                                    </m:r>
                                    <m:r>
                                      <a:rPr kumimoji="1" lang="en-US" altLang="ja-JP" sz="36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t> </m:t>
                                    </m:r>
                                  </m:e>
                                </m:acc>
                                <m:r>
                                  <a:rPr kumimoji="1" lang="en-US" altLang="ja-JP" sz="36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Cambria Math" panose="02040503050406030204" pitchFamily="18" charset="0"/>
                                  </a:rPr>
                                  <m:t>⋅</m:t>
                                </m:r>
                                <m:r>
                                  <a:rPr kumimoji="1" lang="en-US" altLang="ja-JP" sz="36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Cambria Math" panose="02040503050406030204" pitchFamily="18" charset="0"/>
                                  </a:rPr>
                                  <m:t>𝑋</m:t>
                                </m:r>
                              </m:oMath>
                            </m:oMathPara>
                          </a14:m>
                          <a:endParaRPr kumimoji="1" lang="en-US" altLang="ja-JP" sz="36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35" marB="4573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640292">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marT="45735" marB="4573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35" marB="4573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40292">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marT="45735" marB="4573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6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35" marB="4573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mc:Choice>
        <mc:Fallback xmlns="">
          <p:graphicFrame>
            <p:nvGraphicFramePr>
              <p:cNvPr id="45134" name="Group 78"/>
              <p:cNvGraphicFramePr>
                <a:graphicFrameLocks noGrp="1"/>
              </p:cNvGraphicFramePr>
              <p:nvPr>
                <p:extLst>
                  <p:ext uri="{D42A27DB-BD31-4B8C-83A1-F6EECF244321}">
                    <p14:modId xmlns:p14="http://schemas.microsoft.com/office/powerpoint/2010/main" xmlns="" xmlns:a14="http://schemas.microsoft.com/office/drawing/2010/main" val="2693244367"/>
                  </p:ext>
                </p:extLst>
              </p:nvPr>
            </p:nvGraphicFramePr>
            <p:xfrm>
              <a:off x="1600200" y="4572000"/>
              <a:ext cx="2667000" cy="1920876"/>
            </p:xfrm>
            <a:graphic>
              <a:graphicData uri="http://schemas.openxmlformats.org/drawingml/2006/table">
                <a:tbl>
                  <a:tblPr/>
                  <a:tblGrid>
                    <a:gridCol w="1066800"/>
                    <a:gridCol w="1600200"/>
                  </a:tblGrid>
                  <a:tr h="640292">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1" u="none" strike="noStrike" cap="none" normalizeH="0" baseline="0" dirty="0" smtClean="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p>
                      </a:txBody>
                      <a:tcPr marT="45735" marB="4573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endParaRPr lang="ja-JP"/>
                        </a:p>
                      </a:txBody>
                      <a:tcPr marT="45735" marB="4573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rotWithShape="0">
                          <a:blip r:embed="rId3"/>
                          <a:stretch>
                            <a:fillRect l="-67300" t="-17143" r="-1901" b="-241905"/>
                          </a:stretch>
                        </a:blipFill>
                      </a:tcPr>
                    </a:tc>
                  </a:tr>
                  <a:tr h="640292">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0" u="none" strike="noStrike" cap="none" normalizeH="0" baseline="0" smtClean="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marT="45735" marB="4573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600" b="0" i="0" u="none" strike="noStrike" cap="none" normalizeH="0" baseline="0" smtClean="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35" marB="4573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0292">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0" u="none" strike="noStrike" cap="none" normalizeH="0" baseline="0" smtClean="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marT="45735" marB="4573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600" b="0" i="0" u="none" strike="noStrike" cap="none" normalizeH="0" baseline="0" smtClean="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35" marB="4573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mc:Fallback>
      </mc:AlternateContent>
      <mc:AlternateContent xmlns:mc="http://schemas.openxmlformats.org/markup-compatibility/2006" xmlns:a14="http://schemas.microsoft.com/office/drawing/2010/main">
        <mc:Choice Requires="a14">
          <p:graphicFrame>
            <p:nvGraphicFramePr>
              <p:cNvPr id="45135" name="Group 79"/>
              <p:cNvGraphicFramePr>
                <a:graphicFrameLocks noGrp="1"/>
              </p:cNvGraphicFramePr>
              <p:nvPr>
                <p:extLst>
                  <p:ext uri="{D42A27DB-BD31-4B8C-83A1-F6EECF244321}">
                    <p14:modId xmlns:p14="http://schemas.microsoft.com/office/powerpoint/2010/main" val="4014688695"/>
                  </p:ext>
                </p:extLst>
              </p:nvPr>
            </p:nvGraphicFramePr>
            <p:xfrm>
              <a:off x="4648200" y="4572000"/>
              <a:ext cx="2667000" cy="1920876"/>
            </p:xfrm>
            <a:graphic>
              <a:graphicData uri="http://schemas.openxmlformats.org/drawingml/2006/table">
                <a:tbl>
                  <a:tblPr/>
                  <a:tblGrid>
                    <a:gridCol w="10668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tblGrid>
                  <a:tr h="640292">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p>
                      </a:txBody>
                      <a:tcPr marT="45735" marB="4573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14:m>
                            <m:oMathPara xmlns:m="http://schemas.openxmlformats.org/officeDocument/2006/math">
                              <m:oMathParaPr>
                                <m:jc m:val="centerGroup"/>
                              </m:oMathParaPr>
                              <m:oMath xmlns:m="http://schemas.openxmlformats.org/officeDocument/2006/math">
                                <m:acc>
                                  <m:accPr>
                                    <m:chr m:val="̅"/>
                                    <m:ctrlPr>
                                      <a:rPr kumimoji="1" lang="en-US" altLang="ja-JP" sz="36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ctrlPr>
                                  </m:accPr>
                                  <m:e>
                                    <m:r>
                                      <a:rPr kumimoji="1" lang="en-US" altLang="ja-JP" sz="36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t> </m:t>
                                    </m:r>
                                    <m:r>
                                      <a:rPr kumimoji="1" lang="en-US" altLang="ja-JP" sz="36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t>𝑋</m:t>
                                    </m:r>
                                    <m:r>
                                      <a:rPr kumimoji="1" lang="en-US" altLang="ja-JP" sz="36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t> </m:t>
                                    </m:r>
                                  </m:e>
                                </m:acc>
                                <m:r>
                                  <a:rPr kumimoji="1" lang="en-US" altLang="ja-JP" sz="36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t>+</m:t>
                                </m:r>
                                <m:r>
                                  <a:rPr kumimoji="1" lang="en-US" altLang="ja-JP" sz="36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Cambria Math" panose="02040503050406030204" pitchFamily="18" charset="0"/>
                                  </a:rPr>
                                  <m:t>𝑋</m:t>
                                </m:r>
                              </m:oMath>
                            </m:oMathPara>
                          </a14:m>
                          <a:endParaRPr kumimoji="1" lang="en-US" altLang="ja-JP" sz="36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35" marB="4573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640292">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marT="45735" marB="4573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35" marB="4573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40292">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marT="45735" marB="4573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6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35" marB="4573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mc:Choice>
        <mc:Fallback xmlns="">
          <p:graphicFrame>
            <p:nvGraphicFramePr>
              <p:cNvPr id="45135" name="Group 79"/>
              <p:cNvGraphicFramePr>
                <a:graphicFrameLocks noGrp="1"/>
              </p:cNvGraphicFramePr>
              <p:nvPr>
                <p:extLst>
                  <p:ext uri="{D42A27DB-BD31-4B8C-83A1-F6EECF244321}">
                    <p14:modId xmlns:p14="http://schemas.microsoft.com/office/powerpoint/2010/main" xmlns="" xmlns:a14="http://schemas.microsoft.com/office/drawing/2010/main" val="4014688695"/>
                  </p:ext>
                </p:extLst>
              </p:nvPr>
            </p:nvGraphicFramePr>
            <p:xfrm>
              <a:off x="4648200" y="4572000"/>
              <a:ext cx="2667000" cy="1920876"/>
            </p:xfrm>
            <a:graphic>
              <a:graphicData uri="http://schemas.openxmlformats.org/drawingml/2006/table">
                <a:tbl>
                  <a:tblPr/>
                  <a:tblGrid>
                    <a:gridCol w="1066800"/>
                    <a:gridCol w="1600200"/>
                  </a:tblGrid>
                  <a:tr h="640292">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1" u="none" strike="noStrike" cap="none" normalizeH="0" baseline="0" dirty="0" smtClean="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p>
                      </a:txBody>
                      <a:tcPr marT="45735" marB="4573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endParaRPr lang="ja-JP"/>
                        </a:p>
                      </a:txBody>
                      <a:tcPr marT="45735" marB="4573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rotWithShape="0">
                          <a:blip r:embed="rId4"/>
                          <a:stretch>
                            <a:fillRect l="-67300" t="-17143" r="-1901" b="-241905"/>
                          </a:stretch>
                        </a:blipFill>
                      </a:tcPr>
                    </a:tc>
                  </a:tr>
                  <a:tr h="640292">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0" u="none" strike="noStrike" cap="none" normalizeH="0" baseline="0" smtClean="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marT="45735" marB="4573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600" b="0" i="0" u="none" strike="noStrike" cap="none" normalizeH="0" baseline="0" smtClean="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35" marB="4573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0292">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0" u="none" strike="noStrike" cap="none" normalizeH="0" baseline="0" smtClean="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marT="45735" marB="4573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600" b="0" i="0" u="none" strike="noStrike" cap="none" normalizeH="0" baseline="0" smtClean="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35" marB="4573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mc:Fallback>
      </mc:AlternateContent>
      <p:grpSp>
        <p:nvGrpSpPr>
          <p:cNvPr id="45126" name="Group 70"/>
          <p:cNvGrpSpPr>
            <a:grpSpLocks/>
          </p:cNvGrpSpPr>
          <p:nvPr/>
        </p:nvGrpSpPr>
        <p:grpSpPr bwMode="auto">
          <a:xfrm>
            <a:off x="2667000" y="5211763"/>
            <a:ext cx="4648200" cy="1279525"/>
            <a:chOff x="1680" y="3283"/>
            <a:chExt cx="2928" cy="806"/>
          </a:xfrm>
        </p:grpSpPr>
        <p:sp>
          <p:nvSpPr>
            <p:cNvPr id="45127" name="Rectangle 71"/>
            <p:cNvSpPr>
              <a:spLocks noChangeArrowheads="1"/>
            </p:cNvSpPr>
            <p:nvPr/>
          </p:nvSpPr>
          <p:spPr bwMode="auto">
            <a:xfrm>
              <a:off x="1680" y="3686"/>
              <a:ext cx="100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600" i="0">
                  <a:latin typeface="Times New Roman" panose="02020603050405020304" pitchFamily="18" charset="0"/>
                </a:rPr>
                <a:t>0</a:t>
              </a:r>
            </a:p>
          </p:txBody>
        </p:sp>
        <p:sp>
          <p:nvSpPr>
            <p:cNvPr id="45128" name="Rectangle 72"/>
            <p:cNvSpPr>
              <a:spLocks noChangeArrowheads="1"/>
            </p:cNvSpPr>
            <p:nvPr/>
          </p:nvSpPr>
          <p:spPr bwMode="auto">
            <a:xfrm>
              <a:off x="1680" y="3283"/>
              <a:ext cx="100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600" i="0">
                  <a:latin typeface="Times New Roman" panose="02020603050405020304" pitchFamily="18" charset="0"/>
                </a:rPr>
                <a:t>0</a:t>
              </a:r>
            </a:p>
          </p:txBody>
        </p:sp>
        <p:sp>
          <p:nvSpPr>
            <p:cNvPr id="45129" name="Rectangle 73"/>
            <p:cNvSpPr>
              <a:spLocks noChangeArrowheads="1"/>
            </p:cNvSpPr>
            <p:nvPr/>
          </p:nvSpPr>
          <p:spPr bwMode="auto">
            <a:xfrm>
              <a:off x="3600" y="3686"/>
              <a:ext cx="100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600" i="0">
                  <a:latin typeface="Times New Roman" panose="02020603050405020304" pitchFamily="18" charset="0"/>
                </a:rPr>
                <a:t>1</a:t>
              </a:r>
            </a:p>
          </p:txBody>
        </p:sp>
        <p:sp>
          <p:nvSpPr>
            <p:cNvPr id="45130" name="Rectangle 74"/>
            <p:cNvSpPr>
              <a:spLocks noChangeArrowheads="1"/>
            </p:cNvSpPr>
            <p:nvPr/>
          </p:nvSpPr>
          <p:spPr bwMode="auto">
            <a:xfrm>
              <a:off x="3600" y="3283"/>
              <a:ext cx="100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600" i="0">
                  <a:latin typeface="Times New Roman" panose="02020603050405020304" pitchFamily="18" charset="0"/>
                </a:rPr>
                <a:t>1</a:t>
              </a:r>
            </a:p>
          </p:txBody>
        </p:sp>
      </p:grpSp>
      <p:cxnSp>
        <p:nvCxnSpPr>
          <p:cNvPr id="3" name="直線コネクタ 2">
            <a:extLst>
              <a:ext uri="{FF2B5EF4-FFF2-40B4-BE49-F238E27FC236}">
                <a16:creationId xmlns:a16="http://schemas.microsoft.com/office/drawing/2014/main" id="{24052992-0FB9-47AE-8E1E-BBBF816F978A}"/>
              </a:ext>
            </a:extLst>
          </p:cNvPr>
          <p:cNvCxnSpPr/>
          <p:nvPr/>
        </p:nvCxnSpPr>
        <p:spPr bwMode="auto">
          <a:xfrm>
            <a:off x="1600200" y="2514600"/>
            <a:ext cx="38100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直線コネクタ 13">
            <a:extLst>
              <a:ext uri="{FF2B5EF4-FFF2-40B4-BE49-F238E27FC236}">
                <a16:creationId xmlns:a16="http://schemas.microsoft.com/office/drawing/2014/main" id="{47F960F5-0506-4B71-9EEF-4290A381E8A0}"/>
              </a:ext>
            </a:extLst>
          </p:cNvPr>
          <p:cNvCxnSpPr/>
          <p:nvPr/>
        </p:nvCxnSpPr>
        <p:spPr bwMode="auto">
          <a:xfrm>
            <a:off x="1600200" y="3124200"/>
            <a:ext cx="38100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5126"/>
                                        </p:tgtEl>
                                        <p:attrNameLst>
                                          <p:attrName>style.visibility</p:attrName>
                                        </p:attrNameLst>
                                      </p:cBhvr>
                                      <p:to>
                                        <p:strVal val="visible"/>
                                      </p:to>
                                    </p:set>
                                    <p:animEffect transition="in" filter="checkerboard(across)">
                                      <p:cBhvr>
                                        <p:cTn id="7" dur="500"/>
                                        <p:tgtEl>
                                          <p:spTgt spid="4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defRPr/>
            </a:pPr>
            <a:r>
              <a:rPr lang="en-US" altLang="ja-JP">
                <a:latin typeface="Times New Roman" panose="02020603050405020304" pitchFamily="18" charset="0"/>
              </a:rPr>
              <a:t>2</a:t>
            </a:r>
            <a:r>
              <a:rPr lang="ja-JP" altLang="en-US">
                <a:latin typeface="Times New Roman" panose="02020603050405020304" pitchFamily="18" charset="0"/>
              </a:rPr>
              <a:t>重否定</a:t>
            </a:r>
          </a:p>
        </p:txBody>
      </p:sp>
      <p:sp>
        <p:nvSpPr>
          <p:cNvPr id="46083" name="Rectangle 3"/>
          <p:cNvSpPr>
            <a:spLocks noGrp="1" noChangeArrowheads="1"/>
          </p:cNvSpPr>
          <p:nvPr>
            <p:ph type="body" sz="half" idx="1"/>
          </p:nvPr>
        </p:nvSpPr>
        <p:spPr>
          <a:xfrm>
            <a:off x="1066800" y="1905000"/>
            <a:ext cx="7086600" cy="2209800"/>
          </a:xfrm>
        </p:spPr>
        <p:txBody>
          <a:bodyPr/>
          <a:lstStyle/>
          <a:p>
            <a:pPr eaLnBrk="1" hangingPunct="1">
              <a:buFont typeface="Wingdings" panose="05000000000000000000" pitchFamily="2" charset="2"/>
              <a:buChar char="u"/>
              <a:defRPr/>
            </a:pPr>
            <a:r>
              <a:rPr lang="ja-JP" altLang="en-US" dirty="0">
                <a:latin typeface="Times New Roman" panose="02020603050405020304" pitchFamily="18" charset="0"/>
              </a:rPr>
              <a:t>定理</a:t>
            </a:r>
            <a:r>
              <a:rPr lang="en-US" altLang="ja-JP" dirty="0">
                <a:latin typeface="Times New Roman" panose="02020603050405020304" pitchFamily="18" charset="0"/>
              </a:rPr>
              <a:t> : 2</a:t>
            </a:r>
            <a:r>
              <a:rPr lang="ja-JP" altLang="en-US" dirty="0">
                <a:latin typeface="Times New Roman" panose="02020603050405020304" pitchFamily="18" charset="0"/>
              </a:rPr>
              <a:t>重否定 対合則</a:t>
            </a:r>
            <a:endParaRPr lang="en-US" altLang="ja-JP" dirty="0">
              <a:latin typeface="Times New Roman" panose="02020603050405020304" pitchFamily="18" charset="0"/>
            </a:endParaRPr>
          </a:p>
          <a:p>
            <a:pPr marL="0" indent="0" eaLnBrk="1" hangingPunct="1">
              <a:buNone/>
              <a:defRPr/>
            </a:pPr>
            <a:r>
              <a:rPr lang="en-US" altLang="ja-JP" sz="3600" i="1" dirty="0">
                <a:latin typeface="Times New Roman" panose="02020603050405020304" pitchFamily="18" charset="0"/>
              </a:rPr>
              <a:t>   X</a:t>
            </a:r>
            <a:r>
              <a:rPr lang="en-US" altLang="ja-JP" sz="3600" dirty="0">
                <a:latin typeface="Times New Roman" panose="02020603050405020304" pitchFamily="18" charset="0"/>
              </a:rPr>
              <a:t> =</a:t>
            </a:r>
            <a:r>
              <a:rPr lang="ja-JP" altLang="en-US" sz="3600" dirty="0">
                <a:latin typeface="Times New Roman" panose="02020603050405020304" pitchFamily="18" charset="0"/>
              </a:rPr>
              <a:t> </a:t>
            </a:r>
            <a:r>
              <a:rPr lang="en-US" altLang="ja-JP" sz="3600" i="1" dirty="0">
                <a:latin typeface="Times New Roman" panose="02020603050405020304" pitchFamily="18" charset="0"/>
              </a:rPr>
              <a:t>X</a:t>
            </a:r>
            <a:r>
              <a:rPr lang="en-US" altLang="ja-JP" sz="3600" dirty="0">
                <a:latin typeface="Times New Roman" panose="02020603050405020304" pitchFamily="18" charset="0"/>
              </a:rPr>
              <a:t> </a:t>
            </a:r>
          </a:p>
        </p:txBody>
      </p:sp>
      <mc:AlternateContent xmlns:mc="http://schemas.openxmlformats.org/markup-compatibility/2006" xmlns:a14="http://schemas.microsoft.com/office/drawing/2010/main">
        <mc:Choice Requires="a14">
          <p:graphicFrame>
            <p:nvGraphicFramePr>
              <p:cNvPr id="46153" name="Group 73"/>
              <p:cNvGraphicFramePr>
                <a:graphicFrameLocks noGrp="1"/>
              </p:cNvGraphicFramePr>
              <p:nvPr>
                <p:extLst>
                  <p:ext uri="{D42A27DB-BD31-4B8C-83A1-F6EECF244321}">
                    <p14:modId xmlns:p14="http://schemas.microsoft.com/office/powerpoint/2010/main" val="2565145061"/>
                  </p:ext>
                </p:extLst>
              </p:nvPr>
            </p:nvGraphicFramePr>
            <p:xfrm>
              <a:off x="2590800" y="4572000"/>
              <a:ext cx="2667000" cy="1966605"/>
            </p:xfrm>
            <a:graphic>
              <a:graphicData uri="http://schemas.openxmlformats.org/drawingml/2006/table">
                <a:tbl>
                  <a:tblPr/>
                  <a:tblGrid>
                    <a:gridCol w="10668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tblGrid>
                  <a:tr h="640292">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p>
                      </a:txBody>
                      <a:tcPr marT="45735" marB="4573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14:m>
                            <m:oMathPara xmlns:m="http://schemas.openxmlformats.org/officeDocument/2006/math">
                              <m:oMathParaPr>
                                <m:jc m:val="centerGroup"/>
                              </m:oMathParaPr>
                              <m:oMath xmlns:m="http://schemas.openxmlformats.org/officeDocument/2006/math">
                                <m:acc>
                                  <m:accPr>
                                    <m:chr m:val="̿"/>
                                    <m:ctrlPr>
                                      <a:rPr kumimoji="1" lang="en-US" altLang="ja-JP" sz="36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ctrlPr>
                                  </m:accPr>
                                  <m:e>
                                    <m:r>
                                      <a:rPr kumimoji="1" lang="en-US" altLang="ja-JP" sz="36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t> </m:t>
                                    </m:r>
                                    <m:r>
                                      <a:rPr kumimoji="1" lang="en-US" altLang="ja-JP" sz="36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t>𝑋</m:t>
                                    </m:r>
                                    <m:r>
                                      <a:rPr kumimoji="1" lang="en-US" altLang="ja-JP" sz="36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t> </m:t>
                                    </m:r>
                                  </m:e>
                                </m:acc>
                              </m:oMath>
                            </m:oMathPara>
                          </a14:m>
                          <a:endParaRPr kumimoji="1" lang="en-US" altLang="ja-JP" sz="36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35" marB="4573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640292">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marT="45735" marB="4573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35" marB="4573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40292">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marT="45735" marB="4573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6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35" marB="4573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mc:Choice>
        <mc:Fallback xmlns="">
          <p:graphicFrame>
            <p:nvGraphicFramePr>
              <p:cNvPr id="46153" name="Group 73"/>
              <p:cNvGraphicFramePr>
                <a:graphicFrameLocks noGrp="1"/>
              </p:cNvGraphicFramePr>
              <p:nvPr>
                <p:extLst>
                  <p:ext uri="{D42A27DB-BD31-4B8C-83A1-F6EECF244321}">
                    <p14:modId xmlns:p14="http://schemas.microsoft.com/office/powerpoint/2010/main" xmlns="" xmlns:a14="http://schemas.microsoft.com/office/drawing/2010/main" val="2565145061"/>
                  </p:ext>
                </p:extLst>
              </p:nvPr>
            </p:nvGraphicFramePr>
            <p:xfrm>
              <a:off x="2590800" y="4572000"/>
              <a:ext cx="2667000" cy="1966605"/>
            </p:xfrm>
            <a:graphic>
              <a:graphicData uri="http://schemas.openxmlformats.org/drawingml/2006/table">
                <a:tbl>
                  <a:tblPr/>
                  <a:tblGrid>
                    <a:gridCol w="1066800"/>
                    <a:gridCol w="1600200"/>
                  </a:tblGrid>
                  <a:tr h="686021">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1" u="none" strike="noStrike" cap="none" normalizeH="0" baseline="0" dirty="0" smtClean="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p>
                      </a:txBody>
                      <a:tcPr marT="45735" marB="4573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endParaRPr lang="ja-JP"/>
                        </a:p>
                      </a:txBody>
                      <a:tcPr marT="45735" marB="4573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rotWithShape="0">
                          <a:blip r:embed="rId3"/>
                          <a:stretch>
                            <a:fillRect l="-67681" t="-12389" r="-1901" b="-223894"/>
                          </a:stretch>
                        </a:blipFill>
                      </a:tcPr>
                    </a:tc>
                  </a:tr>
                  <a:tr h="640292">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0" u="none" strike="noStrike" cap="none" normalizeH="0" baseline="0" smtClean="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marT="45735" marB="4573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600" b="0" i="0" u="none" strike="noStrike" cap="none" normalizeH="0" baseline="0" smtClean="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35" marB="4573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0292">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600" b="0" i="0" u="none" strike="noStrike" cap="none" normalizeH="0" baseline="0" smtClean="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marT="45735" marB="4573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600" b="0" i="0" u="none" strike="noStrike" cap="none" normalizeH="0" baseline="0" smtClean="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35" marB="4573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mc:Fallback>
      </mc:AlternateContent>
      <p:grpSp>
        <p:nvGrpSpPr>
          <p:cNvPr id="46154" name="Group 74"/>
          <p:cNvGrpSpPr>
            <a:grpSpLocks/>
          </p:cNvGrpSpPr>
          <p:nvPr/>
        </p:nvGrpSpPr>
        <p:grpSpPr bwMode="auto">
          <a:xfrm>
            <a:off x="3657600" y="5211763"/>
            <a:ext cx="1600200" cy="1279525"/>
            <a:chOff x="2304" y="3283"/>
            <a:chExt cx="1008" cy="806"/>
          </a:xfrm>
        </p:grpSpPr>
        <p:sp>
          <p:nvSpPr>
            <p:cNvPr id="46155" name="Rectangle 75"/>
            <p:cNvSpPr>
              <a:spLocks noChangeArrowheads="1"/>
            </p:cNvSpPr>
            <p:nvPr/>
          </p:nvSpPr>
          <p:spPr bwMode="auto">
            <a:xfrm>
              <a:off x="2304" y="3686"/>
              <a:ext cx="100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600" i="0">
                  <a:latin typeface="Times New Roman" panose="02020603050405020304" pitchFamily="18" charset="0"/>
                </a:rPr>
                <a:t>1</a:t>
              </a:r>
            </a:p>
          </p:txBody>
        </p:sp>
        <p:sp>
          <p:nvSpPr>
            <p:cNvPr id="46156" name="Rectangle 76"/>
            <p:cNvSpPr>
              <a:spLocks noChangeArrowheads="1"/>
            </p:cNvSpPr>
            <p:nvPr/>
          </p:nvSpPr>
          <p:spPr bwMode="auto">
            <a:xfrm>
              <a:off x="2304" y="3283"/>
              <a:ext cx="100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600" i="0">
                  <a:latin typeface="Times New Roman" panose="02020603050405020304" pitchFamily="18" charset="0"/>
                </a:rPr>
                <a:t>0</a:t>
              </a:r>
            </a:p>
          </p:txBody>
        </p:sp>
      </p:grpSp>
      <p:cxnSp>
        <p:nvCxnSpPr>
          <p:cNvPr id="9" name="直線コネクタ 8">
            <a:extLst>
              <a:ext uri="{FF2B5EF4-FFF2-40B4-BE49-F238E27FC236}">
                <a16:creationId xmlns:a16="http://schemas.microsoft.com/office/drawing/2014/main" id="{635E1C4F-A6F7-4471-8AF0-FCC5E0C8446C}"/>
              </a:ext>
            </a:extLst>
          </p:cNvPr>
          <p:cNvCxnSpPr/>
          <p:nvPr/>
        </p:nvCxnSpPr>
        <p:spPr bwMode="auto">
          <a:xfrm>
            <a:off x="1524000" y="2514600"/>
            <a:ext cx="38100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直線コネクタ 10">
            <a:extLst>
              <a:ext uri="{FF2B5EF4-FFF2-40B4-BE49-F238E27FC236}">
                <a16:creationId xmlns:a16="http://schemas.microsoft.com/office/drawing/2014/main" id="{F7626FC4-BB20-473B-9BAC-023601AD6963}"/>
              </a:ext>
            </a:extLst>
          </p:cNvPr>
          <p:cNvCxnSpPr/>
          <p:nvPr/>
        </p:nvCxnSpPr>
        <p:spPr bwMode="auto">
          <a:xfrm>
            <a:off x="1524000" y="2590800"/>
            <a:ext cx="38100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6154"/>
                                        </p:tgtEl>
                                        <p:attrNameLst>
                                          <p:attrName>style.visibility</p:attrName>
                                        </p:attrNameLst>
                                      </p:cBhvr>
                                      <p:to>
                                        <p:strVal val="visible"/>
                                      </p:to>
                                    </p:set>
                                    <p:animEffect transition="in" filter="checkerboard(across)">
                                      <p:cBhvr>
                                        <p:cTn id="7" dur="500"/>
                                        <p:tgtEl>
                                          <p:spTgt spid="46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交換則</a:t>
            </a:r>
          </a:p>
        </p:txBody>
      </p:sp>
      <p:sp>
        <p:nvSpPr>
          <p:cNvPr id="47107" name="Rectangle 3"/>
          <p:cNvSpPr>
            <a:spLocks noGrp="1" noChangeArrowheads="1"/>
          </p:cNvSpPr>
          <p:nvPr>
            <p:ph type="body" sz="half" idx="1"/>
          </p:nvPr>
        </p:nvSpPr>
        <p:spPr>
          <a:xfrm>
            <a:off x="1066800" y="1447800"/>
            <a:ext cx="6934200" cy="2362200"/>
          </a:xfrm>
        </p:spPr>
        <p:txBody>
          <a:bodyPr/>
          <a:lstStyle/>
          <a:p>
            <a:pPr eaLnBrk="1" hangingPunct="1">
              <a:buFont typeface="Wingdings" panose="05000000000000000000" pitchFamily="2" charset="2"/>
              <a:buChar char="u"/>
              <a:defRPr/>
            </a:pPr>
            <a:r>
              <a:rPr lang="ja-JP" altLang="en-US" dirty="0">
                <a:latin typeface="Times New Roman" panose="02020603050405020304" pitchFamily="18" charset="0"/>
              </a:rPr>
              <a:t>定理</a:t>
            </a:r>
            <a:r>
              <a:rPr lang="en-US" altLang="ja-JP" dirty="0">
                <a:latin typeface="Times New Roman" panose="02020603050405020304" pitchFamily="18" charset="0"/>
              </a:rPr>
              <a:t> : </a:t>
            </a:r>
            <a:r>
              <a:rPr lang="ja-JP" altLang="en-US" dirty="0">
                <a:latin typeface="Times New Roman" panose="02020603050405020304" pitchFamily="18" charset="0"/>
              </a:rPr>
              <a:t>交換則</a:t>
            </a:r>
            <a:endParaRPr lang="en-US" altLang="ja-JP" dirty="0">
              <a:latin typeface="Times New Roman" panose="02020603050405020304" pitchFamily="18" charset="0"/>
            </a:endParaRPr>
          </a:p>
          <a:p>
            <a:pPr marL="457200" lvl="1" indent="0" eaLnBrk="1" hangingPunct="1">
              <a:buNone/>
              <a:defRPr/>
            </a:pPr>
            <a:r>
              <a:rPr lang="en-US" altLang="ja-JP" sz="3200" i="1" dirty="0">
                <a:latin typeface="Times New Roman" panose="02020603050405020304" pitchFamily="18" charset="0"/>
              </a:rPr>
              <a:t>X</a:t>
            </a:r>
            <a:r>
              <a:rPr lang="en-US" altLang="ja-JP" sz="3200" dirty="0">
                <a:latin typeface="Times New Roman" panose="02020603050405020304" pitchFamily="18" charset="0"/>
              </a:rPr>
              <a:t> </a:t>
            </a:r>
            <a:r>
              <a:rPr lang="ja-JP" altLang="en-US" sz="3200" dirty="0">
                <a:latin typeface="Times New Roman" panose="02020603050405020304" pitchFamily="18" charset="0"/>
              </a:rPr>
              <a:t>・ </a:t>
            </a:r>
            <a:r>
              <a:rPr lang="en-US" altLang="ja-JP" sz="3200" i="1" dirty="0">
                <a:latin typeface="Times New Roman" panose="02020603050405020304" pitchFamily="18" charset="0"/>
              </a:rPr>
              <a:t>Y</a:t>
            </a:r>
            <a:r>
              <a:rPr lang="en-US" altLang="ja-JP" sz="3200" dirty="0">
                <a:latin typeface="Times New Roman" panose="02020603050405020304" pitchFamily="18" charset="0"/>
              </a:rPr>
              <a:t> = </a:t>
            </a:r>
            <a:r>
              <a:rPr lang="en-US" altLang="ja-JP" sz="3200" i="1" dirty="0">
                <a:latin typeface="Times New Roman" panose="02020603050405020304" pitchFamily="18" charset="0"/>
              </a:rPr>
              <a:t>Y</a:t>
            </a:r>
            <a:r>
              <a:rPr lang="en-US" altLang="ja-JP" sz="3200" dirty="0">
                <a:latin typeface="Times New Roman" panose="02020603050405020304" pitchFamily="18" charset="0"/>
              </a:rPr>
              <a:t> </a:t>
            </a:r>
            <a:r>
              <a:rPr lang="ja-JP" altLang="en-US" sz="3200" dirty="0">
                <a:latin typeface="Times New Roman" panose="02020603050405020304" pitchFamily="18" charset="0"/>
              </a:rPr>
              <a:t>・ </a:t>
            </a:r>
            <a:r>
              <a:rPr lang="en-US" altLang="ja-JP" sz="3200" i="1" dirty="0">
                <a:latin typeface="Times New Roman" panose="02020603050405020304" pitchFamily="18" charset="0"/>
              </a:rPr>
              <a:t>X</a:t>
            </a:r>
            <a:r>
              <a:rPr lang="en-US" altLang="ja-JP" sz="3200" dirty="0">
                <a:latin typeface="Times New Roman" panose="02020603050405020304" pitchFamily="18" charset="0"/>
              </a:rPr>
              <a:t> </a:t>
            </a:r>
            <a:r>
              <a:rPr lang="en-US" altLang="ja-JP" dirty="0">
                <a:latin typeface="Times New Roman" panose="02020603050405020304" pitchFamily="18" charset="0"/>
              </a:rPr>
              <a:t>(AND</a:t>
            </a:r>
            <a:r>
              <a:rPr lang="ja-JP" altLang="en-US" dirty="0">
                <a:latin typeface="Times New Roman" panose="02020603050405020304" pitchFamily="18" charset="0"/>
              </a:rPr>
              <a:t>の公理より</a:t>
            </a:r>
            <a:r>
              <a:rPr lang="en-US" altLang="ja-JP" dirty="0">
                <a:latin typeface="Times New Roman" panose="02020603050405020304" pitchFamily="18" charset="0"/>
              </a:rPr>
              <a:t>) </a:t>
            </a:r>
          </a:p>
          <a:p>
            <a:pPr marL="457200" lvl="1" indent="0" eaLnBrk="1" hangingPunct="1">
              <a:buNone/>
              <a:defRPr/>
            </a:pPr>
            <a:r>
              <a:rPr lang="en-US" altLang="ja-JP" sz="3200" i="1" dirty="0">
                <a:latin typeface="Times New Roman" panose="02020603050405020304" pitchFamily="18" charset="0"/>
              </a:rPr>
              <a:t>X</a:t>
            </a:r>
            <a:r>
              <a:rPr lang="ja-JP" altLang="en-US" sz="3200" dirty="0">
                <a:latin typeface="Times New Roman" panose="02020603050405020304" pitchFamily="18" charset="0"/>
              </a:rPr>
              <a:t>＋</a:t>
            </a:r>
            <a:r>
              <a:rPr lang="en-US" altLang="ja-JP" sz="3200" i="1" dirty="0">
                <a:latin typeface="Times New Roman" panose="02020603050405020304" pitchFamily="18" charset="0"/>
              </a:rPr>
              <a:t>Y</a:t>
            </a:r>
            <a:r>
              <a:rPr lang="en-US" altLang="ja-JP" sz="3200" dirty="0">
                <a:latin typeface="Times New Roman" panose="02020603050405020304" pitchFamily="18" charset="0"/>
              </a:rPr>
              <a:t> = </a:t>
            </a:r>
            <a:r>
              <a:rPr lang="en-US" altLang="ja-JP" sz="3200" i="1" dirty="0">
                <a:latin typeface="Times New Roman" panose="02020603050405020304" pitchFamily="18" charset="0"/>
              </a:rPr>
              <a:t>Y</a:t>
            </a:r>
            <a:r>
              <a:rPr lang="ja-JP" altLang="en-US" sz="3200" dirty="0">
                <a:latin typeface="Times New Roman" panose="02020603050405020304" pitchFamily="18" charset="0"/>
              </a:rPr>
              <a:t>＋</a:t>
            </a:r>
            <a:r>
              <a:rPr lang="en-US" altLang="ja-JP" sz="3200" i="1" dirty="0">
                <a:latin typeface="Times New Roman" panose="02020603050405020304" pitchFamily="18" charset="0"/>
              </a:rPr>
              <a:t>X</a:t>
            </a:r>
            <a:r>
              <a:rPr lang="en-US" altLang="ja-JP" sz="3200" dirty="0">
                <a:latin typeface="Times New Roman" panose="02020603050405020304" pitchFamily="18" charset="0"/>
              </a:rPr>
              <a:t> </a:t>
            </a:r>
            <a:r>
              <a:rPr lang="en-US" altLang="ja-JP" dirty="0">
                <a:latin typeface="Times New Roman" panose="02020603050405020304" pitchFamily="18" charset="0"/>
              </a:rPr>
              <a:t>(OR</a:t>
            </a:r>
            <a:r>
              <a:rPr lang="ja-JP" altLang="en-US" dirty="0">
                <a:latin typeface="Times New Roman" panose="02020603050405020304" pitchFamily="18" charset="0"/>
              </a:rPr>
              <a:t>の公理より</a:t>
            </a:r>
            <a:r>
              <a:rPr lang="en-US" altLang="ja-JP" dirty="0">
                <a:latin typeface="Times New Roman" panose="02020603050405020304" pitchFamily="18" charset="0"/>
              </a:rPr>
              <a:t>)</a:t>
            </a:r>
          </a:p>
          <a:p>
            <a:pPr eaLnBrk="1" hangingPunct="1">
              <a:buFont typeface="Wingdings" panose="05000000000000000000" pitchFamily="2" charset="2"/>
              <a:buChar char="u"/>
              <a:defRPr/>
            </a:pPr>
            <a:endParaRPr lang="en-US" altLang="ja-JP" sz="3600" dirty="0">
              <a:latin typeface="Times New Roman" panose="02020603050405020304" pitchFamily="18" charset="0"/>
            </a:endParaRPr>
          </a:p>
        </p:txBody>
      </p:sp>
      <p:graphicFrame>
        <p:nvGraphicFramePr>
          <p:cNvPr id="47271" name="Group 167"/>
          <p:cNvGraphicFramePr>
            <a:graphicFrameLocks noGrp="1"/>
          </p:cNvGraphicFramePr>
          <p:nvPr/>
        </p:nvGraphicFramePr>
        <p:xfrm>
          <a:off x="990600" y="3810000"/>
          <a:ext cx="3733800" cy="2895600"/>
        </p:xfrm>
        <a:graphic>
          <a:graphicData uri="http://schemas.openxmlformats.org/drawingml/2006/table">
            <a:tbl>
              <a:tblPr/>
              <a:tblGrid>
                <a:gridCol w="1244600">
                  <a:extLst>
                    <a:ext uri="{9D8B030D-6E8A-4147-A177-3AD203B41FA5}">
                      <a16:colId xmlns:a16="http://schemas.microsoft.com/office/drawing/2014/main" val="20000"/>
                    </a:ext>
                  </a:extLst>
                </a:gridCol>
                <a:gridCol w="1244600">
                  <a:extLst>
                    <a:ext uri="{9D8B030D-6E8A-4147-A177-3AD203B41FA5}">
                      <a16:colId xmlns:a16="http://schemas.microsoft.com/office/drawing/2014/main" val="20001"/>
                    </a:ext>
                  </a:extLst>
                </a:gridCol>
                <a:gridCol w="1244600">
                  <a:extLst>
                    <a:ext uri="{9D8B030D-6E8A-4147-A177-3AD203B41FA5}">
                      <a16:colId xmlns:a16="http://schemas.microsoft.com/office/drawing/2014/main" val="20002"/>
                    </a:ext>
                  </a:extLst>
                </a:gridCol>
              </a:tblGrid>
              <a:tr h="27146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 </a:t>
                      </a: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r>
                        <a:rPr kumimoji="1" lang="ja-JP" altLang="en-US"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a:t>
                      </a: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Y</a:t>
                      </a:r>
                      <a:r>
                        <a:rPr kumimoji="1" lang="ja-JP" altLang="en-US"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a:t>
                      </a: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27146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146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69875">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146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aphicFrame>
        <p:nvGraphicFramePr>
          <p:cNvPr id="47272" name="Group 168"/>
          <p:cNvGraphicFramePr>
            <a:graphicFrameLocks noGrp="1"/>
          </p:cNvGraphicFramePr>
          <p:nvPr/>
        </p:nvGraphicFramePr>
        <p:xfrm>
          <a:off x="4800600" y="3810000"/>
          <a:ext cx="3733800" cy="2895600"/>
        </p:xfrm>
        <a:graphic>
          <a:graphicData uri="http://schemas.openxmlformats.org/drawingml/2006/table">
            <a:tbl>
              <a:tblPr/>
              <a:tblGrid>
                <a:gridCol w="1244600">
                  <a:extLst>
                    <a:ext uri="{9D8B030D-6E8A-4147-A177-3AD203B41FA5}">
                      <a16:colId xmlns:a16="http://schemas.microsoft.com/office/drawing/2014/main" val="20000"/>
                    </a:ext>
                  </a:extLst>
                </a:gridCol>
                <a:gridCol w="1244600">
                  <a:extLst>
                    <a:ext uri="{9D8B030D-6E8A-4147-A177-3AD203B41FA5}">
                      <a16:colId xmlns:a16="http://schemas.microsoft.com/office/drawing/2014/main" val="20001"/>
                    </a:ext>
                  </a:extLst>
                </a:gridCol>
                <a:gridCol w="1244600">
                  <a:extLst>
                    <a:ext uri="{9D8B030D-6E8A-4147-A177-3AD203B41FA5}">
                      <a16:colId xmlns:a16="http://schemas.microsoft.com/office/drawing/2014/main" val="20002"/>
                    </a:ext>
                  </a:extLst>
                </a:gridCol>
              </a:tblGrid>
              <a:tr h="27146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 </a:t>
                      </a: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Y</a:t>
                      </a: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a:t>
                      </a: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27146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146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69875">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146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pSp>
        <p:nvGrpSpPr>
          <p:cNvPr id="47254" name="Group 150"/>
          <p:cNvGrpSpPr>
            <a:grpSpLocks/>
          </p:cNvGrpSpPr>
          <p:nvPr/>
        </p:nvGrpSpPr>
        <p:grpSpPr bwMode="auto">
          <a:xfrm>
            <a:off x="2235200" y="4387850"/>
            <a:ext cx="6299200" cy="2311400"/>
            <a:chOff x="1408" y="2764"/>
            <a:chExt cx="3968" cy="1456"/>
          </a:xfrm>
        </p:grpSpPr>
        <p:sp>
          <p:nvSpPr>
            <p:cNvPr id="47255" name="Rectangle 151"/>
            <p:cNvSpPr>
              <a:spLocks noChangeArrowheads="1"/>
            </p:cNvSpPr>
            <p:nvPr/>
          </p:nvSpPr>
          <p:spPr bwMode="auto">
            <a:xfrm>
              <a:off x="2192" y="2764"/>
              <a:ext cx="784"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sp>
          <p:nvSpPr>
            <p:cNvPr id="47256" name="Rectangle 152"/>
            <p:cNvSpPr>
              <a:spLocks noChangeArrowheads="1"/>
            </p:cNvSpPr>
            <p:nvPr/>
          </p:nvSpPr>
          <p:spPr bwMode="auto">
            <a:xfrm>
              <a:off x="1408" y="2764"/>
              <a:ext cx="784"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sp>
          <p:nvSpPr>
            <p:cNvPr id="47257" name="Rectangle 153"/>
            <p:cNvSpPr>
              <a:spLocks noChangeArrowheads="1"/>
            </p:cNvSpPr>
            <p:nvPr/>
          </p:nvSpPr>
          <p:spPr bwMode="auto">
            <a:xfrm>
              <a:off x="2192" y="3856"/>
              <a:ext cx="784"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1</a:t>
              </a:r>
            </a:p>
          </p:txBody>
        </p:sp>
        <p:sp>
          <p:nvSpPr>
            <p:cNvPr id="47258" name="Rectangle 154"/>
            <p:cNvSpPr>
              <a:spLocks noChangeArrowheads="1"/>
            </p:cNvSpPr>
            <p:nvPr/>
          </p:nvSpPr>
          <p:spPr bwMode="auto">
            <a:xfrm>
              <a:off x="1408" y="3856"/>
              <a:ext cx="784"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1</a:t>
              </a:r>
            </a:p>
          </p:txBody>
        </p:sp>
        <p:sp>
          <p:nvSpPr>
            <p:cNvPr id="47259" name="Rectangle 155"/>
            <p:cNvSpPr>
              <a:spLocks noChangeArrowheads="1"/>
            </p:cNvSpPr>
            <p:nvPr/>
          </p:nvSpPr>
          <p:spPr bwMode="auto">
            <a:xfrm>
              <a:off x="2192" y="3492"/>
              <a:ext cx="784"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sp>
          <p:nvSpPr>
            <p:cNvPr id="47260" name="Rectangle 156"/>
            <p:cNvSpPr>
              <a:spLocks noChangeArrowheads="1"/>
            </p:cNvSpPr>
            <p:nvPr/>
          </p:nvSpPr>
          <p:spPr bwMode="auto">
            <a:xfrm>
              <a:off x="1408" y="3492"/>
              <a:ext cx="784"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sp>
          <p:nvSpPr>
            <p:cNvPr id="47261" name="Rectangle 157"/>
            <p:cNvSpPr>
              <a:spLocks noChangeArrowheads="1"/>
            </p:cNvSpPr>
            <p:nvPr/>
          </p:nvSpPr>
          <p:spPr bwMode="auto">
            <a:xfrm>
              <a:off x="2192" y="3128"/>
              <a:ext cx="784"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sp>
          <p:nvSpPr>
            <p:cNvPr id="47262" name="Rectangle 158"/>
            <p:cNvSpPr>
              <a:spLocks noChangeArrowheads="1"/>
            </p:cNvSpPr>
            <p:nvPr/>
          </p:nvSpPr>
          <p:spPr bwMode="auto">
            <a:xfrm>
              <a:off x="1408" y="3128"/>
              <a:ext cx="784"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sp>
          <p:nvSpPr>
            <p:cNvPr id="47263" name="Rectangle 159"/>
            <p:cNvSpPr>
              <a:spLocks noChangeArrowheads="1"/>
            </p:cNvSpPr>
            <p:nvPr/>
          </p:nvSpPr>
          <p:spPr bwMode="auto">
            <a:xfrm>
              <a:off x="4592" y="2764"/>
              <a:ext cx="784"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sp>
          <p:nvSpPr>
            <p:cNvPr id="47264" name="Rectangle 160"/>
            <p:cNvSpPr>
              <a:spLocks noChangeArrowheads="1"/>
            </p:cNvSpPr>
            <p:nvPr/>
          </p:nvSpPr>
          <p:spPr bwMode="auto">
            <a:xfrm>
              <a:off x="3808" y="2764"/>
              <a:ext cx="784"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sp>
          <p:nvSpPr>
            <p:cNvPr id="47265" name="Rectangle 161"/>
            <p:cNvSpPr>
              <a:spLocks noChangeArrowheads="1"/>
            </p:cNvSpPr>
            <p:nvPr/>
          </p:nvSpPr>
          <p:spPr bwMode="auto">
            <a:xfrm>
              <a:off x="4592" y="3856"/>
              <a:ext cx="784"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1</a:t>
              </a:r>
            </a:p>
          </p:txBody>
        </p:sp>
        <p:sp>
          <p:nvSpPr>
            <p:cNvPr id="47266" name="Rectangle 162"/>
            <p:cNvSpPr>
              <a:spLocks noChangeArrowheads="1"/>
            </p:cNvSpPr>
            <p:nvPr/>
          </p:nvSpPr>
          <p:spPr bwMode="auto">
            <a:xfrm>
              <a:off x="3808" y="3856"/>
              <a:ext cx="784"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1</a:t>
              </a:r>
            </a:p>
          </p:txBody>
        </p:sp>
        <p:sp>
          <p:nvSpPr>
            <p:cNvPr id="47267" name="Rectangle 163"/>
            <p:cNvSpPr>
              <a:spLocks noChangeArrowheads="1"/>
            </p:cNvSpPr>
            <p:nvPr/>
          </p:nvSpPr>
          <p:spPr bwMode="auto">
            <a:xfrm>
              <a:off x="4592" y="3492"/>
              <a:ext cx="784"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1</a:t>
              </a:r>
            </a:p>
          </p:txBody>
        </p:sp>
        <p:sp>
          <p:nvSpPr>
            <p:cNvPr id="47268" name="Rectangle 164"/>
            <p:cNvSpPr>
              <a:spLocks noChangeArrowheads="1"/>
            </p:cNvSpPr>
            <p:nvPr/>
          </p:nvSpPr>
          <p:spPr bwMode="auto">
            <a:xfrm>
              <a:off x="3808" y="3492"/>
              <a:ext cx="784"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1</a:t>
              </a:r>
            </a:p>
          </p:txBody>
        </p:sp>
        <p:sp>
          <p:nvSpPr>
            <p:cNvPr id="47269" name="Rectangle 165"/>
            <p:cNvSpPr>
              <a:spLocks noChangeArrowheads="1"/>
            </p:cNvSpPr>
            <p:nvPr/>
          </p:nvSpPr>
          <p:spPr bwMode="auto">
            <a:xfrm>
              <a:off x="4592" y="3128"/>
              <a:ext cx="784"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1</a:t>
              </a:r>
            </a:p>
          </p:txBody>
        </p:sp>
        <p:sp>
          <p:nvSpPr>
            <p:cNvPr id="47270" name="Rectangle 166"/>
            <p:cNvSpPr>
              <a:spLocks noChangeArrowheads="1"/>
            </p:cNvSpPr>
            <p:nvPr/>
          </p:nvSpPr>
          <p:spPr bwMode="auto">
            <a:xfrm>
              <a:off x="3808" y="3128"/>
              <a:ext cx="784"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1</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7254"/>
                                        </p:tgtEl>
                                        <p:attrNameLst>
                                          <p:attrName>style.visibility</p:attrName>
                                        </p:attrNameLst>
                                      </p:cBhvr>
                                      <p:to>
                                        <p:strVal val="visible"/>
                                      </p:to>
                                    </p:set>
                                    <p:animEffect transition="in" filter="checkerboard(across)">
                                      <p:cBhvr>
                                        <p:cTn id="7" dur="500"/>
                                        <p:tgtEl>
                                          <p:spTgt spid="47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1026"/>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交換則</a:t>
            </a:r>
            <a:r>
              <a:rPr lang="en-US" altLang="ja-JP">
                <a:latin typeface="Times New Roman" panose="02020603050405020304" pitchFamily="18" charset="0"/>
              </a:rPr>
              <a:t>(</a:t>
            </a:r>
            <a:r>
              <a:rPr lang="ja-JP" altLang="en-US">
                <a:latin typeface="Times New Roman" panose="02020603050405020304" pitchFamily="18" charset="0"/>
              </a:rPr>
              <a:t>数式との比較</a:t>
            </a:r>
            <a:r>
              <a:rPr lang="en-US" altLang="ja-JP">
                <a:latin typeface="Times New Roman" panose="02020603050405020304" pitchFamily="18" charset="0"/>
              </a:rPr>
              <a:t>)</a:t>
            </a:r>
          </a:p>
        </p:txBody>
      </p:sp>
      <p:sp>
        <p:nvSpPr>
          <p:cNvPr id="126979" name="Rectangle 1027"/>
          <p:cNvSpPr>
            <a:spLocks noGrp="1" noChangeArrowheads="1"/>
          </p:cNvSpPr>
          <p:nvPr>
            <p:ph type="body" idx="1"/>
          </p:nvPr>
        </p:nvSpPr>
        <p:spPr>
          <a:xfrm>
            <a:off x="1066800" y="1447800"/>
            <a:ext cx="7543800" cy="5029200"/>
          </a:xfrm>
        </p:spPr>
        <p:txBody>
          <a:bodyPr/>
          <a:lstStyle/>
          <a:p>
            <a:pPr eaLnBrk="1" hangingPunct="1">
              <a:buFont typeface="Wingdings" panose="05000000000000000000" pitchFamily="2" charset="2"/>
              <a:buChar char="u"/>
              <a:defRPr/>
            </a:pPr>
            <a:r>
              <a:rPr lang="ja-JP" altLang="en-US" dirty="0">
                <a:latin typeface="Times New Roman" panose="02020603050405020304" pitchFamily="18" charset="0"/>
              </a:rPr>
              <a:t>定理</a:t>
            </a:r>
            <a:r>
              <a:rPr lang="en-US" altLang="ja-JP" dirty="0">
                <a:latin typeface="Times New Roman" panose="02020603050405020304" pitchFamily="18" charset="0"/>
              </a:rPr>
              <a:t> : </a:t>
            </a:r>
            <a:r>
              <a:rPr lang="ja-JP" altLang="en-US" dirty="0">
                <a:latin typeface="Times New Roman" panose="02020603050405020304" pitchFamily="18" charset="0"/>
              </a:rPr>
              <a:t>交換則</a:t>
            </a:r>
            <a:endParaRPr lang="en-US" altLang="ja-JP" dirty="0">
              <a:latin typeface="Times New Roman" panose="02020603050405020304" pitchFamily="18" charset="0"/>
            </a:endParaRPr>
          </a:p>
          <a:p>
            <a:pPr marL="457200" lvl="1" indent="0" eaLnBrk="1" hangingPunct="1">
              <a:buNone/>
              <a:defRPr/>
            </a:pPr>
            <a:r>
              <a:rPr lang="en-US" altLang="ja-JP" sz="3200" i="1" dirty="0">
                <a:latin typeface="Times New Roman" panose="02020603050405020304" pitchFamily="18" charset="0"/>
              </a:rPr>
              <a:t>X</a:t>
            </a:r>
            <a:r>
              <a:rPr lang="en-US" altLang="ja-JP" sz="3200" dirty="0">
                <a:latin typeface="Times New Roman" panose="02020603050405020304" pitchFamily="18" charset="0"/>
              </a:rPr>
              <a:t> </a:t>
            </a:r>
            <a:r>
              <a:rPr lang="ja-JP" altLang="en-US" sz="3200" dirty="0">
                <a:latin typeface="Times New Roman" panose="02020603050405020304" pitchFamily="18" charset="0"/>
              </a:rPr>
              <a:t>・ </a:t>
            </a:r>
            <a:r>
              <a:rPr lang="en-US" altLang="ja-JP" sz="3200" i="1" dirty="0">
                <a:latin typeface="Times New Roman" panose="02020603050405020304" pitchFamily="18" charset="0"/>
              </a:rPr>
              <a:t>Y</a:t>
            </a:r>
            <a:r>
              <a:rPr lang="en-US" altLang="ja-JP" sz="3200" dirty="0">
                <a:latin typeface="Times New Roman" panose="02020603050405020304" pitchFamily="18" charset="0"/>
              </a:rPr>
              <a:t> = </a:t>
            </a:r>
            <a:r>
              <a:rPr lang="en-US" altLang="ja-JP" sz="3200" i="1" dirty="0">
                <a:latin typeface="Times New Roman" panose="02020603050405020304" pitchFamily="18" charset="0"/>
              </a:rPr>
              <a:t>Y</a:t>
            </a:r>
            <a:r>
              <a:rPr lang="en-US" altLang="ja-JP" sz="3200" dirty="0">
                <a:latin typeface="Times New Roman" panose="02020603050405020304" pitchFamily="18" charset="0"/>
              </a:rPr>
              <a:t> </a:t>
            </a:r>
            <a:r>
              <a:rPr lang="ja-JP" altLang="en-US" sz="3200" dirty="0">
                <a:latin typeface="Times New Roman" panose="02020603050405020304" pitchFamily="18" charset="0"/>
              </a:rPr>
              <a:t>・ </a:t>
            </a:r>
            <a:r>
              <a:rPr lang="en-US" altLang="ja-JP" sz="3200" i="1" dirty="0">
                <a:latin typeface="Times New Roman" panose="02020603050405020304" pitchFamily="18" charset="0"/>
              </a:rPr>
              <a:t>X</a:t>
            </a:r>
            <a:r>
              <a:rPr lang="en-US" altLang="ja-JP" sz="3200" dirty="0">
                <a:latin typeface="Times New Roman" panose="02020603050405020304" pitchFamily="18" charset="0"/>
              </a:rPr>
              <a:t> </a:t>
            </a:r>
            <a:r>
              <a:rPr lang="en-US" altLang="ja-JP" dirty="0">
                <a:latin typeface="Times New Roman" panose="02020603050405020304" pitchFamily="18" charset="0"/>
              </a:rPr>
              <a:t>(AND</a:t>
            </a:r>
            <a:r>
              <a:rPr lang="ja-JP" altLang="en-US" dirty="0">
                <a:latin typeface="Times New Roman" panose="02020603050405020304" pitchFamily="18" charset="0"/>
              </a:rPr>
              <a:t>の公理より</a:t>
            </a:r>
            <a:r>
              <a:rPr lang="en-US" altLang="ja-JP" dirty="0">
                <a:latin typeface="Times New Roman" panose="02020603050405020304" pitchFamily="18" charset="0"/>
              </a:rPr>
              <a:t>) </a:t>
            </a:r>
          </a:p>
          <a:p>
            <a:pPr marL="457200" lvl="1" indent="0" eaLnBrk="1" hangingPunct="1">
              <a:buNone/>
              <a:defRPr/>
            </a:pPr>
            <a:r>
              <a:rPr lang="en-US" altLang="ja-JP" sz="3200" i="1" dirty="0">
                <a:latin typeface="Times New Roman" panose="02020603050405020304" pitchFamily="18" charset="0"/>
              </a:rPr>
              <a:t>X</a:t>
            </a:r>
            <a:r>
              <a:rPr lang="ja-JP" altLang="en-US" sz="3200" dirty="0">
                <a:latin typeface="Times New Roman" panose="02020603050405020304" pitchFamily="18" charset="0"/>
              </a:rPr>
              <a:t>＋</a:t>
            </a:r>
            <a:r>
              <a:rPr lang="en-US" altLang="ja-JP" sz="3200" i="1" dirty="0">
                <a:latin typeface="Times New Roman" panose="02020603050405020304" pitchFamily="18" charset="0"/>
              </a:rPr>
              <a:t>Y</a:t>
            </a:r>
            <a:r>
              <a:rPr lang="en-US" altLang="ja-JP" sz="3200" dirty="0">
                <a:latin typeface="Times New Roman" panose="02020603050405020304" pitchFamily="18" charset="0"/>
              </a:rPr>
              <a:t> = </a:t>
            </a:r>
            <a:r>
              <a:rPr lang="en-US" altLang="ja-JP" sz="3200" i="1" dirty="0">
                <a:latin typeface="Times New Roman" panose="02020603050405020304" pitchFamily="18" charset="0"/>
              </a:rPr>
              <a:t>Y</a:t>
            </a:r>
            <a:r>
              <a:rPr lang="ja-JP" altLang="en-US" sz="3200" dirty="0">
                <a:latin typeface="Times New Roman" panose="02020603050405020304" pitchFamily="18" charset="0"/>
              </a:rPr>
              <a:t>＋</a:t>
            </a:r>
            <a:r>
              <a:rPr lang="en-US" altLang="ja-JP" sz="3200" i="1" dirty="0">
                <a:latin typeface="Times New Roman" panose="02020603050405020304" pitchFamily="18" charset="0"/>
              </a:rPr>
              <a:t>X</a:t>
            </a:r>
            <a:r>
              <a:rPr lang="en-US" altLang="ja-JP" sz="3200" dirty="0">
                <a:latin typeface="Times New Roman" panose="02020603050405020304" pitchFamily="18" charset="0"/>
              </a:rPr>
              <a:t> </a:t>
            </a:r>
            <a:r>
              <a:rPr lang="en-US" altLang="ja-JP" dirty="0">
                <a:latin typeface="Times New Roman" panose="02020603050405020304" pitchFamily="18" charset="0"/>
              </a:rPr>
              <a:t>(OR</a:t>
            </a:r>
            <a:r>
              <a:rPr lang="ja-JP" altLang="en-US" dirty="0">
                <a:latin typeface="Times New Roman" panose="02020603050405020304" pitchFamily="18" charset="0"/>
              </a:rPr>
              <a:t>の公理より</a:t>
            </a:r>
            <a:r>
              <a:rPr lang="en-US" altLang="ja-JP" dirty="0">
                <a:latin typeface="Times New Roman" panose="02020603050405020304" pitchFamily="18" charset="0"/>
              </a:rPr>
              <a:t>)</a:t>
            </a:r>
          </a:p>
          <a:p>
            <a:pPr eaLnBrk="1" hangingPunct="1">
              <a:buFont typeface="Wingdings" panose="05000000000000000000" pitchFamily="2" charset="2"/>
              <a:buChar char="ü"/>
              <a:defRPr/>
            </a:pPr>
            <a:r>
              <a:rPr lang="ja-JP" altLang="en-US" sz="2800" dirty="0">
                <a:latin typeface="Times New Roman" panose="02020603050405020304" pitchFamily="18" charset="0"/>
              </a:rPr>
              <a:t>数式だと</a:t>
            </a:r>
            <a:r>
              <a:rPr lang="en-US" altLang="ja-JP" sz="2800" dirty="0">
                <a:latin typeface="Times New Roman" panose="02020603050405020304" pitchFamily="18" charset="0"/>
              </a:rPr>
              <a:t>…</a:t>
            </a:r>
            <a:r>
              <a:rPr lang="en-US" altLang="ja-JP" sz="4000" dirty="0">
                <a:latin typeface="Times New Roman" panose="02020603050405020304" pitchFamily="18" charset="0"/>
              </a:rPr>
              <a:t> </a:t>
            </a:r>
            <a:r>
              <a:rPr lang="en-US" altLang="ja-JP" sz="2800" dirty="0">
                <a:latin typeface="Times New Roman" panose="02020603050405020304" pitchFamily="18" charset="0"/>
              </a:rPr>
              <a:t>(</a:t>
            </a:r>
            <a:r>
              <a:rPr lang="en-US" altLang="ja-JP" sz="2800" i="1" dirty="0" err="1">
                <a:latin typeface="Times New Roman" panose="02020603050405020304" pitchFamily="18" charset="0"/>
              </a:rPr>
              <a:t>a</a:t>
            </a:r>
            <a:r>
              <a:rPr lang="en-US" altLang="ja-JP" sz="2800" dirty="0" err="1">
                <a:latin typeface="Times New Roman" panose="02020603050405020304" pitchFamily="18" charset="0"/>
              </a:rPr>
              <a:t>,</a:t>
            </a:r>
            <a:r>
              <a:rPr lang="en-US" altLang="ja-JP" sz="2800" i="1" dirty="0" err="1">
                <a:latin typeface="Times New Roman" panose="02020603050405020304" pitchFamily="18" charset="0"/>
              </a:rPr>
              <a:t>b</a:t>
            </a:r>
            <a:r>
              <a:rPr lang="en-US" altLang="ja-JP" sz="2800" dirty="0" err="1">
                <a:latin typeface="Times New Roman" panose="02020603050405020304" pitchFamily="18" charset="0"/>
              </a:rPr>
              <a:t>,</a:t>
            </a:r>
            <a:r>
              <a:rPr lang="en-US" altLang="ja-JP" sz="2800" i="1" dirty="0" err="1">
                <a:latin typeface="Times New Roman" panose="02020603050405020304" pitchFamily="18" charset="0"/>
              </a:rPr>
              <a:t>c</a:t>
            </a:r>
            <a:r>
              <a:rPr lang="en-US" altLang="ja-JP" sz="2800" dirty="0">
                <a:latin typeface="Times New Roman" panose="02020603050405020304" pitchFamily="18" charset="0"/>
              </a:rPr>
              <a:t> :</a:t>
            </a:r>
            <a:r>
              <a:rPr lang="ja-JP" altLang="en-US" sz="2800" dirty="0">
                <a:latin typeface="Times New Roman" panose="02020603050405020304" pitchFamily="18" charset="0"/>
              </a:rPr>
              <a:t>実数 </a:t>
            </a:r>
            <a:r>
              <a:rPr lang="en-US" altLang="ja-JP" sz="2800" dirty="0">
                <a:latin typeface="Times New Roman" panose="02020603050405020304" pitchFamily="18" charset="0"/>
              </a:rPr>
              <a:t>A,B,C:</a:t>
            </a:r>
            <a:r>
              <a:rPr lang="ja-JP" altLang="en-US" sz="2800" dirty="0">
                <a:latin typeface="Times New Roman" panose="02020603050405020304" pitchFamily="18" charset="0"/>
              </a:rPr>
              <a:t>行列</a:t>
            </a:r>
            <a:r>
              <a:rPr lang="en-US" altLang="ja-JP" sz="2800" dirty="0">
                <a:latin typeface="Times New Roman" panose="02020603050405020304" pitchFamily="18" charset="0"/>
              </a:rPr>
              <a:t>)</a:t>
            </a:r>
            <a:endParaRPr lang="en-US" altLang="ja-JP" sz="2800" i="1" dirty="0">
              <a:latin typeface="Times New Roman" panose="02020603050405020304" pitchFamily="18" charset="0"/>
            </a:endParaRPr>
          </a:p>
          <a:p>
            <a:pPr lvl="1" eaLnBrk="1" hangingPunct="1">
              <a:buFontTx/>
              <a:buChar char="•"/>
              <a:defRPr/>
            </a:pPr>
            <a:r>
              <a:rPr lang="en-US" altLang="ja-JP" i="1" dirty="0">
                <a:latin typeface="Times New Roman" panose="02020603050405020304" pitchFamily="18" charset="0"/>
              </a:rPr>
              <a:t>ab</a:t>
            </a:r>
            <a:r>
              <a:rPr lang="en-US" altLang="ja-JP" dirty="0">
                <a:latin typeface="Times New Roman" panose="02020603050405020304" pitchFamily="18" charset="0"/>
              </a:rPr>
              <a:t>    = </a:t>
            </a:r>
            <a:r>
              <a:rPr lang="en-US" altLang="ja-JP" i="1" dirty="0" err="1">
                <a:latin typeface="Times New Roman" panose="02020603050405020304" pitchFamily="18" charset="0"/>
              </a:rPr>
              <a:t>ba</a:t>
            </a:r>
            <a:r>
              <a:rPr lang="en-US" altLang="ja-JP" dirty="0">
                <a:latin typeface="Times New Roman" panose="02020603050405020304" pitchFamily="18" charset="0"/>
              </a:rPr>
              <a:t>         (</a:t>
            </a:r>
            <a:r>
              <a:rPr lang="ja-JP" altLang="en-US" dirty="0">
                <a:latin typeface="Times New Roman" panose="02020603050405020304" pitchFamily="18" charset="0"/>
              </a:rPr>
              <a:t>成立</a:t>
            </a:r>
            <a:r>
              <a:rPr lang="en-US" altLang="ja-JP" dirty="0">
                <a:latin typeface="Times New Roman" panose="02020603050405020304" pitchFamily="18" charset="0"/>
              </a:rPr>
              <a:t>)</a:t>
            </a:r>
            <a:endParaRPr lang="en-US" altLang="ja-JP" i="1" dirty="0">
              <a:latin typeface="Times New Roman" panose="02020603050405020304" pitchFamily="18" charset="0"/>
            </a:endParaRPr>
          </a:p>
          <a:p>
            <a:pPr lvl="1" eaLnBrk="1" hangingPunct="1">
              <a:buFontTx/>
              <a:buChar char="•"/>
              <a:defRPr/>
            </a:pPr>
            <a:r>
              <a:rPr lang="en-US" altLang="ja-JP" i="1" dirty="0">
                <a:latin typeface="Times New Roman" panose="02020603050405020304" pitchFamily="18" charset="0"/>
              </a:rPr>
              <a:t>a</a:t>
            </a:r>
            <a:r>
              <a:rPr lang="en-US" altLang="ja-JP" dirty="0">
                <a:latin typeface="Times New Roman" panose="02020603050405020304" pitchFamily="18" charset="0"/>
              </a:rPr>
              <a:t> +</a:t>
            </a:r>
            <a:r>
              <a:rPr lang="en-US" altLang="ja-JP" i="1" dirty="0">
                <a:latin typeface="Times New Roman" panose="02020603050405020304" pitchFamily="18" charset="0"/>
              </a:rPr>
              <a:t>b</a:t>
            </a:r>
            <a:r>
              <a:rPr lang="en-US" altLang="ja-JP" dirty="0">
                <a:latin typeface="Times New Roman" panose="02020603050405020304" pitchFamily="18" charset="0"/>
              </a:rPr>
              <a:t>  = </a:t>
            </a:r>
            <a:r>
              <a:rPr lang="en-US" altLang="ja-JP" i="1" dirty="0">
                <a:latin typeface="Times New Roman" panose="02020603050405020304" pitchFamily="18" charset="0"/>
              </a:rPr>
              <a:t>b </a:t>
            </a:r>
            <a:r>
              <a:rPr lang="en-US" altLang="ja-JP" dirty="0">
                <a:latin typeface="Times New Roman" panose="02020603050405020304" pitchFamily="18" charset="0"/>
              </a:rPr>
              <a:t>+</a:t>
            </a:r>
            <a:r>
              <a:rPr lang="en-US" altLang="ja-JP" i="1" dirty="0">
                <a:latin typeface="Times New Roman" panose="02020603050405020304" pitchFamily="18" charset="0"/>
              </a:rPr>
              <a:t>a     </a:t>
            </a:r>
            <a:r>
              <a:rPr lang="en-US" altLang="ja-JP" dirty="0">
                <a:latin typeface="Times New Roman" panose="02020603050405020304" pitchFamily="18" charset="0"/>
              </a:rPr>
              <a:t>(</a:t>
            </a:r>
            <a:r>
              <a:rPr lang="ja-JP" altLang="en-US" dirty="0">
                <a:latin typeface="Times New Roman" panose="02020603050405020304" pitchFamily="18" charset="0"/>
              </a:rPr>
              <a:t>成立</a:t>
            </a:r>
            <a:r>
              <a:rPr lang="en-US" altLang="ja-JP" dirty="0">
                <a:latin typeface="Times New Roman" panose="02020603050405020304" pitchFamily="18" charset="0"/>
              </a:rPr>
              <a:t>)</a:t>
            </a:r>
            <a:endParaRPr lang="en-US" altLang="ja-JP" i="1" dirty="0">
              <a:latin typeface="Times New Roman" panose="02020603050405020304" pitchFamily="18" charset="0"/>
            </a:endParaRPr>
          </a:p>
          <a:p>
            <a:pPr lvl="1" eaLnBrk="1" hangingPunct="1">
              <a:buFontTx/>
              <a:buChar char="•"/>
              <a:defRPr/>
            </a:pPr>
            <a:r>
              <a:rPr lang="en-US" altLang="ja-JP" dirty="0">
                <a:latin typeface="Times New Roman" panose="02020603050405020304" pitchFamily="18" charset="0"/>
              </a:rPr>
              <a:t>A</a:t>
            </a:r>
            <a:r>
              <a:rPr lang="ja-JP" altLang="en-US" dirty="0">
                <a:latin typeface="Times New Roman" panose="02020603050405020304" pitchFamily="18" charset="0"/>
              </a:rPr>
              <a:t>・</a:t>
            </a:r>
            <a:r>
              <a:rPr lang="en-US" altLang="ja-JP" dirty="0">
                <a:latin typeface="Times New Roman" panose="02020603050405020304" pitchFamily="18" charset="0"/>
              </a:rPr>
              <a:t>B  ≠ B</a:t>
            </a:r>
            <a:r>
              <a:rPr lang="ja-JP" altLang="en-US" dirty="0">
                <a:latin typeface="Times New Roman" panose="02020603050405020304" pitchFamily="18" charset="0"/>
              </a:rPr>
              <a:t>・</a:t>
            </a:r>
            <a:r>
              <a:rPr lang="en-US" altLang="ja-JP" dirty="0">
                <a:latin typeface="Times New Roman" panose="02020603050405020304" pitchFamily="18" charset="0"/>
              </a:rPr>
              <a:t>A   (</a:t>
            </a:r>
            <a:r>
              <a:rPr lang="ja-JP" altLang="en-US" dirty="0">
                <a:latin typeface="Times New Roman" panose="02020603050405020304" pitchFamily="18" charset="0"/>
              </a:rPr>
              <a:t>不成立</a:t>
            </a:r>
            <a:r>
              <a:rPr lang="en-US" altLang="ja-JP" dirty="0">
                <a:latin typeface="Times New Roman" panose="02020603050405020304" pitchFamily="18" charset="0"/>
              </a:rPr>
              <a:t>)</a:t>
            </a:r>
          </a:p>
          <a:p>
            <a:pPr lvl="1" eaLnBrk="1" hangingPunct="1">
              <a:buFontTx/>
              <a:buChar char="•"/>
              <a:defRPr/>
            </a:pPr>
            <a:r>
              <a:rPr lang="en-US" altLang="ja-JP" dirty="0">
                <a:latin typeface="Times New Roman" panose="02020603050405020304" pitchFamily="18" charset="0"/>
              </a:rPr>
              <a:t>A+B = B+A    (</a:t>
            </a:r>
            <a:r>
              <a:rPr lang="ja-JP" altLang="en-US" dirty="0">
                <a:latin typeface="Times New Roman" panose="02020603050405020304" pitchFamily="18" charset="0"/>
              </a:rPr>
              <a:t>成立</a:t>
            </a:r>
            <a:r>
              <a:rPr lang="en-US" altLang="ja-JP" dirty="0">
                <a:latin typeface="Times New Roman" panose="02020603050405020304" pitchFamily="18" charset="0"/>
              </a:rPr>
              <a:t>)</a:t>
            </a:r>
          </a:p>
          <a:p>
            <a:pPr lvl="1" eaLnBrk="1" hangingPunct="1">
              <a:buFontTx/>
              <a:buChar char="•"/>
              <a:defRPr/>
            </a:pPr>
            <a:r>
              <a:rPr lang="en-US" altLang="ja-JP" i="1" dirty="0">
                <a:latin typeface="Times New Roman" panose="02020603050405020304" pitchFamily="18" charset="0"/>
              </a:rPr>
              <a:t>a</a:t>
            </a:r>
            <a:r>
              <a:rPr lang="en-US" altLang="ja-JP" dirty="0">
                <a:latin typeface="Times New Roman" panose="02020603050405020304" pitchFamily="18" charset="0"/>
              </a:rPr>
              <a:t>-</a:t>
            </a:r>
            <a:r>
              <a:rPr lang="en-US" altLang="ja-JP" i="1" dirty="0">
                <a:latin typeface="Times New Roman" panose="02020603050405020304" pitchFamily="18" charset="0"/>
              </a:rPr>
              <a:t>b</a:t>
            </a:r>
            <a:r>
              <a:rPr lang="en-US" altLang="ja-JP" dirty="0">
                <a:latin typeface="Times New Roman" panose="02020603050405020304" pitchFamily="18" charset="0"/>
              </a:rPr>
              <a:t> ≠</a:t>
            </a:r>
            <a:r>
              <a:rPr lang="en-US" altLang="ja-JP" i="1" dirty="0">
                <a:latin typeface="Times New Roman" panose="02020603050405020304" pitchFamily="18" charset="0"/>
              </a:rPr>
              <a:t>b</a:t>
            </a:r>
            <a:r>
              <a:rPr lang="en-US" altLang="ja-JP" dirty="0">
                <a:latin typeface="Times New Roman" panose="02020603050405020304" pitchFamily="18" charset="0"/>
              </a:rPr>
              <a:t>-</a:t>
            </a:r>
            <a:r>
              <a:rPr lang="en-US" altLang="ja-JP" i="1" dirty="0">
                <a:latin typeface="Times New Roman" panose="02020603050405020304" pitchFamily="18" charset="0"/>
              </a:rPr>
              <a:t>a</a:t>
            </a:r>
            <a:r>
              <a:rPr lang="en-US" altLang="ja-JP" dirty="0">
                <a:latin typeface="Times New Roman" panose="02020603050405020304" pitchFamily="18" charset="0"/>
              </a:rPr>
              <a:t>        (</a:t>
            </a:r>
            <a:r>
              <a:rPr lang="ja-JP" altLang="en-US" dirty="0">
                <a:latin typeface="Times New Roman" panose="02020603050405020304" pitchFamily="18" charset="0"/>
              </a:rPr>
              <a:t>不成立</a:t>
            </a:r>
            <a:r>
              <a:rPr lang="en-US" altLang="ja-JP" dirty="0">
                <a:latin typeface="Times New Roman" panose="02020603050405020304" pitchFamily="18" charset="0"/>
              </a:rPr>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グラフィカル ユーザー インターフェイス, アプリケーション&#10;&#10;自動的に生成された説明">
            <a:extLst>
              <a:ext uri="{FF2B5EF4-FFF2-40B4-BE49-F238E27FC236}">
                <a16:creationId xmlns:a16="http://schemas.microsoft.com/office/drawing/2014/main" id="{6F79AC39-898E-4B75-8509-DB6D3505E7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09" y="0"/>
            <a:ext cx="8936182" cy="6858000"/>
          </a:xfrm>
          <a:prstGeom prst="rect">
            <a:avLst/>
          </a:prstGeom>
        </p:spPr>
      </p:pic>
      <p:sp>
        <p:nvSpPr>
          <p:cNvPr id="16" name="楕円 15">
            <a:extLst>
              <a:ext uri="{FF2B5EF4-FFF2-40B4-BE49-F238E27FC236}">
                <a16:creationId xmlns:a16="http://schemas.microsoft.com/office/drawing/2014/main" id="{A1216B0A-A7E7-43DA-9934-DA9E21F05170}"/>
              </a:ext>
            </a:extLst>
          </p:cNvPr>
          <p:cNvSpPr/>
          <p:nvPr/>
        </p:nvSpPr>
        <p:spPr bwMode="auto">
          <a:xfrm>
            <a:off x="7467600" y="533400"/>
            <a:ext cx="457200" cy="4572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3200" b="0" i="1"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 name="テキスト ボックス 2">
            <a:extLst>
              <a:ext uri="{FF2B5EF4-FFF2-40B4-BE49-F238E27FC236}">
                <a16:creationId xmlns:a16="http://schemas.microsoft.com/office/drawing/2014/main" id="{FF4E5D2F-D992-44CD-A01D-85E46DC4BECB}"/>
              </a:ext>
            </a:extLst>
          </p:cNvPr>
          <p:cNvSpPr txBox="1"/>
          <p:nvPr/>
        </p:nvSpPr>
        <p:spPr>
          <a:xfrm>
            <a:off x="3352800" y="4114800"/>
            <a:ext cx="5338321" cy="584775"/>
          </a:xfrm>
          <a:prstGeom prst="rect">
            <a:avLst/>
          </a:prstGeom>
          <a:solidFill>
            <a:srgbClr val="000000"/>
          </a:solidFill>
        </p:spPr>
        <p:txBody>
          <a:bodyPr wrap="none" rtlCol="0">
            <a:spAutoFit/>
          </a:bodyPr>
          <a:lstStyle/>
          <a:p>
            <a:r>
              <a:rPr lang="en-US" altLang="ja-JP" i="0" dirty="0"/>
              <a:t>https://classroom.google.com/h</a:t>
            </a:r>
            <a:endParaRPr kumimoji="1" lang="ja-JP" altLang="en-US" i="0" dirty="0"/>
          </a:p>
        </p:txBody>
      </p:sp>
    </p:spTree>
    <p:custDataLst>
      <p:tags r:id="rId1"/>
    </p:custDataLst>
    <p:extLst>
      <p:ext uri="{BB962C8B-B14F-4D97-AF65-F5344CB8AC3E}">
        <p14:creationId xmlns:p14="http://schemas.microsoft.com/office/powerpoint/2010/main" val="45379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defRPr/>
            </a:pPr>
            <a:r>
              <a:rPr lang="ja-JP" altLang="en-US" dirty="0">
                <a:latin typeface="Times New Roman" panose="02020603050405020304" pitchFamily="18" charset="0"/>
              </a:rPr>
              <a:t>結合則</a:t>
            </a:r>
          </a:p>
        </p:txBody>
      </p:sp>
      <p:sp>
        <p:nvSpPr>
          <p:cNvPr id="49155" name="Rectangle 3"/>
          <p:cNvSpPr>
            <a:spLocks noGrp="1" noChangeArrowheads="1"/>
          </p:cNvSpPr>
          <p:nvPr>
            <p:ph type="body" sz="half" idx="1"/>
          </p:nvPr>
        </p:nvSpPr>
        <p:spPr>
          <a:xfrm>
            <a:off x="1066800" y="1447800"/>
            <a:ext cx="7543800" cy="1905000"/>
          </a:xfrm>
        </p:spPr>
        <p:txBody>
          <a:bodyPr/>
          <a:lstStyle/>
          <a:p>
            <a:pPr>
              <a:buFont typeface="Wingdings" panose="05000000000000000000" pitchFamily="2" charset="2"/>
              <a:buChar char="u"/>
            </a:pPr>
            <a:r>
              <a:rPr lang="ja-JP" altLang="en-US" dirty="0">
                <a:latin typeface="Times New Roman" panose="02020603050405020304" pitchFamily="18" charset="0"/>
              </a:rPr>
              <a:t>定理</a:t>
            </a:r>
            <a:r>
              <a:rPr lang="en-US" altLang="ja-JP" dirty="0">
                <a:latin typeface="Times New Roman" panose="02020603050405020304" pitchFamily="18" charset="0"/>
              </a:rPr>
              <a:t>  : </a:t>
            </a:r>
            <a:r>
              <a:rPr lang="ja-JP" altLang="en-US" dirty="0">
                <a:latin typeface="Times New Roman" panose="02020603050405020304" pitchFamily="18" charset="0"/>
              </a:rPr>
              <a:t>結合則</a:t>
            </a:r>
            <a:endParaRPr lang="en-US" altLang="ja-JP" dirty="0">
              <a:latin typeface="Times New Roman" panose="02020603050405020304" pitchFamily="18" charset="0"/>
            </a:endParaRPr>
          </a:p>
          <a:p>
            <a:pPr marL="457200" lvl="1" indent="0" eaLnBrk="1" hangingPunct="1">
              <a:buNone/>
              <a:defRPr/>
            </a:pPr>
            <a:r>
              <a:rPr lang="en-US" altLang="ja-JP" sz="3200" dirty="0">
                <a:latin typeface="Times New Roman" panose="02020603050405020304" pitchFamily="18" charset="0"/>
              </a:rPr>
              <a:t>(</a:t>
            </a:r>
            <a:r>
              <a:rPr lang="en-US" altLang="ja-JP" sz="3200" i="1" dirty="0">
                <a:latin typeface="Times New Roman" panose="02020603050405020304" pitchFamily="18" charset="0"/>
              </a:rPr>
              <a:t>X</a:t>
            </a:r>
            <a:r>
              <a:rPr lang="en-US" altLang="ja-JP" sz="3200" dirty="0">
                <a:latin typeface="Times New Roman" panose="02020603050405020304" pitchFamily="18" charset="0"/>
              </a:rPr>
              <a:t> </a:t>
            </a:r>
            <a:r>
              <a:rPr lang="ja-JP" altLang="en-US" sz="3200" dirty="0">
                <a:latin typeface="Times New Roman" panose="02020603050405020304" pitchFamily="18" charset="0"/>
              </a:rPr>
              <a:t>・ </a:t>
            </a:r>
            <a:r>
              <a:rPr lang="en-US" altLang="ja-JP" sz="3200" i="1" dirty="0">
                <a:latin typeface="Times New Roman" panose="02020603050405020304" pitchFamily="18" charset="0"/>
              </a:rPr>
              <a:t>Y</a:t>
            </a:r>
            <a:r>
              <a:rPr lang="en-US" altLang="ja-JP" sz="3200" dirty="0">
                <a:latin typeface="Times New Roman" panose="02020603050405020304" pitchFamily="18" charset="0"/>
              </a:rPr>
              <a:t>)</a:t>
            </a:r>
            <a:r>
              <a:rPr lang="ja-JP" altLang="en-US" sz="3200" dirty="0">
                <a:latin typeface="Times New Roman" panose="02020603050405020304" pitchFamily="18" charset="0"/>
              </a:rPr>
              <a:t>・</a:t>
            </a:r>
            <a:r>
              <a:rPr lang="en-US" altLang="ja-JP" sz="3200" i="1" dirty="0">
                <a:latin typeface="Times New Roman" panose="02020603050405020304" pitchFamily="18" charset="0"/>
              </a:rPr>
              <a:t>Z</a:t>
            </a:r>
            <a:r>
              <a:rPr lang="en-US" altLang="ja-JP" sz="3200" dirty="0">
                <a:latin typeface="Times New Roman" panose="02020603050405020304" pitchFamily="18" charset="0"/>
              </a:rPr>
              <a:t> = </a:t>
            </a:r>
            <a:r>
              <a:rPr lang="en-US" altLang="ja-JP" sz="3200" i="1" dirty="0">
                <a:latin typeface="Times New Roman" panose="02020603050405020304" pitchFamily="18" charset="0"/>
              </a:rPr>
              <a:t>X</a:t>
            </a:r>
            <a:r>
              <a:rPr lang="ja-JP" altLang="en-US" sz="3200" dirty="0">
                <a:latin typeface="Times New Roman" panose="02020603050405020304" pitchFamily="18" charset="0"/>
              </a:rPr>
              <a:t>・</a:t>
            </a:r>
            <a:r>
              <a:rPr lang="en-US" altLang="ja-JP" sz="3200" dirty="0">
                <a:latin typeface="Times New Roman" panose="02020603050405020304" pitchFamily="18" charset="0"/>
              </a:rPr>
              <a:t>(</a:t>
            </a:r>
            <a:r>
              <a:rPr lang="en-US" altLang="ja-JP" sz="3200" i="1" dirty="0">
                <a:latin typeface="Times New Roman" panose="02020603050405020304" pitchFamily="18" charset="0"/>
              </a:rPr>
              <a:t>Y</a:t>
            </a:r>
            <a:r>
              <a:rPr lang="en-US" altLang="ja-JP" sz="3200" dirty="0">
                <a:latin typeface="Times New Roman" panose="02020603050405020304" pitchFamily="18" charset="0"/>
              </a:rPr>
              <a:t> </a:t>
            </a:r>
            <a:r>
              <a:rPr lang="ja-JP" altLang="en-US" sz="3200" dirty="0">
                <a:latin typeface="Times New Roman" panose="02020603050405020304" pitchFamily="18" charset="0"/>
              </a:rPr>
              <a:t>・ </a:t>
            </a:r>
            <a:r>
              <a:rPr lang="en-US" altLang="ja-JP" sz="3200" i="1" dirty="0">
                <a:latin typeface="Times New Roman" panose="02020603050405020304" pitchFamily="18" charset="0"/>
              </a:rPr>
              <a:t>Z</a:t>
            </a:r>
            <a:r>
              <a:rPr lang="en-US" altLang="ja-JP" sz="3200" dirty="0">
                <a:latin typeface="Times New Roman" panose="02020603050405020304" pitchFamily="18" charset="0"/>
              </a:rPr>
              <a:t>)     </a:t>
            </a:r>
            <a:r>
              <a:rPr lang="en-US" altLang="ja-JP" dirty="0">
                <a:latin typeface="Times New Roman" panose="02020603050405020304" pitchFamily="18" charset="0"/>
              </a:rPr>
              <a:t>(AND</a:t>
            </a:r>
            <a:r>
              <a:rPr lang="ja-JP" altLang="en-US" dirty="0">
                <a:latin typeface="Times New Roman" panose="02020603050405020304" pitchFamily="18" charset="0"/>
              </a:rPr>
              <a:t>の公理より</a:t>
            </a:r>
            <a:r>
              <a:rPr lang="en-US" altLang="ja-JP" dirty="0">
                <a:latin typeface="Times New Roman" panose="02020603050405020304" pitchFamily="18" charset="0"/>
              </a:rPr>
              <a:t>) </a:t>
            </a:r>
          </a:p>
          <a:p>
            <a:pPr marL="457200" lvl="1" indent="0" eaLnBrk="1" hangingPunct="1">
              <a:buNone/>
              <a:defRPr/>
            </a:pPr>
            <a:r>
              <a:rPr lang="en-US" altLang="ja-JP" sz="3200" dirty="0">
                <a:latin typeface="Times New Roman" panose="02020603050405020304" pitchFamily="18" charset="0"/>
              </a:rPr>
              <a:t>(</a:t>
            </a:r>
            <a:r>
              <a:rPr lang="en-US" altLang="ja-JP" sz="3200" i="1" dirty="0">
                <a:latin typeface="Times New Roman" panose="02020603050405020304" pitchFamily="18" charset="0"/>
              </a:rPr>
              <a:t>X</a:t>
            </a:r>
            <a:r>
              <a:rPr lang="en-US" altLang="ja-JP" sz="3200" dirty="0">
                <a:latin typeface="Times New Roman" panose="02020603050405020304" pitchFamily="18" charset="0"/>
              </a:rPr>
              <a:t>+</a:t>
            </a:r>
            <a:r>
              <a:rPr lang="en-US" altLang="ja-JP" sz="3200" i="1" dirty="0">
                <a:latin typeface="Times New Roman" panose="02020603050405020304" pitchFamily="18" charset="0"/>
              </a:rPr>
              <a:t>Y </a:t>
            </a:r>
            <a:r>
              <a:rPr lang="en-US" altLang="ja-JP" sz="3200" dirty="0">
                <a:latin typeface="Times New Roman" panose="02020603050405020304" pitchFamily="18" charset="0"/>
              </a:rPr>
              <a:t>) +</a:t>
            </a:r>
            <a:r>
              <a:rPr lang="en-US" altLang="ja-JP" sz="3200" i="1" dirty="0">
                <a:latin typeface="Times New Roman" panose="02020603050405020304" pitchFamily="18" charset="0"/>
              </a:rPr>
              <a:t>Z</a:t>
            </a:r>
            <a:r>
              <a:rPr lang="ja-JP" altLang="en-US" sz="3200" i="1" dirty="0">
                <a:latin typeface="Times New Roman" panose="02020603050405020304" pitchFamily="18" charset="0"/>
              </a:rPr>
              <a:t> </a:t>
            </a:r>
            <a:r>
              <a:rPr lang="en-US" altLang="ja-JP" sz="3200" dirty="0">
                <a:latin typeface="Times New Roman" panose="02020603050405020304" pitchFamily="18" charset="0"/>
              </a:rPr>
              <a:t>= </a:t>
            </a:r>
            <a:r>
              <a:rPr lang="en-US" altLang="ja-JP" sz="3200" i="1" dirty="0">
                <a:latin typeface="Times New Roman" panose="02020603050405020304" pitchFamily="18" charset="0"/>
              </a:rPr>
              <a:t>X</a:t>
            </a:r>
            <a:r>
              <a:rPr lang="en-US" altLang="ja-JP" sz="3200" dirty="0">
                <a:latin typeface="Times New Roman" panose="02020603050405020304" pitchFamily="18" charset="0"/>
              </a:rPr>
              <a:t>+(</a:t>
            </a:r>
            <a:r>
              <a:rPr lang="en-US" altLang="ja-JP" sz="3200" i="1" dirty="0">
                <a:latin typeface="Times New Roman" panose="02020603050405020304" pitchFamily="18" charset="0"/>
              </a:rPr>
              <a:t>Y</a:t>
            </a:r>
            <a:r>
              <a:rPr lang="en-US" altLang="ja-JP" sz="3200" dirty="0">
                <a:latin typeface="Times New Roman" panose="02020603050405020304" pitchFamily="18" charset="0"/>
              </a:rPr>
              <a:t>+</a:t>
            </a:r>
            <a:r>
              <a:rPr lang="en-US" altLang="ja-JP" sz="3200" i="1" dirty="0">
                <a:latin typeface="Times New Roman" panose="02020603050405020304" pitchFamily="18" charset="0"/>
              </a:rPr>
              <a:t>Z </a:t>
            </a:r>
            <a:r>
              <a:rPr lang="en-US" altLang="ja-JP" sz="3200" dirty="0">
                <a:latin typeface="Times New Roman" panose="02020603050405020304" pitchFamily="18" charset="0"/>
              </a:rPr>
              <a:t>)     </a:t>
            </a:r>
            <a:r>
              <a:rPr lang="en-US" altLang="ja-JP" dirty="0">
                <a:latin typeface="Times New Roman" panose="02020603050405020304" pitchFamily="18" charset="0"/>
              </a:rPr>
              <a:t>(OR</a:t>
            </a:r>
            <a:r>
              <a:rPr lang="ja-JP" altLang="en-US" dirty="0">
                <a:latin typeface="Times New Roman" panose="02020603050405020304" pitchFamily="18" charset="0"/>
              </a:rPr>
              <a:t>の公理より</a:t>
            </a:r>
            <a:r>
              <a:rPr lang="en-US" altLang="ja-JP" dirty="0">
                <a:latin typeface="Times New Roman" panose="02020603050405020304" pitchFamily="18" charset="0"/>
              </a:rPr>
              <a:t>)</a:t>
            </a:r>
          </a:p>
        </p:txBody>
      </p:sp>
      <p:graphicFrame>
        <p:nvGraphicFramePr>
          <p:cNvPr id="49434" name="Group 282"/>
          <p:cNvGraphicFramePr>
            <a:graphicFrameLocks noGrp="1"/>
          </p:cNvGraphicFramePr>
          <p:nvPr/>
        </p:nvGraphicFramePr>
        <p:xfrm>
          <a:off x="152400" y="3810000"/>
          <a:ext cx="4343400" cy="2895600"/>
        </p:xfrm>
        <a:graphic>
          <a:graphicData uri="http://schemas.openxmlformats.org/drawingml/2006/table">
            <a:tbl>
              <a:tblPr/>
              <a:tblGrid>
                <a:gridCol w="12954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tblGrid>
              <a:tr h="254000">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 </a:t>
                      </a: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Y</a:t>
                      </a: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 </a:t>
                      </a: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Z</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a:t>
                      </a:r>
                      <a:r>
                        <a:rPr kumimoji="1" lang="en-US" altLang="ja-JP" sz="28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r>
                        <a:rPr kumimoji="1" lang="ja-JP" altLang="en-US"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a:t>
                      </a:r>
                      <a:r>
                        <a:rPr kumimoji="1" lang="en-US" altLang="ja-JP" sz="28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Y</a:t>
                      </a: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a:t>
                      </a:r>
                      <a:r>
                        <a:rPr kumimoji="1" lang="ja-JP" altLang="en-US"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a:t>
                      </a:r>
                      <a:r>
                        <a:rPr kumimoji="1" lang="en-US" altLang="ja-JP" sz="28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Z</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r>
                        <a:rPr kumimoji="1" lang="ja-JP" altLang="en-US"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a:t>
                      </a: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a:t>
                      </a:r>
                      <a:r>
                        <a:rPr kumimoji="1" lang="en-US" altLang="ja-JP" sz="28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Y</a:t>
                      </a:r>
                      <a:r>
                        <a:rPr kumimoji="1" lang="ja-JP" altLang="en-US"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a:t>
                      </a:r>
                      <a:r>
                        <a:rPr kumimoji="1" lang="en-US" altLang="ja-JP" sz="28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Z</a:t>
                      </a: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254000">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0 0 0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4000">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0 0 1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54000">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0 1 0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54000">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0 1 1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aphicFrame>
        <p:nvGraphicFramePr>
          <p:cNvPr id="49435" name="Group 283"/>
          <p:cNvGraphicFramePr>
            <a:graphicFrameLocks noGrp="1"/>
          </p:cNvGraphicFramePr>
          <p:nvPr/>
        </p:nvGraphicFramePr>
        <p:xfrm>
          <a:off x="4572000" y="3810000"/>
          <a:ext cx="4343400" cy="2895600"/>
        </p:xfrm>
        <a:graphic>
          <a:graphicData uri="http://schemas.openxmlformats.org/drawingml/2006/table">
            <a:tbl>
              <a:tblPr/>
              <a:tblGrid>
                <a:gridCol w="12954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tblGrid>
              <a:tr h="254000">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 </a:t>
                      </a: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Y</a:t>
                      </a: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 </a:t>
                      </a: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Z</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a:t>
                      </a:r>
                      <a:r>
                        <a:rPr kumimoji="1" lang="en-US" altLang="ja-JP" sz="28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r>
                        <a:rPr kumimoji="1" lang="ja-JP" altLang="en-US"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a:t>
                      </a:r>
                      <a:r>
                        <a:rPr kumimoji="1" lang="en-US" altLang="ja-JP" sz="28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Y</a:t>
                      </a: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a:t>
                      </a:r>
                      <a:r>
                        <a:rPr kumimoji="1" lang="ja-JP" altLang="en-US"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a:t>
                      </a:r>
                      <a:r>
                        <a:rPr kumimoji="1" lang="en-US" altLang="ja-JP" sz="28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Z</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r>
                        <a:rPr kumimoji="1" lang="ja-JP" altLang="en-US"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a:t>
                      </a: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a:t>
                      </a:r>
                      <a:r>
                        <a:rPr kumimoji="1" lang="en-US" altLang="ja-JP" sz="28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Y</a:t>
                      </a:r>
                      <a:r>
                        <a:rPr kumimoji="1" lang="ja-JP" altLang="en-US"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a:t>
                      </a:r>
                      <a:r>
                        <a:rPr kumimoji="1" lang="en-US" altLang="ja-JP" sz="28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Z</a:t>
                      </a: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254000">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1 0 0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4000">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1 0 1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54000">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1 1 0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54000">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1 1 1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pSp>
        <p:nvGrpSpPr>
          <p:cNvPr id="49417" name="Group 265"/>
          <p:cNvGrpSpPr>
            <a:grpSpLocks/>
          </p:cNvGrpSpPr>
          <p:nvPr/>
        </p:nvGrpSpPr>
        <p:grpSpPr bwMode="auto">
          <a:xfrm>
            <a:off x="1447800" y="4387850"/>
            <a:ext cx="7467600" cy="2311400"/>
            <a:chOff x="912" y="2764"/>
            <a:chExt cx="4704" cy="1456"/>
          </a:xfrm>
        </p:grpSpPr>
        <p:sp>
          <p:nvSpPr>
            <p:cNvPr id="49418" name="Rectangle 266"/>
            <p:cNvSpPr>
              <a:spLocks noChangeArrowheads="1"/>
            </p:cNvSpPr>
            <p:nvPr/>
          </p:nvSpPr>
          <p:spPr bwMode="auto">
            <a:xfrm>
              <a:off x="1872" y="3856"/>
              <a:ext cx="960"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sp>
          <p:nvSpPr>
            <p:cNvPr id="49419" name="Rectangle 267"/>
            <p:cNvSpPr>
              <a:spLocks noChangeArrowheads="1"/>
            </p:cNvSpPr>
            <p:nvPr/>
          </p:nvSpPr>
          <p:spPr bwMode="auto">
            <a:xfrm>
              <a:off x="912" y="3856"/>
              <a:ext cx="960"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sp>
          <p:nvSpPr>
            <p:cNvPr id="49420" name="Rectangle 268"/>
            <p:cNvSpPr>
              <a:spLocks noChangeArrowheads="1"/>
            </p:cNvSpPr>
            <p:nvPr/>
          </p:nvSpPr>
          <p:spPr bwMode="auto">
            <a:xfrm>
              <a:off x="1872" y="3492"/>
              <a:ext cx="960"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sp>
          <p:nvSpPr>
            <p:cNvPr id="49421" name="Rectangle 269"/>
            <p:cNvSpPr>
              <a:spLocks noChangeArrowheads="1"/>
            </p:cNvSpPr>
            <p:nvPr/>
          </p:nvSpPr>
          <p:spPr bwMode="auto">
            <a:xfrm>
              <a:off x="912" y="3492"/>
              <a:ext cx="960"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sp>
          <p:nvSpPr>
            <p:cNvPr id="49422" name="Rectangle 270"/>
            <p:cNvSpPr>
              <a:spLocks noChangeArrowheads="1"/>
            </p:cNvSpPr>
            <p:nvPr/>
          </p:nvSpPr>
          <p:spPr bwMode="auto">
            <a:xfrm>
              <a:off x="1872" y="3128"/>
              <a:ext cx="960"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sp>
          <p:nvSpPr>
            <p:cNvPr id="49423" name="Rectangle 271"/>
            <p:cNvSpPr>
              <a:spLocks noChangeArrowheads="1"/>
            </p:cNvSpPr>
            <p:nvPr/>
          </p:nvSpPr>
          <p:spPr bwMode="auto">
            <a:xfrm>
              <a:off x="912" y="3128"/>
              <a:ext cx="960"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sp>
          <p:nvSpPr>
            <p:cNvPr id="49424" name="Rectangle 272"/>
            <p:cNvSpPr>
              <a:spLocks noChangeArrowheads="1"/>
            </p:cNvSpPr>
            <p:nvPr/>
          </p:nvSpPr>
          <p:spPr bwMode="auto">
            <a:xfrm>
              <a:off x="1872" y="2764"/>
              <a:ext cx="960"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sp>
          <p:nvSpPr>
            <p:cNvPr id="49425" name="Rectangle 273"/>
            <p:cNvSpPr>
              <a:spLocks noChangeArrowheads="1"/>
            </p:cNvSpPr>
            <p:nvPr/>
          </p:nvSpPr>
          <p:spPr bwMode="auto">
            <a:xfrm>
              <a:off x="912" y="2764"/>
              <a:ext cx="960"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sp>
          <p:nvSpPr>
            <p:cNvPr id="49426" name="Rectangle 274"/>
            <p:cNvSpPr>
              <a:spLocks noChangeArrowheads="1"/>
            </p:cNvSpPr>
            <p:nvPr/>
          </p:nvSpPr>
          <p:spPr bwMode="auto">
            <a:xfrm>
              <a:off x="4656" y="3856"/>
              <a:ext cx="960"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1</a:t>
              </a:r>
            </a:p>
          </p:txBody>
        </p:sp>
        <p:sp>
          <p:nvSpPr>
            <p:cNvPr id="49427" name="Rectangle 275"/>
            <p:cNvSpPr>
              <a:spLocks noChangeArrowheads="1"/>
            </p:cNvSpPr>
            <p:nvPr/>
          </p:nvSpPr>
          <p:spPr bwMode="auto">
            <a:xfrm>
              <a:off x="3696" y="3856"/>
              <a:ext cx="960"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1</a:t>
              </a:r>
            </a:p>
          </p:txBody>
        </p:sp>
        <p:sp>
          <p:nvSpPr>
            <p:cNvPr id="49428" name="Rectangle 276"/>
            <p:cNvSpPr>
              <a:spLocks noChangeArrowheads="1"/>
            </p:cNvSpPr>
            <p:nvPr/>
          </p:nvSpPr>
          <p:spPr bwMode="auto">
            <a:xfrm>
              <a:off x="4656" y="3492"/>
              <a:ext cx="960"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sp>
          <p:nvSpPr>
            <p:cNvPr id="49429" name="Rectangle 277"/>
            <p:cNvSpPr>
              <a:spLocks noChangeArrowheads="1"/>
            </p:cNvSpPr>
            <p:nvPr/>
          </p:nvSpPr>
          <p:spPr bwMode="auto">
            <a:xfrm>
              <a:off x="3696" y="3492"/>
              <a:ext cx="960"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sp>
          <p:nvSpPr>
            <p:cNvPr id="49430" name="Rectangle 278"/>
            <p:cNvSpPr>
              <a:spLocks noChangeArrowheads="1"/>
            </p:cNvSpPr>
            <p:nvPr/>
          </p:nvSpPr>
          <p:spPr bwMode="auto">
            <a:xfrm>
              <a:off x="4656" y="3128"/>
              <a:ext cx="960"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sp>
          <p:nvSpPr>
            <p:cNvPr id="49431" name="Rectangle 279"/>
            <p:cNvSpPr>
              <a:spLocks noChangeArrowheads="1"/>
            </p:cNvSpPr>
            <p:nvPr/>
          </p:nvSpPr>
          <p:spPr bwMode="auto">
            <a:xfrm>
              <a:off x="3696" y="3128"/>
              <a:ext cx="960"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sp>
          <p:nvSpPr>
            <p:cNvPr id="49432" name="Rectangle 280"/>
            <p:cNvSpPr>
              <a:spLocks noChangeArrowheads="1"/>
            </p:cNvSpPr>
            <p:nvPr/>
          </p:nvSpPr>
          <p:spPr bwMode="auto">
            <a:xfrm>
              <a:off x="4656" y="2764"/>
              <a:ext cx="960"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sp>
          <p:nvSpPr>
            <p:cNvPr id="49433" name="Rectangle 281"/>
            <p:cNvSpPr>
              <a:spLocks noChangeArrowheads="1"/>
            </p:cNvSpPr>
            <p:nvPr/>
          </p:nvSpPr>
          <p:spPr bwMode="auto">
            <a:xfrm>
              <a:off x="3696" y="2764"/>
              <a:ext cx="960"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9417"/>
                                        </p:tgtEl>
                                        <p:attrNameLst>
                                          <p:attrName>style.visibility</p:attrName>
                                        </p:attrNameLst>
                                      </p:cBhvr>
                                      <p:to>
                                        <p:strVal val="visible"/>
                                      </p:to>
                                    </p:set>
                                    <p:animEffect transition="in" filter="checkerboard(across)">
                                      <p:cBhvr>
                                        <p:cTn id="7" dur="500"/>
                                        <p:tgtEl>
                                          <p:spTgt spid="494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1026"/>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結合則</a:t>
            </a:r>
            <a:r>
              <a:rPr lang="en-US" altLang="ja-JP">
                <a:latin typeface="Times New Roman" panose="02020603050405020304" pitchFamily="18" charset="0"/>
              </a:rPr>
              <a:t>(</a:t>
            </a:r>
            <a:r>
              <a:rPr lang="ja-JP" altLang="en-US">
                <a:latin typeface="Times New Roman" panose="02020603050405020304" pitchFamily="18" charset="0"/>
              </a:rPr>
              <a:t>数式との比較</a:t>
            </a:r>
            <a:r>
              <a:rPr lang="en-US" altLang="ja-JP">
                <a:latin typeface="Times New Roman" panose="02020603050405020304" pitchFamily="18" charset="0"/>
              </a:rPr>
              <a:t>)</a:t>
            </a:r>
          </a:p>
        </p:txBody>
      </p:sp>
      <p:sp>
        <p:nvSpPr>
          <p:cNvPr id="125955" name="Rectangle 1027"/>
          <p:cNvSpPr>
            <a:spLocks noGrp="1" noChangeArrowheads="1"/>
          </p:cNvSpPr>
          <p:nvPr>
            <p:ph type="body" idx="1"/>
          </p:nvPr>
        </p:nvSpPr>
        <p:spPr>
          <a:xfrm>
            <a:off x="1066800" y="1447800"/>
            <a:ext cx="7543800" cy="5105400"/>
          </a:xfrm>
        </p:spPr>
        <p:txBody>
          <a:bodyPr/>
          <a:lstStyle/>
          <a:p>
            <a:pPr>
              <a:buFont typeface="Wingdings" panose="05000000000000000000" pitchFamily="2" charset="2"/>
              <a:buChar char="u"/>
            </a:pPr>
            <a:r>
              <a:rPr lang="ja-JP" altLang="en-US" dirty="0">
                <a:latin typeface="Times New Roman" panose="02020603050405020304" pitchFamily="18" charset="0"/>
              </a:rPr>
              <a:t>定理</a:t>
            </a:r>
            <a:r>
              <a:rPr lang="en-US" altLang="ja-JP" dirty="0">
                <a:latin typeface="Times New Roman" panose="02020603050405020304" pitchFamily="18" charset="0"/>
              </a:rPr>
              <a:t>  : </a:t>
            </a:r>
            <a:r>
              <a:rPr lang="ja-JP" altLang="en-US" dirty="0">
                <a:latin typeface="Times New Roman" panose="02020603050405020304" pitchFamily="18" charset="0"/>
              </a:rPr>
              <a:t>結合則</a:t>
            </a:r>
            <a:endParaRPr lang="en-US" altLang="ja-JP" dirty="0">
              <a:latin typeface="Times New Roman" panose="02020603050405020304" pitchFamily="18" charset="0"/>
            </a:endParaRPr>
          </a:p>
          <a:p>
            <a:pPr marL="457200" lvl="1" indent="0" eaLnBrk="1" hangingPunct="1">
              <a:buNone/>
              <a:defRPr/>
            </a:pPr>
            <a:r>
              <a:rPr lang="en-US" altLang="ja-JP" sz="3200" dirty="0">
                <a:latin typeface="Times New Roman" panose="02020603050405020304" pitchFamily="18" charset="0"/>
              </a:rPr>
              <a:t>(</a:t>
            </a:r>
            <a:r>
              <a:rPr lang="en-US" altLang="ja-JP" sz="3200" i="1" dirty="0">
                <a:latin typeface="Times New Roman" panose="02020603050405020304" pitchFamily="18" charset="0"/>
              </a:rPr>
              <a:t>X</a:t>
            </a:r>
            <a:r>
              <a:rPr lang="en-US" altLang="ja-JP" sz="3200" dirty="0">
                <a:latin typeface="Times New Roman" panose="02020603050405020304" pitchFamily="18" charset="0"/>
              </a:rPr>
              <a:t> </a:t>
            </a:r>
            <a:r>
              <a:rPr lang="ja-JP" altLang="en-US" sz="3200" dirty="0">
                <a:latin typeface="Times New Roman" panose="02020603050405020304" pitchFamily="18" charset="0"/>
              </a:rPr>
              <a:t>・ </a:t>
            </a:r>
            <a:r>
              <a:rPr lang="en-US" altLang="ja-JP" sz="3200" i="1" dirty="0">
                <a:latin typeface="Times New Roman" panose="02020603050405020304" pitchFamily="18" charset="0"/>
              </a:rPr>
              <a:t>Y</a:t>
            </a:r>
            <a:r>
              <a:rPr lang="en-US" altLang="ja-JP" sz="3200" dirty="0">
                <a:latin typeface="Times New Roman" panose="02020603050405020304" pitchFamily="18" charset="0"/>
              </a:rPr>
              <a:t>)</a:t>
            </a:r>
            <a:r>
              <a:rPr lang="ja-JP" altLang="en-US" sz="3200" dirty="0">
                <a:latin typeface="Times New Roman" panose="02020603050405020304" pitchFamily="18" charset="0"/>
              </a:rPr>
              <a:t>・</a:t>
            </a:r>
            <a:r>
              <a:rPr lang="en-US" altLang="ja-JP" sz="3200" i="1" dirty="0">
                <a:latin typeface="Times New Roman" panose="02020603050405020304" pitchFamily="18" charset="0"/>
              </a:rPr>
              <a:t>Z</a:t>
            </a:r>
            <a:r>
              <a:rPr lang="en-US" altLang="ja-JP" sz="3200" dirty="0">
                <a:latin typeface="Times New Roman" panose="02020603050405020304" pitchFamily="18" charset="0"/>
              </a:rPr>
              <a:t> = </a:t>
            </a:r>
            <a:r>
              <a:rPr lang="en-US" altLang="ja-JP" sz="3200" i="1" dirty="0">
                <a:latin typeface="Times New Roman" panose="02020603050405020304" pitchFamily="18" charset="0"/>
              </a:rPr>
              <a:t>X</a:t>
            </a:r>
            <a:r>
              <a:rPr lang="ja-JP" altLang="en-US" sz="3200" dirty="0">
                <a:latin typeface="Times New Roman" panose="02020603050405020304" pitchFamily="18" charset="0"/>
              </a:rPr>
              <a:t>・</a:t>
            </a:r>
            <a:r>
              <a:rPr lang="en-US" altLang="ja-JP" sz="3200" dirty="0">
                <a:latin typeface="Times New Roman" panose="02020603050405020304" pitchFamily="18" charset="0"/>
              </a:rPr>
              <a:t>(</a:t>
            </a:r>
            <a:r>
              <a:rPr lang="en-US" altLang="ja-JP" sz="3200" i="1" dirty="0">
                <a:latin typeface="Times New Roman" panose="02020603050405020304" pitchFamily="18" charset="0"/>
              </a:rPr>
              <a:t>Y</a:t>
            </a:r>
            <a:r>
              <a:rPr lang="en-US" altLang="ja-JP" sz="3200" dirty="0">
                <a:latin typeface="Times New Roman" panose="02020603050405020304" pitchFamily="18" charset="0"/>
              </a:rPr>
              <a:t> </a:t>
            </a:r>
            <a:r>
              <a:rPr lang="ja-JP" altLang="en-US" sz="3200" dirty="0">
                <a:latin typeface="Times New Roman" panose="02020603050405020304" pitchFamily="18" charset="0"/>
              </a:rPr>
              <a:t>・ </a:t>
            </a:r>
            <a:r>
              <a:rPr lang="en-US" altLang="ja-JP" sz="3200" i="1" dirty="0">
                <a:latin typeface="Times New Roman" panose="02020603050405020304" pitchFamily="18" charset="0"/>
              </a:rPr>
              <a:t>Z</a:t>
            </a:r>
            <a:r>
              <a:rPr lang="en-US" altLang="ja-JP" sz="3200" dirty="0">
                <a:latin typeface="Times New Roman" panose="02020603050405020304" pitchFamily="18" charset="0"/>
              </a:rPr>
              <a:t>)     </a:t>
            </a:r>
            <a:r>
              <a:rPr lang="en-US" altLang="ja-JP" dirty="0">
                <a:latin typeface="Times New Roman" panose="02020603050405020304" pitchFamily="18" charset="0"/>
              </a:rPr>
              <a:t>(AND</a:t>
            </a:r>
            <a:r>
              <a:rPr lang="ja-JP" altLang="en-US" dirty="0">
                <a:latin typeface="Times New Roman" panose="02020603050405020304" pitchFamily="18" charset="0"/>
              </a:rPr>
              <a:t>の公理より</a:t>
            </a:r>
            <a:r>
              <a:rPr lang="en-US" altLang="ja-JP" dirty="0">
                <a:latin typeface="Times New Roman" panose="02020603050405020304" pitchFamily="18" charset="0"/>
              </a:rPr>
              <a:t>) </a:t>
            </a:r>
          </a:p>
          <a:p>
            <a:pPr marL="457200" lvl="1" indent="0" eaLnBrk="1" hangingPunct="1">
              <a:buNone/>
              <a:defRPr/>
            </a:pPr>
            <a:r>
              <a:rPr lang="en-US" altLang="ja-JP" sz="3200" dirty="0">
                <a:latin typeface="Times New Roman" panose="02020603050405020304" pitchFamily="18" charset="0"/>
              </a:rPr>
              <a:t>(</a:t>
            </a:r>
            <a:r>
              <a:rPr lang="en-US" altLang="ja-JP" sz="3200" i="1" dirty="0">
                <a:latin typeface="Times New Roman" panose="02020603050405020304" pitchFamily="18" charset="0"/>
              </a:rPr>
              <a:t>X</a:t>
            </a:r>
            <a:r>
              <a:rPr lang="en-US" altLang="ja-JP" sz="3200" dirty="0">
                <a:latin typeface="Times New Roman" panose="02020603050405020304" pitchFamily="18" charset="0"/>
              </a:rPr>
              <a:t>+</a:t>
            </a:r>
            <a:r>
              <a:rPr lang="en-US" altLang="ja-JP" sz="3200" i="1" dirty="0">
                <a:latin typeface="Times New Roman" panose="02020603050405020304" pitchFamily="18" charset="0"/>
              </a:rPr>
              <a:t>Y </a:t>
            </a:r>
            <a:r>
              <a:rPr lang="en-US" altLang="ja-JP" sz="3200" dirty="0">
                <a:latin typeface="Times New Roman" panose="02020603050405020304" pitchFamily="18" charset="0"/>
              </a:rPr>
              <a:t>) +Z</a:t>
            </a:r>
            <a:r>
              <a:rPr lang="ja-JP" altLang="en-US" sz="3200" i="1" dirty="0">
                <a:latin typeface="Times New Roman" panose="02020603050405020304" pitchFamily="18" charset="0"/>
              </a:rPr>
              <a:t> </a:t>
            </a:r>
            <a:r>
              <a:rPr lang="en-US" altLang="ja-JP" sz="3200" dirty="0">
                <a:latin typeface="Times New Roman" panose="02020603050405020304" pitchFamily="18" charset="0"/>
              </a:rPr>
              <a:t>= </a:t>
            </a:r>
            <a:r>
              <a:rPr lang="en-US" altLang="ja-JP" sz="3200" i="1" dirty="0">
                <a:latin typeface="Times New Roman" panose="02020603050405020304" pitchFamily="18" charset="0"/>
              </a:rPr>
              <a:t>X</a:t>
            </a:r>
            <a:r>
              <a:rPr lang="en-US" altLang="ja-JP" sz="3200" dirty="0">
                <a:latin typeface="Times New Roman" panose="02020603050405020304" pitchFamily="18" charset="0"/>
              </a:rPr>
              <a:t>+(</a:t>
            </a:r>
            <a:r>
              <a:rPr lang="en-US" altLang="ja-JP" sz="3200" i="1" dirty="0">
                <a:latin typeface="Times New Roman" panose="02020603050405020304" pitchFamily="18" charset="0"/>
              </a:rPr>
              <a:t>Y</a:t>
            </a:r>
            <a:r>
              <a:rPr lang="en-US" altLang="ja-JP" sz="3200" dirty="0">
                <a:latin typeface="Times New Roman" panose="02020603050405020304" pitchFamily="18" charset="0"/>
              </a:rPr>
              <a:t>+</a:t>
            </a:r>
            <a:r>
              <a:rPr lang="en-US" altLang="ja-JP" sz="3200" i="1" dirty="0">
                <a:latin typeface="Times New Roman" panose="02020603050405020304" pitchFamily="18" charset="0"/>
              </a:rPr>
              <a:t>Z </a:t>
            </a:r>
            <a:r>
              <a:rPr lang="en-US" altLang="ja-JP" sz="3200" dirty="0">
                <a:latin typeface="Times New Roman" panose="02020603050405020304" pitchFamily="18" charset="0"/>
              </a:rPr>
              <a:t>)     </a:t>
            </a:r>
            <a:r>
              <a:rPr lang="en-US" altLang="ja-JP" dirty="0">
                <a:latin typeface="Times New Roman" panose="02020603050405020304" pitchFamily="18" charset="0"/>
              </a:rPr>
              <a:t>(OR</a:t>
            </a:r>
            <a:r>
              <a:rPr lang="ja-JP" altLang="en-US" dirty="0">
                <a:latin typeface="Times New Roman" panose="02020603050405020304" pitchFamily="18" charset="0"/>
              </a:rPr>
              <a:t>の公理より</a:t>
            </a:r>
            <a:r>
              <a:rPr lang="en-US" altLang="ja-JP" dirty="0">
                <a:latin typeface="Times New Roman" panose="02020603050405020304" pitchFamily="18" charset="0"/>
              </a:rPr>
              <a:t>)</a:t>
            </a:r>
          </a:p>
          <a:p>
            <a:pPr eaLnBrk="1" hangingPunct="1">
              <a:buFont typeface="Wingdings" panose="05000000000000000000" pitchFamily="2" charset="2"/>
              <a:buChar char="ü"/>
              <a:defRPr/>
            </a:pPr>
            <a:r>
              <a:rPr lang="ja-JP" altLang="en-US" sz="2800" dirty="0">
                <a:latin typeface="Times New Roman" panose="02020603050405020304" pitchFamily="18" charset="0"/>
              </a:rPr>
              <a:t>数式だと</a:t>
            </a:r>
            <a:r>
              <a:rPr lang="en-US" altLang="ja-JP" sz="2800" dirty="0">
                <a:latin typeface="Times New Roman" panose="02020603050405020304" pitchFamily="18" charset="0"/>
              </a:rPr>
              <a:t>…</a:t>
            </a:r>
            <a:r>
              <a:rPr lang="en-US" altLang="ja-JP" dirty="0">
                <a:latin typeface="Times New Roman" panose="02020603050405020304" pitchFamily="18" charset="0"/>
              </a:rPr>
              <a:t> </a:t>
            </a:r>
            <a:r>
              <a:rPr lang="en-US" altLang="ja-JP" sz="2800" dirty="0">
                <a:latin typeface="Times New Roman" panose="02020603050405020304" pitchFamily="18" charset="0"/>
              </a:rPr>
              <a:t>(</a:t>
            </a:r>
            <a:r>
              <a:rPr lang="en-US" altLang="ja-JP" sz="2800" i="1" dirty="0" err="1">
                <a:latin typeface="Times New Roman" panose="02020603050405020304" pitchFamily="18" charset="0"/>
              </a:rPr>
              <a:t>a</a:t>
            </a:r>
            <a:r>
              <a:rPr lang="en-US" altLang="ja-JP" sz="2800" dirty="0" err="1">
                <a:latin typeface="Times New Roman" panose="02020603050405020304" pitchFamily="18" charset="0"/>
              </a:rPr>
              <a:t>,</a:t>
            </a:r>
            <a:r>
              <a:rPr lang="en-US" altLang="ja-JP" sz="2800" i="1" dirty="0" err="1">
                <a:latin typeface="Times New Roman" panose="02020603050405020304" pitchFamily="18" charset="0"/>
              </a:rPr>
              <a:t>b</a:t>
            </a:r>
            <a:r>
              <a:rPr lang="en-US" altLang="ja-JP" sz="2800" dirty="0" err="1">
                <a:latin typeface="Times New Roman" panose="02020603050405020304" pitchFamily="18" charset="0"/>
              </a:rPr>
              <a:t>,</a:t>
            </a:r>
            <a:r>
              <a:rPr lang="en-US" altLang="ja-JP" sz="2800" i="1" dirty="0" err="1">
                <a:latin typeface="Times New Roman" panose="02020603050405020304" pitchFamily="18" charset="0"/>
              </a:rPr>
              <a:t>c</a:t>
            </a:r>
            <a:r>
              <a:rPr lang="en-US" altLang="ja-JP" sz="2800" dirty="0">
                <a:latin typeface="Times New Roman" panose="02020603050405020304" pitchFamily="18" charset="0"/>
              </a:rPr>
              <a:t> :</a:t>
            </a:r>
            <a:r>
              <a:rPr lang="ja-JP" altLang="en-US" sz="2800" dirty="0">
                <a:latin typeface="Times New Roman" panose="02020603050405020304" pitchFamily="18" charset="0"/>
              </a:rPr>
              <a:t>実数 </a:t>
            </a:r>
            <a:r>
              <a:rPr lang="en-US" altLang="ja-JP" sz="2800" dirty="0">
                <a:latin typeface="Times New Roman" panose="02020603050405020304" pitchFamily="18" charset="0"/>
              </a:rPr>
              <a:t>A,B,C:</a:t>
            </a:r>
            <a:r>
              <a:rPr lang="ja-JP" altLang="en-US" sz="2800" dirty="0">
                <a:latin typeface="Times New Roman" panose="02020603050405020304" pitchFamily="18" charset="0"/>
              </a:rPr>
              <a:t>行列</a:t>
            </a:r>
            <a:r>
              <a:rPr lang="en-US" altLang="ja-JP" sz="2800" dirty="0">
                <a:latin typeface="Times New Roman" panose="02020603050405020304" pitchFamily="18" charset="0"/>
              </a:rPr>
              <a:t>)</a:t>
            </a:r>
            <a:endParaRPr lang="en-US" altLang="ja-JP" dirty="0">
              <a:latin typeface="Times New Roman" panose="02020603050405020304" pitchFamily="18" charset="0"/>
            </a:endParaRPr>
          </a:p>
          <a:p>
            <a:pPr lvl="1" eaLnBrk="1" hangingPunct="1">
              <a:buFontTx/>
              <a:buChar char="•"/>
              <a:defRPr/>
            </a:pPr>
            <a:r>
              <a:rPr lang="en-US" altLang="ja-JP" dirty="0">
                <a:latin typeface="Times New Roman" panose="02020603050405020304" pitchFamily="18" charset="0"/>
              </a:rPr>
              <a:t>(</a:t>
            </a:r>
            <a:r>
              <a:rPr lang="en-US" altLang="ja-JP" i="1" dirty="0">
                <a:latin typeface="Times New Roman" panose="02020603050405020304" pitchFamily="18" charset="0"/>
              </a:rPr>
              <a:t>ab</a:t>
            </a:r>
            <a:r>
              <a:rPr lang="en-US" altLang="ja-JP" dirty="0">
                <a:latin typeface="Times New Roman" panose="02020603050405020304" pitchFamily="18" charset="0"/>
              </a:rPr>
              <a:t>)</a:t>
            </a:r>
            <a:r>
              <a:rPr lang="en-US" altLang="ja-JP" i="1" dirty="0">
                <a:latin typeface="Times New Roman" panose="02020603050405020304" pitchFamily="18" charset="0"/>
              </a:rPr>
              <a:t>c</a:t>
            </a:r>
            <a:r>
              <a:rPr lang="en-US" altLang="ja-JP" dirty="0">
                <a:latin typeface="Times New Roman" panose="02020603050405020304" pitchFamily="18" charset="0"/>
              </a:rPr>
              <a:t>      = </a:t>
            </a:r>
            <a:r>
              <a:rPr lang="en-US" altLang="ja-JP" i="1" dirty="0">
                <a:latin typeface="Times New Roman" panose="02020603050405020304" pitchFamily="18" charset="0"/>
              </a:rPr>
              <a:t>a</a:t>
            </a:r>
            <a:r>
              <a:rPr lang="en-US" altLang="ja-JP" dirty="0">
                <a:latin typeface="Times New Roman" panose="02020603050405020304" pitchFamily="18" charset="0"/>
              </a:rPr>
              <a:t> (</a:t>
            </a:r>
            <a:r>
              <a:rPr lang="en-US" altLang="ja-JP" i="1" dirty="0" err="1">
                <a:latin typeface="Times New Roman" panose="02020603050405020304" pitchFamily="18" charset="0"/>
              </a:rPr>
              <a:t>bc</a:t>
            </a:r>
            <a:r>
              <a:rPr lang="en-US" altLang="ja-JP" dirty="0">
                <a:latin typeface="Times New Roman" panose="02020603050405020304" pitchFamily="18" charset="0"/>
              </a:rPr>
              <a:t>)          (</a:t>
            </a:r>
            <a:r>
              <a:rPr lang="ja-JP" altLang="en-US" dirty="0">
                <a:latin typeface="Times New Roman" panose="02020603050405020304" pitchFamily="18" charset="0"/>
              </a:rPr>
              <a:t>成立</a:t>
            </a:r>
            <a:r>
              <a:rPr lang="en-US" altLang="ja-JP" dirty="0">
                <a:latin typeface="Times New Roman" panose="02020603050405020304" pitchFamily="18" charset="0"/>
              </a:rPr>
              <a:t>)</a:t>
            </a:r>
          </a:p>
          <a:p>
            <a:pPr lvl="1" eaLnBrk="1" hangingPunct="1">
              <a:buFontTx/>
              <a:buChar char="•"/>
              <a:defRPr/>
            </a:pPr>
            <a:r>
              <a:rPr lang="en-US" altLang="ja-JP" dirty="0">
                <a:latin typeface="Times New Roman" panose="02020603050405020304" pitchFamily="18" charset="0"/>
              </a:rPr>
              <a:t>(</a:t>
            </a:r>
            <a:r>
              <a:rPr lang="en-US" altLang="ja-JP" i="1" dirty="0">
                <a:latin typeface="Times New Roman" panose="02020603050405020304" pitchFamily="18" charset="0"/>
              </a:rPr>
              <a:t>a </a:t>
            </a:r>
            <a:r>
              <a:rPr lang="en-US" altLang="ja-JP" dirty="0">
                <a:latin typeface="Times New Roman" panose="02020603050405020304" pitchFamily="18" charset="0"/>
              </a:rPr>
              <a:t>+</a:t>
            </a:r>
            <a:r>
              <a:rPr lang="en-US" altLang="ja-JP" i="1" dirty="0">
                <a:latin typeface="Times New Roman" panose="02020603050405020304" pitchFamily="18" charset="0"/>
              </a:rPr>
              <a:t>b</a:t>
            </a:r>
            <a:r>
              <a:rPr lang="en-US" altLang="ja-JP" dirty="0">
                <a:latin typeface="Times New Roman" panose="02020603050405020304" pitchFamily="18" charset="0"/>
              </a:rPr>
              <a:t>)+</a:t>
            </a:r>
            <a:r>
              <a:rPr lang="en-US" altLang="ja-JP" i="1" dirty="0">
                <a:latin typeface="Times New Roman" panose="02020603050405020304" pitchFamily="18" charset="0"/>
              </a:rPr>
              <a:t>c</a:t>
            </a:r>
            <a:r>
              <a:rPr lang="en-US" altLang="ja-JP" dirty="0">
                <a:latin typeface="Times New Roman" panose="02020603050405020304" pitchFamily="18" charset="0"/>
              </a:rPr>
              <a:t> = </a:t>
            </a:r>
            <a:r>
              <a:rPr lang="en-US" altLang="ja-JP" i="1" dirty="0">
                <a:latin typeface="Times New Roman" panose="02020603050405020304" pitchFamily="18" charset="0"/>
              </a:rPr>
              <a:t>a </a:t>
            </a:r>
            <a:r>
              <a:rPr lang="en-US" altLang="ja-JP" dirty="0">
                <a:latin typeface="Times New Roman" panose="02020603050405020304" pitchFamily="18" charset="0"/>
              </a:rPr>
              <a:t>+(</a:t>
            </a:r>
            <a:r>
              <a:rPr lang="en-US" altLang="ja-JP" i="1" dirty="0" err="1">
                <a:latin typeface="Times New Roman" panose="02020603050405020304" pitchFamily="18" charset="0"/>
              </a:rPr>
              <a:t>b</a:t>
            </a:r>
            <a:r>
              <a:rPr lang="en-US" altLang="ja-JP" dirty="0" err="1">
                <a:latin typeface="Times New Roman" panose="02020603050405020304" pitchFamily="18" charset="0"/>
              </a:rPr>
              <a:t>+</a:t>
            </a:r>
            <a:r>
              <a:rPr lang="en-US" altLang="ja-JP" i="1" dirty="0" err="1">
                <a:latin typeface="Times New Roman" panose="02020603050405020304" pitchFamily="18" charset="0"/>
              </a:rPr>
              <a:t>c</a:t>
            </a:r>
            <a:r>
              <a:rPr lang="en-US" altLang="ja-JP" dirty="0">
                <a:latin typeface="Times New Roman" panose="02020603050405020304" pitchFamily="18" charset="0"/>
              </a:rPr>
              <a:t>)     (</a:t>
            </a:r>
            <a:r>
              <a:rPr lang="ja-JP" altLang="en-US" dirty="0">
                <a:latin typeface="Times New Roman" panose="02020603050405020304" pitchFamily="18" charset="0"/>
              </a:rPr>
              <a:t>成立</a:t>
            </a:r>
            <a:r>
              <a:rPr lang="en-US" altLang="ja-JP" dirty="0">
                <a:latin typeface="Times New Roman" panose="02020603050405020304" pitchFamily="18" charset="0"/>
              </a:rPr>
              <a:t>)</a:t>
            </a:r>
          </a:p>
          <a:p>
            <a:pPr lvl="1" eaLnBrk="1" hangingPunct="1">
              <a:buFontTx/>
              <a:buChar char="•"/>
              <a:defRPr/>
            </a:pPr>
            <a:r>
              <a:rPr lang="en-US" altLang="ja-JP" dirty="0">
                <a:latin typeface="Times New Roman" panose="02020603050405020304" pitchFamily="18" charset="0"/>
              </a:rPr>
              <a:t>(A</a:t>
            </a:r>
            <a:r>
              <a:rPr lang="ja-JP" altLang="en-US" dirty="0">
                <a:latin typeface="Times New Roman" panose="02020603050405020304" pitchFamily="18" charset="0"/>
              </a:rPr>
              <a:t>・</a:t>
            </a:r>
            <a:r>
              <a:rPr lang="en-US" altLang="ja-JP" dirty="0">
                <a:latin typeface="Times New Roman" panose="02020603050405020304" pitchFamily="18" charset="0"/>
              </a:rPr>
              <a:t>B)</a:t>
            </a:r>
            <a:r>
              <a:rPr lang="ja-JP" altLang="en-US" dirty="0">
                <a:latin typeface="Times New Roman" panose="02020603050405020304" pitchFamily="18" charset="0"/>
              </a:rPr>
              <a:t>・</a:t>
            </a:r>
            <a:r>
              <a:rPr lang="en-US" altLang="ja-JP" dirty="0">
                <a:latin typeface="Times New Roman" panose="02020603050405020304" pitchFamily="18" charset="0"/>
              </a:rPr>
              <a:t>C  = A</a:t>
            </a:r>
            <a:r>
              <a:rPr lang="ja-JP" altLang="en-US" dirty="0">
                <a:latin typeface="Times New Roman" panose="02020603050405020304" pitchFamily="18" charset="0"/>
              </a:rPr>
              <a:t>・</a:t>
            </a:r>
            <a:r>
              <a:rPr lang="en-US" altLang="ja-JP" dirty="0">
                <a:latin typeface="Times New Roman" panose="02020603050405020304" pitchFamily="18" charset="0"/>
              </a:rPr>
              <a:t>(B</a:t>
            </a:r>
            <a:r>
              <a:rPr lang="ja-JP" altLang="en-US" dirty="0">
                <a:latin typeface="Times New Roman" panose="02020603050405020304" pitchFamily="18" charset="0"/>
              </a:rPr>
              <a:t>・</a:t>
            </a:r>
            <a:r>
              <a:rPr lang="en-US" altLang="ja-JP" dirty="0">
                <a:latin typeface="Times New Roman" panose="02020603050405020304" pitchFamily="18" charset="0"/>
              </a:rPr>
              <a:t>C)   (</a:t>
            </a:r>
            <a:r>
              <a:rPr lang="ja-JP" altLang="en-US" dirty="0">
                <a:latin typeface="Times New Roman" panose="02020603050405020304" pitchFamily="18" charset="0"/>
              </a:rPr>
              <a:t>成立</a:t>
            </a:r>
            <a:r>
              <a:rPr lang="en-US" altLang="ja-JP" dirty="0">
                <a:latin typeface="Times New Roman" panose="02020603050405020304" pitchFamily="18" charset="0"/>
              </a:rPr>
              <a:t>)</a:t>
            </a:r>
          </a:p>
          <a:p>
            <a:pPr lvl="1" eaLnBrk="1" hangingPunct="1">
              <a:buFontTx/>
              <a:buChar char="•"/>
              <a:defRPr/>
            </a:pPr>
            <a:r>
              <a:rPr lang="en-US" altLang="ja-JP" dirty="0">
                <a:latin typeface="Times New Roman" panose="02020603050405020304" pitchFamily="18" charset="0"/>
              </a:rPr>
              <a:t>(A+B)+C = A+(B+C)   (</a:t>
            </a:r>
            <a:r>
              <a:rPr lang="ja-JP" altLang="en-US" dirty="0">
                <a:latin typeface="Times New Roman" panose="02020603050405020304" pitchFamily="18" charset="0"/>
              </a:rPr>
              <a:t>成立</a:t>
            </a:r>
            <a:r>
              <a:rPr lang="en-US" altLang="ja-JP" dirty="0">
                <a:latin typeface="Times New Roman" panose="02020603050405020304" pitchFamily="18" charset="0"/>
              </a:rPr>
              <a:t>)</a:t>
            </a:r>
          </a:p>
          <a:p>
            <a:pPr lvl="1" eaLnBrk="1" hangingPunct="1">
              <a:buFontTx/>
              <a:buChar char="•"/>
              <a:defRPr/>
            </a:pPr>
            <a:r>
              <a:rPr lang="en-US" altLang="ja-JP" dirty="0">
                <a:latin typeface="Times New Roman" panose="02020603050405020304" pitchFamily="18" charset="0"/>
              </a:rPr>
              <a:t>(</a:t>
            </a:r>
            <a:r>
              <a:rPr lang="en-US" altLang="ja-JP" i="1" dirty="0">
                <a:latin typeface="Times New Roman" panose="02020603050405020304" pitchFamily="18" charset="0"/>
              </a:rPr>
              <a:t>a</a:t>
            </a:r>
            <a:r>
              <a:rPr lang="en-US" altLang="ja-JP" dirty="0">
                <a:latin typeface="Times New Roman" panose="02020603050405020304" pitchFamily="18" charset="0"/>
              </a:rPr>
              <a:t>-</a:t>
            </a:r>
            <a:r>
              <a:rPr lang="en-US" altLang="ja-JP" i="1" dirty="0">
                <a:latin typeface="Times New Roman" panose="02020603050405020304" pitchFamily="18" charset="0"/>
              </a:rPr>
              <a:t>b</a:t>
            </a:r>
            <a:r>
              <a:rPr lang="en-US" altLang="ja-JP" dirty="0">
                <a:latin typeface="Times New Roman" panose="02020603050405020304" pitchFamily="18" charset="0"/>
              </a:rPr>
              <a:t>)-</a:t>
            </a:r>
            <a:r>
              <a:rPr lang="en-US" altLang="ja-JP" i="1" dirty="0">
                <a:latin typeface="Times New Roman" panose="02020603050405020304" pitchFamily="18" charset="0"/>
              </a:rPr>
              <a:t>c</a:t>
            </a:r>
            <a:r>
              <a:rPr lang="en-US" altLang="ja-JP" dirty="0">
                <a:latin typeface="Times New Roman" panose="02020603050405020304" pitchFamily="18" charset="0"/>
              </a:rPr>
              <a:t>     ≠ </a:t>
            </a:r>
            <a:r>
              <a:rPr lang="en-US" altLang="ja-JP" i="1" dirty="0">
                <a:latin typeface="Times New Roman" panose="02020603050405020304" pitchFamily="18" charset="0"/>
              </a:rPr>
              <a:t>a</a:t>
            </a:r>
            <a:r>
              <a:rPr lang="en-US" altLang="ja-JP" dirty="0">
                <a:latin typeface="Times New Roman" panose="02020603050405020304" pitchFamily="18" charset="0"/>
              </a:rPr>
              <a:t>-(</a:t>
            </a:r>
            <a:r>
              <a:rPr lang="en-US" altLang="ja-JP" i="1" dirty="0">
                <a:latin typeface="Times New Roman" panose="02020603050405020304" pitchFamily="18" charset="0"/>
              </a:rPr>
              <a:t>b</a:t>
            </a:r>
            <a:r>
              <a:rPr lang="en-US" altLang="ja-JP" dirty="0">
                <a:latin typeface="Times New Roman" panose="02020603050405020304" pitchFamily="18" charset="0"/>
              </a:rPr>
              <a:t>-</a:t>
            </a:r>
            <a:r>
              <a:rPr lang="en-US" altLang="ja-JP" i="1" dirty="0">
                <a:latin typeface="Times New Roman" panose="02020603050405020304" pitchFamily="18" charset="0"/>
              </a:rPr>
              <a:t>c</a:t>
            </a:r>
            <a:r>
              <a:rPr lang="en-US" altLang="ja-JP" dirty="0">
                <a:latin typeface="Times New Roman" panose="02020603050405020304" pitchFamily="18" charset="0"/>
              </a:rPr>
              <a:t>)      (</a:t>
            </a:r>
            <a:r>
              <a:rPr lang="ja-JP" altLang="en-US" dirty="0">
                <a:latin typeface="Times New Roman" panose="02020603050405020304" pitchFamily="18" charset="0"/>
              </a:rPr>
              <a:t>不成立</a:t>
            </a:r>
            <a:r>
              <a:rPr lang="en-US" altLang="ja-JP" dirty="0">
                <a:latin typeface="Times New Roman" panose="02020603050405020304" pitchFamily="18" charset="0"/>
              </a:rPr>
              <a: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分配則</a:t>
            </a:r>
          </a:p>
        </p:txBody>
      </p:sp>
      <p:sp>
        <p:nvSpPr>
          <p:cNvPr id="51203" name="Rectangle 3"/>
          <p:cNvSpPr>
            <a:spLocks noGrp="1" noChangeArrowheads="1"/>
          </p:cNvSpPr>
          <p:nvPr>
            <p:ph type="body" sz="half" idx="1"/>
          </p:nvPr>
        </p:nvSpPr>
        <p:spPr>
          <a:xfrm>
            <a:off x="1066800" y="1447800"/>
            <a:ext cx="7239000" cy="2362200"/>
          </a:xfrm>
        </p:spPr>
        <p:txBody>
          <a:bodyPr/>
          <a:lstStyle/>
          <a:p>
            <a:pPr>
              <a:buFont typeface="Wingdings" panose="05000000000000000000" pitchFamily="2" charset="2"/>
              <a:buChar char="u"/>
            </a:pPr>
            <a:r>
              <a:rPr lang="ja-JP" altLang="en-US" dirty="0">
                <a:latin typeface="Times New Roman" panose="02020603050405020304" pitchFamily="18" charset="0"/>
              </a:rPr>
              <a:t>定理</a:t>
            </a:r>
            <a:r>
              <a:rPr lang="en-US" altLang="ja-JP" dirty="0">
                <a:latin typeface="Times New Roman" panose="02020603050405020304" pitchFamily="18" charset="0"/>
              </a:rPr>
              <a:t> : </a:t>
            </a:r>
            <a:r>
              <a:rPr lang="ja-JP" altLang="en-US" dirty="0">
                <a:latin typeface="Times New Roman" panose="02020603050405020304" pitchFamily="18" charset="0"/>
              </a:rPr>
              <a:t>分配則</a:t>
            </a:r>
            <a:endParaRPr lang="en-US" altLang="ja-JP" dirty="0">
              <a:latin typeface="Times New Roman" panose="02020603050405020304" pitchFamily="18" charset="0"/>
            </a:endParaRPr>
          </a:p>
          <a:p>
            <a:pPr marL="457200" lvl="1" indent="0" eaLnBrk="1" hangingPunct="1">
              <a:buNone/>
              <a:defRPr/>
            </a:pPr>
            <a:r>
              <a:rPr lang="en-US" altLang="ja-JP" sz="3200" i="1" dirty="0">
                <a:latin typeface="Times New Roman" panose="02020603050405020304" pitchFamily="18" charset="0"/>
              </a:rPr>
              <a:t>X</a:t>
            </a:r>
            <a:r>
              <a:rPr lang="ja-JP" altLang="en-US" sz="3200" dirty="0">
                <a:latin typeface="Times New Roman" panose="02020603050405020304" pitchFamily="18" charset="0"/>
              </a:rPr>
              <a:t>・</a:t>
            </a:r>
            <a:r>
              <a:rPr lang="en-US" altLang="ja-JP" sz="3200" dirty="0">
                <a:latin typeface="Times New Roman" panose="02020603050405020304" pitchFamily="18" charset="0"/>
              </a:rPr>
              <a:t>(</a:t>
            </a:r>
            <a:r>
              <a:rPr lang="en-US" altLang="ja-JP" sz="3200" i="1" dirty="0">
                <a:latin typeface="Times New Roman" panose="02020603050405020304" pitchFamily="18" charset="0"/>
              </a:rPr>
              <a:t>Y</a:t>
            </a:r>
            <a:r>
              <a:rPr lang="en-US" altLang="ja-JP" sz="3200" dirty="0">
                <a:latin typeface="Times New Roman" panose="02020603050405020304" pitchFamily="18" charset="0"/>
              </a:rPr>
              <a:t> +</a:t>
            </a:r>
            <a:r>
              <a:rPr lang="ja-JP" altLang="en-US" sz="3200" dirty="0">
                <a:latin typeface="Times New Roman" panose="02020603050405020304" pitchFamily="18" charset="0"/>
              </a:rPr>
              <a:t> </a:t>
            </a:r>
            <a:r>
              <a:rPr lang="en-US" altLang="ja-JP" sz="3200" i="1" dirty="0">
                <a:latin typeface="Times New Roman" panose="02020603050405020304" pitchFamily="18" charset="0"/>
              </a:rPr>
              <a:t>Z</a:t>
            </a:r>
            <a:r>
              <a:rPr lang="en-US" altLang="ja-JP" sz="3200" dirty="0">
                <a:latin typeface="Times New Roman" panose="02020603050405020304" pitchFamily="18" charset="0"/>
              </a:rPr>
              <a:t>) = </a:t>
            </a:r>
            <a:r>
              <a:rPr lang="en-US" altLang="ja-JP" sz="3200" i="1" dirty="0">
                <a:latin typeface="Times New Roman" panose="02020603050405020304" pitchFamily="18" charset="0"/>
              </a:rPr>
              <a:t>X </a:t>
            </a:r>
            <a:r>
              <a:rPr lang="ja-JP" altLang="en-US" sz="3200" dirty="0">
                <a:latin typeface="Times New Roman" panose="02020603050405020304" pitchFamily="18" charset="0"/>
              </a:rPr>
              <a:t>・</a:t>
            </a:r>
            <a:r>
              <a:rPr lang="en-US" altLang="ja-JP" sz="3200" i="1" dirty="0">
                <a:latin typeface="Times New Roman" panose="02020603050405020304" pitchFamily="18" charset="0"/>
              </a:rPr>
              <a:t>Y</a:t>
            </a:r>
            <a:r>
              <a:rPr lang="en-US" altLang="ja-JP" sz="3200" dirty="0">
                <a:latin typeface="Times New Roman" panose="02020603050405020304" pitchFamily="18" charset="0"/>
              </a:rPr>
              <a:t> +</a:t>
            </a:r>
            <a:r>
              <a:rPr lang="en-US" altLang="ja-JP" sz="3200" i="1" dirty="0">
                <a:latin typeface="Times New Roman" panose="02020603050405020304" pitchFamily="18" charset="0"/>
              </a:rPr>
              <a:t>X</a:t>
            </a:r>
            <a:r>
              <a:rPr lang="ja-JP" altLang="en-US" sz="3200" i="1" dirty="0">
                <a:latin typeface="Times New Roman" panose="02020603050405020304" pitchFamily="18" charset="0"/>
              </a:rPr>
              <a:t> </a:t>
            </a:r>
            <a:r>
              <a:rPr lang="ja-JP" altLang="en-US" sz="3200" dirty="0">
                <a:latin typeface="Times New Roman" panose="02020603050405020304" pitchFamily="18" charset="0"/>
              </a:rPr>
              <a:t>・ </a:t>
            </a:r>
            <a:r>
              <a:rPr lang="en-US" altLang="ja-JP" sz="3200" i="1" dirty="0">
                <a:latin typeface="Times New Roman" panose="02020603050405020304" pitchFamily="18" charset="0"/>
              </a:rPr>
              <a:t>Z</a:t>
            </a:r>
            <a:endParaRPr lang="en-US" altLang="ja-JP" sz="3200" dirty="0">
              <a:latin typeface="Times New Roman" panose="02020603050405020304" pitchFamily="18" charset="0"/>
            </a:endParaRPr>
          </a:p>
          <a:p>
            <a:pPr marL="457200" lvl="1" indent="0" eaLnBrk="1" hangingPunct="1">
              <a:buNone/>
              <a:defRPr/>
            </a:pPr>
            <a:r>
              <a:rPr lang="en-US" altLang="ja-JP" sz="3200" i="1" dirty="0">
                <a:latin typeface="Times New Roman" panose="02020603050405020304" pitchFamily="18" charset="0"/>
              </a:rPr>
              <a:t>X</a:t>
            </a:r>
            <a:r>
              <a:rPr lang="en-US" altLang="ja-JP" sz="3200" dirty="0">
                <a:latin typeface="Times New Roman" panose="02020603050405020304" pitchFamily="18" charset="0"/>
              </a:rPr>
              <a:t>+(</a:t>
            </a:r>
            <a:r>
              <a:rPr lang="en-US" altLang="ja-JP" sz="3200" i="1" dirty="0">
                <a:latin typeface="Times New Roman" panose="02020603050405020304" pitchFamily="18" charset="0"/>
              </a:rPr>
              <a:t>Y</a:t>
            </a:r>
            <a:r>
              <a:rPr lang="ja-JP" altLang="en-US" sz="3200" dirty="0">
                <a:latin typeface="Times New Roman" panose="02020603050405020304" pitchFamily="18" charset="0"/>
              </a:rPr>
              <a:t>・ </a:t>
            </a:r>
            <a:r>
              <a:rPr lang="en-US" altLang="ja-JP" sz="3200" i="1" dirty="0">
                <a:latin typeface="Times New Roman" panose="02020603050405020304" pitchFamily="18" charset="0"/>
              </a:rPr>
              <a:t>Z</a:t>
            </a:r>
            <a:r>
              <a:rPr lang="ja-JP" altLang="en-US" sz="3200" i="1" dirty="0">
                <a:latin typeface="Times New Roman" panose="02020603050405020304" pitchFamily="18" charset="0"/>
              </a:rPr>
              <a:t> </a:t>
            </a:r>
            <a:r>
              <a:rPr lang="en-US" altLang="ja-JP" sz="3200" dirty="0">
                <a:latin typeface="Times New Roman" panose="02020603050405020304" pitchFamily="18" charset="0"/>
              </a:rPr>
              <a:t>) = (</a:t>
            </a:r>
            <a:r>
              <a:rPr lang="en-US" altLang="ja-JP" sz="3200" i="1" dirty="0">
                <a:latin typeface="Times New Roman" panose="02020603050405020304" pitchFamily="18" charset="0"/>
              </a:rPr>
              <a:t>X</a:t>
            </a:r>
            <a:r>
              <a:rPr lang="en-US" altLang="ja-JP" sz="3200" dirty="0">
                <a:latin typeface="Times New Roman" panose="02020603050405020304" pitchFamily="18" charset="0"/>
              </a:rPr>
              <a:t>+</a:t>
            </a:r>
            <a:r>
              <a:rPr lang="en-US" altLang="ja-JP" sz="3200" i="1" dirty="0">
                <a:latin typeface="Times New Roman" panose="02020603050405020304" pitchFamily="18" charset="0"/>
              </a:rPr>
              <a:t>Y</a:t>
            </a:r>
            <a:r>
              <a:rPr lang="en-US" altLang="ja-JP" sz="3200" dirty="0">
                <a:latin typeface="Times New Roman" panose="02020603050405020304" pitchFamily="18" charset="0"/>
              </a:rPr>
              <a:t>)</a:t>
            </a:r>
            <a:r>
              <a:rPr lang="ja-JP" altLang="en-US" sz="3200" dirty="0">
                <a:latin typeface="Times New Roman" panose="02020603050405020304" pitchFamily="18" charset="0"/>
              </a:rPr>
              <a:t>・</a:t>
            </a:r>
            <a:r>
              <a:rPr lang="en-US" altLang="ja-JP" sz="3200" dirty="0">
                <a:latin typeface="Times New Roman" panose="02020603050405020304" pitchFamily="18" charset="0"/>
              </a:rPr>
              <a:t>(</a:t>
            </a:r>
            <a:r>
              <a:rPr lang="en-US" altLang="ja-JP" sz="3200" i="1" dirty="0">
                <a:latin typeface="Times New Roman" panose="02020603050405020304" pitchFamily="18" charset="0"/>
              </a:rPr>
              <a:t>X</a:t>
            </a:r>
            <a:r>
              <a:rPr lang="en-US" altLang="ja-JP" sz="3200" dirty="0">
                <a:latin typeface="Times New Roman" panose="02020603050405020304" pitchFamily="18" charset="0"/>
              </a:rPr>
              <a:t>+</a:t>
            </a:r>
            <a:r>
              <a:rPr lang="en-US" altLang="ja-JP" sz="3200" i="1" dirty="0">
                <a:latin typeface="Times New Roman" panose="02020603050405020304" pitchFamily="18" charset="0"/>
              </a:rPr>
              <a:t>Z</a:t>
            </a:r>
            <a:r>
              <a:rPr lang="en-US" altLang="ja-JP" sz="3200" dirty="0">
                <a:latin typeface="Times New Roman" panose="02020603050405020304" pitchFamily="18" charset="0"/>
              </a:rPr>
              <a:t>)</a:t>
            </a:r>
          </a:p>
          <a:p>
            <a:pPr lvl="1" eaLnBrk="1" hangingPunct="1">
              <a:buFontTx/>
              <a:buNone/>
              <a:defRPr/>
            </a:pPr>
            <a:endParaRPr lang="en-US" altLang="ja-JP" sz="3200" i="1" dirty="0">
              <a:latin typeface="Times New Roman" panose="02020603050405020304" pitchFamily="18" charset="0"/>
            </a:endParaRPr>
          </a:p>
          <a:p>
            <a:pPr lvl="1" eaLnBrk="1" hangingPunct="1">
              <a:buFontTx/>
              <a:buNone/>
              <a:defRPr/>
            </a:pPr>
            <a:endParaRPr lang="en-US" altLang="ja-JP" sz="3200" dirty="0">
              <a:latin typeface="Times New Roman" panose="02020603050405020304" pitchFamily="18" charset="0"/>
            </a:endParaRPr>
          </a:p>
        </p:txBody>
      </p:sp>
      <p:graphicFrame>
        <p:nvGraphicFramePr>
          <p:cNvPr id="51368" name="Group 168"/>
          <p:cNvGraphicFramePr>
            <a:graphicFrameLocks noGrp="1"/>
          </p:cNvGraphicFramePr>
          <p:nvPr/>
        </p:nvGraphicFramePr>
        <p:xfrm>
          <a:off x="152400" y="3810000"/>
          <a:ext cx="4343400" cy="2895600"/>
        </p:xfrm>
        <a:graphic>
          <a:graphicData uri="http://schemas.openxmlformats.org/drawingml/2006/table">
            <a:tbl>
              <a:tblPr/>
              <a:tblGrid>
                <a:gridCol w="12954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tblGrid>
              <a:tr h="254000">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 </a:t>
                      </a: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Y</a:t>
                      </a: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 </a:t>
                      </a: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Z</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r>
                        <a:rPr kumimoji="1" lang="ja-JP" altLang="en-US"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a:t>
                      </a: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a:t>
                      </a:r>
                      <a:r>
                        <a:rPr kumimoji="1" lang="en-US" altLang="ja-JP" sz="28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Y</a:t>
                      </a: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a:t>
                      </a:r>
                      <a:r>
                        <a:rPr kumimoji="1" lang="en-US" altLang="ja-JP" sz="28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Z</a:t>
                      </a: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XY+XZ</a:t>
                      </a:r>
                      <a:endPar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254000">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0 0 0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4000">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0 0 1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54000">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0 1 0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54000">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0 1 1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aphicFrame>
        <p:nvGraphicFramePr>
          <p:cNvPr id="51369" name="Group 169"/>
          <p:cNvGraphicFramePr>
            <a:graphicFrameLocks noGrp="1"/>
          </p:cNvGraphicFramePr>
          <p:nvPr/>
        </p:nvGraphicFramePr>
        <p:xfrm>
          <a:off x="4572000" y="3810000"/>
          <a:ext cx="4343400" cy="2895600"/>
        </p:xfrm>
        <a:graphic>
          <a:graphicData uri="http://schemas.openxmlformats.org/drawingml/2006/table">
            <a:tbl>
              <a:tblPr/>
              <a:tblGrid>
                <a:gridCol w="12954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tblGrid>
              <a:tr h="254000">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 </a:t>
                      </a: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Y</a:t>
                      </a: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 </a:t>
                      </a: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Z</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r>
                        <a:rPr kumimoji="1" lang="ja-JP" altLang="en-US"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a:t>
                      </a: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a:t>
                      </a:r>
                      <a:r>
                        <a:rPr kumimoji="1" lang="en-US" altLang="ja-JP" sz="28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Y</a:t>
                      </a: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a:t>
                      </a:r>
                      <a:r>
                        <a:rPr kumimoji="1" lang="en-US" altLang="ja-JP" sz="28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Z</a:t>
                      </a: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XY+XZ</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254000">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1 0 0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4000">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1 0 1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54000">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1 1 0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54000">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1 1 1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pSp>
        <p:nvGrpSpPr>
          <p:cNvPr id="51343" name="Group 143"/>
          <p:cNvGrpSpPr>
            <a:grpSpLocks/>
          </p:cNvGrpSpPr>
          <p:nvPr/>
        </p:nvGrpSpPr>
        <p:grpSpPr bwMode="auto">
          <a:xfrm>
            <a:off x="1447800" y="4387850"/>
            <a:ext cx="7467600" cy="2311400"/>
            <a:chOff x="912" y="2764"/>
            <a:chExt cx="4704" cy="1456"/>
          </a:xfrm>
        </p:grpSpPr>
        <p:sp>
          <p:nvSpPr>
            <p:cNvPr id="51344" name="Rectangle 144"/>
            <p:cNvSpPr>
              <a:spLocks noChangeArrowheads="1"/>
            </p:cNvSpPr>
            <p:nvPr/>
          </p:nvSpPr>
          <p:spPr bwMode="auto">
            <a:xfrm>
              <a:off x="1872" y="3856"/>
              <a:ext cx="960"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sp>
          <p:nvSpPr>
            <p:cNvPr id="51345" name="Rectangle 145"/>
            <p:cNvSpPr>
              <a:spLocks noChangeArrowheads="1"/>
            </p:cNvSpPr>
            <p:nvPr/>
          </p:nvSpPr>
          <p:spPr bwMode="auto">
            <a:xfrm>
              <a:off x="912" y="3856"/>
              <a:ext cx="960"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sp>
          <p:nvSpPr>
            <p:cNvPr id="51346" name="Rectangle 146"/>
            <p:cNvSpPr>
              <a:spLocks noChangeArrowheads="1"/>
            </p:cNvSpPr>
            <p:nvPr/>
          </p:nvSpPr>
          <p:spPr bwMode="auto">
            <a:xfrm>
              <a:off x="1872" y="3492"/>
              <a:ext cx="960"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sp>
          <p:nvSpPr>
            <p:cNvPr id="51347" name="Rectangle 147"/>
            <p:cNvSpPr>
              <a:spLocks noChangeArrowheads="1"/>
            </p:cNvSpPr>
            <p:nvPr/>
          </p:nvSpPr>
          <p:spPr bwMode="auto">
            <a:xfrm>
              <a:off x="912" y="3492"/>
              <a:ext cx="960"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sp>
          <p:nvSpPr>
            <p:cNvPr id="51348" name="Rectangle 148"/>
            <p:cNvSpPr>
              <a:spLocks noChangeArrowheads="1"/>
            </p:cNvSpPr>
            <p:nvPr/>
          </p:nvSpPr>
          <p:spPr bwMode="auto">
            <a:xfrm>
              <a:off x="1872" y="3128"/>
              <a:ext cx="960"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sp>
          <p:nvSpPr>
            <p:cNvPr id="51349" name="Rectangle 149"/>
            <p:cNvSpPr>
              <a:spLocks noChangeArrowheads="1"/>
            </p:cNvSpPr>
            <p:nvPr/>
          </p:nvSpPr>
          <p:spPr bwMode="auto">
            <a:xfrm>
              <a:off x="912" y="3128"/>
              <a:ext cx="960"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sp>
          <p:nvSpPr>
            <p:cNvPr id="51350" name="Rectangle 150"/>
            <p:cNvSpPr>
              <a:spLocks noChangeArrowheads="1"/>
            </p:cNvSpPr>
            <p:nvPr/>
          </p:nvSpPr>
          <p:spPr bwMode="auto">
            <a:xfrm>
              <a:off x="1872" y="2764"/>
              <a:ext cx="960"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sp>
          <p:nvSpPr>
            <p:cNvPr id="51351" name="Rectangle 151"/>
            <p:cNvSpPr>
              <a:spLocks noChangeArrowheads="1"/>
            </p:cNvSpPr>
            <p:nvPr/>
          </p:nvSpPr>
          <p:spPr bwMode="auto">
            <a:xfrm>
              <a:off x="912" y="2764"/>
              <a:ext cx="960"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sp>
          <p:nvSpPr>
            <p:cNvPr id="51352" name="Rectangle 152"/>
            <p:cNvSpPr>
              <a:spLocks noChangeArrowheads="1"/>
            </p:cNvSpPr>
            <p:nvPr/>
          </p:nvSpPr>
          <p:spPr bwMode="auto">
            <a:xfrm>
              <a:off x="4656" y="3856"/>
              <a:ext cx="960"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1</a:t>
              </a:r>
            </a:p>
          </p:txBody>
        </p:sp>
        <p:sp>
          <p:nvSpPr>
            <p:cNvPr id="51353" name="Rectangle 153"/>
            <p:cNvSpPr>
              <a:spLocks noChangeArrowheads="1"/>
            </p:cNvSpPr>
            <p:nvPr/>
          </p:nvSpPr>
          <p:spPr bwMode="auto">
            <a:xfrm>
              <a:off x="3696" y="3856"/>
              <a:ext cx="960"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1</a:t>
              </a:r>
            </a:p>
          </p:txBody>
        </p:sp>
        <p:sp>
          <p:nvSpPr>
            <p:cNvPr id="51354" name="Rectangle 154"/>
            <p:cNvSpPr>
              <a:spLocks noChangeArrowheads="1"/>
            </p:cNvSpPr>
            <p:nvPr/>
          </p:nvSpPr>
          <p:spPr bwMode="auto">
            <a:xfrm>
              <a:off x="4656" y="3492"/>
              <a:ext cx="960"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1</a:t>
              </a:r>
            </a:p>
          </p:txBody>
        </p:sp>
        <p:sp>
          <p:nvSpPr>
            <p:cNvPr id="51355" name="Rectangle 155"/>
            <p:cNvSpPr>
              <a:spLocks noChangeArrowheads="1"/>
            </p:cNvSpPr>
            <p:nvPr/>
          </p:nvSpPr>
          <p:spPr bwMode="auto">
            <a:xfrm>
              <a:off x="3696" y="3492"/>
              <a:ext cx="960"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1</a:t>
              </a:r>
            </a:p>
          </p:txBody>
        </p:sp>
        <p:sp>
          <p:nvSpPr>
            <p:cNvPr id="51356" name="Rectangle 156"/>
            <p:cNvSpPr>
              <a:spLocks noChangeArrowheads="1"/>
            </p:cNvSpPr>
            <p:nvPr/>
          </p:nvSpPr>
          <p:spPr bwMode="auto">
            <a:xfrm>
              <a:off x="4656" y="3128"/>
              <a:ext cx="960"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1</a:t>
              </a:r>
            </a:p>
          </p:txBody>
        </p:sp>
        <p:sp>
          <p:nvSpPr>
            <p:cNvPr id="51357" name="Rectangle 157"/>
            <p:cNvSpPr>
              <a:spLocks noChangeArrowheads="1"/>
            </p:cNvSpPr>
            <p:nvPr/>
          </p:nvSpPr>
          <p:spPr bwMode="auto">
            <a:xfrm>
              <a:off x="3696" y="3128"/>
              <a:ext cx="960"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1</a:t>
              </a:r>
            </a:p>
          </p:txBody>
        </p:sp>
        <p:sp>
          <p:nvSpPr>
            <p:cNvPr id="51358" name="Rectangle 158"/>
            <p:cNvSpPr>
              <a:spLocks noChangeArrowheads="1"/>
            </p:cNvSpPr>
            <p:nvPr/>
          </p:nvSpPr>
          <p:spPr bwMode="auto">
            <a:xfrm>
              <a:off x="4656" y="2764"/>
              <a:ext cx="960"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sp>
          <p:nvSpPr>
            <p:cNvPr id="51359" name="Rectangle 159"/>
            <p:cNvSpPr>
              <a:spLocks noChangeArrowheads="1"/>
            </p:cNvSpPr>
            <p:nvPr/>
          </p:nvSpPr>
          <p:spPr bwMode="auto">
            <a:xfrm>
              <a:off x="3696" y="2764"/>
              <a:ext cx="960"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1343"/>
                                        </p:tgtEl>
                                        <p:attrNameLst>
                                          <p:attrName>style.visibility</p:attrName>
                                        </p:attrNameLst>
                                      </p:cBhvr>
                                      <p:to>
                                        <p:strVal val="visible"/>
                                      </p:to>
                                    </p:set>
                                    <p:animEffect transition="in" filter="checkerboard(across)">
                                      <p:cBhvr>
                                        <p:cTn id="7" dur="500"/>
                                        <p:tgtEl>
                                          <p:spTgt spid="51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分配則</a:t>
            </a:r>
            <a:r>
              <a:rPr lang="en-US" altLang="ja-JP">
                <a:latin typeface="Times New Roman" panose="02020603050405020304" pitchFamily="18" charset="0"/>
              </a:rPr>
              <a:t>(</a:t>
            </a:r>
            <a:r>
              <a:rPr lang="ja-JP" altLang="en-US">
                <a:latin typeface="Times New Roman" panose="02020603050405020304" pitchFamily="18" charset="0"/>
              </a:rPr>
              <a:t>数式との比較</a:t>
            </a:r>
            <a:r>
              <a:rPr lang="en-US" altLang="ja-JP">
                <a:latin typeface="Times New Roman" panose="02020603050405020304" pitchFamily="18" charset="0"/>
              </a:rPr>
              <a:t>)</a:t>
            </a:r>
          </a:p>
        </p:txBody>
      </p:sp>
      <p:sp>
        <p:nvSpPr>
          <p:cNvPr id="128003" name="Rectangle 3"/>
          <p:cNvSpPr>
            <a:spLocks noGrp="1" noChangeArrowheads="1"/>
          </p:cNvSpPr>
          <p:nvPr>
            <p:ph type="body" idx="1"/>
          </p:nvPr>
        </p:nvSpPr>
        <p:spPr>
          <a:xfrm>
            <a:off x="1066800" y="1752600"/>
            <a:ext cx="7620000" cy="4953000"/>
          </a:xfrm>
        </p:spPr>
        <p:txBody>
          <a:bodyPr/>
          <a:lstStyle/>
          <a:p>
            <a:pPr>
              <a:buFont typeface="Wingdings" panose="05000000000000000000" pitchFamily="2" charset="2"/>
              <a:buChar char="u"/>
            </a:pPr>
            <a:r>
              <a:rPr lang="ja-JP" altLang="en-US" dirty="0">
                <a:latin typeface="Times New Roman" panose="02020603050405020304" pitchFamily="18" charset="0"/>
              </a:rPr>
              <a:t>定理</a:t>
            </a:r>
            <a:r>
              <a:rPr lang="en-US" altLang="ja-JP" dirty="0">
                <a:latin typeface="Times New Roman" panose="02020603050405020304" pitchFamily="18" charset="0"/>
              </a:rPr>
              <a:t> : </a:t>
            </a:r>
            <a:r>
              <a:rPr lang="ja-JP" altLang="en-US" dirty="0">
                <a:latin typeface="Times New Roman" panose="02020603050405020304" pitchFamily="18" charset="0"/>
              </a:rPr>
              <a:t>分配則</a:t>
            </a:r>
            <a:endParaRPr lang="en-US" altLang="ja-JP" dirty="0">
              <a:latin typeface="Times New Roman" panose="02020603050405020304" pitchFamily="18" charset="0"/>
            </a:endParaRPr>
          </a:p>
          <a:p>
            <a:pPr marL="457200" lvl="1" indent="0" eaLnBrk="1" hangingPunct="1">
              <a:buNone/>
              <a:defRPr/>
            </a:pPr>
            <a:r>
              <a:rPr lang="en-US" altLang="ja-JP" sz="3200" i="1" dirty="0">
                <a:latin typeface="Times New Roman" panose="02020603050405020304" pitchFamily="18" charset="0"/>
              </a:rPr>
              <a:t>X</a:t>
            </a:r>
            <a:r>
              <a:rPr lang="ja-JP" altLang="en-US" sz="3200" dirty="0">
                <a:latin typeface="Times New Roman" panose="02020603050405020304" pitchFamily="18" charset="0"/>
              </a:rPr>
              <a:t>・</a:t>
            </a:r>
            <a:r>
              <a:rPr lang="en-US" altLang="ja-JP" sz="3200" dirty="0">
                <a:latin typeface="Times New Roman" panose="02020603050405020304" pitchFamily="18" charset="0"/>
              </a:rPr>
              <a:t>(</a:t>
            </a:r>
            <a:r>
              <a:rPr lang="en-US" altLang="ja-JP" sz="3200" i="1" dirty="0">
                <a:latin typeface="Times New Roman" panose="02020603050405020304" pitchFamily="18" charset="0"/>
              </a:rPr>
              <a:t>Y</a:t>
            </a:r>
            <a:r>
              <a:rPr lang="en-US" altLang="ja-JP" sz="3200" dirty="0">
                <a:latin typeface="Times New Roman" panose="02020603050405020304" pitchFamily="18" charset="0"/>
              </a:rPr>
              <a:t> +</a:t>
            </a:r>
            <a:r>
              <a:rPr lang="ja-JP" altLang="en-US" sz="3200" dirty="0">
                <a:latin typeface="Times New Roman" panose="02020603050405020304" pitchFamily="18" charset="0"/>
              </a:rPr>
              <a:t> </a:t>
            </a:r>
            <a:r>
              <a:rPr lang="en-US" altLang="ja-JP" sz="3200" i="1" dirty="0">
                <a:latin typeface="Times New Roman" panose="02020603050405020304" pitchFamily="18" charset="0"/>
              </a:rPr>
              <a:t>Z</a:t>
            </a:r>
            <a:r>
              <a:rPr lang="en-US" altLang="ja-JP" sz="3200" dirty="0">
                <a:latin typeface="Times New Roman" panose="02020603050405020304" pitchFamily="18" charset="0"/>
              </a:rPr>
              <a:t>) = </a:t>
            </a:r>
            <a:r>
              <a:rPr lang="en-US" altLang="ja-JP" sz="3200" i="1" dirty="0">
                <a:latin typeface="Times New Roman" panose="02020603050405020304" pitchFamily="18" charset="0"/>
              </a:rPr>
              <a:t>X </a:t>
            </a:r>
            <a:r>
              <a:rPr lang="ja-JP" altLang="en-US" sz="3200" dirty="0">
                <a:latin typeface="Times New Roman" panose="02020603050405020304" pitchFamily="18" charset="0"/>
              </a:rPr>
              <a:t>・</a:t>
            </a:r>
            <a:r>
              <a:rPr lang="en-US" altLang="ja-JP" sz="3200" i="1" dirty="0">
                <a:latin typeface="Times New Roman" panose="02020603050405020304" pitchFamily="18" charset="0"/>
              </a:rPr>
              <a:t>Y</a:t>
            </a:r>
            <a:r>
              <a:rPr lang="en-US" altLang="ja-JP" sz="3200" dirty="0">
                <a:latin typeface="Times New Roman" panose="02020603050405020304" pitchFamily="18" charset="0"/>
              </a:rPr>
              <a:t> +</a:t>
            </a:r>
            <a:r>
              <a:rPr lang="en-US" altLang="ja-JP" sz="3200" i="1" dirty="0">
                <a:latin typeface="Times New Roman" panose="02020603050405020304" pitchFamily="18" charset="0"/>
              </a:rPr>
              <a:t>X</a:t>
            </a:r>
            <a:r>
              <a:rPr lang="ja-JP" altLang="en-US" sz="3200" i="1" dirty="0">
                <a:latin typeface="Times New Roman" panose="02020603050405020304" pitchFamily="18" charset="0"/>
              </a:rPr>
              <a:t> </a:t>
            </a:r>
            <a:r>
              <a:rPr lang="ja-JP" altLang="en-US" sz="3200" dirty="0">
                <a:latin typeface="Times New Roman" panose="02020603050405020304" pitchFamily="18" charset="0"/>
              </a:rPr>
              <a:t>・ </a:t>
            </a:r>
            <a:r>
              <a:rPr lang="en-US" altLang="ja-JP" sz="3200" i="1" dirty="0">
                <a:latin typeface="Times New Roman" panose="02020603050405020304" pitchFamily="18" charset="0"/>
              </a:rPr>
              <a:t>Z</a:t>
            </a:r>
            <a:endParaRPr lang="en-US" altLang="ja-JP" sz="3200" dirty="0">
              <a:latin typeface="Times New Roman" panose="02020603050405020304" pitchFamily="18" charset="0"/>
            </a:endParaRPr>
          </a:p>
          <a:p>
            <a:pPr marL="457200" lvl="1" indent="0" eaLnBrk="1" hangingPunct="1">
              <a:buNone/>
              <a:defRPr/>
            </a:pPr>
            <a:r>
              <a:rPr lang="en-US" altLang="ja-JP" sz="3200" i="1" dirty="0">
                <a:latin typeface="Times New Roman" panose="02020603050405020304" pitchFamily="18" charset="0"/>
              </a:rPr>
              <a:t>X</a:t>
            </a:r>
            <a:r>
              <a:rPr lang="en-US" altLang="ja-JP" sz="3200" dirty="0">
                <a:latin typeface="Times New Roman" panose="02020603050405020304" pitchFamily="18" charset="0"/>
              </a:rPr>
              <a:t>+(</a:t>
            </a:r>
            <a:r>
              <a:rPr lang="en-US" altLang="ja-JP" sz="3200" i="1" dirty="0">
                <a:latin typeface="Times New Roman" panose="02020603050405020304" pitchFamily="18" charset="0"/>
              </a:rPr>
              <a:t>Y</a:t>
            </a:r>
            <a:r>
              <a:rPr lang="ja-JP" altLang="en-US" sz="3200" dirty="0">
                <a:latin typeface="Times New Roman" panose="02020603050405020304" pitchFamily="18" charset="0"/>
              </a:rPr>
              <a:t>・ </a:t>
            </a:r>
            <a:r>
              <a:rPr lang="en-US" altLang="ja-JP" sz="3200" i="1" dirty="0">
                <a:latin typeface="Times New Roman" panose="02020603050405020304" pitchFamily="18" charset="0"/>
              </a:rPr>
              <a:t>Z</a:t>
            </a:r>
            <a:r>
              <a:rPr lang="ja-JP" altLang="en-US" sz="3200" i="1" dirty="0">
                <a:latin typeface="Times New Roman" panose="02020603050405020304" pitchFamily="18" charset="0"/>
              </a:rPr>
              <a:t> </a:t>
            </a:r>
            <a:r>
              <a:rPr lang="en-US" altLang="ja-JP" sz="3200" dirty="0">
                <a:latin typeface="Times New Roman" panose="02020603050405020304" pitchFamily="18" charset="0"/>
              </a:rPr>
              <a:t>) = (</a:t>
            </a:r>
            <a:r>
              <a:rPr lang="en-US" altLang="ja-JP" sz="3200" i="1" dirty="0">
                <a:latin typeface="Times New Roman" panose="02020603050405020304" pitchFamily="18" charset="0"/>
              </a:rPr>
              <a:t>X</a:t>
            </a:r>
            <a:r>
              <a:rPr lang="en-US" altLang="ja-JP" sz="3200" dirty="0">
                <a:latin typeface="Times New Roman" panose="02020603050405020304" pitchFamily="18" charset="0"/>
              </a:rPr>
              <a:t>+</a:t>
            </a:r>
            <a:r>
              <a:rPr lang="en-US" altLang="ja-JP" sz="3200" i="1" dirty="0">
                <a:latin typeface="Times New Roman" panose="02020603050405020304" pitchFamily="18" charset="0"/>
              </a:rPr>
              <a:t>Y</a:t>
            </a:r>
            <a:r>
              <a:rPr lang="en-US" altLang="ja-JP" sz="3200" dirty="0">
                <a:latin typeface="Times New Roman" panose="02020603050405020304" pitchFamily="18" charset="0"/>
              </a:rPr>
              <a:t>)</a:t>
            </a:r>
            <a:r>
              <a:rPr lang="ja-JP" altLang="en-US" sz="3200" dirty="0">
                <a:latin typeface="Times New Roman" panose="02020603050405020304" pitchFamily="18" charset="0"/>
              </a:rPr>
              <a:t>・</a:t>
            </a:r>
            <a:r>
              <a:rPr lang="en-US" altLang="ja-JP" sz="3200" dirty="0">
                <a:latin typeface="Times New Roman" panose="02020603050405020304" pitchFamily="18" charset="0"/>
              </a:rPr>
              <a:t>(</a:t>
            </a:r>
            <a:r>
              <a:rPr lang="en-US" altLang="ja-JP" sz="3200" i="1" dirty="0">
                <a:latin typeface="Times New Roman" panose="02020603050405020304" pitchFamily="18" charset="0"/>
              </a:rPr>
              <a:t>X</a:t>
            </a:r>
            <a:r>
              <a:rPr lang="en-US" altLang="ja-JP" sz="3200" dirty="0">
                <a:latin typeface="Times New Roman" panose="02020603050405020304" pitchFamily="18" charset="0"/>
              </a:rPr>
              <a:t>+</a:t>
            </a:r>
            <a:r>
              <a:rPr lang="en-US" altLang="ja-JP" sz="3200" i="1" dirty="0">
                <a:latin typeface="Times New Roman" panose="02020603050405020304" pitchFamily="18" charset="0"/>
              </a:rPr>
              <a:t>Z</a:t>
            </a:r>
            <a:r>
              <a:rPr lang="en-US" altLang="ja-JP" sz="3200" dirty="0">
                <a:latin typeface="Times New Roman" panose="02020603050405020304" pitchFamily="18" charset="0"/>
              </a:rPr>
              <a:t>)</a:t>
            </a:r>
          </a:p>
          <a:p>
            <a:pPr eaLnBrk="1" hangingPunct="1">
              <a:buFont typeface="Wingdings" panose="05000000000000000000" pitchFamily="2" charset="2"/>
              <a:buChar char="ü"/>
              <a:defRPr/>
            </a:pPr>
            <a:r>
              <a:rPr lang="ja-JP" altLang="en-US" sz="2800" dirty="0">
                <a:latin typeface="Times New Roman" panose="02020603050405020304" pitchFamily="18" charset="0"/>
              </a:rPr>
              <a:t>数式だと</a:t>
            </a:r>
            <a:r>
              <a:rPr lang="en-US" altLang="ja-JP" sz="2800" dirty="0">
                <a:latin typeface="Times New Roman" panose="02020603050405020304" pitchFamily="18" charset="0"/>
              </a:rPr>
              <a:t>…</a:t>
            </a:r>
            <a:r>
              <a:rPr lang="en-US" altLang="ja-JP" dirty="0">
                <a:latin typeface="Times New Roman" panose="02020603050405020304" pitchFamily="18" charset="0"/>
              </a:rPr>
              <a:t> </a:t>
            </a:r>
            <a:r>
              <a:rPr lang="en-US" altLang="ja-JP" sz="2800" dirty="0">
                <a:latin typeface="Times New Roman" panose="02020603050405020304" pitchFamily="18" charset="0"/>
              </a:rPr>
              <a:t>(</a:t>
            </a:r>
            <a:r>
              <a:rPr lang="en-US" altLang="ja-JP" sz="2800" i="1" dirty="0" err="1">
                <a:latin typeface="Times New Roman" panose="02020603050405020304" pitchFamily="18" charset="0"/>
              </a:rPr>
              <a:t>a</a:t>
            </a:r>
            <a:r>
              <a:rPr lang="en-US" altLang="ja-JP" sz="2800" dirty="0" err="1">
                <a:latin typeface="Times New Roman" panose="02020603050405020304" pitchFamily="18" charset="0"/>
              </a:rPr>
              <a:t>,</a:t>
            </a:r>
            <a:r>
              <a:rPr lang="en-US" altLang="ja-JP" sz="2800" i="1" dirty="0" err="1">
                <a:latin typeface="Times New Roman" panose="02020603050405020304" pitchFamily="18" charset="0"/>
              </a:rPr>
              <a:t>b</a:t>
            </a:r>
            <a:r>
              <a:rPr lang="en-US" altLang="ja-JP" sz="2800" dirty="0" err="1">
                <a:latin typeface="Times New Roman" panose="02020603050405020304" pitchFamily="18" charset="0"/>
              </a:rPr>
              <a:t>,</a:t>
            </a:r>
            <a:r>
              <a:rPr lang="en-US" altLang="ja-JP" sz="2800" i="1" dirty="0" err="1">
                <a:latin typeface="Times New Roman" panose="02020603050405020304" pitchFamily="18" charset="0"/>
              </a:rPr>
              <a:t>c</a:t>
            </a:r>
            <a:r>
              <a:rPr lang="en-US" altLang="ja-JP" sz="2800" dirty="0">
                <a:latin typeface="Times New Roman" panose="02020603050405020304" pitchFamily="18" charset="0"/>
              </a:rPr>
              <a:t> :</a:t>
            </a:r>
            <a:r>
              <a:rPr lang="ja-JP" altLang="en-US" sz="2800" dirty="0">
                <a:latin typeface="Times New Roman" panose="02020603050405020304" pitchFamily="18" charset="0"/>
              </a:rPr>
              <a:t>実数 </a:t>
            </a:r>
            <a:r>
              <a:rPr lang="en-US" altLang="ja-JP" sz="2800" dirty="0">
                <a:latin typeface="Times New Roman" panose="02020603050405020304" pitchFamily="18" charset="0"/>
              </a:rPr>
              <a:t>A,B,C:</a:t>
            </a:r>
            <a:r>
              <a:rPr lang="ja-JP" altLang="en-US" sz="2800" dirty="0">
                <a:latin typeface="Times New Roman" panose="02020603050405020304" pitchFamily="18" charset="0"/>
              </a:rPr>
              <a:t>行列</a:t>
            </a:r>
            <a:r>
              <a:rPr lang="en-US" altLang="ja-JP" sz="2800" dirty="0">
                <a:latin typeface="Times New Roman" panose="02020603050405020304" pitchFamily="18" charset="0"/>
              </a:rPr>
              <a:t>)</a:t>
            </a:r>
            <a:endParaRPr lang="en-US" altLang="ja-JP" dirty="0">
              <a:latin typeface="Times New Roman" panose="02020603050405020304" pitchFamily="18" charset="0"/>
            </a:endParaRPr>
          </a:p>
          <a:p>
            <a:pPr lvl="1" eaLnBrk="1" hangingPunct="1">
              <a:buFontTx/>
              <a:buChar char="•"/>
              <a:defRPr/>
            </a:pPr>
            <a:r>
              <a:rPr lang="en-US" altLang="ja-JP" i="1" dirty="0">
                <a:latin typeface="Times New Roman" panose="02020603050405020304" pitchFamily="18" charset="0"/>
              </a:rPr>
              <a:t>a</a:t>
            </a:r>
            <a:r>
              <a:rPr lang="en-US" altLang="ja-JP" dirty="0">
                <a:latin typeface="Times New Roman" panose="02020603050405020304" pitchFamily="18" charset="0"/>
              </a:rPr>
              <a:t> (</a:t>
            </a:r>
            <a:r>
              <a:rPr lang="en-US" altLang="ja-JP" i="1" dirty="0" err="1">
                <a:latin typeface="Times New Roman" panose="02020603050405020304" pitchFamily="18" charset="0"/>
              </a:rPr>
              <a:t>b</a:t>
            </a:r>
            <a:r>
              <a:rPr lang="en-US" altLang="ja-JP" dirty="0" err="1">
                <a:latin typeface="Times New Roman" panose="02020603050405020304" pitchFamily="18" charset="0"/>
              </a:rPr>
              <a:t>+</a:t>
            </a:r>
            <a:r>
              <a:rPr lang="en-US" altLang="ja-JP" i="1" dirty="0" err="1">
                <a:latin typeface="Times New Roman" panose="02020603050405020304" pitchFamily="18" charset="0"/>
              </a:rPr>
              <a:t>c</a:t>
            </a:r>
            <a:r>
              <a:rPr lang="en-US" altLang="ja-JP" dirty="0">
                <a:latin typeface="Times New Roman" panose="02020603050405020304" pitchFamily="18" charset="0"/>
              </a:rPr>
              <a:t>)    = </a:t>
            </a:r>
            <a:r>
              <a:rPr lang="en-US" altLang="ja-JP" i="1" dirty="0">
                <a:latin typeface="Times New Roman" panose="02020603050405020304" pitchFamily="18" charset="0"/>
              </a:rPr>
              <a:t>ab</a:t>
            </a:r>
            <a:r>
              <a:rPr lang="en-US" altLang="ja-JP" dirty="0">
                <a:latin typeface="Times New Roman" panose="02020603050405020304" pitchFamily="18" charset="0"/>
              </a:rPr>
              <a:t> + </a:t>
            </a:r>
            <a:r>
              <a:rPr lang="en-US" altLang="ja-JP" i="1" dirty="0">
                <a:latin typeface="Times New Roman" panose="02020603050405020304" pitchFamily="18" charset="0"/>
              </a:rPr>
              <a:t>ac</a:t>
            </a:r>
            <a:r>
              <a:rPr lang="en-US" altLang="ja-JP" dirty="0">
                <a:latin typeface="Times New Roman" panose="02020603050405020304" pitchFamily="18" charset="0"/>
              </a:rPr>
              <a:t>             (</a:t>
            </a:r>
            <a:r>
              <a:rPr lang="ja-JP" altLang="en-US" dirty="0">
                <a:latin typeface="Times New Roman" panose="02020603050405020304" pitchFamily="18" charset="0"/>
              </a:rPr>
              <a:t>成立</a:t>
            </a:r>
            <a:r>
              <a:rPr lang="en-US" altLang="ja-JP" dirty="0">
                <a:latin typeface="Times New Roman" panose="02020603050405020304" pitchFamily="18" charset="0"/>
              </a:rPr>
              <a:t>)</a:t>
            </a:r>
          </a:p>
          <a:p>
            <a:pPr lvl="1" eaLnBrk="1" hangingPunct="1">
              <a:buFontTx/>
              <a:buChar char="•"/>
              <a:defRPr/>
            </a:pPr>
            <a:r>
              <a:rPr lang="en-US" altLang="ja-JP" i="1" dirty="0" err="1">
                <a:latin typeface="Times New Roman" panose="02020603050405020304" pitchFamily="18" charset="0"/>
              </a:rPr>
              <a:t>a</a:t>
            </a:r>
            <a:r>
              <a:rPr lang="en-US" altLang="ja-JP" dirty="0" err="1">
                <a:latin typeface="Times New Roman" panose="02020603050405020304" pitchFamily="18" charset="0"/>
              </a:rPr>
              <a:t>+</a:t>
            </a:r>
            <a:r>
              <a:rPr lang="en-US" altLang="ja-JP" i="1" dirty="0" err="1">
                <a:latin typeface="Times New Roman" panose="02020603050405020304" pitchFamily="18" charset="0"/>
              </a:rPr>
              <a:t>bc</a:t>
            </a:r>
            <a:r>
              <a:rPr lang="en-US" altLang="ja-JP" dirty="0">
                <a:latin typeface="Times New Roman" panose="02020603050405020304" pitchFamily="18" charset="0"/>
              </a:rPr>
              <a:t>        ≠ (</a:t>
            </a:r>
            <a:r>
              <a:rPr lang="en-US" altLang="ja-JP" i="1" dirty="0" err="1">
                <a:latin typeface="Times New Roman" panose="02020603050405020304" pitchFamily="18" charset="0"/>
              </a:rPr>
              <a:t>a</a:t>
            </a:r>
            <a:r>
              <a:rPr lang="en-US" altLang="ja-JP" dirty="0" err="1">
                <a:latin typeface="Times New Roman" panose="02020603050405020304" pitchFamily="18" charset="0"/>
              </a:rPr>
              <a:t>+</a:t>
            </a:r>
            <a:r>
              <a:rPr lang="en-US" altLang="ja-JP" i="1" dirty="0" err="1">
                <a:latin typeface="Times New Roman" panose="02020603050405020304" pitchFamily="18" charset="0"/>
              </a:rPr>
              <a:t>b</a:t>
            </a:r>
            <a:r>
              <a:rPr lang="en-US" altLang="ja-JP" dirty="0">
                <a:latin typeface="Times New Roman" panose="02020603050405020304" pitchFamily="18" charset="0"/>
              </a:rPr>
              <a:t>)(</a:t>
            </a:r>
            <a:r>
              <a:rPr lang="en-US" altLang="ja-JP" i="1" dirty="0" err="1">
                <a:latin typeface="Times New Roman" panose="02020603050405020304" pitchFamily="18" charset="0"/>
              </a:rPr>
              <a:t>a</a:t>
            </a:r>
            <a:r>
              <a:rPr lang="en-US" altLang="ja-JP" dirty="0" err="1">
                <a:latin typeface="Times New Roman" panose="02020603050405020304" pitchFamily="18" charset="0"/>
              </a:rPr>
              <a:t>+</a:t>
            </a:r>
            <a:r>
              <a:rPr lang="en-US" altLang="ja-JP" i="1" dirty="0" err="1">
                <a:latin typeface="Times New Roman" panose="02020603050405020304" pitchFamily="18" charset="0"/>
              </a:rPr>
              <a:t>c</a:t>
            </a:r>
            <a:r>
              <a:rPr lang="en-US" altLang="ja-JP" dirty="0">
                <a:latin typeface="Times New Roman" panose="02020603050405020304" pitchFamily="18" charset="0"/>
              </a:rPr>
              <a:t>)     (</a:t>
            </a:r>
            <a:r>
              <a:rPr lang="ja-JP" altLang="en-US" dirty="0">
                <a:latin typeface="Times New Roman" panose="02020603050405020304" pitchFamily="18" charset="0"/>
              </a:rPr>
              <a:t>不成立</a:t>
            </a:r>
            <a:r>
              <a:rPr lang="en-US" altLang="ja-JP" dirty="0">
                <a:latin typeface="Times New Roman" panose="02020603050405020304" pitchFamily="18" charset="0"/>
              </a:rPr>
              <a:t>)</a:t>
            </a:r>
          </a:p>
          <a:p>
            <a:pPr lvl="1" eaLnBrk="1" hangingPunct="1">
              <a:buFontTx/>
              <a:buChar char="•"/>
              <a:defRPr/>
            </a:pPr>
            <a:r>
              <a:rPr lang="en-US" altLang="ja-JP" dirty="0">
                <a:latin typeface="Times New Roman" panose="02020603050405020304" pitchFamily="18" charset="0"/>
              </a:rPr>
              <a:t>A</a:t>
            </a:r>
            <a:r>
              <a:rPr lang="ja-JP" altLang="en-US" dirty="0">
                <a:latin typeface="Times New Roman" panose="02020603050405020304" pitchFamily="18" charset="0"/>
              </a:rPr>
              <a:t>・</a:t>
            </a:r>
            <a:r>
              <a:rPr lang="en-US" altLang="ja-JP" dirty="0">
                <a:latin typeface="Times New Roman" panose="02020603050405020304" pitchFamily="18" charset="0"/>
              </a:rPr>
              <a:t>(B+C) = A</a:t>
            </a:r>
            <a:r>
              <a:rPr lang="ja-JP" altLang="en-US" dirty="0">
                <a:latin typeface="Times New Roman" panose="02020603050405020304" pitchFamily="18" charset="0"/>
              </a:rPr>
              <a:t>・</a:t>
            </a:r>
            <a:r>
              <a:rPr lang="en-US" altLang="ja-JP" dirty="0">
                <a:latin typeface="Times New Roman" panose="02020603050405020304" pitchFamily="18" charset="0"/>
              </a:rPr>
              <a:t>B+A</a:t>
            </a:r>
            <a:r>
              <a:rPr lang="ja-JP" altLang="en-US" dirty="0">
                <a:latin typeface="Times New Roman" panose="02020603050405020304" pitchFamily="18" charset="0"/>
              </a:rPr>
              <a:t>・</a:t>
            </a:r>
            <a:r>
              <a:rPr lang="en-US" altLang="ja-JP" dirty="0">
                <a:latin typeface="Times New Roman" panose="02020603050405020304" pitchFamily="18" charset="0"/>
              </a:rPr>
              <a:t>C       (</a:t>
            </a:r>
            <a:r>
              <a:rPr lang="ja-JP" altLang="en-US" dirty="0">
                <a:latin typeface="Times New Roman" panose="02020603050405020304" pitchFamily="18" charset="0"/>
              </a:rPr>
              <a:t>成立</a:t>
            </a:r>
            <a:r>
              <a:rPr lang="en-US" altLang="ja-JP" dirty="0">
                <a:latin typeface="Times New Roman" panose="02020603050405020304" pitchFamily="18" charset="0"/>
              </a:rPr>
              <a:t>)</a:t>
            </a:r>
          </a:p>
          <a:p>
            <a:pPr lvl="1" eaLnBrk="1" hangingPunct="1">
              <a:buFontTx/>
              <a:buChar char="•"/>
              <a:defRPr/>
            </a:pPr>
            <a:r>
              <a:rPr lang="en-US" altLang="ja-JP" dirty="0">
                <a:latin typeface="Times New Roman" panose="02020603050405020304" pitchFamily="18" charset="0"/>
              </a:rPr>
              <a:t>A+B</a:t>
            </a:r>
            <a:r>
              <a:rPr lang="ja-JP" altLang="en-US" dirty="0">
                <a:latin typeface="Times New Roman" panose="02020603050405020304" pitchFamily="18" charset="0"/>
              </a:rPr>
              <a:t>・</a:t>
            </a:r>
            <a:r>
              <a:rPr lang="en-US" altLang="ja-JP" dirty="0">
                <a:latin typeface="Times New Roman" panose="02020603050405020304" pitchFamily="18" charset="0"/>
              </a:rPr>
              <a:t>C   ≠ (A+B)</a:t>
            </a:r>
            <a:r>
              <a:rPr lang="ja-JP" altLang="en-US" dirty="0">
                <a:latin typeface="Times New Roman" panose="02020603050405020304" pitchFamily="18" charset="0"/>
              </a:rPr>
              <a:t>・</a:t>
            </a:r>
            <a:r>
              <a:rPr lang="en-US" altLang="ja-JP" dirty="0">
                <a:latin typeface="Times New Roman" panose="02020603050405020304" pitchFamily="18" charset="0"/>
              </a:rPr>
              <a:t>(A+C) (</a:t>
            </a:r>
            <a:r>
              <a:rPr lang="ja-JP" altLang="en-US" dirty="0">
                <a:latin typeface="Times New Roman" panose="02020603050405020304" pitchFamily="18" charset="0"/>
              </a:rPr>
              <a:t>不成立</a:t>
            </a:r>
            <a:r>
              <a:rPr lang="en-US" altLang="ja-JP" dirty="0">
                <a:latin typeface="Times New Roman" panose="02020603050405020304" pitchFamily="18" charset="0"/>
              </a:rPr>
              <a:t>)</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吸収則</a:t>
            </a:r>
          </a:p>
        </p:txBody>
      </p:sp>
      <p:sp>
        <p:nvSpPr>
          <p:cNvPr id="52227" name="Rectangle 3"/>
          <p:cNvSpPr>
            <a:spLocks noGrp="1" noChangeArrowheads="1"/>
          </p:cNvSpPr>
          <p:nvPr>
            <p:ph type="body" sz="half" idx="1"/>
          </p:nvPr>
        </p:nvSpPr>
        <p:spPr>
          <a:xfrm>
            <a:off x="1066800" y="1447800"/>
            <a:ext cx="6934200" cy="2362200"/>
          </a:xfrm>
        </p:spPr>
        <p:txBody>
          <a:bodyPr/>
          <a:lstStyle/>
          <a:p>
            <a:pPr eaLnBrk="1" hangingPunct="1">
              <a:buFont typeface="Wingdings" panose="05000000000000000000" pitchFamily="2" charset="2"/>
              <a:buChar char="u"/>
              <a:defRPr/>
            </a:pPr>
            <a:r>
              <a:rPr lang="ja-JP" altLang="en-US" dirty="0">
                <a:latin typeface="Times New Roman" panose="02020603050405020304" pitchFamily="18" charset="0"/>
              </a:rPr>
              <a:t>定理</a:t>
            </a:r>
            <a:r>
              <a:rPr lang="en-US" altLang="ja-JP" dirty="0">
                <a:latin typeface="Times New Roman" panose="02020603050405020304" pitchFamily="18" charset="0"/>
              </a:rPr>
              <a:t> : </a:t>
            </a:r>
            <a:r>
              <a:rPr lang="ja-JP" altLang="en-US" dirty="0">
                <a:latin typeface="Times New Roman" panose="02020603050405020304" pitchFamily="18" charset="0"/>
              </a:rPr>
              <a:t>吸収則</a:t>
            </a:r>
            <a:endParaRPr lang="en-US" altLang="ja-JP" dirty="0">
              <a:latin typeface="Times New Roman" panose="02020603050405020304" pitchFamily="18" charset="0"/>
            </a:endParaRPr>
          </a:p>
          <a:p>
            <a:pPr marL="457200" lvl="1" indent="0" eaLnBrk="1" hangingPunct="1">
              <a:buNone/>
              <a:defRPr/>
            </a:pPr>
            <a:r>
              <a:rPr lang="en-US" altLang="ja-JP" sz="3200" i="1" dirty="0">
                <a:latin typeface="Times New Roman" panose="02020603050405020304" pitchFamily="18" charset="0"/>
              </a:rPr>
              <a:t>X </a:t>
            </a:r>
            <a:r>
              <a:rPr lang="en-US" altLang="ja-JP" sz="3200" dirty="0">
                <a:latin typeface="Times New Roman" panose="02020603050405020304" pitchFamily="18" charset="0"/>
              </a:rPr>
              <a:t>+ (</a:t>
            </a:r>
            <a:r>
              <a:rPr lang="en-US" altLang="ja-JP" sz="3200" i="1" dirty="0">
                <a:latin typeface="Times New Roman" panose="02020603050405020304" pitchFamily="18" charset="0"/>
              </a:rPr>
              <a:t>X</a:t>
            </a:r>
            <a:r>
              <a:rPr lang="en-US" altLang="ja-JP" sz="3200" dirty="0">
                <a:latin typeface="Times New Roman" panose="02020603050405020304" pitchFamily="18" charset="0"/>
              </a:rPr>
              <a:t> </a:t>
            </a:r>
            <a:r>
              <a:rPr lang="ja-JP" altLang="en-US" sz="3200" dirty="0">
                <a:latin typeface="Times New Roman" panose="02020603050405020304" pitchFamily="18" charset="0"/>
              </a:rPr>
              <a:t>・ </a:t>
            </a:r>
            <a:r>
              <a:rPr lang="en-US" altLang="ja-JP" sz="3200" i="1" dirty="0">
                <a:latin typeface="Times New Roman" panose="02020603050405020304" pitchFamily="18" charset="0"/>
              </a:rPr>
              <a:t>Y</a:t>
            </a:r>
            <a:r>
              <a:rPr lang="en-US" altLang="ja-JP" sz="3200" dirty="0">
                <a:latin typeface="Times New Roman" panose="02020603050405020304" pitchFamily="18" charset="0"/>
              </a:rPr>
              <a:t>) = </a:t>
            </a:r>
            <a:r>
              <a:rPr lang="en-US" altLang="ja-JP" sz="3200" i="1" dirty="0">
                <a:latin typeface="Times New Roman" panose="02020603050405020304" pitchFamily="18" charset="0"/>
              </a:rPr>
              <a:t>X</a:t>
            </a:r>
            <a:endParaRPr lang="en-US" altLang="ja-JP" sz="3200" dirty="0">
              <a:latin typeface="Times New Roman" panose="02020603050405020304" pitchFamily="18" charset="0"/>
            </a:endParaRPr>
          </a:p>
          <a:p>
            <a:pPr marL="457200" lvl="1" indent="0" eaLnBrk="1" hangingPunct="1">
              <a:buNone/>
              <a:defRPr/>
            </a:pPr>
            <a:r>
              <a:rPr lang="en-US" altLang="ja-JP" sz="3200" i="1" dirty="0">
                <a:latin typeface="Times New Roman" panose="02020603050405020304" pitchFamily="18" charset="0"/>
              </a:rPr>
              <a:t>X </a:t>
            </a:r>
            <a:r>
              <a:rPr lang="ja-JP" altLang="en-US" sz="3200" dirty="0">
                <a:latin typeface="Times New Roman" panose="02020603050405020304" pitchFamily="18" charset="0"/>
              </a:rPr>
              <a:t>・ </a:t>
            </a:r>
            <a:r>
              <a:rPr lang="en-US" altLang="ja-JP" sz="3200" dirty="0">
                <a:latin typeface="Times New Roman" panose="02020603050405020304" pitchFamily="18" charset="0"/>
              </a:rPr>
              <a:t>(</a:t>
            </a:r>
            <a:r>
              <a:rPr lang="en-US" altLang="ja-JP" sz="3200" i="1" dirty="0">
                <a:latin typeface="Times New Roman" panose="02020603050405020304" pitchFamily="18" charset="0"/>
              </a:rPr>
              <a:t>X </a:t>
            </a:r>
            <a:r>
              <a:rPr lang="en-US" altLang="ja-JP" sz="3200" dirty="0">
                <a:latin typeface="Times New Roman" panose="02020603050405020304" pitchFamily="18" charset="0"/>
              </a:rPr>
              <a:t>+</a:t>
            </a:r>
            <a:r>
              <a:rPr lang="ja-JP" altLang="en-US" sz="3200" dirty="0">
                <a:latin typeface="Times New Roman" panose="02020603050405020304" pitchFamily="18" charset="0"/>
              </a:rPr>
              <a:t> </a:t>
            </a:r>
            <a:r>
              <a:rPr lang="en-US" altLang="ja-JP" sz="3200" i="1" dirty="0">
                <a:latin typeface="Times New Roman" panose="02020603050405020304" pitchFamily="18" charset="0"/>
              </a:rPr>
              <a:t>Y</a:t>
            </a:r>
            <a:r>
              <a:rPr lang="ja-JP" altLang="en-US" sz="3200" i="1" dirty="0">
                <a:latin typeface="Times New Roman" panose="02020603050405020304" pitchFamily="18" charset="0"/>
              </a:rPr>
              <a:t> </a:t>
            </a:r>
            <a:r>
              <a:rPr lang="en-US" altLang="ja-JP" sz="3200" dirty="0">
                <a:latin typeface="Times New Roman" panose="02020603050405020304" pitchFamily="18" charset="0"/>
              </a:rPr>
              <a:t>) = </a:t>
            </a:r>
            <a:r>
              <a:rPr lang="en-US" altLang="ja-JP" sz="3200" i="1" dirty="0">
                <a:latin typeface="Times New Roman" panose="02020603050405020304" pitchFamily="18" charset="0"/>
              </a:rPr>
              <a:t>X</a:t>
            </a:r>
            <a:endParaRPr lang="en-US" altLang="ja-JP" sz="3200" dirty="0">
              <a:latin typeface="Times New Roman" panose="02020603050405020304" pitchFamily="18" charset="0"/>
            </a:endParaRPr>
          </a:p>
          <a:p>
            <a:pPr eaLnBrk="1" hangingPunct="1">
              <a:buFont typeface="Wingdings" panose="05000000000000000000" pitchFamily="2" charset="2"/>
              <a:buChar char="u"/>
              <a:defRPr/>
            </a:pPr>
            <a:endParaRPr lang="en-US" altLang="ja-JP" sz="3600" dirty="0">
              <a:latin typeface="Times New Roman" panose="02020603050405020304" pitchFamily="18" charset="0"/>
            </a:endParaRPr>
          </a:p>
        </p:txBody>
      </p:sp>
      <p:graphicFrame>
        <p:nvGraphicFramePr>
          <p:cNvPr id="52321" name="Group 97"/>
          <p:cNvGraphicFramePr>
            <a:graphicFrameLocks noGrp="1"/>
          </p:cNvGraphicFramePr>
          <p:nvPr/>
        </p:nvGraphicFramePr>
        <p:xfrm>
          <a:off x="1524000" y="3810000"/>
          <a:ext cx="6096000" cy="2895600"/>
        </p:xfrm>
        <a:graphic>
          <a:graphicData uri="http://schemas.openxmlformats.org/drawingml/2006/table">
            <a:tbl>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28416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 </a:t>
                      </a: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Y</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a:t>
                      </a: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r>
                        <a:rPr kumimoji="1" lang="ja-JP" altLang="en-US"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a:t>
                      </a: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Y</a:t>
                      </a: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r>
                        <a:rPr kumimoji="1" lang="ja-JP" altLang="en-US"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a:t>
                      </a: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a:t>
                      </a: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a:t>
                      </a: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Y</a:t>
                      </a: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28416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88950">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416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8416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pSp>
        <p:nvGrpSpPr>
          <p:cNvPr id="52312" name="Group 88"/>
          <p:cNvGrpSpPr>
            <a:grpSpLocks/>
          </p:cNvGrpSpPr>
          <p:nvPr/>
        </p:nvGrpSpPr>
        <p:grpSpPr bwMode="auto">
          <a:xfrm>
            <a:off x="3556000" y="4387850"/>
            <a:ext cx="4064000" cy="2311400"/>
            <a:chOff x="2240" y="2764"/>
            <a:chExt cx="2560" cy="1456"/>
          </a:xfrm>
        </p:grpSpPr>
        <p:sp>
          <p:nvSpPr>
            <p:cNvPr id="52313" name="Rectangle 89"/>
            <p:cNvSpPr>
              <a:spLocks noChangeArrowheads="1"/>
            </p:cNvSpPr>
            <p:nvPr/>
          </p:nvSpPr>
          <p:spPr bwMode="auto">
            <a:xfrm>
              <a:off x="3520" y="3856"/>
              <a:ext cx="1280"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1</a:t>
              </a:r>
            </a:p>
          </p:txBody>
        </p:sp>
        <p:sp>
          <p:nvSpPr>
            <p:cNvPr id="52314" name="Rectangle 90"/>
            <p:cNvSpPr>
              <a:spLocks noChangeArrowheads="1"/>
            </p:cNvSpPr>
            <p:nvPr/>
          </p:nvSpPr>
          <p:spPr bwMode="auto">
            <a:xfrm>
              <a:off x="2240" y="3856"/>
              <a:ext cx="1280"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1</a:t>
              </a:r>
            </a:p>
          </p:txBody>
        </p:sp>
        <p:sp>
          <p:nvSpPr>
            <p:cNvPr id="52315" name="Rectangle 91"/>
            <p:cNvSpPr>
              <a:spLocks noChangeArrowheads="1"/>
            </p:cNvSpPr>
            <p:nvPr/>
          </p:nvSpPr>
          <p:spPr bwMode="auto">
            <a:xfrm>
              <a:off x="3520" y="3492"/>
              <a:ext cx="1280"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1</a:t>
              </a:r>
            </a:p>
          </p:txBody>
        </p:sp>
        <p:sp>
          <p:nvSpPr>
            <p:cNvPr id="52316" name="Rectangle 92"/>
            <p:cNvSpPr>
              <a:spLocks noChangeArrowheads="1"/>
            </p:cNvSpPr>
            <p:nvPr/>
          </p:nvSpPr>
          <p:spPr bwMode="auto">
            <a:xfrm>
              <a:off x="2240" y="3492"/>
              <a:ext cx="1280"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1</a:t>
              </a:r>
            </a:p>
          </p:txBody>
        </p:sp>
        <p:sp>
          <p:nvSpPr>
            <p:cNvPr id="52317" name="Rectangle 93"/>
            <p:cNvSpPr>
              <a:spLocks noChangeArrowheads="1"/>
            </p:cNvSpPr>
            <p:nvPr/>
          </p:nvSpPr>
          <p:spPr bwMode="auto">
            <a:xfrm>
              <a:off x="3520" y="3128"/>
              <a:ext cx="1280"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sp>
          <p:nvSpPr>
            <p:cNvPr id="52318" name="Rectangle 94"/>
            <p:cNvSpPr>
              <a:spLocks noChangeArrowheads="1"/>
            </p:cNvSpPr>
            <p:nvPr/>
          </p:nvSpPr>
          <p:spPr bwMode="auto">
            <a:xfrm>
              <a:off x="2240" y="3128"/>
              <a:ext cx="1280"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sp>
          <p:nvSpPr>
            <p:cNvPr id="52319" name="Rectangle 95"/>
            <p:cNvSpPr>
              <a:spLocks noChangeArrowheads="1"/>
            </p:cNvSpPr>
            <p:nvPr/>
          </p:nvSpPr>
          <p:spPr bwMode="auto">
            <a:xfrm>
              <a:off x="3520" y="2764"/>
              <a:ext cx="1280"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sp>
          <p:nvSpPr>
            <p:cNvPr id="52320" name="Rectangle 96"/>
            <p:cNvSpPr>
              <a:spLocks noChangeArrowheads="1"/>
            </p:cNvSpPr>
            <p:nvPr/>
          </p:nvSpPr>
          <p:spPr bwMode="auto">
            <a:xfrm>
              <a:off x="2240" y="2764"/>
              <a:ext cx="1280"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2312"/>
                                        </p:tgtEl>
                                        <p:attrNameLst>
                                          <p:attrName>style.visibility</p:attrName>
                                        </p:attrNameLst>
                                      </p:cBhvr>
                                      <p:to>
                                        <p:strVal val="visible"/>
                                      </p:to>
                                    </p:set>
                                    <p:animEffect transition="in" filter="checkerboard(across)">
                                      <p:cBhvr>
                                        <p:cTn id="7" dur="500"/>
                                        <p:tgtEl>
                                          <p:spTgt spid="52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その他便利な規則</a:t>
            </a:r>
          </a:p>
        </p:txBody>
      </p:sp>
      <p:sp>
        <p:nvSpPr>
          <p:cNvPr id="163843" name="Rectangle 3"/>
          <p:cNvSpPr>
            <a:spLocks noGrp="1" noChangeArrowheads="1"/>
          </p:cNvSpPr>
          <p:nvPr>
            <p:ph type="body" sz="half" idx="1"/>
          </p:nvPr>
        </p:nvSpPr>
        <p:spPr>
          <a:xfrm>
            <a:off x="1066800" y="1447800"/>
            <a:ext cx="6934200" cy="2362200"/>
          </a:xfrm>
        </p:spPr>
        <p:txBody>
          <a:bodyPr/>
          <a:lstStyle/>
          <a:p>
            <a:pPr eaLnBrk="1" hangingPunct="1">
              <a:buFont typeface="Wingdings" panose="05000000000000000000" pitchFamily="2" charset="2"/>
              <a:buChar char="u"/>
              <a:defRPr/>
            </a:pPr>
            <a:r>
              <a:rPr lang="ja-JP" altLang="en-US" dirty="0">
                <a:latin typeface="Times New Roman" panose="02020603050405020304" pitchFamily="18" charset="0"/>
              </a:rPr>
              <a:t>その他の系</a:t>
            </a:r>
            <a:endParaRPr lang="en-US" altLang="ja-JP" dirty="0">
              <a:latin typeface="Times New Roman" panose="02020603050405020304" pitchFamily="18" charset="0"/>
            </a:endParaRPr>
          </a:p>
          <a:p>
            <a:pPr marL="457200" lvl="1" indent="0" eaLnBrk="1" hangingPunct="1">
              <a:buNone/>
              <a:defRPr/>
            </a:pPr>
            <a:r>
              <a:rPr lang="en-US" altLang="ja-JP" sz="3200" i="1" dirty="0">
                <a:latin typeface="Times New Roman" panose="02020603050405020304" pitchFamily="18" charset="0"/>
              </a:rPr>
              <a:t>X </a:t>
            </a:r>
            <a:r>
              <a:rPr lang="en-US" altLang="ja-JP" sz="3200" dirty="0">
                <a:latin typeface="Times New Roman" panose="02020603050405020304" pitchFamily="18" charset="0"/>
              </a:rPr>
              <a:t>+ (</a:t>
            </a:r>
            <a:r>
              <a:rPr lang="en-US" altLang="ja-JP" sz="3200" i="1" dirty="0">
                <a:latin typeface="Times New Roman" panose="02020603050405020304" pitchFamily="18" charset="0"/>
              </a:rPr>
              <a:t>X</a:t>
            </a:r>
            <a:r>
              <a:rPr lang="en-US" altLang="ja-JP" sz="3200" dirty="0">
                <a:latin typeface="Times New Roman" panose="02020603050405020304" pitchFamily="18" charset="0"/>
              </a:rPr>
              <a:t> </a:t>
            </a:r>
            <a:r>
              <a:rPr lang="ja-JP" altLang="en-US" sz="3200" dirty="0">
                <a:latin typeface="Times New Roman" panose="02020603050405020304" pitchFamily="18" charset="0"/>
              </a:rPr>
              <a:t>・ </a:t>
            </a:r>
            <a:r>
              <a:rPr lang="en-US" altLang="ja-JP" sz="3200" i="1" dirty="0">
                <a:latin typeface="Times New Roman" panose="02020603050405020304" pitchFamily="18" charset="0"/>
              </a:rPr>
              <a:t>Y</a:t>
            </a:r>
            <a:r>
              <a:rPr lang="en-US" altLang="ja-JP" sz="3200" dirty="0">
                <a:latin typeface="Times New Roman" panose="02020603050405020304" pitchFamily="18" charset="0"/>
              </a:rPr>
              <a:t>) = </a:t>
            </a:r>
            <a:r>
              <a:rPr lang="en-US" altLang="ja-JP" sz="3200" i="1" dirty="0">
                <a:latin typeface="Times New Roman" panose="02020603050405020304" pitchFamily="18" charset="0"/>
              </a:rPr>
              <a:t>X</a:t>
            </a:r>
            <a:r>
              <a:rPr lang="ja-JP" altLang="en-US" sz="3200" dirty="0">
                <a:latin typeface="Times New Roman" panose="02020603050405020304" pitchFamily="18" charset="0"/>
              </a:rPr>
              <a:t> </a:t>
            </a:r>
            <a:r>
              <a:rPr lang="en-US" altLang="ja-JP" sz="3200" dirty="0">
                <a:latin typeface="Times New Roman" panose="02020603050405020304" pitchFamily="18" charset="0"/>
              </a:rPr>
              <a:t>+</a:t>
            </a:r>
            <a:r>
              <a:rPr lang="ja-JP" altLang="en-US" sz="3200" dirty="0">
                <a:latin typeface="Times New Roman" panose="02020603050405020304" pitchFamily="18" charset="0"/>
              </a:rPr>
              <a:t> </a:t>
            </a:r>
            <a:r>
              <a:rPr lang="en-US" altLang="ja-JP" sz="3200" i="1" dirty="0">
                <a:latin typeface="Times New Roman" panose="02020603050405020304" pitchFamily="18" charset="0"/>
              </a:rPr>
              <a:t>Y</a:t>
            </a:r>
          </a:p>
          <a:p>
            <a:pPr marL="457200" lvl="1" indent="0" eaLnBrk="1" hangingPunct="1">
              <a:buNone/>
              <a:defRPr/>
            </a:pPr>
            <a:r>
              <a:rPr lang="en-US" altLang="ja-JP" sz="3200" i="1" dirty="0">
                <a:latin typeface="Times New Roman" panose="02020603050405020304" pitchFamily="18" charset="0"/>
              </a:rPr>
              <a:t>X </a:t>
            </a:r>
            <a:r>
              <a:rPr lang="ja-JP" altLang="en-US" sz="3200" dirty="0">
                <a:latin typeface="Times New Roman" panose="02020603050405020304" pitchFamily="18" charset="0"/>
              </a:rPr>
              <a:t>・ </a:t>
            </a:r>
            <a:r>
              <a:rPr lang="en-US" altLang="ja-JP" sz="3200" dirty="0">
                <a:latin typeface="Times New Roman" panose="02020603050405020304" pitchFamily="18" charset="0"/>
              </a:rPr>
              <a:t>(</a:t>
            </a:r>
            <a:r>
              <a:rPr lang="en-US" altLang="ja-JP" sz="3200" i="1" dirty="0">
                <a:latin typeface="Times New Roman" panose="02020603050405020304" pitchFamily="18" charset="0"/>
              </a:rPr>
              <a:t>X </a:t>
            </a:r>
            <a:r>
              <a:rPr lang="en-US" altLang="ja-JP" sz="3200" dirty="0">
                <a:latin typeface="Times New Roman" panose="02020603050405020304" pitchFamily="18" charset="0"/>
              </a:rPr>
              <a:t>+</a:t>
            </a:r>
            <a:r>
              <a:rPr lang="ja-JP" altLang="en-US" sz="3200" dirty="0">
                <a:latin typeface="Times New Roman" panose="02020603050405020304" pitchFamily="18" charset="0"/>
              </a:rPr>
              <a:t> </a:t>
            </a:r>
            <a:r>
              <a:rPr lang="en-US" altLang="ja-JP" sz="3200" i="1" dirty="0">
                <a:latin typeface="Times New Roman" panose="02020603050405020304" pitchFamily="18" charset="0"/>
              </a:rPr>
              <a:t>Y</a:t>
            </a:r>
            <a:r>
              <a:rPr lang="ja-JP" altLang="en-US" sz="3200" i="1" dirty="0">
                <a:latin typeface="Times New Roman" panose="02020603050405020304" pitchFamily="18" charset="0"/>
              </a:rPr>
              <a:t> </a:t>
            </a:r>
            <a:r>
              <a:rPr lang="en-US" altLang="ja-JP" sz="3200" dirty="0">
                <a:latin typeface="Times New Roman" panose="02020603050405020304" pitchFamily="18" charset="0"/>
              </a:rPr>
              <a:t>) = </a:t>
            </a:r>
            <a:r>
              <a:rPr lang="en-US" altLang="ja-JP" sz="3200" i="1" dirty="0">
                <a:latin typeface="Times New Roman" panose="02020603050405020304" pitchFamily="18" charset="0"/>
              </a:rPr>
              <a:t>X </a:t>
            </a:r>
            <a:r>
              <a:rPr lang="ja-JP" altLang="en-US" sz="3200" dirty="0">
                <a:latin typeface="Times New Roman" panose="02020603050405020304" pitchFamily="18" charset="0"/>
              </a:rPr>
              <a:t>・ </a:t>
            </a:r>
            <a:r>
              <a:rPr lang="en-US" altLang="ja-JP" sz="3200" i="1" dirty="0">
                <a:latin typeface="Times New Roman" panose="02020603050405020304" pitchFamily="18" charset="0"/>
              </a:rPr>
              <a:t>Y</a:t>
            </a:r>
            <a:endParaRPr lang="en-US" altLang="ja-JP" sz="3200" dirty="0">
              <a:latin typeface="Times New Roman" panose="02020603050405020304" pitchFamily="18" charset="0"/>
            </a:endParaRPr>
          </a:p>
          <a:p>
            <a:pPr eaLnBrk="1" hangingPunct="1">
              <a:buFont typeface="Wingdings" panose="05000000000000000000" pitchFamily="2" charset="2"/>
              <a:buChar char="u"/>
              <a:defRPr/>
            </a:pPr>
            <a:endParaRPr lang="en-US" altLang="ja-JP" sz="3600" i="1" dirty="0">
              <a:latin typeface="Times New Roman" panose="02020603050405020304" pitchFamily="18" charset="0"/>
            </a:endParaRPr>
          </a:p>
        </p:txBody>
      </p:sp>
      <p:graphicFrame>
        <p:nvGraphicFramePr>
          <p:cNvPr id="163884" name="Group 44"/>
          <p:cNvGraphicFramePr>
            <a:graphicFrameLocks noGrp="1"/>
          </p:cNvGraphicFramePr>
          <p:nvPr/>
        </p:nvGraphicFramePr>
        <p:xfrm>
          <a:off x="1524000" y="3810000"/>
          <a:ext cx="6096000" cy="2895600"/>
        </p:xfrm>
        <a:graphic>
          <a:graphicData uri="http://schemas.openxmlformats.org/drawingml/2006/table">
            <a:tbl>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28416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 </a:t>
                      </a: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Y</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a:t>
                      </a: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r>
                        <a:rPr kumimoji="1" lang="ja-JP" altLang="en-US"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a:t>
                      </a: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Y</a:t>
                      </a: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r>
                        <a:rPr kumimoji="1" lang="ja-JP" altLang="en-US"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a:t>
                      </a: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a:t>
                      </a: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a:t>
                      </a: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Y</a:t>
                      </a: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28416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88950">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416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8416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63882" name="Line 42"/>
          <p:cNvSpPr>
            <a:spLocks noChangeShapeType="1"/>
          </p:cNvSpPr>
          <p:nvPr/>
        </p:nvSpPr>
        <p:spPr bwMode="auto">
          <a:xfrm>
            <a:off x="4495800" y="3886200"/>
            <a:ext cx="3048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163883" name="Line 43"/>
          <p:cNvSpPr>
            <a:spLocks noChangeShapeType="1"/>
          </p:cNvSpPr>
          <p:nvPr/>
        </p:nvSpPr>
        <p:spPr bwMode="auto">
          <a:xfrm>
            <a:off x="6477000" y="3886200"/>
            <a:ext cx="3048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cxnSp>
        <p:nvCxnSpPr>
          <p:cNvPr id="3" name="直線コネクタ 2">
            <a:extLst>
              <a:ext uri="{FF2B5EF4-FFF2-40B4-BE49-F238E27FC236}">
                <a16:creationId xmlns:a16="http://schemas.microsoft.com/office/drawing/2014/main" id="{9D91FEFF-9C7D-4AFF-B760-7F2C8778ADD4}"/>
              </a:ext>
            </a:extLst>
          </p:cNvPr>
          <p:cNvCxnSpPr/>
          <p:nvPr/>
        </p:nvCxnSpPr>
        <p:spPr bwMode="auto">
          <a:xfrm>
            <a:off x="2362200" y="2088000"/>
            <a:ext cx="45720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直線コネクタ 10">
            <a:extLst>
              <a:ext uri="{FF2B5EF4-FFF2-40B4-BE49-F238E27FC236}">
                <a16:creationId xmlns:a16="http://schemas.microsoft.com/office/drawing/2014/main" id="{68D31BEE-F601-4267-8404-3D95701880CE}"/>
              </a:ext>
            </a:extLst>
          </p:cNvPr>
          <p:cNvCxnSpPr/>
          <p:nvPr/>
        </p:nvCxnSpPr>
        <p:spPr bwMode="auto">
          <a:xfrm>
            <a:off x="2362200" y="2667000"/>
            <a:ext cx="45720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defRPr/>
            </a:pPr>
            <a:r>
              <a:rPr lang="ja-JP" altLang="en-US" dirty="0">
                <a:latin typeface="Times New Roman" panose="02020603050405020304" pitchFamily="18" charset="0"/>
              </a:rPr>
              <a:t>その他の系の証明</a:t>
            </a:r>
            <a:r>
              <a:rPr lang="en-US" altLang="ja-JP" dirty="0">
                <a:latin typeface="Times New Roman" panose="02020603050405020304" pitchFamily="18" charset="0"/>
              </a:rPr>
              <a:t>(1)</a:t>
            </a:r>
          </a:p>
        </p:txBody>
      </p:sp>
      <p:sp>
        <p:nvSpPr>
          <p:cNvPr id="39939" name="Rectangle 3"/>
          <p:cNvSpPr>
            <a:spLocks noGrp="1" noChangeArrowheads="1"/>
          </p:cNvSpPr>
          <p:nvPr>
            <p:ph type="body" idx="1"/>
          </p:nvPr>
        </p:nvSpPr>
        <p:spPr>
          <a:xfrm>
            <a:off x="1066800" y="1981200"/>
            <a:ext cx="7543800" cy="1752600"/>
          </a:xfrm>
        </p:spPr>
        <p:txBody>
          <a:bodyPr/>
          <a:lstStyle/>
          <a:p>
            <a:pPr eaLnBrk="1" hangingPunct="1">
              <a:buFont typeface="Wingdings" panose="05000000000000000000" pitchFamily="2" charset="2"/>
              <a:buChar char="u"/>
              <a:defRPr/>
            </a:pPr>
            <a:r>
              <a:rPr lang="ja-JP" altLang="en-US" dirty="0">
                <a:latin typeface="Times New Roman" panose="02020603050405020304" pitchFamily="18" charset="0"/>
              </a:rPr>
              <a:t>その他の系</a:t>
            </a:r>
            <a:endParaRPr lang="en-US" altLang="ja-JP" dirty="0">
              <a:latin typeface="Times New Roman" panose="02020603050405020304" pitchFamily="18" charset="0"/>
            </a:endParaRPr>
          </a:p>
          <a:p>
            <a:pPr marL="457200" lvl="1" indent="0" eaLnBrk="1" hangingPunct="1">
              <a:buNone/>
              <a:defRPr/>
            </a:pPr>
            <a:r>
              <a:rPr lang="en-US" altLang="ja-JP" sz="3200" i="1" dirty="0">
                <a:latin typeface="Times New Roman" panose="02020603050405020304" pitchFamily="18" charset="0"/>
              </a:rPr>
              <a:t>X </a:t>
            </a:r>
            <a:r>
              <a:rPr lang="en-US" altLang="ja-JP" sz="3200" dirty="0">
                <a:latin typeface="Times New Roman" panose="02020603050405020304" pitchFamily="18" charset="0"/>
              </a:rPr>
              <a:t>+ (</a:t>
            </a:r>
            <a:r>
              <a:rPr lang="en-US" altLang="ja-JP" sz="3200" i="1" dirty="0">
                <a:latin typeface="Times New Roman" panose="02020603050405020304" pitchFamily="18" charset="0"/>
              </a:rPr>
              <a:t>X</a:t>
            </a:r>
            <a:r>
              <a:rPr lang="en-US" altLang="ja-JP" sz="3200" dirty="0">
                <a:latin typeface="Times New Roman" panose="02020603050405020304" pitchFamily="18" charset="0"/>
              </a:rPr>
              <a:t> </a:t>
            </a:r>
            <a:r>
              <a:rPr lang="ja-JP" altLang="en-US" sz="3200" dirty="0">
                <a:latin typeface="Times New Roman" panose="02020603050405020304" pitchFamily="18" charset="0"/>
              </a:rPr>
              <a:t>・ </a:t>
            </a:r>
            <a:r>
              <a:rPr lang="en-US" altLang="ja-JP" sz="3200" i="1" dirty="0">
                <a:latin typeface="Times New Roman" panose="02020603050405020304" pitchFamily="18" charset="0"/>
              </a:rPr>
              <a:t>Y</a:t>
            </a:r>
            <a:r>
              <a:rPr lang="en-US" altLang="ja-JP" sz="3200" dirty="0">
                <a:latin typeface="Times New Roman" panose="02020603050405020304" pitchFamily="18" charset="0"/>
              </a:rPr>
              <a:t>) = </a:t>
            </a:r>
            <a:r>
              <a:rPr lang="en-US" altLang="ja-JP" sz="3200" i="1" dirty="0">
                <a:latin typeface="Times New Roman" panose="02020603050405020304" pitchFamily="18" charset="0"/>
              </a:rPr>
              <a:t>X</a:t>
            </a:r>
            <a:r>
              <a:rPr lang="ja-JP" altLang="en-US" sz="3200" dirty="0">
                <a:latin typeface="Times New Roman" panose="02020603050405020304" pitchFamily="18" charset="0"/>
              </a:rPr>
              <a:t> </a:t>
            </a:r>
            <a:r>
              <a:rPr lang="en-US" altLang="ja-JP" sz="3200" dirty="0">
                <a:latin typeface="Times New Roman" panose="02020603050405020304" pitchFamily="18" charset="0"/>
              </a:rPr>
              <a:t>+</a:t>
            </a:r>
            <a:r>
              <a:rPr lang="ja-JP" altLang="en-US" sz="3200" dirty="0">
                <a:latin typeface="Times New Roman" panose="02020603050405020304" pitchFamily="18" charset="0"/>
              </a:rPr>
              <a:t> </a:t>
            </a:r>
            <a:r>
              <a:rPr lang="en-US" altLang="ja-JP" sz="3200" i="1" dirty="0">
                <a:latin typeface="Times New Roman" panose="02020603050405020304" pitchFamily="18" charset="0"/>
              </a:rPr>
              <a:t>Y</a:t>
            </a:r>
          </a:p>
          <a:p>
            <a:pPr marL="457200" lvl="1" indent="0" eaLnBrk="1" hangingPunct="1">
              <a:buNone/>
              <a:defRPr/>
            </a:pPr>
            <a:r>
              <a:rPr lang="en-US" altLang="ja-JP" sz="3200" i="1" dirty="0">
                <a:latin typeface="Times New Roman" panose="02020603050405020304" pitchFamily="18" charset="0"/>
              </a:rPr>
              <a:t>X </a:t>
            </a:r>
            <a:r>
              <a:rPr lang="ja-JP" altLang="en-US" sz="3200" dirty="0">
                <a:latin typeface="Times New Roman" panose="02020603050405020304" pitchFamily="18" charset="0"/>
              </a:rPr>
              <a:t>・ </a:t>
            </a:r>
            <a:r>
              <a:rPr lang="en-US" altLang="ja-JP" sz="3200" dirty="0">
                <a:latin typeface="Times New Roman" panose="02020603050405020304" pitchFamily="18" charset="0"/>
              </a:rPr>
              <a:t>(</a:t>
            </a:r>
            <a:r>
              <a:rPr lang="en-US" altLang="ja-JP" sz="3200" i="1" dirty="0">
                <a:latin typeface="Times New Roman" panose="02020603050405020304" pitchFamily="18" charset="0"/>
              </a:rPr>
              <a:t>X </a:t>
            </a:r>
            <a:r>
              <a:rPr lang="en-US" altLang="ja-JP" sz="3200" dirty="0">
                <a:latin typeface="Times New Roman" panose="02020603050405020304" pitchFamily="18" charset="0"/>
              </a:rPr>
              <a:t>+</a:t>
            </a:r>
            <a:r>
              <a:rPr lang="ja-JP" altLang="en-US" sz="3200" dirty="0">
                <a:latin typeface="Times New Roman" panose="02020603050405020304" pitchFamily="18" charset="0"/>
              </a:rPr>
              <a:t> </a:t>
            </a:r>
            <a:r>
              <a:rPr lang="en-US" altLang="ja-JP" sz="3200" i="1" dirty="0">
                <a:latin typeface="Times New Roman" panose="02020603050405020304" pitchFamily="18" charset="0"/>
              </a:rPr>
              <a:t>Y</a:t>
            </a:r>
            <a:r>
              <a:rPr lang="ja-JP" altLang="en-US" sz="3200" i="1" dirty="0">
                <a:latin typeface="Times New Roman" panose="02020603050405020304" pitchFamily="18" charset="0"/>
              </a:rPr>
              <a:t> </a:t>
            </a:r>
            <a:r>
              <a:rPr lang="en-US" altLang="ja-JP" sz="3200" dirty="0">
                <a:latin typeface="Times New Roman" panose="02020603050405020304" pitchFamily="18" charset="0"/>
              </a:rPr>
              <a:t>) = </a:t>
            </a:r>
            <a:r>
              <a:rPr lang="en-US" altLang="ja-JP" sz="3200" i="1" dirty="0">
                <a:latin typeface="Times New Roman" panose="02020603050405020304" pitchFamily="18" charset="0"/>
              </a:rPr>
              <a:t>X </a:t>
            </a:r>
            <a:r>
              <a:rPr lang="ja-JP" altLang="en-US" sz="3200" dirty="0">
                <a:latin typeface="Times New Roman" panose="02020603050405020304" pitchFamily="18" charset="0"/>
              </a:rPr>
              <a:t>・ </a:t>
            </a:r>
            <a:r>
              <a:rPr lang="en-US" altLang="ja-JP" sz="3200" i="1" dirty="0">
                <a:latin typeface="Times New Roman" panose="02020603050405020304" pitchFamily="18" charset="0"/>
              </a:rPr>
              <a:t>Y</a:t>
            </a:r>
            <a:endParaRPr lang="en-US" altLang="ja-JP" sz="3200" dirty="0">
              <a:latin typeface="Times New Roman" panose="02020603050405020304" pitchFamily="18" charset="0"/>
            </a:endParaRPr>
          </a:p>
          <a:p>
            <a:pPr eaLnBrk="1" hangingPunct="1">
              <a:buFont typeface="Wingdings" panose="05000000000000000000" pitchFamily="2" charset="2"/>
              <a:buChar char="u"/>
              <a:defRPr/>
            </a:pPr>
            <a:endParaRPr lang="en-US" altLang="ja-JP" sz="3600" dirty="0">
              <a:latin typeface="Times New Roman" panose="02020603050405020304" pitchFamily="18" charset="0"/>
            </a:endParaRPr>
          </a:p>
        </p:txBody>
      </p:sp>
      <p:sp>
        <p:nvSpPr>
          <p:cNvPr id="39945" name="Text Box 9"/>
          <p:cNvSpPr txBox="1">
            <a:spLocks noChangeArrowheads="1"/>
          </p:cNvSpPr>
          <p:nvPr/>
        </p:nvSpPr>
        <p:spPr bwMode="auto">
          <a:xfrm>
            <a:off x="1447800" y="3668713"/>
            <a:ext cx="6705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20000"/>
              </a:spcBef>
              <a:buClr>
                <a:schemeClr val="hlink"/>
              </a:buClr>
              <a:buSzPct val="70000"/>
              <a:buFont typeface="Wingdings" panose="05000000000000000000" pitchFamily="2" charset="2"/>
              <a:buNone/>
              <a:defRPr/>
            </a:pPr>
            <a:r>
              <a:rPr lang="en-US" altLang="ja-JP" i="0">
                <a:effectLst>
                  <a:outerShdw blurRad="38100" dist="38100" dir="2700000" algn="tl">
                    <a:srgbClr val="000000"/>
                  </a:outerShdw>
                </a:effectLst>
              </a:rPr>
              <a:t>(</a:t>
            </a:r>
            <a:r>
              <a:rPr lang="ja-JP" altLang="en-US" i="0">
                <a:effectLst>
                  <a:outerShdw blurRad="38100" dist="38100" dir="2700000" algn="tl">
                    <a:srgbClr val="000000"/>
                  </a:outerShdw>
                </a:effectLst>
              </a:rPr>
              <a:t>証明</a:t>
            </a:r>
            <a:r>
              <a:rPr lang="en-US" altLang="ja-JP" i="0">
                <a:effectLst>
                  <a:outerShdw blurRad="38100" dist="38100" dir="2700000" algn="tl">
                    <a:srgbClr val="000000"/>
                  </a:outerShdw>
                </a:effectLst>
              </a:rPr>
              <a:t>)</a:t>
            </a:r>
          </a:p>
          <a:p>
            <a:pPr eaLnBrk="1" hangingPunct="1">
              <a:defRPr/>
            </a:pPr>
            <a:endParaRPr lang="en-US" altLang="ja-JP" baseline="30000">
              <a:effectLst>
                <a:outerShdw blurRad="38100" dist="38100" dir="2700000" algn="tl">
                  <a:srgbClr val="000000"/>
                </a:outerShdw>
              </a:effectLst>
            </a:endParaRPr>
          </a:p>
        </p:txBody>
      </p:sp>
      <p:graphicFrame>
        <p:nvGraphicFramePr>
          <p:cNvPr id="43014" name="Object 12"/>
          <p:cNvGraphicFramePr>
            <a:graphicFrameLocks noChangeAspect="1"/>
          </p:cNvGraphicFramePr>
          <p:nvPr/>
        </p:nvGraphicFramePr>
        <p:xfrm>
          <a:off x="1371600" y="4343400"/>
          <a:ext cx="7558088" cy="2000250"/>
        </p:xfrm>
        <a:graphic>
          <a:graphicData uri="http://schemas.openxmlformats.org/presentationml/2006/ole">
            <mc:AlternateContent xmlns:mc="http://schemas.openxmlformats.org/markup-compatibility/2006">
              <mc:Choice xmlns:v="urn:schemas-microsoft-com:vml" Requires="v">
                <p:oleObj name="数式" r:id="rId3" imgW="2842560" imgH="725040" progId="Equation.3">
                  <p:embed/>
                </p:oleObj>
              </mc:Choice>
              <mc:Fallback>
                <p:oleObj name="数式" r:id="rId3" imgW="2842560" imgH="725040" progId="Equation.3">
                  <p:embed/>
                  <p:pic>
                    <p:nvPicPr>
                      <p:cNvPr id="0" name="Picture 6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4343400"/>
                        <a:ext cx="7558088" cy="2000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7" name="直線コネクタ 6">
            <a:extLst>
              <a:ext uri="{FF2B5EF4-FFF2-40B4-BE49-F238E27FC236}">
                <a16:creationId xmlns:a16="http://schemas.microsoft.com/office/drawing/2014/main" id="{7E0341F4-BBAC-436A-AB38-BE5E348BF068}"/>
              </a:ext>
            </a:extLst>
          </p:cNvPr>
          <p:cNvCxnSpPr/>
          <p:nvPr/>
        </p:nvCxnSpPr>
        <p:spPr bwMode="auto">
          <a:xfrm>
            <a:off x="2362200" y="2667000"/>
            <a:ext cx="45720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直線コネクタ 7">
            <a:extLst>
              <a:ext uri="{FF2B5EF4-FFF2-40B4-BE49-F238E27FC236}">
                <a16:creationId xmlns:a16="http://schemas.microsoft.com/office/drawing/2014/main" id="{23563509-6C99-4A98-A42F-2A782F90DE4E}"/>
              </a:ext>
            </a:extLst>
          </p:cNvPr>
          <p:cNvCxnSpPr/>
          <p:nvPr/>
        </p:nvCxnSpPr>
        <p:spPr bwMode="auto">
          <a:xfrm>
            <a:off x="2362200" y="3246000"/>
            <a:ext cx="45720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defRPr/>
            </a:pPr>
            <a:r>
              <a:rPr lang="ja-JP" altLang="en-US" dirty="0">
                <a:latin typeface="Times New Roman" panose="02020603050405020304" pitchFamily="18" charset="0"/>
              </a:rPr>
              <a:t>その他の系の証明</a:t>
            </a:r>
            <a:r>
              <a:rPr lang="en-US" altLang="ja-JP" dirty="0">
                <a:latin typeface="Times New Roman" panose="02020603050405020304" pitchFamily="18" charset="0"/>
              </a:rPr>
              <a:t>(2)</a:t>
            </a:r>
          </a:p>
        </p:txBody>
      </p:sp>
      <p:grpSp>
        <p:nvGrpSpPr>
          <p:cNvPr id="44035" name="Group 25"/>
          <p:cNvGrpSpPr>
            <a:grpSpLocks/>
          </p:cNvGrpSpPr>
          <p:nvPr/>
        </p:nvGrpSpPr>
        <p:grpSpPr bwMode="auto">
          <a:xfrm>
            <a:off x="1828800" y="2286000"/>
            <a:ext cx="1600200" cy="914400"/>
            <a:chOff x="1152" y="2784"/>
            <a:chExt cx="1008" cy="576"/>
          </a:xfrm>
        </p:grpSpPr>
        <p:sp>
          <p:nvSpPr>
            <p:cNvPr id="44067" name="Oval 14"/>
            <p:cNvSpPr>
              <a:spLocks noChangeArrowheads="1"/>
            </p:cNvSpPr>
            <p:nvPr/>
          </p:nvSpPr>
          <p:spPr bwMode="auto">
            <a:xfrm>
              <a:off x="1152" y="2784"/>
              <a:ext cx="576" cy="576"/>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tx1"/>
                </a:buClr>
                <a:buChar char="–"/>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7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2800">
                  <a:latin typeface="Times New Roman" panose="02020603050405020304" pitchFamily="18" charset="0"/>
                </a:rPr>
                <a:t>X</a:t>
              </a:r>
            </a:p>
          </p:txBody>
        </p:sp>
        <p:sp>
          <p:nvSpPr>
            <p:cNvPr id="44068" name="Oval 15"/>
            <p:cNvSpPr>
              <a:spLocks noChangeArrowheads="1"/>
            </p:cNvSpPr>
            <p:nvPr/>
          </p:nvSpPr>
          <p:spPr bwMode="auto">
            <a:xfrm>
              <a:off x="1584" y="2784"/>
              <a:ext cx="576" cy="576"/>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tx1"/>
                </a:buClr>
                <a:buChar char="–"/>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7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2800">
                  <a:latin typeface="Times New Roman" panose="02020603050405020304" pitchFamily="18" charset="0"/>
                </a:rPr>
                <a:t>Y</a:t>
              </a:r>
            </a:p>
          </p:txBody>
        </p:sp>
      </p:grpSp>
      <p:grpSp>
        <p:nvGrpSpPr>
          <p:cNvPr id="59415" name="Group 23"/>
          <p:cNvGrpSpPr>
            <a:grpSpLocks/>
          </p:cNvGrpSpPr>
          <p:nvPr/>
        </p:nvGrpSpPr>
        <p:grpSpPr bwMode="auto">
          <a:xfrm>
            <a:off x="1828800" y="2286000"/>
            <a:ext cx="1600200" cy="914400"/>
            <a:chOff x="2736" y="2688"/>
            <a:chExt cx="1008" cy="576"/>
          </a:xfrm>
        </p:grpSpPr>
        <p:sp>
          <p:nvSpPr>
            <p:cNvPr id="44063" name="Oval 16"/>
            <p:cNvSpPr>
              <a:spLocks noChangeArrowheads="1"/>
            </p:cNvSpPr>
            <p:nvPr/>
          </p:nvSpPr>
          <p:spPr bwMode="auto">
            <a:xfrm>
              <a:off x="3168" y="2688"/>
              <a:ext cx="576" cy="576"/>
            </a:xfrm>
            <a:prstGeom prst="ellipse">
              <a:avLst/>
            </a:prstGeom>
            <a:solidFill>
              <a:schemeClr val="accent2"/>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tx1"/>
                </a:buClr>
                <a:buChar char="–"/>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7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2800">
                <a:latin typeface="Times New Roman" panose="02020603050405020304" pitchFamily="18" charset="0"/>
              </a:endParaRPr>
            </a:p>
          </p:txBody>
        </p:sp>
        <p:sp>
          <p:nvSpPr>
            <p:cNvPr id="44064" name="Oval 17"/>
            <p:cNvSpPr>
              <a:spLocks noChangeArrowheads="1"/>
            </p:cNvSpPr>
            <p:nvPr/>
          </p:nvSpPr>
          <p:spPr bwMode="auto">
            <a:xfrm>
              <a:off x="2736" y="2688"/>
              <a:ext cx="576" cy="576"/>
            </a:xfrm>
            <a:prstGeom prst="ellipse">
              <a:avLst/>
            </a:prstGeom>
            <a:solidFill>
              <a:srgbClr val="800080"/>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tx1"/>
                </a:buClr>
                <a:buChar char="–"/>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7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2800" i="0">
                <a:latin typeface="Times New Roman" panose="02020603050405020304" pitchFamily="18" charset="0"/>
              </a:endParaRPr>
            </a:p>
          </p:txBody>
        </p:sp>
        <p:sp>
          <p:nvSpPr>
            <p:cNvPr id="44065" name="Oval 21"/>
            <p:cNvSpPr>
              <a:spLocks noChangeArrowheads="1"/>
            </p:cNvSpPr>
            <p:nvPr/>
          </p:nvSpPr>
          <p:spPr bwMode="auto">
            <a:xfrm>
              <a:off x="2736" y="2688"/>
              <a:ext cx="576" cy="576"/>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tx1"/>
                </a:buClr>
                <a:buChar char="–"/>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7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2800">
                  <a:latin typeface="Times New Roman" panose="02020603050405020304" pitchFamily="18" charset="0"/>
                </a:rPr>
                <a:t>X</a:t>
              </a:r>
            </a:p>
          </p:txBody>
        </p:sp>
        <p:sp>
          <p:nvSpPr>
            <p:cNvPr id="44066" name="Oval 22"/>
            <p:cNvSpPr>
              <a:spLocks noChangeArrowheads="1"/>
            </p:cNvSpPr>
            <p:nvPr/>
          </p:nvSpPr>
          <p:spPr bwMode="auto">
            <a:xfrm>
              <a:off x="3168" y="2688"/>
              <a:ext cx="576" cy="576"/>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tx1"/>
                </a:buClr>
                <a:buChar char="–"/>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7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2800">
                  <a:latin typeface="Times New Roman" panose="02020603050405020304" pitchFamily="18" charset="0"/>
                </a:rPr>
                <a:t>Y</a:t>
              </a:r>
            </a:p>
          </p:txBody>
        </p:sp>
      </p:grpSp>
      <p:grpSp>
        <p:nvGrpSpPr>
          <p:cNvPr id="44037" name="Group 26"/>
          <p:cNvGrpSpPr>
            <a:grpSpLocks/>
          </p:cNvGrpSpPr>
          <p:nvPr/>
        </p:nvGrpSpPr>
        <p:grpSpPr bwMode="auto">
          <a:xfrm>
            <a:off x="5029200" y="2286000"/>
            <a:ext cx="1600200" cy="914400"/>
            <a:chOff x="1152" y="2784"/>
            <a:chExt cx="1008" cy="576"/>
          </a:xfrm>
        </p:grpSpPr>
        <p:sp>
          <p:nvSpPr>
            <p:cNvPr id="44061" name="Oval 27"/>
            <p:cNvSpPr>
              <a:spLocks noChangeArrowheads="1"/>
            </p:cNvSpPr>
            <p:nvPr/>
          </p:nvSpPr>
          <p:spPr bwMode="auto">
            <a:xfrm>
              <a:off x="1152" y="2784"/>
              <a:ext cx="576" cy="576"/>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tx1"/>
                </a:buClr>
                <a:buChar char="–"/>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7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2800">
                  <a:latin typeface="Times New Roman" panose="02020603050405020304" pitchFamily="18" charset="0"/>
                </a:rPr>
                <a:t>X</a:t>
              </a:r>
            </a:p>
          </p:txBody>
        </p:sp>
        <p:sp>
          <p:nvSpPr>
            <p:cNvPr id="44062" name="Oval 28"/>
            <p:cNvSpPr>
              <a:spLocks noChangeArrowheads="1"/>
            </p:cNvSpPr>
            <p:nvPr/>
          </p:nvSpPr>
          <p:spPr bwMode="auto">
            <a:xfrm>
              <a:off x="1584" y="2784"/>
              <a:ext cx="576" cy="576"/>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tx1"/>
                </a:buClr>
                <a:buChar char="–"/>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7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2800">
                  <a:latin typeface="Times New Roman" panose="02020603050405020304" pitchFamily="18" charset="0"/>
                </a:rPr>
                <a:t>Y</a:t>
              </a:r>
            </a:p>
          </p:txBody>
        </p:sp>
      </p:grpSp>
      <p:grpSp>
        <p:nvGrpSpPr>
          <p:cNvPr id="59416" name="Group 24"/>
          <p:cNvGrpSpPr>
            <a:grpSpLocks/>
          </p:cNvGrpSpPr>
          <p:nvPr/>
        </p:nvGrpSpPr>
        <p:grpSpPr bwMode="auto">
          <a:xfrm>
            <a:off x="2362200" y="2133600"/>
            <a:ext cx="1295400" cy="1900238"/>
            <a:chOff x="1488" y="1344"/>
            <a:chExt cx="816" cy="1197"/>
          </a:xfrm>
        </p:grpSpPr>
        <p:sp>
          <p:nvSpPr>
            <p:cNvPr id="59401" name="Line 9"/>
            <p:cNvSpPr>
              <a:spLocks noChangeShapeType="1"/>
            </p:cNvSpPr>
            <p:nvPr/>
          </p:nvSpPr>
          <p:spPr bwMode="auto">
            <a:xfrm flipH="1">
              <a:off x="1920" y="2112"/>
              <a:ext cx="0" cy="144"/>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44058" name="Text Box 10"/>
            <p:cNvSpPr txBox="1">
              <a:spLocks noChangeArrowheads="1"/>
            </p:cNvSpPr>
            <p:nvPr/>
          </p:nvSpPr>
          <p:spPr bwMode="auto">
            <a:xfrm>
              <a:off x="1632" y="2214"/>
              <a:ext cx="54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tx1"/>
                </a:buClr>
                <a:buChar char="–"/>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7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en-US" altLang="ja-JP" sz="2800">
                  <a:latin typeface="Times New Roman" panose="02020603050405020304" pitchFamily="18" charset="0"/>
                </a:rPr>
                <a:t>X</a:t>
              </a:r>
              <a:r>
                <a:rPr lang="en-US" altLang="ja-JP" sz="2800" i="0">
                  <a:latin typeface="Times New Roman" panose="02020603050405020304" pitchFamily="18" charset="0"/>
                </a:rPr>
                <a:t> </a:t>
              </a:r>
              <a:r>
                <a:rPr lang="ja-JP" altLang="en-US" sz="2800" i="0">
                  <a:latin typeface="Times New Roman" panose="02020603050405020304" pitchFamily="18" charset="0"/>
                </a:rPr>
                <a:t>・</a:t>
              </a:r>
              <a:r>
                <a:rPr lang="en-US" altLang="ja-JP" sz="2800">
                  <a:latin typeface="Times New Roman" panose="02020603050405020304" pitchFamily="18" charset="0"/>
                </a:rPr>
                <a:t>Y</a:t>
              </a:r>
            </a:p>
          </p:txBody>
        </p:sp>
        <p:sp>
          <p:nvSpPr>
            <p:cNvPr id="59403" name="Line 11"/>
            <p:cNvSpPr>
              <a:spLocks noChangeShapeType="1"/>
            </p:cNvSpPr>
            <p:nvPr/>
          </p:nvSpPr>
          <p:spPr bwMode="auto">
            <a:xfrm flipH="1">
              <a:off x="1728" y="2256"/>
              <a:ext cx="144"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59405" name="Oval 13"/>
            <p:cNvSpPr>
              <a:spLocks noChangeArrowheads="1"/>
            </p:cNvSpPr>
            <p:nvPr/>
          </p:nvSpPr>
          <p:spPr bwMode="auto">
            <a:xfrm>
              <a:off x="1488" y="1344"/>
              <a:ext cx="816" cy="768"/>
            </a:xfrm>
            <a:prstGeom prst="ellipse">
              <a:avLst/>
            </a:prstGeom>
            <a:noFill/>
            <a:ln w="34925">
              <a:solidFill>
                <a:srgbClr val="FF00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ja-JP" altLang="en-US">
                <a:effectLst>
                  <a:outerShdw blurRad="38100" dist="38100" dir="2700000" algn="tl">
                    <a:srgbClr val="000000">
                      <a:alpha val="43137"/>
                    </a:srgbClr>
                  </a:outerShdw>
                </a:effectLst>
              </a:endParaRPr>
            </a:p>
          </p:txBody>
        </p:sp>
      </p:grpSp>
      <p:grpSp>
        <p:nvGrpSpPr>
          <p:cNvPr id="59427" name="Group 35"/>
          <p:cNvGrpSpPr>
            <a:grpSpLocks/>
          </p:cNvGrpSpPr>
          <p:nvPr/>
        </p:nvGrpSpPr>
        <p:grpSpPr bwMode="auto">
          <a:xfrm>
            <a:off x="5029200" y="2286000"/>
            <a:ext cx="1600200" cy="914400"/>
            <a:chOff x="3168" y="2688"/>
            <a:chExt cx="1008" cy="576"/>
          </a:xfrm>
        </p:grpSpPr>
        <p:sp>
          <p:nvSpPr>
            <p:cNvPr id="59422" name="Oval 30"/>
            <p:cNvSpPr>
              <a:spLocks noChangeArrowheads="1"/>
            </p:cNvSpPr>
            <p:nvPr/>
          </p:nvSpPr>
          <p:spPr bwMode="auto">
            <a:xfrm>
              <a:off x="3168" y="2688"/>
              <a:ext cx="576" cy="576"/>
            </a:xfrm>
            <a:prstGeom prst="ellipse">
              <a:avLst/>
            </a:prstGeom>
            <a:solidFill>
              <a:schemeClr val="accent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ja-JP" altLang="en-US">
                <a:effectLst>
                  <a:outerShdw blurRad="38100" dist="38100" dir="2700000" algn="tl">
                    <a:srgbClr val="000000">
                      <a:alpha val="43137"/>
                    </a:srgbClr>
                  </a:outerShdw>
                </a:effectLst>
              </a:endParaRPr>
            </a:p>
          </p:txBody>
        </p:sp>
        <p:sp>
          <p:nvSpPr>
            <p:cNvPr id="59423" name="Oval 31"/>
            <p:cNvSpPr>
              <a:spLocks noChangeArrowheads="1"/>
            </p:cNvSpPr>
            <p:nvPr/>
          </p:nvSpPr>
          <p:spPr bwMode="auto">
            <a:xfrm>
              <a:off x="3600" y="2688"/>
              <a:ext cx="576" cy="576"/>
            </a:xfrm>
            <a:prstGeom prst="ellipse">
              <a:avLst/>
            </a:prstGeom>
            <a:solidFill>
              <a:schemeClr val="accent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ja-JP" altLang="en-US">
                <a:effectLst>
                  <a:outerShdw blurRad="38100" dist="38100" dir="2700000" algn="tl">
                    <a:srgbClr val="000000">
                      <a:alpha val="43137"/>
                    </a:srgbClr>
                  </a:outerShdw>
                </a:effectLst>
              </a:endParaRPr>
            </a:p>
          </p:txBody>
        </p:sp>
        <p:grpSp>
          <p:nvGrpSpPr>
            <p:cNvPr id="44054" name="Group 32"/>
            <p:cNvGrpSpPr>
              <a:grpSpLocks/>
            </p:cNvGrpSpPr>
            <p:nvPr/>
          </p:nvGrpSpPr>
          <p:grpSpPr bwMode="auto">
            <a:xfrm>
              <a:off x="3168" y="2688"/>
              <a:ext cx="1008" cy="576"/>
              <a:chOff x="1152" y="2784"/>
              <a:chExt cx="1008" cy="576"/>
            </a:xfrm>
          </p:grpSpPr>
          <p:sp>
            <p:nvSpPr>
              <p:cNvPr id="44055" name="Oval 33"/>
              <p:cNvSpPr>
                <a:spLocks noChangeArrowheads="1"/>
              </p:cNvSpPr>
              <p:nvPr/>
            </p:nvSpPr>
            <p:spPr bwMode="auto">
              <a:xfrm>
                <a:off x="1152" y="2784"/>
                <a:ext cx="576" cy="576"/>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tx1"/>
                  </a:buClr>
                  <a:buChar char="–"/>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7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2800">
                    <a:latin typeface="Times New Roman" panose="02020603050405020304" pitchFamily="18" charset="0"/>
                  </a:rPr>
                  <a:t>X</a:t>
                </a:r>
              </a:p>
            </p:txBody>
          </p:sp>
          <p:sp>
            <p:nvSpPr>
              <p:cNvPr id="44056" name="Oval 34"/>
              <p:cNvSpPr>
                <a:spLocks noChangeArrowheads="1"/>
              </p:cNvSpPr>
              <p:nvPr/>
            </p:nvSpPr>
            <p:spPr bwMode="auto">
              <a:xfrm>
                <a:off x="1584" y="2784"/>
                <a:ext cx="576" cy="576"/>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tx1"/>
                  </a:buClr>
                  <a:buChar char="–"/>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7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2800">
                    <a:latin typeface="Times New Roman" panose="02020603050405020304" pitchFamily="18" charset="0"/>
                  </a:rPr>
                  <a:t>Y</a:t>
                </a:r>
              </a:p>
            </p:txBody>
          </p:sp>
        </p:grpSp>
      </p:grpSp>
      <p:grpSp>
        <p:nvGrpSpPr>
          <p:cNvPr id="59438" name="Group 46"/>
          <p:cNvGrpSpPr>
            <a:grpSpLocks/>
          </p:cNvGrpSpPr>
          <p:nvPr/>
        </p:nvGrpSpPr>
        <p:grpSpPr bwMode="auto">
          <a:xfrm>
            <a:off x="4724400" y="1981200"/>
            <a:ext cx="2286000" cy="2052638"/>
            <a:chOff x="2928" y="2496"/>
            <a:chExt cx="1440" cy="1293"/>
          </a:xfrm>
        </p:grpSpPr>
        <p:sp>
          <p:nvSpPr>
            <p:cNvPr id="59435" name="Oval 43"/>
            <p:cNvSpPr>
              <a:spLocks noChangeArrowheads="1"/>
            </p:cNvSpPr>
            <p:nvPr/>
          </p:nvSpPr>
          <p:spPr bwMode="auto">
            <a:xfrm>
              <a:off x="2928" y="2496"/>
              <a:ext cx="1440" cy="864"/>
            </a:xfrm>
            <a:prstGeom prst="ellipse">
              <a:avLst/>
            </a:prstGeom>
            <a:noFill/>
            <a:ln w="34925">
              <a:solidFill>
                <a:srgbClr val="FF00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ja-JP" altLang="en-US">
                <a:effectLst>
                  <a:outerShdw blurRad="38100" dist="38100" dir="2700000" algn="tl">
                    <a:srgbClr val="000000">
                      <a:alpha val="43137"/>
                    </a:srgbClr>
                  </a:outerShdw>
                </a:effectLst>
              </a:endParaRPr>
            </a:p>
          </p:txBody>
        </p:sp>
        <p:sp>
          <p:nvSpPr>
            <p:cNvPr id="59436" name="Line 44"/>
            <p:cNvSpPr>
              <a:spLocks noChangeShapeType="1"/>
            </p:cNvSpPr>
            <p:nvPr/>
          </p:nvSpPr>
          <p:spPr bwMode="auto">
            <a:xfrm>
              <a:off x="3600" y="3360"/>
              <a:ext cx="0" cy="144"/>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44051" name="Text Box 45"/>
            <p:cNvSpPr txBox="1">
              <a:spLocks noChangeArrowheads="1"/>
            </p:cNvSpPr>
            <p:nvPr/>
          </p:nvSpPr>
          <p:spPr bwMode="auto">
            <a:xfrm>
              <a:off x="3264" y="3462"/>
              <a:ext cx="56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tx1"/>
                </a:buClr>
                <a:buChar char="–"/>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7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en-US" altLang="ja-JP" sz="2800">
                  <a:latin typeface="Times New Roman" panose="02020603050405020304" pitchFamily="18" charset="0"/>
                </a:rPr>
                <a:t>X</a:t>
              </a:r>
              <a:r>
                <a:rPr lang="en-US" altLang="ja-JP" sz="2800" i="0">
                  <a:latin typeface="Times New Roman" panose="02020603050405020304" pitchFamily="18" charset="0"/>
                </a:rPr>
                <a:t> +</a:t>
              </a:r>
              <a:r>
                <a:rPr lang="en-US" altLang="ja-JP" sz="2800">
                  <a:latin typeface="Times New Roman" panose="02020603050405020304" pitchFamily="18" charset="0"/>
                </a:rPr>
                <a:t>Y</a:t>
              </a:r>
            </a:p>
          </p:txBody>
        </p:sp>
      </p:grpSp>
      <p:grpSp>
        <p:nvGrpSpPr>
          <p:cNvPr id="59444" name="Group 52"/>
          <p:cNvGrpSpPr>
            <a:grpSpLocks/>
          </p:cNvGrpSpPr>
          <p:nvPr/>
        </p:nvGrpSpPr>
        <p:grpSpPr bwMode="auto">
          <a:xfrm>
            <a:off x="914400" y="4495800"/>
            <a:ext cx="7086600" cy="1554163"/>
            <a:chOff x="528" y="2832"/>
            <a:chExt cx="4704" cy="979"/>
          </a:xfrm>
        </p:grpSpPr>
        <p:sp>
          <p:nvSpPr>
            <p:cNvPr id="44047" name="Text Box 47"/>
            <p:cNvSpPr txBox="1">
              <a:spLocks noChangeArrowheads="1"/>
            </p:cNvSpPr>
            <p:nvPr/>
          </p:nvSpPr>
          <p:spPr bwMode="auto">
            <a:xfrm>
              <a:off x="528" y="2832"/>
              <a:ext cx="4704" cy="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tx1"/>
                </a:buClr>
                <a:buChar char="–"/>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7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en-US" altLang="ja-JP">
                  <a:latin typeface="Times New Roman" panose="02020603050405020304" pitchFamily="18" charset="0"/>
                </a:rPr>
                <a:t>X</a:t>
              </a:r>
              <a:r>
                <a:rPr lang="en-US" altLang="ja-JP" i="0">
                  <a:latin typeface="Times New Roman" panose="02020603050405020304" pitchFamily="18" charset="0"/>
                </a:rPr>
                <a:t> </a:t>
              </a:r>
              <a:r>
                <a:rPr lang="ja-JP" altLang="en-US" i="0">
                  <a:latin typeface="Times New Roman" panose="02020603050405020304" pitchFamily="18" charset="0"/>
                </a:rPr>
                <a:t>と</a:t>
              </a:r>
              <a:r>
                <a:rPr lang="en-US" altLang="ja-JP">
                  <a:latin typeface="Times New Roman" panose="02020603050405020304" pitchFamily="18" charset="0"/>
                </a:rPr>
                <a:t>Y</a:t>
              </a:r>
              <a:r>
                <a:rPr lang="en-US" altLang="ja-JP" i="0">
                  <a:latin typeface="Times New Roman" panose="02020603050405020304" pitchFamily="18" charset="0"/>
                </a:rPr>
                <a:t> </a:t>
              </a:r>
              <a:r>
                <a:rPr lang="ja-JP" altLang="en-US" i="0">
                  <a:latin typeface="Times New Roman" panose="02020603050405020304" pitchFamily="18" charset="0"/>
                </a:rPr>
                <a:t>を寄せ集める</a:t>
              </a:r>
              <a:r>
                <a:rPr lang="en-US" altLang="ja-JP" i="0">
                  <a:latin typeface="Times New Roman" panose="02020603050405020304" pitchFamily="18" charset="0"/>
                </a:rPr>
                <a:t>(</a:t>
              </a:r>
              <a:r>
                <a:rPr lang="ja-JP" altLang="en-US" i="0">
                  <a:latin typeface="Times New Roman" panose="02020603050405020304" pitchFamily="18" charset="0"/>
                </a:rPr>
                <a:t>右辺</a:t>
              </a:r>
              <a:r>
                <a:rPr lang="en-US" altLang="ja-JP" i="0">
                  <a:latin typeface="Times New Roman" panose="02020603050405020304" pitchFamily="18" charset="0"/>
                </a:rPr>
                <a:t>: </a:t>
              </a:r>
              <a:r>
                <a:rPr lang="en-US" altLang="ja-JP">
                  <a:latin typeface="Times New Roman" panose="02020603050405020304" pitchFamily="18" charset="0"/>
                </a:rPr>
                <a:t>X</a:t>
              </a:r>
              <a:r>
                <a:rPr lang="en-US" altLang="ja-JP" i="0">
                  <a:latin typeface="Times New Roman" panose="02020603050405020304" pitchFamily="18" charset="0"/>
                </a:rPr>
                <a:t> +</a:t>
              </a:r>
              <a:r>
                <a:rPr lang="en-US" altLang="ja-JP">
                  <a:latin typeface="Times New Roman" panose="02020603050405020304" pitchFamily="18" charset="0"/>
                </a:rPr>
                <a:t>Y</a:t>
              </a:r>
              <a:r>
                <a:rPr lang="en-US" altLang="ja-JP" i="0">
                  <a:latin typeface="Times New Roman" panose="02020603050405020304" pitchFamily="18" charset="0"/>
                </a:rPr>
                <a:t> )</a:t>
              </a:r>
              <a:r>
                <a:rPr lang="ja-JP" altLang="en-US" i="0">
                  <a:latin typeface="Times New Roman" panose="02020603050405020304" pitchFamily="18" charset="0"/>
                </a:rPr>
                <a:t>とき、</a:t>
              </a:r>
              <a:r>
                <a:rPr lang="en-US" altLang="ja-JP">
                  <a:latin typeface="Times New Roman" panose="02020603050405020304" pitchFamily="18" charset="0"/>
                </a:rPr>
                <a:t>X</a:t>
              </a:r>
              <a:r>
                <a:rPr lang="en-US" altLang="ja-JP" i="0">
                  <a:latin typeface="Times New Roman" panose="02020603050405020304" pitchFamily="18" charset="0"/>
                </a:rPr>
                <a:t> </a:t>
              </a:r>
              <a:r>
                <a:rPr lang="ja-JP" altLang="en-US" i="0">
                  <a:latin typeface="Times New Roman" panose="02020603050405020304" pitchFamily="18" charset="0"/>
                </a:rPr>
                <a:t>に含まれる</a:t>
              </a:r>
              <a:r>
                <a:rPr lang="en-US" altLang="ja-JP">
                  <a:latin typeface="Times New Roman" panose="02020603050405020304" pitchFamily="18" charset="0"/>
                </a:rPr>
                <a:t>Y</a:t>
              </a:r>
              <a:r>
                <a:rPr lang="en-US" altLang="ja-JP" i="0">
                  <a:latin typeface="Times New Roman" panose="02020603050405020304" pitchFamily="18" charset="0"/>
                </a:rPr>
                <a:t> (</a:t>
              </a:r>
              <a:r>
                <a:rPr lang="ja-JP" altLang="en-US" i="0">
                  <a:latin typeface="Times New Roman" panose="02020603050405020304" pitchFamily="18" charset="0"/>
                </a:rPr>
                <a:t>つまり</a:t>
              </a:r>
              <a:r>
                <a:rPr lang="en-US" altLang="ja-JP">
                  <a:latin typeface="Times New Roman" panose="02020603050405020304" pitchFamily="18" charset="0"/>
                </a:rPr>
                <a:t>X</a:t>
              </a:r>
              <a:r>
                <a:rPr lang="en-US" altLang="ja-JP" i="0">
                  <a:latin typeface="Times New Roman" panose="02020603050405020304" pitchFamily="18" charset="0"/>
                </a:rPr>
                <a:t> </a:t>
              </a:r>
              <a:r>
                <a:rPr lang="ja-JP" altLang="en-US" i="0">
                  <a:latin typeface="Times New Roman" panose="02020603050405020304" pitchFamily="18" charset="0"/>
                </a:rPr>
                <a:t>・</a:t>
              </a:r>
              <a:r>
                <a:rPr lang="en-US" altLang="ja-JP">
                  <a:latin typeface="Times New Roman" panose="02020603050405020304" pitchFamily="18" charset="0"/>
                </a:rPr>
                <a:t>Y</a:t>
              </a:r>
              <a:r>
                <a:rPr lang="en-US" altLang="ja-JP" i="0">
                  <a:latin typeface="Times New Roman" panose="02020603050405020304" pitchFamily="18" charset="0"/>
                </a:rPr>
                <a:t> )</a:t>
              </a:r>
              <a:r>
                <a:rPr lang="ja-JP" altLang="en-US" i="0">
                  <a:latin typeface="Times New Roman" panose="02020603050405020304" pitchFamily="18" charset="0"/>
                </a:rPr>
                <a:t>は不要なので</a:t>
              </a:r>
              <a:r>
                <a:rPr lang="en-US" altLang="ja-JP">
                  <a:latin typeface="Times New Roman" panose="02020603050405020304" pitchFamily="18" charset="0"/>
                </a:rPr>
                <a:t>X</a:t>
              </a:r>
              <a:r>
                <a:rPr lang="en-US" altLang="ja-JP" i="0">
                  <a:latin typeface="Times New Roman" panose="02020603050405020304" pitchFamily="18" charset="0"/>
                </a:rPr>
                <a:t> </a:t>
              </a:r>
              <a:r>
                <a:rPr lang="ja-JP" altLang="en-US" i="0">
                  <a:latin typeface="Times New Roman" panose="02020603050405020304" pitchFamily="18" charset="0"/>
                </a:rPr>
                <a:t>・</a:t>
              </a:r>
              <a:r>
                <a:rPr lang="en-US" altLang="ja-JP">
                  <a:latin typeface="Times New Roman" panose="02020603050405020304" pitchFamily="18" charset="0"/>
                </a:rPr>
                <a:t>Y</a:t>
              </a:r>
              <a:r>
                <a:rPr lang="en-US" altLang="ja-JP" i="0">
                  <a:latin typeface="Times New Roman" panose="02020603050405020304" pitchFamily="18" charset="0"/>
                </a:rPr>
                <a:t> </a:t>
              </a:r>
              <a:r>
                <a:rPr lang="ja-JP" altLang="en-US" i="0">
                  <a:latin typeface="Times New Roman" panose="02020603050405020304" pitchFamily="18" charset="0"/>
                </a:rPr>
                <a:t>のみを寄せ集めると良い</a:t>
              </a:r>
            </a:p>
          </p:txBody>
        </p:sp>
        <p:sp>
          <p:nvSpPr>
            <p:cNvPr id="59440" name="Line 48"/>
            <p:cNvSpPr>
              <a:spLocks noChangeShapeType="1"/>
            </p:cNvSpPr>
            <p:nvPr/>
          </p:nvSpPr>
          <p:spPr bwMode="auto">
            <a:xfrm>
              <a:off x="624" y="3504"/>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grpSp>
      <p:grpSp>
        <p:nvGrpSpPr>
          <p:cNvPr id="59445" name="Group 53"/>
          <p:cNvGrpSpPr>
            <a:grpSpLocks/>
          </p:cNvGrpSpPr>
          <p:nvPr/>
        </p:nvGrpSpPr>
        <p:grpSpPr bwMode="auto">
          <a:xfrm>
            <a:off x="990600" y="1981200"/>
            <a:ext cx="2895600" cy="2128838"/>
            <a:chOff x="624" y="1248"/>
            <a:chExt cx="1824" cy="1341"/>
          </a:xfrm>
        </p:grpSpPr>
        <p:sp>
          <p:nvSpPr>
            <p:cNvPr id="44043" name="Oval 54"/>
            <p:cNvSpPr>
              <a:spLocks noChangeArrowheads="1"/>
            </p:cNvSpPr>
            <p:nvPr/>
          </p:nvSpPr>
          <p:spPr bwMode="auto">
            <a:xfrm>
              <a:off x="960" y="1248"/>
              <a:ext cx="1488" cy="912"/>
            </a:xfrm>
            <a:prstGeom prst="ellipse">
              <a:avLst/>
            </a:prstGeom>
            <a:noFill/>
            <a:ln w="34925">
              <a:solidFill>
                <a:srgbClr val="00FF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tx1"/>
                </a:buClr>
                <a:buChar char="–"/>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7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en-US" altLang="ja-JP" sz="1800" i="0">
                <a:latin typeface="Times New Roman" panose="02020603050405020304" pitchFamily="18" charset="0"/>
              </a:endParaRPr>
            </a:p>
            <a:p>
              <a:pPr algn="ctr" eaLnBrk="1" hangingPunct="1">
                <a:spcBef>
                  <a:spcPct val="0"/>
                </a:spcBef>
                <a:buClrTx/>
                <a:buSzTx/>
                <a:buFontTx/>
                <a:buNone/>
              </a:pPr>
              <a:endParaRPr lang="en-US" altLang="ja-JP" sz="1800" i="0">
                <a:latin typeface="Times New Roman" panose="02020603050405020304" pitchFamily="18" charset="0"/>
              </a:endParaRPr>
            </a:p>
            <a:p>
              <a:pPr algn="ctr" eaLnBrk="1" hangingPunct="1">
                <a:spcBef>
                  <a:spcPct val="0"/>
                </a:spcBef>
                <a:buClrTx/>
                <a:buSzTx/>
                <a:buFontTx/>
                <a:buNone/>
              </a:pPr>
              <a:endParaRPr lang="en-US" altLang="ja-JP" sz="1800" i="0">
                <a:latin typeface="Times New Roman" panose="02020603050405020304" pitchFamily="18" charset="0"/>
              </a:endParaRPr>
            </a:p>
            <a:p>
              <a:pPr algn="ctr" eaLnBrk="1" hangingPunct="1">
                <a:spcBef>
                  <a:spcPct val="0"/>
                </a:spcBef>
                <a:buClrTx/>
                <a:buSzTx/>
                <a:buFontTx/>
                <a:buNone/>
              </a:pPr>
              <a:endParaRPr lang="en-US" altLang="ja-JP" sz="1800" i="0">
                <a:latin typeface="Times New Roman" panose="02020603050405020304" pitchFamily="18" charset="0"/>
              </a:endParaRPr>
            </a:p>
            <a:p>
              <a:pPr algn="ctr" eaLnBrk="1" hangingPunct="1">
                <a:spcBef>
                  <a:spcPct val="0"/>
                </a:spcBef>
                <a:buClrTx/>
                <a:buSzTx/>
                <a:buFontTx/>
                <a:buNone/>
              </a:pPr>
              <a:endParaRPr lang="en-US" altLang="ja-JP" sz="1800" i="0">
                <a:latin typeface="Times New Roman" panose="02020603050405020304" pitchFamily="18" charset="0"/>
              </a:endParaRPr>
            </a:p>
            <a:p>
              <a:pPr algn="ctr" eaLnBrk="1" hangingPunct="1">
                <a:spcBef>
                  <a:spcPct val="0"/>
                </a:spcBef>
                <a:buClrTx/>
                <a:buSzTx/>
                <a:buFontTx/>
                <a:buNone/>
              </a:pPr>
              <a:endParaRPr lang="en-US" altLang="ja-JP" sz="1800" i="0">
                <a:latin typeface="Times New Roman" panose="02020603050405020304" pitchFamily="18" charset="0"/>
              </a:endParaRPr>
            </a:p>
            <a:p>
              <a:pPr algn="ctr" eaLnBrk="1" hangingPunct="1">
                <a:spcBef>
                  <a:spcPct val="0"/>
                </a:spcBef>
                <a:buClrTx/>
                <a:buSzTx/>
                <a:buFontTx/>
                <a:buNone/>
              </a:pPr>
              <a:endParaRPr lang="en-US" altLang="ja-JP" sz="1800" i="0">
                <a:latin typeface="Times New Roman" panose="02020603050405020304" pitchFamily="18" charset="0"/>
              </a:endParaRPr>
            </a:p>
            <a:p>
              <a:pPr algn="ctr" eaLnBrk="1" hangingPunct="1">
                <a:spcBef>
                  <a:spcPct val="0"/>
                </a:spcBef>
                <a:buClrTx/>
                <a:buSzTx/>
                <a:buFontTx/>
                <a:buNone/>
              </a:pPr>
              <a:endParaRPr lang="en-US" altLang="ja-JP" sz="1800" i="0">
                <a:latin typeface="Times New Roman" panose="02020603050405020304" pitchFamily="18" charset="0"/>
              </a:endParaRPr>
            </a:p>
            <a:p>
              <a:pPr algn="ctr" eaLnBrk="1" hangingPunct="1">
                <a:spcBef>
                  <a:spcPct val="0"/>
                </a:spcBef>
                <a:buClrTx/>
                <a:buSzTx/>
                <a:buFontTx/>
                <a:buNone/>
              </a:pPr>
              <a:endParaRPr lang="en-US" altLang="ja-JP" sz="1800" i="0">
                <a:latin typeface="Times New Roman" panose="02020603050405020304" pitchFamily="18" charset="0"/>
              </a:endParaRPr>
            </a:p>
            <a:p>
              <a:pPr algn="ctr" eaLnBrk="1" hangingPunct="1">
                <a:spcBef>
                  <a:spcPct val="0"/>
                </a:spcBef>
                <a:buClrTx/>
                <a:buSzTx/>
                <a:buFontTx/>
                <a:buNone/>
              </a:pPr>
              <a:endParaRPr lang="en-US" altLang="ja-JP" sz="1800" i="0">
                <a:latin typeface="Times New Roman" panose="02020603050405020304" pitchFamily="18" charset="0"/>
              </a:endParaRPr>
            </a:p>
            <a:p>
              <a:pPr algn="ctr" eaLnBrk="1" hangingPunct="1">
                <a:spcBef>
                  <a:spcPct val="0"/>
                </a:spcBef>
                <a:buClrTx/>
                <a:buSzTx/>
                <a:buFontTx/>
                <a:buNone/>
              </a:pPr>
              <a:endParaRPr lang="en-US" altLang="ja-JP" sz="1800" i="0">
                <a:latin typeface="Times New Roman" panose="02020603050405020304" pitchFamily="18" charset="0"/>
              </a:endParaRPr>
            </a:p>
            <a:p>
              <a:pPr algn="ctr" eaLnBrk="1" hangingPunct="1">
                <a:spcBef>
                  <a:spcPct val="0"/>
                </a:spcBef>
                <a:buClrTx/>
                <a:buSzTx/>
                <a:buFontTx/>
                <a:buNone/>
              </a:pPr>
              <a:endParaRPr lang="en-US" altLang="ja-JP" sz="1800" i="0">
                <a:latin typeface="Times New Roman" panose="02020603050405020304" pitchFamily="18" charset="0"/>
              </a:endParaRPr>
            </a:p>
            <a:p>
              <a:pPr algn="ctr" eaLnBrk="1" hangingPunct="1">
                <a:spcBef>
                  <a:spcPct val="0"/>
                </a:spcBef>
                <a:buClrTx/>
                <a:buSzTx/>
                <a:buFontTx/>
                <a:buNone/>
              </a:pPr>
              <a:endParaRPr lang="en-US" altLang="ja-JP" sz="1800" i="0">
                <a:latin typeface="Times New Roman" panose="02020603050405020304" pitchFamily="18" charset="0"/>
              </a:endParaRPr>
            </a:p>
            <a:p>
              <a:pPr algn="ctr" eaLnBrk="1" hangingPunct="1">
                <a:spcBef>
                  <a:spcPct val="0"/>
                </a:spcBef>
                <a:buClrTx/>
                <a:buSzTx/>
                <a:buFontTx/>
                <a:buNone/>
              </a:pPr>
              <a:endParaRPr lang="en-US" altLang="ja-JP" sz="1800" i="0">
                <a:latin typeface="Times New Roman" panose="02020603050405020304" pitchFamily="18" charset="0"/>
              </a:endParaRPr>
            </a:p>
            <a:p>
              <a:pPr algn="ctr" eaLnBrk="1" hangingPunct="1">
                <a:spcBef>
                  <a:spcPct val="0"/>
                </a:spcBef>
                <a:buClrTx/>
                <a:buSzTx/>
                <a:buFontTx/>
                <a:buNone/>
              </a:pPr>
              <a:endParaRPr lang="en-US" altLang="ja-JP" sz="1800" i="0">
                <a:latin typeface="Times New Roman" panose="02020603050405020304" pitchFamily="18" charset="0"/>
              </a:endParaRPr>
            </a:p>
            <a:p>
              <a:pPr algn="ctr" eaLnBrk="1" hangingPunct="1">
                <a:spcBef>
                  <a:spcPct val="0"/>
                </a:spcBef>
                <a:buClrTx/>
                <a:buSzTx/>
                <a:buFontTx/>
                <a:buNone/>
              </a:pPr>
              <a:endParaRPr lang="en-US" altLang="ja-JP" sz="1800" i="0">
                <a:latin typeface="Times New Roman" panose="02020603050405020304" pitchFamily="18" charset="0"/>
              </a:endParaRPr>
            </a:p>
            <a:p>
              <a:pPr algn="ctr" eaLnBrk="1" hangingPunct="1">
                <a:spcBef>
                  <a:spcPct val="0"/>
                </a:spcBef>
                <a:buClrTx/>
                <a:buSzTx/>
                <a:buFontTx/>
                <a:buNone/>
              </a:pPr>
              <a:endParaRPr lang="en-US" altLang="ja-JP" sz="1800" i="0">
                <a:latin typeface="Times New Roman" panose="02020603050405020304" pitchFamily="18" charset="0"/>
              </a:endParaRPr>
            </a:p>
            <a:p>
              <a:pPr algn="ctr" eaLnBrk="1" hangingPunct="1">
                <a:spcBef>
                  <a:spcPct val="0"/>
                </a:spcBef>
                <a:buClrTx/>
                <a:buSzTx/>
                <a:buFontTx/>
                <a:buNone/>
              </a:pPr>
              <a:endParaRPr lang="en-US" altLang="ja-JP" sz="1800" i="0">
                <a:latin typeface="Times New Roman" panose="02020603050405020304" pitchFamily="18" charset="0"/>
              </a:endParaRPr>
            </a:p>
            <a:p>
              <a:pPr algn="ctr" eaLnBrk="1" hangingPunct="1">
                <a:spcBef>
                  <a:spcPct val="0"/>
                </a:spcBef>
                <a:buClrTx/>
                <a:buSzTx/>
                <a:buFontTx/>
                <a:buNone/>
              </a:pPr>
              <a:endParaRPr lang="en-US" altLang="ja-JP" sz="1800" i="0">
                <a:latin typeface="Times New Roman" panose="02020603050405020304" pitchFamily="18" charset="0"/>
              </a:endParaRPr>
            </a:p>
            <a:p>
              <a:pPr algn="ctr" eaLnBrk="1" hangingPunct="1">
                <a:spcBef>
                  <a:spcPct val="0"/>
                </a:spcBef>
                <a:buClrTx/>
                <a:buSzTx/>
                <a:buFontTx/>
                <a:buNone/>
              </a:pPr>
              <a:endParaRPr lang="en-US" altLang="ja-JP" sz="1800" i="0">
                <a:latin typeface="Times New Roman" panose="02020603050405020304" pitchFamily="18" charset="0"/>
              </a:endParaRPr>
            </a:p>
            <a:p>
              <a:pPr algn="ctr" eaLnBrk="1" hangingPunct="1">
                <a:spcBef>
                  <a:spcPct val="0"/>
                </a:spcBef>
                <a:buClrTx/>
                <a:buSzTx/>
                <a:buFontTx/>
                <a:buNone/>
              </a:pPr>
              <a:endParaRPr lang="en-US" altLang="ja-JP" sz="1800" i="0">
                <a:latin typeface="Times New Roman" panose="02020603050405020304" pitchFamily="18" charset="0"/>
              </a:endParaRPr>
            </a:p>
            <a:p>
              <a:pPr algn="ctr" eaLnBrk="1" hangingPunct="1">
                <a:spcBef>
                  <a:spcPct val="0"/>
                </a:spcBef>
                <a:buClrTx/>
                <a:buSzTx/>
                <a:buFontTx/>
                <a:buNone/>
              </a:pPr>
              <a:endParaRPr lang="en-US" altLang="ja-JP" sz="1800" i="0">
                <a:latin typeface="Times New Roman" panose="02020603050405020304" pitchFamily="18" charset="0"/>
              </a:endParaRPr>
            </a:p>
            <a:p>
              <a:pPr algn="ctr" eaLnBrk="1" hangingPunct="1">
                <a:spcBef>
                  <a:spcPct val="0"/>
                </a:spcBef>
                <a:buClrTx/>
                <a:buSzTx/>
                <a:buFontTx/>
                <a:buNone/>
              </a:pPr>
              <a:endParaRPr lang="en-US" altLang="ja-JP" sz="1800" i="0">
                <a:latin typeface="Times New Roman" panose="02020603050405020304" pitchFamily="18" charset="0"/>
              </a:endParaRPr>
            </a:p>
            <a:p>
              <a:pPr algn="ctr" eaLnBrk="1" hangingPunct="1">
                <a:spcBef>
                  <a:spcPct val="0"/>
                </a:spcBef>
                <a:buClrTx/>
                <a:buSzTx/>
                <a:buFontTx/>
                <a:buNone/>
              </a:pPr>
              <a:endParaRPr lang="en-US" altLang="ja-JP" sz="1800" i="0">
                <a:latin typeface="Times New Roman" panose="02020603050405020304" pitchFamily="18" charset="0"/>
              </a:endParaRPr>
            </a:p>
            <a:p>
              <a:pPr algn="ctr" eaLnBrk="1" hangingPunct="1">
                <a:spcBef>
                  <a:spcPct val="0"/>
                </a:spcBef>
                <a:buClrTx/>
                <a:buSzTx/>
                <a:buFontTx/>
                <a:buNone/>
              </a:pPr>
              <a:endParaRPr lang="en-US" altLang="ja-JP" sz="1800" i="0">
                <a:latin typeface="Times New Roman" panose="02020603050405020304" pitchFamily="18" charset="0"/>
              </a:endParaRPr>
            </a:p>
            <a:p>
              <a:pPr algn="ctr" eaLnBrk="1" hangingPunct="1">
                <a:spcBef>
                  <a:spcPct val="0"/>
                </a:spcBef>
                <a:buClrTx/>
                <a:buSzTx/>
                <a:buFontTx/>
                <a:buNone/>
              </a:pPr>
              <a:endParaRPr lang="en-US" altLang="ja-JP" sz="1800" i="0">
                <a:latin typeface="Times New Roman" panose="02020603050405020304" pitchFamily="18" charset="0"/>
              </a:endParaRPr>
            </a:p>
            <a:p>
              <a:pPr algn="ctr" eaLnBrk="1" hangingPunct="1">
                <a:spcBef>
                  <a:spcPct val="0"/>
                </a:spcBef>
                <a:buClrTx/>
                <a:buSzTx/>
                <a:buFontTx/>
                <a:buNone/>
              </a:pPr>
              <a:endParaRPr lang="en-US" altLang="ja-JP" sz="1800" i="0">
                <a:latin typeface="Times New Roman" panose="02020603050405020304" pitchFamily="18" charset="0"/>
              </a:endParaRPr>
            </a:p>
          </p:txBody>
        </p:sp>
        <p:sp>
          <p:nvSpPr>
            <p:cNvPr id="59447" name="Line 55"/>
            <p:cNvSpPr>
              <a:spLocks noChangeShapeType="1"/>
            </p:cNvSpPr>
            <p:nvPr/>
          </p:nvSpPr>
          <p:spPr bwMode="auto">
            <a:xfrm flipH="1">
              <a:off x="1296" y="2112"/>
              <a:ext cx="96" cy="144"/>
            </a:xfrm>
            <a:prstGeom prst="line">
              <a:avLst/>
            </a:prstGeom>
            <a:noFill/>
            <a:ln w="254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44045" name="Text Box 56"/>
            <p:cNvSpPr txBox="1">
              <a:spLocks noChangeArrowheads="1"/>
            </p:cNvSpPr>
            <p:nvPr/>
          </p:nvSpPr>
          <p:spPr bwMode="auto">
            <a:xfrm>
              <a:off x="624" y="2262"/>
              <a:ext cx="921"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tx1"/>
                </a:buClr>
                <a:buChar char="–"/>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7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en-US" altLang="ja-JP" sz="2800">
                  <a:latin typeface="Times New Roman" panose="02020603050405020304" pitchFamily="18" charset="0"/>
                </a:rPr>
                <a:t>X</a:t>
              </a:r>
              <a:r>
                <a:rPr lang="en-US" altLang="ja-JP" sz="2800" i="0">
                  <a:latin typeface="Times New Roman" panose="02020603050405020304" pitchFamily="18" charset="0"/>
                </a:rPr>
                <a:t> + </a:t>
              </a:r>
              <a:r>
                <a:rPr lang="en-US" altLang="ja-JP" sz="2800">
                  <a:latin typeface="Times New Roman" panose="02020603050405020304" pitchFamily="18" charset="0"/>
                </a:rPr>
                <a:t>X</a:t>
              </a:r>
              <a:r>
                <a:rPr lang="en-US" altLang="ja-JP" sz="2800" i="0">
                  <a:latin typeface="Times New Roman" panose="02020603050405020304" pitchFamily="18" charset="0"/>
                </a:rPr>
                <a:t> </a:t>
              </a:r>
              <a:r>
                <a:rPr lang="ja-JP" altLang="en-US" sz="2800" i="0">
                  <a:latin typeface="Times New Roman" panose="02020603050405020304" pitchFamily="18" charset="0"/>
                </a:rPr>
                <a:t>・</a:t>
              </a:r>
              <a:r>
                <a:rPr lang="en-US" altLang="ja-JP" sz="2800">
                  <a:latin typeface="Times New Roman" panose="02020603050405020304" pitchFamily="18" charset="0"/>
                </a:rPr>
                <a:t>Y</a:t>
              </a:r>
            </a:p>
          </p:txBody>
        </p:sp>
        <p:sp>
          <p:nvSpPr>
            <p:cNvPr id="59449" name="Line 57"/>
            <p:cNvSpPr>
              <a:spLocks noChangeShapeType="1"/>
            </p:cNvSpPr>
            <p:nvPr/>
          </p:nvSpPr>
          <p:spPr bwMode="auto">
            <a:xfrm>
              <a:off x="1056" y="2304"/>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9415"/>
                                        </p:tgtEl>
                                        <p:attrNameLst>
                                          <p:attrName>style.visibility</p:attrName>
                                        </p:attrNameLst>
                                      </p:cBhvr>
                                      <p:to>
                                        <p:strVal val="visible"/>
                                      </p:to>
                                    </p:set>
                                    <p:animEffect transition="in" filter="checkerboard(across)">
                                      <p:cBhvr>
                                        <p:cTn id="7" dur="500"/>
                                        <p:tgtEl>
                                          <p:spTgt spid="594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59416"/>
                                        </p:tgtEl>
                                        <p:attrNameLst>
                                          <p:attrName>style.visibility</p:attrName>
                                        </p:attrNameLst>
                                      </p:cBhvr>
                                      <p:to>
                                        <p:strVal val="visible"/>
                                      </p:to>
                                    </p:set>
                                    <p:animEffect transition="in" filter="checkerboard(across)">
                                      <p:cBhvr>
                                        <p:cTn id="12" dur="500"/>
                                        <p:tgtEl>
                                          <p:spTgt spid="594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59445"/>
                                        </p:tgtEl>
                                        <p:attrNameLst>
                                          <p:attrName>style.visibility</p:attrName>
                                        </p:attrNameLst>
                                      </p:cBhvr>
                                      <p:to>
                                        <p:strVal val="visible"/>
                                      </p:to>
                                    </p:set>
                                    <p:animEffect transition="in" filter="checkerboard(across)">
                                      <p:cBhvr>
                                        <p:cTn id="17" dur="500"/>
                                        <p:tgtEl>
                                          <p:spTgt spid="5944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59427"/>
                                        </p:tgtEl>
                                        <p:attrNameLst>
                                          <p:attrName>style.visibility</p:attrName>
                                        </p:attrNameLst>
                                      </p:cBhvr>
                                      <p:to>
                                        <p:strVal val="visible"/>
                                      </p:to>
                                    </p:set>
                                    <p:animEffect transition="in" filter="checkerboard(across)">
                                      <p:cBhvr>
                                        <p:cTn id="22" dur="500"/>
                                        <p:tgtEl>
                                          <p:spTgt spid="5942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nodeType="clickEffect">
                                  <p:stCondLst>
                                    <p:cond delay="0"/>
                                  </p:stCondLst>
                                  <p:childTnLst>
                                    <p:set>
                                      <p:cBhvr>
                                        <p:cTn id="26" dur="1" fill="hold">
                                          <p:stCondLst>
                                            <p:cond delay="0"/>
                                          </p:stCondLst>
                                        </p:cTn>
                                        <p:tgtEl>
                                          <p:spTgt spid="59438"/>
                                        </p:tgtEl>
                                        <p:attrNameLst>
                                          <p:attrName>style.visibility</p:attrName>
                                        </p:attrNameLst>
                                      </p:cBhvr>
                                      <p:to>
                                        <p:strVal val="visible"/>
                                      </p:to>
                                    </p:set>
                                    <p:animEffect transition="in" filter="checkerboard(across)">
                                      <p:cBhvr>
                                        <p:cTn id="27" dur="500"/>
                                        <p:tgtEl>
                                          <p:spTgt spid="5943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59444"/>
                                        </p:tgtEl>
                                        <p:attrNameLst>
                                          <p:attrName>style.visibility</p:attrName>
                                        </p:attrNameLst>
                                      </p:cBhvr>
                                      <p:to>
                                        <p:strVal val="visible"/>
                                      </p:to>
                                    </p:set>
                                    <p:anim calcmode="lin" valueType="num">
                                      <p:cBhvr additive="base">
                                        <p:cTn id="32" dur="500" fill="hold"/>
                                        <p:tgtEl>
                                          <p:spTgt spid="59444"/>
                                        </p:tgtEl>
                                        <p:attrNameLst>
                                          <p:attrName>ppt_x</p:attrName>
                                        </p:attrNameLst>
                                      </p:cBhvr>
                                      <p:tavLst>
                                        <p:tav tm="0">
                                          <p:val>
                                            <p:strVal val="#ppt_x"/>
                                          </p:val>
                                        </p:tav>
                                        <p:tav tm="100000">
                                          <p:val>
                                            <p:strVal val="#ppt_x"/>
                                          </p:val>
                                        </p:tav>
                                      </p:tavLst>
                                    </p:anim>
                                    <p:anim calcmode="lin" valueType="num">
                                      <p:cBhvr additive="base">
                                        <p:cTn id="33" dur="500" fill="hold"/>
                                        <p:tgtEl>
                                          <p:spTgt spid="594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defRPr/>
            </a:pPr>
            <a:r>
              <a:rPr lang="ja-JP" altLang="en-US" dirty="0">
                <a:latin typeface="Times New Roman" panose="02020603050405020304" pitchFamily="18" charset="0"/>
              </a:rPr>
              <a:t>ド・モルガンの定理</a:t>
            </a:r>
          </a:p>
        </p:txBody>
      </p:sp>
      <p:sp>
        <p:nvSpPr>
          <p:cNvPr id="60419" name="Rectangle 3"/>
          <p:cNvSpPr>
            <a:spLocks noGrp="1" noChangeArrowheads="1"/>
          </p:cNvSpPr>
          <p:nvPr>
            <p:ph type="body" sz="half" idx="1"/>
          </p:nvPr>
        </p:nvSpPr>
        <p:spPr>
          <a:xfrm>
            <a:off x="1066800" y="1752600"/>
            <a:ext cx="7010400" cy="1981200"/>
          </a:xfrm>
        </p:spPr>
        <p:txBody>
          <a:bodyPr/>
          <a:lstStyle/>
          <a:p>
            <a:pPr eaLnBrk="1" hangingPunct="1">
              <a:buFont typeface="Wingdings" panose="05000000000000000000" pitchFamily="2" charset="2"/>
              <a:buChar char="u"/>
              <a:defRPr/>
            </a:pPr>
            <a:r>
              <a:rPr lang="ja-JP" altLang="en-US" dirty="0">
                <a:latin typeface="Times New Roman" panose="02020603050405020304" pitchFamily="18" charset="0"/>
              </a:rPr>
              <a:t>定理 </a:t>
            </a:r>
            <a:r>
              <a:rPr lang="en-US" altLang="ja-JP" dirty="0">
                <a:latin typeface="Times New Roman" panose="02020603050405020304" pitchFamily="18" charset="0"/>
              </a:rPr>
              <a:t>:</a:t>
            </a:r>
            <a:r>
              <a:rPr lang="ja-JP" altLang="en-US" dirty="0">
                <a:latin typeface="Times New Roman" panose="02020603050405020304" pitchFamily="18" charset="0"/>
              </a:rPr>
              <a:t> ド・モルガンの定理</a:t>
            </a:r>
            <a:endParaRPr lang="en-US" altLang="ja-JP" dirty="0">
              <a:latin typeface="Times New Roman" panose="02020603050405020304" pitchFamily="18" charset="0"/>
            </a:endParaRPr>
          </a:p>
          <a:p>
            <a:pPr marL="457200" lvl="1" indent="0" eaLnBrk="1" hangingPunct="1">
              <a:buNone/>
              <a:defRPr/>
            </a:pPr>
            <a:r>
              <a:rPr lang="en-US" altLang="ja-JP" sz="3200" i="1" dirty="0">
                <a:latin typeface="Times New Roman" panose="02020603050405020304" pitchFamily="18" charset="0"/>
              </a:rPr>
              <a:t>X</a:t>
            </a:r>
            <a:r>
              <a:rPr lang="en-US" altLang="ja-JP" sz="3200" dirty="0">
                <a:latin typeface="Times New Roman" panose="02020603050405020304" pitchFamily="18" charset="0"/>
              </a:rPr>
              <a:t> </a:t>
            </a:r>
            <a:r>
              <a:rPr lang="ja-JP" altLang="en-US" sz="3200" dirty="0">
                <a:latin typeface="Times New Roman" panose="02020603050405020304" pitchFamily="18" charset="0"/>
              </a:rPr>
              <a:t>・ </a:t>
            </a:r>
            <a:r>
              <a:rPr lang="en-US" altLang="ja-JP" sz="3200" i="1" dirty="0">
                <a:latin typeface="Times New Roman" panose="02020603050405020304" pitchFamily="18" charset="0"/>
              </a:rPr>
              <a:t>Y</a:t>
            </a:r>
            <a:r>
              <a:rPr lang="en-US" altLang="ja-JP" sz="3200" dirty="0">
                <a:latin typeface="Times New Roman" panose="02020603050405020304" pitchFamily="18" charset="0"/>
              </a:rPr>
              <a:t> = </a:t>
            </a:r>
            <a:r>
              <a:rPr lang="en-US" altLang="ja-JP" sz="3200" i="1" dirty="0">
                <a:latin typeface="Times New Roman" panose="02020603050405020304" pitchFamily="18" charset="0"/>
              </a:rPr>
              <a:t>X</a:t>
            </a:r>
            <a:r>
              <a:rPr lang="ja-JP" altLang="en-US" sz="3200" dirty="0">
                <a:latin typeface="Times New Roman" panose="02020603050405020304" pitchFamily="18" charset="0"/>
              </a:rPr>
              <a:t> </a:t>
            </a:r>
            <a:r>
              <a:rPr lang="en-US" altLang="ja-JP" sz="3200" dirty="0">
                <a:latin typeface="Times New Roman" panose="02020603050405020304" pitchFamily="18" charset="0"/>
              </a:rPr>
              <a:t>+</a:t>
            </a:r>
            <a:r>
              <a:rPr lang="ja-JP" altLang="en-US" sz="3200" dirty="0">
                <a:latin typeface="Times New Roman" panose="02020603050405020304" pitchFamily="18" charset="0"/>
              </a:rPr>
              <a:t> </a:t>
            </a:r>
            <a:r>
              <a:rPr lang="en-US" altLang="ja-JP" sz="3200" i="1" dirty="0">
                <a:latin typeface="Times New Roman" panose="02020603050405020304" pitchFamily="18" charset="0"/>
              </a:rPr>
              <a:t>Y</a:t>
            </a:r>
          </a:p>
          <a:p>
            <a:pPr marL="457200" lvl="1" indent="0" eaLnBrk="1" hangingPunct="1">
              <a:buNone/>
              <a:defRPr/>
            </a:pPr>
            <a:r>
              <a:rPr lang="en-US" altLang="ja-JP" sz="3200" i="1" dirty="0">
                <a:latin typeface="Times New Roman" panose="02020603050405020304" pitchFamily="18" charset="0"/>
              </a:rPr>
              <a:t>X </a:t>
            </a:r>
            <a:r>
              <a:rPr lang="en-US" altLang="ja-JP" sz="3200" dirty="0">
                <a:latin typeface="Times New Roman" panose="02020603050405020304" pitchFamily="18" charset="0"/>
              </a:rPr>
              <a:t>+</a:t>
            </a:r>
            <a:r>
              <a:rPr lang="ja-JP" altLang="en-US" sz="3200" dirty="0">
                <a:latin typeface="Times New Roman" panose="02020603050405020304" pitchFamily="18" charset="0"/>
              </a:rPr>
              <a:t> </a:t>
            </a:r>
            <a:r>
              <a:rPr lang="en-US" altLang="ja-JP" sz="3200" i="1" dirty="0">
                <a:latin typeface="Times New Roman" panose="02020603050405020304" pitchFamily="18" charset="0"/>
              </a:rPr>
              <a:t>Y</a:t>
            </a:r>
            <a:r>
              <a:rPr lang="ja-JP" altLang="en-US" sz="3200" i="1" dirty="0">
                <a:latin typeface="Times New Roman" panose="02020603050405020304" pitchFamily="18" charset="0"/>
              </a:rPr>
              <a:t> </a:t>
            </a:r>
            <a:r>
              <a:rPr lang="en-US" altLang="ja-JP" sz="3200" dirty="0">
                <a:latin typeface="Times New Roman" panose="02020603050405020304" pitchFamily="18" charset="0"/>
              </a:rPr>
              <a:t>= </a:t>
            </a:r>
            <a:r>
              <a:rPr lang="en-US" altLang="ja-JP" sz="3200" i="1" dirty="0">
                <a:latin typeface="Times New Roman" panose="02020603050405020304" pitchFamily="18" charset="0"/>
              </a:rPr>
              <a:t>X </a:t>
            </a:r>
            <a:r>
              <a:rPr lang="ja-JP" altLang="en-US" sz="3200" dirty="0">
                <a:latin typeface="Times New Roman" panose="02020603050405020304" pitchFamily="18" charset="0"/>
              </a:rPr>
              <a:t>・ </a:t>
            </a:r>
            <a:r>
              <a:rPr lang="en-US" altLang="ja-JP" sz="3200" i="1" dirty="0">
                <a:latin typeface="Times New Roman" panose="02020603050405020304" pitchFamily="18" charset="0"/>
              </a:rPr>
              <a:t>Y</a:t>
            </a:r>
            <a:endParaRPr lang="en-US" altLang="ja-JP" sz="3200" dirty="0">
              <a:latin typeface="Times New Roman" panose="02020603050405020304" pitchFamily="18" charset="0"/>
            </a:endParaRPr>
          </a:p>
          <a:p>
            <a:pPr eaLnBrk="1" hangingPunct="1">
              <a:buFont typeface="Wingdings" panose="05000000000000000000" pitchFamily="2" charset="2"/>
              <a:buChar char="u"/>
              <a:defRPr/>
            </a:pPr>
            <a:endParaRPr lang="en-US" altLang="ja-JP" sz="3600" dirty="0">
              <a:latin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60530" name="Group 114"/>
              <p:cNvGraphicFramePr>
                <a:graphicFrameLocks noGrp="1"/>
              </p:cNvGraphicFramePr>
              <p:nvPr>
                <p:ph sz="half" idx="2"/>
                <p:extLst>
                  <p:ext uri="{D42A27DB-BD31-4B8C-83A1-F6EECF244321}">
                    <p14:modId xmlns:p14="http://schemas.microsoft.com/office/powerpoint/2010/main" val="405257693"/>
                  </p:ext>
                </p:extLst>
              </p:nvPr>
            </p:nvGraphicFramePr>
            <p:xfrm>
              <a:off x="304801" y="3657600"/>
              <a:ext cx="8305798" cy="2941779"/>
            </p:xfrm>
            <a:graphic>
              <a:graphicData uri="http://schemas.openxmlformats.org/drawingml/2006/table">
                <a:tbl>
                  <a:tblPr/>
                  <a:tblGrid>
                    <a:gridCol w="1659492">
                      <a:extLst>
                        <a:ext uri="{9D8B030D-6E8A-4147-A177-3AD203B41FA5}">
                          <a16:colId xmlns:a16="http://schemas.microsoft.com/office/drawing/2014/main" val="20000"/>
                        </a:ext>
                      </a:extLst>
                    </a:gridCol>
                    <a:gridCol w="1663661">
                      <a:extLst>
                        <a:ext uri="{9D8B030D-6E8A-4147-A177-3AD203B41FA5}">
                          <a16:colId xmlns:a16="http://schemas.microsoft.com/office/drawing/2014/main" val="20001"/>
                        </a:ext>
                      </a:extLst>
                    </a:gridCol>
                    <a:gridCol w="1659492">
                      <a:extLst>
                        <a:ext uri="{9D8B030D-6E8A-4147-A177-3AD203B41FA5}">
                          <a16:colId xmlns:a16="http://schemas.microsoft.com/office/drawing/2014/main" val="20002"/>
                        </a:ext>
                      </a:extLst>
                    </a:gridCol>
                    <a:gridCol w="1663661">
                      <a:extLst>
                        <a:ext uri="{9D8B030D-6E8A-4147-A177-3AD203B41FA5}">
                          <a16:colId xmlns:a16="http://schemas.microsoft.com/office/drawing/2014/main" val="20003"/>
                        </a:ext>
                      </a:extLst>
                    </a:gridCol>
                    <a:gridCol w="1659492">
                      <a:extLst>
                        <a:ext uri="{9D8B030D-6E8A-4147-A177-3AD203B41FA5}">
                          <a16:colId xmlns:a16="http://schemas.microsoft.com/office/drawing/2014/main" val="20004"/>
                        </a:ext>
                      </a:extLst>
                    </a:gridCol>
                  </a:tblGrid>
                  <a:tr h="62536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 Y</a:t>
                          </a:r>
                        </a:p>
                      </a:txBody>
                      <a:tcPr marT="45712" marB="4571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14:m>
                            <m:oMathPara xmlns:m="http://schemas.openxmlformats.org/officeDocument/2006/math">
                              <m:oMathParaPr>
                                <m:jc m:val="centerGroup"/>
                              </m:oMathParaPr>
                              <m:oMath xmlns:m="http://schemas.openxmlformats.org/officeDocument/2006/math">
                                <m:acc>
                                  <m:accPr>
                                    <m:chr m:val="̅"/>
                                    <m:ctrlPr>
                                      <a:rPr kumimoji="1" lang="en-US" altLang="ja-JP" sz="32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ctrlPr>
                                  </m:accPr>
                                  <m:e>
                                    <m:r>
                                      <a:rPr kumimoji="1" lang="en-US" altLang="ja-JP" sz="32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t> </m:t>
                                    </m:r>
                                    <m:r>
                                      <a:rPr kumimoji="1" lang="en-US" altLang="ja-JP" sz="32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t>𝑋</m:t>
                                    </m:r>
                                    <m:r>
                                      <a:rPr kumimoji="1" lang="en-US" altLang="ja-JP" sz="32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Cambria Math" panose="02040503050406030204" pitchFamily="18" charset="0"/>
                                      </a:rPr>
                                      <m:t>⋅</m:t>
                                    </m:r>
                                    <m:r>
                                      <a:rPr kumimoji="1" lang="en-US" altLang="ja-JP" sz="32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Cambria Math" panose="02040503050406030204" pitchFamily="18" charset="0"/>
                                      </a:rPr>
                                      <m:t>𝑌</m:t>
                                    </m:r>
                                    <m:r>
                                      <a:rPr kumimoji="1" lang="en-US" altLang="ja-JP" sz="32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Cambria Math" panose="02040503050406030204" pitchFamily="18" charset="0"/>
                                      </a:rPr>
                                      <m:t> </m:t>
                                    </m:r>
                                  </m:e>
                                </m:acc>
                              </m:oMath>
                            </m:oMathPara>
                          </a14:m>
                          <a:endParaRPr kumimoji="1" lang="en-US" altLang="ja-JP" sz="32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14:m>
                            <m:oMathPara xmlns:m="http://schemas.openxmlformats.org/officeDocument/2006/math">
                              <m:oMathParaPr>
                                <m:jc m:val="centerGroup"/>
                              </m:oMathParaPr>
                              <m:oMath xmlns:m="http://schemas.openxmlformats.org/officeDocument/2006/math">
                                <m:acc>
                                  <m:accPr>
                                    <m:chr m:val="̅"/>
                                    <m:ctrlPr>
                                      <a:rPr kumimoji="1" lang="en-US" altLang="ja-JP" sz="32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ctrlPr>
                                  </m:accPr>
                                  <m:e>
                                    <m:r>
                                      <a:rPr kumimoji="1" lang="en-US" altLang="ja-JP" sz="32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t> </m:t>
                                    </m:r>
                                    <m:r>
                                      <a:rPr kumimoji="1" lang="en-US" altLang="ja-JP" sz="32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t>𝑋</m:t>
                                    </m:r>
                                    <m:r>
                                      <a:rPr kumimoji="1" lang="en-US" altLang="ja-JP" sz="32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t> </m:t>
                                    </m:r>
                                  </m:e>
                                </m:acc>
                                <m:r>
                                  <a:rPr kumimoji="1" lang="en-US" altLang="ja-JP" sz="32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t>+</m:t>
                                </m:r>
                                <m:acc>
                                  <m:accPr>
                                    <m:chr m:val="̅"/>
                                    <m:ctrlPr>
                                      <a:rPr kumimoji="1" lang="en-US" altLang="ja-JP" sz="32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ctrlPr>
                                  </m:accPr>
                                  <m:e>
                                    <m:r>
                                      <a:rPr kumimoji="1" lang="en-US" altLang="ja-JP" sz="32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t> </m:t>
                                    </m:r>
                                    <m:r>
                                      <a:rPr kumimoji="1" lang="en-US" altLang="ja-JP" sz="32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t>𝑌</m:t>
                                    </m:r>
                                    <m:r>
                                      <a:rPr kumimoji="1" lang="en-US" altLang="ja-JP" sz="32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t> </m:t>
                                    </m:r>
                                  </m:e>
                                </m:acc>
                              </m:oMath>
                            </m:oMathPara>
                          </a14:m>
                          <a:endParaRPr kumimoji="1" lang="en-US"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14:m>
                            <m:oMathPara xmlns:m="http://schemas.openxmlformats.org/officeDocument/2006/math">
                              <m:oMathParaPr>
                                <m:jc m:val="centerGroup"/>
                              </m:oMathParaPr>
                              <m:oMath xmlns:m="http://schemas.openxmlformats.org/officeDocument/2006/math">
                                <m:acc>
                                  <m:accPr>
                                    <m:chr m:val="̅"/>
                                    <m:ctrlPr>
                                      <a:rPr kumimoji="1" lang="en-US" altLang="ja-JP" sz="32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ctrlPr>
                                  </m:accPr>
                                  <m:e>
                                    <m:r>
                                      <a:rPr kumimoji="1" lang="en-US" altLang="ja-JP" sz="32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t> </m:t>
                                    </m:r>
                                    <m:r>
                                      <a:rPr kumimoji="1" lang="en-US" altLang="ja-JP" sz="32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t>𝑋</m:t>
                                    </m:r>
                                    <m:r>
                                      <a:rPr kumimoji="1" lang="en-US" altLang="ja-JP" sz="32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t>+</m:t>
                                    </m:r>
                                    <m:r>
                                      <a:rPr kumimoji="1" lang="en-US" altLang="ja-JP" sz="32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t>𝑌</m:t>
                                    </m:r>
                                  </m:e>
                                </m:acc>
                              </m:oMath>
                            </m:oMathPara>
                          </a14:m>
                          <a:endParaRPr kumimoji="1" lang="en-US"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14:m>
                            <m:oMathPara xmlns:m="http://schemas.openxmlformats.org/officeDocument/2006/math">
                              <m:oMathParaPr>
                                <m:jc m:val="centerGroup"/>
                              </m:oMathParaPr>
                              <m:oMath xmlns:m="http://schemas.openxmlformats.org/officeDocument/2006/math">
                                <m:acc>
                                  <m:accPr>
                                    <m:chr m:val="̅"/>
                                    <m:ctrlPr>
                                      <a:rPr kumimoji="1" lang="en-US" altLang="ja-JP" sz="32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ctrlPr>
                                  </m:accPr>
                                  <m:e>
                                    <m:r>
                                      <a:rPr kumimoji="1" lang="en-US" altLang="ja-JP" sz="32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t> </m:t>
                                    </m:r>
                                    <m:r>
                                      <a:rPr kumimoji="1" lang="en-US" altLang="ja-JP" sz="32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t>𝑋</m:t>
                                    </m:r>
                                    <m:r>
                                      <a:rPr kumimoji="1" lang="en-US" altLang="ja-JP" sz="32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t> </m:t>
                                    </m:r>
                                  </m:e>
                                </m:acc>
                                <m:r>
                                  <a:rPr kumimoji="1" lang="en-US" altLang="ja-JP" sz="32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Cambria Math" panose="02040503050406030204" pitchFamily="18" charset="0"/>
                                  </a:rPr>
                                  <m:t>⋅</m:t>
                                </m:r>
                                <m:acc>
                                  <m:accPr>
                                    <m:chr m:val="̅"/>
                                    <m:ctrlPr>
                                      <a:rPr kumimoji="1" lang="en-US" altLang="ja-JP" sz="32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Cambria Math" panose="02040503050406030204" pitchFamily="18" charset="0"/>
                                      </a:rPr>
                                    </m:ctrlPr>
                                  </m:accPr>
                                  <m:e>
                                    <m:r>
                                      <a:rPr kumimoji="1" lang="en-US" altLang="ja-JP" sz="32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Cambria Math" panose="02040503050406030204" pitchFamily="18" charset="0"/>
                                      </a:rPr>
                                      <m:t> </m:t>
                                    </m:r>
                                    <m:r>
                                      <a:rPr kumimoji="1" lang="en-US" altLang="ja-JP" sz="32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Cambria Math" panose="02040503050406030204" pitchFamily="18" charset="0"/>
                                      </a:rPr>
                                      <m:t>𝑌</m:t>
                                    </m:r>
                                    <m:r>
                                      <a:rPr kumimoji="1" lang="en-US" altLang="ja-JP" sz="32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Cambria Math" panose="02040503050406030204" pitchFamily="18" charset="0"/>
                                      </a:rPr>
                                      <m:t> </m:t>
                                    </m:r>
                                  </m:e>
                                </m:acc>
                              </m:oMath>
                            </m:oMathPara>
                          </a14:m>
                          <a:endParaRPr kumimoji="1" lang="en-US" altLang="ja-JP" sz="32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579069">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0 0</a:t>
                          </a:r>
                        </a:p>
                      </a:txBody>
                      <a:tcPr marT="45712" marB="4571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79069">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0 1</a:t>
                          </a:r>
                        </a:p>
                      </a:txBody>
                      <a:tcPr marT="45712" marB="4571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79069">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1 0</a:t>
                          </a:r>
                        </a:p>
                      </a:txBody>
                      <a:tcPr marT="45712" marB="4571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79069">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1 1</a:t>
                          </a:r>
                        </a:p>
                      </a:txBody>
                      <a:tcPr marT="45712" marB="4571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mc:Choice>
        <mc:Fallback xmlns="">
          <p:graphicFrame>
            <p:nvGraphicFramePr>
              <p:cNvPr id="60530" name="Group 114"/>
              <p:cNvGraphicFramePr>
                <a:graphicFrameLocks noGrp="1"/>
              </p:cNvGraphicFramePr>
              <p:nvPr>
                <p:ph sz="half" idx="2"/>
                <p:extLst>
                  <p:ext uri="{D42A27DB-BD31-4B8C-83A1-F6EECF244321}">
                    <p14:modId xmlns:p14="http://schemas.microsoft.com/office/powerpoint/2010/main" xmlns="" xmlns:a14="http://schemas.microsoft.com/office/drawing/2010/main" val="405257693"/>
                  </p:ext>
                </p:extLst>
              </p:nvPr>
            </p:nvGraphicFramePr>
            <p:xfrm>
              <a:off x="304801" y="3657600"/>
              <a:ext cx="8305798" cy="2941779"/>
            </p:xfrm>
            <a:graphic>
              <a:graphicData uri="http://schemas.openxmlformats.org/drawingml/2006/table">
                <a:tbl>
                  <a:tblPr/>
                  <a:tblGrid>
                    <a:gridCol w="1659492"/>
                    <a:gridCol w="1663661"/>
                    <a:gridCol w="1659492"/>
                    <a:gridCol w="1663661"/>
                    <a:gridCol w="1659492"/>
                  </a:tblGrid>
                  <a:tr h="62536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1" u="none" strike="noStrike" cap="none" normalizeH="0" baseline="0" dirty="0" smtClean="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 Y</a:t>
                          </a:r>
                        </a:p>
                      </a:txBody>
                      <a:tcPr marT="45712" marB="4571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endParaRPr lang="ja-JP"/>
                        </a:p>
                      </a:txBody>
                      <a:tcPr marT="45712" marB="457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rotWithShape="0">
                          <a:blip r:embed="rId3"/>
                          <a:stretch>
                            <a:fillRect l="-100733" t="-10680" r="-301465" b="-405825"/>
                          </a:stretch>
                        </a:blipFill>
                      </a:tcPr>
                    </a:tc>
                    <a:tc>
                      <a:txBody>
                        <a:bodyPr/>
                        <a:lstStyle/>
                        <a:p>
                          <a:endParaRPr lang="ja-JP"/>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rotWithShape="0">
                          <a:blip r:embed="rId3"/>
                          <a:stretch>
                            <a:fillRect l="-200733" t="-10680" r="-201465" b="-405825"/>
                          </a:stretch>
                        </a:blipFill>
                      </a:tcPr>
                    </a:tc>
                    <a:tc>
                      <a:txBody>
                        <a:bodyPr/>
                        <a:lstStyle/>
                        <a:p>
                          <a:endParaRPr lang="ja-JP"/>
                        </a:p>
                      </a:txBody>
                      <a:tcPr marT="45712" marB="457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rotWithShape="0">
                          <a:blip r:embed="rId3"/>
                          <a:stretch>
                            <a:fillRect l="-300733" t="-10680" r="-101465" b="-405825"/>
                          </a:stretch>
                        </a:blipFill>
                      </a:tcPr>
                    </a:tc>
                    <a:tc>
                      <a:txBody>
                        <a:bodyPr/>
                        <a:lstStyle/>
                        <a:p>
                          <a:endParaRPr lang="ja-JP"/>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rotWithShape="0">
                          <a:blip r:embed="rId3"/>
                          <a:stretch>
                            <a:fillRect l="-402206" t="-10680" r="-1838" b="-405825"/>
                          </a:stretch>
                        </a:blipFill>
                      </a:tcPr>
                    </a:tc>
                  </a:tr>
                  <a:tr h="579104">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dirty="0" smtClean="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0 0</a:t>
                          </a:r>
                        </a:p>
                      </a:txBody>
                      <a:tcPr marT="45712" marB="4571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dirty="0" smtClean="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dirty="0" smtClean="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smtClean="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smtClean="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9104">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smtClean="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0 1</a:t>
                          </a:r>
                        </a:p>
                      </a:txBody>
                      <a:tcPr marT="45712" marB="4571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dirty="0" smtClean="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dirty="0" smtClean="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dirty="0" smtClean="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smtClean="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9104">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smtClean="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1 0</a:t>
                          </a:r>
                        </a:p>
                      </a:txBody>
                      <a:tcPr marT="45712" marB="4571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dirty="0" smtClean="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dirty="0" smtClean="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dirty="0" smtClean="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smtClean="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9104">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smtClean="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1 1</a:t>
                          </a:r>
                        </a:p>
                      </a:txBody>
                      <a:tcPr marT="45712" marB="4571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dirty="0" smtClean="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dirty="0" smtClean="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smtClean="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dirty="0" smtClean="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mc:Fallback>
      </mc:AlternateContent>
      <p:graphicFrame>
        <p:nvGraphicFramePr>
          <p:cNvPr id="4" name="表 3"/>
          <p:cNvGraphicFramePr>
            <a:graphicFrameLocks noGrp="1"/>
          </p:cNvGraphicFramePr>
          <p:nvPr>
            <p:extLst>
              <p:ext uri="{D42A27DB-BD31-4B8C-83A1-F6EECF244321}">
                <p14:modId xmlns:p14="http://schemas.microsoft.com/office/powerpoint/2010/main" val="3397423068"/>
              </p:ext>
            </p:extLst>
          </p:nvPr>
        </p:nvGraphicFramePr>
        <p:xfrm>
          <a:off x="1964294" y="4267200"/>
          <a:ext cx="6646306" cy="2316416"/>
        </p:xfrm>
        <a:graphic>
          <a:graphicData uri="http://schemas.openxmlformats.org/drawingml/2006/table">
            <a:tbl>
              <a:tblPr/>
              <a:tblGrid>
                <a:gridCol w="1663661">
                  <a:extLst>
                    <a:ext uri="{9D8B030D-6E8A-4147-A177-3AD203B41FA5}">
                      <a16:colId xmlns:a16="http://schemas.microsoft.com/office/drawing/2014/main" val="20000"/>
                    </a:ext>
                  </a:extLst>
                </a:gridCol>
                <a:gridCol w="1659492">
                  <a:extLst>
                    <a:ext uri="{9D8B030D-6E8A-4147-A177-3AD203B41FA5}">
                      <a16:colId xmlns:a16="http://schemas.microsoft.com/office/drawing/2014/main" val="20001"/>
                    </a:ext>
                  </a:extLst>
                </a:gridCol>
                <a:gridCol w="1663661">
                  <a:extLst>
                    <a:ext uri="{9D8B030D-6E8A-4147-A177-3AD203B41FA5}">
                      <a16:colId xmlns:a16="http://schemas.microsoft.com/office/drawing/2014/main" val="20002"/>
                    </a:ext>
                  </a:extLst>
                </a:gridCol>
                <a:gridCol w="1659492">
                  <a:extLst>
                    <a:ext uri="{9D8B030D-6E8A-4147-A177-3AD203B41FA5}">
                      <a16:colId xmlns:a16="http://schemas.microsoft.com/office/drawing/2014/main" val="20003"/>
                    </a:ext>
                  </a:extLst>
                </a:gridCol>
              </a:tblGrid>
              <a:tr h="579069">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endParaRPr kumimoji="1" lang="ja-JP"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endParaRPr kumimoji="1" lang="ja-JP"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endParaRPr kumimoji="1" lang="ja-JP"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endParaRPr kumimoji="1" lang="ja-JP"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79069">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endParaRPr kumimoji="1" lang="ja-JP"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endParaRPr kumimoji="1" lang="ja-JP"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endParaRPr kumimoji="1" lang="ja-JP"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endParaRPr kumimoji="1" lang="ja-JP"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79069">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endParaRPr kumimoji="1" lang="ja-JP"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endParaRPr kumimoji="1" lang="ja-JP"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endParaRPr kumimoji="1" lang="ja-JP"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endParaRPr kumimoji="1" lang="ja-JP"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79069">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endParaRPr kumimoji="1" lang="ja-JP"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endParaRPr kumimoji="1" lang="ja-JP"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endParaRPr kumimoji="1" lang="ja-JP"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endParaRPr kumimoji="1" lang="ja-JP"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cxnSp>
        <p:nvCxnSpPr>
          <p:cNvPr id="5" name="直線コネクタ 4">
            <a:extLst>
              <a:ext uri="{FF2B5EF4-FFF2-40B4-BE49-F238E27FC236}">
                <a16:creationId xmlns:a16="http://schemas.microsoft.com/office/drawing/2014/main" id="{6A819D1E-FDEE-4378-8A99-4EF5ED912B34}"/>
              </a:ext>
            </a:extLst>
          </p:cNvPr>
          <p:cNvCxnSpPr/>
          <p:nvPr/>
        </p:nvCxnSpPr>
        <p:spPr bwMode="auto">
          <a:xfrm>
            <a:off x="1600200" y="2400300"/>
            <a:ext cx="106680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直線コネクタ 8">
            <a:extLst>
              <a:ext uri="{FF2B5EF4-FFF2-40B4-BE49-F238E27FC236}">
                <a16:creationId xmlns:a16="http://schemas.microsoft.com/office/drawing/2014/main" id="{87D01EB3-3921-4973-89EB-A0AA8BB64F23}"/>
              </a:ext>
            </a:extLst>
          </p:cNvPr>
          <p:cNvCxnSpPr/>
          <p:nvPr/>
        </p:nvCxnSpPr>
        <p:spPr bwMode="auto">
          <a:xfrm>
            <a:off x="1600200" y="2971800"/>
            <a:ext cx="106680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直線コネクタ 9">
            <a:extLst>
              <a:ext uri="{FF2B5EF4-FFF2-40B4-BE49-F238E27FC236}">
                <a16:creationId xmlns:a16="http://schemas.microsoft.com/office/drawing/2014/main" id="{E9B17255-3C9C-4CBB-8832-2835BB52FB0A}"/>
              </a:ext>
            </a:extLst>
          </p:cNvPr>
          <p:cNvCxnSpPr/>
          <p:nvPr/>
        </p:nvCxnSpPr>
        <p:spPr bwMode="auto">
          <a:xfrm>
            <a:off x="2895600" y="2400300"/>
            <a:ext cx="39600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直線コネクタ 11">
            <a:extLst>
              <a:ext uri="{FF2B5EF4-FFF2-40B4-BE49-F238E27FC236}">
                <a16:creationId xmlns:a16="http://schemas.microsoft.com/office/drawing/2014/main" id="{BDF9AF56-1582-4A15-B5A6-F672A6AFFC5A}"/>
              </a:ext>
            </a:extLst>
          </p:cNvPr>
          <p:cNvCxnSpPr/>
          <p:nvPr/>
        </p:nvCxnSpPr>
        <p:spPr bwMode="auto">
          <a:xfrm>
            <a:off x="2895600" y="2971800"/>
            <a:ext cx="39600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直線コネクタ 13">
            <a:extLst>
              <a:ext uri="{FF2B5EF4-FFF2-40B4-BE49-F238E27FC236}">
                <a16:creationId xmlns:a16="http://schemas.microsoft.com/office/drawing/2014/main" id="{24399762-A09B-4EA8-8A37-24913117640D}"/>
              </a:ext>
            </a:extLst>
          </p:cNvPr>
          <p:cNvCxnSpPr/>
          <p:nvPr/>
        </p:nvCxnSpPr>
        <p:spPr bwMode="auto">
          <a:xfrm>
            <a:off x="3581400" y="2400300"/>
            <a:ext cx="39600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直線コネクタ 14">
            <a:extLst>
              <a:ext uri="{FF2B5EF4-FFF2-40B4-BE49-F238E27FC236}">
                <a16:creationId xmlns:a16="http://schemas.microsoft.com/office/drawing/2014/main" id="{15C34CB0-86E0-42AE-9039-0E41264780ED}"/>
              </a:ext>
            </a:extLst>
          </p:cNvPr>
          <p:cNvCxnSpPr/>
          <p:nvPr/>
        </p:nvCxnSpPr>
        <p:spPr bwMode="auto">
          <a:xfrm>
            <a:off x="3581400" y="2971800"/>
            <a:ext cx="39600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ド・モルガンの定理の証明</a:t>
            </a:r>
          </a:p>
        </p:txBody>
      </p:sp>
      <p:grpSp>
        <p:nvGrpSpPr>
          <p:cNvPr id="46083" name="Group 6"/>
          <p:cNvGrpSpPr>
            <a:grpSpLocks/>
          </p:cNvGrpSpPr>
          <p:nvPr/>
        </p:nvGrpSpPr>
        <p:grpSpPr bwMode="auto">
          <a:xfrm>
            <a:off x="1905000" y="2514600"/>
            <a:ext cx="1752600" cy="990600"/>
            <a:chOff x="1200" y="1584"/>
            <a:chExt cx="1104" cy="624"/>
          </a:xfrm>
        </p:grpSpPr>
        <p:sp>
          <p:nvSpPr>
            <p:cNvPr id="46122" name="Oval 4"/>
            <p:cNvSpPr>
              <a:spLocks noChangeArrowheads="1"/>
            </p:cNvSpPr>
            <p:nvPr/>
          </p:nvSpPr>
          <p:spPr bwMode="auto">
            <a:xfrm>
              <a:off x="1200" y="1584"/>
              <a:ext cx="624" cy="624"/>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tx1"/>
                </a:buClr>
                <a:buChar char="–"/>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7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2800">
                  <a:latin typeface="Times New Roman" panose="02020603050405020304" pitchFamily="18" charset="0"/>
                </a:rPr>
                <a:t>X</a:t>
              </a:r>
            </a:p>
          </p:txBody>
        </p:sp>
        <p:sp>
          <p:nvSpPr>
            <p:cNvPr id="46123" name="Oval 5"/>
            <p:cNvSpPr>
              <a:spLocks noChangeArrowheads="1"/>
            </p:cNvSpPr>
            <p:nvPr/>
          </p:nvSpPr>
          <p:spPr bwMode="auto">
            <a:xfrm>
              <a:off x="1680" y="1584"/>
              <a:ext cx="624" cy="624"/>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tx1"/>
                </a:buClr>
                <a:buChar char="–"/>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7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2800">
                  <a:latin typeface="Times New Roman" panose="02020603050405020304" pitchFamily="18" charset="0"/>
                </a:rPr>
                <a:t>Y</a:t>
              </a:r>
            </a:p>
          </p:txBody>
        </p:sp>
      </p:grpSp>
      <p:grpSp>
        <p:nvGrpSpPr>
          <p:cNvPr id="63523" name="Group 35"/>
          <p:cNvGrpSpPr>
            <a:grpSpLocks/>
          </p:cNvGrpSpPr>
          <p:nvPr/>
        </p:nvGrpSpPr>
        <p:grpSpPr bwMode="auto">
          <a:xfrm>
            <a:off x="990600" y="2133600"/>
            <a:ext cx="3581400" cy="2438400"/>
            <a:chOff x="3312" y="1584"/>
            <a:chExt cx="2256" cy="1536"/>
          </a:xfrm>
        </p:grpSpPr>
        <p:sp>
          <p:nvSpPr>
            <p:cNvPr id="63517" name="Rectangle 29" descr="右下がり対角線 (反転)"/>
            <p:cNvSpPr>
              <a:spLocks noChangeArrowheads="1"/>
            </p:cNvSpPr>
            <p:nvPr/>
          </p:nvSpPr>
          <p:spPr bwMode="auto">
            <a:xfrm>
              <a:off x="3312" y="1584"/>
              <a:ext cx="2256" cy="1536"/>
            </a:xfrm>
            <a:prstGeom prst="rect">
              <a:avLst/>
            </a:prstGeom>
            <a:pattFill prst="dkDnDiag">
              <a:fgClr>
                <a:schemeClr val="accent1"/>
              </a:fgClr>
              <a:bgClr>
                <a:schemeClr val="bg1"/>
              </a:bgClr>
            </a:patt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ja-JP" altLang="en-US">
                <a:effectLst>
                  <a:outerShdw blurRad="38100" dist="38100" dir="2700000" algn="tl">
                    <a:srgbClr val="000000">
                      <a:alpha val="43137"/>
                    </a:srgbClr>
                  </a:outerShdw>
                </a:effectLst>
              </a:endParaRPr>
            </a:p>
          </p:txBody>
        </p:sp>
        <p:grpSp>
          <p:nvGrpSpPr>
            <p:cNvPr id="46112" name="Group 28"/>
            <p:cNvGrpSpPr>
              <a:grpSpLocks/>
            </p:cNvGrpSpPr>
            <p:nvPr/>
          </p:nvGrpSpPr>
          <p:grpSpPr bwMode="auto">
            <a:xfrm>
              <a:off x="4368" y="1920"/>
              <a:ext cx="144" cy="432"/>
              <a:chOff x="3024" y="2688"/>
              <a:chExt cx="192" cy="384"/>
            </a:xfrm>
          </p:grpSpPr>
          <p:sp useBgFill="1">
            <p:nvSpPr>
              <p:cNvPr id="63512" name="Arc 24"/>
              <p:cNvSpPr>
                <a:spLocks/>
              </p:cNvSpPr>
              <p:nvPr/>
            </p:nvSpPr>
            <p:spPr bwMode="auto">
              <a:xfrm>
                <a:off x="3120" y="2688"/>
                <a:ext cx="96" cy="19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ja-JP" altLang="en-US">
                  <a:effectLst>
                    <a:outerShdw blurRad="38100" dist="38100" dir="2700000" algn="tl">
                      <a:srgbClr val="000000">
                        <a:alpha val="43137"/>
                      </a:srgbClr>
                    </a:outerShdw>
                  </a:effectLst>
                </a:endParaRPr>
              </a:p>
            </p:txBody>
          </p:sp>
          <p:sp useBgFill="1">
            <p:nvSpPr>
              <p:cNvPr id="63513" name="Arc 25"/>
              <p:cNvSpPr>
                <a:spLocks/>
              </p:cNvSpPr>
              <p:nvPr/>
            </p:nvSpPr>
            <p:spPr bwMode="auto">
              <a:xfrm flipV="1">
                <a:off x="3120" y="2880"/>
                <a:ext cx="96" cy="19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ja-JP" altLang="en-US">
                  <a:effectLst>
                    <a:outerShdw blurRad="38100" dist="38100" dir="2700000" algn="tl">
                      <a:srgbClr val="000000">
                        <a:alpha val="43137"/>
                      </a:srgbClr>
                    </a:outerShdw>
                  </a:effectLst>
                </a:endParaRPr>
              </a:p>
            </p:txBody>
          </p:sp>
          <p:sp useBgFill="1">
            <p:nvSpPr>
              <p:cNvPr id="63514" name="Arc 26"/>
              <p:cNvSpPr>
                <a:spLocks/>
              </p:cNvSpPr>
              <p:nvPr/>
            </p:nvSpPr>
            <p:spPr bwMode="auto">
              <a:xfrm flipH="1">
                <a:off x="3024" y="2688"/>
                <a:ext cx="96" cy="19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ja-JP" altLang="en-US">
                  <a:effectLst>
                    <a:outerShdw blurRad="38100" dist="38100" dir="2700000" algn="tl">
                      <a:srgbClr val="000000">
                        <a:alpha val="43137"/>
                      </a:srgbClr>
                    </a:outerShdw>
                  </a:effectLst>
                </a:endParaRPr>
              </a:p>
            </p:txBody>
          </p:sp>
          <p:sp useBgFill="1">
            <p:nvSpPr>
              <p:cNvPr id="63515" name="Arc 27"/>
              <p:cNvSpPr>
                <a:spLocks/>
              </p:cNvSpPr>
              <p:nvPr/>
            </p:nvSpPr>
            <p:spPr bwMode="auto">
              <a:xfrm flipH="1" flipV="1">
                <a:off x="3024" y="2880"/>
                <a:ext cx="96" cy="19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ja-JP" altLang="en-US">
                  <a:effectLst>
                    <a:outerShdw blurRad="38100" dist="38100" dir="2700000" algn="tl">
                      <a:srgbClr val="000000">
                        <a:alpha val="43137"/>
                      </a:srgbClr>
                    </a:outerShdw>
                  </a:effectLst>
                </a:endParaRPr>
              </a:p>
            </p:txBody>
          </p:sp>
        </p:grpSp>
        <p:grpSp>
          <p:nvGrpSpPr>
            <p:cNvPr id="46113" name="Group 30"/>
            <p:cNvGrpSpPr>
              <a:grpSpLocks/>
            </p:cNvGrpSpPr>
            <p:nvPr/>
          </p:nvGrpSpPr>
          <p:grpSpPr bwMode="auto">
            <a:xfrm>
              <a:off x="3888" y="1824"/>
              <a:ext cx="1104" cy="624"/>
              <a:chOff x="1200" y="1584"/>
              <a:chExt cx="1104" cy="624"/>
            </a:xfrm>
          </p:grpSpPr>
          <p:sp>
            <p:nvSpPr>
              <p:cNvPr id="46116" name="Oval 31"/>
              <p:cNvSpPr>
                <a:spLocks noChangeArrowheads="1"/>
              </p:cNvSpPr>
              <p:nvPr/>
            </p:nvSpPr>
            <p:spPr bwMode="auto">
              <a:xfrm>
                <a:off x="1200" y="1584"/>
                <a:ext cx="624" cy="624"/>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tx1"/>
                  </a:buClr>
                  <a:buChar char="–"/>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7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2800">
                    <a:latin typeface="Times New Roman" panose="02020603050405020304" pitchFamily="18" charset="0"/>
                  </a:rPr>
                  <a:t>X</a:t>
                </a:r>
              </a:p>
            </p:txBody>
          </p:sp>
          <p:sp>
            <p:nvSpPr>
              <p:cNvPr id="46117" name="Oval 32"/>
              <p:cNvSpPr>
                <a:spLocks noChangeArrowheads="1"/>
              </p:cNvSpPr>
              <p:nvPr/>
            </p:nvSpPr>
            <p:spPr bwMode="auto">
              <a:xfrm>
                <a:off x="1680" y="1584"/>
                <a:ext cx="624" cy="624"/>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tx1"/>
                  </a:buClr>
                  <a:buChar char="–"/>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7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2800">
                    <a:latin typeface="Times New Roman" panose="02020603050405020304" pitchFamily="18" charset="0"/>
                  </a:rPr>
                  <a:t>Y</a:t>
                </a:r>
              </a:p>
            </p:txBody>
          </p:sp>
        </p:grpSp>
        <p:sp useBgFill="1">
          <p:nvSpPr>
            <p:cNvPr id="46114" name="Text Box 33"/>
            <p:cNvSpPr txBox="1">
              <a:spLocks noChangeArrowheads="1"/>
            </p:cNvSpPr>
            <p:nvPr/>
          </p:nvSpPr>
          <p:spPr bwMode="auto">
            <a:xfrm>
              <a:off x="3360" y="2736"/>
              <a:ext cx="682" cy="327"/>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tx1"/>
                </a:buClr>
                <a:buChar char="–"/>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7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en-US" altLang="ja-JP" sz="2800">
                  <a:latin typeface="Times New Roman" panose="02020603050405020304" pitchFamily="18" charset="0"/>
                </a:rPr>
                <a:t>X </a:t>
              </a:r>
              <a:r>
                <a:rPr lang="ja-JP" altLang="en-US" sz="2800" i="0">
                  <a:latin typeface="Times New Roman" panose="02020603050405020304" pitchFamily="18" charset="0"/>
                </a:rPr>
                <a:t>・</a:t>
              </a:r>
              <a:r>
                <a:rPr lang="en-US" altLang="ja-JP" sz="2800">
                  <a:latin typeface="Times New Roman" panose="02020603050405020304" pitchFamily="18" charset="0"/>
                </a:rPr>
                <a:t>Y</a:t>
              </a:r>
              <a:endParaRPr lang="en-US" altLang="ja-JP" sz="2800" i="0">
                <a:latin typeface="Times New Roman" panose="02020603050405020304" pitchFamily="18" charset="0"/>
              </a:endParaRPr>
            </a:p>
          </p:txBody>
        </p:sp>
        <p:sp>
          <p:nvSpPr>
            <p:cNvPr id="63522" name="Line 34"/>
            <p:cNvSpPr>
              <a:spLocks noChangeShapeType="1"/>
            </p:cNvSpPr>
            <p:nvPr/>
          </p:nvSpPr>
          <p:spPr bwMode="auto">
            <a:xfrm>
              <a:off x="3408" y="2784"/>
              <a:ext cx="5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grpSp>
      <p:grpSp>
        <p:nvGrpSpPr>
          <p:cNvPr id="63511" name="Group 23"/>
          <p:cNvGrpSpPr>
            <a:grpSpLocks/>
          </p:cNvGrpSpPr>
          <p:nvPr/>
        </p:nvGrpSpPr>
        <p:grpSpPr bwMode="auto">
          <a:xfrm>
            <a:off x="2286000" y="2514600"/>
            <a:ext cx="1158875" cy="1738313"/>
            <a:chOff x="1440" y="1584"/>
            <a:chExt cx="730" cy="1095"/>
          </a:xfrm>
        </p:grpSpPr>
        <p:sp>
          <p:nvSpPr>
            <p:cNvPr id="63508" name="Oval 20"/>
            <p:cNvSpPr>
              <a:spLocks noChangeArrowheads="1"/>
            </p:cNvSpPr>
            <p:nvPr/>
          </p:nvSpPr>
          <p:spPr bwMode="auto">
            <a:xfrm>
              <a:off x="1632" y="1584"/>
              <a:ext cx="240" cy="672"/>
            </a:xfrm>
            <a:prstGeom prst="ellipse">
              <a:avLst/>
            </a:prstGeom>
            <a:noFill/>
            <a:ln w="34925">
              <a:solidFill>
                <a:srgbClr val="FF00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ja-JP" altLang="en-US">
                <a:effectLst>
                  <a:outerShdw blurRad="38100" dist="38100" dir="2700000" algn="tl">
                    <a:srgbClr val="000000">
                      <a:alpha val="43137"/>
                    </a:srgbClr>
                  </a:outerShdw>
                </a:effectLst>
              </a:endParaRPr>
            </a:p>
          </p:txBody>
        </p:sp>
        <p:sp>
          <p:nvSpPr>
            <p:cNvPr id="63509" name="Line 21"/>
            <p:cNvSpPr>
              <a:spLocks noChangeShapeType="1"/>
            </p:cNvSpPr>
            <p:nvPr/>
          </p:nvSpPr>
          <p:spPr bwMode="auto">
            <a:xfrm>
              <a:off x="1728" y="2256"/>
              <a:ext cx="0" cy="144"/>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46110" name="Text Box 22"/>
            <p:cNvSpPr txBox="1">
              <a:spLocks noChangeArrowheads="1"/>
            </p:cNvSpPr>
            <p:nvPr/>
          </p:nvSpPr>
          <p:spPr bwMode="auto">
            <a:xfrm>
              <a:off x="1440" y="2352"/>
              <a:ext cx="73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tx1"/>
                </a:buClr>
                <a:buChar char="–"/>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7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en-US" altLang="ja-JP" sz="2800">
                  <a:latin typeface="Times New Roman" panose="02020603050405020304" pitchFamily="18" charset="0"/>
                </a:rPr>
                <a:t>X </a:t>
              </a:r>
              <a:r>
                <a:rPr lang="ja-JP" altLang="en-US" sz="2800" i="0">
                  <a:latin typeface="Times New Roman" panose="02020603050405020304" pitchFamily="18" charset="0"/>
                </a:rPr>
                <a:t>・</a:t>
              </a:r>
              <a:r>
                <a:rPr lang="en-US" altLang="ja-JP" sz="2800">
                  <a:latin typeface="Times New Roman" panose="02020603050405020304" pitchFamily="18" charset="0"/>
                </a:rPr>
                <a:t>Y</a:t>
              </a:r>
            </a:p>
          </p:txBody>
        </p:sp>
      </p:grpSp>
      <p:sp>
        <p:nvSpPr>
          <p:cNvPr id="46086" name="Oval 48"/>
          <p:cNvSpPr>
            <a:spLocks noChangeArrowheads="1"/>
          </p:cNvSpPr>
          <p:nvPr/>
        </p:nvSpPr>
        <p:spPr bwMode="auto">
          <a:xfrm>
            <a:off x="5638800" y="2514600"/>
            <a:ext cx="990600" cy="99060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tx1"/>
              </a:buClr>
              <a:buChar char="–"/>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7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2800">
                <a:latin typeface="Times New Roman" panose="02020603050405020304" pitchFamily="18" charset="0"/>
              </a:rPr>
              <a:t>X</a:t>
            </a:r>
          </a:p>
        </p:txBody>
      </p:sp>
      <p:sp>
        <p:nvSpPr>
          <p:cNvPr id="46087" name="Oval 49"/>
          <p:cNvSpPr>
            <a:spLocks noChangeArrowheads="1"/>
          </p:cNvSpPr>
          <p:nvPr/>
        </p:nvSpPr>
        <p:spPr bwMode="auto">
          <a:xfrm>
            <a:off x="6400800" y="2514600"/>
            <a:ext cx="990600" cy="99060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tx1"/>
              </a:buClr>
              <a:buChar char="–"/>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7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2800">
                <a:latin typeface="Times New Roman" panose="02020603050405020304" pitchFamily="18" charset="0"/>
              </a:rPr>
              <a:t>Y</a:t>
            </a:r>
          </a:p>
        </p:txBody>
      </p:sp>
      <p:grpSp>
        <p:nvGrpSpPr>
          <p:cNvPr id="63597" name="Group 109"/>
          <p:cNvGrpSpPr>
            <a:grpSpLocks/>
          </p:cNvGrpSpPr>
          <p:nvPr/>
        </p:nvGrpSpPr>
        <p:grpSpPr bwMode="auto">
          <a:xfrm>
            <a:off x="4800600" y="2133600"/>
            <a:ext cx="3581400" cy="2438400"/>
            <a:chOff x="3024" y="1344"/>
            <a:chExt cx="2256" cy="1536"/>
          </a:xfrm>
        </p:grpSpPr>
        <p:sp>
          <p:nvSpPr>
            <p:cNvPr id="63598" name="Rectangle 110" descr="右上がり対角線 (反転)"/>
            <p:cNvSpPr>
              <a:spLocks noChangeArrowheads="1"/>
            </p:cNvSpPr>
            <p:nvPr/>
          </p:nvSpPr>
          <p:spPr bwMode="auto">
            <a:xfrm>
              <a:off x="3024" y="1344"/>
              <a:ext cx="2256" cy="1536"/>
            </a:xfrm>
            <a:prstGeom prst="rect">
              <a:avLst/>
            </a:prstGeom>
            <a:pattFill prst="dkUpDiag">
              <a:fgClr>
                <a:schemeClr val="accent1">
                  <a:alpha val="50000"/>
                </a:schemeClr>
              </a:fgClr>
              <a:bgClr>
                <a:schemeClr val="bg1">
                  <a:alpha val="50000"/>
                </a:schemeClr>
              </a:bgClr>
            </a:patt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ja-JP" altLang="en-US">
                <a:effectLst>
                  <a:outerShdw blurRad="38100" dist="38100" dir="2700000" algn="tl">
                    <a:srgbClr val="000000">
                      <a:alpha val="43137"/>
                    </a:srgbClr>
                  </a:outerShdw>
                </a:effectLst>
              </a:endParaRPr>
            </a:p>
          </p:txBody>
        </p:sp>
        <p:sp useBgFill="1">
          <p:nvSpPr>
            <p:cNvPr id="46105" name="Oval 111"/>
            <p:cNvSpPr>
              <a:spLocks noChangeArrowheads="1"/>
            </p:cNvSpPr>
            <p:nvPr/>
          </p:nvSpPr>
          <p:spPr bwMode="auto">
            <a:xfrm>
              <a:off x="3552" y="1584"/>
              <a:ext cx="624" cy="624"/>
            </a:xfrm>
            <a:prstGeom prst="ellipse">
              <a:avLst/>
            </a:prstGeom>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tx1"/>
                </a:buClr>
                <a:buChar char="–"/>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7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2800">
                  <a:latin typeface="Times New Roman" panose="02020603050405020304" pitchFamily="18" charset="0"/>
                </a:rPr>
                <a:t>X</a:t>
              </a:r>
            </a:p>
          </p:txBody>
        </p:sp>
        <p:sp useBgFill="1">
          <p:nvSpPr>
            <p:cNvPr id="46106" name="Text Box 112"/>
            <p:cNvSpPr txBox="1">
              <a:spLocks noChangeArrowheads="1"/>
            </p:cNvSpPr>
            <p:nvPr/>
          </p:nvSpPr>
          <p:spPr bwMode="auto">
            <a:xfrm>
              <a:off x="3120" y="2454"/>
              <a:ext cx="253" cy="327"/>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tx1"/>
                </a:buClr>
                <a:buChar char="–"/>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7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en-US" altLang="ja-JP" sz="2800">
                  <a:latin typeface="Times New Roman" panose="02020603050405020304" pitchFamily="18" charset="0"/>
                </a:rPr>
                <a:t>X</a:t>
              </a:r>
            </a:p>
          </p:txBody>
        </p:sp>
        <p:sp>
          <p:nvSpPr>
            <p:cNvPr id="63601" name="Line 113"/>
            <p:cNvSpPr>
              <a:spLocks noChangeShapeType="1"/>
            </p:cNvSpPr>
            <p:nvPr/>
          </p:nvSpPr>
          <p:spPr bwMode="auto">
            <a:xfrm>
              <a:off x="3168" y="2496"/>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grpSp>
      <p:grpSp>
        <p:nvGrpSpPr>
          <p:cNvPr id="63617" name="Group 129"/>
          <p:cNvGrpSpPr>
            <a:grpSpLocks/>
          </p:cNvGrpSpPr>
          <p:nvPr/>
        </p:nvGrpSpPr>
        <p:grpSpPr bwMode="auto">
          <a:xfrm>
            <a:off x="4800600" y="2133600"/>
            <a:ext cx="3581400" cy="2438400"/>
            <a:chOff x="3024" y="1344"/>
            <a:chExt cx="2256" cy="1536"/>
          </a:xfrm>
        </p:grpSpPr>
        <p:sp>
          <p:nvSpPr>
            <p:cNvPr id="46090" name="Oval 130"/>
            <p:cNvSpPr>
              <a:spLocks noChangeArrowheads="1"/>
            </p:cNvSpPr>
            <p:nvPr/>
          </p:nvSpPr>
          <p:spPr bwMode="auto">
            <a:xfrm>
              <a:off x="3552" y="1584"/>
              <a:ext cx="624" cy="624"/>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tx1"/>
                </a:buClr>
                <a:buChar char="–"/>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7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2800">
                  <a:latin typeface="Times New Roman" panose="02020603050405020304" pitchFamily="18" charset="0"/>
                </a:rPr>
                <a:t>X</a:t>
              </a:r>
            </a:p>
          </p:txBody>
        </p:sp>
        <p:sp>
          <p:nvSpPr>
            <p:cNvPr id="46091" name="Oval 131"/>
            <p:cNvSpPr>
              <a:spLocks noChangeArrowheads="1"/>
            </p:cNvSpPr>
            <p:nvPr/>
          </p:nvSpPr>
          <p:spPr bwMode="auto">
            <a:xfrm>
              <a:off x="4032" y="1584"/>
              <a:ext cx="624" cy="624"/>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tx1"/>
                </a:buClr>
                <a:buChar char="–"/>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7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2800">
                  <a:latin typeface="Times New Roman" panose="02020603050405020304" pitchFamily="18" charset="0"/>
                </a:rPr>
                <a:t>Y</a:t>
              </a:r>
            </a:p>
          </p:txBody>
        </p:sp>
        <p:sp>
          <p:nvSpPr>
            <p:cNvPr id="63620" name="Rectangle 132" descr="右下がり対角線 (反転)"/>
            <p:cNvSpPr>
              <a:spLocks noChangeArrowheads="1"/>
            </p:cNvSpPr>
            <p:nvPr/>
          </p:nvSpPr>
          <p:spPr bwMode="auto">
            <a:xfrm>
              <a:off x="3024" y="1344"/>
              <a:ext cx="2256" cy="1536"/>
            </a:xfrm>
            <a:prstGeom prst="rect">
              <a:avLst/>
            </a:prstGeom>
            <a:pattFill prst="dkDnDiag">
              <a:fgClr>
                <a:srgbClr val="FF00FF">
                  <a:alpha val="50000"/>
                </a:srgbClr>
              </a:fgClr>
              <a:bgClr>
                <a:schemeClr val="bg1">
                  <a:alpha val="50000"/>
                </a:schemeClr>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ja-JP" altLang="en-US">
                <a:effectLst>
                  <a:outerShdw blurRad="38100" dist="38100" dir="2700000" algn="tl">
                    <a:srgbClr val="000000">
                      <a:alpha val="43137"/>
                    </a:srgbClr>
                  </a:outerShdw>
                </a:effectLst>
              </a:endParaRPr>
            </a:p>
          </p:txBody>
        </p:sp>
        <p:sp>
          <p:nvSpPr>
            <p:cNvPr id="46093" name="Oval 133" descr="右上がり対角線 (反転)"/>
            <p:cNvSpPr>
              <a:spLocks noChangeArrowheads="1"/>
            </p:cNvSpPr>
            <p:nvPr/>
          </p:nvSpPr>
          <p:spPr bwMode="auto">
            <a:xfrm>
              <a:off x="4032" y="1584"/>
              <a:ext cx="624" cy="624"/>
            </a:xfrm>
            <a:prstGeom prst="ellipse">
              <a:avLst/>
            </a:prstGeom>
            <a:pattFill prst="dkUpDiag">
              <a:fgClr>
                <a:schemeClr val="accent1"/>
              </a:fgClr>
              <a:bgClr>
                <a:schemeClr val="bg1"/>
              </a:bgClr>
            </a:patt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tx1"/>
                </a:buClr>
                <a:buChar char="–"/>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7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2800">
                  <a:latin typeface="Times New Roman" panose="02020603050405020304" pitchFamily="18" charset="0"/>
                </a:rPr>
                <a:t>Y</a:t>
              </a:r>
            </a:p>
          </p:txBody>
        </p:sp>
        <p:sp useBgFill="1">
          <p:nvSpPr>
            <p:cNvPr id="46094" name="Text Box 134"/>
            <p:cNvSpPr txBox="1">
              <a:spLocks noChangeArrowheads="1"/>
            </p:cNvSpPr>
            <p:nvPr/>
          </p:nvSpPr>
          <p:spPr bwMode="auto">
            <a:xfrm>
              <a:off x="4896" y="2448"/>
              <a:ext cx="288" cy="327"/>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tx1"/>
                </a:buClr>
                <a:buChar char="–"/>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7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en-US" altLang="ja-JP" sz="2800">
                  <a:latin typeface="Times New Roman" panose="02020603050405020304" pitchFamily="18" charset="0"/>
                </a:rPr>
                <a:t>Y</a:t>
              </a:r>
              <a:endParaRPr lang="en-US" altLang="ja-JP" sz="2800" i="0">
                <a:latin typeface="Times New Roman" panose="02020603050405020304" pitchFamily="18" charset="0"/>
              </a:endParaRPr>
            </a:p>
          </p:txBody>
        </p:sp>
        <p:sp>
          <p:nvSpPr>
            <p:cNvPr id="63623" name="Line 135"/>
            <p:cNvSpPr>
              <a:spLocks noChangeShapeType="1"/>
            </p:cNvSpPr>
            <p:nvPr/>
          </p:nvSpPr>
          <p:spPr bwMode="auto">
            <a:xfrm>
              <a:off x="4944" y="2496"/>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46096" name="Oval 136" descr="右下がり対角線 (反転)"/>
            <p:cNvSpPr>
              <a:spLocks noChangeArrowheads="1"/>
            </p:cNvSpPr>
            <p:nvPr/>
          </p:nvSpPr>
          <p:spPr bwMode="auto">
            <a:xfrm>
              <a:off x="3552" y="1584"/>
              <a:ext cx="672" cy="624"/>
            </a:xfrm>
            <a:prstGeom prst="ellipse">
              <a:avLst/>
            </a:prstGeom>
            <a:pattFill prst="dkDnDiag">
              <a:fgClr>
                <a:srgbClr val="FF00FF"/>
              </a:fgClr>
              <a:bgClr>
                <a:schemeClr val="bg1"/>
              </a:bgClr>
            </a:patt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tx1"/>
                </a:buClr>
                <a:buChar char="–"/>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7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2800">
                  <a:latin typeface="Times New Roman" panose="02020603050405020304" pitchFamily="18" charset="0"/>
                </a:rPr>
                <a:t>X</a:t>
              </a:r>
            </a:p>
          </p:txBody>
        </p:sp>
        <p:sp useBgFill="1">
          <p:nvSpPr>
            <p:cNvPr id="46097" name="Text Box 137"/>
            <p:cNvSpPr txBox="1">
              <a:spLocks noChangeArrowheads="1"/>
            </p:cNvSpPr>
            <p:nvPr/>
          </p:nvSpPr>
          <p:spPr bwMode="auto">
            <a:xfrm>
              <a:off x="3120" y="2454"/>
              <a:ext cx="253" cy="327"/>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tx1"/>
                </a:buClr>
                <a:buChar char="–"/>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7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en-US" altLang="ja-JP" sz="2800">
                  <a:latin typeface="Times New Roman" panose="02020603050405020304" pitchFamily="18" charset="0"/>
                </a:rPr>
                <a:t>X</a:t>
              </a:r>
            </a:p>
          </p:txBody>
        </p:sp>
        <p:sp>
          <p:nvSpPr>
            <p:cNvPr id="63626" name="Line 138"/>
            <p:cNvSpPr>
              <a:spLocks noChangeShapeType="1"/>
            </p:cNvSpPr>
            <p:nvPr/>
          </p:nvSpPr>
          <p:spPr bwMode="auto">
            <a:xfrm>
              <a:off x="3168" y="2496"/>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grpSp>
          <p:nvGrpSpPr>
            <p:cNvPr id="46099" name="Group 139"/>
            <p:cNvGrpSpPr>
              <a:grpSpLocks/>
            </p:cNvGrpSpPr>
            <p:nvPr/>
          </p:nvGrpSpPr>
          <p:grpSpPr bwMode="auto">
            <a:xfrm>
              <a:off x="4032" y="1680"/>
              <a:ext cx="192" cy="432"/>
              <a:chOff x="1248" y="3408"/>
              <a:chExt cx="96" cy="384"/>
            </a:xfrm>
          </p:grpSpPr>
          <p:sp useBgFill="1">
            <p:nvSpPr>
              <p:cNvPr id="63628" name="Arc 140"/>
              <p:cNvSpPr>
                <a:spLocks/>
              </p:cNvSpPr>
              <p:nvPr/>
            </p:nvSpPr>
            <p:spPr bwMode="auto">
              <a:xfrm>
                <a:off x="1296" y="3408"/>
                <a:ext cx="48" cy="19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ja-JP" altLang="en-US">
                  <a:effectLst>
                    <a:outerShdw blurRad="38100" dist="38100" dir="2700000" algn="tl">
                      <a:srgbClr val="000000">
                        <a:alpha val="43137"/>
                      </a:srgbClr>
                    </a:outerShdw>
                  </a:effectLst>
                </a:endParaRPr>
              </a:p>
            </p:txBody>
          </p:sp>
          <p:sp useBgFill="1">
            <p:nvSpPr>
              <p:cNvPr id="63629" name="Arc 141"/>
              <p:cNvSpPr>
                <a:spLocks/>
              </p:cNvSpPr>
              <p:nvPr/>
            </p:nvSpPr>
            <p:spPr bwMode="auto">
              <a:xfrm flipH="1">
                <a:off x="1248" y="3408"/>
                <a:ext cx="48" cy="19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ja-JP" altLang="en-US">
                  <a:effectLst>
                    <a:outerShdw blurRad="38100" dist="38100" dir="2700000" algn="tl">
                      <a:srgbClr val="000000">
                        <a:alpha val="43137"/>
                      </a:srgbClr>
                    </a:outerShdw>
                  </a:effectLst>
                </a:endParaRPr>
              </a:p>
            </p:txBody>
          </p:sp>
          <p:sp useBgFill="1">
            <p:nvSpPr>
              <p:cNvPr id="63630" name="Arc 142"/>
              <p:cNvSpPr>
                <a:spLocks/>
              </p:cNvSpPr>
              <p:nvPr/>
            </p:nvSpPr>
            <p:spPr bwMode="auto">
              <a:xfrm flipV="1">
                <a:off x="1296" y="3600"/>
                <a:ext cx="48" cy="19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ja-JP" altLang="en-US">
                  <a:effectLst>
                    <a:outerShdw blurRad="38100" dist="38100" dir="2700000" algn="tl">
                      <a:srgbClr val="000000">
                        <a:alpha val="43137"/>
                      </a:srgbClr>
                    </a:outerShdw>
                  </a:effectLst>
                </a:endParaRPr>
              </a:p>
            </p:txBody>
          </p:sp>
          <p:sp useBgFill="1">
            <p:nvSpPr>
              <p:cNvPr id="63631" name="Arc 143"/>
              <p:cNvSpPr>
                <a:spLocks/>
              </p:cNvSpPr>
              <p:nvPr/>
            </p:nvSpPr>
            <p:spPr bwMode="auto">
              <a:xfrm flipH="1" flipV="1">
                <a:off x="1248" y="3600"/>
                <a:ext cx="48" cy="19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ja-JP" altLang="en-US">
                  <a:effectLst>
                    <a:outerShdw blurRad="38100" dist="38100" dir="2700000" algn="tl">
                      <a:srgbClr val="000000">
                        <a:alpha val="43137"/>
                      </a:srgbClr>
                    </a:outerShdw>
                  </a:effectLst>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3511"/>
                                        </p:tgtEl>
                                        <p:attrNameLst>
                                          <p:attrName>style.visibility</p:attrName>
                                        </p:attrNameLst>
                                      </p:cBhvr>
                                      <p:to>
                                        <p:strVal val="visible"/>
                                      </p:to>
                                    </p:set>
                                    <p:animEffect transition="in" filter="checkerboard(across)">
                                      <p:cBhvr>
                                        <p:cTn id="7" dur="500"/>
                                        <p:tgtEl>
                                          <p:spTgt spid="635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63523"/>
                                        </p:tgtEl>
                                        <p:attrNameLst>
                                          <p:attrName>style.visibility</p:attrName>
                                        </p:attrNameLst>
                                      </p:cBhvr>
                                      <p:to>
                                        <p:strVal val="visible"/>
                                      </p:to>
                                    </p:set>
                                    <p:animEffect transition="in" filter="checkerboard(across)">
                                      <p:cBhvr>
                                        <p:cTn id="12" dur="500"/>
                                        <p:tgtEl>
                                          <p:spTgt spid="635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63597"/>
                                        </p:tgtEl>
                                        <p:attrNameLst>
                                          <p:attrName>style.visibility</p:attrName>
                                        </p:attrNameLst>
                                      </p:cBhvr>
                                      <p:to>
                                        <p:strVal val="visible"/>
                                      </p:to>
                                    </p:set>
                                    <p:animEffect transition="in" filter="checkerboard(across)">
                                      <p:cBhvr>
                                        <p:cTn id="17" dur="500"/>
                                        <p:tgtEl>
                                          <p:spTgt spid="6359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63617"/>
                                        </p:tgtEl>
                                        <p:attrNameLst>
                                          <p:attrName>style.visibility</p:attrName>
                                        </p:attrNameLst>
                                      </p:cBhvr>
                                      <p:to>
                                        <p:strVal val="visible"/>
                                      </p:to>
                                    </p:set>
                                    <p:animEffect transition="in" filter="checkerboard(across)">
                                      <p:cBhvr>
                                        <p:cTn id="22" dur="500"/>
                                        <p:tgtEl>
                                          <p:spTgt spid="636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グラフィカル ユーザー インターフェイス, アプリケーション&#10;&#10;自動的に生成された説明">
            <a:extLst>
              <a:ext uri="{FF2B5EF4-FFF2-40B4-BE49-F238E27FC236}">
                <a16:creationId xmlns:a16="http://schemas.microsoft.com/office/drawing/2014/main" id="{CCD13AF8-4B5D-41BF-BEBD-B76905F45C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09" y="0"/>
            <a:ext cx="8936182" cy="6858000"/>
          </a:xfrm>
          <a:prstGeom prst="rect">
            <a:avLst/>
          </a:prstGeom>
        </p:spPr>
      </p:pic>
      <p:sp>
        <p:nvSpPr>
          <p:cNvPr id="4" name="四角形: 角を丸くする 3">
            <a:extLst>
              <a:ext uri="{FF2B5EF4-FFF2-40B4-BE49-F238E27FC236}">
                <a16:creationId xmlns:a16="http://schemas.microsoft.com/office/drawing/2014/main" id="{DF2F9E5C-53DF-438A-94B5-ECB47AEF6618}"/>
              </a:ext>
            </a:extLst>
          </p:cNvPr>
          <p:cNvSpPr/>
          <p:nvPr/>
        </p:nvSpPr>
        <p:spPr bwMode="auto">
          <a:xfrm>
            <a:off x="6553200" y="838200"/>
            <a:ext cx="1371600" cy="457200"/>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3200" b="0" i="1"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 name="テキスト ボックス 4">
            <a:extLst>
              <a:ext uri="{FF2B5EF4-FFF2-40B4-BE49-F238E27FC236}">
                <a16:creationId xmlns:a16="http://schemas.microsoft.com/office/drawing/2014/main" id="{3FCAF764-D39F-4EBB-BB26-C898842EC19B}"/>
              </a:ext>
            </a:extLst>
          </p:cNvPr>
          <p:cNvSpPr txBox="1"/>
          <p:nvPr/>
        </p:nvSpPr>
        <p:spPr>
          <a:xfrm>
            <a:off x="3352800" y="4114800"/>
            <a:ext cx="5338321" cy="584775"/>
          </a:xfrm>
          <a:prstGeom prst="rect">
            <a:avLst/>
          </a:prstGeom>
          <a:solidFill>
            <a:srgbClr val="000000"/>
          </a:solidFill>
        </p:spPr>
        <p:txBody>
          <a:bodyPr wrap="none" rtlCol="0">
            <a:spAutoFit/>
          </a:bodyPr>
          <a:lstStyle/>
          <a:p>
            <a:r>
              <a:rPr lang="en-US" altLang="ja-JP" i="0" dirty="0"/>
              <a:t>https://classroom.google.com/h</a:t>
            </a:r>
            <a:endParaRPr kumimoji="1" lang="ja-JP" altLang="en-US" i="0" dirty="0"/>
          </a:p>
        </p:txBody>
      </p:sp>
    </p:spTree>
    <p:custDataLst>
      <p:tags r:id="rId1"/>
    </p:custDataLst>
    <p:extLst>
      <p:ext uri="{BB962C8B-B14F-4D97-AF65-F5344CB8AC3E}">
        <p14:creationId xmlns:p14="http://schemas.microsoft.com/office/powerpoint/2010/main" val="281103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defRPr/>
            </a:pPr>
            <a:r>
              <a:rPr lang="ja-JP" altLang="en-US" dirty="0">
                <a:latin typeface="Times New Roman" panose="02020603050405020304" pitchFamily="18" charset="0"/>
              </a:rPr>
              <a:t>多変数のド・モルガンの定理</a:t>
            </a:r>
          </a:p>
        </p:txBody>
      </p:sp>
      <p:sp>
        <p:nvSpPr>
          <p:cNvPr id="65539" name="Rectangle 3"/>
          <p:cNvSpPr>
            <a:spLocks noGrp="1" noChangeArrowheads="1"/>
          </p:cNvSpPr>
          <p:nvPr>
            <p:ph type="body" idx="1"/>
          </p:nvPr>
        </p:nvSpPr>
        <p:spPr>
          <a:xfrm>
            <a:off x="990600" y="1981200"/>
            <a:ext cx="7543800" cy="2209800"/>
          </a:xfrm>
        </p:spPr>
        <p:txBody>
          <a:bodyPr/>
          <a:lstStyle/>
          <a:p>
            <a:pPr eaLnBrk="1" hangingPunct="1">
              <a:buFont typeface="Wingdings" panose="05000000000000000000" pitchFamily="2" charset="2"/>
              <a:buChar char="u"/>
              <a:defRPr/>
            </a:pPr>
            <a:r>
              <a:rPr lang="ja-JP" altLang="en-US" dirty="0">
                <a:latin typeface="Times New Roman" panose="02020603050405020304" pitchFamily="18" charset="0"/>
              </a:rPr>
              <a:t>系</a:t>
            </a:r>
            <a:r>
              <a:rPr lang="en-US" altLang="ja-JP" dirty="0">
                <a:latin typeface="Times New Roman" panose="02020603050405020304" pitchFamily="18" charset="0"/>
              </a:rPr>
              <a:t> : </a:t>
            </a:r>
            <a:r>
              <a:rPr lang="ja-JP" altLang="en-US" dirty="0">
                <a:latin typeface="Times New Roman" panose="02020603050405020304" pitchFamily="18" charset="0"/>
              </a:rPr>
              <a:t>多変数ド・モルガンの定理</a:t>
            </a:r>
            <a:endParaRPr lang="en-US" altLang="ja-JP" dirty="0">
              <a:latin typeface="Times New Roman" panose="02020603050405020304" pitchFamily="18" charset="0"/>
            </a:endParaRPr>
          </a:p>
          <a:p>
            <a:pPr marL="0" indent="0" eaLnBrk="1" hangingPunct="1">
              <a:buNone/>
              <a:defRPr/>
            </a:pPr>
            <a:r>
              <a:rPr lang="ja-JP" altLang="en-US" sz="2800" i="1" dirty="0">
                <a:latin typeface="Times New Roman" panose="02020603050405020304" pitchFamily="18" charset="0"/>
              </a:rPr>
              <a:t>　</a:t>
            </a:r>
            <a:r>
              <a:rPr lang="en-US" altLang="ja-JP" i="1" dirty="0">
                <a:latin typeface="Times New Roman" panose="02020603050405020304" pitchFamily="18" charset="0"/>
              </a:rPr>
              <a:t>X</a:t>
            </a:r>
            <a:r>
              <a:rPr lang="en-US" altLang="ja-JP" baseline="-25000" dirty="0">
                <a:latin typeface="Times New Roman" panose="02020603050405020304" pitchFamily="18" charset="0"/>
              </a:rPr>
              <a:t>1</a:t>
            </a:r>
            <a:r>
              <a:rPr lang="ja-JP" altLang="en-US" dirty="0">
                <a:latin typeface="Times New Roman" panose="02020603050405020304" pitchFamily="18" charset="0"/>
              </a:rPr>
              <a:t>・</a:t>
            </a:r>
            <a:r>
              <a:rPr lang="en-US" altLang="ja-JP" i="1" dirty="0">
                <a:latin typeface="Times New Roman" panose="02020603050405020304" pitchFamily="18" charset="0"/>
              </a:rPr>
              <a:t>X</a:t>
            </a:r>
            <a:r>
              <a:rPr lang="en-US" altLang="ja-JP" baseline="-25000" dirty="0">
                <a:latin typeface="Times New Roman" panose="02020603050405020304" pitchFamily="18" charset="0"/>
              </a:rPr>
              <a:t>2</a:t>
            </a:r>
            <a:r>
              <a:rPr lang="ja-JP" altLang="en-US" dirty="0">
                <a:latin typeface="Times New Roman" panose="02020603050405020304" pitchFamily="18" charset="0"/>
              </a:rPr>
              <a:t>・</a:t>
            </a:r>
            <a:r>
              <a:rPr lang="en-US" altLang="ja-JP" dirty="0">
                <a:latin typeface="Times New Roman" panose="02020603050405020304" pitchFamily="18" charset="0"/>
              </a:rPr>
              <a:t>…</a:t>
            </a:r>
            <a:r>
              <a:rPr lang="ja-JP" altLang="en-US" dirty="0">
                <a:latin typeface="Times New Roman" panose="02020603050405020304" pitchFamily="18" charset="0"/>
              </a:rPr>
              <a:t>・</a:t>
            </a:r>
            <a:r>
              <a:rPr lang="en-US" altLang="ja-JP" i="1" dirty="0" err="1">
                <a:latin typeface="Times New Roman" panose="02020603050405020304" pitchFamily="18" charset="0"/>
              </a:rPr>
              <a:t>X</a:t>
            </a:r>
            <a:r>
              <a:rPr lang="en-US" altLang="ja-JP" i="1" baseline="-25000" dirty="0" err="1">
                <a:latin typeface="Times New Roman" panose="02020603050405020304" pitchFamily="18" charset="0"/>
              </a:rPr>
              <a:t>n</a:t>
            </a:r>
            <a:r>
              <a:rPr lang="en-US" altLang="ja-JP" dirty="0">
                <a:latin typeface="Times New Roman" panose="02020603050405020304" pitchFamily="18" charset="0"/>
              </a:rPr>
              <a:t> = </a:t>
            </a:r>
            <a:r>
              <a:rPr lang="en-US" altLang="ja-JP" i="1" dirty="0">
                <a:latin typeface="Times New Roman" panose="02020603050405020304" pitchFamily="18" charset="0"/>
              </a:rPr>
              <a:t>X</a:t>
            </a:r>
            <a:r>
              <a:rPr lang="en-US" altLang="ja-JP" baseline="-25000" dirty="0">
                <a:latin typeface="Times New Roman" panose="02020603050405020304" pitchFamily="18" charset="0"/>
              </a:rPr>
              <a:t>1</a:t>
            </a:r>
            <a:r>
              <a:rPr lang="en-US" altLang="ja-JP" dirty="0">
                <a:latin typeface="Times New Roman" panose="02020603050405020304" pitchFamily="18" charset="0"/>
              </a:rPr>
              <a:t>+</a:t>
            </a:r>
            <a:r>
              <a:rPr lang="en-US" altLang="ja-JP" i="1" dirty="0">
                <a:latin typeface="Times New Roman" panose="02020603050405020304" pitchFamily="18" charset="0"/>
              </a:rPr>
              <a:t>X</a:t>
            </a:r>
            <a:r>
              <a:rPr lang="en-US" altLang="ja-JP" baseline="-25000" dirty="0">
                <a:latin typeface="Times New Roman" panose="02020603050405020304" pitchFamily="18" charset="0"/>
              </a:rPr>
              <a:t>2</a:t>
            </a:r>
            <a:r>
              <a:rPr lang="en-US" altLang="ja-JP" dirty="0">
                <a:latin typeface="Times New Roman" panose="02020603050405020304" pitchFamily="18" charset="0"/>
              </a:rPr>
              <a:t>+…+</a:t>
            </a:r>
            <a:r>
              <a:rPr lang="en-US" altLang="ja-JP" i="1" dirty="0" err="1">
                <a:latin typeface="Times New Roman" panose="02020603050405020304" pitchFamily="18" charset="0"/>
              </a:rPr>
              <a:t>X</a:t>
            </a:r>
            <a:r>
              <a:rPr lang="en-US" altLang="ja-JP" i="1" baseline="-25000" dirty="0" err="1">
                <a:latin typeface="Times New Roman" panose="02020603050405020304" pitchFamily="18" charset="0"/>
              </a:rPr>
              <a:t>n</a:t>
            </a:r>
            <a:r>
              <a:rPr lang="en-US" altLang="ja-JP" dirty="0">
                <a:latin typeface="Times New Roman" panose="02020603050405020304" pitchFamily="18" charset="0"/>
              </a:rPr>
              <a:t> </a:t>
            </a:r>
          </a:p>
          <a:p>
            <a:pPr marL="0" indent="0" eaLnBrk="1" hangingPunct="1">
              <a:buNone/>
              <a:defRPr/>
            </a:pPr>
            <a:r>
              <a:rPr lang="ja-JP" altLang="en-US" i="1" dirty="0">
                <a:latin typeface="Times New Roman" panose="02020603050405020304" pitchFamily="18" charset="0"/>
              </a:rPr>
              <a:t>  </a:t>
            </a:r>
            <a:r>
              <a:rPr lang="en-US" altLang="ja-JP" i="1" dirty="0">
                <a:latin typeface="Times New Roman" panose="02020603050405020304" pitchFamily="18" charset="0"/>
              </a:rPr>
              <a:t>X</a:t>
            </a:r>
            <a:r>
              <a:rPr lang="en-US" altLang="ja-JP" baseline="-25000" dirty="0">
                <a:latin typeface="Times New Roman" panose="02020603050405020304" pitchFamily="18" charset="0"/>
              </a:rPr>
              <a:t>1</a:t>
            </a:r>
            <a:r>
              <a:rPr lang="en-US" altLang="ja-JP" dirty="0">
                <a:latin typeface="Times New Roman" panose="02020603050405020304" pitchFamily="18" charset="0"/>
              </a:rPr>
              <a:t>+</a:t>
            </a:r>
            <a:r>
              <a:rPr lang="en-US" altLang="ja-JP" i="1" dirty="0">
                <a:latin typeface="Times New Roman" panose="02020603050405020304" pitchFamily="18" charset="0"/>
              </a:rPr>
              <a:t>X</a:t>
            </a:r>
            <a:r>
              <a:rPr lang="en-US" altLang="ja-JP" baseline="-25000" dirty="0">
                <a:latin typeface="Times New Roman" panose="02020603050405020304" pitchFamily="18" charset="0"/>
              </a:rPr>
              <a:t>2</a:t>
            </a:r>
            <a:r>
              <a:rPr lang="en-US" altLang="ja-JP" dirty="0">
                <a:latin typeface="Times New Roman" panose="02020603050405020304" pitchFamily="18" charset="0"/>
              </a:rPr>
              <a:t>+…+</a:t>
            </a:r>
            <a:r>
              <a:rPr lang="en-US" altLang="ja-JP" i="1" dirty="0" err="1">
                <a:latin typeface="Times New Roman" panose="02020603050405020304" pitchFamily="18" charset="0"/>
              </a:rPr>
              <a:t>X</a:t>
            </a:r>
            <a:r>
              <a:rPr lang="en-US" altLang="ja-JP" i="1" baseline="-25000" dirty="0" err="1">
                <a:latin typeface="Times New Roman" panose="02020603050405020304" pitchFamily="18" charset="0"/>
              </a:rPr>
              <a:t>n</a:t>
            </a:r>
            <a:r>
              <a:rPr lang="en-US" altLang="ja-JP" dirty="0">
                <a:latin typeface="Times New Roman" panose="02020603050405020304" pitchFamily="18" charset="0"/>
              </a:rPr>
              <a:t> = </a:t>
            </a:r>
            <a:r>
              <a:rPr lang="en-US" altLang="ja-JP" i="1" dirty="0">
                <a:latin typeface="Times New Roman" panose="02020603050405020304" pitchFamily="18" charset="0"/>
              </a:rPr>
              <a:t>X</a:t>
            </a:r>
            <a:r>
              <a:rPr lang="en-US" altLang="ja-JP" baseline="-25000" dirty="0">
                <a:latin typeface="Times New Roman" panose="02020603050405020304" pitchFamily="18" charset="0"/>
              </a:rPr>
              <a:t>1</a:t>
            </a:r>
            <a:r>
              <a:rPr lang="ja-JP" altLang="en-US" dirty="0">
                <a:latin typeface="Times New Roman" panose="02020603050405020304" pitchFamily="18" charset="0"/>
              </a:rPr>
              <a:t>・</a:t>
            </a:r>
            <a:r>
              <a:rPr lang="en-US" altLang="ja-JP" i="1" dirty="0">
                <a:latin typeface="Times New Roman" panose="02020603050405020304" pitchFamily="18" charset="0"/>
              </a:rPr>
              <a:t>X</a:t>
            </a:r>
            <a:r>
              <a:rPr lang="en-US" altLang="ja-JP" baseline="-25000" dirty="0">
                <a:latin typeface="Times New Roman" panose="02020603050405020304" pitchFamily="18" charset="0"/>
              </a:rPr>
              <a:t>2</a:t>
            </a:r>
            <a:r>
              <a:rPr lang="ja-JP" altLang="en-US" dirty="0">
                <a:latin typeface="Times New Roman" panose="02020603050405020304" pitchFamily="18" charset="0"/>
              </a:rPr>
              <a:t>・</a:t>
            </a:r>
            <a:r>
              <a:rPr lang="en-US" altLang="ja-JP" dirty="0">
                <a:latin typeface="Times New Roman" panose="02020603050405020304" pitchFamily="18" charset="0"/>
              </a:rPr>
              <a:t>…</a:t>
            </a:r>
            <a:r>
              <a:rPr lang="ja-JP" altLang="en-US" dirty="0">
                <a:latin typeface="Times New Roman" panose="02020603050405020304" pitchFamily="18" charset="0"/>
              </a:rPr>
              <a:t>・</a:t>
            </a:r>
            <a:r>
              <a:rPr lang="en-US" altLang="ja-JP" i="1" dirty="0" err="1">
                <a:latin typeface="Times New Roman" panose="02020603050405020304" pitchFamily="18" charset="0"/>
              </a:rPr>
              <a:t>X</a:t>
            </a:r>
            <a:r>
              <a:rPr lang="en-US" altLang="ja-JP" i="1" baseline="-25000" dirty="0" err="1">
                <a:latin typeface="Times New Roman" panose="02020603050405020304" pitchFamily="18" charset="0"/>
              </a:rPr>
              <a:t>n</a:t>
            </a:r>
            <a:endParaRPr lang="en-US" altLang="ja-JP" dirty="0">
              <a:latin typeface="Times New Roman" panose="02020603050405020304" pitchFamily="18" charset="0"/>
            </a:endParaRPr>
          </a:p>
        </p:txBody>
      </p:sp>
      <p:sp>
        <p:nvSpPr>
          <p:cNvPr id="65548" name="Text Box 12"/>
          <p:cNvSpPr txBox="1">
            <a:spLocks noChangeArrowheads="1"/>
          </p:cNvSpPr>
          <p:nvPr/>
        </p:nvSpPr>
        <p:spPr bwMode="auto">
          <a:xfrm>
            <a:off x="1447800" y="5257800"/>
            <a:ext cx="61118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328738" indent="-1328738">
              <a:defRPr kumimoji="1">
                <a:solidFill>
                  <a:schemeClr val="tx1"/>
                </a:solidFill>
                <a:latin typeface="Arial" panose="020B0604020202020204" pitchFamily="34" charset="0"/>
                <a:ea typeface="ＭＳ Ｐゴシック" panose="020B0600070205080204" pitchFamily="50" charset="-128"/>
              </a:defRPr>
            </a:lvl1pPr>
            <a:lvl2pPr marL="1519238">
              <a:defRPr kumimoji="1">
                <a:solidFill>
                  <a:schemeClr val="tx1"/>
                </a:solidFill>
                <a:latin typeface="Arial" panose="020B0604020202020204" pitchFamily="34" charset="0"/>
                <a:ea typeface="ＭＳ Ｐゴシック" panose="020B0600070205080204" pitchFamily="50" charset="-128"/>
              </a:defRPr>
            </a:lvl2pPr>
            <a:lvl3pPr marL="1709738">
              <a:defRPr kumimoji="1">
                <a:solidFill>
                  <a:schemeClr val="tx1"/>
                </a:solidFill>
                <a:latin typeface="Arial" panose="020B0604020202020204" pitchFamily="34" charset="0"/>
                <a:ea typeface="ＭＳ Ｐゴシック" panose="020B0600070205080204" pitchFamily="50" charset="-128"/>
              </a:defRPr>
            </a:lvl3pPr>
            <a:lvl4pPr marL="1900238">
              <a:defRPr kumimoji="1">
                <a:solidFill>
                  <a:schemeClr val="tx1"/>
                </a:solidFill>
                <a:latin typeface="Arial" panose="020B0604020202020204" pitchFamily="34" charset="0"/>
                <a:ea typeface="ＭＳ Ｐゴシック" panose="020B0600070205080204" pitchFamily="50" charset="-128"/>
              </a:defRPr>
            </a:lvl4pPr>
            <a:lvl5pPr marL="2090738">
              <a:defRPr kumimoji="1">
                <a:solidFill>
                  <a:schemeClr val="tx1"/>
                </a:solidFill>
                <a:latin typeface="Arial" panose="020B0604020202020204" pitchFamily="34" charset="0"/>
                <a:ea typeface="ＭＳ Ｐゴシック" panose="020B0600070205080204" pitchFamily="50" charset="-128"/>
              </a:defRPr>
            </a:lvl5pPr>
            <a:lvl6pPr marL="2547938"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3005138"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62338"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919538"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r>
              <a:rPr lang="en-US" altLang="ja-JP" i="0">
                <a:effectLst>
                  <a:outerShdw blurRad="38100" dist="38100" dir="2700000" algn="tl">
                    <a:srgbClr val="000000"/>
                  </a:outerShdw>
                </a:effectLst>
                <a:latin typeface="Times New Roman" panose="02020603050405020304" pitchFamily="18" charset="0"/>
              </a:rPr>
              <a:t>(</a:t>
            </a:r>
            <a:r>
              <a:rPr lang="ja-JP" altLang="en-US" i="0">
                <a:effectLst>
                  <a:outerShdw blurRad="38100" dist="38100" dir="2700000" algn="tl">
                    <a:srgbClr val="000000"/>
                  </a:outerShdw>
                </a:effectLst>
                <a:latin typeface="Times New Roman" panose="02020603050405020304" pitchFamily="18" charset="0"/>
              </a:rPr>
              <a:t>証明</a:t>
            </a:r>
            <a:r>
              <a:rPr lang="en-US" altLang="ja-JP" i="0">
                <a:effectLst>
                  <a:outerShdw blurRad="38100" dist="38100" dir="2700000" algn="tl">
                    <a:srgbClr val="000000"/>
                  </a:outerShdw>
                </a:effectLst>
                <a:latin typeface="Times New Roman" panose="02020603050405020304" pitchFamily="18" charset="0"/>
              </a:rPr>
              <a:t>)  </a:t>
            </a:r>
            <a:r>
              <a:rPr lang="ja-JP" altLang="en-US" sz="2800" i="0">
                <a:effectLst>
                  <a:outerShdw blurRad="38100" dist="38100" dir="2700000" algn="tl">
                    <a:srgbClr val="000000"/>
                  </a:outerShdw>
                </a:effectLst>
                <a:latin typeface="Times New Roman" panose="02020603050405020304" pitchFamily="18" charset="0"/>
              </a:rPr>
              <a:t>ド・モルガンの定理を繰り返し用いれば明らか</a:t>
            </a:r>
            <a:endParaRPr lang="ja-JP" altLang="en-US" i="0">
              <a:effectLst>
                <a:outerShdw blurRad="38100" dist="38100" dir="2700000" algn="tl">
                  <a:srgbClr val="000000"/>
                </a:outerShdw>
              </a:effectLst>
              <a:latin typeface="Times New Roman" panose="02020603050405020304" pitchFamily="18" charset="0"/>
            </a:endParaRPr>
          </a:p>
        </p:txBody>
      </p:sp>
      <p:grpSp>
        <p:nvGrpSpPr>
          <p:cNvPr id="65551" name="Group 15"/>
          <p:cNvGrpSpPr>
            <a:grpSpLocks/>
          </p:cNvGrpSpPr>
          <p:nvPr/>
        </p:nvGrpSpPr>
        <p:grpSpPr bwMode="auto">
          <a:xfrm>
            <a:off x="1295400" y="3886200"/>
            <a:ext cx="6019800" cy="968375"/>
            <a:chOff x="672" y="2455"/>
            <a:chExt cx="3792" cy="610"/>
          </a:xfrm>
        </p:grpSpPr>
        <p:sp>
          <p:nvSpPr>
            <p:cNvPr id="65549" name="Rectangle 13"/>
            <p:cNvSpPr>
              <a:spLocks noChangeArrowheads="1"/>
            </p:cNvSpPr>
            <p:nvPr/>
          </p:nvSpPr>
          <p:spPr bwMode="auto">
            <a:xfrm>
              <a:off x="672" y="2455"/>
              <a:ext cx="3792" cy="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0988" indent="-280988">
                <a:defRPr kumimoji="1">
                  <a:solidFill>
                    <a:schemeClr val="tx1"/>
                  </a:solidFill>
                  <a:latin typeface="Arial" panose="020B0604020202020204" pitchFamily="34" charset="0"/>
                  <a:ea typeface="ＭＳ Ｐゴシック" panose="020B0600070205080204" pitchFamily="50" charset="-128"/>
                </a:defRPr>
              </a:lvl1pPr>
              <a:lvl2pPr marL="471488">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90000"/>
                </a:lnSpc>
                <a:spcBef>
                  <a:spcPct val="20000"/>
                </a:spcBef>
                <a:buClr>
                  <a:schemeClr val="hlink"/>
                </a:buClr>
                <a:buSzPct val="70000"/>
                <a:buFont typeface="Wingdings" panose="05000000000000000000" pitchFamily="2" charset="2"/>
                <a:buNone/>
                <a:defRPr/>
              </a:pPr>
              <a:r>
                <a:rPr lang="en-US" altLang="ja-JP" i="0">
                  <a:effectLst>
                    <a:outerShdw blurRad="38100" dist="38100" dir="2700000" algn="tl">
                      <a:srgbClr val="000000"/>
                    </a:outerShdw>
                  </a:effectLst>
                  <a:latin typeface="Tahoma" panose="020B0604030504040204" pitchFamily="34" charset="0"/>
                </a:rPr>
                <a:t> </a:t>
              </a:r>
              <a:r>
                <a:rPr lang="en-US" altLang="ja-JP" i="0">
                  <a:effectLst>
                    <a:outerShdw blurRad="38100" dist="38100" dir="2700000" algn="tl">
                      <a:srgbClr val="000000"/>
                    </a:outerShdw>
                  </a:effectLst>
                  <a:latin typeface="Times New Roman" panose="02020603050405020304" pitchFamily="18" charset="0"/>
                </a:rPr>
                <a:t>(</a:t>
              </a:r>
              <a:r>
                <a:rPr lang="ja-JP" altLang="en-US" i="0">
                  <a:effectLst>
                    <a:outerShdw blurRad="38100" dist="38100" dir="2700000" algn="tl">
                      <a:srgbClr val="000000"/>
                    </a:outerShdw>
                  </a:effectLst>
                  <a:latin typeface="Times New Roman" panose="02020603050405020304" pitchFamily="18" charset="0"/>
                </a:rPr>
                <a:t>式中の </a:t>
              </a:r>
              <a:r>
                <a:rPr lang="en-US" altLang="ja-JP" b="1">
                  <a:solidFill>
                    <a:srgbClr val="FFFF00"/>
                  </a:solidFill>
                  <a:effectLst>
                    <a:outerShdw blurRad="38100" dist="38100" dir="2700000" algn="tl">
                      <a:srgbClr val="000000"/>
                    </a:outerShdw>
                  </a:effectLst>
                  <a:latin typeface="Times New Roman" panose="02020603050405020304" pitchFamily="18" charset="0"/>
                </a:rPr>
                <a:t>X</a:t>
              </a:r>
              <a:r>
                <a:rPr lang="en-US" altLang="ja-JP" b="1" baseline="-25000">
                  <a:solidFill>
                    <a:srgbClr val="FFFF00"/>
                  </a:solidFill>
                  <a:effectLst>
                    <a:outerShdw blurRad="38100" dist="38100" dir="2700000" algn="tl">
                      <a:srgbClr val="000000"/>
                    </a:outerShdw>
                  </a:effectLst>
                  <a:latin typeface="Times New Roman" panose="02020603050405020304" pitchFamily="18" charset="0"/>
                </a:rPr>
                <a:t>i</a:t>
              </a:r>
              <a:r>
                <a:rPr lang="en-US" altLang="ja-JP" i="0">
                  <a:effectLst>
                    <a:outerShdw blurRad="38100" dist="38100" dir="2700000" algn="tl">
                      <a:srgbClr val="000000"/>
                    </a:outerShdw>
                  </a:effectLst>
                  <a:latin typeface="Times New Roman" panose="02020603050405020304" pitchFamily="18" charset="0"/>
                </a:rPr>
                <a:t> </a:t>
              </a:r>
              <a:r>
                <a:rPr lang="ja-JP" altLang="en-US" i="0">
                  <a:effectLst>
                    <a:outerShdw blurRad="38100" dist="38100" dir="2700000" algn="tl">
                      <a:srgbClr val="000000"/>
                    </a:outerShdw>
                  </a:effectLst>
                  <a:latin typeface="Times New Roman" panose="02020603050405020304" pitchFamily="18" charset="0"/>
                </a:rPr>
                <a:t>と </a:t>
              </a:r>
              <a:r>
                <a:rPr lang="en-US" altLang="ja-JP" b="1">
                  <a:solidFill>
                    <a:srgbClr val="FFFF00"/>
                  </a:solidFill>
                  <a:effectLst>
                    <a:outerShdw blurRad="38100" dist="38100" dir="2700000" algn="tl">
                      <a:srgbClr val="000000"/>
                    </a:outerShdw>
                  </a:effectLst>
                  <a:latin typeface="Times New Roman" panose="02020603050405020304" pitchFamily="18" charset="0"/>
                </a:rPr>
                <a:t>X</a:t>
              </a:r>
              <a:r>
                <a:rPr lang="en-US" altLang="ja-JP" b="1" baseline="-25000">
                  <a:solidFill>
                    <a:srgbClr val="FFFF00"/>
                  </a:solidFill>
                  <a:effectLst>
                    <a:outerShdw blurRad="38100" dist="38100" dir="2700000" algn="tl">
                      <a:srgbClr val="000000"/>
                    </a:outerShdw>
                  </a:effectLst>
                  <a:latin typeface="Times New Roman" panose="02020603050405020304" pitchFamily="18" charset="0"/>
                </a:rPr>
                <a:t>i</a:t>
              </a:r>
              <a:r>
                <a:rPr lang="en-US" altLang="ja-JP" i="0">
                  <a:effectLst>
                    <a:outerShdw blurRad="38100" dist="38100" dir="2700000" algn="tl">
                      <a:srgbClr val="000000"/>
                    </a:outerShdw>
                  </a:effectLst>
                  <a:latin typeface="Times New Roman" panose="02020603050405020304" pitchFamily="18" charset="0"/>
                </a:rPr>
                <a:t> , </a:t>
              </a:r>
              <a:r>
                <a:rPr lang="ja-JP" altLang="en-US" b="1" i="0">
                  <a:solidFill>
                    <a:srgbClr val="FFFF00"/>
                  </a:solidFill>
                  <a:effectLst>
                    <a:outerShdw blurRad="38100" dist="38100" dir="2700000" algn="tl">
                      <a:srgbClr val="000000"/>
                    </a:outerShdw>
                  </a:effectLst>
                  <a:latin typeface="Times New Roman" panose="02020603050405020304" pitchFamily="18" charset="0"/>
                </a:rPr>
                <a:t>・</a:t>
              </a:r>
              <a:r>
                <a:rPr lang="ja-JP" altLang="en-US" i="0">
                  <a:effectLst>
                    <a:outerShdw blurRad="38100" dist="38100" dir="2700000" algn="tl">
                      <a:srgbClr val="000000"/>
                    </a:outerShdw>
                  </a:effectLst>
                  <a:latin typeface="Times New Roman" panose="02020603050405020304" pitchFamily="18" charset="0"/>
                </a:rPr>
                <a:t>と </a:t>
              </a:r>
              <a:r>
                <a:rPr lang="en-US" altLang="ja-JP" b="1" i="0">
                  <a:solidFill>
                    <a:srgbClr val="FFFF00"/>
                  </a:solidFill>
                  <a:effectLst>
                    <a:outerShdw blurRad="38100" dist="38100" dir="2700000" algn="tl">
                      <a:srgbClr val="000000"/>
                    </a:outerShdw>
                  </a:effectLst>
                  <a:latin typeface="Times New Roman" panose="02020603050405020304" pitchFamily="18" charset="0"/>
                </a:rPr>
                <a:t>+</a:t>
              </a:r>
              <a:r>
                <a:rPr lang="en-US" altLang="ja-JP" i="0">
                  <a:effectLst>
                    <a:outerShdw blurRad="38100" dist="38100" dir="2700000" algn="tl">
                      <a:srgbClr val="000000"/>
                    </a:outerShdw>
                  </a:effectLst>
                  <a:latin typeface="Times New Roman" panose="02020603050405020304" pitchFamily="18" charset="0"/>
                </a:rPr>
                <a:t>,  </a:t>
              </a:r>
              <a:r>
                <a:rPr lang="en-US" altLang="ja-JP" b="1" i="0">
                  <a:solidFill>
                    <a:srgbClr val="FFFF00"/>
                  </a:solidFill>
                  <a:effectLst>
                    <a:outerShdw blurRad="38100" dist="38100" dir="2700000" algn="tl">
                      <a:srgbClr val="000000"/>
                    </a:outerShdw>
                  </a:effectLst>
                  <a:latin typeface="Times New Roman" panose="02020603050405020304" pitchFamily="18" charset="0"/>
                </a:rPr>
                <a:t>1 </a:t>
              </a:r>
              <a:r>
                <a:rPr lang="ja-JP" altLang="en-US" i="0">
                  <a:effectLst>
                    <a:outerShdw blurRad="38100" dist="38100" dir="2700000" algn="tl">
                      <a:srgbClr val="000000"/>
                    </a:outerShdw>
                  </a:effectLst>
                  <a:latin typeface="Times New Roman" panose="02020603050405020304" pitchFamily="18" charset="0"/>
                </a:rPr>
                <a:t>と </a:t>
              </a:r>
              <a:r>
                <a:rPr lang="en-US" altLang="ja-JP" b="1" i="0">
                  <a:solidFill>
                    <a:srgbClr val="FFFF00"/>
                  </a:solidFill>
                  <a:effectLst>
                    <a:outerShdw blurRad="38100" dist="38100" dir="2700000" algn="tl">
                      <a:srgbClr val="000000"/>
                    </a:outerShdw>
                  </a:effectLst>
                  <a:latin typeface="Times New Roman" panose="02020603050405020304" pitchFamily="18" charset="0"/>
                </a:rPr>
                <a:t>0 </a:t>
              </a:r>
              <a:r>
                <a:rPr lang="ja-JP" altLang="en-US" i="0">
                  <a:effectLst>
                    <a:outerShdw blurRad="38100" dist="38100" dir="2700000" algn="tl">
                      <a:srgbClr val="000000"/>
                    </a:outerShdw>
                  </a:effectLst>
                  <a:latin typeface="Times New Roman" panose="02020603050405020304" pitchFamily="18" charset="0"/>
                </a:rPr>
                <a:t>を入れ替え</a:t>
              </a:r>
              <a:r>
                <a:rPr lang="en-US" altLang="ja-JP" i="0">
                  <a:effectLst>
                    <a:outerShdw blurRad="38100" dist="38100" dir="2700000" algn="tl">
                      <a:srgbClr val="000000"/>
                    </a:outerShdw>
                  </a:effectLst>
                  <a:latin typeface="Times New Roman" panose="02020603050405020304" pitchFamily="18" charset="0"/>
                </a:rPr>
                <a:t>,</a:t>
              </a:r>
              <a:r>
                <a:rPr lang="ja-JP" altLang="en-US" i="0">
                  <a:solidFill>
                    <a:srgbClr val="FFFF00"/>
                  </a:solidFill>
                  <a:effectLst>
                    <a:outerShdw blurRad="38100" dist="38100" dir="2700000" algn="tl">
                      <a:srgbClr val="000000"/>
                    </a:outerShdw>
                  </a:effectLst>
                  <a:latin typeface="Times New Roman" panose="02020603050405020304" pitchFamily="18" charset="0"/>
                </a:rPr>
                <a:t>全体の</a:t>
              </a:r>
              <a:r>
                <a:rPr lang="en-US" altLang="ja-JP" i="0">
                  <a:solidFill>
                    <a:srgbClr val="FFFF00"/>
                  </a:solidFill>
                  <a:effectLst>
                    <a:outerShdw blurRad="38100" dist="38100" dir="2700000" algn="tl">
                      <a:srgbClr val="000000"/>
                    </a:outerShdw>
                  </a:effectLst>
                  <a:latin typeface="Times New Roman" panose="02020603050405020304" pitchFamily="18" charset="0"/>
                </a:rPr>
                <a:t>NOT</a:t>
              </a:r>
              <a:r>
                <a:rPr lang="ja-JP" altLang="en-US" i="0">
                  <a:effectLst>
                    <a:outerShdw blurRad="38100" dist="38100" dir="2700000" algn="tl">
                      <a:srgbClr val="000000"/>
                    </a:outerShdw>
                  </a:effectLst>
                  <a:latin typeface="Times New Roman" panose="02020603050405020304" pitchFamily="18" charset="0"/>
                </a:rPr>
                <a:t>を取る</a:t>
              </a:r>
              <a:r>
                <a:rPr lang="en-US" altLang="ja-JP" i="0">
                  <a:effectLst>
                    <a:outerShdw blurRad="38100" dist="38100" dir="2700000" algn="tl">
                      <a:srgbClr val="000000"/>
                    </a:outerShdw>
                  </a:effectLst>
                  <a:latin typeface="Times New Roman" panose="02020603050405020304" pitchFamily="18" charset="0"/>
                </a:rPr>
                <a:t>) </a:t>
              </a:r>
            </a:p>
          </p:txBody>
        </p:sp>
        <p:sp>
          <p:nvSpPr>
            <p:cNvPr id="65550" name="Line 14"/>
            <p:cNvSpPr>
              <a:spLocks noChangeShapeType="1"/>
            </p:cNvSpPr>
            <p:nvPr/>
          </p:nvSpPr>
          <p:spPr bwMode="auto">
            <a:xfrm>
              <a:off x="2256" y="2496"/>
              <a:ext cx="240" cy="0"/>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grpSp>
      <p:cxnSp>
        <p:nvCxnSpPr>
          <p:cNvPr id="3" name="直線コネクタ 2">
            <a:extLst>
              <a:ext uri="{FF2B5EF4-FFF2-40B4-BE49-F238E27FC236}">
                <a16:creationId xmlns:a16="http://schemas.microsoft.com/office/drawing/2014/main" id="{637AE6C3-CA41-4A58-9AFE-AC24FFBCAF4B}"/>
              </a:ext>
            </a:extLst>
          </p:cNvPr>
          <p:cNvCxnSpPr/>
          <p:nvPr/>
        </p:nvCxnSpPr>
        <p:spPr bwMode="auto">
          <a:xfrm>
            <a:off x="1295400" y="2628000"/>
            <a:ext cx="228600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直線コネクタ 10">
            <a:extLst>
              <a:ext uri="{FF2B5EF4-FFF2-40B4-BE49-F238E27FC236}">
                <a16:creationId xmlns:a16="http://schemas.microsoft.com/office/drawing/2014/main" id="{2B127261-F405-48BF-B30C-255A8F1DF9B2}"/>
              </a:ext>
            </a:extLst>
          </p:cNvPr>
          <p:cNvCxnSpPr/>
          <p:nvPr/>
        </p:nvCxnSpPr>
        <p:spPr bwMode="auto">
          <a:xfrm>
            <a:off x="1295400" y="3200400"/>
            <a:ext cx="228600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直線コネクタ 11">
            <a:extLst>
              <a:ext uri="{FF2B5EF4-FFF2-40B4-BE49-F238E27FC236}">
                <a16:creationId xmlns:a16="http://schemas.microsoft.com/office/drawing/2014/main" id="{D446DEC3-3AAA-4FB5-BE1E-DFF9AEC12CAF}"/>
              </a:ext>
            </a:extLst>
          </p:cNvPr>
          <p:cNvCxnSpPr/>
          <p:nvPr/>
        </p:nvCxnSpPr>
        <p:spPr bwMode="auto">
          <a:xfrm>
            <a:off x="3886200" y="2628000"/>
            <a:ext cx="41910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直線コネクタ 13">
            <a:extLst>
              <a:ext uri="{FF2B5EF4-FFF2-40B4-BE49-F238E27FC236}">
                <a16:creationId xmlns:a16="http://schemas.microsoft.com/office/drawing/2014/main" id="{D77E0B22-7AD7-44A6-BC7C-896B8AF788CD}"/>
              </a:ext>
            </a:extLst>
          </p:cNvPr>
          <p:cNvCxnSpPr/>
          <p:nvPr/>
        </p:nvCxnSpPr>
        <p:spPr bwMode="auto">
          <a:xfrm>
            <a:off x="4503737" y="2628000"/>
            <a:ext cx="41910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直線コネクタ 14">
            <a:extLst>
              <a:ext uri="{FF2B5EF4-FFF2-40B4-BE49-F238E27FC236}">
                <a16:creationId xmlns:a16="http://schemas.microsoft.com/office/drawing/2014/main" id="{A192BF9A-F9B7-4152-8CC4-EBBC1C8C6747}"/>
              </a:ext>
            </a:extLst>
          </p:cNvPr>
          <p:cNvCxnSpPr/>
          <p:nvPr/>
        </p:nvCxnSpPr>
        <p:spPr bwMode="auto">
          <a:xfrm>
            <a:off x="5715000" y="2628000"/>
            <a:ext cx="41910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直線コネクタ 15">
            <a:extLst>
              <a:ext uri="{FF2B5EF4-FFF2-40B4-BE49-F238E27FC236}">
                <a16:creationId xmlns:a16="http://schemas.microsoft.com/office/drawing/2014/main" id="{D6F88B61-FBCE-453C-B585-AB28B42A6C00}"/>
              </a:ext>
            </a:extLst>
          </p:cNvPr>
          <p:cNvCxnSpPr/>
          <p:nvPr/>
        </p:nvCxnSpPr>
        <p:spPr bwMode="auto">
          <a:xfrm>
            <a:off x="3916680" y="3200400"/>
            <a:ext cx="41910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直線コネクタ 16">
            <a:extLst>
              <a:ext uri="{FF2B5EF4-FFF2-40B4-BE49-F238E27FC236}">
                <a16:creationId xmlns:a16="http://schemas.microsoft.com/office/drawing/2014/main" id="{A96984C0-4ECE-4A22-B9AD-57AA021883DD}"/>
              </a:ext>
            </a:extLst>
          </p:cNvPr>
          <p:cNvCxnSpPr/>
          <p:nvPr/>
        </p:nvCxnSpPr>
        <p:spPr bwMode="auto">
          <a:xfrm>
            <a:off x="4534217" y="3200400"/>
            <a:ext cx="41910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直線コネクタ 17">
            <a:extLst>
              <a:ext uri="{FF2B5EF4-FFF2-40B4-BE49-F238E27FC236}">
                <a16:creationId xmlns:a16="http://schemas.microsoft.com/office/drawing/2014/main" id="{7EA07097-57B9-4F1E-B0B4-2DC703613843}"/>
              </a:ext>
            </a:extLst>
          </p:cNvPr>
          <p:cNvCxnSpPr/>
          <p:nvPr/>
        </p:nvCxnSpPr>
        <p:spPr bwMode="auto">
          <a:xfrm>
            <a:off x="5745480" y="3200400"/>
            <a:ext cx="41910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5551"/>
                                        </p:tgtEl>
                                        <p:attrNameLst>
                                          <p:attrName>style.visibility</p:attrName>
                                        </p:attrNameLst>
                                      </p:cBhvr>
                                      <p:to>
                                        <p:strVal val="visible"/>
                                      </p:to>
                                    </p:set>
                                    <p:anim calcmode="lin" valueType="num">
                                      <p:cBhvr additive="base">
                                        <p:cTn id="7" dur="500" fill="hold"/>
                                        <p:tgtEl>
                                          <p:spTgt spid="65551"/>
                                        </p:tgtEl>
                                        <p:attrNameLst>
                                          <p:attrName>ppt_x</p:attrName>
                                        </p:attrNameLst>
                                      </p:cBhvr>
                                      <p:tavLst>
                                        <p:tav tm="0">
                                          <p:val>
                                            <p:strVal val="#ppt_x"/>
                                          </p:val>
                                        </p:tav>
                                        <p:tav tm="100000">
                                          <p:val>
                                            <p:strVal val="#ppt_x"/>
                                          </p:val>
                                        </p:tav>
                                      </p:tavLst>
                                    </p:anim>
                                    <p:anim calcmode="lin" valueType="num">
                                      <p:cBhvr additive="base">
                                        <p:cTn id="8" dur="500" fill="hold"/>
                                        <p:tgtEl>
                                          <p:spTgt spid="6555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5548"/>
                                        </p:tgtEl>
                                        <p:attrNameLst>
                                          <p:attrName>style.visibility</p:attrName>
                                        </p:attrNameLst>
                                      </p:cBhvr>
                                      <p:to>
                                        <p:strVal val="visible"/>
                                      </p:to>
                                    </p:set>
                                    <p:anim calcmode="lin" valueType="num">
                                      <p:cBhvr additive="base">
                                        <p:cTn id="13" dur="500" fill="hold"/>
                                        <p:tgtEl>
                                          <p:spTgt spid="65548"/>
                                        </p:tgtEl>
                                        <p:attrNameLst>
                                          <p:attrName>ppt_x</p:attrName>
                                        </p:attrNameLst>
                                      </p:cBhvr>
                                      <p:tavLst>
                                        <p:tav tm="0">
                                          <p:val>
                                            <p:strVal val="#ppt_x"/>
                                          </p:val>
                                        </p:tav>
                                        <p:tav tm="100000">
                                          <p:val>
                                            <p:strVal val="#ppt_x"/>
                                          </p:val>
                                        </p:tav>
                                      </p:tavLst>
                                    </p:anim>
                                    <p:anim calcmode="lin" valueType="num">
                                      <p:cBhvr additive="base">
                                        <p:cTn id="14" dur="500" fill="hold"/>
                                        <p:tgtEl>
                                          <p:spTgt spid="655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8"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defRPr/>
            </a:pPr>
            <a:r>
              <a:rPr lang="ja-JP" altLang="en-US" dirty="0">
                <a:latin typeface="Times New Roman" panose="02020603050405020304" pitchFamily="18" charset="0"/>
              </a:rPr>
              <a:t>ド・モルガンの系</a:t>
            </a:r>
          </a:p>
        </p:txBody>
      </p:sp>
      <p:sp>
        <p:nvSpPr>
          <p:cNvPr id="66563" name="Rectangle 3"/>
          <p:cNvSpPr>
            <a:spLocks noGrp="1" noChangeArrowheads="1"/>
          </p:cNvSpPr>
          <p:nvPr>
            <p:ph type="body" idx="1"/>
          </p:nvPr>
        </p:nvSpPr>
        <p:spPr/>
        <p:txBody>
          <a:bodyPr/>
          <a:lstStyle/>
          <a:p>
            <a:pPr marL="457200" lvl="1" indent="0" eaLnBrk="1" hangingPunct="1">
              <a:buNone/>
              <a:defRPr/>
            </a:pPr>
            <a:r>
              <a:rPr lang="en-US" altLang="ja-JP" sz="3200" i="1" dirty="0">
                <a:latin typeface="Times New Roman" panose="02020603050405020304" pitchFamily="18" charset="0"/>
              </a:rPr>
              <a:t>X</a:t>
            </a:r>
            <a:r>
              <a:rPr lang="en-US" altLang="ja-JP" sz="3200" dirty="0">
                <a:latin typeface="Times New Roman" panose="02020603050405020304" pitchFamily="18" charset="0"/>
              </a:rPr>
              <a:t> </a:t>
            </a:r>
            <a:r>
              <a:rPr lang="ja-JP" altLang="en-US" sz="3200" dirty="0">
                <a:latin typeface="Times New Roman" panose="02020603050405020304" pitchFamily="18" charset="0"/>
              </a:rPr>
              <a:t>・ </a:t>
            </a:r>
            <a:r>
              <a:rPr lang="en-US" altLang="ja-JP" sz="3200" i="1" dirty="0">
                <a:latin typeface="Times New Roman" panose="02020603050405020304" pitchFamily="18" charset="0"/>
              </a:rPr>
              <a:t>Y</a:t>
            </a:r>
            <a:r>
              <a:rPr lang="en-US" altLang="ja-JP" sz="3200" dirty="0">
                <a:latin typeface="Times New Roman" panose="02020603050405020304" pitchFamily="18" charset="0"/>
              </a:rPr>
              <a:t> = </a:t>
            </a:r>
            <a:r>
              <a:rPr lang="en-US" altLang="ja-JP" sz="3200" i="1" dirty="0">
                <a:latin typeface="Times New Roman" panose="02020603050405020304" pitchFamily="18" charset="0"/>
              </a:rPr>
              <a:t>X</a:t>
            </a:r>
            <a:r>
              <a:rPr lang="ja-JP" altLang="en-US" sz="3200" dirty="0">
                <a:latin typeface="Times New Roman" panose="02020603050405020304" pitchFamily="18" charset="0"/>
              </a:rPr>
              <a:t> </a:t>
            </a:r>
            <a:r>
              <a:rPr lang="en-US" altLang="ja-JP" sz="3200" dirty="0">
                <a:latin typeface="Times New Roman" panose="02020603050405020304" pitchFamily="18" charset="0"/>
              </a:rPr>
              <a:t>+</a:t>
            </a:r>
            <a:r>
              <a:rPr lang="ja-JP" altLang="en-US" sz="3200" dirty="0">
                <a:latin typeface="Times New Roman" panose="02020603050405020304" pitchFamily="18" charset="0"/>
              </a:rPr>
              <a:t> </a:t>
            </a:r>
            <a:r>
              <a:rPr lang="en-US" altLang="ja-JP" sz="3200" i="1" dirty="0">
                <a:latin typeface="Times New Roman" panose="02020603050405020304" pitchFamily="18" charset="0"/>
              </a:rPr>
              <a:t>Y</a:t>
            </a:r>
          </a:p>
          <a:p>
            <a:pPr marL="457200" lvl="1" indent="0" eaLnBrk="1" hangingPunct="1">
              <a:buNone/>
              <a:defRPr/>
            </a:pPr>
            <a:r>
              <a:rPr lang="en-US" altLang="ja-JP" sz="3200" i="1" dirty="0">
                <a:latin typeface="Times New Roman" panose="02020603050405020304" pitchFamily="18" charset="0"/>
              </a:rPr>
              <a:t>X </a:t>
            </a:r>
            <a:r>
              <a:rPr lang="en-US" altLang="ja-JP" sz="3200" dirty="0">
                <a:latin typeface="Times New Roman" panose="02020603050405020304" pitchFamily="18" charset="0"/>
              </a:rPr>
              <a:t>+</a:t>
            </a:r>
            <a:r>
              <a:rPr lang="ja-JP" altLang="en-US" sz="3200" dirty="0">
                <a:latin typeface="Times New Roman" panose="02020603050405020304" pitchFamily="18" charset="0"/>
              </a:rPr>
              <a:t> </a:t>
            </a:r>
            <a:r>
              <a:rPr lang="en-US" altLang="ja-JP" sz="3200" i="1" dirty="0">
                <a:latin typeface="Times New Roman" panose="02020603050405020304" pitchFamily="18" charset="0"/>
              </a:rPr>
              <a:t>Y</a:t>
            </a:r>
            <a:r>
              <a:rPr lang="ja-JP" altLang="en-US" sz="3200" i="1" dirty="0">
                <a:latin typeface="Times New Roman" panose="02020603050405020304" pitchFamily="18" charset="0"/>
              </a:rPr>
              <a:t> </a:t>
            </a:r>
            <a:r>
              <a:rPr lang="en-US" altLang="ja-JP" sz="3200" dirty="0">
                <a:latin typeface="Times New Roman" panose="02020603050405020304" pitchFamily="18" charset="0"/>
              </a:rPr>
              <a:t>= </a:t>
            </a:r>
            <a:r>
              <a:rPr lang="en-US" altLang="ja-JP" sz="3200" i="1" dirty="0">
                <a:latin typeface="Times New Roman" panose="02020603050405020304" pitchFamily="18" charset="0"/>
              </a:rPr>
              <a:t>X </a:t>
            </a:r>
            <a:r>
              <a:rPr lang="ja-JP" altLang="en-US" sz="3200" dirty="0">
                <a:latin typeface="Times New Roman" panose="02020603050405020304" pitchFamily="18" charset="0"/>
              </a:rPr>
              <a:t>・ </a:t>
            </a:r>
            <a:r>
              <a:rPr lang="en-US" altLang="ja-JP" sz="3200" i="1" dirty="0">
                <a:latin typeface="Times New Roman" panose="02020603050405020304" pitchFamily="18" charset="0"/>
              </a:rPr>
              <a:t>Y</a:t>
            </a:r>
          </a:p>
          <a:p>
            <a:pPr eaLnBrk="1" hangingPunct="1">
              <a:buFontTx/>
              <a:buNone/>
              <a:defRPr/>
            </a:pPr>
            <a:r>
              <a:rPr lang="ja-JP" altLang="en-US" sz="3600" dirty="0">
                <a:latin typeface="Times New Roman" panose="02020603050405020304" pitchFamily="18" charset="0"/>
              </a:rPr>
              <a:t>両辺の否定を取って</a:t>
            </a:r>
          </a:p>
          <a:p>
            <a:pPr eaLnBrk="1" hangingPunct="1">
              <a:buFont typeface="Wingdings" panose="05000000000000000000" pitchFamily="2" charset="2"/>
              <a:buChar char="u"/>
              <a:defRPr/>
            </a:pPr>
            <a:r>
              <a:rPr lang="ja-JP" altLang="en-US" sz="3600" dirty="0">
                <a:latin typeface="Times New Roman" panose="02020603050405020304" pitchFamily="18" charset="0"/>
              </a:rPr>
              <a:t>系</a:t>
            </a:r>
            <a:r>
              <a:rPr lang="en-US" altLang="ja-JP" sz="3600" dirty="0">
                <a:latin typeface="Times New Roman" panose="02020603050405020304" pitchFamily="18" charset="0"/>
              </a:rPr>
              <a:t> </a:t>
            </a:r>
          </a:p>
          <a:p>
            <a:pPr marL="457200" lvl="1" indent="0" eaLnBrk="1" hangingPunct="1">
              <a:buNone/>
              <a:defRPr/>
            </a:pPr>
            <a:r>
              <a:rPr lang="en-US" altLang="ja-JP" sz="3200" i="1" dirty="0">
                <a:latin typeface="Times New Roman" panose="02020603050405020304" pitchFamily="18" charset="0"/>
              </a:rPr>
              <a:t>X</a:t>
            </a:r>
            <a:r>
              <a:rPr lang="en-US" altLang="ja-JP" sz="3200" dirty="0">
                <a:latin typeface="Times New Roman" panose="02020603050405020304" pitchFamily="18" charset="0"/>
              </a:rPr>
              <a:t> </a:t>
            </a:r>
            <a:r>
              <a:rPr lang="ja-JP" altLang="en-US" sz="3200" dirty="0">
                <a:latin typeface="Times New Roman" panose="02020603050405020304" pitchFamily="18" charset="0"/>
              </a:rPr>
              <a:t>・ </a:t>
            </a:r>
            <a:r>
              <a:rPr lang="en-US" altLang="ja-JP" sz="3200" i="1" dirty="0">
                <a:latin typeface="Times New Roman" panose="02020603050405020304" pitchFamily="18" charset="0"/>
              </a:rPr>
              <a:t>Y</a:t>
            </a:r>
            <a:r>
              <a:rPr lang="en-US" altLang="ja-JP" sz="3200" dirty="0">
                <a:latin typeface="Times New Roman" panose="02020603050405020304" pitchFamily="18" charset="0"/>
              </a:rPr>
              <a:t> = </a:t>
            </a:r>
            <a:r>
              <a:rPr lang="en-US" altLang="ja-JP" sz="3200" i="1" dirty="0">
                <a:latin typeface="Times New Roman" panose="02020603050405020304" pitchFamily="18" charset="0"/>
              </a:rPr>
              <a:t>X</a:t>
            </a:r>
            <a:r>
              <a:rPr lang="ja-JP" altLang="en-US" sz="3200" dirty="0">
                <a:latin typeface="Times New Roman" panose="02020603050405020304" pitchFamily="18" charset="0"/>
              </a:rPr>
              <a:t> </a:t>
            </a:r>
            <a:r>
              <a:rPr lang="en-US" altLang="ja-JP" sz="3200" dirty="0">
                <a:latin typeface="Times New Roman" panose="02020603050405020304" pitchFamily="18" charset="0"/>
              </a:rPr>
              <a:t>+</a:t>
            </a:r>
            <a:r>
              <a:rPr lang="ja-JP" altLang="en-US" sz="3200" dirty="0">
                <a:latin typeface="Times New Roman" panose="02020603050405020304" pitchFamily="18" charset="0"/>
              </a:rPr>
              <a:t> </a:t>
            </a:r>
            <a:r>
              <a:rPr lang="en-US" altLang="ja-JP" sz="3200" i="1" dirty="0">
                <a:latin typeface="Times New Roman" panose="02020603050405020304" pitchFamily="18" charset="0"/>
              </a:rPr>
              <a:t>Y</a:t>
            </a:r>
          </a:p>
          <a:p>
            <a:pPr marL="457200" lvl="1" indent="0" eaLnBrk="1" hangingPunct="1">
              <a:buNone/>
              <a:defRPr/>
            </a:pPr>
            <a:r>
              <a:rPr lang="en-US" altLang="ja-JP" sz="3200" i="1" dirty="0">
                <a:latin typeface="Times New Roman" panose="02020603050405020304" pitchFamily="18" charset="0"/>
              </a:rPr>
              <a:t>X </a:t>
            </a:r>
            <a:r>
              <a:rPr lang="en-US" altLang="ja-JP" sz="3200" dirty="0">
                <a:latin typeface="Times New Roman" panose="02020603050405020304" pitchFamily="18" charset="0"/>
              </a:rPr>
              <a:t>+</a:t>
            </a:r>
            <a:r>
              <a:rPr lang="ja-JP" altLang="en-US" sz="3200" dirty="0">
                <a:latin typeface="Times New Roman" panose="02020603050405020304" pitchFamily="18" charset="0"/>
              </a:rPr>
              <a:t> </a:t>
            </a:r>
            <a:r>
              <a:rPr lang="en-US" altLang="ja-JP" sz="3200" i="1" dirty="0">
                <a:latin typeface="Times New Roman" panose="02020603050405020304" pitchFamily="18" charset="0"/>
              </a:rPr>
              <a:t>Y</a:t>
            </a:r>
            <a:r>
              <a:rPr lang="ja-JP" altLang="en-US" sz="3200" i="1" dirty="0">
                <a:latin typeface="Times New Roman" panose="02020603050405020304" pitchFamily="18" charset="0"/>
              </a:rPr>
              <a:t> </a:t>
            </a:r>
            <a:r>
              <a:rPr lang="en-US" altLang="ja-JP" sz="3200" dirty="0">
                <a:latin typeface="Times New Roman" panose="02020603050405020304" pitchFamily="18" charset="0"/>
              </a:rPr>
              <a:t>= </a:t>
            </a:r>
            <a:r>
              <a:rPr lang="en-US" altLang="ja-JP" sz="3200" i="1" dirty="0">
                <a:latin typeface="Times New Roman" panose="02020603050405020304" pitchFamily="18" charset="0"/>
              </a:rPr>
              <a:t>X </a:t>
            </a:r>
            <a:r>
              <a:rPr lang="ja-JP" altLang="en-US" sz="3200" dirty="0">
                <a:latin typeface="Times New Roman" panose="02020603050405020304" pitchFamily="18" charset="0"/>
              </a:rPr>
              <a:t>・ </a:t>
            </a:r>
            <a:r>
              <a:rPr lang="en-US" altLang="ja-JP" sz="3200" i="1" dirty="0">
                <a:latin typeface="Times New Roman" panose="02020603050405020304" pitchFamily="18" charset="0"/>
              </a:rPr>
              <a:t>Y</a:t>
            </a:r>
          </a:p>
          <a:p>
            <a:pPr eaLnBrk="1" hangingPunct="1">
              <a:buFont typeface="Wingdings" panose="05000000000000000000" pitchFamily="2" charset="2"/>
              <a:buChar char="u"/>
              <a:defRPr/>
            </a:pPr>
            <a:endParaRPr lang="en-US" altLang="ja-JP" sz="3600" dirty="0">
              <a:latin typeface="Times New Roman" panose="02020603050405020304" pitchFamily="18" charset="0"/>
            </a:endParaRPr>
          </a:p>
        </p:txBody>
      </p:sp>
      <p:sp>
        <p:nvSpPr>
          <p:cNvPr id="66570" name="Text Box 10"/>
          <p:cNvSpPr txBox="1">
            <a:spLocks noChangeArrowheads="1"/>
          </p:cNvSpPr>
          <p:nvPr/>
        </p:nvSpPr>
        <p:spPr bwMode="auto">
          <a:xfrm>
            <a:off x="914400" y="5724525"/>
            <a:ext cx="73310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tx1"/>
              </a:buClr>
              <a:buChar char="–"/>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7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en-US" altLang="ja-JP" sz="2800" i="0">
                <a:latin typeface="Times New Roman" panose="02020603050405020304" pitchFamily="18" charset="0"/>
              </a:rPr>
              <a:t>AND</a:t>
            </a:r>
            <a:r>
              <a:rPr lang="ja-JP" altLang="en-US" sz="2800" i="0">
                <a:latin typeface="Times New Roman" panose="02020603050405020304" pitchFamily="18" charset="0"/>
              </a:rPr>
              <a:t>は</a:t>
            </a:r>
            <a:r>
              <a:rPr lang="en-US" altLang="ja-JP" sz="2800" i="0">
                <a:latin typeface="Times New Roman" panose="02020603050405020304" pitchFamily="18" charset="0"/>
              </a:rPr>
              <a:t>NOT</a:t>
            </a:r>
            <a:r>
              <a:rPr lang="ja-JP" altLang="en-US" sz="2800" i="0">
                <a:latin typeface="Times New Roman" panose="02020603050405020304" pitchFamily="18" charset="0"/>
              </a:rPr>
              <a:t>と</a:t>
            </a:r>
            <a:r>
              <a:rPr lang="en-US" altLang="ja-JP" sz="2800" i="0">
                <a:latin typeface="Times New Roman" panose="02020603050405020304" pitchFamily="18" charset="0"/>
              </a:rPr>
              <a:t>OR</a:t>
            </a:r>
            <a:r>
              <a:rPr lang="ja-JP" altLang="en-US" sz="2800" i="0">
                <a:latin typeface="Times New Roman" panose="02020603050405020304" pitchFamily="18" charset="0"/>
              </a:rPr>
              <a:t>で、</a:t>
            </a:r>
            <a:r>
              <a:rPr lang="en-US" altLang="ja-JP" sz="2800" i="0">
                <a:latin typeface="Times New Roman" panose="02020603050405020304" pitchFamily="18" charset="0"/>
              </a:rPr>
              <a:t>OR</a:t>
            </a:r>
            <a:r>
              <a:rPr lang="ja-JP" altLang="en-US" sz="2800" i="0">
                <a:latin typeface="Times New Roman" panose="02020603050405020304" pitchFamily="18" charset="0"/>
              </a:rPr>
              <a:t>は</a:t>
            </a:r>
            <a:r>
              <a:rPr lang="en-US" altLang="ja-JP" sz="2800" i="0">
                <a:latin typeface="Times New Roman" panose="02020603050405020304" pitchFamily="18" charset="0"/>
              </a:rPr>
              <a:t>NOT</a:t>
            </a:r>
            <a:r>
              <a:rPr lang="ja-JP" altLang="en-US" sz="2800" i="0">
                <a:latin typeface="Times New Roman" panose="02020603050405020304" pitchFamily="18" charset="0"/>
              </a:rPr>
              <a:t>と</a:t>
            </a:r>
            <a:r>
              <a:rPr lang="en-US" altLang="ja-JP" sz="2800" i="0">
                <a:latin typeface="Times New Roman" panose="02020603050405020304" pitchFamily="18" charset="0"/>
              </a:rPr>
              <a:t>AND</a:t>
            </a:r>
            <a:r>
              <a:rPr lang="ja-JP" altLang="en-US" sz="2800" i="0">
                <a:latin typeface="Times New Roman" panose="02020603050405020304" pitchFamily="18" charset="0"/>
              </a:rPr>
              <a:t>で表せる</a:t>
            </a:r>
          </a:p>
        </p:txBody>
      </p:sp>
      <p:cxnSp>
        <p:nvCxnSpPr>
          <p:cNvPr id="7" name="直線コネクタ 6">
            <a:extLst>
              <a:ext uri="{FF2B5EF4-FFF2-40B4-BE49-F238E27FC236}">
                <a16:creationId xmlns:a16="http://schemas.microsoft.com/office/drawing/2014/main" id="{A62321F2-0C3F-44F5-B20D-7C44F95BF80D}"/>
              </a:ext>
            </a:extLst>
          </p:cNvPr>
          <p:cNvCxnSpPr/>
          <p:nvPr/>
        </p:nvCxnSpPr>
        <p:spPr bwMode="auto">
          <a:xfrm>
            <a:off x="1600200" y="2057400"/>
            <a:ext cx="106680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直線コネクタ 7">
            <a:extLst>
              <a:ext uri="{FF2B5EF4-FFF2-40B4-BE49-F238E27FC236}">
                <a16:creationId xmlns:a16="http://schemas.microsoft.com/office/drawing/2014/main" id="{E0D8B9B5-164D-4F22-88EB-A85AF0CF9E12}"/>
              </a:ext>
            </a:extLst>
          </p:cNvPr>
          <p:cNvCxnSpPr/>
          <p:nvPr/>
        </p:nvCxnSpPr>
        <p:spPr bwMode="auto">
          <a:xfrm>
            <a:off x="1600200" y="2628900"/>
            <a:ext cx="106680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直線コネクタ 8">
            <a:extLst>
              <a:ext uri="{FF2B5EF4-FFF2-40B4-BE49-F238E27FC236}">
                <a16:creationId xmlns:a16="http://schemas.microsoft.com/office/drawing/2014/main" id="{32A66F45-3A1C-4EEF-95A6-7883921472F4}"/>
              </a:ext>
            </a:extLst>
          </p:cNvPr>
          <p:cNvCxnSpPr/>
          <p:nvPr/>
        </p:nvCxnSpPr>
        <p:spPr bwMode="auto">
          <a:xfrm>
            <a:off x="2895600" y="2057400"/>
            <a:ext cx="39600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直線コネクタ 9">
            <a:extLst>
              <a:ext uri="{FF2B5EF4-FFF2-40B4-BE49-F238E27FC236}">
                <a16:creationId xmlns:a16="http://schemas.microsoft.com/office/drawing/2014/main" id="{663F3665-A338-449A-8969-64733C1FCA86}"/>
              </a:ext>
            </a:extLst>
          </p:cNvPr>
          <p:cNvCxnSpPr/>
          <p:nvPr/>
        </p:nvCxnSpPr>
        <p:spPr bwMode="auto">
          <a:xfrm>
            <a:off x="2895600" y="2628900"/>
            <a:ext cx="39600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直線コネクタ 10">
            <a:extLst>
              <a:ext uri="{FF2B5EF4-FFF2-40B4-BE49-F238E27FC236}">
                <a16:creationId xmlns:a16="http://schemas.microsoft.com/office/drawing/2014/main" id="{ECBA51F7-9375-4D91-9626-1C64F6F17DE1}"/>
              </a:ext>
            </a:extLst>
          </p:cNvPr>
          <p:cNvCxnSpPr/>
          <p:nvPr/>
        </p:nvCxnSpPr>
        <p:spPr bwMode="auto">
          <a:xfrm>
            <a:off x="3581400" y="2057400"/>
            <a:ext cx="39600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直線コネクタ 11">
            <a:extLst>
              <a:ext uri="{FF2B5EF4-FFF2-40B4-BE49-F238E27FC236}">
                <a16:creationId xmlns:a16="http://schemas.microsoft.com/office/drawing/2014/main" id="{DB94E03C-5681-4193-AAD2-9F8E2D169DA0}"/>
              </a:ext>
            </a:extLst>
          </p:cNvPr>
          <p:cNvCxnSpPr/>
          <p:nvPr/>
        </p:nvCxnSpPr>
        <p:spPr bwMode="auto">
          <a:xfrm>
            <a:off x="3581400" y="2628900"/>
            <a:ext cx="39600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直線コネクタ 13">
            <a:extLst>
              <a:ext uri="{FF2B5EF4-FFF2-40B4-BE49-F238E27FC236}">
                <a16:creationId xmlns:a16="http://schemas.microsoft.com/office/drawing/2014/main" id="{808B2608-8197-441E-ACEA-DBE10E7E4DF5}"/>
              </a:ext>
            </a:extLst>
          </p:cNvPr>
          <p:cNvCxnSpPr/>
          <p:nvPr/>
        </p:nvCxnSpPr>
        <p:spPr bwMode="auto">
          <a:xfrm>
            <a:off x="2895600" y="4495800"/>
            <a:ext cx="108180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直線コネクタ 14">
            <a:extLst>
              <a:ext uri="{FF2B5EF4-FFF2-40B4-BE49-F238E27FC236}">
                <a16:creationId xmlns:a16="http://schemas.microsoft.com/office/drawing/2014/main" id="{BB5A6B91-DE00-448E-A9E3-A1E0521285D3}"/>
              </a:ext>
            </a:extLst>
          </p:cNvPr>
          <p:cNvCxnSpPr/>
          <p:nvPr/>
        </p:nvCxnSpPr>
        <p:spPr bwMode="auto">
          <a:xfrm>
            <a:off x="2895600" y="5067300"/>
            <a:ext cx="108180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直線コネクタ 17">
            <a:extLst>
              <a:ext uri="{FF2B5EF4-FFF2-40B4-BE49-F238E27FC236}">
                <a16:creationId xmlns:a16="http://schemas.microsoft.com/office/drawing/2014/main" id="{44D6B613-B5EA-443E-81B7-D35363F9B76F}"/>
              </a:ext>
            </a:extLst>
          </p:cNvPr>
          <p:cNvCxnSpPr/>
          <p:nvPr/>
        </p:nvCxnSpPr>
        <p:spPr bwMode="auto">
          <a:xfrm>
            <a:off x="2895600" y="4572000"/>
            <a:ext cx="39600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直線コネクタ 18">
            <a:extLst>
              <a:ext uri="{FF2B5EF4-FFF2-40B4-BE49-F238E27FC236}">
                <a16:creationId xmlns:a16="http://schemas.microsoft.com/office/drawing/2014/main" id="{531CE5D3-C6B8-4DFD-B157-319407978055}"/>
              </a:ext>
            </a:extLst>
          </p:cNvPr>
          <p:cNvCxnSpPr/>
          <p:nvPr/>
        </p:nvCxnSpPr>
        <p:spPr bwMode="auto">
          <a:xfrm>
            <a:off x="2895600" y="5148000"/>
            <a:ext cx="39600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直線コネクタ 19">
            <a:extLst>
              <a:ext uri="{FF2B5EF4-FFF2-40B4-BE49-F238E27FC236}">
                <a16:creationId xmlns:a16="http://schemas.microsoft.com/office/drawing/2014/main" id="{6A92C7AE-B254-42E7-BFED-3F2C894A6043}"/>
              </a:ext>
            </a:extLst>
          </p:cNvPr>
          <p:cNvCxnSpPr/>
          <p:nvPr/>
        </p:nvCxnSpPr>
        <p:spPr bwMode="auto">
          <a:xfrm>
            <a:off x="3581400" y="4572000"/>
            <a:ext cx="39600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直線コネクタ 20">
            <a:extLst>
              <a:ext uri="{FF2B5EF4-FFF2-40B4-BE49-F238E27FC236}">
                <a16:creationId xmlns:a16="http://schemas.microsoft.com/office/drawing/2014/main" id="{D61D9981-79AD-4569-AC0E-662625E3B298}"/>
              </a:ext>
            </a:extLst>
          </p:cNvPr>
          <p:cNvCxnSpPr/>
          <p:nvPr/>
        </p:nvCxnSpPr>
        <p:spPr bwMode="auto">
          <a:xfrm>
            <a:off x="3581400" y="5148000"/>
            <a:ext cx="39600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6570"/>
                                        </p:tgtEl>
                                        <p:attrNameLst>
                                          <p:attrName>style.visibility</p:attrName>
                                        </p:attrNameLst>
                                      </p:cBhvr>
                                      <p:to>
                                        <p:strVal val="visible"/>
                                      </p:to>
                                    </p:set>
                                    <p:anim calcmode="lin" valueType="num">
                                      <p:cBhvr additive="base">
                                        <p:cTn id="7" dur="500" fill="hold"/>
                                        <p:tgtEl>
                                          <p:spTgt spid="66570"/>
                                        </p:tgtEl>
                                        <p:attrNameLst>
                                          <p:attrName>ppt_x</p:attrName>
                                        </p:attrNameLst>
                                      </p:cBhvr>
                                      <p:tavLst>
                                        <p:tav tm="0">
                                          <p:val>
                                            <p:strVal val="#ppt_x"/>
                                          </p:val>
                                        </p:tav>
                                        <p:tav tm="100000">
                                          <p:val>
                                            <p:strVal val="#ppt_x"/>
                                          </p:val>
                                        </p:tav>
                                      </p:tavLst>
                                    </p:anim>
                                    <p:anim calcmode="lin" valueType="num">
                                      <p:cBhvr additive="base">
                                        <p:cTn id="8" dur="500" fill="hold"/>
                                        <p:tgtEl>
                                          <p:spTgt spid="665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0"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拡張されたド・モルガンの定理</a:t>
            </a:r>
          </a:p>
        </p:txBody>
      </p:sp>
      <p:sp>
        <p:nvSpPr>
          <p:cNvPr id="73731" name="Rectangle 3"/>
          <p:cNvSpPr>
            <a:spLocks noGrp="1" noChangeArrowheads="1"/>
          </p:cNvSpPr>
          <p:nvPr>
            <p:ph type="body" idx="1"/>
          </p:nvPr>
        </p:nvSpPr>
        <p:spPr>
          <a:xfrm>
            <a:off x="457200" y="1981200"/>
            <a:ext cx="8458200" cy="2590800"/>
          </a:xfrm>
        </p:spPr>
        <p:txBody>
          <a:bodyPr/>
          <a:lstStyle/>
          <a:p>
            <a:pPr eaLnBrk="1" hangingPunct="1">
              <a:buFont typeface="Wingdings" panose="05000000000000000000" pitchFamily="2" charset="2"/>
              <a:buChar char="u"/>
              <a:defRPr/>
            </a:pPr>
            <a:r>
              <a:rPr lang="ja-JP" altLang="en-US" sz="3600" dirty="0">
                <a:latin typeface="Times New Roman" panose="02020603050405020304" pitchFamily="18" charset="0"/>
              </a:rPr>
              <a:t>定理</a:t>
            </a:r>
            <a:r>
              <a:rPr lang="en-US" altLang="ja-JP" sz="3600" dirty="0">
                <a:latin typeface="Times New Roman" panose="02020603050405020304" pitchFamily="18" charset="0"/>
              </a:rPr>
              <a:t> : </a:t>
            </a:r>
            <a:r>
              <a:rPr lang="ja-JP" altLang="en-US" sz="3600" dirty="0">
                <a:latin typeface="Times New Roman" panose="02020603050405020304" pitchFamily="18" charset="0"/>
              </a:rPr>
              <a:t>拡張ド・モルガンの定理</a:t>
            </a:r>
            <a:endParaRPr lang="en-US" altLang="ja-JP" sz="4000" dirty="0">
              <a:latin typeface="Times New Roman" panose="02020603050405020304" pitchFamily="18" charset="0"/>
            </a:endParaRPr>
          </a:p>
        </p:txBody>
      </p:sp>
      <p:grpSp>
        <p:nvGrpSpPr>
          <p:cNvPr id="49156" name="Group 22"/>
          <p:cNvGrpSpPr>
            <a:grpSpLocks/>
          </p:cNvGrpSpPr>
          <p:nvPr/>
        </p:nvGrpSpPr>
        <p:grpSpPr bwMode="auto">
          <a:xfrm>
            <a:off x="762000" y="3962400"/>
            <a:ext cx="7645400" cy="579438"/>
            <a:chOff x="720" y="2544"/>
            <a:chExt cx="4816" cy="365"/>
          </a:xfrm>
        </p:grpSpPr>
        <p:sp>
          <p:nvSpPr>
            <p:cNvPr id="73738" name="Line 10"/>
            <p:cNvSpPr>
              <a:spLocks noChangeShapeType="1"/>
            </p:cNvSpPr>
            <p:nvPr/>
          </p:nvSpPr>
          <p:spPr bwMode="auto">
            <a:xfrm>
              <a:off x="2266" y="2580"/>
              <a:ext cx="192"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73747" name="Text Box 19"/>
            <p:cNvSpPr txBox="1">
              <a:spLocks noChangeArrowheads="1"/>
            </p:cNvSpPr>
            <p:nvPr/>
          </p:nvSpPr>
          <p:spPr bwMode="auto">
            <a:xfrm>
              <a:off x="720" y="2544"/>
              <a:ext cx="48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i="0">
                  <a:effectLst>
                    <a:outerShdw blurRad="38100" dist="38100" dir="2700000" algn="tl">
                      <a:srgbClr val="000000"/>
                    </a:outerShdw>
                  </a:effectLst>
                </a:rPr>
                <a:t>(</a:t>
              </a:r>
              <a:r>
                <a:rPr lang="ja-JP" altLang="en-US" i="0">
                  <a:effectLst>
                    <a:outerShdw blurRad="38100" dist="38100" dir="2700000" algn="tl">
                      <a:srgbClr val="000000"/>
                    </a:outerShdw>
                  </a:effectLst>
                </a:rPr>
                <a:t>式中の </a:t>
              </a:r>
              <a:r>
                <a:rPr lang="en-US" altLang="ja-JP" b="1">
                  <a:solidFill>
                    <a:srgbClr val="FFFF00"/>
                  </a:solidFill>
                  <a:effectLst>
                    <a:outerShdw blurRad="38100" dist="38100" dir="2700000" algn="tl">
                      <a:srgbClr val="000000"/>
                    </a:outerShdw>
                  </a:effectLst>
                </a:rPr>
                <a:t>X</a:t>
              </a:r>
              <a:r>
                <a:rPr lang="en-US" altLang="ja-JP" b="1" baseline="-25000">
                  <a:solidFill>
                    <a:srgbClr val="FFFF00"/>
                  </a:solidFill>
                  <a:effectLst>
                    <a:outerShdw blurRad="38100" dist="38100" dir="2700000" algn="tl">
                      <a:srgbClr val="000000"/>
                    </a:outerShdw>
                  </a:effectLst>
                </a:rPr>
                <a:t>i</a:t>
              </a:r>
              <a:r>
                <a:rPr lang="en-US" altLang="ja-JP" i="0">
                  <a:effectLst>
                    <a:outerShdw blurRad="38100" dist="38100" dir="2700000" algn="tl">
                      <a:srgbClr val="000000"/>
                    </a:outerShdw>
                  </a:effectLst>
                </a:rPr>
                <a:t> </a:t>
              </a:r>
              <a:r>
                <a:rPr lang="ja-JP" altLang="en-US" i="0">
                  <a:effectLst>
                    <a:outerShdw blurRad="38100" dist="38100" dir="2700000" algn="tl">
                      <a:srgbClr val="000000"/>
                    </a:outerShdw>
                  </a:effectLst>
                </a:rPr>
                <a:t>と </a:t>
              </a:r>
              <a:r>
                <a:rPr lang="en-US" altLang="ja-JP" b="1">
                  <a:solidFill>
                    <a:srgbClr val="FFFF00"/>
                  </a:solidFill>
                  <a:effectLst>
                    <a:outerShdw blurRad="38100" dist="38100" dir="2700000" algn="tl">
                      <a:srgbClr val="000000"/>
                    </a:outerShdw>
                  </a:effectLst>
                </a:rPr>
                <a:t>X</a:t>
              </a:r>
              <a:r>
                <a:rPr lang="en-US" altLang="ja-JP" b="1" baseline="-25000">
                  <a:solidFill>
                    <a:srgbClr val="FFFF00"/>
                  </a:solidFill>
                  <a:effectLst>
                    <a:outerShdw blurRad="38100" dist="38100" dir="2700000" algn="tl">
                      <a:srgbClr val="000000"/>
                    </a:outerShdw>
                  </a:effectLst>
                </a:rPr>
                <a:t>i</a:t>
              </a:r>
              <a:r>
                <a:rPr lang="en-US" altLang="ja-JP" i="0">
                  <a:effectLst>
                    <a:outerShdw blurRad="38100" dist="38100" dir="2700000" algn="tl">
                      <a:srgbClr val="000000"/>
                    </a:outerShdw>
                  </a:effectLst>
                </a:rPr>
                <a:t> , </a:t>
              </a:r>
              <a:r>
                <a:rPr lang="ja-JP" altLang="en-US" b="1" i="0">
                  <a:solidFill>
                    <a:srgbClr val="FFFF00"/>
                  </a:solidFill>
                  <a:effectLst>
                    <a:outerShdw blurRad="38100" dist="38100" dir="2700000" algn="tl">
                      <a:srgbClr val="000000"/>
                    </a:outerShdw>
                  </a:effectLst>
                </a:rPr>
                <a:t>・</a:t>
              </a:r>
              <a:r>
                <a:rPr lang="ja-JP" altLang="en-US" i="0">
                  <a:effectLst>
                    <a:outerShdw blurRad="38100" dist="38100" dir="2700000" algn="tl">
                      <a:srgbClr val="000000"/>
                    </a:outerShdw>
                  </a:effectLst>
                </a:rPr>
                <a:t>と </a:t>
              </a:r>
              <a:r>
                <a:rPr lang="en-US" altLang="ja-JP" b="1" i="0">
                  <a:solidFill>
                    <a:srgbClr val="FFFF00"/>
                  </a:solidFill>
                  <a:effectLst>
                    <a:outerShdw blurRad="38100" dist="38100" dir="2700000" algn="tl">
                      <a:srgbClr val="000000"/>
                    </a:outerShdw>
                  </a:effectLst>
                </a:rPr>
                <a:t>+</a:t>
              </a:r>
              <a:r>
                <a:rPr lang="en-US" altLang="ja-JP" i="0">
                  <a:effectLst>
                    <a:outerShdw blurRad="38100" dist="38100" dir="2700000" algn="tl">
                      <a:srgbClr val="000000"/>
                    </a:outerShdw>
                  </a:effectLst>
                </a:rPr>
                <a:t>, </a:t>
              </a:r>
              <a:r>
                <a:rPr lang="en-US" altLang="ja-JP" b="1" i="0">
                  <a:solidFill>
                    <a:srgbClr val="FFFF00"/>
                  </a:solidFill>
                  <a:effectLst>
                    <a:outerShdw blurRad="38100" dist="38100" dir="2700000" algn="tl">
                      <a:srgbClr val="000000"/>
                    </a:outerShdw>
                  </a:effectLst>
                </a:rPr>
                <a:t>1 </a:t>
              </a:r>
              <a:r>
                <a:rPr lang="ja-JP" altLang="en-US" i="0">
                  <a:effectLst>
                    <a:outerShdw blurRad="38100" dist="38100" dir="2700000" algn="tl">
                      <a:srgbClr val="000000"/>
                    </a:outerShdw>
                  </a:effectLst>
                </a:rPr>
                <a:t>と </a:t>
              </a:r>
              <a:r>
                <a:rPr lang="en-US" altLang="ja-JP" b="1" i="0">
                  <a:solidFill>
                    <a:srgbClr val="FFFF00"/>
                  </a:solidFill>
                  <a:effectLst>
                    <a:outerShdw blurRad="38100" dist="38100" dir="2700000" algn="tl">
                      <a:srgbClr val="000000"/>
                    </a:outerShdw>
                  </a:effectLst>
                </a:rPr>
                <a:t>0 </a:t>
              </a:r>
              <a:r>
                <a:rPr lang="ja-JP" altLang="en-US" i="0">
                  <a:effectLst>
                    <a:outerShdw blurRad="38100" dist="38100" dir="2700000" algn="tl">
                      <a:srgbClr val="000000"/>
                    </a:outerShdw>
                  </a:effectLst>
                </a:rPr>
                <a:t>を入れ替える</a:t>
              </a:r>
              <a:r>
                <a:rPr lang="en-US" altLang="ja-JP" i="0">
                  <a:effectLst>
                    <a:outerShdw blurRad="38100" dist="38100" dir="2700000" algn="tl">
                      <a:srgbClr val="000000"/>
                    </a:outerShdw>
                  </a:effectLst>
                </a:rPr>
                <a:t>)</a:t>
              </a:r>
            </a:p>
          </p:txBody>
        </p:sp>
      </p:grpSp>
      <p:sp>
        <p:nvSpPr>
          <p:cNvPr id="73752" name="Text Box 24"/>
          <p:cNvSpPr txBox="1">
            <a:spLocks noChangeArrowheads="1"/>
          </p:cNvSpPr>
          <p:nvPr/>
        </p:nvSpPr>
        <p:spPr bwMode="auto">
          <a:xfrm>
            <a:off x="1676400" y="6019800"/>
            <a:ext cx="5822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tx1"/>
              </a:buClr>
              <a:buChar char="–"/>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7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2800" i="0">
                <a:latin typeface="Times New Roman" panose="02020603050405020304" pitchFamily="18" charset="0"/>
              </a:rPr>
              <a:t>注</a:t>
            </a:r>
            <a:r>
              <a:rPr lang="en-US" altLang="ja-JP" sz="2800" i="0">
                <a:latin typeface="Times New Roman" panose="02020603050405020304" pitchFamily="18" charset="0"/>
              </a:rPr>
              <a:t>: </a:t>
            </a:r>
            <a:r>
              <a:rPr lang="ja-JP" altLang="en-US" sz="2800" i="0">
                <a:latin typeface="Times New Roman" panose="02020603050405020304" pitchFamily="18" charset="0"/>
              </a:rPr>
              <a:t>演算子の優先順位に注意すること</a:t>
            </a:r>
          </a:p>
        </p:txBody>
      </p:sp>
      <p:graphicFrame>
        <p:nvGraphicFramePr>
          <p:cNvPr id="49158" name="Object 26"/>
          <p:cNvGraphicFramePr>
            <a:graphicFrameLocks noChangeAspect="1"/>
          </p:cNvGraphicFramePr>
          <p:nvPr/>
        </p:nvGraphicFramePr>
        <p:xfrm>
          <a:off x="904875" y="2667000"/>
          <a:ext cx="7950200" cy="1289050"/>
        </p:xfrm>
        <a:graphic>
          <a:graphicData uri="http://schemas.openxmlformats.org/presentationml/2006/ole">
            <mc:AlternateContent xmlns:mc="http://schemas.openxmlformats.org/markup-compatibility/2006">
              <mc:Choice xmlns:v="urn:schemas-microsoft-com:vml" Requires="v">
                <p:oleObj name="数式" r:id="rId3" imgW="2994840" imgH="457920" progId="Equation.3">
                  <p:embed/>
                </p:oleObj>
              </mc:Choice>
              <mc:Fallback>
                <p:oleObj name="数式" r:id="rId3" imgW="2994840" imgH="457920" progId="Equation.3">
                  <p:embed/>
                  <p:pic>
                    <p:nvPicPr>
                      <p:cNvPr id="0" name="Picture 1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75" y="2667000"/>
                        <a:ext cx="7950200" cy="1289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3755" name="Object 27"/>
          <p:cNvGraphicFramePr>
            <a:graphicFrameLocks noChangeAspect="1"/>
          </p:cNvGraphicFramePr>
          <p:nvPr/>
        </p:nvGraphicFramePr>
        <p:xfrm>
          <a:off x="1371600" y="4648200"/>
          <a:ext cx="4318000" cy="668338"/>
        </p:xfrm>
        <a:graphic>
          <a:graphicData uri="http://schemas.openxmlformats.org/presentationml/2006/ole">
            <mc:AlternateContent xmlns:mc="http://schemas.openxmlformats.org/markup-compatibility/2006">
              <mc:Choice xmlns:v="urn:schemas-microsoft-com:vml" Requires="v">
                <p:oleObj name="数式" r:id="rId5" imgW="1599120" imgH="216360" progId="Equation.3">
                  <p:embed/>
                </p:oleObj>
              </mc:Choice>
              <mc:Fallback>
                <p:oleObj name="数式" r:id="rId5" imgW="1599120" imgH="216360" progId="Equation.3">
                  <p:embed/>
                  <p:pic>
                    <p:nvPicPr>
                      <p:cNvPr id="0" name="Picture 1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4648200"/>
                        <a:ext cx="4318000" cy="668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3756" name="Object 28"/>
          <p:cNvGraphicFramePr>
            <a:graphicFrameLocks noChangeAspect="1"/>
          </p:cNvGraphicFramePr>
          <p:nvPr/>
        </p:nvGraphicFramePr>
        <p:xfrm>
          <a:off x="2057400" y="5257800"/>
          <a:ext cx="4140200" cy="758825"/>
        </p:xfrm>
        <a:graphic>
          <a:graphicData uri="http://schemas.openxmlformats.org/presentationml/2006/ole">
            <mc:AlternateContent xmlns:mc="http://schemas.openxmlformats.org/markup-compatibility/2006">
              <mc:Choice xmlns:v="urn:schemas-microsoft-com:vml" Requires="v">
                <p:oleObj name="数式" r:id="rId7" imgW="1535400" imgH="254520" progId="Equation.3">
                  <p:embed/>
                </p:oleObj>
              </mc:Choice>
              <mc:Fallback>
                <p:oleObj name="数式" r:id="rId7" imgW="1535400" imgH="254520" progId="Equation.3">
                  <p:embed/>
                  <p:pic>
                    <p:nvPicPr>
                      <p:cNvPr id="0" name="Picture 10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7400" y="5257800"/>
                        <a:ext cx="4140200" cy="758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73755"/>
                                        </p:tgtEl>
                                        <p:attrNameLst>
                                          <p:attrName>style.visibility</p:attrName>
                                        </p:attrNameLst>
                                      </p:cBhvr>
                                      <p:to>
                                        <p:strVal val="visible"/>
                                      </p:to>
                                    </p:set>
                                    <p:animEffect transition="in" filter="checkerboard(across)">
                                      <p:cBhvr>
                                        <p:cTn id="7" dur="500"/>
                                        <p:tgtEl>
                                          <p:spTgt spid="737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73756"/>
                                        </p:tgtEl>
                                        <p:attrNameLst>
                                          <p:attrName>style.visibility</p:attrName>
                                        </p:attrNameLst>
                                      </p:cBhvr>
                                      <p:to>
                                        <p:strVal val="visible"/>
                                      </p:to>
                                    </p:set>
                                    <p:animEffect transition="in" filter="checkerboard(across)">
                                      <p:cBhvr>
                                        <p:cTn id="12" dur="500"/>
                                        <p:tgtEl>
                                          <p:spTgt spid="7375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3752"/>
                                        </p:tgtEl>
                                        <p:attrNameLst>
                                          <p:attrName>style.visibility</p:attrName>
                                        </p:attrNameLst>
                                      </p:cBhvr>
                                      <p:to>
                                        <p:strVal val="visible"/>
                                      </p:to>
                                    </p:set>
                                    <p:anim calcmode="lin" valueType="num">
                                      <p:cBhvr additive="base">
                                        <p:cTn id="17" dur="500" fill="hold"/>
                                        <p:tgtEl>
                                          <p:spTgt spid="73752"/>
                                        </p:tgtEl>
                                        <p:attrNameLst>
                                          <p:attrName>ppt_x</p:attrName>
                                        </p:attrNameLst>
                                      </p:cBhvr>
                                      <p:tavLst>
                                        <p:tav tm="0">
                                          <p:val>
                                            <p:strVal val="#ppt_x"/>
                                          </p:val>
                                        </p:tav>
                                        <p:tav tm="100000">
                                          <p:val>
                                            <p:strVal val="#ppt_x"/>
                                          </p:val>
                                        </p:tav>
                                      </p:tavLst>
                                    </p:anim>
                                    <p:anim calcmode="lin" valueType="num">
                                      <p:cBhvr additive="base">
                                        <p:cTn id="18" dur="500" fill="hold"/>
                                        <p:tgtEl>
                                          <p:spTgt spid="737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52"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表 1"/>
              <p:cNvGraphicFramePr>
                <a:graphicFrameLocks noGrp="1"/>
              </p:cNvGraphicFramePr>
              <p:nvPr>
                <p:extLst>
                  <p:ext uri="{D42A27DB-BD31-4B8C-83A1-F6EECF244321}">
                    <p14:modId xmlns:p14="http://schemas.microsoft.com/office/powerpoint/2010/main" val="1658222179"/>
                  </p:ext>
                </p:extLst>
              </p:nvPr>
            </p:nvGraphicFramePr>
            <p:xfrm>
              <a:off x="152400" y="838200"/>
              <a:ext cx="8839200" cy="5562603"/>
            </p:xfrm>
            <a:graphic>
              <a:graphicData uri="http://schemas.openxmlformats.org/drawingml/2006/table">
                <a:tbl>
                  <a:tblPr firstRow="1" firstCol="1" bandRow="1">
                    <a:tableStyleId>{5C22544A-7EE6-4342-B048-85BDC9FD1C3A}</a:tableStyleId>
                  </a:tblPr>
                  <a:tblGrid>
                    <a:gridCol w="1899872">
                      <a:extLst>
                        <a:ext uri="{9D8B030D-6E8A-4147-A177-3AD203B41FA5}">
                          <a16:colId xmlns:a16="http://schemas.microsoft.com/office/drawing/2014/main" val="20000"/>
                        </a:ext>
                      </a:extLst>
                    </a:gridCol>
                    <a:gridCol w="3267202">
                      <a:extLst>
                        <a:ext uri="{9D8B030D-6E8A-4147-A177-3AD203B41FA5}">
                          <a16:colId xmlns:a16="http://schemas.microsoft.com/office/drawing/2014/main" val="20001"/>
                        </a:ext>
                      </a:extLst>
                    </a:gridCol>
                    <a:gridCol w="3672126">
                      <a:extLst>
                        <a:ext uri="{9D8B030D-6E8A-4147-A177-3AD203B41FA5}">
                          <a16:colId xmlns:a16="http://schemas.microsoft.com/office/drawing/2014/main" val="20002"/>
                        </a:ext>
                      </a:extLst>
                    </a:gridCol>
                  </a:tblGrid>
                  <a:tr h="551644">
                    <a:tc>
                      <a:txBody>
                        <a:bodyPr/>
                        <a:lstStyle/>
                        <a:p>
                          <a:pPr algn="just">
                            <a:spcAft>
                              <a:spcPts val="0"/>
                            </a:spcAft>
                          </a:pPr>
                          <a:r>
                            <a:rPr lang="ja-JP" sz="2000" kern="100" baseline="0" dirty="0">
                              <a:effectLst/>
                            </a:rPr>
                            <a:t>有界則</a:t>
                          </a:r>
                          <a:endParaRPr lang="ja-JP" sz="2000" kern="100" baseline="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spcAft>
                              <a:spcPts val="0"/>
                            </a:spcAft>
                          </a:pPr>
                          <a14:m>
                            <m:oMathPara xmlns:m="http://schemas.openxmlformats.org/officeDocument/2006/math">
                              <m:oMathParaPr>
                                <m:jc m:val="centerGroup"/>
                              </m:oMathParaPr>
                              <m:oMath xmlns:m="http://schemas.openxmlformats.org/officeDocument/2006/math">
                                <m:r>
                                  <a:rPr lang="en-US" sz="2200" kern="100" baseline="0">
                                    <a:solidFill>
                                      <a:srgbClr val="000000"/>
                                    </a:solidFill>
                                    <a:effectLst/>
                                    <a:latin typeface="Cambria Math" panose="02040503050406030204" pitchFamily="18" charset="0"/>
                                  </a:rPr>
                                  <m:t>𝑋</m:t>
                                </m:r>
                                <m:r>
                                  <a:rPr lang="en-US" sz="2200" kern="100" baseline="0">
                                    <a:solidFill>
                                      <a:srgbClr val="000000"/>
                                    </a:solidFill>
                                    <a:effectLst/>
                                    <a:latin typeface="Cambria Math" panose="02040503050406030204" pitchFamily="18" charset="0"/>
                                  </a:rPr>
                                  <m:t>∙0=0</m:t>
                                </m:r>
                              </m:oMath>
                            </m:oMathPara>
                          </a14:m>
                          <a:endParaRPr lang="ja-JP" sz="2200" kern="100" baseline="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14:m>
                            <m:oMathPara xmlns:m="http://schemas.openxmlformats.org/officeDocument/2006/math">
                              <m:oMathParaPr>
                                <m:jc m:val="centerGroup"/>
                              </m:oMathParaPr>
                              <m:oMath xmlns:m="http://schemas.openxmlformats.org/officeDocument/2006/math">
                                <m:r>
                                  <a:rPr lang="en-US" sz="2200" kern="100" baseline="0">
                                    <a:solidFill>
                                      <a:srgbClr val="000000"/>
                                    </a:solidFill>
                                    <a:effectLst/>
                                    <a:latin typeface="Cambria Math" panose="02040503050406030204" pitchFamily="18" charset="0"/>
                                  </a:rPr>
                                  <m:t>𝑋</m:t>
                                </m:r>
                                <m:r>
                                  <a:rPr lang="en-US" sz="2200" kern="100" baseline="0">
                                    <a:solidFill>
                                      <a:srgbClr val="000000"/>
                                    </a:solidFill>
                                    <a:effectLst/>
                                    <a:latin typeface="Cambria Math" panose="02040503050406030204" pitchFamily="18" charset="0"/>
                                  </a:rPr>
                                  <m:t>+1=1</m:t>
                                </m:r>
                              </m:oMath>
                            </m:oMathPara>
                          </a14:m>
                          <a:endParaRPr lang="ja-JP" sz="2200" kern="100" baseline="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551644">
                    <a:tc>
                      <a:txBody>
                        <a:bodyPr/>
                        <a:lstStyle/>
                        <a:p>
                          <a:pPr algn="just">
                            <a:spcAft>
                              <a:spcPts val="0"/>
                            </a:spcAft>
                          </a:pPr>
                          <a:r>
                            <a:rPr lang="ja-JP" sz="2000" kern="100" baseline="0" dirty="0">
                              <a:effectLst/>
                            </a:rPr>
                            <a:t>同一則</a:t>
                          </a:r>
                          <a:endParaRPr lang="ja-JP" sz="2000" kern="100" baseline="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spcAft>
                              <a:spcPts val="0"/>
                            </a:spcAft>
                          </a:pPr>
                          <a14:m>
                            <m:oMathPara xmlns:m="http://schemas.openxmlformats.org/officeDocument/2006/math">
                              <m:oMathParaPr>
                                <m:jc m:val="centerGroup"/>
                              </m:oMathParaPr>
                              <m:oMath xmlns:m="http://schemas.openxmlformats.org/officeDocument/2006/math">
                                <m:r>
                                  <a:rPr lang="en-US" sz="2200" kern="100" baseline="0">
                                    <a:solidFill>
                                      <a:srgbClr val="000000"/>
                                    </a:solidFill>
                                    <a:effectLst/>
                                    <a:latin typeface="Cambria Math" panose="02040503050406030204" pitchFamily="18" charset="0"/>
                                  </a:rPr>
                                  <m:t>𝑋</m:t>
                                </m:r>
                                <m:r>
                                  <a:rPr lang="en-US" sz="2200" kern="100" baseline="0">
                                    <a:solidFill>
                                      <a:srgbClr val="000000"/>
                                    </a:solidFill>
                                    <a:effectLst/>
                                    <a:latin typeface="Cambria Math" panose="02040503050406030204" pitchFamily="18" charset="0"/>
                                  </a:rPr>
                                  <m:t>∙1</m:t>
                                </m:r>
                                <m:r>
                                  <a:rPr lang="ja-JP" sz="2200" kern="100" baseline="0">
                                    <a:solidFill>
                                      <a:srgbClr val="000000"/>
                                    </a:solidFill>
                                    <a:effectLst/>
                                    <a:latin typeface="Cambria Math" panose="02040503050406030204" pitchFamily="18" charset="0"/>
                                  </a:rPr>
                                  <m:t>＝</m:t>
                                </m:r>
                                <m:r>
                                  <a:rPr lang="en-US" sz="2200" kern="100" baseline="0">
                                    <a:solidFill>
                                      <a:srgbClr val="000000"/>
                                    </a:solidFill>
                                    <a:effectLst/>
                                    <a:latin typeface="Cambria Math" panose="02040503050406030204" pitchFamily="18" charset="0"/>
                                  </a:rPr>
                                  <m:t>𝑋</m:t>
                                </m:r>
                              </m:oMath>
                            </m:oMathPara>
                          </a14:m>
                          <a:endParaRPr lang="ja-JP" sz="2200" kern="100" baseline="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14:m>
                            <m:oMathPara xmlns:m="http://schemas.openxmlformats.org/officeDocument/2006/math">
                              <m:oMathParaPr>
                                <m:jc m:val="centerGroup"/>
                              </m:oMathParaPr>
                              <m:oMath xmlns:m="http://schemas.openxmlformats.org/officeDocument/2006/math">
                                <m:r>
                                  <a:rPr lang="en-US" sz="2200" kern="100" baseline="0">
                                    <a:solidFill>
                                      <a:srgbClr val="000000"/>
                                    </a:solidFill>
                                    <a:effectLst/>
                                    <a:latin typeface="Cambria Math" panose="02040503050406030204" pitchFamily="18" charset="0"/>
                                  </a:rPr>
                                  <m:t>𝑋</m:t>
                                </m:r>
                                <m:r>
                                  <a:rPr lang="en-US" sz="2200" kern="100" baseline="0">
                                    <a:solidFill>
                                      <a:srgbClr val="000000"/>
                                    </a:solidFill>
                                    <a:effectLst/>
                                    <a:latin typeface="Cambria Math" panose="02040503050406030204" pitchFamily="18" charset="0"/>
                                  </a:rPr>
                                  <m:t>+0=</m:t>
                                </m:r>
                                <m:r>
                                  <a:rPr lang="en-US" sz="2200" kern="100" baseline="0">
                                    <a:solidFill>
                                      <a:srgbClr val="000000"/>
                                    </a:solidFill>
                                    <a:effectLst/>
                                    <a:latin typeface="Cambria Math" panose="02040503050406030204" pitchFamily="18" charset="0"/>
                                  </a:rPr>
                                  <m:t>𝑋</m:t>
                                </m:r>
                              </m:oMath>
                            </m:oMathPara>
                          </a14:m>
                          <a:endParaRPr lang="ja-JP" sz="2200" kern="100" baseline="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51644">
                    <a:tc>
                      <a:txBody>
                        <a:bodyPr/>
                        <a:lstStyle/>
                        <a:p>
                          <a:pPr algn="just">
                            <a:spcAft>
                              <a:spcPts val="0"/>
                            </a:spcAft>
                          </a:pPr>
                          <a:r>
                            <a:rPr lang="ja-JP" sz="2000" kern="100" baseline="0" dirty="0" err="1">
                              <a:effectLst/>
                            </a:rPr>
                            <a:t>べき等</a:t>
                          </a:r>
                          <a:r>
                            <a:rPr lang="ja-JP" sz="2000" kern="100" baseline="0" dirty="0">
                              <a:effectLst/>
                            </a:rPr>
                            <a:t>則</a:t>
                          </a:r>
                          <a:endParaRPr lang="ja-JP" sz="2000" kern="100" baseline="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spcAft>
                              <a:spcPts val="0"/>
                            </a:spcAft>
                          </a:pPr>
                          <a14:m>
                            <m:oMathPara xmlns:m="http://schemas.openxmlformats.org/officeDocument/2006/math">
                              <m:oMathParaPr>
                                <m:jc m:val="centerGroup"/>
                              </m:oMathParaPr>
                              <m:oMath xmlns:m="http://schemas.openxmlformats.org/officeDocument/2006/math">
                                <m:r>
                                  <a:rPr lang="en-US" sz="2200" kern="100" baseline="0">
                                    <a:solidFill>
                                      <a:srgbClr val="000000"/>
                                    </a:solidFill>
                                    <a:effectLst/>
                                    <a:latin typeface="Cambria Math" panose="02040503050406030204" pitchFamily="18" charset="0"/>
                                  </a:rPr>
                                  <m:t>𝑋</m:t>
                                </m:r>
                                <m:r>
                                  <a:rPr lang="en-US" sz="2200" kern="100" baseline="0">
                                    <a:solidFill>
                                      <a:srgbClr val="000000"/>
                                    </a:solidFill>
                                    <a:effectLst/>
                                    <a:latin typeface="Cambria Math" panose="02040503050406030204" pitchFamily="18" charset="0"/>
                                  </a:rPr>
                                  <m:t>∙</m:t>
                                </m:r>
                                <m:r>
                                  <a:rPr lang="en-US" sz="2200" kern="100" baseline="0">
                                    <a:solidFill>
                                      <a:srgbClr val="000000"/>
                                    </a:solidFill>
                                    <a:effectLst/>
                                    <a:latin typeface="Cambria Math" panose="02040503050406030204" pitchFamily="18" charset="0"/>
                                  </a:rPr>
                                  <m:t>𝑋</m:t>
                                </m:r>
                                <m:r>
                                  <a:rPr lang="ja-JP" sz="2200" kern="100" baseline="0">
                                    <a:solidFill>
                                      <a:srgbClr val="000000"/>
                                    </a:solidFill>
                                    <a:effectLst/>
                                    <a:latin typeface="Cambria Math" panose="02040503050406030204" pitchFamily="18" charset="0"/>
                                  </a:rPr>
                                  <m:t>＝</m:t>
                                </m:r>
                                <m:r>
                                  <a:rPr lang="en-US" sz="2200" kern="100" baseline="0">
                                    <a:solidFill>
                                      <a:srgbClr val="000000"/>
                                    </a:solidFill>
                                    <a:effectLst/>
                                    <a:latin typeface="Cambria Math" panose="02040503050406030204" pitchFamily="18" charset="0"/>
                                  </a:rPr>
                                  <m:t>𝑋</m:t>
                                </m:r>
                              </m:oMath>
                            </m:oMathPara>
                          </a14:m>
                          <a:endParaRPr lang="ja-JP" sz="2200" kern="100" baseline="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14:m>
                            <m:oMathPara xmlns:m="http://schemas.openxmlformats.org/officeDocument/2006/math">
                              <m:oMathParaPr>
                                <m:jc m:val="centerGroup"/>
                              </m:oMathParaPr>
                              <m:oMath xmlns:m="http://schemas.openxmlformats.org/officeDocument/2006/math">
                                <m:r>
                                  <a:rPr lang="en-US" sz="2200" kern="100" baseline="0">
                                    <a:solidFill>
                                      <a:srgbClr val="000000"/>
                                    </a:solidFill>
                                    <a:effectLst/>
                                    <a:latin typeface="Cambria Math" panose="02040503050406030204" pitchFamily="18" charset="0"/>
                                  </a:rPr>
                                  <m:t>𝑋</m:t>
                                </m:r>
                                <m:r>
                                  <a:rPr lang="en-US" sz="2200" kern="100" baseline="0">
                                    <a:solidFill>
                                      <a:srgbClr val="000000"/>
                                    </a:solidFill>
                                    <a:effectLst/>
                                    <a:latin typeface="Cambria Math" panose="02040503050406030204" pitchFamily="18" charset="0"/>
                                  </a:rPr>
                                  <m:t>+</m:t>
                                </m:r>
                                <m:r>
                                  <a:rPr lang="en-US" sz="2200" kern="100" baseline="0">
                                    <a:solidFill>
                                      <a:srgbClr val="000000"/>
                                    </a:solidFill>
                                    <a:effectLst/>
                                    <a:latin typeface="Cambria Math" panose="02040503050406030204" pitchFamily="18" charset="0"/>
                                  </a:rPr>
                                  <m:t>𝑋</m:t>
                                </m:r>
                                <m:r>
                                  <a:rPr lang="ja-JP" sz="2200" kern="100" baseline="0">
                                    <a:solidFill>
                                      <a:srgbClr val="000000"/>
                                    </a:solidFill>
                                    <a:effectLst/>
                                    <a:latin typeface="Cambria Math" panose="02040503050406030204" pitchFamily="18" charset="0"/>
                                  </a:rPr>
                                  <m:t>＝</m:t>
                                </m:r>
                                <m:r>
                                  <a:rPr lang="en-US" sz="2200" kern="100" baseline="0">
                                    <a:solidFill>
                                      <a:srgbClr val="000000"/>
                                    </a:solidFill>
                                    <a:effectLst/>
                                    <a:latin typeface="Cambria Math" panose="02040503050406030204" pitchFamily="18" charset="0"/>
                                  </a:rPr>
                                  <m:t>𝑋</m:t>
                                </m:r>
                              </m:oMath>
                            </m:oMathPara>
                          </a14:m>
                          <a:endParaRPr lang="ja-JP" sz="2200" kern="100" baseline="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51644">
                    <a:tc>
                      <a:txBody>
                        <a:bodyPr/>
                        <a:lstStyle/>
                        <a:p>
                          <a:pPr algn="just">
                            <a:spcAft>
                              <a:spcPts val="0"/>
                            </a:spcAft>
                          </a:pPr>
                          <a:r>
                            <a:rPr lang="ja-JP" sz="2000" kern="100" baseline="0" dirty="0">
                              <a:effectLst/>
                            </a:rPr>
                            <a:t>相補則</a:t>
                          </a:r>
                          <a:endParaRPr lang="ja-JP" sz="2000" kern="100" baseline="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spcAft>
                              <a:spcPts val="0"/>
                            </a:spcAft>
                          </a:pPr>
                          <a14:m>
                            <m:oMathPara xmlns:m="http://schemas.openxmlformats.org/officeDocument/2006/math">
                              <m:oMathParaPr>
                                <m:jc m:val="centerGroup"/>
                              </m:oMathParaPr>
                              <m:oMath xmlns:m="http://schemas.openxmlformats.org/officeDocument/2006/math">
                                <m:r>
                                  <a:rPr lang="en-US" sz="2200" kern="100" baseline="0">
                                    <a:solidFill>
                                      <a:srgbClr val="000000"/>
                                    </a:solidFill>
                                    <a:effectLst/>
                                    <a:latin typeface="Cambria Math" panose="02040503050406030204" pitchFamily="18" charset="0"/>
                                  </a:rPr>
                                  <m:t>𝑋</m:t>
                                </m:r>
                                <m:r>
                                  <a:rPr lang="en-US" sz="2200" kern="100" baseline="0">
                                    <a:solidFill>
                                      <a:srgbClr val="000000"/>
                                    </a:solidFill>
                                    <a:effectLst/>
                                    <a:latin typeface="Cambria Math" panose="02040503050406030204" pitchFamily="18" charset="0"/>
                                  </a:rPr>
                                  <m:t>∙</m:t>
                                </m:r>
                                <m:acc>
                                  <m:accPr>
                                    <m:chr m:val="̅"/>
                                    <m:ctrlPr>
                                      <a:rPr lang="ja-JP" sz="2200" i="1" kern="100" baseline="0">
                                        <a:solidFill>
                                          <a:srgbClr val="000000"/>
                                        </a:solidFill>
                                        <a:effectLst/>
                                        <a:latin typeface="Cambria Math" panose="02040503050406030204" pitchFamily="18" charset="0"/>
                                      </a:rPr>
                                    </m:ctrlPr>
                                  </m:accPr>
                                  <m:e>
                                    <m:r>
                                      <a:rPr lang="en-US" sz="2200" kern="100" baseline="0">
                                        <a:solidFill>
                                          <a:srgbClr val="000000"/>
                                        </a:solidFill>
                                        <a:effectLst/>
                                        <a:latin typeface="Cambria Math" panose="02040503050406030204" pitchFamily="18" charset="0"/>
                                      </a:rPr>
                                      <m:t> </m:t>
                                    </m:r>
                                    <m:r>
                                      <a:rPr lang="en-US" sz="2200" kern="100" baseline="0">
                                        <a:solidFill>
                                          <a:srgbClr val="000000"/>
                                        </a:solidFill>
                                        <a:effectLst/>
                                        <a:latin typeface="Cambria Math" panose="02040503050406030204" pitchFamily="18" charset="0"/>
                                      </a:rPr>
                                      <m:t>𝑋</m:t>
                                    </m:r>
                                    <m:r>
                                      <a:rPr lang="en-US" sz="2200" kern="100" baseline="0">
                                        <a:solidFill>
                                          <a:srgbClr val="000000"/>
                                        </a:solidFill>
                                        <a:effectLst/>
                                        <a:latin typeface="Cambria Math" panose="02040503050406030204" pitchFamily="18" charset="0"/>
                                      </a:rPr>
                                      <m:t> </m:t>
                                    </m:r>
                                  </m:e>
                                </m:acc>
                                <m:r>
                                  <a:rPr lang="ja-JP" sz="2200" kern="100" baseline="0">
                                    <a:solidFill>
                                      <a:srgbClr val="000000"/>
                                    </a:solidFill>
                                    <a:effectLst/>
                                    <a:latin typeface="Cambria Math" panose="02040503050406030204" pitchFamily="18" charset="0"/>
                                  </a:rPr>
                                  <m:t>＝</m:t>
                                </m:r>
                                <m:r>
                                  <a:rPr lang="en-US" sz="2200" kern="100" baseline="0">
                                    <a:solidFill>
                                      <a:srgbClr val="000000"/>
                                    </a:solidFill>
                                    <a:effectLst/>
                                    <a:latin typeface="Cambria Math" panose="02040503050406030204" pitchFamily="18" charset="0"/>
                                  </a:rPr>
                                  <m:t>0</m:t>
                                </m:r>
                              </m:oMath>
                            </m:oMathPara>
                          </a14:m>
                          <a:endParaRPr lang="ja-JP" sz="2200" kern="100" baseline="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14:m>
                            <m:oMathPara xmlns:m="http://schemas.openxmlformats.org/officeDocument/2006/math">
                              <m:oMathParaPr>
                                <m:jc m:val="centerGroup"/>
                              </m:oMathParaPr>
                              <m:oMath xmlns:m="http://schemas.openxmlformats.org/officeDocument/2006/math">
                                <m:r>
                                  <a:rPr lang="en-US" sz="2200" kern="100" baseline="0">
                                    <a:solidFill>
                                      <a:srgbClr val="000000"/>
                                    </a:solidFill>
                                    <a:effectLst/>
                                    <a:latin typeface="Cambria Math" panose="02040503050406030204" pitchFamily="18" charset="0"/>
                                  </a:rPr>
                                  <m:t>𝑋</m:t>
                                </m:r>
                                <m:r>
                                  <a:rPr lang="en-US" sz="2200" kern="100" baseline="0">
                                    <a:solidFill>
                                      <a:srgbClr val="000000"/>
                                    </a:solidFill>
                                    <a:effectLst/>
                                    <a:latin typeface="Cambria Math" panose="02040503050406030204" pitchFamily="18" charset="0"/>
                                  </a:rPr>
                                  <m:t>+</m:t>
                                </m:r>
                                <m:acc>
                                  <m:accPr>
                                    <m:chr m:val="̅"/>
                                    <m:ctrlPr>
                                      <a:rPr lang="ja-JP" sz="2200" i="1" kern="100" baseline="0">
                                        <a:solidFill>
                                          <a:srgbClr val="000000"/>
                                        </a:solidFill>
                                        <a:effectLst/>
                                        <a:latin typeface="Cambria Math" panose="02040503050406030204" pitchFamily="18" charset="0"/>
                                      </a:rPr>
                                    </m:ctrlPr>
                                  </m:accPr>
                                  <m:e>
                                    <m:r>
                                      <a:rPr lang="en-US" sz="2200" kern="100" baseline="0">
                                        <a:solidFill>
                                          <a:srgbClr val="000000"/>
                                        </a:solidFill>
                                        <a:effectLst/>
                                        <a:latin typeface="Cambria Math" panose="02040503050406030204" pitchFamily="18" charset="0"/>
                                      </a:rPr>
                                      <m:t> </m:t>
                                    </m:r>
                                    <m:r>
                                      <a:rPr lang="en-US" sz="2200" kern="100" baseline="0">
                                        <a:solidFill>
                                          <a:srgbClr val="000000"/>
                                        </a:solidFill>
                                        <a:effectLst/>
                                        <a:latin typeface="Cambria Math" panose="02040503050406030204" pitchFamily="18" charset="0"/>
                                      </a:rPr>
                                      <m:t>𝑋</m:t>
                                    </m:r>
                                    <m:r>
                                      <a:rPr lang="en-US" sz="2200" kern="100" baseline="0">
                                        <a:solidFill>
                                          <a:srgbClr val="000000"/>
                                        </a:solidFill>
                                        <a:effectLst/>
                                        <a:latin typeface="Cambria Math" panose="02040503050406030204" pitchFamily="18" charset="0"/>
                                      </a:rPr>
                                      <m:t> </m:t>
                                    </m:r>
                                  </m:e>
                                </m:acc>
                                <m:r>
                                  <a:rPr lang="ja-JP" sz="2200" kern="100" baseline="0">
                                    <a:solidFill>
                                      <a:srgbClr val="000000"/>
                                    </a:solidFill>
                                    <a:effectLst/>
                                    <a:latin typeface="Cambria Math" panose="02040503050406030204" pitchFamily="18" charset="0"/>
                                  </a:rPr>
                                  <m:t>＝</m:t>
                                </m:r>
                                <m:r>
                                  <a:rPr lang="en-US" sz="2200" kern="100" baseline="0">
                                    <a:solidFill>
                                      <a:srgbClr val="000000"/>
                                    </a:solidFill>
                                    <a:effectLst/>
                                    <a:latin typeface="Cambria Math" panose="02040503050406030204" pitchFamily="18" charset="0"/>
                                  </a:rPr>
                                  <m:t>1</m:t>
                                </m:r>
                              </m:oMath>
                            </m:oMathPara>
                          </a14:m>
                          <a:endParaRPr lang="ja-JP" sz="2200" kern="100" baseline="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97807">
                    <a:tc>
                      <a:txBody>
                        <a:bodyPr/>
                        <a:lstStyle/>
                        <a:p>
                          <a:pPr algn="just">
                            <a:spcAft>
                              <a:spcPts val="0"/>
                            </a:spcAft>
                          </a:pPr>
                          <a:r>
                            <a:rPr lang="ja-JP" sz="2000" kern="100" baseline="0">
                              <a:effectLst/>
                            </a:rPr>
                            <a:t>二重否定</a:t>
                          </a:r>
                          <a:endParaRPr lang="ja-JP" sz="2000" kern="100" baseline="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spcAft>
                              <a:spcPts val="0"/>
                            </a:spcAft>
                          </a:pPr>
                          <a14:m>
                            <m:oMathPara xmlns:m="http://schemas.openxmlformats.org/officeDocument/2006/math">
                              <m:oMathParaPr>
                                <m:jc m:val="centerGroup"/>
                              </m:oMathParaPr>
                              <m:oMath xmlns:m="http://schemas.openxmlformats.org/officeDocument/2006/math">
                                <m:acc>
                                  <m:accPr>
                                    <m:chr m:val="̿"/>
                                    <m:ctrlPr>
                                      <a:rPr lang="ja-JP" sz="2200" i="1" kern="100" baseline="0" smtClean="0">
                                        <a:solidFill>
                                          <a:srgbClr val="000000"/>
                                        </a:solidFill>
                                        <a:effectLst/>
                                        <a:latin typeface="Cambria Math" panose="02040503050406030204" pitchFamily="18" charset="0"/>
                                      </a:rPr>
                                    </m:ctrlPr>
                                  </m:accPr>
                                  <m:e>
                                    <m:r>
                                      <a:rPr lang="en-US" altLang="ja-JP" sz="2200" b="0" i="1" kern="100" baseline="0" smtClean="0">
                                        <a:solidFill>
                                          <a:srgbClr val="000000"/>
                                        </a:solidFill>
                                        <a:effectLst/>
                                        <a:latin typeface="Cambria Math" panose="02040503050406030204" pitchFamily="18" charset="0"/>
                                      </a:rPr>
                                      <m:t> </m:t>
                                    </m:r>
                                    <m:r>
                                      <a:rPr lang="en-US" sz="2200" kern="100" baseline="0">
                                        <a:solidFill>
                                          <a:srgbClr val="000000"/>
                                        </a:solidFill>
                                        <a:effectLst/>
                                        <a:latin typeface="Cambria Math" panose="02040503050406030204" pitchFamily="18" charset="0"/>
                                      </a:rPr>
                                      <m:t>𝑋</m:t>
                                    </m:r>
                                    <m:r>
                                      <a:rPr lang="en-US" sz="2200" kern="100" baseline="0">
                                        <a:solidFill>
                                          <a:srgbClr val="000000"/>
                                        </a:solidFill>
                                        <a:effectLst/>
                                        <a:latin typeface="Cambria Math" panose="02040503050406030204" pitchFamily="18" charset="0"/>
                                      </a:rPr>
                                      <m:t> </m:t>
                                    </m:r>
                                  </m:e>
                                </m:acc>
                                <m:r>
                                  <a:rPr lang="en-US" sz="2200" kern="100" baseline="0">
                                    <a:solidFill>
                                      <a:srgbClr val="000000"/>
                                    </a:solidFill>
                                    <a:effectLst/>
                                    <a:latin typeface="Cambria Math" panose="02040503050406030204" pitchFamily="18" charset="0"/>
                                  </a:rPr>
                                  <m:t>=</m:t>
                                </m:r>
                                <m:r>
                                  <a:rPr lang="en-US" sz="2200" kern="100" baseline="0">
                                    <a:solidFill>
                                      <a:srgbClr val="000000"/>
                                    </a:solidFill>
                                    <a:effectLst/>
                                    <a:latin typeface="Cambria Math" panose="02040503050406030204" pitchFamily="18" charset="0"/>
                                  </a:rPr>
                                  <m:t>𝑋</m:t>
                                </m:r>
                              </m:oMath>
                            </m:oMathPara>
                          </a14:m>
                          <a:endParaRPr lang="ja-JP" sz="2200" kern="100" baseline="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200" kern="100" baseline="0" dirty="0">
                              <a:solidFill>
                                <a:srgbClr val="000000"/>
                              </a:solidFill>
                              <a:effectLst/>
                            </a:rPr>
                            <a:t> </a:t>
                          </a:r>
                          <a:endParaRPr lang="ja-JP" sz="2200" kern="100" baseline="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51644">
                    <a:tc>
                      <a:txBody>
                        <a:bodyPr/>
                        <a:lstStyle/>
                        <a:p>
                          <a:pPr algn="just">
                            <a:spcAft>
                              <a:spcPts val="0"/>
                            </a:spcAft>
                          </a:pPr>
                          <a:r>
                            <a:rPr lang="ja-JP" sz="2000" kern="100" baseline="0" dirty="0">
                              <a:effectLst/>
                            </a:rPr>
                            <a:t>交換則</a:t>
                          </a:r>
                          <a:endParaRPr lang="ja-JP" sz="2000" kern="100" baseline="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spcAft>
                              <a:spcPts val="0"/>
                            </a:spcAft>
                          </a:pPr>
                          <a14:m>
                            <m:oMathPara xmlns:m="http://schemas.openxmlformats.org/officeDocument/2006/math">
                              <m:oMathParaPr>
                                <m:jc m:val="centerGroup"/>
                              </m:oMathParaPr>
                              <m:oMath xmlns:m="http://schemas.openxmlformats.org/officeDocument/2006/math">
                                <m:r>
                                  <a:rPr lang="en-US" sz="2200" kern="100" baseline="0">
                                    <a:solidFill>
                                      <a:srgbClr val="000000"/>
                                    </a:solidFill>
                                    <a:effectLst/>
                                    <a:latin typeface="Cambria Math" panose="02040503050406030204" pitchFamily="18" charset="0"/>
                                  </a:rPr>
                                  <m:t>𝑋</m:t>
                                </m:r>
                                <m:r>
                                  <a:rPr lang="en-US" sz="2200" kern="100" baseline="0">
                                    <a:solidFill>
                                      <a:srgbClr val="000000"/>
                                    </a:solidFill>
                                    <a:effectLst/>
                                    <a:latin typeface="Cambria Math" panose="02040503050406030204" pitchFamily="18" charset="0"/>
                                  </a:rPr>
                                  <m:t>∙</m:t>
                                </m:r>
                                <m:r>
                                  <a:rPr lang="en-US" sz="2200" kern="100" baseline="0">
                                    <a:solidFill>
                                      <a:srgbClr val="000000"/>
                                    </a:solidFill>
                                    <a:effectLst/>
                                    <a:latin typeface="Cambria Math" panose="02040503050406030204" pitchFamily="18" charset="0"/>
                                  </a:rPr>
                                  <m:t>𝑌</m:t>
                                </m:r>
                                <m:r>
                                  <a:rPr lang="en-US" sz="2200" kern="100" baseline="0">
                                    <a:solidFill>
                                      <a:srgbClr val="000000"/>
                                    </a:solidFill>
                                    <a:effectLst/>
                                    <a:latin typeface="Cambria Math" panose="02040503050406030204" pitchFamily="18" charset="0"/>
                                  </a:rPr>
                                  <m:t>=</m:t>
                                </m:r>
                                <m:r>
                                  <a:rPr lang="en-US" sz="2200" kern="100" baseline="0">
                                    <a:solidFill>
                                      <a:srgbClr val="000000"/>
                                    </a:solidFill>
                                    <a:effectLst/>
                                    <a:latin typeface="Cambria Math" panose="02040503050406030204" pitchFamily="18" charset="0"/>
                                  </a:rPr>
                                  <m:t>𝑌</m:t>
                                </m:r>
                                <m:r>
                                  <a:rPr lang="en-US" sz="2200" kern="100" baseline="0">
                                    <a:solidFill>
                                      <a:srgbClr val="000000"/>
                                    </a:solidFill>
                                    <a:effectLst/>
                                    <a:latin typeface="Cambria Math" panose="02040503050406030204" pitchFamily="18" charset="0"/>
                                  </a:rPr>
                                  <m:t>∙</m:t>
                                </m:r>
                                <m:r>
                                  <a:rPr lang="en-US" sz="2200" kern="100" baseline="0">
                                    <a:solidFill>
                                      <a:srgbClr val="000000"/>
                                    </a:solidFill>
                                    <a:effectLst/>
                                    <a:latin typeface="Cambria Math" panose="02040503050406030204" pitchFamily="18" charset="0"/>
                                  </a:rPr>
                                  <m:t>𝑋</m:t>
                                </m:r>
                              </m:oMath>
                            </m:oMathPara>
                          </a14:m>
                          <a:endParaRPr lang="ja-JP" sz="2200" kern="100" baseline="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14:m>
                            <m:oMathPara xmlns:m="http://schemas.openxmlformats.org/officeDocument/2006/math">
                              <m:oMathParaPr>
                                <m:jc m:val="centerGroup"/>
                              </m:oMathParaPr>
                              <m:oMath xmlns:m="http://schemas.openxmlformats.org/officeDocument/2006/math">
                                <m:r>
                                  <a:rPr lang="en-US" sz="2200" kern="100" baseline="0">
                                    <a:solidFill>
                                      <a:srgbClr val="000000"/>
                                    </a:solidFill>
                                    <a:effectLst/>
                                    <a:latin typeface="Cambria Math" panose="02040503050406030204" pitchFamily="18" charset="0"/>
                                  </a:rPr>
                                  <m:t>𝑋</m:t>
                                </m:r>
                                <m:r>
                                  <a:rPr lang="en-US" sz="2200" kern="100" baseline="0">
                                    <a:solidFill>
                                      <a:srgbClr val="000000"/>
                                    </a:solidFill>
                                    <a:effectLst/>
                                    <a:latin typeface="Cambria Math" panose="02040503050406030204" pitchFamily="18" charset="0"/>
                                  </a:rPr>
                                  <m:t>+</m:t>
                                </m:r>
                                <m:r>
                                  <a:rPr lang="en-US" sz="2200" kern="100" baseline="0">
                                    <a:solidFill>
                                      <a:srgbClr val="000000"/>
                                    </a:solidFill>
                                    <a:effectLst/>
                                    <a:latin typeface="Cambria Math" panose="02040503050406030204" pitchFamily="18" charset="0"/>
                                  </a:rPr>
                                  <m:t>𝑌</m:t>
                                </m:r>
                                <m:r>
                                  <a:rPr lang="en-US" sz="2200" kern="100" baseline="0">
                                    <a:solidFill>
                                      <a:srgbClr val="000000"/>
                                    </a:solidFill>
                                    <a:effectLst/>
                                    <a:latin typeface="Cambria Math" panose="02040503050406030204" pitchFamily="18" charset="0"/>
                                  </a:rPr>
                                  <m:t>=</m:t>
                                </m:r>
                                <m:r>
                                  <a:rPr lang="en-US" sz="2200" kern="100" baseline="0">
                                    <a:solidFill>
                                      <a:srgbClr val="000000"/>
                                    </a:solidFill>
                                    <a:effectLst/>
                                    <a:latin typeface="Cambria Math" panose="02040503050406030204" pitchFamily="18" charset="0"/>
                                  </a:rPr>
                                  <m:t>𝑌</m:t>
                                </m:r>
                                <m:r>
                                  <a:rPr lang="en-US" sz="2200" kern="100" baseline="0">
                                    <a:solidFill>
                                      <a:srgbClr val="000000"/>
                                    </a:solidFill>
                                    <a:effectLst/>
                                    <a:latin typeface="Cambria Math" panose="02040503050406030204" pitchFamily="18" charset="0"/>
                                  </a:rPr>
                                  <m:t>+</m:t>
                                </m:r>
                                <m:r>
                                  <a:rPr lang="en-US" sz="2200" kern="100" baseline="0">
                                    <a:solidFill>
                                      <a:srgbClr val="000000"/>
                                    </a:solidFill>
                                    <a:effectLst/>
                                    <a:latin typeface="Cambria Math" panose="02040503050406030204" pitchFamily="18" charset="0"/>
                                  </a:rPr>
                                  <m:t>𝑋</m:t>
                                </m:r>
                              </m:oMath>
                            </m:oMathPara>
                          </a14:m>
                          <a:endParaRPr lang="ja-JP" sz="2200" kern="100" baseline="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51644">
                    <a:tc>
                      <a:txBody>
                        <a:bodyPr/>
                        <a:lstStyle/>
                        <a:p>
                          <a:pPr algn="just">
                            <a:spcAft>
                              <a:spcPts val="0"/>
                            </a:spcAft>
                          </a:pPr>
                          <a:r>
                            <a:rPr lang="ja-JP" sz="2000" kern="100" baseline="0" dirty="0">
                              <a:effectLst/>
                            </a:rPr>
                            <a:t>結合則</a:t>
                          </a:r>
                          <a:endParaRPr lang="ja-JP" sz="2000" kern="100" baseline="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spcAft>
                              <a:spcPts val="0"/>
                            </a:spcAft>
                          </a:pPr>
                          <a14:m>
                            <m:oMathPara xmlns:m="http://schemas.openxmlformats.org/officeDocument/2006/math">
                              <m:oMathParaPr>
                                <m:jc m:val="centerGroup"/>
                              </m:oMathParaPr>
                              <m:oMath xmlns:m="http://schemas.openxmlformats.org/officeDocument/2006/math">
                                <m:r>
                                  <a:rPr lang="en-US" sz="2200" kern="100" baseline="0">
                                    <a:solidFill>
                                      <a:srgbClr val="000000"/>
                                    </a:solidFill>
                                    <a:effectLst/>
                                    <a:latin typeface="Cambria Math" panose="02040503050406030204" pitchFamily="18" charset="0"/>
                                  </a:rPr>
                                  <m:t>𝑋</m:t>
                                </m:r>
                                <m:r>
                                  <a:rPr lang="en-US" sz="2200" kern="100" baseline="0">
                                    <a:solidFill>
                                      <a:srgbClr val="000000"/>
                                    </a:solidFill>
                                    <a:effectLst/>
                                    <a:latin typeface="Cambria Math" panose="02040503050406030204" pitchFamily="18" charset="0"/>
                                  </a:rPr>
                                  <m:t>∙(</m:t>
                                </m:r>
                                <m:r>
                                  <a:rPr lang="en-US" sz="2200" kern="100" baseline="0">
                                    <a:solidFill>
                                      <a:srgbClr val="000000"/>
                                    </a:solidFill>
                                    <a:effectLst/>
                                    <a:latin typeface="Cambria Math" panose="02040503050406030204" pitchFamily="18" charset="0"/>
                                  </a:rPr>
                                  <m:t>𝑌</m:t>
                                </m:r>
                                <m:r>
                                  <a:rPr lang="en-US" sz="2200" kern="100" baseline="0">
                                    <a:solidFill>
                                      <a:srgbClr val="000000"/>
                                    </a:solidFill>
                                    <a:effectLst/>
                                    <a:latin typeface="Cambria Math" panose="02040503050406030204" pitchFamily="18" charset="0"/>
                                  </a:rPr>
                                  <m:t>∙</m:t>
                                </m:r>
                                <m:r>
                                  <a:rPr lang="en-US" sz="2200" kern="100" baseline="0">
                                    <a:solidFill>
                                      <a:srgbClr val="000000"/>
                                    </a:solidFill>
                                    <a:effectLst/>
                                    <a:latin typeface="Cambria Math" panose="02040503050406030204" pitchFamily="18" charset="0"/>
                                  </a:rPr>
                                  <m:t>𝑍</m:t>
                                </m:r>
                                <m:r>
                                  <a:rPr lang="en-US" sz="2200" kern="100" baseline="0">
                                    <a:solidFill>
                                      <a:srgbClr val="000000"/>
                                    </a:solidFill>
                                    <a:effectLst/>
                                    <a:latin typeface="Cambria Math" panose="02040503050406030204" pitchFamily="18" charset="0"/>
                                  </a:rPr>
                                  <m:t>)</m:t>
                                </m:r>
                                <m:r>
                                  <a:rPr lang="ja-JP" sz="2200" kern="100" baseline="0">
                                    <a:solidFill>
                                      <a:srgbClr val="000000"/>
                                    </a:solidFill>
                                    <a:effectLst/>
                                    <a:latin typeface="Cambria Math" panose="02040503050406030204" pitchFamily="18" charset="0"/>
                                  </a:rPr>
                                  <m:t>＝</m:t>
                                </m:r>
                                <m:r>
                                  <a:rPr lang="en-US" sz="2200" kern="100" baseline="0">
                                    <a:solidFill>
                                      <a:srgbClr val="000000"/>
                                    </a:solidFill>
                                    <a:effectLst/>
                                    <a:latin typeface="Cambria Math" panose="02040503050406030204" pitchFamily="18" charset="0"/>
                                  </a:rPr>
                                  <m:t>(</m:t>
                                </m:r>
                                <m:r>
                                  <a:rPr lang="en-US" sz="2200" kern="100" baseline="0">
                                    <a:solidFill>
                                      <a:srgbClr val="000000"/>
                                    </a:solidFill>
                                    <a:effectLst/>
                                    <a:latin typeface="Cambria Math" panose="02040503050406030204" pitchFamily="18" charset="0"/>
                                  </a:rPr>
                                  <m:t>𝑋</m:t>
                                </m:r>
                                <m:r>
                                  <a:rPr lang="en-US" sz="2200" kern="100" baseline="0">
                                    <a:solidFill>
                                      <a:srgbClr val="000000"/>
                                    </a:solidFill>
                                    <a:effectLst/>
                                    <a:latin typeface="Cambria Math" panose="02040503050406030204" pitchFamily="18" charset="0"/>
                                  </a:rPr>
                                  <m:t>∙</m:t>
                                </m:r>
                                <m:r>
                                  <a:rPr lang="en-US" sz="2200" kern="100" baseline="0">
                                    <a:solidFill>
                                      <a:srgbClr val="000000"/>
                                    </a:solidFill>
                                    <a:effectLst/>
                                    <a:latin typeface="Cambria Math" panose="02040503050406030204" pitchFamily="18" charset="0"/>
                                  </a:rPr>
                                  <m:t>𝑌</m:t>
                                </m:r>
                                <m:r>
                                  <a:rPr lang="en-US" sz="2200" kern="100" baseline="0">
                                    <a:solidFill>
                                      <a:srgbClr val="000000"/>
                                    </a:solidFill>
                                    <a:effectLst/>
                                    <a:latin typeface="Cambria Math" panose="02040503050406030204" pitchFamily="18" charset="0"/>
                                  </a:rPr>
                                  <m:t>)∙</m:t>
                                </m:r>
                                <m:r>
                                  <a:rPr lang="en-US" sz="2200" kern="100" baseline="0">
                                    <a:solidFill>
                                      <a:srgbClr val="000000"/>
                                    </a:solidFill>
                                    <a:effectLst/>
                                    <a:latin typeface="Cambria Math" panose="02040503050406030204" pitchFamily="18" charset="0"/>
                                  </a:rPr>
                                  <m:t>𝑍</m:t>
                                </m:r>
                              </m:oMath>
                            </m:oMathPara>
                          </a14:m>
                          <a:endParaRPr lang="ja-JP" sz="2200" kern="100" baseline="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14:m>
                            <m:oMathPara xmlns:m="http://schemas.openxmlformats.org/officeDocument/2006/math">
                              <m:oMathParaPr>
                                <m:jc m:val="centerGroup"/>
                              </m:oMathParaPr>
                              <m:oMath xmlns:m="http://schemas.openxmlformats.org/officeDocument/2006/math">
                                <m:r>
                                  <a:rPr lang="en-US" sz="2200" kern="100" baseline="0">
                                    <a:solidFill>
                                      <a:srgbClr val="000000"/>
                                    </a:solidFill>
                                    <a:effectLst/>
                                    <a:latin typeface="Cambria Math" panose="02040503050406030204" pitchFamily="18" charset="0"/>
                                  </a:rPr>
                                  <m:t>𝑋</m:t>
                                </m:r>
                                <m:r>
                                  <a:rPr lang="en-US" sz="2200" kern="100" baseline="0">
                                    <a:solidFill>
                                      <a:srgbClr val="000000"/>
                                    </a:solidFill>
                                    <a:effectLst/>
                                    <a:latin typeface="Cambria Math" panose="02040503050406030204" pitchFamily="18" charset="0"/>
                                  </a:rPr>
                                  <m:t>+</m:t>
                                </m:r>
                                <m:d>
                                  <m:dPr>
                                    <m:ctrlPr>
                                      <a:rPr lang="ja-JP" sz="2200" i="1" kern="100" baseline="0">
                                        <a:solidFill>
                                          <a:srgbClr val="000000"/>
                                        </a:solidFill>
                                        <a:effectLst/>
                                        <a:latin typeface="Cambria Math" panose="02040503050406030204" pitchFamily="18" charset="0"/>
                                      </a:rPr>
                                    </m:ctrlPr>
                                  </m:dPr>
                                  <m:e>
                                    <m:r>
                                      <a:rPr lang="en-US" sz="2200" kern="100" baseline="0">
                                        <a:solidFill>
                                          <a:srgbClr val="000000"/>
                                        </a:solidFill>
                                        <a:effectLst/>
                                        <a:latin typeface="Cambria Math" panose="02040503050406030204" pitchFamily="18" charset="0"/>
                                      </a:rPr>
                                      <m:t>𝑌</m:t>
                                    </m:r>
                                    <m:r>
                                      <a:rPr lang="en-US" sz="2200" kern="100" baseline="0">
                                        <a:solidFill>
                                          <a:srgbClr val="000000"/>
                                        </a:solidFill>
                                        <a:effectLst/>
                                        <a:latin typeface="Cambria Math" panose="02040503050406030204" pitchFamily="18" charset="0"/>
                                      </a:rPr>
                                      <m:t>+</m:t>
                                    </m:r>
                                    <m:r>
                                      <a:rPr lang="en-US" sz="2200" kern="100" baseline="0">
                                        <a:solidFill>
                                          <a:srgbClr val="000000"/>
                                        </a:solidFill>
                                        <a:effectLst/>
                                        <a:latin typeface="Cambria Math" panose="02040503050406030204" pitchFamily="18" charset="0"/>
                                      </a:rPr>
                                      <m:t>𝑍</m:t>
                                    </m:r>
                                  </m:e>
                                </m:d>
                                <m:r>
                                  <a:rPr lang="ja-JP" sz="2200" kern="100" baseline="0">
                                    <a:solidFill>
                                      <a:srgbClr val="000000"/>
                                    </a:solidFill>
                                    <a:effectLst/>
                                    <a:latin typeface="Cambria Math" panose="02040503050406030204" pitchFamily="18" charset="0"/>
                                  </a:rPr>
                                  <m:t>＝</m:t>
                                </m:r>
                                <m:d>
                                  <m:dPr>
                                    <m:ctrlPr>
                                      <a:rPr lang="ja-JP" sz="2200" i="1" kern="100" baseline="0">
                                        <a:solidFill>
                                          <a:srgbClr val="000000"/>
                                        </a:solidFill>
                                        <a:effectLst/>
                                        <a:latin typeface="Cambria Math" panose="02040503050406030204" pitchFamily="18" charset="0"/>
                                      </a:rPr>
                                    </m:ctrlPr>
                                  </m:dPr>
                                  <m:e>
                                    <m:r>
                                      <a:rPr lang="en-US" sz="2200" kern="100" baseline="0">
                                        <a:solidFill>
                                          <a:srgbClr val="000000"/>
                                        </a:solidFill>
                                        <a:effectLst/>
                                        <a:latin typeface="Cambria Math" panose="02040503050406030204" pitchFamily="18" charset="0"/>
                                      </a:rPr>
                                      <m:t>𝑋</m:t>
                                    </m:r>
                                    <m:r>
                                      <a:rPr lang="en-US" sz="2200" kern="100" baseline="0">
                                        <a:solidFill>
                                          <a:srgbClr val="000000"/>
                                        </a:solidFill>
                                        <a:effectLst/>
                                        <a:latin typeface="Cambria Math" panose="02040503050406030204" pitchFamily="18" charset="0"/>
                                      </a:rPr>
                                      <m:t>+</m:t>
                                    </m:r>
                                    <m:r>
                                      <a:rPr lang="en-US" sz="2200" kern="100" baseline="0">
                                        <a:solidFill>
                                          <a:srgbClr val="000000"/>
                                        </a:solidFill>
                                        <a:effectLst/>
                                        <a:latin typeface="Cambria Math" panose="02040503050406030204" pitchFamily="18" charset="0"/>
                                      </a:rPr>
                                      <m:t>𝑌</m:t>
                                    </m:r>
                                  </m:e>
                                </m:d>
                                <m:r>
                                  <a:rPr lang="en-US" sz="2200" kern="100" baseline="0">
                                    <a:solidFill>
                                      <a:srgbClr val="000000"/>
                                    </a:solidFill>
                                    <a:effectLst/>
                                    <a:latin typeface="Cambria Math" panose="02040503050406030204" pitchFamily="18" charset="0"/>
                                  </a:rPr>
                                  <m:t>+</m:t>
                                </m:r>
                                <m:r>
                                  <a:rPr lang="en-US" sz="2200" kern="100" baseline="0">
                                    <a:solidFill>
                                      <a:srgbClr val="000000"/>
                                    </a:solidFill>
                                    <a:effectLst/>
                                    <a:latin typeface="Cambria Math" panose="02040503050406030204" pitchFamily="18" charset="0"/>
                                  </a:rPr>
                                  <m:t>𝑍</m:t>
                                </m:r>
                              </m:oMath>
                            </m:oMathPara>
                          </a14:m>
                          <a:endParaRPr lang="ja-JP" sz="2200" kern="100" baseline="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551644">
                    <a:tc>
                      <a:txBody>
                        <a:bodyPr/>
                        <a:lstStyle/>
                        <a:p>
                          <a:pPr algn="just">
                            <a:spcAft>
                              <a:spcPts val="0"/>
                            </a:spcAft>
                          </a:pPr>
                          <a:r>
                            <a:rPr lang="ja-JP" sz="2000" kern="100" baseline="0" dirty="0">
                              <a:effectLst/>
                            </a:rPr>
                            <a:t>分配則</a:t>
                          </a:r>
                          <a:endParaRPr lang="ja-JP" sz="2000" kern="100" baseline="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spcAft>
                              <a:spcPts val="0"/>
                            </a:spcAft>
                          </a:pPr>
                          <a14:m>
                            <m:oMathPara xmlns:m="http://schemas.openxmlformats.org/officeDocument/2006/math">
                              <m:oMathParaPr>
                                <m:jc m:val="centerGroup"/>
                              </m:oMathParaPr>
                              <m:oMath xmlns:m="http://schemas.openxmlformats.org/officeDocument/2006/math">
                                <m:r>
                                  <a:rPr lang="en-US" sz="2200" kern="100" baseline="0">
                                    <a:solidFill>
                                      <a:srgbClr val="000000"/>
                                    </a:solidFill>
                                    <a:effectLst/>
                                    <a:latin typeface="Cambria Math" panose="02040503050406030204" pitchFamily="18" charset="0"/>
                                  </a:rPr>
                                  <m:t>𝑋</m:t>
                                </m:r>
                                <m:r>
                                  <a:rPr lang="en-US" sz="2200" kern="100" baseline="0">
                                    <a:solidFill>
                                      <a:srgbClr val="000000"/>
                                    </a:solidFill>
                                    <a:effectLst/>
                                    <a:latin typeface="Cambria Math" panose="02040503050406030204" pitchFamily="18" charset="0"/>
                                  </a:rPr>
                                  <m:t>∙</m:t>
                                </m:r>
                                <m:d>
                                  <m:dPr>
                                    <m:ctrlPr>
                                      <a:rPr lang="ja-JP" sz="2200" i="1" kern="100" baseline="0">
                                        <a:solidFill>
                                          <a:srgbClr val="000000"/>
                                        </a:solidFill>
                                        <a:effectLst/>
                                        <a:latin typeface="Cambria Math" panose="02040503050406030204" pitchFamily="18" charset="0"/>
                                      </a:rPr>
                                    </m:ctrlPr>
                                  </m:dPr>
                                  <m:e>
                                    <m:r>
                                      <a:rPr lang="en-US" sz="2200" kern="100" baseline="0">
                                        <a:solidFill>
                                          <a:srgbClr val="000000"/>
                                        </a:solidFill>
                                        <a:effectLst/>
                                        <a:latin typeface="Cambria Math" panose="02040503050406030204" pitchFamily="18" charset="0"/>
                                      </a:rPr>
                                      <m:t>𝑌</m:t>
                                    </m:r>
                                    <m:r>
                                      <a:rPr lang="en-US" sz="2200" kern="100" baseline="0">
                                        <a:solidFill>
                                          <a:srgbClr val="000000"/>
                                        </a:solidFill>
                                        <a:effectLst/>
                                        <a:latin typeface="Cambria Math" panose="02040503050406030204" pitchFamily="18" charset="0"/>
                                      </a:rPr>
                                      <m:t>+</m:t>
                                    </m:r>
                                    <m:r>
                                      <a:rPr lang="en-US" sz="2200" kern="100" baseline="0">
                                        <a:solidFill>
                                          <a:srgbClr val="000000"/>
                                        </a:solidFill>
                                        <a:effectLst/>
                                        <a:latin typeface="Cambria Math" panose="02040503050406030204" pitchFamily="18" charset="0"/>
                                      </a:rPr>
                                      <m:t>𝑍</m:t>
                                    </m:r>
                                  </m:e>
                                </m:d>
                                <m:r>
                                  <a:rPr lang="ja-JP" sz="2200" kern="100" baseline="0">
                                    <a:solidFill>
                                      <a:srgbClr val="000000"/>
                                    </a:solidFill>
                                    <a:effectLst/>
                                    <a:latin typeface="Cambria Math" panose="02040503050406030204" pitchFamily="18" charset="0"/>
                                  </a:rPr>
                                  <m:t>＝</m:t>
                                </m:r>
                                <m:r>
                                  <a:rPr lang="en-US" sz="2200" kern="100" baseline="0">
                                    <a:solidFill>
                                      <a:srgbClr val="000000"/>
                                    </a:solidFill>
                                    <a:effectLst/>
                                    <a:latin typeface="Cambria Math" panose="02040503050406030204" pitchFamily="18" charset="0"/>
                                  </a:rPr>
                                  <m:t>𝑋</m:t>
                                </m:r>
                                <m:r>
                                  <a:rPr lang="en-US" sz="2200" kern="100" baseline="0">
                                    <a:solidFill>
                                      <a:srgbClr val="000000"/>
                                    </a:solidFill>
                                    <a:effectLst/>
                                    <a:latin typeface="Cambria Math" panose="02040503050406030204" pitchFamily="18" charset="0"/>
                                  </a:rPr>
                                  <m:t>∙</m:t>
                                </m:r>
                                <m:r>
                                  <a:rPr lang="en-US" sz="2200" kern="100" baseline="0">
                                    <a:solidFill>
                                      <a:srgbClr val="000000"/>
                                    </a:solidFill>
                                    <a:effectLst/>
                                    <a:latin typeface="Cambria Math" panose="02040503050406030204" pitchFamily="18" charset="0"/>
                                  </a:rPr>
                                  <m:t>𝑌</m:t>
                                </m:r>
                                <m:r>
                                  <a:rPr lang="en-US" sz="2200" kern="100" baseline="0">
                                    <a:solidFill>
                                      <a:srgbClr val="000000"/>
                                    </a:solidFill>
                                    <a:effectLst/>
                                    <a:latin typeface="Cambria Math" panose="02040503050406030204" pitchFamily="18" charset="0"/>
                                  </a:rPr>
                                  <m:t>+</m:t>
                                </m:r>
                                <m:r>
                                  <a:rPr lang="en-US" sz="2200" kern="100" baseline="0">
                                    <a:solidFill>
                                      <a:srgbClr val="000000"/>
                                    </a:solidFill>
                                    <a:effectLst/>
                                    <a:latin typeface="Cambria Math" panose="02040503050406030204" pitchFamily="18" charset="0"/>
                                  </a:rPr>
                                  <m:t>𝑋</m:t>
                                </m:r>
                                <m:r>
                                  <a:rPr lang="en-US" sz="2200" kern="100" baseline="0">
                                    <a:solidFill>
                                      <a:srgbClr val="000000"/>
                                    </a:solidFill>
                                    <a:effectLst/>
                                    <a:latin typeface="Cambria Math" panose="02040503050406030204" pitchFamily="18" charset="0"/>
                                  </a:rPr>
                                  <m:t>∙</m:t>
                                </m:r>
                                <m:r>
                                  <a:rPr lang="en-US" sz="2200" kern="100" baseline="0">
                                    <a:solidFill>
                                      <a:srgbClr val="000000"/>
                                    </a:solidFill>
                                    <a:effectLst/>
                                    <a:latin typeface="Cambria Math" panose="02040503050406030204" pitchFamily="18" charset="0"/>
                                  </a:rPr>
                                  <m:t>𝑍</m:t>
                                </m:r>
                              </m:oMath>
                            </m:oMathPara>
                          </a14:m>
                          <a:endParaRPr lang="ja-JP" sz="2200" kern="100" baseline="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14:m>
                            <m:oMathPara xmlns:m="http://schemas.openxmlformats.org/officeDocument/2006/math">
                              <m:oMathParaPr>
                                <m:jc m:val="centerGroup"/>
                              </m:oMathParaPr>
                              <m:oMath xmlns:m="http://schemas.openxmlformats.org/officeDocument/2006/math">
                                <m:r>
                                  <a:rPr lang="en-US" sz="2200" kern="100" baseline="0">
                                    <a:solidFill>
                                      <a:srgbClr val="000000"/>
                                    </a:solidFill>
                                    <a:effectLst/>
                                    <a:latin typeface="Cambria Math" panose="02040503050406030204" pitchFamily="18" charset="0"/>
                                  </a:rPr>
                                  <m:t>𝑋</m:t>
                                </m:r>
                                <m:r>
                                  <a:rPr lang="en-US" sz="2200" kern="100" baseline="0">
                                    <a:solidFill>
                                      <a:srgbClr val="000000"/>
                                    </a:solidFill>
                                    <a:effectLst/>
                                    <a:latin typeface="Cambria Math" panose="02040503050406030204" pitchFamily="18" charset="0"/>
                                  </a:rPr>
                                  <m:t>+</m:t>
                                </m:r>
                                <m:r>
                                  <a:rPr lang="en-US" sz="2200" kern="100" baseline="0">
                                    <a:solidFill>
                                      <a:srgbClr val="000000"/>
                                    </a:solidFill>
                                    <a:effectLst/>
                                    <a:latin typeface="Cambria Math" panose="02040503050406030204" pitchFamily="18" charset="0"/>
                                  </a:rPr>
                                  <m:t>𝑌</m:t>
                                </m:r>
                                <m:r>
                                  <a:rPr lang="en-US" sz="2200" kern="100" baseline="0">
                                    <a:solidFill>
                                      <a:srgbClr val="000000"/>
                                    </a:solidFill>
                                    <a:effectLst/>
                                    <a:latin typeface="Cambria Math" panose="02040503050406030204" pitchFamily="18" charset="0"/>
                                  </a:rPr>
                                  <m:t>∙</m:t>
                                </m:r>
                                <m:r>
                                  <a:rPr lang="en-US" sz="2200" kern="100" baseline="0">
                                    <a:solidFill>
                                      <a:srgbClr val="000000"/>
                                    </a:solidFill>
                                    <a:effectLst/>
                                    <a:latin typeface="Cambria Math" panose="02040503050406030204" pitchFamily="18" charset="0"/>
                                  </a:rPr>
                                  <m:t>𝑍</m:t>
                                </m:r>
                                <m:r>
                                  <a:rPr lang="ja-JP" sz="2200" kern="100" baseline="0">
                                    <a:solidFill>
                                      <a:srgbClr val="000000"/>
                                    </a:solidFill>
                                    <a:effectLst/>
                                    <a:latin typeface="Cambria Math" panose="02040503050406030204" pitchFamily="18" charset="0"/>
                                  </a:rPr>
                                  <m:t>＝</m:t>
                                </m:r>
                                <m:r>
                                  <a:rPr lang="en-US" sz="2200" kern="100" baseline="0">
                                    <a:solidFill>
                                      <a:srgbClr val="000000"/>
                                    </a:solidFill>
                                    <a:effectLst/>
                                    <a:latin typeface="Cambria Math" panose="02040503050406030204" pitchFamily="18" charset="0"/>
                                  </a:rPr>
                                  <m:t>(</m:t>
                                </m:r>
                                <m:r>
                                  <a:rPr lang="en-US" sz="2200" kern="100" baseline="0">
                                    <a:solidFill>
                                      <a:srgbClr val="000000"/>
                                    </a:solidFill>
                                    <a:effectLst/>
                                    <a:latin typeface="Cambria Math" panose="02040503050406030204" pitchFamily="18" charset="0"/>
                                  </a:rPr>
                                  <m:t>𝑋</m:t>
                                </m:r>
                                <m:r>
                                  <a:rPr lang="en-US" sz="2200" kern="100" baseline="0">
                                    <a:solidFill>
                                      <a:srgbClr val="000000"/>
                                    </a:solidFill>
                                    <a:effectLst/>
                                    <a:latin typeface="Cambria Math" panose="02040503050406030204" pitchFamily="18" charset="0"/>
                                  </a:rPr>
                                  <m:t>+</m:t>
                                </m:r>
                                <m:r>
                                  <a:rPr lang="en-US" sz="2200" kern="100" baseline="0">
                                    <a:solidFill>
                                      <a:srgbClr val="000000"/>
                                    </a:solidFill>
                                    <a:effectLst/>
                                    <a:latin typeface="Cambria Math" panose="02040503050406030204" pitchFamily="18" charset="0"/>
                                  </a:rPr>
                                  <m:t>𝑌</m:t>
                                </m:r>
                                <m:r>
                                  <a:rPr lang="en-US" sz="2200" kern="100" baseline="0">
                                    <a:solidFill>
                                      <a:srgbClr val="000000"/>
                                    </a:solidFill>
                                    <a:effectLst/>
                                    <a:latin typeface="Cambria Math" panose="02040503050406030204" pitchFamily="18" charset="0"/>
                                  </a:rPr>
                                  <m:t>)∙(</m:t>
                                </m:r>
                                <m:r>
                                  <a:rPr lang="en-US" sz="2200" kern="100" baseline="0">
                                    <a:solidFill>
                                      <a:srgbClr val="000000"/>
                                    </a:solidFill>
                                    <a:effectLst/>
                                    <a:latin typeface="Cambria Math" panose="02040503050406030204" pitchFamily="18" charset="0"/>
                                  </a:rPr>
                                  <m:t>𝑋</m:t>
                                </m:r>
                                <m:r>
                                  <a:rPr lang="en-US" sz="2200" kern="100" baseline="0">
                                    <a:solidFill>
                                      <a:srgbClr val="000000"/>
                                    </a:solidFill>
                                    <a:effectLst/>
                                    <a:latin typeface="Cambria Math" panose="02040503050406030204" pitchFamily="18" charset="0"/>
                                  </a:rPr>
                                  <m:t>+</m:t>
                                </m:r>
                                <m:r>
                                  <a:rPr lang="en-US" sz="2200" kern="100" baseline="0">
                                    <a:solidFill>
                                      <a:srgbClr val="000000"/>
                                    </a:solidFill>
                                    <a:effectLst/>
                                    <a:latin typeface="Cambria Math" panose="02040503050406030204" pitchFamily="18" charset="0"/>
                                  </a:rPr>
                                  <m:t>𝑍</m:t>
                                </m:r>
                                <m:r>
                                  <a:rPr lang="en-US" sz="2200" kern="100" baseline="0">
                                    <a:solidFill>
                                      <a:srgbClr val="000000"/>
                                    </a:solidFill>
                                    <a:effectLst/>
                                    <a:latin typeface="Cambria Math" panose="02040503050406030204" pitchFamily="18" charset="0"/>
                                  </a:rPr>
                                  <m:t>)</m:t>
                                </m:r>
                              </m:oMath>
                            </m:oMathPara>
                          </a14:m>
                          <a:endParaRPr lang="ja-JP" sz="2200" kern="100" baseline="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551644">
                    <a:tc>
                      <a:txBody>
                        <a:bodyPr/>
                        <a:lstStyle/>
                        <a:p>
                          <a:pPr algn="just">
                            <a:spcAft>
                              <a:spcPts val="0"/>
                            </a:spcAft>
                          </a:pPr>
                          <a:r>
                            <a:rPr lang="ja-JP" sz="2000" kern="100" baseline="0" dirty="0">
                              <a:effectLst/>
                            </a:rPr>
                            <a:t>吸収則</a:t>
                          </a:r>
                          <a:endParaRPr lang="ja-JP" sz="2000" kern="100" baseline="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l">
                            <a:spcAft>
                              <a:spcPts val="0"/>
                            </a:spcAft>
                          </a:pPr>
                          <a14:m>
                            <m:oMathPara xmlns:m="http://schemas.openxmlformats.org/officeDocument/2006/math">
                              <m:oMathParaPr>
                                <m:jc m:val="centerGroup"/>
                              </m:oMathParaPr>
                              <m:oMath xmlns:m="http://schemas.openxmlformats.org/officeDocument/2006/math">
                                <m:r>
                                  <a:rPr lang="en-US" sz="2200" kern="100" baseline="0">
                                    <a:solidFill>
                                      <a:srgbClr val="000000"/>
                                    </a:solidFill>
                                    <a:effectLst/>
                                    <a:latin typeface="Cambria Math" panose="02040503050406030204" pitchFamily="18" charset="0"/>
                                  </a:rPr>
                                  <m:t>𝑋</m:t>
                                </m:r>
                                <m:r>
                                  <a:rPr lang="en-US" sz="2200" kern="100" baseline="0">
                                    <a:solidFill>
                                      <a:srgbClr val="000000"/>
                                    </a:solidFill>
                                    <a:effectLst/>
                                    <a:latin typeface="Cambria Math" panose="02040503050406030204" pitchFamily="18" charset="0"/>
                                  </a:rPr>
                                  <m:t>+</m:t>
                                </m:r>
                                <m:r>
                                  <a:rPr lang="en-US" sz="2200" kern="100" baseline="0">
                                    <a:solidFill>
                                      <a:srgbClr val="000000"/>
                                    </a:solidFill>
                                    <a:effectLst/>
                                    <a:latin typeface="Cambria Math" panose="02040503050406030204" pitchFamily="18" charset="0"/>
                                  </a:rPr>
                                  <m:t>𝑋</m:t>
                                </m:r>
                                <m:r>
                                  <a:rPr lang="en-US" sz="2200" kern="100" baseline="0">
                                    <a:solidFill>
                                      <a:srgbClr val="000000"/>
                                    </a:solidFill>
                                    <a:effectLst/>
                                    <a:latin typeface="Cambria Math" panose="02040503050406030204" pitchFamily="18" charset="0"/>
                                  </a:rPr>
                                  <m:t>∙</m:t>
                                </m:r>
                                <m:r>
                                  <a:rPr lang="en-US" sz="2200" kern="100" baseline="0">
                                    <a:solidFill>
                                      <a:srgbClr val="000000"/>
                                    </a:solidFill>
                                    <a:effectLst/>
                                    <a:latin typeface="Cambria Math" panose="02040503050406030204" pitchFamily="18" charset="0"/>
                                  </a:rPr>
                                  <m:t>𝑌</m:t>
                                </m:r>
                                <m:r>
                                  <a:rPr lang="en-US" sz="2200" kern="100" baseline="0">
                                    <a:solidFill>
                                      <a:srgbClr val="000000"/>
                                    </a:solidFill>
                                    <a:effectLst/>
                                    <a:latin typeface="Cambria Math" panose="02040503050406030204" pitchFamily="18" charset="0"/>
                                  </a:rPr>
                                  <m:t>=</m:t>
                                </m:r>
                                <m:r>
                                  <a:rPr lang="en-US" sz="2200" kern="100" baseline="0">
                                    <a:solidFill>
                                      <a:srgbClr val="000000"/>
                                    </a:solidFill>
                                    <a:effectLst/>
                                    <a:latin typeface="Cambria Math" panose="02040503050406030204" pitchFamily="18" charset="0"/>
                                  </a:rPr>
                                  <m:t>𝑋</m:t>
                                </m:r>
                              </m:oMath>
                            </m:oMathPara>
                          </a14:m>
                          <a:endParaRPr lang="ja-JP" sz="2200" kern="100" baseline="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0"/>
                            </a:spcAft>
                          </a:pPr>
                          <a14:m>
                            <m:oMathPara xmlns:m="http://schemas.openxmlformats.org/officeDocument/2006/math">
                              <m:oMathParaPr>
                                <m:jc m:val="centerGroup"/>
                              </m:oMathParaPr>
                              <m:oMath xmlns:m="http://schemas.openxmlformats.org/officeDocument/2006/math">
                                <m:r>
                                  <a:rPr lang="en-US" sz="2200" kern="100" baseline="0">
                                    <a:solidFill>
                                      <a:srgbClr val="000000"/>
                                    </a:solidFill>
                                    <a:effectLst/>
                                    <a:latin typeface="Cambria Math" panose="02040503050406030204" pitchFamily="18" charset="0"/>
                                  </a:rPr>
                                  <m:t>𝑋</m:t>
                                </m:r>
                                <m:r>
                                  <a:rPr lang="en-US" sz="2200" kern="100" baseline="0">
                                    <a:solidFill>
                                      <a:srgbClr val="000000"/>
                                    </a:solidFill>
                                    <a:effectLst/>
                                    <a:latin typeface="Cambria Math" panose="02040503050406030204" pitchFamily="18" charset="0"/>
                                  </a:rPr>
                                  <m:t>∙(</m:t>
                                </m:r>
                                <m:r>
                                  <a:rPr lang="en-US" sz="2200" kern="100" baseline="0">
                                    <a:solidFill>
                                      <a:srgbClr val="000000"/>
                                    </a:solidFill>
                                    <a:effectLst/>
                                    <a:latin typeface="Cambria Math" panose="02040503050406030204" pitchFamily="18" charset="0"/>
                                  </a:rPr>
                                  <m:t>𝑋</m:t>
                                </m:r>
                                <m:r>
                                  <a:rPr lang="en-US" sz="2200" kern="100" baseline="0">
                                    <a:solidFill>
                                      <a:srgbClr val="000000"/>
                                    </a:solidFill>
                                    <a:effectLst/>
                                    <a:latin typeface="Cambria Math" panose="02040503050406030204" pitchFamily="18" charset="0"/>
                                  </a:rPr>
                                  <m:t>+</m:t>
                                </m:r>
                                <m:r>
                                  <a:rPr lang="en-US" sz="2200" kern="100" baseline="0">
                                    <a:solidFill>
                                      <a:srgbClr val="000000"/>
                                    </a:solidFill>
                                    <a:effectLst/>
                                    <a:latin typeface="Cambria Math" panose="02040503050406030204" pitchFamily="18" charset="0"/>
                                  </a:rPr>
                                  <m:t>𝑌</m:t>
                                </m:r>
                                <m:r>
                                  <a:rPr lang="en-US" sz="2200" kern="100" baseline="0">
                                    <a:solidFill>
                                      <a:srgbClr val="000000"/>
                                    </a:solidFill>
                                    <a:effectLst/>
                                    <a:latin typeface="Cambria Math" panose="02040503050406030204" pitchFamily="18" charset="0"/>
                                  </a:rPr>
                                  <m:t>)=</m:t>
                                </m:r>
                                <m:r>
                                  <a:rPr lang="en-US" sz="2200" kern="100" baseline="0">
                                    <a:solidFill>
                                      <a:srgbClr val="000000"/>
                                    </a:solidFill>
                                    <a:effectLst/>
                                    <a:latin typeface="Cambria Math" panose="02040503050406030204" pitchFamily="18" charset="0"/>
                                  </a:rPr>
                                  <m:t>𝑋</m:t>
                                </m:r>
                              </m:oMath>
                            </m:oMathPara>
                          </a14:m>
                          <a:endParaRPr lang="ja-JP" sz="2200" kern="100" baseline="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551644">
                    <a:tc>
                      <a:txBody>
                        <a:bodyPr/>
                        <a:lstStyle/>
                        <a:p>
                          <a:pPr algn="just">
                            <a:spcAft>
                              <a:spcPts val="0"/>
                            </a:spcAft>
                          </a:pPr>
                          <a:r>
                            <a:rPr lang="ja-JP" sz="2000" kern="100" baseline="0" dirty="0">
                              <a:effectLst/>
                            </a:rPr>
                            <a:t>ド・モルガン則</a:t>
                          </a:r>
                          <a:endParaRPr lang="ja-JP" sz="2000" kern="100" baseline="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accent6">
                            <a:lumMod val="75000"/>
                          </a:schemeClr>
                        </a:solidFill>
                      </a:tcPr>
                    </a:tc>
                    <a:tc>
                      <a:txBody>
                        <a:bodyPr/>
                        <a:lstStyle/>
                        <a:p>
                          <a:pPr algn="l">
                            <a:spcAft>
                              <a:spcPts val="0"/>
                            </a:spcAft>
                          </a:pPr>
                          <a14:m>
                            <m:oMathPara xmlns:m="http://schemas.openxmlformats.org/officeDocument/2006/math">
                              <m:oMathParaPr>
                                <m:jc m:val="centerGroup"/>
                              </m:oMathParaPr>
                              <m:oMath xmlns:m="http://schemas.openxmlformats.org/officeDocument/2006/math">
                                <m:acc>
                                  <m:accPr>
                                    <m:chr m:val="̅"/>
                                    <m:ctrlPr>
                                      <a:rPr lang="ja-JP" sz="2200" i="1" kern="100" baseline="0" smtClean="0">
                                        <a:solidFill>
                                          <a:srgbClr val="000000"/>
                                        </a:solidFill>
                                        <a:effectLst/>
                                        <a:latin typeface="Cambria Math" panose="02040503050406030204" pitchFamily="18" charset="0"/>
                                      </a:rPr>
                                    </m:ctrlPr>
                                  </m:accPr>
                                  <m:e>
                                    <m:r>
                                      <a:rPr lang="en-US" altLang="ja-JP" sz="2200" b="0" i="0" kern="100" baseline="0" smtClean="0">
                                        <a:solidFill>
                                          <a:srgbClr val="000000"/>
                                        </a:solidFill>
                                        <a:effectLst/>
                                        <a:latin typeface="Cambria Math" panose="02040503050406030204" pitchFamily="18" charset="0"/>
                                      </a:rPr>
                                      <m:t> </m:t>
                                    </m:r>
                                    <m:r>
                                      <a:rPr lang="en-US" sz="2200" kern="100" baseline="0">
                                        <a:solidFill>
                                          <a:srgbClr val="000000"/>
                                        </a:solidFill>
                                        <a:effectLst/>
                                        <a:latin typeface="Cambria Math" panose="02040503050406030204" pitchFamily="18" charset="0"/>
                                      </a:rPr>
                                      <m:t>𝑋</m:t>
                                    </m:r>
                                    <m:r>
                                      <a:rPr lang="en-US" sz="2200" kern="100" baseline="0">
                                        <a:solidFill>
                                          <a:srgbClr val="000000"/>
                                        </a:solidFill>
                                        <a:effectLst/>
                                        <a:latin typeface="Cambria Math" panose="02040503050406030204" pitchFamily="18" charset="0"/>
                                      </a:rPr>
                                      <m:t>∙</m:t>
                                    </m:r>
                                    <m:r>
                                      <a:rPr lang="en-US" sz="2200" kern="100" baseline="0">
                                        <a:solidFill>
                                          <a:srgbClr val="000000"/>
                                        </a:solidFill>
                                        <a:effectLst/>
                                        <a:latin typeface="Cambria Math" panose="02040503050406030204" pitchFamily="18" charset="0"/>
                                      </a:rPr>
                                      <m:t>𝑌</m:t>
                                    </m:r>
                                    <m:r>
                                      <a:rPr lang="en-US" sz="2200" kern="100" baseline="0">
                                        <a:solidFill>
                                          <a:srgbClr val="000000"/>
                                        </a:solidFill>
                                        <a:effectLst/>
                                        <a:latin typeface="Cambria Math" panose="02040503050406030204" pitchFamily="18" charset="0"/>
                                      </a:rPr>
                                      <m:t> </m:t>
                                    </m:r>
                                  </m:e>
                                </m:acc>
                                <m:r>
                                  <a:rPr lang="en-US" sz="2200" kern="100" baseline="0">
                                    <a:solidFill>
                                      <a:srgbClr val="000000"/>
                                    </a:solidFill>
                                    <a:effectLst/>
                                    <a:latin typeface="Cambria Math" panose="02040503050406030204" pitchFamily="18" charset="0"/>
                                  </a:rPr>
                                  <m:t>=</m:t>
                                </m:r>
                                <m:acc>
                                  <m:accPr>
                                    <m:chr m:val="̅"/>
                                    <m:ctrlPr>
                                      <a:rPr lang="ja-JP" sz="2200" i="1" kern="100" baseline="0">
                                        <a:solidFill>
                                          <a:srgbClr val="000000"/>
                                        </a:solidFill>
                                        <a:effectLst/>
                                        <a:latin typeface="Cambria Math" panose="02040503050406030204" pitchFamily="18" charset="0"/>
                                      </a:rPr>
                                    </m:ctrlPr>
                                  </m:accPr>
                                  <m:e>
                                    <m:r>
                                      <a:rPr lang="en-US" sz="2200" kern="100" baseline="0">
                                        <a:solidFill>
                                          <a:srgbClr val="000000"/>
                                        </a:solidFill>
                                        <a:effectLst/>
                                        <a:latin typeface="Cambria Math" panose="02040503050406030204" pitchFamily="18" charset="0"/>
                                      </a:rPr>
                                      <m:t> </m:t>
                                    </m:r>
                                    <m:r>
                                      <a:rPr lang="en-US" sz="2200" kern="100" baseline="0">
                                        <a:solidFill>
                                          <a:srgbClr val="000000"/>
                                        </a:solidFill>
                                        <a:effectLst/>
                                        <a:latin typeface="Cambria Math" panose="02040503050406030204" pitchFamily="18" charset="0"/>
                                      </a:rPr>
                                      <m:t>𝑋</m:t>
                                    </m:r>
                                    <m:r>
                                      <a:rPr lang="en-US" sz="2200" kern="100" baseline="0">
                                        <a:solidFill>
                                          <a:srgbClr val="000000"/>
                                        </a:solidFill>
                                        <a:effectLst/>
                                        <a:latin typeface="Cambria Math" panose="02040503050406030204" pitchFamily="18" charset="0"/>
                                      </a:rPr>
                                      <m:t> </m:t>
                                    </m:r>
                                  </m:e>
                                </m:acc>
                                <m:r>
                                  <a:rPr lang="en-US" sz="2200" kern="100" baseline="0">
                                    <a:solidFill>
                                      <a:srgbClr val="000000"/>
                                    </a:solidFill>
                                    <a:effectLst/>
                                    <a:latin typeface="Cambria Math" panose="02040503050406030204" pitchFamily="18" charset="0"/>
                                  </a:rPr>
                                  <m:t>+</m:t>
                                </m:r>
                                <m:acc>
                                  <m:accPr>
                                    <m:chr m:val="̅"/>
                                    <m:ctrlPr>
                                      <a:rPr lang="ja-JP" sz="2200" i="1" kern="100" baseline="0">
                                        <a:solidFill>
                                          <a:srgbClr val="000000"/>
                                        </a:solidFill>
                                        <a:effectLst/>
                                        <a:latin typeface="Cambria Math" panose="02040503050406030204" pitchFamily="18" charset="0"/>
                                      </a:rPr>
                                    </m:ctrlPr>
                                  </m:accPr>
                                  <m:e>
                                    <m:r>
                                      <a:rPr lang="en-US" sz="2200" kern="100" baseline="0">
                                        <a:solidFill>
                                          <a:srgbClr val="000000"/>
                                        </a:solidFill>
                                        <a:effectLst/>
                                        <a:latin typeface="Cambria Math" panose="02040503050406030204" pitchFamily="18" charset="0"/>
                                      </a:rPr>
                                      <m:t> </m:t>
                                    </m:r>
                                    <m:r>
                                      <a:rPr lang="en-US" sz="2200" kern="100" baseline="0">
                                        <a:solidFill>
                                          <a:srgbClr val="000000"/>
                                        </a:solidFill>
                                        <a:effectLst/>
                                        <a:latin typeface="Cambria Math" panose="02040503050406030204" pitchFamily="18" charset="0"/>
                                      </a:rPr>
                                      <m:t>𝑌</m:t>
                                    </m:r>
                                    <m:r>
                                      <a:rPr lang="en-US" sz="2200" kern="100" baseline="0">
                                        <a:solidFill>
                                          <a:srgbClr val="000000"/>
                                        </a:solidFill>
                                        <a:effectLst/>
                                        <a:latin typeface="Cambria Math" panose="02040503050406030204" pitchFamily="18" charset="0"/>
                                      </a:rPr>
                                      <m:t> </m:t>
                                    </m:r>
                                  </m:e>
                                </m:acc>
                              </m:oMath>
                            </m:oMathPara>
                          </a14:m>
                          <a:endParaRPr lang="ja-JP" sz="2200" kern="100" baseline="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l">
                            <a:spcAft>
                              <a:spcPts val="0"/>
                            </a:spcAft>
                          </a:pPr>
                          <a14:m>
                            <m:oMathPara xmlns:m="http://schemas.openxmlformats.org/officeDocument/2006/math">
                              <m:oMathParaPr>
                                <m:jc m:val="centerGroup"/>
                              </m:oMathParaPr>
                              <m:oMath xmlns:m="http://schemas.openxmlformats.org/officeDocument/2006/math">
                                <m:acc>
                                  <m:accPr>
                                    <m:chr m:val="̅"/>
                                    <m:ctrlPr>
                                      <a:rPr lang="ja-JP" sz="2200" i="1" kern="100" baseline="0" smtClean="0">
                                        <a:solidFill>
                                          <a:srgbClr val="000000"/>
                                        </a:solidFill>
                                        <a:effectLst/>
                                        <a:latin typeface="Cambria Math" panose="02040503050406030204" pitchFamily="18" charset="0"/>
                                      </a:rPr>
                                    </m:ctrlPr>
                                  </m:accPr>
                                  <m:e>
                                    <m:r>
                                      <a:rPr lang="en-US" altLang="ja-JP" sz="2200" b="0" i="1" kern="100" baseline="0" smtClean="0">
                                        <a:solidFill>
                                          <a:srgbClr val="000000"/>
                                        </a:solidFill>
                                        <a:effectLst/>
                                        <a:latin typeface="Cambria Math" panose="02040503050406030204" pitchFamily="18" charset="0"/>
                                      </a:rPr>
                                      <m:t> </m:t>
                                    </m:r>
                                    <m:r>
                                      <a:rPr lang="en-US" sz="2200" kern="100" baseline="0">
                                        <a:solidFill>
                                          <a:srgbClr val="000000"/>
                                        </a:solidFill>
                                        <a:effectLst/>
                                        <a:latin typeface="Cambria Math" panose="02040503050406030204" pitchFamily="18" charset="0"/>
                                      </a:rPr>
                                      <m:t>𝑋</m:t>
                                    </m:r>
                                    <m:r>
                                      <a:rPr lang="en-US" sz="2200" kern="100" baseline="0">
                                        <a:solidFill>
                                          <a:srgbClr val="000000"/>
                                        </a:solidFill>
                                        <a:effectLst/>
                                        <a:latin typeface="Cambria Math" panose="02040503050406030204" pitchFamily="18" charset="0"/>
                                      </a:rPr>
                                      <m:t>+</m:t>
                                    </m:r>
                                    <m:r>
                                      <a:rPr lang="en-US" sz="2200" kern="100" baseline="0">
                                        <a:solidFill>
                                          <a:srgbClr val="000000"/>
                                        </a:solidFill>
                                        <a:effectLst/>
                                        <a:latin typeface="Cambria Math" panose="02040503050406030204" pitchFamily="18" charset="0"/>
                                      </a:rPr>
                                      <m:t>𝑌</m:t>
                                    </m:r>
                                    <m:r>
                                      <a:rPr lang="en-US" sz="2200" kern="100" baseline="0">
                                        <a:solidFill>
                                          <a:srgbClr val="000000"/>
                                        </a:solidFill>
                                        <a:effectLst/>
                                        <a:latin typeface="Cambria Math" panose="02040503050406030204" pitchFamily="18" charset="0"/>
                                      </a:rPr>
                                      <m:t> </m:t>
                                    </m:r>
                                  </m:e>
                                </m:acc>
                                <m:r>
                                  <a:rPr lang="en-US" sz="2200" kern="100" baseline="0">
                                    <a:solidFill>
                                      <a:srgbClr val="000000"/>
                                    </a:solidFill>
                                    <a:effectLst/>
                                    <a:latin typeface="Cambria Math" panose="02040503050406030204" pitchFamily="18" charset="0"/>
                                  </a:rPr>
                                  <m:t>=</m:t>
                                </m:r>
                                <m:acc>
                                  <m:accPr>
                                    <m:chr m:val="̅"/>
                                    <m:ctrlPr>
                                      <a:rPr lang="ja-JP" sz="2200" i="1" kern="100" baseline="0">
                                        <a:solidFill>
                                          <a:srgbClr val="000000"/>
                                        </a:solidFill>
                                        <a:effectLst/>
                                        <a:latin typeface="Cambria Math" panose="02040503050406030204" pitchFamily="18" charset="0"/>
                                      </a:rPr>
                                    </m:ctrlPr>
                                  </m:accPr>
                                  <m:e>
                                    <m:r>
                                      <a:rPr lang="en-US" sz="2200" kern="100" baseline="0">
                                        <a:solidFill>
                                          <a:srgbClr val="000000"/>
                                        </a:solidFill>
                                        <a:effectLst/>
                                        <a:latin typeface="Cambria Math" panose="02040503050406030204" pitchFamily="18" charset="0"/>
                                      </a:rPr>
                                      <m:t> </m:t>
                                    </m:r>
                                    <m:r>
                                      <a:rPr lang="en-US" sz="2200" kern="100" baseline="0">
                                        <a:solidFill>
                                          <a:srgbClr val="000000"/>
                                        </a:solidFill>
                                        <a:effectLst/>
                                        <a:latin typeface="Cambria Math" panose="02040503050406030204" pitchFamily="18" charset="0"/>
                                      </a:rPr>
                                      <m:t>𝑋</m:t>
                                    </m:r>
                                    <m:r>
                                      <a:rPr lang="en-US" sz="2200" kern="100" baseline="0">
                                        <a:solidFill>
                                          <a:srgbClr val="000000"/>
                                        </a:solidFill>
                                        <a:effectLst/>
                                        <a:latin typeface="Cambria Math" panose="02040503050406030204" pitchFamily="18" charset="0"/>
                                      </a:rPr>
                                      <m:t> </m:t>
                                    </m:r>
                                  </m:e>
                                </m:acc>
                                <m:r>
                                  <a:rPr lang="en-US" sz="2200" kern="100" baseline="0">
                                    <a:solidFill>
                                      <a:srgbClr val="000000"/>
                                    </a:solidFill>
                                    <a:effectLst/>
                                    <a:latin typeface="Cambria Math" panose="02040503050406030204" pitchFamily="18" charset="0"/>
                                  </a:rPr>
                                  <m:t>∙</m:t>
                                </m:r>
                                <m:acc>
                                  <m:accPr>
                                    <m:chr m:val="̅"/>
                                    <m:ctrlPr>
                                      <a:rPr lang="ja-JP" sz="2200" i="1" kern="100" baseline="0">
                                        <a:solidFill>
                                          <a:srgbClr val="000000"/>
                                        </a:solidFill>
                                        <a:effectLst/>
                                        <a:latin typeface="Cambria Math" panose="02040503050406030204" pitchFamily="18" charset="0"/>
                                      </a:rPr>
                                    </m:ctrlPr>
                                  </m:accPr>
                                  <m:e>
                                    <m:r>
                                      <a:rPr lang="en-US" sz="2200" kern="100" baseline="0">
                                        <a:solidFill>
                                          <a:srgbClr val="000000"/>
                                        </a:solidFill>
                                        <a:effectLst/>
                                        <a:latin typeface="Cambria Math" panose="02040503050406030204" pitchFamily="18" charset="0"/>
                                      </a:rPr>
                                      <m:t> </m:t>
                                    </m:r>
                                    <m:r>
                                      <a:rPr lang="en-US" sz="2200" kern="100" baseline="0">
                                        <a:solidFill>
                                          <a:srgbClr val="000000"/>
                                        </a:solidFill>
                                        <a:effectLst/>
                                        <a:latin typeface="Cambria Math" panose="02040503050406030204" pitchFamily="18" charset="0"/>
                                      </a:rPr>
                                      <m:t>𝑌</m:t>
                                    </m:r>
                                    <m:r>
                                      <a:rPr lang="en-US" sz="2200" kern="100" baseline="0">
                                        <a:solidFill>
                                          <a:srgbClr val="000000"/>
                                        </a:solidFill>
                                        <a:effectLst/>
                                        <a:latin typeface="Cambria Math" panose="02040503050406030204" pitchFamily="18" charset="0"/>
                                      </a:rPr>
                                      <m:t> </m:t>
                                    </m:r>
                                  </m:e>
                                </m:acc>
                              </m:oMath>
                            </m:oMathPara>
                          </a14:m>
                          <a:endParaRPr lang="ja-JP" sz="2200" kern="100" baseline="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9"/>
                      </a:ext>
                    </a:extLst>
                  </a:tr>
                </a:tbl>
              </a:graphicData>
            </a:graphic>
          </p:graphicFrame>
        </mc:Choice>
        <mc:Fallback xmlns="">
          <p:graphicFrame>
            <p:nvGraphicFramePr>
              <p:cNvPr id="2" name="表 1"/>
              <p:cNvGraphicFramePr>
                <a:graphicFrameLocks noGrp="1"/>
              </p:cNvGraphicFramePr>
              <p:nvPr>
                <p:extLst>
                  <p:ext uri="{D42A27DB-BD31-4B8C-83A1-F6EECF244321}">
                    <p14:modId xmlns:p14="http://schemas.microsoft.com/office/powerpoint/2010/main" val="1658222179"/>
                  </p:ext>
                </p:extLst>
              </p:nvPr>
            </p:nvGraphicFramePr>
            <p:xfrm>
              <a:off x="152400" y="838200"/>
              <a:ext cx="8839200" cy="5562603"/>
            </p:xfrm>
            <a:graphic>
              <a:graphicData uri="http://schemas.openxmlformats.org/drawingml/2006/table">
                <a:tbl>
                  <a:tblPr firstRow="1" firstCol="1" bandRow="1">
                    <a:tableStyleId>{5C22544A-7EE6-4342-B048-85BDC9FD1C3A}</a:tableStyleId>
                  </a:tblPr>
                  <a:tblGrid>
                    <a:gridCol w="1899872">
                      <a:extLst>
                        <a:ext uri="{9D8B030D-6E8A-4147-A177-3AD203B41FA5}">
                          <a16:colId xmlns:a16="http://schemas.microsoft.com/office/drawing/2014/main" val="20000"/>
                        </a:ext>
                      </a:extLst>
                    </a:gridCol>
                    <a:gridCol w="3267202">
                      <a:extLst>
                        <a:ext uri="{9D8B030D-6E8A-4147-A177-3AD203B41FA5}">
                          <a16:colId xmlns:a16="http://schemas.microsoft.com/office/drawing/2014/main" val="20001"/>
                        </a:ext>
                      </a:extLst>
                    </a:gridCol>
                    <a:gridCol w="3672126">
                      <a:extLst>
                        <a:ext uri="{9D8B030D-6E8A-4147-A177-3AD203B41FA5}">
                          <a16:colId xmlns:a16="http://schemas.microsoft.com/office/drawing/2014/main" val="20002"/>
                        </a:ext>
                      </a:extLst>
                    </a:gridCol>
                  </a:tblGrid>
                  <a:tr h="551644">
                    <a:tc>
                      <a:txBody>
                        <a:bodyPr/>
                        <a:lstStyle/>
                        <a:p>
                          <a:pPr algn="just">
                            <a:spcAft>
                              <a:spcPts val="0"/>
                            </a:spcAft>
                          </a:pPr>
                          <a:r>
                            <a:rPr lang="ja-JP" sz="2000" kern="100" baseline="0" dirty="0">
                              <a:effectLst/>
                            </a:rPr>
                            <a:t>有界則</a:t>
                          </a:r>
                          <a:endParaRPr lang="ja-JP" sz="2000" kern="100" baseline="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endParaRPr lang="ja-JP"/>
                        </a:p>
                      </a:txBody>
                      <a:tcPr marL="68580" marR="68580" marT="0" marB="0" anchor="ctr">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blipFill>
                          <a:blip r:embed="rId3"/>
                          <a:stretch>
                            <a:fillRect l="-58582" t="-1099" r="-112873" b="-906593"/>
                          </a:stretch>
                        </a:blipFill>
                      </a:tcPr>
                    </a:tc>
                    <a:tc>
                      <a:txBody>
                        <a:bodyPr/>
                        <a:lstStyle/>
                        <a:p>
                          <a:endParaRPr lang="ja-JP"/>
                        </a:p>
                      </a:txBody>
                      <a:tcPr marL="68580" marR="68580" marT="0" marB="0" anchor="ct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blipFill>
                          <a:blip r:embed="rId3"/>
                          <a:stretch>
                            <a:fillRect l="-141196" t="-1099" r="-498" b="-906593"/>
                          </a:stretch>
                        </a:blipFill>
                      </a:tcPr>
                    </a:tc>
                    <a:extLst>
                      <a:ext uri="{0D108BD9-81ED-4DB2-BD59-A6C34878D82A}">
                        <a16:rowId xmlns:a16="http://schemas.microsoft.com/office/drawing/2014/main" val="10000"/>
                      </a:ext>
                    </a:extLst>
                  </a:tr>
                  <a:tr h="551644">
                    <a:tc>
                      <a:txBody>
                        <a:bodyPr/>
                        <a:lstStyle/>
                        <a:p>
                          <a:pPr algn="just">
                            <a:spcAft>
                              <a:spcPts val="0"/>
                            </a:spcAft>
                          </a:pPr>
                          <a:r>
                            <a:rPr lang="ja-JP" sz="2000" kern="100" baseline="0" dirty="0">
                              <a:effectLst/>
                            </a:rPr>
                            <a:t>同一則</a:t>
                          </a:r>
                          <a:endParaRPr lang="ja-JP" sz="2000" kern="100" baseline="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endParaRPr lang="ja-JP"/>
                        </a:p>
                      </a:txBody>
                      <a:tcPr marL="68580" marR="68580" marT="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58582" t="-102222" r="-112873" b="-816667"/>
                          </a:stretch>
                        </a:blipFill>
                      </a:tcPr>
                    </a:tc>
                    <a:tc>
                      <a:txBody>
                        <a:bodyPr/>
                        <a:lstStyle/>
                        <a:p>
                          <a:endParaRPr lang="ja-JP"/>
                        </a:p>
                      </a:txBody>
                      <a:tcPr marL="68580" marR="68580" marT="0"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41196" t="-102222" r="-498" b="-816667"/>
                          </a:stretch>
                        </a:blipFill>
                      </a:tcPr>
                    </a:tc>
                    <a:extLst>
                      <a:ext uri="{0D108BD9-81ED-4DB2-BD59-A6C34878D82A}">
                        <a16:rowId xmlns:a16="http://schemas.microsoft.com/office/drawing/2014/main" val="10001"/>
                      </a:ext>
                    </a:extLst>
                  </a:tr>
                  <a:tr h="551644">
                    <a:tc>
                      <a:txBody>
                        <a:bodyPr/>
                        <a:lstStyle/>
                        <a:p>
                          <a:pPr algn="just">
                            <a:spcAft>
                              <a:spcPts val="0"/>
                            </a:spcAft>
                          </a:pPr>
                          <a:r>
                            <a:rPr lang="ja-JP" sz="2000" kern="100" baseline="0" dirty="0" err="1">
                              <a:effectLst/>
                            </a:rPr>
                            <a:t>べき等</a:t>
                          </a:r>
                          <a:r>
                            <a:rPr lang="ja-JP" sz="2000" kern="100" baseline="0" dirty="0">
                              <a:effectLst/>
                            </a:rPr>
                            <a:t>則</a:t>
                          </a:r>
                          <a:endParaRPr lang="ja-JP" sz="2000" kern="100" baseline="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endParaRPr lang="ja-JP"/>
                        </a:p>
                      </a:txBody>
                      <a:tcPr marL="68580" marR="68580" marT="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58582" t="-200000" r="-112873" b="-707692"/>
                          </a:stretch>
                        </a:blipFill>
                      </a:tcPr>
                    </a:tc>
                    <a:tc>
                      <a:txBody>
                        <a:bodyPr/>
                        <a:lstStyle/>
                        <a:p>
                          <a:endParaRPr lang="ja-JP"/>
                        </a:p>
                      </a:txBody>
                      <a:tcPr marL="68580" marR="68580" marT="0"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41196" t="-200000" r="-498" b="-707692"/>
                          </a:stretch>
                        </a:blipFill>
                      </a:tcPr>
                    </a:tc>
                    <a:extLst>
                      <a:ext uri="{0D108BD9-81ED-4DB2-BD59-A6C34878D82A}">
                        <a16:rowId xmlns:a16="http://schemas.microsoft.com/office/drawing/2014/main" val="10002"/>
                      </a:ext>
                    </a:extLst>
                  </a:tr>
                  <a:tr h="551644">
                    <a:tc>
                      <a:txBody>
                        <a:bodyPr/>
                        <a:lstStyle/>
                        <a:p>
                          <a:pPr algn="just">
                            <a:spcAft>
                              <a:spcPts val="0"/>
                            </a:spcAft>
                          </a:pPr>
                          <a:r>
                            <a:rPr lang="ja-JP" sz="2000" kern="100" baseline="0" dirty="0">
                              <a:effectLst/>
                            </a:rPr>
                            <a:t>相補則</a:t>
                          </a:r>
                          <a:endParaRPr lang="ja-JP" sz="2000" kern="100" baseline="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endParaRPr lang="ja-JP"/>
                        </a:p>
                      </a:txBody>
                      <a:tcPr marL="68580" marR="68580" marT="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58582" t="-300000" r="-112873" b="-607692"/>
                          </a:stretch>
                        </a:blipFill>
                      </a:tcPr>
                    </a:tc>
                    <a:tc>
                      <a:txBody>
                        <a:bodyPr/>
                        <a:lstStyle/>
                        <a:p>
                          <a:endParaRPr lang="ja-JP"/>
                        </a:p>
                      </a:txBody>
                      <a:tcPr marL="68580" marR="68580" marT="0"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41196" t="-300000" r="-498" b="-607692"/>
                          </a:stretch>
                        </a:blipFill>
                      </a:tcPr>
                    </a:tc>
                    <a:extLst>
                      <a:ext uri="{0D108BD9-81ED-4DB2-BD59-A6C34878D82A}">
                        <a16:rowId xmlns:a16="http://schemas.microsoft.com/office/drawing/2014/main" val="10003"/>
                      </a:ext>
                    </a:extLst>
                  </a:tr>
                  <a:tr h="597807">
                    <a:tc>
                      <a:txBody>
                        <a:bodyPr/>
                        <a:lstStyle/>
                        <a:p>
                          <a:pPr algn="just">
                            <a:spcAft>
                              <a:spcPts val="0"/>
                            </a:spcAft>
                          </a:pPr>
                          <a:r>
                            <a:rPr lang="ja-JP" sz="2000" kern="100" baseline="0">
                              <a:effectLst/>
                            </a:rPr>
                            <a:t>二重否定</a:t>
                          </a:r>
                          <a:endParaRPr lang="ja-JP" sz="2000" kern="100" baseline="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endParaRPr lang="ja-JP"/>
                        </a:p>
                      </a:txBody>
                      <a:tcPr marL="68580" marR="68580" marT="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58582" t="-371429" r="-112873" b="-464286"/>
                          </a:stretch>
                        </a:blipFill>
                      </a:tcPr>
                    </a:tc>
                    <a:tc>
                      <a:txBody>
                        <a:bodyPr/>
                        <a:lstStyle/>
                        <a:p>
                          <a:pPr algn="ctr">
                            <a:spcAft>
                              <a:spcPts val="0"/>
                            </a:spcAft>
                          </a:pPr>
                          <a:r>
                            <a:rPr lang="en-US" sz="2200" kern="100" baseline="0" dirty="0">
                              <a:solidFill>
                                <a:srgbClr val="000000"/>
                              </a:solidFill>
                              <a:effectLst/>
                            </a:rPr>
                            <a:t> </a:t>
                          </a:r>
                          <a:endParaRPr lang="ja-JP" sz="2200" kern="100" baseline="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51644">
                    <a:tc>
                      <a:txBody>
                        <a:bodyPr/>
                        <a:lstStyle/>
                        <a:p>
                          <a:pPr algn="just">
                            <a:spcAft>
                              <a:spcPts val="0"/>
                            </a:spcAft>
                          </a:pPr>
                          <a:r>
                            <a:rPr lang="ja-JP" sz="2000" kern="100" baseline="0" dirty="0">
                              <a:effectLst/>
                            </a:rPr>
                            <a:t>交換則</a:t>
                          </a:r>
                          <a:endParaRPr lang="ja-JP" sz="2000" kern="100" baseline="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endParaRPr lang="ja-JP"/>
                        </a:p>
                      </a:txBody>
                      <a:tcPr marL="68580" marR="68580" marT="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58582" t="-513333" r="-112873" b="-405556"/>
                          </a:stretch>
                        </a:blipFill>
                      </a:tcPr>
                    </a:tc>
                    <a:tc>
                      <a:txBody>
                        <a:bodyPr/>
                        <a:lstStyle/>
                        <a:p>
                          <a:endParaRPr lang="ja-JP"/>
                        </a:p>
                      </a:txBody>
                      <a:tcPr marL="68580" marR="68580" marT="0"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41196" t="-513333" r="-498" b="-405556"/>
                          </a:stretch>
                        </a:blipFill>
                      </a:tcPr>
                    </a:tc>
                    <a:extLst>
                      <a:ext uri="{0D108BD9-81ED-4DB2-BD59-A6C34878D82A}">
                        <a16:rowId xmlns:a16="http://schemas.microsoft.com/office/drawing/2014/main" val="10005"/>
                      </a:ext>
                    </a:extLst>
                  </a:tr>
                  <a:tr h="551644">
                    <a:tc>
                      <a:txBody>
                        <a:bodyPr/>
                        <a:lstStyle/>
                        <a:p>
                          <a:pPr algn="just">
                            <a:spcAft>
                              <a:spcPts val="0"/>
                            </a:spcAft>
                          </a:pPr>
                          <a:r>
                            <a:rPr lang="ja-JP" sz="2000" kern="100" baseline="0" dirty="0">
                              <a:effectLst/>
                            </a:rPr>
                            <a:t>結合則</a:t>
                          </a:r>
                          <a:endParaRPr lang="ja-JP" sz="2000" kern="100" baseline="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endParaRPr lang="ja-JP"/>
                        </a:p>
                      </a:txBody>
                      <a:tcPr marL="68580" marR="68580" marT="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58582" t="-606593" r="-112873" b="-301099"/>
                          </a:stretch>
                        </a:blipFill>
                      </a:tcPr>
                    </a:tc>
                    <a:tc>
                      <a:txBody>
                        <a:bodyPr/>
                        <a:lstStyle/>
                        <a:p>
                          <a:endParaRPr lang="ja-JP"/>
                        </a:p>
                      </a:txBody>
                      <a:tcPr marL="68580" marR="68580" marT="0"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41196" t="-606593" r="-498" b="-301099"/>
                          </a:stretch>
                        </a:blipFill>
                      </a:tcPr>
                    </a:tc>
                    <a:extLst>
                      <a:ext uri="{0D108BD9-81ED-4DB2-BD59-A6C34878D82A}">
                        <a16:rowId xmlns:a16="http://schemas.microsoft.com/office/drawing/2014/main" val="10006"/>
                      </a:ext>
                    </a:extLst>
                  </a:tr>
                  <a:tr h="551644">
                    <a:tc>
                      <a:txBody>
                        <a:bodyPr/>
                        <a:lstStyle/>
                        <a:p>
                          <a:pPr algn="just">
                            <a:spcAft>
                              <a:spcPts val="0"/>
                            </a:spcAft>
                          </a:pPr>
                          <a:r>
                            <a:rPr lang="ja-JP" sz="2000" kern="100" baseline="0" dirty="0">
                              <a:effectLst/>
                            </a:rPr>
                            <a:t>分配則</a:t>
                          </a:r>
                          <a:endParaRPr lang="ja-JP" sz="2000" kern="100" baseline="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endParaRPr lang="ja-JP"/>
                        </a:p>
                      </a:txBody>
                      <a:tcPr marL="68580" marR="68580" marT="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58582" t="-706593" r="-112873" b="-201099"/>
                          </a:stretch>
                        </a:blipFill>
                      </a:tcPr>
                    </a:tc>
                    <a:tc>
                      <a:txBody>
                        <a:bodyPr/>
                        <a:lstStyle/>
                        <a:p>
                          <a:endParaRPr lang="ja-JP"/>
                        </a:p>
                      </a:txBody>
                      <a:tcPr marL="68580" marR="68580" marT="0"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41196" t="-706593" r="-498" b="-201099"/>
                          </a:stretch>
                        </a:blipFill>
                      </a:tcPr>
                    </a:tc>
                    <a:extLst>
                      <a:ext uri="{0D108BD9-81ED-4DB2-BD59-A6C34878D82A}">
                        <a16:rowId xmlns:a16="http://schemas.microsoft.com/office/drawing/2014/main" val="10007"/>
                      </a:ext>
                    </a:extLst>
                  </a:tr>
                  <a:tr h="551644">
                    <a:tc>
                      <a:txBody>
                        <a:bodyPr/>
                        <a:lstStyle/>
                        <a:p>
                          <a:pPr algn="just">
                            <a:spcAft>
                              <a:spcPts val="0"/>
                            </a:spcAft>
                          </a:pPr>
                          <a:r>
                            <a:rPr lang="ja-JP" sz="2000" kern="100" baseline="0" dirty="0">
                              <a:effectLst/>
                            </a:rPr>
                            <a:t>吸収則</a:t>
                          </a:r>
                          <a:endParaRPr lang="ja-JP" sz="2000" kern="100" baseline="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endParaRPr lang="ja-JP"/>
                        </a:p>
                      </a:txBody>
                      <a:tcPr marL="68580" marR="68580" marT="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58582" t="-815556" r="-112873" b="-103333"/>
                          </a:stretch>
                        </a:blipFill>
                      </a:tcPr>
                    </a:tc>
                    <a:tc>
                      <a:txBody>
                        <a:bodyPr/>
                        <a:lstStyle/>
                        <a:p>
                          <a:endParaRPr lang="ja-JP"/>
                        </a:p>
                      </a:txBody>
                      <a:tcPr marL="68580" marR="68580" marT="0"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41196" t="-815556" r="-498" b="-103333"/>
                          </a:stretch>
                        </a:blipFill>
                      </a:tcPr>
                    </a:tc>
                    <a:extLst>
                      <a:ext uri="{0D108BD9-81ED-4DB2-BD59-A6C34878D82A}">
                        <a16:rowId xmlns:a16="http://schemas.microsoft.com/office/drawing/2014/main" val="10008"/>
                      </a:ext>
                    </a:extLst>
                  </a:tr>
                  <a:tr h="551644">
                    <a:tc>
                      <a:txBody>
                        <a:bodyPr/>
                        <a:lstStyle/>
                        <a:p>
                          <a:pPr algn="just">
                            <a:spcAft>
                              <a:spcPts val="0"/>
                            </a:spcAft>
                          </a:pPr>
                          <a:r>
                            <a:rPr lang="ja-JP" sz="2000" kern="100" baseline="0" dirty="0">
                              <a:effectLst/>
                            </a:rPr>
                            <a:t>ド・モルガン則</a:t>
                          </a:r>
                          <a:endParaRPr lang="ja-JP" sz="2000" kern="100" baseline="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accent6">
                            <a:lumMod val="75000"/>
                          </a:schemeClr>
                        </a:solidFill>
                      </a:tcPr>
                    </a:tc>
                    <a:tc>
                      <a:txBody>
                        <a:bodyPr/>
                        <a:lstStyle/>
                        <a:p>
                          <a:endParaRPr lang="ja-JP"/>
                        </a:p>
                      </a:txBody>
                      <a:tcPr marL="68580" marR="68580" marT="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blipFill>
                          <a:blip r:embed="rId3"/>
                          <a:stretch>
                            <a:fillRect l="-58582" t="-905495" r="-112873" b="-2198"/>
                          </a:stretch>
                        </a:blipFill>
                      </a:tcPr>
                    </a:tc>
                    <a:tc>
                      <a:txBody>
                        <a:bodyPr/>
                        <a:lstStyle/>
                        <a:p>
                          <a:endParaRPr lang="ja-JP"/>
                        </a:p>
                      </a:txBody>
                      <a:tcPr marL="68580" marR="68580" marT="0"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blipFill>
                          <a:blip r:embed="rId3"/>
                          <a:stretch>
                            <a:fillRect l="-141196" t="-905495" r="-498" b="-2198"/>
                          </a:stretch>
                        </a:blipFill>
                      </a:tcPr>
                    </a:tc>
                    <a:extLst>
                      <a:ext uri="{0D108BD9-81ED-4DB2-BD59-A6C34878D82A}">
                        <a16:rowId xmlns:a16="http://schemas.microsoft.com/office/drawing/2014/main" val="10009"/>
                      </a:ext>
                    </a:extLst>
                  </a:tr>
                </a:tbl>
              </a:graphicData>
            </a:graphic>
          </p:graphicFrame>
        </mc:Fallback>
      </mc:AlternateContent>
    </p:spTree>
    <p:extLst>
      <p:ext uri="{BB962C8B-B14F-4D97-AF65-F5344CB8AC3E}">
        <p14:creationId xmlns:p14="http://schemas.microsoft.com/office/powerpoint/2010/main" val="15382212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1026"/>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双対な論理式</a:t>
            </a:r>
          </a:p>
        </p:txBody>
      </p:sp>
      <p:sp>
        <p:nvSpPr>
          <p:cNvPr id="153603" name="Rectangle 1027"/>
          <p:cNvSpPr>
            <a:spLocks noGrp="1" noChangeArrowheads="1"/>
          </p:cNvSpPr>
          <p:nvPr>
            <p:ph type="body" idx="1"/>
          </p:nvPr>
        </p:nvSpPr>
        <p:spPr>
          <a:xfrm>
            <a:off x="838200" y="1981199"/>
            <a:ext cx="8077200" cy="2971801"/>
          </a:xfrm>
        </p:spPr>
        <p:txBody>
          <a:bodyPr/>
          <a:lstStyle/>
          <a:p>
            <a:pPr eaLnBrk="1" hangingPunct="1">
              <a:defRPr/>
            </a:pPr>
            <a:r>
              <a:rPr lang="ja-JP" altLang="en-US" dirty="0">
                <a:latin typeface="Times New Roman" panose="02020603050405020304" pitchFamily="18" charset="0"/>
              </a:rPr>
              <a:t>論理式 </a:t>
            </a:r>
            <a:r>
              <a:rPr lang="en-US" altLang="ja-JP" i="1" dirty="0">
                <a:latin typeface="Times New Roman" panose="02020603050405020304" pitchFamily="18" charset="0"/>
              </a:rPr>
              <a:t>L</a:t>
            </a:r>
            <a:r>
              <a:rPr lang="en-US" altLang="ja-JP" dirty="0">
                <a:latin typeface="Times New Roman" panose="02020603050405020304" pitchFamily="18" charset="0"/>
              </a:rPr>
              <a:t> </a:t>
            </a:r>
            <a:r>
              <a:rPr lang="ja-JP" altLang="en-US" dirty="0">
                <a:latin typeface="Times New Roman" panose="02020603050405020304" pitchFamily="18" charset="0"/>
              </a:rPr>
              <a:t>の双対な論理式 </a:t>
            </a:r>
            <a:r>
              <a:rPr lang="en-US" altLang="ja-JP" b="1" i="1" dirty="0">
                <a:solidFill>
                  <a:srgbClr val="FFFF00"/>
                </a:solidFill>
                <a:latin typeface="Times New Roman" panose="02020603050405020304" pitchFamily="18" charset="0"/>
              </a:rPr>
              <a:t>L</a:t>
            </a:r>
            <a:r>
              <a:rPr lang="ja-JP" altLang="en-US" b="1" i="1" baseline="30000" dirty="0">
                <a:solidFill>
                  <a:srgbClr val="FFFF00"/>
                </a:solidFill>
                <a:latin typeface="Times New Roman" panose="02020603050405020304" pitchFamily="18" charset="0"/>
              </a:rPr>
              <a:t>ｄ</a:t>
            </a:r>
            <a:endParaRPr lang="ja-JP" altLang="en-US" b="1" dirty="0">
              <a:latin typeface="Times New Roman" panose="02020603050405020304" pitchFamily="18" charset="0"/>
            </a:endParaRPr>
          </a:p>
          <a:p>
            <a:pPr lvl="1" eaLnBrk="1" hangingPunct="1">
              <a:buFontTx/>
              <a:buNone/>
              <a:defRPr/>
            </a:pPr>
            <a:r>
              <a:rPr lang="en-US" altLang="ja-JP" sz="3200" i="1" dirty="0">
                <a:latin typeface="Times New Roman" panose="02020603050405020304" pitchFamily="18" charset="0"/>
              </a:rPr>
              <a:t>L</a:t>
            </a:r>
            <a:r>
              <a:rPr lang="en-US" altLang="ja-JP" sz="3200" dirty="0">
                <a:latin typeface="Times New Roman" panose="02020603050405020304" pitchFamily="18" charset="0"/>
              </a:rPr>
              <a:t> </a:t>
            </a:r>
            <a:r>
              <a:rPr lang="ja-JP" altLang="en-US" sz="3200" dirty="0">
                <a:latin typeface="Times New Roman" panose="02020603050405020304" pitchFamily="18" charset="0"/>
              </a:rPr>
              <a:t>の </a:t>
            </a:r>
            <a:r>
              <a:rPr lang="en-US" altLang="ja-JP" sz="3200" b="1" dirty="0">
                <a:solidFill>
                  <a:srgbClr val="FFFF00"/>
                </a:solidFill>
                <a:latin typeface="Times New Roman" panose="02020603050405020304" pitchFamily="18" charset="0"/>
              </a:rPr>
              <a:t>0 </a:t>
            </a:r>
            <a:r>
              <a:rPr lang="ja-JP" altLang="en-US" sz="3200" dirty="0">
                <a:latin typeface="Times New Roman" panose="02020603050405020304" pitchFamily="18" charset="0"/>
              </a:rPr>
              <a:t>と </a:t>
            </a:r>
            <a:r>
              <a:rPr lang="en-US" altLang="ja-JP" sz="3200" b="1" dirty="0">
                <a:solidFill>
                  <a:srgbClr val="FFFF00"/>
                </a:solidFill>
                <a:latin typeface="Times New Roman" panose="02020603050405020304" pitchFamily="18" charset="0"/>
              </a:rPr>
              <a:t>1</a:t>
            </a:r>
            <a:r>
              <a:rPr lang="en-US" altLang="ja-JP" sz="3200" dirty="0">
                <a:latin typeface="Times New Roman" panose="02020603050405020304" pitchFamily="18" charset="0"/>
              </a:rPr>
              <a:t>, </a:t>
            </a:r>
            <a:r>
              <a:rPr lang="ja-JP" altLang="en-US" sz="3200" b="1" dirty="0">
                <a:solidFill>
                  <a:srgbClr val="FFFF00"/>
                </a:solidFill>
                <a:latin typeface="Times New Roman" panose="02020603050405020304" pitchFamily="18" charset="0"/>
              </a:rPr>
              <a:t>・</a:t>
            </a:r>
            <a:r>
              <a:rPr lang="ja-JP" altLang="en-US" sz="3200" dirty="0">
                <a:latin typeface="Times New Roman" panose="02020603050405020304" pitchFamily="18" charset="0"/>
              </a:rPr>
              <a:t> と </a:t>
            </a:r>
            <a:r>
              <a:rPr lang="en-US" altLang="ja-JP" sz="3200" b="1" dirty="0">
                <a:solidFill>
                  <a:srgbClr val="FFFF00"/>
                </a:solidFill>
                <a:latin typeface="Times New Roman" panose="02020603050405020304" pitchFamily="18" charset="0"/>
              </a:rPr>
              <a:t>+</a:t>
            </a:r>
            <a:r>
              <a:rPr lang="en-US" altLang="ja-JP" sz="3200" dirty="0">
                <a:latin typeface="Times New Roman" panose="02020603050405020304" pitchFamily="18" charset="0"/>
              </a:rPr>
              <a:t> </a:t>
            </a:r>
            <a:r>
              <a:rPr lang="ja-JP" altLang="en-US" sz="3200" dirty="0">
                <a:latin typeface="Times New Roman" panose="02020603050405020304" pitchFamily="18" charset="0"/>
              </a:rPr>
              <a:t>を入れ替えたもの</a:t>
            </a:r>
            <a:endParaRPr lang="en-US" altLang="ja-JP" sz="3200" dirty="0">
              <a:latin typeface="Times New Roman" panose="02020603050405020304" pitchFamily="18" charset="0"/>
            </a:endParaRPr>
          </a:p>
          <a:p>
            <a:pPr lvl="1" eaLnBrk="1" hangingPunct="1">
              <a:buFontTx/>
              <a:buNone/>
              <a:defRPr/>
            </a:pPr>
            <a:r>
              <a:rPr lang="ja-JP" altLang="en-US" sz="3200" dirty="0">
                <a:latin typeface="Times New Roman" panose="02020603050405020304" pitchFamily="18" charset="0"/>
              </a:rPr>
              <a:t>例</a:t>
            </a:r>
            <a:r>
              <a:rPr lang="en-US" altLang="ja-JP" sz="3200" dirty="0">
                <a:latin typeface="Times New Roman" panose="02020603050405020304" pitchFamily="18" charset="0"/>
              </a:rPr>
              <a:t>: </a:t>
            </a:r>
            <a:r>
              <a:rPr lang="en-US" altLang="ja-JP" sz="3600" i="1" dirty="0">
                <a:latin typeface="Times New Roman" panose="02020603050405020304" pitchFamily="18" charset="0"/>
              </a:rPr>
              <a:t>L</a:t>
            </a:r>
            <a:r>
              <a:rPr lang="en-US" altLang="ja-JP" sz="3600" dirty="0">
                <a:latin typeface="Times New Roman" panose="02020603050405020304" pitchFamily="18" charset="0"/>
              </a:rPr>
              <a:t> = (</a:t>
            </a:r>
            <a:r>
              <a:rPr lang="en-US" altLang="ja-JP" sz="3600" dirty="0">
                <a:solidFill>
                  <a:srgbClr val="FFFF00"/>
                </a:solidFill>
                <a:latin typeface="Times New Roman" panose="02020603050405020304" pitchFamily="18" charset="0"/>
              </a:rPr>
              <a:t>1</a:t>
            </a:r>
            <a:r>
              <a:rPr lang="ja-JP" altLang="en-US" sz="3600" b="1" dirty="0">
                <a:solidFill>
                  <a:srgbClr val="FFFF00"/>
                </a:solidFill>
                <a:latin typeface="Times New Roman" panose="02020603050405020304" pitchFamily="18" charset="0"/>
              </a:rPr>
              <a:t>・</a:t>
            </a:r>
            <a:r>
              <a:rPr lang="en-US" altLang="ja-JP" sz="3600" i="1" dirty="0">
                <a:latin typeface="Times New Roman" panose="02020603050405020304" pitchFamily="18" charset="0"/>
              </a:rPr>
              <a:t>Y</a:t>
            </a:r>
            <a:r>
              <a:rPr lang="en-US" altLang="ja-JP" sz="3600" dirty="0">
                <a:latin typeface="Times New Roman" panose="02020603050405020304" pitchFamily="18" charset="0"/>
              </a:rPr>
              <a:t> ) </a:t>
            </a:r>
            <a:r>
              <a:rPr lang="en-US" altLang="ja-JP" sz="3600" dirty="0">
                <a:solidFill>
                  <a:srgbClr val="FFFF00"/>
                </a:solidFill>
                <a:latin typeface="Times New Roman" panose="02020603050405020304" pitchFamily="18" charset="0"/>
              </a:rPr>
              <a:t>+</a:t>
            </a:r>
            <a:r>
              <a:rPr lang="ja-JP" altLang="en-US" sz="3600" dirty="0">
                <a:latin typeface="Times New Roman" panose="02020603050405020304" pitchFamily="18" charset="0"/>
              </a:rPr>
              <a:t> </a:t>
            </a:r>
            <a:r>
              <a:rPr lang="en-US" altLang="ja-JP" sz="3600" dirty="0">
                <a:latin typeface="Times New Roman" panose="02020603050405020304" pitchFamily="18" charset="0"/>
              </a:rPr>
              <a:t>(</a:t>
            </a:r>
            <a:r>
              <a:rPr lang="en-US" altLang="ja-JP" sz="3600" dirty="0">
                <a:solidFill>
                  <a:srgbClr val="FFFF00"/>
                </a:solidFill>
                <a:latin typeface="Times New Roman" panose="02020603050405020304" pitchFamily="18" charset="0"/>
              </a:rPr>
              <a:t>0+</a:t>
            </a:r>
            <a:r>
              <a:rPr lang="en-US" altLang="ja-JP" sz="3600" dirty="0">
                <a:latin typeface="Times New Roman" panose="02020603050405020304" pitchFamily="18" charset="0"/>
              </a:rPr>
              <a:t>(</a:t>
            </a:r>
            <a:r>
              <a:rPr lang="en-US" altLang="ja-JP" sz="3600" i="1" dirty="0">
                <a:latin typeface="Times New Roman" panose="02020603050405020304" pitchFamily="18" charset="0"/>
              </a:rPr>
              <a:t>X</a:t>
            </a:r>
            <a:r>
              <a:rPr lang="en-US" altLang="ja-JP" sz="3600" dirty="0">
                <a:latin typeface="Times New Roman" panose="02020603050405020304" pitchFamily="18" charset="0"/>
              </a:rPr>
              <a:t> </a:t>
            </a:r>
            <a:r>
              <a:rPr lang="ja-JP" altLang="en-US" sz="3600" b="1" dirty="0">
                <a:solidFill>
                  <a:srgbClr val="FFFF00"/>
                </a:solidFill>
                <a:latin typeface="Times New Roman" panose="02020603050405020304" pitchFamily="18" charset="0"/>
              </a:rPr>
              <a:t>・</a:t>
            </a:r>
            <a:r>
              <a:rPr lang="en-US" altLang="ja-JP" sz="3600" dirty="0">
                <a:latin typeface="Times New Roman" panose="02020603050405020304" pitchFamily="18" charset="0"/>
              </a:rPr>
              <a:t>Z )) </a:t>
            </a:r>
            <a:r>
              <a:rPr lang="ja-JP" altLang="en-US" sz="3200" dirty="0">
                <a:latin typeface="Times New Roman" panose="02020603050405020304" pitchFamily="18" charset="0"/>
              </a:rPr>
              <a:t>の </a:t>
            </a:r>
            <a:r>
              <a:rPr lang="en-US" altLang="ja-JP" sz="3200" i="1" dirty="0">
                <a:latin typeface="Times New Roman" panose="02020603050405020304" pitchFamily="18" charset="0"/>
              </a:rPr>
              <a:t>L</a:t>
            </a:r>
            <a:r>
              <a:rPr lang="en-US" altLang="ja-JP" sz="3200" i="1" baseline="30000" dirty="0">
                <a:latin typeface="Times New Roman" panose="02020603050405020304" pitchFamily="18" charset="0"/>
              </a:rPr>
              <a:t>d</a:t>
            </a:r>
            <a:r>
              <a:rPr lang="en-US" altLang="ja-JP" sz="3200" dirty="0">
                <a:latin typeface="Times New Roman" panose="02020603050405020304" pitchFamily="18" charset="0"/>
              </a:rPr>
              <a:t> </a:t>
            </a:r>
            <a:r>
              <a:rPr lang="ja-JP" altLang="en-US" sz="3200" dirty="0">
                <a:latin typeface="Times New Roman" panose="02020603050405020304" pitchFamily="18" charset="0"/>
              </a:rPr>
              <a:t>は？</a:t>
            </a:r>
            <a:endParaRPr lang="en-US" altLang="ja-JP" sz="3200" dirty="0">
              <a:latin typeface="Times New Roman" panose="02020603050405020304" pitchFamily="18" charset="0"/>
            </a:endParaRPr>
          </a:p>
          <a:p>
            <a:pPr lvl="1" eaLnBrk="1" hangingPunct="1">
              <a:buFontTx/>
              <a:buNone/>
              <a:defRPr/>
            </a:pPr>
            <a:endParaRPr lang="ja-JP" altLang="en-US" sz="3200" dirty="0">
              <a:latin typeface="Times New Roman" panose="02020603050405020304" pitchFamily="18" charset="0"/>
            </a:endParaRPr>
          </a:p>
        </p:txBody>
      </p:sp>
      <p:grpSp>
        <p:nvGrpSpPr>
          <p:cNvPr id="153616" name="Group 1040"/>
          <p:cNvGrpSpPr>
            <a:grpSpLocks/>
          </p:cNvGrpSpPr>
          <p:nvPr/>
        </p:nvGrpSpPr>
        <p:grpSpPr bwMode="auto">
          <a:xfrm>
            <a:off x="1828800" y="3975103"/>
            <a:ext cx="4945063" cy="646113"/>
            <a:chOff x="1152" y="2504"/>
            <a:chExt cx="3115" cy="407"/>
          </a:xfrm>
        </p:grpSpPr>
        <p:sp>
          <p:nvSpPr>
            <p:cNvPr id="153605" name="Text Box 1029"/>
            <p:cNvSpPr txBox="1">
              <a:spLocks noChangeArrowheads="1"/>
            </p:cNvSpPr>
            <p:nvPr/>
          </p:nvSpPr>
          <p:spPr bwMode="auto">
            <a:xfrm>
              <a:off x="1152" y="2504"/>
              <a:ext cx="3115"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3600" dirty="0">
                  <a:effectLst>
                    <a:outerShdw blurRad="38100" dist="38100" dir="2700000" algn="tl">
                      <a:srgbClr val="000000"/>
                    </a:outerShdw>
                  </a:effectLst>
                </a:rPr>
                <a:t>L</a:t>
              </a:r>
              <a:r>
                <a:rPr lang="en-US" altLang="ja-JP" sz="3600" baseline="30000" dirty="0">
                  <a:effectLst>
                    <a:outerShdw blurRad="38100" dist="38100" dir="2700000" algn="tl">
                      <a:srgbClr val="000000"/>
                    </a:outerShdw>
                  </a:effectLst>
                </a:rPr>
                <a:t>d</a:t>
              </a:r>
              <a:r>
                <a:rPr lang="en-US" altLang="ja-JP" sz="3600" i="0" dirty="0">
                  <a:effectLst>
                    <a:outerShdw blurRad="38100" dist="38100" dir="2700000" algn="tl">
                      <a:srgbClr val="000000"/>
                    </a:outerShdw>
                  </a:effectLst>
                </a:rPr>
                <a:t> = (</a:t>
              </a:r>
              <a:r>
                <a:rPr lang="en-US" altLang="ja-JP" sz="3600" i="0" dirty="0">
                  <a:solidFill>
                    <a:srgbClr val="FFFF00"/>
                  </a:solidFill>
                  <a:effectLst>
                    <a:outerShdw blurRad="38100" dist="38100" dir="2700000" algn="tl">
                      <a:srgbClr val="000000"/>
                    </a:outerShdw>
                  </a:effectLst>
                </a:rPr>
                <a:t>0</a:t>
              </a:r>
              <a:r>
                <a:rPr lang="ja-JP" altLang="en-US" sz="3600" i="0" dirty="0">
                  <a:solidFill>
                    <a:srgbClr val="FFFF00"/>
                  </a:solidFill>
                  <a:effectLst>
                    <a:outerShdw blurRad="38100" dist="38100" dir="2700000" algn="tl">
                      <a:srgbClr val="000000"/>
                    </a:outerShdw>
                  </a:effectLst>
                </a:rPr>
                <a:t> </a:t>
              </a:r>
              <a:r>
                <a:rPr lang="en-US" altLang="ja-JP" sz="3600" b="1" i="0" dirty="0">
                  <a:solidFill>
                    <a:srgbClr val="FFFF00"/>
                  </a:solidFill>
                  <a:effectLst>
                    <a:outerShdw blurRad="38100" dist="38100" dir="2700000" algn="tl">
                      <a:srgbClr val="000000"/>
                    </a:outerShdw>
                  </a:effectLst>
                </a:rPr>
                <a:t>+</a:t>
              </a:r>
              <a:r>
                <a:rPr lang="en-US" altLang="ja-JP" sz="3600" dirty="0">
                  <a:effectLst>
                    <a:outerShdw blurRad="38100" dist="38100" dir="2700000" algn="tl">
                      <a:srgbClr val="000000"/>
                    </a:outerShdw>
                  </a:effectLst>
                </a:rPr>
                <a:t>Y</a:t>
              </a:r>
              <a:r>
                <a:rPr lang="en-US" altLang="ja-JP" sz="3600" i="0" dirty="0">
                  <a:effectLst>
                    <a:outerShdw blurRad="38100" dist="38100" dir="2700000" algn="tl">
                      <a:srgbClr val="000000"/>
                    </a:outerShdw>
                  </a:effectLst>
                </a:rPr>
                <a:t> ) </a:t>
              </a:r>
              <a:r>
                <a:rPr lang="ja-JP" altLang="en-US" sz="3600" i="0" dirty="0">
                  <a:solidFill>
                    <a:srgbClr val="FFFF00"/>
                  </a:solidFill>
                  <a:effectLst>
                    <a:outerShdw blurRad="38100" dist="38100" dir="2700000" algn="tl">
                      <a:srgbClr val="000000"/>
                    </a:outerShdw>
                  </a:effectLst>
                </a:rPr>
                <a:t>・</a:t>
              </a:r>
              <a:r>
                <a:rPr lang="ja-JP" altLang="en-US" sz="3600" i="0" dirty="0">
                  <a:effectLst>
                    <a:outerShdw blurRad="38100" dist="38100" dir="2700000" algn="tl">
                      <a:srgbClr val="000000"/>
                    </a:outerShdw>
                  </a:effectLst>
                </a:rPr>
                <a:t> </a:t>
              </a:r>
              <a:r>
                <a:rPr lang="en-US" altLang="ja-JP" sz="3600" i="0" dirty="0">
                  <a:effectLst>
                    <a:outerShdw blurRad="38100" dist="38100" dir="2700000" algn="tl">
                      <a:srgbClr val="000000"/>
                    </a:outerShdw>
                  </a:effectLst>
                </a:rPr>
                <a:t>(</a:t>
              </a:r>
              <a:r>
                <a:rPr lang="en-US" altLang="ja-JP" sz="3600" i="0" dirty="0">
                  <a:solidFill>
                    <a:srgbClr val="FFFF00"/>
                  </a:solidFill>
                  <a:effectLst>
                    <a:outerShdw blurRad="38100" dist="38100" dir="2700000" algn="tl">
                      <a:srgbClr val="000000"/>
                    </a:outerShdw>
                  </a:effectLst>
                </a:rPr>
                <a:t>1</a:t>
              </a:r>
              <a:r>
                <a:rPr lang="ja-JP" altLang="en-US" sz="3600" i="0" dirty="0">
                  <a:solidFill>
                    <a:srgbClr val="FFFF00"/>
                  </a:solidFill>
                  <a:effectLst>
                    <a:outerShdw blurRad="38100" dist="38100" dir="2700000" algn="tl">
                      <a:srgbClr val="000000"/>
                    </a:outerShdw>
                  </a:effectLst>
                </a:rPr>
                <a:t>・</a:t>
              </a:r>
              <a:r>
                <a:rPr lang="en-US" altLang="ja-JP" sz="3600" i="0" dirty="0">
                  <a:effectLst>
                    <a:outerShdw blurRad="38100" dist="38100" dir="2700000" algn="tl">
                      <a:srgbClr val="000000"/>
                    </a:outerShdw>
                  </a:effectLst>
                </a:rPr>
                <a:t>(</a:t>
              </a:r>
              <a:r>
                <a:rPr lang="en-US" altLang="ja-JP" sz="3600" dirty="0">
                  <a:effectLst>
                    <a:outerShdw blurRad="38100" dist="38100" dir="2700000" algn="tl">
                      <a:srgbClr val="000000"/>
                    </a:outerShdw>
                  </a:effectLst>
                </a:rPr>
                <a:t>X</a:t>
              </a:r>
              <a:r>
                <a:rPr lang="en-US" altLang="ja-JP" sz="3600" i="0" dirty="0">
                  <a:effectLst>
                    <a:outerShdw blurRad="38100" dist="38100" dir="2700000" algn="tl">
                      <a:srgbClr val="000000"/>
                    </a:outerShdw>
                  </a:effectLst>
                </a:rPr>
                <a:t> </a:t>
              </a:r>
              <a:r>
                <a:rPr lang="en-US" altLang="ja-JP" sz="3600" b="1" i="0" dirty="0">
                  <a:solidFill>
                    <a:srgbClr val="FFFF00"/>
                  </a:solidFill>
                  <a:effectLst>
                    <a:outerShdw blurRad="38100" dist="38100" dir="2700000" algn="tl">
                      <a:srgbClr val="000000"/>
                    </a:outerShdw>
                  </a:effectLst>
                </a:rPr>
                <a:t>+</a:t>
              </a:r>
              <a:r>
                <a:rPr lang="en-US" altLang="ja-JP" sz="3600" dirty="0">
                  <a:effectLst>
                    <a:outerShdw blurRad="38100" dist="38100" dir="2700000" algn="tl">
                      <a:srgbClr val="000000"/>
                    </a:outerShdw>
                  </a:effectLst>
                </a:rPr>
                <a:t>Z</a:t>
              </a:r>
              <a:r>
                <a:rPr lang="en-US" altLang="ja-JP" sz="3600" i="0" dirty="0">
                  <a:effectLst>
                    <a:outerShdw blurRad="38100" dist="38100" dir="2700000" algn="tl">
                      <a:srgbClr val="000000"/>
                    </a:outerShdw>
                  </a:effectLst>
                </a:rPr>
                <a:t> ))</a:t>
              </a:r>
            </a:p>
          </p:txBody>
        </p:sp>
        <p:sp>
          <p:nvSpPr>
            <p:cNvPr id="153606" name="Line 1030"/>
            <p:cNvSpPr>
              <a:spLocks noChangeShapeType="1"/>
            </p:cNvSpPr>
            <p:nvPr/>
          </p:nvSpPr>
          <p:spPr bwMode="auto">
            <a:xfrm>
              <a:off x="1824" y="2544"/>
              <a:ext cx="67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153607" name="Line 1031"/>
            <p:cNvSpPr>
              <a:spLocks noChangeShapeType="1"/>
            </p:cNvSpPr>
            <p:nvPr/>
          </p:nvSpPr>
          <p:spPr bwMode="auto">
            <a:xfrm>
              <a:off x="3696" y="2544"/>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grpSp>
      <p:sp>
        <p:nvSpPr>
          <p:cNvPr id="153608" name="Text Box 1032"/>
          <p:cNvSpPr txBox="1">
            <a:spLocks noChangeArrowheads="1"/>
          </p:cNvSpPr>
          <p:nvPr/>
        </p:nvSpPr>
        <p:spPr bwMode="auto">
          <a:xfrm>
            <a:off x="1828800" y="4810125"/>
            <a:ext cx="5822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tx1"/>
              </a:buClr>
              <a:buChar char="–"/>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7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2800" i="0">
                <a:latin typeface="Times New Roman" panose="02020603050405020304" pitchFamily="18" charset="0"/>
              </a:rPr>
              <a:t>注</a:t>
            </a:r>
            <a:r>
              <a:rPr lang="en-US" altLang="ja-JP" sz="2800" i="0">
                <a:latin typeface="Times New Roman" panose="02020603050405020304" pitchFamily="18" charset="0"/>
              </a:rPr>
              <a:t>: </a:t>
            </a:r>
            <a:r>
              <a:rPr lang="ja-JP" altLang="en-US" sz="2800" i="0">
                <a:latin typeface="Times New Roman" panose="02020603050405020304" pitchFamily="18" charset="0"/>
              </a:rPr>
              <a:t>演算子の優先順位に注意すること</a:t>
            </a:r>
          </a:p>
        </p:txBody>
      </p:sp>
      <p:sp>
        <p:nvSpPr>
          <p:cNvPr id="10" name="Line 1030">
            <a:extLst>
              <a:ext uri="{FF2B5EF4-FFF2-40B4-BE49-F238E27FC236}">
                <a16:creationId xmlns:a16="http://schemas.microsoft.com/office/drawing/2014/main" id="{3076A9EF-860C-4069-A710-AA4B95D85C94}"/>
              </a:ext>
            </a:extLst>
          </p:cNvPr>
          <p:cNvSpPr>
            <a:spLocks noChangeShapeType="1"/>
          </p:cNvSpPr>
          <p:nvPr/>
        </p:nvSpPr>
        <p:spPr bwMode="auto">
          <a:xfrm>
            <a:off x="2743200" y="3200400"/>
            <a:ext cx="10668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11" name="Line 1031">
            <a:extLst>
              <a:ext uri="{FF2B5EF4-FFF2-40B4-BE49-F238E27FC236}">
                <a16:creationId xmlns:a16="http://schemas.microsoft.com/office/drawing/2014/main" id="{09E26B06-B1A8-40F2-9A8A-6F57B0DC1EAD}"/>
              </a:ext>
            </a:extLst>
          </p:cNvPr>
          <p:cNvSpPr>
            <a:spLocks noChangeShapeType="1"/>
          </p:cNvSpPr>
          <p:nvPr/>
        </p:nvSpPr>
        <p:spPr bwMode="auto">
          <a:xfrm>
            <a:off x="5715000" y="3200400"/>
            <a:ext cx="3048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3616"/>
                                        </p:tgtEl>
                                        <p:attrNameLst>
                                          <p:attrName>style.visibility</p:attrName>
                                        </p:attrNameLst>
                                      </p:cBhvr>
                                      <p:to>
                                        <p:strVal val="visible"/>
                                      </p:to>
                                    </p:set>
                                    <p:anim calcmode="lin" valueType="num">
                                      <p:cBhvr additive="base">
                                        <p:cTn id="7" dur="500" fill="hold"/>
                                        <p:tgtEl>
                                          <p:spTgt spid="153616"/>
                                        </p:tgtEl>
                                        <p:attrNameLst>
                                          <p:attrName>ppt_x</p:attrName>
                                        </p:attrNameLst>
                                      </p:cBhvr>
                                      <p:tavLst>
                                        <p:tav tm="0">
                                          <p:val>
                                            <p:strVal val="#ppt_x"/>
                                          </p:val>
                                        </p:tav>
                                        <p:tav tm="100000">
                                          <p:val>
                                            <p:strVal val="#ppt_x"/>
                                          </p:val>
                                        </p:tav>
                                      </p:tavLst>
                                    </p:anim>
                                    <p:anim calcmode="lin" valueType="num">
                                      <p:cBhvr additive="base">
                                        <p:cTn id="8" dur="500" fill="hold"/>
                                        <p:tgtEl>
                                          <p:spTgt spid="15361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608"/>
                                        </p:tgtEl>
                                        <p:attrNameLst>
                                          <p:attrName>style.visibility</p:attrName>
                                        </p:attrNameLst>
                                      </p:cBhvr>
                                      <p:to>
                                        <p:strVal val="visible"/>
                                      </p:to>
                                    </p:set>
                                    <p:anim calcmode="lin" valueType="num">
                                      <p:cBhvr additive="base">
                                        <p:cTn id="13" dur="500" fill="hold"/>
                                        <p:tgtEl>
                                          <p:spTgt spid="153608"/>
                                        </p:tgtEl>
                                        <p:attrNameLst>
                                          <p:attrName>ppt_x</p:attrName>
                                        </p:attrNameLst>
                                      </p:cBhvr>
                                      <p:tavLst>
                                        <p:tav tm="0">
                                          <p:val>
                                            <p:strVal val="#ppt_x"/>
                                          </p:val>
                                        </p:tav>
                                        <p:tav tm="100000">
                                          <p:val>
                                            <p:strVal val="#ppt_x"/>
                                          </p:val>
                                        </p:tav>
                                      </p:tavLst>
                                    </p:anim>
                                    <p:anim calcmode="lin" valueType="num">
                                      <p:cBhvr additive="base">
                                        <p:cTn id="14" dur="500" fill="hold"/>
                                        <p:tgtEl>
                                          <p:spTgt spid="1536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8"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双対な論理式の例</a:t>
            </a:r>
          </a:p>
        </p:txBody>
      </p:sp>
      <p:graphicFrame>
        <p:nvGraphicFramePr>
          <p:cNvPr id="154723" name="Group 99"/>
          <p:cNvGraphicFramePr>
            <a:graphicFrameLocks noGrp="1"/>
          </p:cNvGraphicFramePr>
          <p:nvPr>
            <p:ph sz="quarter" idx="2"/>
          </p:nvPr>
        </p:nvGraphicFramePr>
        <p:xfrm>
          <a:off x="914400" y="3352800"/>
          <a:ext cx="3695700" cy="2895600"/>
        </p:xfrm>
        <a:graphic>
          <a:graphicData uri="http://schemas.openxmlformats.org/drawingml/2006/table">
            <a:tbl>
              <a:tblPr/>
              <a:tblGrid>
                <a:gridCol w="1547813">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2987">
                  <a:extLst>
                    <a:ext uri="{9D8B030D-6E8A-4147-A177-3AD203B41FA5}">
                      <a16:colId xmlns:a16="http://schemas.microsoft.com/office/drawing/2014/main" val="20002"/>
                    </a:ext>
                  </a:extLst>
                </a:gridCol>
              </a:tblGrid>
              <a:tr h="56356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 </a:t>
                      </a: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Y</a:t>
                      </a: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 </a:t>
                      </a: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Z</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L</a:t>
                      </a:r>
                      <a:r>
                        <a:rPr kumimoji="1" lang="en-US" altLang="ja-JP" sz="3200" b="0" i="1" u="none" strike="noStrike" cap="none" normalizeH="0" baseline="3000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56356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0 0 0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65150">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0 0 1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6356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0 1 0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6356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0 1 1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aphicFrame>
        <p:nvGraphicFramePr>
          <p:cNvPr id="154724" name="Group 100"/>
          <p:cNvGraphicFramePr>
            <a:graphicFrameLocks noGrp="1"/>
          </p:cNvGraphicFramePr>
          <p:nvPr>
            <p:ph sz="quarter" idx="3"/>
          </p:nvPr>
        </p:nvGraphicFramePr>
        <p:xfrm>
          <a:off x="4876800" y="3352800"/>
          <a:ext cx="3695700" cy="2913208"/>
        </p:xfrm>
        <a:graphic>
          <a:graphicData uri="http://schemas.openxmlformats.org/drawingml/2006/table">
            <a:tbl>
              <a:tblPr/>
              <a:tblGrid>
                <a:gridCol w="1547813">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2987">
                  <a:extLst>
                    <a:ext uri="{9D8B030D-6E8A-4147-A177-3AD203B41FA5}">
                      <a16:colId xmlns:a16="http://schemas.microsoft.com/office/drawing/2014/main" val="20002"/>
                    </a:ext>
                  </a:extLst>
                </a:gridCol>
              </a:tblGrid>
              <a:tr h="579068">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 </a:t>
                      </a: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Y</a:t>
                      </a: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 </a:t>
                      </a: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Z</a:t>
                      </a:r>
                    </a:p>
                  </a:txBody>
                  <a:tcPr marT="45712" marB="457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L</a:t>
                      </a: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L</a:t>
                      </a:r>
                      <a:r>
                        <a:rPr kumimoji="1" lang="en-US" altLang="ja-JP" sz="3200" b="0" i="1" u="none" strike="noStrike" cap="none" normalizeH="0" baseline="3000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d</a:t>
                      </a:r>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579068">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1 0 0</a:t>
                      </a:r>
                    </a:p>
                  </a:txBody>
                  <a:tcPr marT="45712" marB="457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79068">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1 0 1</a:t>
                      </a:r>
                    </a:p>
                  </a:txBody>
                  <a:tcPr marT="45712" marB="457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6792">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1 1 0</a:t>
                      </a:r>
                    </a:p>
                  </a:txBody>
                  <a:tcPr marT="45712" marB="457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79068">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1 1 1</a:t>
                      </a:r>
                    </a:p>
                  </a:txBody>
                  <a:tcPr marT="45712" marB="457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54702" name="Text Box 78"/>
          <p:cNvSpPr txBox="1">
            <a:spLocks noChangeArrowheads="1"/>
          </p:cNvSpPr>
          <p:nvPr/>
        </p:nvSpPr>
        <p:spPr bwMode="auto">
          <a:xfrm>
            <a:off x="1431925" y="6191250"/>
            <a:ext cx="46958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dirty="0">
                <a:effectLst>
                  <a:outerShdw blurRad="38100" dist="38100" dir="2700000" algn="tl">
                    <a:srgbClr val="000000"/>
                  </a:outerShdw>
                </a:effectLst>
              </a:rPr>
              <a:t>L</a:t>
            </a:r>
            <a:r>
              <a:rPr lang="en-US" altLang="ja-JP" i="0" dirty="0">
                <a:effectLst>
                  <a:outerShdw blurRad="38100" dist="38100" dir="2700000" algn="tl">
                    <a:srgbClr val="000000"/>
                  </a:outerShdw>
                </a:effectLst>
              </a:rPr>
              <a:t> = </a:t>
            </a:r>
            <a:r>
              <a:rPr lang="en-US" altLang="ja-JP" dirty="0">
                <a:effectLst>
                  <a:outerShdw blurRad="38100" dist="38100" dir="2700000" algn="tl">
                    <a:srgbClr val="000000"/>
                  </a:outerShdw>
                </a:effectLst>
              </a:rPr>
              <a:t>L</a:t>
            </a:r>
            <a:r>
              <a:rPr lang="en-US" altLang="ja-JP" baseline="30000" dirty="0">
                <a:effectLst>
                  <a:outerShdw blurRad="38100" dist="38100" dir="2700000" algn="tl">
                    <a:srgbClr val="000000"/>
                  </a:outerShdw>
                </a:effectLst>
              </a:rPr>
              <a:t>d</a:t>
            </a:r>
            <a:r>
              <a:rPr lang="en-US" altLang="ja-JP" i="0" dirty="0">
                <a:effectLst>
                  <a:outerShdw blurRad="38100" dist="38100" dir="2700000" algn="tl">
                    <a:srgbClr val="000000"/>
                  </a:outerShdw>
                </a:effectLst>
              </a:rPr>
              <a:t> </a:t>
            </a:r>
            <a:r>
              <a:rPr lang="ja-JP" altLang="en-US" i="0" dirty="0">
                <a:effectLst>
                  <a:outerShdw blurRad="38100" dist="38100" dir="2700000" algn="tl">
                    <a:srgbClr val="000000"/>
                  </a:outerShdw>
                </a:effectLst>
              </a:rPr>
              <a:t>では無いことに注意</a:t>
            </a:r>
          </a:p>
        </p:txBody>
      </p:sp>
      <p:grpSp>
        <p:nvGrpSpPr>
          <p:cNvPr id="154706" name="Group 82"/>
          <p:cNvGrpSpPr>
            <a:grpSpLocks/>
          </p:cNvGrpSpPr>
          <p:nvPr/>
        </p:nvGrpSpPr>
        <p:grpSpPr bwMode="auto">
          <a:xfrm>
            <a:off x="2462213" y="3930650"/>
            <a:ext cx="6110287" cy="2330450"/>
            <a:chOff x="1551" y="2476"/>
            <a:chExt cx="3849" cy="1468"/>
          </a:xfrm>
        </p:grpSpPr>
        <p:sp>
          <p:nvSpPr>
            <p:cNvPr id="154707" name="Rectangle 83"/>
            <p:cNvSpPr>
              <a:spLocks noChangeArrowheads="1"/>
            </p:cNvSpPr>
            <p:nvPr/>
          </p:nvSpPr>
          <p:spPr bwMode="auto">
            <a:xfrm>
              <a:off x="2247" y="3568"/>
              <a:ext cx="657"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sp>
          <p:nvSpPr>
            <p:cNvPr id="154708" name="Rectangle 84"/>
            <p:cNvSpPr>
              <a:spLocks noChangeArrowheads="1"/>
            </p:cNvSpPr>
            <p:nvPr/>
          </p:nvSpPr>
          <p:spPr bwMode="auto">
            <a:xfrm>
              <a:off x="1551" y="3568"/>
              <a:ext cx="696"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1</a:t>
              </a:r>
            </a:p>
          </p:txBody>
        </p:sp>
        <p:sp>
          <p:nvSpPr>
            <p:cNvPr id="154709" name="Rectangle 85"/>
            <p:cNvSpPr>
              <a:spLocks noChangeArrowheads="1"/>
            </p:cNvSpPr>
            <p:nvPr/>
          </p:nvSpPr>
          <p:spPr bwMode="auto">
            <a:xfrm>
              <a:off x="2247" y="3204"/>
              <a:ext cx="657"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sp>
          <p:nvSpPr>
            <p:cNvPr id="154710" name="Rectangle 86"/>
            <p:cNvSpPr>
              <a:spLocks noChangeArrowheads="1"/>
            </p:cNvSpPr>
            <p:nvPr/>
          </p:nvSpPr>
          <p:spPr bwMode="auto">
            <a:xfrm>
              <a:off x="1551" y="3204"/>
              <a:ext cx="696"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sp>
          <p:nvSpPr>
            <p:cNvPr id="154711" name="Rectangle 87"/>
            <p:cNvSpPr>
              <a:spLocks noChangeArrowheads="1"/>
            </p:cNvSpPr>
            <p:nvPr/>
          </p:nvSpPr>
          <p:spPr bwMode="auto">
            <a:xfrm>
              <a:off x="2247" y="2840"/>
              <a:ext cx="657"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1</a:t>
              </a:r>
            </a:p>
          </p:txBody>
        </p:sp>
        <p:sp>
          <p:nvSpPr>
            <p:cNvPr id="154712" name="Rectangle 88"/>
            <p:cNvSpPr>
              <a:spLocks noChangeArrowheads="1"/>
            </p:cNvSpPr>
            <p:nvPr/>
          </p:nvSpPr>
          <p:spPr bwMode="auto">
            <a:xfrm>
              <a:off x="1551" y="2840"/>
              <a:ext cx="696"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1</a:t>
              </a:r>
            </a:p>
          </p:txBody>
        </p:sp>
        <p:sp>
          <p:nvSpPr>
            <p:cNvPr id="154713" name="Rectangle 89"/>
            <p:cNvSpPr>
              <a:spLocks noChangeArrowheads="1"/>
            </p:cNvSpPr>
            <p:nvPr/>
          </p:nvSpPr>
          <p:spPr bwMode="auto">
            <a:xfrm>
              <a:off x="2247" y="2476"/>
              <a:ext cx="657"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1</a:t>
              </a:r>
            </a:p>
          </p:txBody>
        </p:sp>
        <p:sp>
          <p:nvSpPr>
            <p:cNvPr id="154714" name="Rectangle 90"/>
            <p:cNvSpPr>
              <a:spLocks noChangeArrowheads="1"/>
            </p:cNvSpPr>
            <p:nvPr/>
          </p:nvSpPr>
          <p:spPr bwMode="auto">
            <a:xfrm>
              <a:off x="1551" y="2476"/>
              <a:ext cx="696"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1</a:t>
              </a:r>
            </a:p>
          </p:txBody>
        </p:sp>
        <p:sp>
          <p:nvSpPr>
            <p:cNvPr id="154715" name="Rectangle 91"/>
            <p:cNvSpPr>
              <a:spLocks noChangeArrowheads="1"/>
            </p:cNvSpPr>
            <p:nvPr/>
          </p:nvSpPr>
          <p:spPr bwMode="auto">
            <a:xfrm>
              <a:off x="4743" y="3580"/>
              <a:ext cx="657"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sp>
          <p:nvSpPr>
            <p:cNvPr id="154716" name="Rectangle 92"/>
            <p:cNvSpPr>
              <a:spLocks noChangeArrowheads="1"/>
            </p:cNvSpPr>
            <p:nvPr/>
          </p:nvSpPr>
          <p:spPr bwMode="auto">
            <a:xfrm>
              <a:off x="4047" y="3580"/>
              <a:ext cx="696"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sp>
          <p:nvSpPr>
            <p:cNvPr id="154717" name="Rectangle 93"/>
            <p:cNvSpPr>
              <a:spLocks noChangeArrowheads="1"/>
            </p:cNvSpPr>
            <p:nvPr/>
          </p:nvSpPr>
          <p:spPr bwMode="auto">
            <a:xfrm>
              <a:off x="4743" y="3204"/>
              <a:ext cx="657" cy="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sp>
          <p:nvSpPr>
            <p:cNvPr id="154718" name="Rectangle 94"/>
            <p:cNvSpPr>
              <a:spLocks noChangeArrowheads="1"/>
            </p:cNvSpPr>
            <p:nvPr/>
          </p:nvSpPr>
          <p:spPr bwMode="auto">
            <a:xfrm>
              <a:off x="4047" y="3204"/>
              <a:ext cx="696" cy="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sp>
          <p:nvSpPr>
            <p:cNvPr id="154719" name="Rectangle 95"/>
            <p:cNvSpPr>
              <a:spLocks noChangeArrowheads="1"/>
            </p:cNvSpPr>
            <p:nvPr/>
          </p:nvSpPr>
          <p:spPr bwMode="auto">
            <a:xfrm>
              <a:off x="4743" y="2840"/>
              <a:ext cx="657"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1</a:t>
              </a:r>
            </a:p>
          </p:txBody>
        </p:sp>
        <p:sp>
          <p:nvSpPr>
            <p:cNvPr id="154720" name="Rectangle 96"/>
            <p:cNvSpPr>
              <a:spLocks noChangeArrowheads="1"/>
            </p:cNvSpPr>
            <p:nvPr/>
          </p:nvSpPr>
          <p:spPr bwMode="auto">
            <a:xfrm>
              <a:off x="4047" y="2840"/>
              <a:ext cx="696"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1</a:t>
              </a:r>
            </a:p>
          </p:txBody>
        </p:sp>
        <p:sp>
          <p:nvSpPr>
            <p:cNvPr id="154721" name="Rectangle 97"/>
            <p:cNvSpPr>
              <a:spLocks noChangeArrowheads="1"/>
            </p:cNvSpPr>
            <p:nvPr/>
          </p:nvSpPr>
          <p:spPr bwMode="auto">
            <a:xfrm>
              <a:off x="4743" y="2476"/>
              <a:ext cx="657"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sp>
          <p:nvSpPr>
            <p:cNvPr id="154722" name="Rectangle 98"/>
            <p:cNvSpPr>
              <a:spLocks noChangeArrowheads="1"/>
            </p:cNvSpPr>
            <p:nvPr/>
          </p:nvSpPr>
          <p:spPr bwMode="auto">
            <a:xfrm>
              <a:off x="4047" y="2476"/>
              <a:ext cx="696"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1</a:t>
              </a:r>
            </a:p>
          </p:txBody>
        </p:sp>
      </p:grpSp>
      <p:graphicFrame>
        <p:nvGraphicFramePr>
          <p:cNvPr id="52281" name="Object 101"/>
          <p:cNvGraphicFramePr>
            <a:graphicFrameLocks noChangeAspect="1"/>
          </p:cNvGraphicFramePr>
          <p:nvPr/>
        </p:nvGraphicFramePr>
        <p:xfrm>
          <a:off x="1143000" y="1600200"/>
          <a:ext cx="4624388" cy="1300163"/>
        </p:xfrm>
        <a:graphic>
          <a:graphicData uri="http://schemas.openxmlformats.org/presentationml/2006/ole">
            <mc:AlternateContent xmlns:mc="http://schemas.openxmlformats.org/markup-compatibility/2006">
              <mc:Choice xmlns:v="urn:schemas-microsoft-com:vml" Requires="v">
                <p:oleObj name="数式" r:id="rId3" imgW="2005200" imgH="534240" progId="Equation.3">
                  <p:embed/>
                </p:oleObj>
              </mc:Choice>
              <mc:Fallback>
                <p:oleObj name="数式" r:id="rId3" imgW="2005200" imgH="534240" progId="Equation.3">
                  <p:embed/>
                  <p:pic>
                    <p:nvPicPr>
                      <p:cNvPr id="0" name="Picture 1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600200"/>
                        <a:ext cx="4624388" cy="1300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54706"/>
                                        </p:tgtEl>
                                        <p:attrNameLst>
                                          <p:attrName>style.visibility</p:attrName>
                                        </p:attrNameLst>
                                      </p:cBhvr>
                                      <p:to>
                                        <p:strVal val="visible"/>
                                      </p:to>
                                    </p:set>
                                    <p:animEffect transition="in" filter="checkerboard(across)">
                                      <p:cBhvr>
                                        <p:cTn id="7" dur="500"/>
                                        <p:tgtEl>
                                          <p:spTgt spid="1547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4702"/>
                                        </p:tgtEl>
                                        <p:attrNameLst>
                                          <p:attrName>style.visibility</p:attrName>
                                        </p:attrNameLst>
                                      </p:cBhvr>
                                      <p:to>
                                        <p:strVal val="visible"/>
                                      </p:to>
                                    </p:set>
                                    <p:anim calcmode="lin" valueType="num">
                                      <p:cBhvr additive="base">
                                        <p:cTn id="12" dur="500" fill="hold"/>
                                        <p:tgtEl>
                                          <p:spTgt spid="154702"/>
                                        </p:tgtEl>
                                        <p:attrNameLst>
                                          <p:attrName>ppt_x</p:attrName>
                                        </p:attrNameLst>
                                      </p:cBhvr>
                                      <p:tavLst>
                                        <p:tav tm="0">
                                          <p:val>
                                            <p:strVal val="#ppt_x"/>
                                          </p:val>
                                        </p:tav>
                                        <p:tav tm="100000">
                                          <p:val>
                                            <p:strVal val="#ppt_x"/>
                                          </p:val>
                                        </p:tav>
                                      </p:tavLst>
                                    </p:anim>
                                    <p:anim calcmode="lin" valueType="num">
                                      <p:cBhvr additive="base">
                                        <p:cTn id="13" dur="500" fill="hold"/>
                                        <p:tgtEl>
                                          <p:spTgt spid="1547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702"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双対な論理式の関係</a:t>
            </a:r>
          </a:p>
        </p:txBody>
      </p:sp>
      <p:graphicFrame>
        <p:nvGraphicFramePr>
          <p:cNvPr id="189480" name="Group 40"/>
          <p:cNvGraphicFramePr>
            <a:graphicFrameLocks noGrp="1"/>
          </p:cNvGraphicFramePr>
          <p:nvPr/>
        </p:nvGraphicFramePr>
        <p:xfrm>
          <a:off x="457200" y="2590800"/>
          <a:ext cx="2743200" cy="4114800"/>
        </p:xfrm>
        <a:graphic>
          <a:graphicData uri="http://schemas.openxmlformats.org/drawingml/2006/table">
            <a:tbl>
              <a:tblPr/>
              <a:tblGrid>
                <a:gridCol w="13716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tblGrid>
              <a:tr h="234950">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 Y Z</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236538">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0 0 0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34950">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0 0 1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34950">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0 1 0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36538">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0 1 1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34950">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1 0 0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34950">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1 0 1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36538">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1 1 0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34950">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1 1 1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graphicFrame>
        <p:nvGraphicFramePr>
          <p:cNvPr id="189481" name="Group 41"/>
          <p:cNvGraphicFramePr>
            <a:graphicFrameLocks noGrp="1"/>
          </p:cNvGraphicFramePr>
          <p:nvPr/>
        </p:nvGraphicFramePr>
        <p:xfrm>
          <a:off x="3352800" y="2590800"/>
          <a:ext cx="2743200" cy="4114800"/>
        </p:xfrm>
        <a:graphic>
          <a:graphicData uri="http://schemas.openxmlformats.org/drawingml/2006/table">
            <a:tbl>
              <a:tblPr/>
              <a:tblGrid>
                <a:gridCol w="13716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tblGrid>
              <a:tr h="234950">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 Y Z</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L</a:t>
                      </a:r>
                      <a:r>
                        <a:rPr kumimoji="1" lang="en-US" altLang="ja-JP" sz="2400" b="0" i="1" u="none" strike="noStrike" cap="none" normalizeH="0" baseline="3000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236538">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1 1 1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34950">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1 1 0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34950">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1 0 1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36538">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1 0 0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34950">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0 1 1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34950">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0 1 0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36538">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0 0 1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34950">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0 0 0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189513" name="Text Box 73"/>
          <p:cNvSpPr txBox="1">
            <a:spLocks noChangeArrowheads="1"/>
          </p:cNvSpPr>
          <p:nvPr/>
        </p:nvSpPr>
        <p:spPr bwMode="auto">
          <a:xfrm>
            <a:off x="6181725" y="3171825"/>
            <a:ext cx="2808288"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ja-JP" altLang="en-US" sz="2800" i="0">
                <a:effectLst>
                  <a:outerShdw blurRad="38100" dist="38100" dir="2700000" algn="tl">
                    <a:srgbClr val="000000"/>
                  </a:outerShdw>
                </a:effectLst>
              </a:rPr>
              <a:t>入力の</a:t>
            </a:r>
            <a:r>
              <a:rPr lang="en-US" altLang="ja-JP" sz="2800" i="0">
                <a:effectLst>
                  <a:outerShdw blurRad="38100" dist="38100" dir="2700000" algn="tl">
                    <a:srgbClr val="000000"/>
                  </a:outerShdw>
                </a:effectLst>
              </a:rPr>
              <a:t>0</a:t>
            </a:r>
            <a:r>
              <a:rPr lang="ja-JP" altLang="en-US" sz="2800" i="0">
                <a:effectLst>
                  <a:outerShdw blurRad="38100" dist="38100" dir="2700000" algn="tl">
                    <a:srgbClr val="000000"/>
                  </a:outerShdw>
                </a:effectLst>
              </a:rPr>
              <a:t>と</a:t>
            </a:r>
            <a:r>
              <a:rPr lang="en-US" altLang="ja-JP" sz="2800" i="0">
                <a:effectLst>
                  <a:outerShdw blurRad="38100" dist="38100" dir="2700000" algn="tl">
                    <a:srgbClr val="000000"/>
                  </a:outerShdw>
                </a:effectLst>
              </a:rPr>
              <a:t>1</a:t>
            </a:r>
            <a:r>
              <a:rPr lang="ja-JP" altLang="en-US" sz="2800" i="0">
                <a:effectLst>
                  <a:outerShdw blurRad="38100" dist="38100" dir="2700000" algn="tl">
                    <a:srgbClr val="000000"/>
                  </a:outerShdw>
                </a:effectLst>
              </a:rPr>
              <a:t>を</a:t>
            </a:r>
          </a:p>
          <a:p>
            <a:pPr eaLnBrk="1" hangingPunct="1">
              <a:defRPr/>
            </a:pPr>
            <a:r>
              <a:rPr lang="ja-JP" altLang="en-US" sz="2800" i="0">
                <a:effectLst>
                  <a:outerShdw blurRad="38100" dist="38100" dir="2700000" algn="tl">
                    <a:srgbClr val="000000"/>
                  </a:outerShdw>
                </a:effectLst>
              </a:rPr>
              <a:t>入れ替えたときに</a:t>
            </a:r>
          </a:p>
          <a:p>
            <a:pPr eaLnBrk="1" hangingPunct="1">
              <a:defRPr/>
            </a:pPr>
            <a:r>
              <a:rPr lang="ja-JP" altLang="en-US" sz="2800" i="0">
                <a:effectLst>
                  <a:outerShdw blurRad="38100" dist="38100" dir="2700000" algn="tl">
                    <a:srgbClr val="000000"/>
                  </a:outerShdw>
                </a:effectLst>
              </a:rPr>
              <a:t>出力の</a:t>
            </a:r>
            <a:r>
              <a:rPr lang="en-US" altLang="ja-JP" sz="2800" i="0">
                <a:effectLst>
                  <a:outerShdw blurRad="38100" dist="38100" dir="2700000" algn="tl">
                    <a:srgbClr val="000000"/>
                  </a:outerShdw>
                </a:effectLst>
              </a:rPr>
              <a:t>0</a:t>
            </a:r>
            <a:r>
              <a:rPr lang="ja-JP" altLang="en-US" sz="2800" i="0">
                <a:effectLst>
                  <a:outerShdw blurRad="38100" dist="38100" dir="2700000" algn="tl">
                    <a:srgbClr val="000000"/>
                  </a:outerShdw>
                </a:effectLst>
              </a:rPr>
              <a:t>と</a:t>
            </a:r>
            <a:r>
              <a:rPr lang="en-US" altLang="ja-JP" sz="2800" i="0">
                <a:effectLst>
                  <a:outerShdw blurRad="38100" dist="38100" dir="2700000" algn="tl">
                    <a:srgbClr val="000000"/>
                  </a:outerShdw>
                </a:effectLst>
              </a:rPr>
              <a:t>1</a:t>
            </a:r>
            <a:r>
              <a:rPr lang="ja-JP" altLang="en-US" sz="2800" i="0">
                <a:effectLst>
                  <a:outerShdw blurRad="38100" dist="38100" dir="2700000" algn="tl">
                    <a:srgbClr val="000000"/>
                  </a:outerShdw>
                </a:effectLst>
              </a:rPr>
              <a:t>が</a:t>
            </a:r>
          </a:p>
          <a:p>
            <a:pPr eaLnBrk="1" hangingPunct="1">
              <a:defRPr/>
            </a:pPr>
            <a:r>
              <a:rPr lang="ja-JP" altLang="en-US" sz="2800" i="0">
                <a:effectLst>
                  <a:outerShdw blurRad="38100" dist="38100" dir="2700000" algn="tl">
                    <a:srgbClr val="000000"/>
                  </a:outerShdw>
                </a:effectLst>
              </a:rPr>
              <a:t>入れ替わる</a:t>
            </a:r>
          </a:p>
        </p:txBody>
      </p:sp>
      <p:grpSp>
        <p:nvGrpSpPr>
          <p:cNvPr id="189527" name="Group 87"/>
          <p:cNvGrpSpPr>
            <a:grpSpLocks/>
          </p:cNvGrpSpPr>
          <p:nvPr/>
        </p:nvGrpSpPr>
        <p:grpSpPr bwMode="auto">
          <a:xfrm>
            <a:off x="685800" y="2819400"/>
            <a:ext cx="3810000" cy="762000"/>
            <a:chOff x="432" y="1776"/>
            <a:chExt cx="2400" cy="480"/>
          </a:xfrm>
        </p:grpSpPr>
        <p:sp>
          <p:nvSpPr>
            <p:cNvPr id="189528" name="Oval 88"/>
            <p:cNvSpPr>
              <a:spLocks noChangeArrowheads="1"/>
            </p:cNvSpPr>
            <p:nvPr/>
          </p:nvSpPr>
          <p:spPr bwMode="auto">
            <a:xfrm>
              <a:off x="432" y="1872"/>
              <a:ext cx="576" cy="384"/>
            </a:xfrm>
            <a:prstGeom prst="ellipse">
              <a:avLst/>
            </a:prstGeom>
            <a:noFill/>
            <a:ln w="38100">
              <a:solidFill>
                <a:srgbClr val="FF00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ja-JP" altLang="en-US">
                <a:effectLst>
                  <a:outerShdw blurRad="38100" dist="38100" dir="2700000" algn="tl">
                    <a:srgbClr val="000000">
                      <a:alpha val="43137"/>
                    </a:srgbClr>
                  </a:outerShdw>
                </a:effectLst>
              </a:endParaRPr>
            </a:p>
          </p:txBody>
        </p:sp>
        <p:sp>
          <p:nvSpPr>
            <p:cNvPr id="189529" name="Oval 89"/>
            <p:cNvSpPr>
              <a:spLocks noChangeArrowheads="1"/>
            </p:cNvSpPr>
            <p:nvPr/>
          </p:nvSpPr>
          <p:spPr bwMode="auto">
            <a:xfrm>
              <a:off x="2256" y="1872"/>
              <a:ext cx="576" cy="384"/>
            </a:xfrm>
            <a:prstGeom prst="ellipse">
              <a:avLst/>
            </a:prstGeom>
            <a:noFill/>
            <a:ln w="38100">
              <a:solidFill>
                <a:srgbClr val="FF00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ja-JP" altLang="en-US">
                <a:effectLst>
                  <a:outerShdw blurRad="38100" dist="38100" dir="2700000" algn="tl">
                    <a:srgbClr val="000000">
                      <a:alpha val="43137"/>
                    </a:srgbClr>
                  </a:outerShdw>
                </a:effectLst>
              </a:endParaRPr>
            </a:p>
          </p:txBody>
        </p:sp>
        <p:sp>
          <p:nvSpPr>
            <p:cNvPr id="189530" name="Arc 90"/>
            <p:cNvSpPr>
              <a:spLocks/>
            </p:cNvSpPr>
            <p:nvPr/>
          </p:nvSpPr>
          <p:spPr bwMode="auto">
            <a:xfrm flipH="1">
              <a:off x="912" y="1776"/>
              <a:ext cx="720"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FF00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ja-JP" altLang="en-US">
                <a:effectLst>
                  <a:outerShdw blurRad="38100" dist="38100" dir="2700000" algn="tl">
                    <a:srgbClr val="000000">
                      <a:alpha val="43137"/>
                    </a:srgbClr>
                  </a:outerShdw>
                </a:effectLst>
              </a:endParaRPr>
            </a:p>
          </p:txBody>
        </p:sp>
        <p:sp>
          <p:nvSpPr>
            <p:cNvPr id="189531" name="Arc 91"/>
            <p:cNvSpPr>
              <a:spLocks/>
            </p:cNvSpPr>
            <p:nvPr/>
          </p:nvSpPr>
          <p:spPr bwMode="auto">
            <a:xfrm>
              <a:off x="1632" y="1776"/>
              <a:ext cx="720"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FF00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ja-JP" altLang="en-US">
                <a:effectLst>
                  <a:outerShdw blurRad="38100" dist="38100" dir="2700000" algn="tl">
                    <a:srgbClr val="000000">
                      <a:alpha val="43137"/>
                    </a:srgbClr>
                  </a:outerShdw>
                </a:effectLst>
              </a:endParaRPr>
            </a:p>
          </p:txBody>
        </p:sp>
      </p:grpSp>
      <p:grpSp>
        <p:nvGrpSpPr>
          <p:cNvPr id="189532" name="Group 92"/>
          <p:cNvGrpSpPr>
            <a:grpSpLocks/>
          </p:cNvGrpSpPr>
          <p:nvPr/>
        </p:nvGrpSpPr>
        <p:grpSpPr bwMode="auto">
          <a:xfrm>
            <a:off x="2209800" y="2971800"/>
            <a:ext cx="3505200" cy="685800"/>
            <a:chOff x="1392" y="1872"/>
            <a:chExt cx="2208" cy="432"/>
          </a:xfrm>
        </p:grpSpPr>
        <p:sp>
          <p:nvSpPr>
            <p:cNvPr id="189533" name="Oval 93"/>
            <p:cNvSpPr>
              <a:spLocks noChangeArrowheads="1"/>
            </p:cNvSpPr>
            <p:nvPr/>
          </p:nvSpPr>
          <p:spPr bwMode="auto">
            <a:xfrm>
              <a:off x="1392" y="1872"/>
              <a:ext cx="384" cy="384"/>
            </a:xfrm>
            <a:prstGeom prst="ellipse">
              <a:avLst/>
            </a:prstGeom>
            <a:noFill/>
            <a:ln w="38100">
              <a:solidFill>
                <a:srgbClr val="00FF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ja-JP" altLang="en-US">
                <a:effectLst>
                  <a:outerShdw blurRad="38100" dist="38100" dir="2700000" algn="tl">
                    <a:srgbClr val="000000">
                      <a:alpha val="43137"/>
                    </a:srgbClr>
                  </a:outerShdw>
                </a:effectLst>
              </a:endParaRPr>
            </a:p>
          </p:txBody>
        </p:sp>
        <p:sp>
          <p:nvSpPr>
            <p:cNvPr id="189534" name="Oval 94"/>
            <p:cNvSpPr>
              <a:spLocks noChangeArrowheads="1"/>
            </p:cNvSpPr>
            <p:nvPr/>
          </p:nvSpPr>
          <p:spPr bwMode="auto">
            <a:xfrm>
              <a:off x="3216" y="1872"/>
              <a:ext cx="384" cy="384"/>
            </a:xfrm>
            <a:prstGeom prst="ellipse">
              <a:avLst/>
            </a:prstGeom>
            <a:noFill/>
            <a:ln w="38100">
              <a:solidFill>
                <a:srgbClr val="00FF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ja-JP" altLang="en-US">
                <a:effectLst>
                  <a:outerShdw blurRad="38100" dist="38100" dir="2700000" algn="tl">
                    <a:srgbClr val="000000">
                      <a:alpha val="43137"/>
                    </a:srgbClr>
                  </a:outerShdw>
                </a:effectLst>
              </a:endParaRPr>
            </a:p>
          </p:txBody>
        </p:sp>
        <p:sp>
          <p:nvSpPr>
            <p:cNvPr id="189535" name="Arc 95"/>
            <p:cNvSpPr>
              <a:spLocks/>
            </p:cNvSpPr>
            <p:nvPr/>
          </p:nvSpPr>
          <p:spPr bwMode="auto">
            <a:xfrm flipH="1" flipV="1">
              <a:off x="1776" y="2160"/>
              <a:ext cx="720"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FF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ja-JP" altLang="en-US">
                <a:effectLst>
                  <a:outerShdw blurRad="38100" dist="38100" dir="2700000" algn="tl">
                    <a:srgbClr val="000000">
                      <a:alpha val="43137"/>
                    </a:srgbClr>
                  </a:outerShdw>
                </a:effectLst>
              </a:endParaRPr>
            </a:p>
          </p:txBody>
        </p:sp>
        <p:sp>
          <p:nvSpPr>
            <p:cNvPr id="189536" name="Arc 96"/>
            <p:cNvSpPr>
              <a:spLocks/>
            </p:cNvSpPr>
            <p:nvPr/>
          </p:nvSpPr>
          <p:spPr bwMode="auto">
            <a:xfrm flipV="1">
              <a:off x="2544" y="2160"/>
              <a:ext cx="720"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FF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ja-JP" altLang="en-US">
                <a:effectLst>
                  <a:outerShdw blurRad="38100" dist="38100" dir="2700000" algn="tl">
                    <a:srgbClr val="000000">
                      <a:alpha val="43137"/>
                    </a:srgbClr>
                  </a:outerShdw>
                </a:effectLst>
              </a:endParaRPr>
            </a:p>
          </p:txBody>
        </p:sp>
      </p:grpSp>
      <p:graphicFrame>
        <p:nvGraphicFramePr>
          <p:cNvPr id="53318" name="Object 1121"/>
          <p:cNvGraphicFramePr>
            <a:graphicFrameLocks noChangeAspect="1"/>
          </p:cNvGraphicFramePr>
          <p:nvPr/>
        </p:nvGraphicFramePr>
        <p:xfrm>
          <a:off x="685800" y="1295400"/>
          <a:ext cx="4624388" cy="1300163"/>
        </p:xfrm>
        <a:graphic>
          <a:graphicData uri="http://schemas.openxmlformats.org/presentationml/2006/ole">
            <mc:AlternateContent xmlns:mc="http://schemas.openxmlformats.org/markup-compatibility/2006">
              <mc:Choice xmlns:v="urn:schemas-microsoft-com:vml" Requires="v">
                <p:oleObj name="数式" r:id="rId3" imgW="2005200" imgH="534240" progId="Equation.3">
                  <p:embed/>
                </p:oleObj>
              </mc:Choice>
              <mc:Fallback>
                <p:oleObj name="数式" r:id="rId3" imgW="2005200" imgH="534240" progId="Equation.3">
                  <p:embed/>
                  <p:pic>
                    <p:nvPicPr>
                      <p:cNvPr id="0" name="Picture 1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295400"/>
                        <a:ext cx="4624388" cy="1300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89527"/>
                                        </p:tgtEl>
                                        <p:attrNameLst>
                                          <p:attrName>style.visibility</p:attrName>
                                        </p:attrNameLst>
                                      </p:cBhvr>
                                      <p:to>
                                        <p:strVal val="visible"/>
                                      </p:to>
                                    </p:set>
                                    <p:animEffect transition="in" filter="checkerboard(across)">
                                      <p:cBhvr>
                                        <p:cTn id="7" dur="500"/>
                                        <p:tgtEl>
                                          <p:spTgt spid="1895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89532"/>
                                        </p:tgtEl>
                                        <p:attrNameLst>
                                          <p:attrName>style.visibility</p:attrName>
                                        </p:attrNameLst>
                                      </p:cBhvr>
                                      <p:to>
                                        <p:strVal val="visible"/>
                                      </p:to>
                                    </p:set>
                                    <p:animEffect transition="in" filter="checkerboard(across)">
                                      <p:cBhvr>
                                        <p:cTn id="12" dur="500"/>
                                        <p:tgtEl>
                                          <p:spTgt spid="18953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9513"/>
                                        </p:tgtEl>
                                        <p:attrNameLst>
                                          <p:attrName>style.visibility</p:attrName>
                                        </p:attrNameLst>
                                      </p:cBhvr>
                                      <p:to>
                                        <p:strVal val="visible"/>
                                      </p:to>
                                    </p:set>
                                    <p:anim calcmode="lin" valueType="num">
                                      <p:cBhvr additive="base">
                                        <p:cTn id="17" dur="500" fill="hold"/>
                                        <p:tgtEl>
                                          <p:spTgt spid="189513"/>
                                        </p:tgtEl>
                                        <p:attrNameLst>
                                          <p:attrName>ppt_x</p:attrName>
                                        </p:attrNameLst>
                                      </p:cBhvr>
                                      <p:tavLst>
                                        <p:tav tm="0">
                                          <p:val>
                                            <p:strVal val="#ppt_x"/>
                                          </p:val>
                                        </p:tav>
                                        <p:tav tm="100000">
                                          <p:val>
                                            <p:strVal val="#ppt_x"/>
                                          </p:val>
                                        </p:tav>
                                      </p:tavLst>
                                    </p:anim>
                                    <p:anim calcmode="lin" valueType="num">
                                      <p:cBhvr additive="base">
                                        <p:cTn id="18" dur="500" fill="hold"/>
                                        <p:tgtEl>
                                          <p:spTgt spid="1895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513"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双対性</a:t>
            </a:r>
          </a:p>
        </p:txBody>
      </p:sp>
      <p:sp>
        <p:nvSpPr>
          <p:cNvPr id="155651" name="Rectangle 3"/>
          <p:cNvSpPr>
            <a:spLocks noGrp="1" noChangeArrowheads="1"/>
          </p:cNvSpPr>
          <p:nvPr>
            <p:ph type="body" sz="half" idx="1"/>
          </p:nvPr>
        </p:nvSpPr>
        <p:spPr>
          <a:xfrm>
            <a:off x="1066800" y="1752600"/>
            <a:ext cx="7391400" cy="1974850"/>
          </a:xfrm>
        </p:spPr>
        <p:txBody>
          <a:bodyPr/>
          <a:lstStyle/>
          <a:p>
            <a:pPr eaLnBrk="1" hangingPunct="1">
              <a:buFont typeface="Wingdings" panose="05000000000000000000" pitchFamily="2" charset="2"/>
              <a:buChar char="u"/>
              <a:defRPr/>
            </a:pPr>
            <a:r>
              <a:rPr lang="ja-JP" altLang="en-US" dirty="0">
                <a:latin typeface="Times New Roman" panose="02020603050405020304" pitchFamily="18" charset="0"/>
              </a:rPr>
              <a:t>定理 </a:t>
            </a:r>
            <a:r>
              <a:rPr lang="en-US" altLang="ja-JP" dirty="0">
                <a:latin typeface="Times New Roman" panose="02020603050405020304" pitchFamily="18" charset="0"/>
              </a:rPr>
              <a:t>: </a:t>
            </a:r>
            <a:r>
              <a:rPr lang="ja-JP" altLang="en-US" dirty="0">
                <a:latin typeface="Times New Roman" panose="02020603050405020304" pitchFamily="18" charset="0"/>
              </a:rPr>
              <a:t>双対性</a:t>
            </a:r>
            <a:r>
              <a:rPr lang="en-US" altLang="ja-JP" dirty="0">
                <a:latin typeface="Times New Roman" panose="02020603050405020304" pitchFamily="18" charset="0"/>
              </a:rPr>
              <a:t>  </a:t>
            </a:r>
            <a:r>
              <a:rPr lang="en-US" altLang="ja-JP" i="1" dirty="0">
                <a:latin typeface="Times New Roman" panose="02020603050405020304" pitchFamily="18" charset="0"/>
              </a:rPr>
              <a:t>P</a:t>
            </a:r>
            <a:r>
              <a:rPr lang="en-US" altLang="ja-JP" dirty="0">
                <a:latin typeface="Times New Roman" panose="02020603050405020304" pitchFamily="18" charset="0"/>
              </a:rPr>
              <a:t> = </a:t>
            </a:r>
            <a:r>
              <a:rPr lang="en-US" altLang="ja-JP" i="1" dirty="0">
                <a:latin typeface="Times New Roman" panose="02020603050405020304" pitchFamily="18" charset="0"/>
              </a:rPr>
              <a:t>Q</a:t>
            </a:r>
            <a:r>
              <a:rPr lang="en-US" altLang="ja-JP" dirty="0">
                <a:latin typeface="Times New Roman" panose="02020603050405020304" pitchFamily="18" charset="0"/>
              </a:rPr>
              <a:t> </a:t>
            </a:r>
            <a:r>
              <a:rPr lang="ja-JP" altLang="en-US" dirty="0">
                <a:latin typeface="Times New Roman" panose="02020603050405020304" pitchFamily="18" charset="0"/>
              </a:rPr>
              <a:t>ならば </a:t>
            </a:r>
            <a:r>
              <a:rPr lang="en-US" altLang="ja-JP" i="1" dirty="0">
                <a:latin typeface="Times New Roman" panose="02020603050405020304" pitchFamily="18" charset="0"/>
              </a:rPr>
              <a:t>P </a:t>
            </a:r>
            <a:r>
              <a:rPr lang="en-US" altLang="ja-JP" i="1" baseline="30000" dirty="0">
                <a:latin typeface="Times New Roman" panose="02020603050405020304" pitchFamily="18" charset="0"/>
              </a:rPr>
              <a:t>d</a:t>
            </a:r>
            <a:r>
              <a:rPr lang="en-US" altLang="ja-JP" dirty="0">
                <a:latin typeface="Times New Roman" panose="02020603050405020304" pitchFamily="18" charset="0"/>
              </a:rPr>
              <a:t> = </a:t>
            </a:r>
            <a:r>
              <a:rPr lang="en-US" altLang="ja-JP" i="1" dirty="0">
                <a:latin typeface="Times New Roman" panose="02020603050405020304" pitchFamily="18" charset="0"/>
              </a:rPr>
              <a:t>Q </a:t>
            </a:r>
            <a:r>
              <a:rPr lang="en-US" altLang="ja-JP" i="1" baseline="30000" dirty="0">
                <a:latin typeface="Times New Roman" panose="02020603050405020304" pitchFamily="18" charset="0"/>
              </a:rPr>
              <a:t>d</a:t>
            </a:r>
            <a:r>
              <a:rPr lang="en-US" altLang="ja-JP" dirty="0">
                <a:latin typeface="Times New Roman" panose="02020603050405020304" pitchFamily="18" charset="0"/>
              </a:rPr>
              <a:t> </a:t>
            </a:r>
          </a:p>
          <a:p>
            <a:pPr marL="457200" lvl="1" indent="0">
              <a:buNone/>
            </a:pPr>
            <a:r>
              <a:rPr lang="ja-JP" altLang="en-US" sz="3200" dirty="0">
                <a:latin typeface="Times New Roman" panose="02020603050405020304" pitchFamily="18" charset="0"/>
              </a:rPr>
              <a:t>例</a:t>
            </a:r>
            <a:r>
              <a:rPr lang="en-US" altLang="ja-JP" sz="3200" dirty="0">
                <a:latin typeface="Times New Roman" panose="02020603050405020304" pitchFamily="18" charset="0"/>
              </a:rPr>
              <a:t>:</a:t>
            </a:r>
            <a:r>
              <a:rPr lang="en-US" altLang="ja-JP" sz="3200" i="1" dirty="0">
                <a:latin typeface="Times New Roman" panose="02020603050405020304" pitchFamily="18" charset="0"/>
              </a:rPr>
              <a:t> P</a:t>
            </a:r>
            <a:r>
              <a:rPr lang="en-US" altLang="ja-JP" sz="3200" dirty="0">
                <a:latin typeface="Times New Roman" panose="02020603050405020304" pitchFamily="18" charset="0"/>
              </a:rPr>
              <a:t> = </a:t>
            </a:r>
            <a:r>
              <a:rPr lang="en-US" altLang="ja-JP" sz="3200" i="1" dirty="0">
                <a:latin typeface="Times New Roman" panose="02020603050405020304" pitchFamily="18" charset="0"/>
              </a:rPr>
              <a:t>X</a:t>
            </a:r>
            <a:r>
              <a:rPr lang="en-US" altLang="ja-JP" sz="3200" dirty="0">
                <a:latin typeface="Times New Roman" panose="02020603050405020304" pitchFamily="18" charset="0"/>
              </a:rPr>
              <a:t> + </a:t>
            </a:r>
            <a:r>
              <a:rPr lang="en-US" altLang="ja-JP" sz="3200" i="1" dirty="0">
                <a:latin typeface="Times New Roman" panose="02020603050405020304" pitchFamily="18" charset="0"/>
              </a:rPr>
              <a:t>Y</a:t>
            </a:r>
            <a:r>
              <a:rPr lang="en-US" altLang="ja-JP" sz="3200" dirty="0">
                <a:latin typeface="Times New Roman" panose="02020603050405020304" pitchFamily="18" charset="0"/>
              </a:rPr>
              <a:t>,             </a:t>
            </a:r>
            <a:r>
              <a:rPr lang="en-US" altLang="ja-JP" sz="3200" i="1" dirty="0">
                <a:latin typeface="Times New Roman" panose="02020603050405020304" pitchFamily="18" charset="0"/>
              </a:rPr>
              <a:t>Q</a:t>
            </a:r>
            <a:r>
              <a:rPr lang="en-US" altLang="ja-JP" sz="3200" dirty="0">
                <a:latin typeface="Times New Roman" panose="02020603050405020304" pitchFamily="18" charset="0"/>
              </a:rPr>
              <a:t> = </a:t>
            </a:r>
            <a:r>
              <a:rPr lang="en-US" altLang="ja-JP" sz="3200" i="1" dirty="0">
                <a:latin typeface="Times New Roman" panose="02020603050405020304" pitchFamily="18" charset="0"/>
              </a:rPr>
              <a:t>X</a:t>
            </a:r>
            <a:r>
              <a:rPr lang="en-US" altLang="ja-JP" sz="3200" dirty="0">
                <a:latin typeface="Times New Roman" panose="02020603050405020304" pitchFamily="18" charset="0"/>
              </a:rPr>
              <a:t> </a:t>
            </a:r>
            <a:r>
              <a:rPr lang="ja-JP" altLang="en-US" sz="3200" dirty="0">
                <a:latin typeface="Times New Roman" panose="02020603050405020304" pitchFamily="18" charset="0"/>
              </a:rPr>
              <a:t>・</a:t>
            </a:r>
            <a:r>
              <a:rPr lang="en-US" altLang="ja-JP" sz="3200" i="1" dirty="0">
                <a:latin typeface="Times New Roman" panose="02020603050405020304" pitchFamily="18" charset="0"/>
              </a:rPr>
              <a:t>Y</a:t>
            </a:r>
            <a:r>
              <a:rPr lang="en-US" altLang="ja-JP" sz="3200" dirty="0">
                <a:latin typeface="Times New Roman" panose="02020603050405020304" pitchFamily="18" charset="0"/>
              </a:rPr>
              <a:t> </a:t>
            </a:r>
          </a:p>
          <a:p>
            <a:pPr marL="457200" lvl="1" indent="0">
              <a:buNone/>
            </a:pPr>
            <a:r>
              <a:rPr lang="en-US" altLang="ja-JP" sz="3200" i="1" baseline="30000" dirty="0">
                <a:latin typeface="Times New Roman" panose="02020603050405020304" pitchFamily="18" charset="0"/>
              </a:rPr>
              <a:t>         </a:t>
            </a:r>
            <a:r>
              <a:rPr lang="en-US" altLang="ja-JP" sz="3200" i="1" dirty="0">
                <a:latin typeface="Times New Roman" panose="02020603050405020304" pitchFamily="18" charset="0"/>
              </a:rPr>
              <a:t>P</a:t>
            </a:r>
            <a:r>
              <a:rPr lang="en-US" altLang="ja-JP" sz="3200" i="1" baseline="30000" dirty="0">
                <a:latin typeface="Times New Roman" panose="02020603050405020304" pitchFamily="18" charset="0"/>
              </a:rPr>
              <a:t>d</a:t>
            </a:r>
            <a:r>
              <a:rPr lang="en-US" altLang="ja-JP" sz="3200" dirty="0">
                <a:latin typeface="Times New Roman" panose="02020603050405020304" pitchFamily="18" charset="0"/>
              </a:rPr>
              <a:t> = </a:t>
            </a:r>
            <a:r>
              <a:rPr lang="en-US" altLang="ja-JP" sz="3200" i="1" dirty="0">
                <a:latin typeface="Times New Roman" panose="02020603050405020304" pitchFamily="18" charset="0"/>
              </a:rPr>
              <a:t>X</a:t>
            </a:r>
            <a:r>
              <a:rPr lang="en-US" altLang="ja-JP" sz="3200" dirty="0">
                <a:latin typeface="Times New Roman" panose="02020603050405020304" pitchFamily="18" charset="0"/>
              </a:rPr>
              <a:t> </a:t>
            </a:r>
            <a:r>
              <a:rPr lang="ja-JP" altLang="en-US" sz="3200" dirty="0">
                <a:latin typeface="Times New Roman" panose="02020603050405020304" pitchFamily="18" charset="0"/>
              </a:rPr>
              <a:t>・</a:t>
            </a:r>
            <a:r>
              <a:rPr lang="en-US" altLang="ja-JP" sz="3200" dirty="0">
                <a:latin typeface="Times New Roman" panose="02020603050405020304" pitchFamily="18" charset="0"/>
              </a:rPr>
              <a:t> </a:t>
            </a:r>
            <a:r>
              <a:rPr lang="en-US" altLang="ja-JP" sz="3200" i="1" dirty="0">
                <a:latin typeface="Times New Roman" panose="02020603050405020304" pitchFamily="18" charset="0"/>
              </a:rPr>
              <a:t>Y</a:t>
            </a:r>
            <a:r>
              <a:rPr lang="en-US" altLang="ja-JP" sz="3200" dirty="0">
                <a:latin typeface="Times New Roman" panose="02020603050405020304" pitchFamily="18" charset="0"/>
              </a:rPr>
              <a:t>,            </a:t>
            </a:r>
            <a:r>
              <a:rPr lang="en-US" altLang="ja-JP" sz="3200" i="1" dirty="0" err="1">
                <a:latin typeface="Times New Roman" panose="02020603050405020304" pitchFamily="18" charset="0"/>
              </a:rPr>
              <a:t>Q</a:t>
            </a:r>
            <a:r>
              <a:rPr lang="en-US" altLang="ja-JP" sz="3200" i="1" baseline="30000" dirty="0" err="1">
                <a:latin typeface="Times New Roman" panose="02020603050405020304" pitchFamily="18" charset="0"/>
              </a:rPr>
              <a:t>d</a:t>
            </a:r>
            <a:r>
              <a:rPr lang="en-US" altLang="ja-JP" sz="3200" dirty="0">
                <a:latin typeface="Times New Roman" panose="02020603050405020304" pitchFamily="18" charset="0"/>
              </a:rPr>
              <a:t> = </a:t>
            </a:r>
            <a:r>
              <a:rPr lang="en-US" altLang="ja-JP" sz="3200" i="1" dirty="0">
                <a:latin typeface="Times New Roman" panose="02020603050405020304" pitchFamily="18" charset="0"/>
              </a:rPr>
              <a:t>X</a:t>
            </a:r>
            <a:r>
              <a:rPr lang="en-US" altLang="ja-JP" sz="3200" dirty="0">
                <a:latin typeface="Times New Roman" panose="02020603050405020304" pitchFamily="18" charset="0"/>
              </a:rPr>
              <a:t> +</a:t>
            </a:r>
            <a:r>
              <a:rPr lang="en-US" altLang="ja-JP" sz="3200" i="1" dirty="0">
                <a:latin typeface="Times New Roman" panose="02020603050405020304" pitchFamily="18" charset="0"/>
              </a:rPr>
              <a:t>Y</a:t>
            </a:r>
            <a:r>
              <a:rPr lang="en-US" altLang="ja-JP" sz="3200" dirty="0">
                <a:latin typeface="Times New Roman" panose="02020603050405020304" pitchFamily="18" charset="0"/>
              </a:rPr>
              <a:t> </a:t>
            </a:r>
            <a:endParaRPr lang="en-US" altLang="ja-JP" sz="3200" i="1" baseline="30000" dirty="0">
              <a:latin typeface="Times New Roman" panose="02020603050405020304" pitchFamily="18" charset="0"/>
            </a:endParaRPr>
          </a:p>
          <a:p>
            <a:pPr eaLnBrk="1" hangingPunct="1">
              <a:buFont typeface="Wingdings" panose="05000000000000000000" pitchFamily="2" charset="2"/>
              <a:buChar char="u"/>
              <a:defRPr/>
            </a:pPr>
            <a:endParaRPr lang="en-US" altLang="ja-JP" i="1" baseline="30000" dirty="0">
              <a:latin typeface="Times New Roman" panose="02020603050405020304" pitchFamily="18" charset="0"/>
            </a:endParaRPr>
          </a:p>
        </p:txBody>
      </p:sp>
      <p:graphicFrame>
        <p:nvGraphicFramePr>
          <p:cNvPr id="155794" name="Group 146"/>
          <p:cNvGraphicFramePr>
            <a:graphicFrameLocks noGrp="1"/>
          </p:cNvGraphicFramePr>
          <p:nvPr/>
        </p:nvGraphicFramePr>
        <p:xfrm>
          <a:off x="1524000" y="3733800"/>
          <a:ext cx="6096000" cy="2895600"/>
        </p:xfrm>
        <a:graphic>
          <a:graphicData uri="http://schemas.openxmlformats.org/drawingml/2006/table">
            <a:tbl>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346075">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 Y</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P</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Q</a:t>
                      </a:r>
                      <a:endPar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P </a:t>
                      </a:r>
                      <a:r>
                        <a:rPr kumimoji="1" lang="en-US" altLang="ja-JP" sz="3200" b="0" i="1" u="none" strike="noStrike" cap="none" normalizeH="0" baseline="3000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Q </a:t>
                      </a:r>
                      <a:r>
                        <a:rPr kumimoji="1" lang="en-US" altLang="ja-JP" sz="3200" b="0" i="1" u="none" strike="noStrike" cap="none" normalizeH="0" baseline="3000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d</a:t>
                      </a: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344488">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6075">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44488">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46075">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pSp>
        <p:nvGrpSpPr>
          <p:cNvPr id="155777" name="Group 129"/>
          <p:cNvGrpSpPr>
            <a:grpSpLocks/>
          </p:cNvGrpSpPr>
          <p:nvPr/>
        </p:nvGrpSpPr>
        <p:grpSpPr bwMode="auto">
          <a:xfrm>
            <a:off x="2743200" y="4311650"/>
            <a:ext cx="4876800" cy="2311400"/>
            <a:chOff x="1728" y="2716"/>
            <a:chExt cx="3072" cy="1456"/>
          </a:xfrm>
        </p:grpSpPr>
        <p:sp>
          <p:nvSpPr>
            <p:cNvPr id="155778" name="Rectangle 130"/>
            <p:cNvSpPr>
              <a:spLocks noChangeArrowheads="1"/>
            </p:cNvSpPr>
            <p:nvPr/>
          </p:nvSpPr>
          <p:spPr bwMode="auto">
            <a:xfrm>
              <a:off x="4032" y="3808"/>
              <a:ext cx="768"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sp>
          <p:nvSpPr>
            <p:cNvPr id="155779" name="Rectangle 131"/>
            <p:cNvSpPr>
              <a:spLocks noChangeArrowheads="1"/>
            </p:cNvSpPr>
            <p:nvPr/>
          </p:nvSpPr>
          <p:spPr bwMode="auto">
            <a:xfrm>
              <a:off x="3264" y="3808"/>
              <a:ext cx="768"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sp>
          <p:nvSpPr>
            <p:cNvPr id="155780" name="Rectangle 132"/>
            <p:cNvSpPr>
              <a:spLocks noChangeArrowheads="1"/>
            </p:cNvSpPr>
            <p:nvPr/>
          </p:nvSpPr>
          <p:spPr bwMode="auto">
            <a:xfrm>
              <a:off x="2496" y="3808"/>
              <a:ext cx="768"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1</a:t>
              </a:r>
            </a:p>
          </p:txBody>
        </p:sp>
        <p:sp>
          <p:nvSpPr>
            <p:cNvPr id="155781" name="Rectangle 133"/>
            <p:cNvSpPr>
              <a:spLocks noChangeArrowheads="1"/>
            </p:cNvSpPr>
            <p:nvPr/>
          </p:nvSpPr>
          <p:spPr bwMode="auto">
            <a:xfrm>
              <a:off x="1728" y="3808"/>
              <a:ext cx="768"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1</a:t>
              </a:r>
            </a:p>
          </p:txBody>
        </p:sp>
        <p:sp>
          <p:nvSpPr>
            <p:cNvPr id="155782" name="Rectangle 134"/>
            <p:cNvSpPr>
              <a:spLocks noChangeArrowheads="1"/>
            </p:cNvSpPr>
            <p:nvPr/>
          </p:nvSpPr>
          <p:spPr bwMode="auto">
            <a:xfrm>
              <a:off x="4032" y="3444"/>
              <a:ext cx="768"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1</a:t>
              </a:r>
            </a:p>
          </p:txBody>
        </p:sp>
        <p:sp>
          <p:nvSpPr>
            <p:cNvPr id="155783" name="Rectangle 135"/>
            <p:cNvSpPr>
              <a:spLocks noChangeArrowheads="1"/>
            </p:cNvSpPr>
            <p:nvPr/>
          </p:nvSpPr>
          <p:spPr bwMode="auto">
            <a:xfrm>
              <a:off x="3264" y="3444"/>
              <a:ext cx="768"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1</a:t>
              </a:r>
            </a:p>
          </p:txBody>
        </p:sp>
        <p:sp>
          <p:nvSpPr>
            <p:cNvPr id="155784" name="Rectangle 136"/>
            <p:cNvSpPr>
              <a:spLocks noChangeArrowheads="1"/>
            </p:cNvSpPr>
            <p:nvPr/>
          </p:nvSpPr>
          <p:spPr bwMode="auto">
            <a:xfrm>
              <a:off x="2496" y="3444"/>
              <a:ext cx="768"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1</a:t>
              </a:r>
            </a:p>
          </p:txBody>
        </p:sp>
        <p:sp>
          <p:nvSpPr>
            <p:cNvPr id="155785" name="Rectangle 137"/>
            <p:cNvSpPr>
              <a:spLocks noChangeArrowheads="1"/>
            </p:cNvSpPr>
            <p:nvPr/>
          </p:nvSpPr>
          <p:spPr bwMode="auto">
            <a:xfrm>
              <a:off x="1728" y="3444"/>
              <a:ext cx="768"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1</a:t>
              </a:r>
            </a:p>
          </p:txBody>
        </p:sp>
        <p:sp>
          <p:nvSpPr>
            <p:cNvPr id="155786" name="Rectangle 138"/>
            <p:cNvSpPr>
              <a:spLocks noChangeArrowheads="1"/>
            </p:cNvSpPr>
            <p:nvPr/>
          </p:nvSpPr>
          <p:spPr bwMode="auto">
            <a:xfrm>
              <a:off x="4032" y="3080"/>
              <a:ext cx="768"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sp>
          <p:nvSpPr>
            <p:cNvPr id="155787" name="Rectangle 139"/>
            <p:cNvSpPr>
              <a:spLocks noChangeArrowheads="1"/>
            </p:cNvSpPr>
            <p:nvPr/>
          </p:nvSpPr>
          <p:spPr bwMode="auto">
            <a:xfrm>
              <a:off x="3264" y="3080"/>
              <a:ext cx="768"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sp>
          <p:nvSpPr>
            <p:cNvPr id="155788" name="Rectangle 140"/>
            <p:cNvSpPr>
              <a:spLocks noChangeArrowheads="1"/>
            </p:cNvSpPr>
            <p:nvPr/>
          </p:nvSpPr>
          <p:spPr bwMode="auto">
            <a:xfrm>
              <a:off x="2496" y="3080"/>
              <a:ext cx="768"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sp>
          <p:nvSpPr>
            <p:cNvPr id="155789" name="Rectangle 141"/>
            <p:cNvSpPr>
              <a:spLocks noChangeArrowheads="1"/>
            </p:cNvSpPr>
            <p:nvPr/>
          </p:nvSpPr>
          <p:spPr bwMode="auto">
            <a:xfrm>
              <a:off x="1728" y="3080"/>
              <a:ext cx="768"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sp>
          <p:nvSpPr>
            <p:cNvPr id="155790" name="Rectangle 142"/>
            <p:cNvSpPr>
              <a:spLocks noChangeArrowheads="1"/>
            </p:cNvSpPr>
            <p:nvPr/>
          </p:nvSpPr>
          <p:spPr bwMode="auto">
            <a:xfrm>
              <a:off x="4032" y="2716"/>
              <a:ext cx="768"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sp>
          <p:nvSpPr>
            <p:cNvPr id="155791" name="Rectangle 143"/>
            <p:cNvSpPr>
              <a:spLocks noChangeArrowheads="1"/>
            </p:cNvSpPr>
            <p:nvPr/>
          </p:nvSpPr>
          <p:spPr bwMode="auto">
            <a:xfrm>
              <a:off x="3264" y="2716"/>
              <a:ext cx="768"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0</a:t>
              </a:r>
            </a:p>
          </p:txBody>
        </p:sp>
        <p:sp>
          <p:nvSpPr>
            <p:cNvPr id="155792" name="Rectangle 144"/>
            <p:cNvSpPr>
              <a:spLocks noChangeArrowheads="1"/>
            </p:cNvSpPr>
            <p:nvPr/>
          </p:nvSpPr>
          <p:spPr bwMode="auto">
            <a:xfrm>
              <a:off x="2496" y="2716"/>
              <a:ext cx="768"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1</a:t>
              </a:r>
            </a:p>
          </p:txBody>
        </p:sp>
        <p:sp>
          <p:nvSpPr>
            <p:cNvPr id="155793" name="Rectangle 145"/>
            <p:cNvSpPr>
              <a:spLocks noChangeArrowheads="1"/>
            </p:cNvSpPr>
            <p:nvPr/>
          </p:nvSpPr>
          <p:spPr bwMode="auto">
            <a:xfrm>
              <a:off x="1728" y="2716"/>
              <a:ext cx="768"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sz="3200" i="0">
                  <a:latin typeface="Times New Roman" panose="02020603050405020304" pitchFamily="18" charset="0"/>
                </a:rPr>
                <a:t>1</a:t>
              </a:r>
            </a:p>
          </p:txBody>
        </p:sp>
      </p:grpSp>
      <p:cxnSp>
        <p:nvCxnSpPr>
          <p:cNvPr id="24" name="直線コネクタ 23">
            <a:extLst>
              <a:ext uri="{FF2B5EF4-FFF2-40B4-BE49-F238E27FC236}">
                <a16:creationId xmlns:a16="http://schemas.microsoft.com/office/drawing/2014/main" id="{3FEB40AC-0A85-48D0-961C-67F976E3FA58}"/>
              </a:ext>
            </a:extLst>
          </p:cNvPr>
          <p:cNvCxnSpPr/>
          <p:nvPr/>
        </p:nvCxnSpPr>
        <p:spPr>
          <a:xfrm>
            <a:off x="3581400" y="2438400"/>
            <a:ext cx="381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A7C6BE2A-392F-4F8F-9A70-56B590B0A33B}"/>
              </a:ext>
            </a:extLst>
          </p:cNvPr>
          <p:cNvCxnSpPr/>
          <p:nvPr/>
        </p:nvCxnSpPr>
        <p:spPr>
          <a:xfrm>
            <a:off x="3709219" y="2971800"/>
            <a:ext cx="381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379C6448-4A2E-462F-88A8-D5AB74B0D40C}"/>
              </a:ext>
            </a:extLst>
          </p:cNvPr>
          <p:cNvCxnSpPr/>
          <p:nvPr/>
        </p:nvCxnSpPr>
        <p:spPr>
          <a:xfrm>
            <a:off x="5943600" y="2438400"/>
            <a:ext cx="381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1BC61303-2E70-43FD-94AA-34B57F83AC76}"/>
              </a:ext>
            </a:extLst>
          </p:cNvPr>
          <p:cNvCxnSpPr>
            <a:cxnSpLocks/>
          </p:cNvCxnSpPr>
          <p:nvPr/>
        </p:nvCxnSpPr>
        <p:spPr>
          <a:xfrm>
            <a:off x="6096000" y="2905432"/>
            <a:ext cx="9334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C0B2E099-7481-4336-AED2-7821A4D258CB}"/>
              </a:ext>
            </a:extLst>
          </p:cNvPr>
          <p:cNvCxnSpPr>
            <a:cxnSpLocks/>
          </p:cNvCxnSpPr>
          <p:nvPr/>
        </p:nvCxnSpPr>
        <p:spPr>
          <a:xfrm>
            <a:off x="6096000" y="2971800"/>
            <a:ext cx="381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D471A780-12D9-4040-B2D2-A554A5A3544D}"/>
              </a:ext>
            </a:extLst>
          </p:cNvPr>
          <p:cNvCxnSpPr>
            <a:cxnSpLocks/>
          </p:cNvCxnSpPr>
          <p:nvPr/>
        </p:nvCxnSpPr>
        <p:spPr>
          <a:xfrm>
            <a:off x="5943600" y="2362200"/>
            <a:ext cx="9334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55777"/>
                                        </p:tgtEl>
                                        <p:attrNameLst>
                                          <p:attrName>style.visibility</p:attrName>
                                        </p:attrNameLst>
                                      </p:cBhvr>
                                      <p:to>
                                        <p:strVal val="visible"/>
                                      </p:to>
                                    </p:set>
                                    <p:animEffect transition="in" filter="checkerboard(across)">
                                      <p:cBhvr>
                                        <p:cTn id="7" dur="500"/>
                                        <p:tgtEl>
                                          <p:spTgt spid="1557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双対性の証明</a:t>
            </a:r>
          </a:p>
        </p:txBody>
      </p:sp>
      <p:sp>
        <p:nvSpPr>
          <p:cNvPr id="156675" name="Rectangle 3"/>
          <p:cNvSpPr>
            <a:spLocks noGrp="1" noChangeArrowheads="1"/>
          </p:cNvSpPr>
          <p:nvPr>
            <p:ph type="body" idx="1"/>
          </p:nvPr>
        </p:nvSpPr>
        <p:spPr>
          <a:xfrm>
            <a:off x="1066800" y="1981200"/>
            <a:ext cx="7543800" cy="3124200"/>
          </a:xfrm>
        </p:spPr>
        <p:txBody>
          <a:bodyPr/>
          <a:lstStyle/>
          <a:p>
            <a:pPr eaLnBrk="1" hangingPunct="1">
              <a:buFont typeface="Wingdings" panose="05000000000000000000" pitchFamily="2" charset="2"/>
              <a:buChar char="u"/>
              <a:defRPr/>
            </a:pPr>
            <a:r>
              <a:rPr lang="ja-JP" altLang="en-US" dirty="0">
                <a:latin typeface="Times New Roman" panose="02020603050405020304" pitchFamily="18" charset="0"/>
              </a:rPr>
              <a:t>定理 </a:t>
            </a:r>
            <a:r>
              <a:rPr lang="en-US" altLang="ja-JP" dirty="0">
                <a:latin typeface="Times New Roman" panose="02020603050405020304" pitchFamily="18" charset="0"/>
              </a:rPr>
              <a:t>: </a:t>
            </a:r>
            <a:r>
              <a:rPr lang="ja-JP" altLang="en-US" dirty="0">
                <a:latin typeface="Times New Roman" panose="02020603050405020304" pitchFamily="18" charset="0"/>
              </a:rPr>
              <a:t>双対性</a:t>
            </a:r>
            <a:r>
              <a:rPr lang="en-US" altLang="ja-JP" dirty="0">
                <a:latin typeface="Times New Roman" panose="02020603050405020304" pitchFamily="18" charset="0"/>
              </a:rPr>
              <a:t>  </a:t>
            </a:r>
            <a:r>
              <a:rPr lang="en-US" altLang="ja-JP" i="1" dirty="0">
                <a:latin typeface="Times New Roman" panose="02020603050405020304" pitchFamily="18" charset="0"/>
              </a:rPr>
              <a:t>P</a:t>
            </a:r>
            <a:r>
              <a:rPr lang="en-US" altLang="ja-JP" dirty="0">
                <a:latin typeface="Times New Roman" panose="02020603050405020304" pitchFamily="18" charset="0"/>
              </a:rPr>
              <a:t> = </a:t>
            </a:r>
            <a:r>
              <a:rPr lang="en-US" altLang="ja-JP" i="1" dirty="0">
                <a:latin typeface="Times New Roman" panose="02020603050405020304" pitchFamily="18" charset="0"/>
              </a:rPr>
              <a:t>Q</a:t>
            </a:r>
            <a:r>
              <a:rPr lang="en-US" altLang="ja-JP" dirty="0">
                <a:latin typeface="Times New Roman" panose="02020603050405020304" pitchFamily="18" charset="0"/>
              </a:rPr>
              <a:t> </a:t>
            </a:r>
            <a:r>
              <a:rPr lang="ja-JP" altLang="en-US" dirty="0">
                <a:latin typeface="Times New Roman" panose="02020603050405020304" pitchFamily="18" charset="0"/>
              </a:rPr>
              <a:t>ならば </a:t>
            </a:r>
            <a:r>
              <a:rPr lang="en-US" altLang="ja-JP" i="1" dirty="0">
                <a:latin typeface="Times New Roman" panose="02020603050405020304" pitchFamily="18" charset="0"/>
              </a:rPr>
              <a:t>P </a:t>
            </a:r>
            <a:r>
              <a:rPr lang="en-US" altLang="ja-JP" i="1" baseline="30000" dirty="0">
                <a:latin typeface="Times New Roman" panose="02020603050405020304" pitchFamily="18" charset="0"/>
              </a:rPr>
              <a:t>d</a:t>
            </a:r>
            <a:r>
              <a:rPr lang="en-US" altLang="ja-JP" dirty="0">
                <a:latin typeface="Times New Roman" panose="02020603050405020304" pitchFamily="18" charset="0"/>
              </a:rPr>
              <a:t> = </a:t>
            </a:r>
            <a:r>
              <a:rPr lang="en-US" altLang="ja-JP" i="1" dirty="0">
                <a:latin typeface="Times New Roman" panose="02020603050405020304" pitchFamily="18" charset="0"/>
              </a:rPr>
              <a:t>Q </a:t>
            </a:r>
            <a:r>
              <a:rPr lang="en-US" altLang="ja-JP" i="1" baseline="30000" dirty="0">
                <a:latin typeface="Times New Roman" panose="02020603050405020304" pitchFamily="18" charset="0"/>
              </a:rPr>
              <a:t>d</a:t>
            </a:r>
            <a:r>
              <a:rPr lang="en-US" altLang="ja-JP" dirty="0">
                <a:latin typeface="Times New Roman" panose="02020603050405020304" pitchFamily="18" charset="0"/>
              </a:rPr>
              <a:t> </a:t>
            </a:r>
          </a:p>
          <a:p>
            <a:pPr lvl="1" eaLnBrk="1" hangingPunct="1">
              <a:buFontTx/>
              <a:buNone/>
              <a:defRPr/>
            </a:pPr>
            <a:r>
              <a:rPr lang="en-US" altLang="ja-JP" dirty="0">
                <a:latin typeface="Times New Roman" panose="02020603050405020304" pitchFamily="18" charset="0"/>
              </a:rPr>
              <a:t>(</a:t>
            </a:r>
            <a:r>
              <a:rPr lang="ja-JP" altLang="en-US" dirty="0">
                <a:latin typeface="Times New Roman" panose="02020603050405020304" pitchFamily="18" charset="0"/>
              </a:rPr>
              <a:t>証明</a:t>
            </a:r>
            <a:r>
              <a:rPr lang="en-US" altLang="ja-JP" dirty="0">
                <a:latin typeface="Times New Roman" panose="02020603050405020304" pitchFamily="18" charset="0"/>
              </a:rPr>
              <a:t>) </a:t>
            </a:r>
            <a:r>
              <a:rPr lang="ja-JP" altLang="en-US" dirty="0">
                <a:latin typeface="Times New Roman" panose="02020603050405020304" pitchFamily="18" charset="0"/>
              </a:rPr>
              <a:t>ある論理式</a:t>
            </a:r>
            <a:r>
              <a:rPr lang="en-US" altLang="ja-JP" i="1" dirty="0">
                <a:latin typeface="Times New Roman" panose="02020603050405020304" pitchFamily="18" charset="0"/>
              </a:rPr>
              <a:t>L</a:t>
            </a:r>
            <a:r>
              <a:rPr lang="en-US" altLang="ja-JP" dirty="0">
                <a:latin typeface="Times New Roman" panose="02020603050405020304" pitchFamily="18" charset="0"/>
              </a:rPr>
              <a:t> </a:t>
            </a:r>
            <a:r>
              <a:rPr lang="ja-JP" altLang="en-US" dirty="0">
                <a:latin typeface="Times New Roman" panose="02020603050405020304" pitchFamily="18" charset="0"/>
              </a:rPr>
              <a:t>が公理に含まれるとき、その双対な論理式</a:t>
            </a:r>
            <a:r>
              <a:rPr lang="en-US" altLang="ja-JP" i="1" dirty="0">
                <a:latin typeface="Times New Roman" panose="02020603050405020304" pitchFamily="18" charset="0"/>
              </a:rPr>
              <a:t>L</a:t>
            </a:r>
            <a:r>
              <a:rPr lang="en-US" altLang="ja-JP" i="1" baseline="30000" dirty="0">
                <a:latin typeface="Times New Roman" panose="02020603050405020304" pitchFamily="18" charset="0"/>
              </a:rPr>
              <a:t> d</a:t>
            </a:r>
            <a:r>
              <a:rPr lang="en-US" altLang="ja-JP" dirty="0">
                <a:latin typeface="Times New Roman" panose="02020603050405020304" pitchFamily="18" charset="0"/>
              </a:rPr>
              <a:t> </a:t>
            </a:r>
            <a:r>
              <a:rPr lang="ja-JP" altLang="en-US" dirty="0">
                <a:latin typeface="Times New Roman" panose="02020603050405020304" pitchFamily="18" charset="0"/>
              </a:rPr>
              <a:t>も公理に含まれる</a:t>
            </a:r>
          </a:p>
          <a:p>
            <a:pPr lvl="1" eaLnBrk="1" hangingPunct="1">
              <a:buFontTx/>
              <a:buNone/>
              <a:defRPr/>
            </a:pPr>
            <a:r>
              <a:rPr lang="ja-JP" altLang="en-US" dirty="0">
                <a:latin typeface="Times New Roman" panose="02020603050405020304" pitchFamily="18" charset="0"/>
              </a:rPr>
              <a:t> </a:t>
            </a:r>
            <a:r>
              <a:rPr lang="en-US" altLang="ja-JP" dirty="0">
                <a:latin typeface="Times New Roman" panose="02020603050405020304" pitchFamily="18" charset="0"/>
              </a:rPr>
              <a:t>(0+1 = 1</a:t>
            </a:r>
            <a:r>
              <a:rPr lang="ja-JP" altLang="en-US" dirty="0">
                <a:latin typeface="Times New Roman" panose="02020603050405020304" pitchFamily="18" charset="0"/>
              </a:rPr>
              <a:t>　</a:t>
            </a:r>
            <a:r>
              <a:rPr lang="en-US" altLang="ja-JP" sz="2400" dirty="0">
                <a:latin typeface="Times New Roman" panose="02020603050405020304" pitchFamily="18" charset="0"/>
              </a:rPr>
              <a:t>(OR</a:t>
            </a:r>
            <a:r>
              <a:rPr lang="ja-JP" altLang="en-US" sz="2400" dirty="0">
                <a:latin typeface="Times New Roman" panose="02020603050405020304" pitchFamily="18" charset="0"/>
              </a:rPr>
              <a:t>の公理</a:t>
            </a:r>
            <a:r>
              <a:rPr lang="en-US" altLang="ja-JP" sz="2400" dirty="0">
                <a:latin typeface="Times New Roman" panose="02020603050405020304" pitchFamily="18" charset="0"/>
              </a:rPr>
              <a:t>)</a:t>
            </a:r>
            <a:r>
              <a:rPr lang="ja-JP" altLang="en-US" sz="2400" dirty="0">
                <a:latin typeface="Times New Roman" panose="02020603050405020304" pitchFamily="18" charset="0"/>
              </a:rPr>
              <a:t>　</a:t>
            </a:r>
            <a:r>
              <a:rPr lang="ja-JP" altLang="en-US" dirty="0">
                <a:latin typeface="Times New Roman" panose="02020603050405020304" pitchFamily="18" charset="0"/>
              </a:rPr>
              <a:t>の双対は </a:t>
            </a:r>
            <a:endParaRPr lang="en-US" altLang="ja-JP" dirty="0">
              <a:latin typeface="Times New Roman" panose="02020603050405020304" pitchFamily="18" charset="0"/>
            </a:endParaRPr>
          </a:p>
          <a:p>
            <a:pPr lvl="1" eaLnBrk="1" hangingPunct="1">
              <a:buFontTx/>
              <a:buNone/>
              <a:defRPr/>
            </a:pPr>
            <a:r>
              <a:rPr lang="ja-JP" altLang="en-US" dirty="0">
                <a:latin typeface="Times New Roman" panose="02020603050405020304" pitchFamily="18" charset="0"/>
              </a:rPr>
              <a:t>　</a:t>
            </a:r>
            <a:r>
              <a:rPr lang="en-US" altLang="ja-JP" dirty="0">
                <a:latin typeface="Times New Roman" panose="02020603050405020304" pitchFamily="18" charset="0"/>
              </a:rPr>
              <a:t>1</a:t>
            </a:r>
            <a:r>
              <a:rPr lang="ja-JP" altLang="en-US" dirty="0">
                <a:latin typeface="Times New Roman" panose="02020603050405020304" pitchFamily="18" charset="0"/>
              </a:rPr>
              <a:t>・</a:t>
            </a:r>
            <a:r>
              <a:rPr lang="en-US" altLang="ja-JP" dirty="0">
                <a:latin typeface="Times New Roman" panose="02020603050405020304" pitchFamily="18" charset="0"/>
              </a:rPr>
              <a:t>0 = 0</a:t>
            </a:r>
            <a:r>
              <a:rPr lang="ja-JP" altLang="en-US" dirty="0">
                <a:latin typeface="Times New Roman" panose="02020603050405020304" pitchFamily="18" charset="0"/>
              </a:rPr>
              <a:t>　</a:t>
            </a:r>
            <a:r>
              <a:rPr lang="en-US" altLang="ja-JP" sz="2400" dirty="0">
                <a:latin typeface="Times New Roman" panose="02020603050405020304" pitchFamily="18" charset="0"/>
              </a:rPr>
              <a:t>(AND</a:t>
            </a:r>
            <a:r>
              <a:rPr lang="ja-JP" altLang="en-US" sz="2400" dirty="0">
                <a:latin typeface="Times New Roman" panose="02020603050405020304" pitchFamily="18" charset="0"/>
              </a:rPr>
              <a:t>の公理</a:t>
            </a:r>
            <a:r>
              <a:rPr lang="en-US" altLang="ja-JP" sz="2400" dirty="0">
                <a:latin typeface="Times New Roman" panose="02020603050405020304" pitchFamily="18" charset="0"/>
              </a:rPr>
              <a:t>)</a:t>
            </a:r>
            <a:r>
              <a:rPr lang="en-US" altLang="ja-JP" dirty="0">
                <a:latin typeface="Times New Roman" panose="02020603050405020304" pitchFamily="18" charset="0"/>
              </a:rPr>
              <a:t>)</a:t>
            </a:r>
          </a:p>
          <a:p>
            <a:pPr lvl="1" eaLnBrk="1" hangingPunct="1">
              <a:buFontTx/>
              <a:buNone/>
              <a:defRPr/>
            </a:pPr>
            <a:r>
              <a:rPr lang="ja-JP" altLang="en-US" dirty="0">
                <a:latin typeface="Times New Roman" panose="02020603050405020304" pitchFamily="18" charset="0"/>
              </a:rPr>
              <a:t>　従って </a:t>
            </a:r>
            <a:r>
              <a:rPr lang="en-US" altLang="ja-JP" i="1" dirty="0">
                <a:latin typeface="Times New Roman" panose="02020603050405020304" pitchFamily="18" charset="0"/>
              </a:rPr>
              <a:t>P</a:t>
            </a:r>
            <a:r>
              <a:rPr lang="en-US" altLang="ja-JP" dirty="0">
                <a:latin typeface="Times New Roman" panose="02020603050405020304" pitchFamily="18" charset="0"/>
              </a:rPr>
              <a:t> </a:t>
            </a:r>
            <a:r>
              <a:rPr lang="ja-JP" altLang="en-US" dirty="0">
                <a:latin typeface="Times New Roman" panose="02020603050405020304" pitchFamily="18" charset="0"/>
              </a:rPr>
              <a:t>に対して </a:t>
            </a:r>
            <a:r>
              <a:rPr lang="en-US" altLang="ja-JP" i="1" dirty="0">
                <a:latin typeface="Times New Roman" panose="02020603050405020304" pitchFamily="18" charset="0"/>
              </a:rPr>
              <a:t>P</a:t>
            </a:r>
            <a:r>
              <a:rPr lang="en-US" altLang="ja-JP" i="1" baseline="30000" dirty="0">
                <a:latin typeface="Times New Roman" panose="02020603050405020304" pitchFamily="18" charset="0"/>
              </a:rPr>
              <a:t> d</a:t>
            </a:r>
            <a:r>
              <a:rPr lang="en-US" altLang="ja-JP" dirty="0">
                <a:latin typeface="Times New Roman" panose="02020603050405020304" pitchFamily="18" charset="0"/>
              </a:rPr>
              <a:t> </a:t>
            </a:r>
            <a:r>
              <a:rPr lang="ja-JP" altLang="en-US" dirty="0">
                <a:latin typeface="Times New Roman" panose="02020603050405020304" pitchFamily="18" charset="0"/>
              </a:rPr>
              <a:t>が一意に決まる</a:t>
            </a:r>
          </a:p>
          <a:p>
            <a:pPr lvl="1" eaLnBrk="1" hangingPunct="1">
              <a:buFontTx/>
              <a:buNone/>
              <a:defRPr/>
            </a:pPr>
            <a:r>
              <a:rPr lang="ja-JP" altLang="en-US" dirty="0">
                <a:latin typeface="Times New Roman" panose="02020603050405020304" pitchFamily="18" charset="0"/>
              </a:rPr>
              <a:t>　よって </a:t>
            </a:r>
            <a:r>
              <a:rPr lang="en-US" altLang="ja-JP" i="1" dirty="0">
                <a:latin typeface="Times New Roman" panose="02020603050405020304" pitchFamily="18" charset="0"/>
              </a:rPr>
              <a:t>P</a:t>
            </a:r>
            <a:r>
              <a:rPr lang="en-US" altLang="ja-JP" dirty="0">
                <a:latin typeface="Times New Roman" panose="02020603050405020304" pitchFamily="18" charset="0"/>
              </a:rPr>
              <a:t> = </a:t>
            </a:r>
            <a:r>
              <a:rPr lang="en-US" altLang="ja-JP" i="1" dirty="0">
                <a:latin typeface="Times New Roman" panose="02020603050405020304" pitchFamily="18" charset="0"/>
              </a:rPr>
              <a:t>Q</a:t>
            </a:r>
            <a:r>
              <a:rPr lang="en-US" altLang="ja-JP" dirty="0">
                <a:latin typeface="Times New Roman" panose="02020603050405020304" pitchFamily="18" charset="0"/>
              </a:rPr>
              <a:t> </a:t>
            </a:r>
            <a:r>
              <a:rPr lang="ja-JP" altLang="en-US" dirty="0">
                <a:latin typeface="Times New Roman" panose="02020603050405020304" pitchFamily="18" charset="0"/>
              </a:rPr>
              <a:t>ならば </a:t>
            </a:r>
            <a:r>
              <a:rPr lang="en-US" altLang="ja-JP" i="1" dirty="0">
                <a:latin typeface="Times New Roman" panose="02020603050405020304" pitchFamily="18" charset="0"/>
              </a:rPr>
              <a:t>P </a:t>
            </a:r>
            <a:r>
              <a:rPr lang="en-US" altLang="ja-JP" i="1" baseline="30000" dirty="0">
                <a:latin typeface="Times New Roman" panose="02020603050405020304" pitchFamily="18" charset="0"/>
              </a:rPr>
              <a:t>d</a:t>
            </a:r>
            <a:r>
              <a:rPr lang="en-US" altLang="ja-JP" dirty="0">
                <a:latin typeface="Times New Roman" panose="02020603050405020304" pitchFamily="18" charset="0"/>
              </a:rPr>
              <a:t> = </a:t>
            </a:r>
            <a:r>
              <a:rPr lang="en-US" altLang="ja-JP" i="1" dirty="0">
                <a:latin typeface="Times New Roman" panose="02020603050405020304" pitchFamily="18" charset="0"/>
              </a:rPr>
              <a:t>Q </a:t>
            </a:r>
            <a:r>
              <a:rPr lang="en-US" altLang="ja-JP" i="1" baseline="30000" dirty="0">
                <a:latin typeface="Times New Roman" panose="02020603050405020304" pitchFamily="18" charset="0"/>
              </a:rPr>
              <a:t>d</a:t>
            </a:r>
            <a:r>
              <a:rPr lang="en-US" altLang="ja-JP" dirty="0">
                <a:latin typeface="Times New Roman" panose="02020603050405020304" pitchFamily="18" charset="0"/>
              </a:rPr>
              <a:t> </a:t>
            </a:r>
            <a:r>
              <a:rPr lang="ja-JP" altLang="en-US" dirty="0">
                <a:latin typeface="Times New Roman" panose="02020603050405020304" pitchFamily="18" charset="0"/>
              </a:rPr>
              <a:t>となる</a:t>
            </a:r>
          </a:p>
        </p:txBody>
      </p:sp>
      <p:sp>
        <p:nvSpPr>
          <p:cNvPr id="156676" name="Text Box 4"/>
          <p:cNvSpPr txBox="1">
            <a:spLocks noChangeArrowheads="1"/>
          </p:cNvSpPr>
          <p:nvPr/>
        </p:nvSpPr>
        <p:spPr bwMode="auto">
          <a:xfrm>
            <a:off x="1066800" y="5715000"/>
            <a:ext cx="7239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tx1"/>
              </a:buClr>
              <a:buChar char="–"/>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7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3600" i="0" dirty="0">
                <a:latin typeface="Times New Roman" panose="02020603050405020304" pitchFamily="18" charset="0"/>
              </a:rPr>
              <a:t>注</a:t>
            </a:r>
            <a:r>
              <a:rPr lang="en-US" altLang="ja-JP" sz="3600" i="0" dirty="0">
                <a:latin typeface="Times New Roman" panose="02020603050405020304" pitchFamily="18" charset="0"/>
              </a:rPr>
              <a:t>: </a:t>
            </a:r>
            <a:r>
              <a:rPr lang="ja-JP" altLang="en-US" sz="3600" i="0" dirty="0">
                <a:latin typeface="Times New Roman" panose="02020603050405020304" pitchFamily="18" charset="0"/>
              </a:rPr>
              <a:t>双対性とは、</a:t>
            </a:r>
            <a:r>
              <a:rPr lang="en-US" altLang="ja-JP" sz="3600" dirty="0">
                <a:latin typeface="Times New Roman" panose="02020603050405020304" pitchFamily="18" charset="0"/>
              </a:rPr>
              <a:t>P</a:t>
            </a:r>
            <a:r>
              <a:rPr lang="en-US" altLang="ja-JP" sz="3600" baseline="30000" dirty="0">
                <a:latin typeface="Times New Roman" panose="02020603050405020304" pitchFamily="18" charset="0"/>
              </a:rPr>
              <a:t> d</a:t>
            </a:r>
            <a:r>
              <a:rPr lang="en-US" altLang="ja-JP" sz="3600" i="0" dirty="0">
                <a:latin typeface="Times New Roman" panose="02020603050405020304" pitchFamily="18" charset="0"/>
              </a:rPr>
              <a:t> = </a:t>
            </a:r>
            <a:r>
              <a:rPr lang="en-US" altLang="ja-JP" sz="3600" dirty="0">
                <a:latin typeface="Times New Roman" panose="02020603050405020304" pitchFamily="18" charset="0"/>
              </a:rPr>
              <a:t>P</a:t>
            </a:r>
            <a:r>
              <a:rPr lang="en-US" altLang="ja-JP" sz="3600" i="0" dirty="0">
                <a:latin typeface="Times New Roman" panose="02020603050405020304" pitchFamily="18" charset="0"/>
              </a:rPr>
              <a:t> </a:t>
            </a:r>
            <a:r>
              <a:rPr lang="ja-JP" altLang="en-US" sz="3600" i="0" dirty="0">
                <a:latin typeface="Times New Roman" panose="02020603050405020304" pitchFamily="18" charset="0"/>
              </a:rPr>
              <a:t>ではない</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6676"/>
                                        </p:tgtEl>
                                        <p:attrNameLst>
                                          <p:attrName>style.visibility</p:attrName>
                                        </p:attrNameLst>
                                      </p:cBhvr>
                                      <p:to>
                                        <p:strVal val="visible"/>
                                      </p:to>
                                    </p:set>
                                    <p:anim calcmode="lin" valueType="num">
                                      <p:cBhvr additive="base">
                                        <p:cTn id="7" dur="500" fill="hold"/>
                                        <p:tgtEl>
                                          <p:spTgt spid="156676"/>
                                        </p:tgtEl>
                                        <p:attrNameLst>
                                          <p:attrName>ppt_x</p:attrName>
                                        </p:attrNameLst>
                                      </p:cBhvr>
                                      <p:tavLst>
                                        <p:tav tm="0">
                                          <p:val>
                                            <p:strVal val="#ppt_x"/>
                                          </p:val>
                                        </p:tav>
                                        <p:tav tm="100000">
                                          <p:val>
                                            <p:strVal val="#ppt_x"/>
                                          </p:val>
                                        </p:tav>
                                      </p:tavLst>
                                    </p:anim>
                                    <p:anim calcmode="lin" valueType="num">
                                      <p:cBhvr additive="base">
                                        <p:cTn id="8" dur="500" fill="hold"/>
                                        <p:tgtEl>
                                          <p:spTgt spid="1566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6"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双対性の利点</a:t>
            </a:r>
          </a:p>
        </p:txBody>
      </p:sp>
      <p:sp>
        <p:nvSpPr>
          <p:cNvPr id="157699" name="Rectangle 3"/>
          <p:cNvSpPr>
            <a:spLocks noGrp="1" noChangeArrowheads="1"/>
          </p:cNvSpPr>
          <p:nvPr>
            <p:ph type="body" idx="1"/>
          </p:nvPr>
        </p:nvSpPr>
        <p:spPr/>
        <p:txBody>
          <a:bodyPr/>
          <a:lstStyle/>
          <a:p>
            <a:pPr eaLnBrk="1" hangingPunct="1">
              <a:defRPr/>
            </a:pPr>
            <a:r>
              <a:rPr lang="ja-JP" altLang="en-US">
                <a:latin typeface="Times New Roman" panose="02020603050405020304" pitchFamily="18" charset="0"/>
              </a:rPr>
              <a:t>ある論理式 </a:t>
            </a:r>
            <a:r>
              <a:rPr lang="en-US" altLang="ja-JP" i="1">
                <a:latin typeface="Times New Roman" panose="02020603050405020304" pitchFamily="18" charset="0"/>
              </a:rPr>
              <a:t>L</a:t>
            </a:r>
            <a:r>
              <a:rPr lang="en-US" altLang="ja-JP">
                <a:latin typeface="Times New Roman" panose="02020603050405020304" pitchFamily="18" charset="0"/>
              </a:rPr>
              <a:t> </a:t>
            </a:r>
            <a:r>
              <a:rPr lang="ja-JP" altLang="en-US">
                <a:latin typeface="Times New Roman" panose="02020603050405020304" pitchFamily="18" charset="0"/>
              </a:rPr>
              <a:t>を定義すれば、それと双対な論理式 </a:t>
            </a:r>
            <a:r>
              <a:rPr lang="en-US" altLang="ja-JP" i="1">
                <a:latin typeface="Times New Roman" panose="02020603050405020304" pitchFamily="18" charset="0"/>
              </a:rPr>
              <a:t>L</a:t>
            </a:r>
            <a:r>
              <a:rPr lang="en-US" altLang="ja-JP" i="1" baseline="30000">
                <a:latin typeface="Times New Roman" panose="02020603050405020304" pitchFamily="18" charset="0"/>
              </a:rPr>
              <a:t> d</a:t>
            </a:r>
            <a:r>
              <a:rPr lang="en-US" altLang="ja-JP">
                <a:latin typeface="Times New Roman" panose="02020603050405020304" pitchFamily="18" charset="0"/>
              </a:rPr>
              <a:t> </a:t>
            </a:r>
            <a:r>
              <a:rPr lang="ja-JP" altLang="en-US">
                <a:latin typeface="Times New Roman" panose="02020603050405020304" pitchFamily="18" charset="0"/>
              </a:rPr>
              <a:t>が存在する</a:t>
            </a:r>
          </a:p>
          <a:p>
            <a:pPr lvl="1" eaLnBrk="1" hangingPunct="1">
              <a:defRPr/>
            </a:pPr>
            <a:r>
              <a:rPr lang="ja-JP" altLang="en-US">
                <a:latin typeface="Times New Roman" panose="02020603050405020304" pitchFamily="18" charset="0"/>
              </a:rPr>
              <a:t>論理代数の定理のほとんどは対になる</a:t>
            </a:r>
          </a:p>
          <a:p>
            <a:pPr lvl="1" eaLnBrk="1" hangingPunct="1">
              <a:defRPr/>
            </a:pPr>
            <a:r>
              <a:rPr lang="ja-JP" altLang="en-US">
                <a:latin typeface="Times New Roman" panose="02020603050405020304" pitchFamily="18" charset="0"/>
              </a:rPr>
              <a:t>定理の証明は片方に対してのみ行えばよい</a:t>
            </a:r>
            <a:endParaRPr lang="ja-JP" altLang="en-US" i="1">
              <a:latin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グラフィカル ユーザー インターフェイス, アプリケーション&#10;&#10;自動的に生成された説明">
            <a:extLst>
              <a:ext uri="{FF2B5EF4-FFF2-40B4-BE49-F238E27FC236}">
                <a16:creationId xmlns:a16="http://schemas.microsoft.com/office/drawing/2014/main" id="{896570C0-ED7A-4887-A1CC-532A5A4BEB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09" y="0"/>
            <a:ext cx="8936182" cy="6858000"/>
          </a:xfrm>
          <a:prstGeom prst="rect">
            <a:avLst/>
          </a:prstGeom>
        </p:spPr>
      </p:pic>
      <p:sp>
        <p:nvSpPr>
          <p:cNvPr id="2" name="テキスト ボックス 1">
            <a:extLst>
              <a:ext uri="{FF2B5EF4-FFF2-40B4-BE49-F238E27FC236}">
                <a16:creationId xmlns:a16="http://schemas.microsoft.com/office/drawing/2014/main" id="{892A85F8-BC43-42FB-B485-A5B04CFB1E92}"/>
              </a:ext>
            </a:extLst>
          </p:cNvPr>
          <p:cNvSpPr txBox="1"/>
          <p:nvPr/>
        </p:nvSpPr>
        <p:spPr>
          <a:xfrm>
            <a:off x="2205806" y="4876800"/>
            <a:ext cx="4456669" cy="830997"/>
          </a:xfrm>
          <a:prstGeom prst="rect">
            <a:avLst/>
          </a:prstGeom>
          <a:solidFill>
            <a:srgbClr val="003300"/>
          </a:solidFill>
          <a:ln>
            <a:solidFill>
              <a:schemeClr val="tx1"/>
            </a:solidFill>
          </a:ln>
        </p:spPr>
        <p:txBody>
          <a:bodyPr wrap="none" rtlCol="0">
            <a:spAutoFit/>
          </a:bodyPr>
          <a:lstStyle/>
          <a:p>
            <a:r>
              <a:rPr kumimoji="1" lang="ja-JP" altLang="en-US" i="0" dirty="0"/>
              <a:t>論理</a:t>
            </a:r>
            <a:r>
              <a:rPr kumimoji="1" lang="ja-JP" altLang="en-US" i="0"/>
              <a:t>回路      </a:t>
            </a:r>
            <a:r>
              <a:rPr kumimoji="1" lang="en-US" altLang="ja-JP" sz="4800" i="0"/>
              <a:t>zakus4k</a:t>
            </a:r>
            <a:endParaRPr kumimoji="1" lang="ja-JP" altLang="en-US" sz="4800" i="0" dirty="0"/>
          </a:p>
        </p:txBody>
      </p:sp>
      <p:sp>
        <p:nvSpPr>
          <p:cNvPr id="6" name="四角形: 角を丸くする 5">
            <a:extLst>
              <a:ext uri="{FF2B5EF4-FFF2-40B4-BE49-F238E27FC236}">
                <a16:creationId xmlns:a16="http://schemas.microsoft.com/office/drawing/2014/main" id="{82659081-6250-470D-877D-C459161F4DE4}"/>
              </a:ext>
            </a:extLst>
          </p:cNvPr>
          <p:cNvSpPr/>
          <p:nvPr/>
        </p:nvSpPr>
        <p:spPr bwMode="auto">
          <a:xfrm>
            <a:off x="2205806" y="2971799"/>
            <a:ext cx="2823394" cy="754797"/>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3200" b="0" i="1"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Tree>
    <p:custDataLst>
      <p:tags r:id="rId1"/>
    </p:custDataLst>
    <p:extLst>
      <p:ext uri="{BB962C8B-B14F-4D97-AF65-F5344CB8AC3E}">
        <p14:creationId xmlns:p14="http://schemas.microsoft.com/office/powerpoint/2010/main" val="57602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相対な式</a:t>
            </a:r>
            <a:endParaRPr kumimoji="1" lang="ja-JP" altLang="en-US" dirty="0"/>
          </a:p>
        </p:txBody>
      </p:sp>
      <p:grpSp>
        <p:nvGrpSpPr>
          <p:cNvPr id="17" name="グループ化 16"/>
          <p:cNvGrpSpPr/>
          <p:nvPr/>
        </p:nvGrpSpPr>
        <p:grpSpPr>
          <a:xfrm>
            <a:off x="228600" y="1751965"/>
            <a:ext cx="3771393" cy="1371600"/>
            <a:chOff x="533400" y="1604934"/>
            <a:chExt cx="3771393" cy="1371600"/>
          </a:xfrm>
        </p:grpSpPr>
        <p:graphicFrame>
          <p:nvGraphicFramePr>
            <p:cNvPr id="4" name="オブジェクト 3"/>
            <p:cNvGraphicFramePr>
              <a:graphicFrameLocks noChangeAspect="1"/>
            </p:cNvGraphicFramePr>
            <p:nvPr>
              <p:extLst>
                <p:ext uri="{D42A27DB-BD31-4B8C-83A1-F6EECF244321}">
                  <p14:modId xmlns:p14="http://schemas.microsoft.com/office/powerpoint/2010/main" val="2150263555"/>
                </p:ext>
              </p:extLst>
            </p:nvPr>
          </p:nvGraphicFramePr>
          <p:xfrm>
            <a:off x="533400" y="1604934"/>
            <a:ext cx="1904040" cy="1371600"/>
          </p:xfrm>
          <a:graphic>
            <a:graphicData uri="http://schemas.openxmlformats.org/presentationml/2006/ole">
              <mc:AlternateContent xmlns:mc="http://schemas.openxmlformats.org/markup-compatibility/2006">
                <mc:Choice xmlns:v="urn:schemas-microsoft-com:vml" Requires="v">
                  <p:oleObj name="数式" r:id="rId3" imgW="634680" imgH="457200" progId="Equation.3">
                    <p:embed/>
                  </p:oleObj>
                </mc:Choice>
                <mc:Fallback>
                  <p:oleObj name="数式" r:id="rId3" imgW="634680" imgH="457200" progId="Equation.3">
                    <p:embed/>
                    <p:pic>
                      <p:nvPicPr>
                        <p:cNvPr id="0" name="Picture 123"/>
                        <p:cNvPicPr>
                          <a:picLocks noChangeAspect="1" noChangeArrowheads="1"/>
                        </p:cNvPicPr>
                        <p:nvPr/>
                      </p:nvPicPr>
                      <p:blipFill>
                        <a:blip r:embed="rId4">
                          <a:lum bright="100000"/>
                          <a:extLst>
                            <a:ext uri="{28A0092B-C50C-407E-A947-70E740481C1C}">
                              <a14:useLocalDpi xmlns:a14="http://schemas.microsoft.com/office/drawing/2010/main" val="0"/>
                            </a:ext>
                          </a:extLst>
                        </a:blip>
                        <a:srcRect/>
                        <a:stretch>
                          <a:fillRect/>
                        </a:stretch>
                      </p:blipFill>
                      <p:spPr bwMode="auto">
                        <a:xfrm>
                          <a:off x="533400" y="1604934"/>
                          <a:ext cx="1904040"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テキスト ボックス 4"/>
            <p:cNvSpPr txBox="1"/>
            <p:nvPr/>
          </p:nvSpPr>
          <p:spPr>
            <a:xfrm>
              <a:off x="2802459" y="2045539"/>
              <a:ext cx="1502334" cy="523220"/>
            </a:xfrm>
            <a:prstGeom prst="rect">
              <a:avLst/>
            </a:prstGeom>
            <a:noFill/>
          </p:spPr>
          <p:txBody>
            <a:bodyPr wrap="none" rtlCol="0">
              <a:spAutoFit/>
            </a:bodyPr>
            <a:lstStyle/>
            <a:p>
              <a:r>
                <a:rPr kumimoji="1" lang="en-US" altLang="ja-JP" sz="2800" i="0" dirty="0"/>
                <a:t>(</a:t>
              </a:r>
              <a:r>
                <a:rPr kumimoji="1" lang="ja-JP" altLang="en-US" sz="2800" i="0" dirty="0"/>
                <a:t>有界則</a:t>
              </a:r>
              <a:r>
                <a:rPr kumimoji="1" lang="en-US" altLang="ja-JP" sz="2800" i="0" dirty="0"/>
                <a:t>)</a:t>
              </a:r>
              <a:endParaRPr kumimoji="1" lang="ja-JP" altLang="en-US" sz="2800" i="0" dirty="0"/>
            </a:p>
          </p:txBody>
        </p:sp>
      </p:grpSp>
      <p:grpSp>
        <p:nvGrpSpPr>
          <p:cNvPr id="11" name="グループ化 10"/>
          <p:cNvGrpSpPr/>
          <p:nvPr/>
        </p:nvGrpSpPr>
        <p:grpSpPr>
          <a:xfrm>
            <a:off x="205740" y="3124820"/>
            <a:ext cx="3794253" cy="1371600"/>
            <a:chOff x="1504950" y="3324225"/>
            <a:chExt cx="3794253" cy="1371600"/>
          </a:xfrm>
        </p:grpSpPr>
        <p:graphicFrame>
          <p:nvGraphicFramePr>
            <p:cNvPr id="9" name="オブジェクト 8"/>
            <p:cNvGraphicFramePr>
              <a:graphicFrameLocks noChangeAspect="1"/>
            </p:cNvGraphicFramePr>
            <p:nvPr>
              <p:extLst>
                <p:ext uri="{D42A27DB-BD31-4B8C-83A1-F6EECF244321}">
                  <p14:modId xmlns:p14="http://schemas.microsoft.com/office/powerpoint/2010/main" val="2196124263"/>
                </p:ext>
              </p:extLst>
            </p:nvPr>
          </p:nvGraphicFramePr>
          <p:xfrm>
            <a:off x="1504950" y="3324225"/>
            <a:ext cx="2246313" cy="1371600"/>
          </p:xfrm>
          <a:graphic>
            <a:graphicData uri="http://schemas.openxmlformats.org/presentationml/2006/ole">
              <mc:AlternateContent xmlns:mc="http://schemas.openxmlformats.org/markup-compatibility/2006">
                <mc:Choice xmlns:v="urn:schemas-microsoft-com:vml" Requires="v">
                  <p:oleObj name="数式" r:id="rId5" imgW="749160" imgH="457200" progId="Equation.3">
                    <p:embed/>
                  </p:oleObj>
                </mc:Choice>
                <mc:Fallback>
                  <p:oleObj name="数式" r:id="rId5" imgW="749160" imgH="457200" progId="Equation.3">
                    <p:embed/>
                    <p:pic>
                      <p:nvPicPr>
                        <p:cNvPr id="0" name="Picture 124"/>
                        <p:cNvPicPr>
                          <a:picLocks noChangeAspect="1" noChangeArrowheads="1"/>
                        </p:cNvPicPr>
                        <p:nvPr/>
                      </p:nvPicPr>
                      <p:blipFill>
                        <a:blip r:embed="rId6">
                          <a:lum bright="100000"/>
                          <a:extLst>
                            <a:ext uri="{28A0092B-C50C-407E-A947-70E740481C1C}">
                              <a14:useLocalDpi xmlns:a14="http://schemas.microsoft.com/office/drawing/2010/main" val="0"/>
                            </a:ext>
                          </a:extLst>
                        </a:blip>
                        <a:srcRect/>
                        <a:stretch>
                          <a:fillRect/>
                        </a:stretch>
                      </p:blipFill>
                      <p:spPr bwMode="auto">
                        <a:xfrm>
                          <a:off x="1504950" y="3324225"/>
                          <a:ext cx="2246313"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テキスト ボックス 9"/>
            <p:cNvSpPr txBox="1"/>
            <p:nvPr/>
          </p:nvSpPr>
          <p:spPr>
            <a:xfrm>
              <a:off x="3796869" y="3747160"/>
              <a:ext cx="1502334" cy="523220"/>
            </a:xfrm>
            <a:prstGeom prst="rect">
              <a:avLst/>
            </a:prstGeom>
            <a:noFill/>
          </p:spPr>
          <p:txBody>
            <a:bodyPr wrap="none" rtlCol="0">
              <a:spAutoFit/>
            </a:bodyPr>
            <a:lstStyle/>
            <a:p>
              <a:r>
                <a:rPr kumimoji="1" lang="en-US" altLang="ja-JP" sz="2800" i="0" dirty="0"/>
                <a:t>(</a:t>
              </a:r>
              <a:r>
                <a:rPr lang="ja-JP" altLang="en-US" sz="2800" i="0" dirty="0"/>
                <a:t>同一</a:t>
              </a:r>
              <a:r>
                <a:rPr kumimoji="1" lang="ja-JP" altLang="en-US" sz="2800" i="0" dirty="0"/>
                <a:t>則</a:t>
              </a:r>
              <a:r>
                <a:rPr kumimoji="1" lang="en-US" altLang="ja-JP" sz="2800" i="0" dirty="0"/>
                <a:t>)</a:t>
              </a:r>
              <a:endParaRPr kumimoji="1" lang="ja-JP" altLang="en-US" sz="2800" i="0" dirty="0"/>
            </a:p>
          </p:txBody>
        </p:sp>
      </p:grpSp>
      <p:grpSp>
        <p:nvGrpSpPr>
          <p:cNvPr id="13" name="グループ化 12"/>
          <p:cNvGrpSpPr/>
          <p:nvPr/>
        </p:nvGrpSpPr>
        <p:grpSpPr>
          <a:xfrm>
            <a:off x="228600" y="4458575"/>
            <a:ext cx="4098808" cy="1371600"/>
            <a:chOff x="1430338" y="3323592"/>
            <a:chExt cx="4098808" cy="1371600"/>
          </a:xfrm>
        </p:grpSpPr>
        <p:graphicFrame>
          <p:nvGraphicFramePr>
            <p:cNvPr id="14" name="オブジェクト 13"/>
            <p:cNvGraphicFramePr>
              <a:graphicFrameLocks noChangeAspect="1"/>
            </p:cNvGraphicFramePr>
            <p:nvPr>
              <p:extLst>
                <p:ext uri="{D42A27DB-BD31-4B8C-83A1-F6EECF244321}">
                  <p14:modId xmlns:p14="http://schemas.microsoft.com/office/powerpoint/2010/main" val="2313832620"/>
                </p:ext>
              </p:extLst>
            </p:nvPr>
          </p:nvGraphicFramePr>
          <p:xfrm>
            <a:off x="1430338" y="3323592"/>
            <a:ext cx="2397125" cy="1371600"/>
          </p:xfrm>
          <a:graphic>
            <a:graphicData uri="http://schemas.openxmlformats.org/presentationml/2006/ole">
              <mc:AlternateContent xmlns:mc="http://schemas.openxmlformats.org/markup-compatibility/2006">
                <mc:Choice xmlns:v="urn:schemas-microsoft-com:vml" Requires="v">
                  <p:oleObj name="数式" r:id="rId7" imgW="799920" imgH="457200" progId="Equation.3">
                    <p:embed/>
                  </p:oleObj>
                </mc:Choice>
                <mc:Fallback>
                  <p:oleObj name="数式" r:id="rId7" imgW="799920" imgH="457200" progId="Equation.3">
                    <p:embed/>
                    <p:pic>
                      <p:nvPicPr>
                        <p:cNvPr id="0" name="Picture 125"/>
                        <p:cNvPicPr>
                          <a:picLocks noChangeAspect="1" noChangeArrowheads="1"/>
                        </p:cNvPicPr>
                        <p:nvPr/>
                      </p:nvPicPr>
                      <p:blipFill>
                        <a:blip r:embed="rId8">
                          <a:lum bright="100000"/>
                          <a:extLst>
                            <a:ext uri="{28A0092B-C50C-407E-A947-70E740481C1C}">
                              <a14:useLocalDpi xmlns:a14="http://schemas.microsoft.com/office/drawing/2010/main" val="0"/>
                            </a:ext>
                          </a:extLst>
                        </a:blip>
                        <a:srcRect/>
                        <a:stretch>
                          <a:fillRect/>
                        </a:stretch>
                      </p:blipFill>
                      <p:spPr bwMode="auto">
                        <a:xfrm>
                          <a:off x="1430338" y="3323592"/>
                          <a:ext cx="2397125"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テキスト ボックス 14"/>
            <p:cNvSpPr txBox="1"/>
            <p:nvPr/>
          </p:nvSpPr>
          <p:spPr>
            <a:xfrm>
              <a:off x="3723844" y="3747782"/>
              <a:ext cx="1805302" cy="523220"/>
            </a:xfrm>
            <a:prstGeom prst="rect">
              <a:avLst/>
            </a:prstGeom>
            <a:noFill/>
          </p:spPr>
          <p:txBody>
            <a:bodyPr wrap="none" rtlCol="0">
              <a:spAutoFit/>
            </a:bodyPr>
            <a:lstStyle/>
            <a:p>
              <a:r>
                <a:rPr kumimoji="1" lang="en-US" altLang="ja-JP" sz="2800" i="0" dirty="0"/>
                <a:t>(</a:t>
              </a:r>
              <a:r>
                <a:rPr lang="ja-JP" altLang="en-US" sz="2800" i="0" dirty="0" err="1"/>
                <a:t>べき等</a:t>
              </a:r>
              <a:r>
                <a:rPr kumimoji="1" lang="ja-JP" altLang="en-US" sz="2800" i="0" dirty="0"/>
                <a:t>則</a:t>
              </a:r>
              <a:r>
                <a:rPr kumimoji="1" lang="en-US" altLang="ja-JP" sz="2800" i="0" dirty="0"/>
                <a:t>)</a:t>
              </a:r>
              <a:endParaRPr kumimoji="1" lang="ja-JP" altLang="en-US" sz="2800" i="0" dirty="0"/>
            </a:p>
          </p:txBody>
        </p:sp>
      </p:grpSp>
      <p:grpSp>
        <p:nvGrpSpPr>
          <p:cNvPr id="18" name="グループ化 17"/>
          <p:cNvGrpSpPr/>
          <p:nvPr/>
        </p:nvGrpSpPr>
        <p:grpSpPr>
          <a:xfrm>
            <a:off x="4186621" y="3199765"/>
            <a:ext cx="4642309" cy="1371600"/>
            <a:chOff x="1126911" y="3323463"/>
            <a:chExt cx="4642309" cy="1371600"/>
          </a:xfrm>
        </p:grpSpPr>
        <p:graphicFrame>
          <p:nvGraphicFramePr>
            <p:cNvPr id="19" name="オブジェクト 18"/>
            <p:cNvGraphicFramePr>
              <a:graphicFrameLocks noChangeAspect="1"/>
            </p:cNvGraphicFramePr>
            <p:nvPr>
              <p:extLst>
                <p:ext uri="{D42A27DB-BD31-4B8C-83A1-F6EECF244321}">
                  <p14:modId xmlns:p14="http://schemas.microsoft.com/office/powerpoint/2010/main" val="1274685645"/>
                </p:ext>
              </p:extLst>
            </p:nvPr>
          </p:nvGraphicFramePr>
          <p:xfrm>
            <a:off x="1126911" y="3323463"/>
            <a:ext cx="3005137" cy="1371600"/>
          </p:xfrm>
          <a:graphic>
            <a:graphicData uri="http://schemas.openxmlformats.org/presentationml/2006/ole">
              <mc:AlternateContent xmlns:mc="http://schemas.openxmlformats.org/markup-compatibility/2006">
                <mc:Choice xmlns:v="urn:schemas-microsoft-com:vml" Requires="v">
                  <p:oleObj name="数式" r:id="rId9" imgW="1002960" imgH="457200" progId="Equation.3">
                    <p:embed/>
                  </p:oleObj>
                </mc:Choice>
                <mc:Fallback>
                  <p:oleObj name="数式" r:id="rId9" imgW="1002960" imgH="457200" progId="Equation.3">
                    <p:embed/>
                    <p:pic>
                      <p:nvPicPr>
                        <p:cNvPr id="0" name="Picture 126"/>
                        <p:cNvPicPr>
                          <a:picLocks noChangeAspect="1" noChangeArrowheads="1"/>
                        </p:cNvPicPr>
                        <p:nvPr/>
                      </p:nvPicPr>
                      <p:blipFill>
                        <a:blip r:embed="rId10">
                          <a:lum bright="100000"/>
                          <a:extLst>
                            <a:ext uri="{28A0092B-C50C-407E-A947-70E740481C1C}">
                              <a14:useLocalDpi xmlns:a14="http://schemas.microsoft.com/office/drawing/2010/main" val="0"/>
                            </a:ext>
                          </a:extLst>
                        </a:blip>
                        <a:srcRect/>
                        <a:stretch>
                          <a:fillRect/>
                        </a:stretch>
                      </p:blipFill>
                      <p:spPr bwMode="auto">
                        <a:xfrm>
                          <a:off x="1126911" y="3323463"/>
                          <a:ext cx="3005137"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テキスト ボックス 19"/>
            <p:cNvSpPr txBox="1"/>
            <p:nvPr/>
          </p:nvSpPr>
          <p:spPr>
            <a:xfrm>
              <a:off x="4266886" y="3721150"/>
              <a:ext cx="1502334" cy="523220"/>
            </a:xfrm>
            <a:prstGeom prst="rect">
              <a:avLst/>
            </a:prstGeom>
            <a:noFill/>
          </p:spPr>
          <p:txBody>
            <a:bodyPr wrap="none" rtlCol="0">
              <a:spAutoFit/>
            </a:bodyPr>
            <a:lstStyle/>
            <a:p>
              <a:r>
                <a:rPr kumimoji="1" lang="en-US" altLang="ja-JP" sz="2800" i="0" dirty="0"/>
                <a:t>(</a:t>
              </a:r>
              <a:r>
                <a:rPr kumimoji="1" lang="ja-JP" altLang="en-US" sz="2800" i="0" dirty="0"/>
                <a:t>交換則</a:t>
              </a:r>
              <a:r>
                <a:rPr kumimoji="1" lang="en-US" altLang="ja-JP" sz="2800" i="0" dirty="0"/>
                <a:t>)</a:t>
              </a:r>
              <a:endParaRPr kumimoji="1" lang="ja-JP" altLang="en-US" sz="2800" i="0" dirty="0"/>
            </a:p>
          </p:txBody>
        </p:sp>
      </p:grpSp>
      <p:grpSp>
        <p:nvGrpSpPr>
          <p:cNvPr id="21" name="グループ化 20"/>
          <p:cNvGrpSpPr/>
          <p:nvPr/>
        </p:nvGrpSpPr>
        <p:grpSpPr>
          <a:xfrm>
            <a:off x="4186621" y="1751965"/>
            <a:ext cx="3795840" cy="1524000"/>
            <a:chOff x="1543989" y="3246736"/>
            <a:chExt cx="3795840" cy="1524000"/>
          </a:xfrm>
        </p:grpSpPr>
        <p:graphicFrame>
          <p:nvGraphicFramePr>
            <p:cNvPr id="22" name="オブジェクト 21"/>
            <p:cNvGraphicFramePr>
              <a:graphicFrameLocks noChangeAspect="1"/>
            </p:cNvGraphicFramePr>
            <p:nvPr>
              <p:extLst>
                <p:ext uri="{D42A27DB-BD31-4B8C-83A1-F6EECF244321}">
                  <p14:modId xmlns:p14="http://schemas.microsoft.com/office/powerpoint/2010/main" val="2736260250"/>
                </p:ext>
              </p:extLst>
            </p:nvPr>
          </p:nvGraphicFramePr>
          <p:xfrm>
            <a:off x="1543989" y="3246736"/>
            <a:ext cx="2168525" cy="1524000"/>
          </p:xfrm>
          <a:graphic>
            <a:graphicData uri="http://schemas.openxmlformats.org/presentationml/2006/ole">
              <mc:AlternateContent xmlns:mc="http://schemas.openxmlformats.org/markup-compatibility/2006">
                <mc:Choice xmlns:v="urn:schemas-microsoft-com:vml" Requires="v">
                  <p:oleObj name="数式" r:id="rId11" imgW="723600" imgH="507960" progId="Equation.3">
                    <p:embed/>
                  </p:oleObj>
                </mc:Choice>
                <mc:Fallback>
                  <p:oleObj name="数式" r:id="rId11" imgW="723600" imgH="507960" progId="Equation.3">
                    <p:embed/>
                    <p:pic>
                      <p:nvPicPr>
                        <p:cNvPr id="0" name="Picture 127"/>
                        <p:cNvPicPr>
                          <a:picLocks noChangeAspect="1" noChangeArrowheads="1"/>
                        </p:cNvPicPr>
                        <p:nvPr/>
                      </p:nvPicPr>
                      <p:blipFill>
                        <a:blip r:embed="rId12">
                          <a:lum bright="100000"/>
                          <a:extLst>
                            <a:ext uri="{28A0092B-C50C-407E-A947-70E740481C1C}">
                              <a14:useLocalDpi xmlns:a14="http://schemas.microsoft.com/office/drawing/2010/main" val="0"/>
                            </a:ext>
                          </a:extLst>
                        </a:blip>
                        <a:srcRect/>
                        <a:stretch>
                          <a:fillRect/>
                        </a:stretch>
                      </p:blipFill>
                      <p:spPr bwMode="auto">
                        <a:xfrm>
                          <a:off x="1543989" y="3246736"/>
                          <a:ext cx="2168525" cy="152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テキスト ボックス 22"/>
            <p:cNvSpPr txBox="1"/>
            <p:nvPr/>
          </p:nvSpPr>
          <p:spPr>
            <a:xfrm>
              <a:off x="3837495" y="3747126"/>
              <a:ext cx="1502334" cy="523220"/>
            </a:xfrm>
            <a:prstGeom prst="rect">
              <a:avLst/>
            </a:prstGeom>
            <a:noFill/>
          </p:spPr>
          <p:txBody>
            <a:bodyPr wrap="none" rtlCol="0">
              <a:spAutoFit/>
            </a:bodyPr>
            <a:lstStyle/>
            <a:p>
              <a:r>
                <a:rPr kumimoji="1" lang="en-US" altLang="ja-JP" sz="2800" i="0" dirty="0"/>
                <a:t>(</a:t>
              </a:r>
              <a:r>
                <a:rPr lang="ja-JP" altLang="en-US" sz="2800" i="0" dirty="0"/>
                <a:t>相補</a:t>
              </a:r>
              <a:r>
                <a:rPr kumimoji="1" lang="ja-JP" altLang="en-US" sz="2800" i="0" dirty="0"/>
                <a:t>則</a:t>
              </a:r>
              <a:r>
                <a:rPr kumimoji="1" lang="en-US" altLang="ja-JP" sz="2800" i="0" dirty="0"/>
                <a:t>)</a:t>
              </a:r>
              <a:endParaRPr kumimoji="1" lang="ja-JP" altLang="en-US" sz="2800" i="0" dirty="0"/>
            </a:p>
          </p:txBody>
        </p:sp>
      </p:grpSp>
      <p:grpSp>
        <p:nvGrpSpPr>
          <p:cNvPr id="28" name="グループ化 27"/>
          <p:cNvGrpSpPr/>
          <p:nvPr/>
        </p:nvGrpSpPr>
        <p:grpSpPr>
          <a:xfrm>
            <a:off x="4186621" y="4458575"/>
            <a:ext cx="4756713" cy="1371600"/>
            <a:chOff x="1012507" y="3322683"/>
            <a:chExt cx="4756713" cy="1371600"/>
          </a:xfrm>
        </p:grpSpPr>
        <p:graphicFrame>
          <p:nvGraphicFramePr>
            <p:cNvPr id="29" name="オブジェクト 28"/>
            <p:cNvGraphicFramePr>
              <a:graphicFrameLocks noChangeAspect="1"/>
            </p:cNvGraphicFramePr>
            <p:nvPr>
              <p:extLst>
                <p:ext uri="{D42A27DB-BD31-4B8C-83A1-F6EECF244321}">
                  <p14:modId xmlns:p14="http://schemas.microsoft.com/office/powerpoint/2010/main" val="3928473248"/>
                </p:ext>
              </p:extLst>
            </p:nvPr>
          </p:nvGraphicFramePr>
          <p:xfrm>
            <a:off x="1012507" y="3322683"/>
            <a:ext cx="3233738" cy="1371600"/>
          </p:xfrm>
          <a:graphic>
            <a:graphicData uri="http://schemas.openxmlformats.org/presentationml/2006/ole">
              <mc:AlternateContent xmlns:mc="http://schemas.openxmlformats.org/markup-compatibility/2006">
                <mc:Choice xmlns:v="urn:schemas-microsoft-com:vml" Requires="v">
                  <p:oleObj name="数式" r:id="rId13" imgW="1079280" imgH="457200" progId="Equation.3">
                    <p:embed/>
                  </p:oleObj>
                </mc:Choice>
                <mc:Fallback>
                  <p:oleObj name="数式" r:id="rId13" imgW="1079280" imgH="457200" progId="Equation.3">
                    <p:embed/>
                    <p:pic>
                      <p:nvPicPr>
                        <p:cNvPr id="0" name="Picture 128"/>
                        <p:cNvPicPr>
                          <a:picLocks noChangeAspect="1" noChangeArrowheads="1"/>
                        </p:cNvPicPr>
                        <p:nvPr/>
                      </p:nvPicPr>
                      <p:blipFill>
                        <a:blip r:embed="rId14">
                          <a:lum bright="100000"/>
                          <a:extLst>
                            <a:ext uri="{28A0092B-C50C-407E-A947-70E740481C1C}">
                              <a14:useLocalDpi xmlns:a14="http://schemas.microsoft.com/office/drawing/2010/main" val="0"/>
                            </a:ext>
                          </a:extLst>
                        </a:blip>
                        <a:srcRect/>
                        <a:stretch>
                          <a:fillRect/>
                        </a:stretch>
                      </p:blipFill>
                      <p:spPr bwMode="auto">
                        <a:xfrm>
                          <a:off x="1012507" y="3322683"/>
                          <a:ext cx="3233738"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 name="テキスト ボックス 29"/>
            <p:cNvSpPr txBox="1"/>
            <p:nvPr/>
          </p:nvSpPr>
          <p:spPr>
            <a:xfrm>
              <a:off x="4266886" y="3721150"/>
              <a:ext cx="1502334" cy="523220"/>
            </a:xfrm>
            <a:prstGeom prst="rect">
              <a:avLst/>
            </a:prstGeom>
            <a:noFill/>
          </p:spPr>
          <p:txBody>
            <a:bodyPr wrap="none" rtlCol="0">
              <a:spAutoFit/>
            </a:bodyPr>
            <a:lstStyle/>
            <a:p>
              <a:r>
                <a:rPr kumimoji="1" lang="en-US" altLang="ja-JP" sz="2800" i="0" dirty="0"/>
                <a:t>(</a:t>
              </a:r>
              <a:r>
                <a:rPr lang="ja-JP" altLang="en-US" sz="2800" i="0" dirty="0"/>
                <a:t>吸収</a:t>
              </a:r>
              <a:r>
                <a:rPr kumimoji="1" lang="ja-JP" altLang="en-US" sz="2800" i="0" dirty="0"/>
                <a:t>則</a:t>
              </a:r>
              <a:r>
                <a:rPr kumimoji="1" lang="en-US" altLang="ja-JP" sz="2800" i="0" dirty="0"/>
                <a:t>)</a:t>
              </a:r>
              <a:endParaRPr kumimoji="1" lang="ja-JP" altLang="en-US" sz="2800" i="0" dirty="0"/>
            </a:p>
          </p:txBody>
        </p:sp>
      </p:grpSp>
      <p:sp>
        <p:nvSpPr>
          <p:cNvPr id="31" name="テキスト ボックス 30"/>
          <p:cNvSpPr txBox="1"/>
          <p:nvPr/>
        </p:nvSpPr>
        <p:spPr>
          <a:xfrm>
            <a:off x="3725139" y="5961977"/>
            <a:ext cx="4900701" cy="584775"/>
          </a:xfrm>
          <a:prstGeom prst="rect">
            <a:avLst/>
          </a:prstGeom>
          <a:noFill/>
        </p:spPr>
        <p:txBody>
          <a:bodyPr wrap="none" rtlCol="0">
            <a:spAutoFit/>
          </a:bodyPr>
          <a:lstStyle/>
          <a:p>
            <a:r>
              <a:rPr kumimoji="1" lang="ja-JP" altLang="en-US" i="0" dirty="0"/>
              <a:t>多くの公式が相対な式の組</a:t>
            </a:r>
          </a:p>
        </p:txBody>
      </p:sp>
    </p:spTree>
    <p:extLst>
      <p:ext uri="{BB962C8B-B14F-4D97-AF65-F5344CB8AC3E}">
        <p14:creationId xmlns:p14="http://schemas.microsoft.com/office/powerpoint/2010/main" val="10237026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双対関数</a:t>
            </a:r>
          </a:p>
        </p:txBody>
      </p:sp>
      <p:sp>
        <p:nvSpPr>
          <p:cNvPr id="78851" name="Rectangle 3"/>
          <p:cNvSpPr>
            <a:spLocks noGrp="1" noChangeArrowheads="1"/>
          </p:cNvSpPr>
          <p:nvPr>
            <p:ph type="body" idx="1"/>
          </p:nvPr>
        </p:nvSpPr>
        <p:spPr>
          <a:xfrm>
            <a:off x="228600" y="1524000"/>
            <a:ext cx="8763000" cy="2590800"/>
          </a:xfrm>
        </p:spPr>
        <p:txBody>
          <a:bodyPr/>
          <a:lstStyle/>
          <a:p>
            <a:pPr eaLnBrk="1" hangingPunct="1">
              <a:buFont typeface="Wingdings" panose="05000000000000000000" pitchFamily="2" charset="2"/>
              <a:buChar char="u"/>
              <a:defRPr/>
            </a:pPr>
            <a:r>
              <a:rPr lang="ja-JP" altLang="en-US" sz="3600" dirty="0">
                <a:latin typeface="Times New Roman" panose="02020603050405020304" pitchFamily="18" charset="0"/>
              </a:rPr>
              <a:t>定義</a:t>
            </a:r>
            <a:r>
              <a:rPr lang="en-US" altLang="ja-JP" sz="3600" dirty="0">
                <a:latin typeface="Times New Roman" panose="02020603050405020304" pitchFamily="18" charset="0"/>
              </a:rPr>
              <a:t> : </a:t>
            </a:r>
            <a:r>
              <a:rPr lang="ja-JP" altLang="en-US" sz="3600" dirty="0">
                <a:latin typeface="Times New Roman" panose="02020603050405020304" pitchFamily="18" charset="0"/>
              </a:rPr>
              <a:t>双対関数</a:t>
            </a:r>
            <a:endParaRPr lang="en-US" altLang="ja-JP" dirty="0">
              <a:latin typeface="Times New Roman" panose="02020603050405020304" pitchFamily="18" charset="0"/>
            </a:endParaRPr>
          </a:p>
        </p:txBody>
      </p:sp>
      <p:sp>
        <p:nvSpPr>
          <p:cNvPr id="78882" name="Text Box 34"/>
          <p:cNvSpPr txBox="1">
            <a:spLocks noChangeArrowheads="1"/>
          </p:cNvSpPr>
          <p:nvPr/>
        </p:nvSpPr>
        <p:spPr bwMode="auto">
          <a:xfrm>
            <a:off x="914400" y="3962400"/>
            <a:ext cx="63373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i="0">
                <a:effectLst>
                  <a:outerShdw blurRad="38100" dist="38100" dir="2700000" algn="tl">
                    <a:srgbClr val="000000"/>
                  </a:outerShdw>
                </a:effectLst>
              </a:rPr>
              <a:t>(</a:t>
            </a:r>
            <a:r>
              <a:rPr lang="ja-JP" altLang="en-US" i="0">
                <a:effectLst>
                  <a:outerShdw blurRad="38100" dist="38100" dir="2700000" algn="tl">
                    <a:srgbClr val="000000"/>
                  </a:outerShdw>
                </a:effectLst>
              </a:rPr>
              <a:t>式中の </a:t>
            </a:r>
            <a:r>
              <a:rPr lang="ja-JP" altLang="en-US" b="1" i="0">
                <a:solidFill>
                  <a:srgbClr val="FFFF00"/>
                </a:solidFill>
                <a:effectLst>
                  <a:outerShdw blurRad="38100" dist="38100" dir="2700000" algn="tl">
                    <a:srgbClr val="000000"/>
                  </a:outerShdw>
                </a:effectLst>
              </a:rPr>
              <a:t>・</a:t>
            </a:r>
            <a:r>
              <a:rPr lang="ja-JP" altLang="en-US" i="0">
                <a:effectLst>
                  <a:outerShdw blurRad="38100" dist="38100" dir="2700000" algn="tl">
                    <a:srgbClr val="000000"/>
                  </a:outerShdw>
                </a:effectLst>
              </a:rPr>
              <a:t> と </a:t>
            </a:r>
            <a:r>
              <a:rPr lang="en-US" altLang="ja-JP" b="1" i="0">
                <a:solidFill>
                  <a:srgbClr val="FFFF00"/>
                </a:solidFill>
                <a:effectLst>
                  <a:outerShdw blurRad="38100" dist="38100" dir="2700000" algn="tl">
                    <a:srgbClr val="000000"/>
                  </a:outerShdw>
                </a:effectLst>
              </a:rPr>
              <a:t>+</a:t>
            </a:r>
            <a:r>
              <a:rPr lang="en-US" altLang="ja-JP" i="0">
                <a:effectLst>
                  <a:outerShdw blurRad="38100" dist="38100" dir="2700000" algn="tl">
                    <a:srgbClr val="000000"/>
                  </a:outerShdw>
                </a:effectLst>
              </a:rPr>
              <a:t> , </a:t>
            </a:r>
            <a:r>
              <a:rPr lang="en-US" altLang="ja-JP" b="1" i="0">
                <a:solidFill>
                  <a:srgbClr val="FFFF00"/>
                </a:solidFill>
                <a:effectLst>
                  <a:outerShdw blurRad="38100" dist="38100" dir="2700000" algn="tl">
                    <a:srgbClr val="000000"/>
                  </a:outerShdw>
                </a:effectLst>
              </a:rPr>
              <a:t>1</a:t>
            </a:r>
            <a:r>
              <a:rPr lang="en-US" altLang="ja-JP" i="0">
                <a:effectLst>
                  <a:outerShdw blurRad="38100" dist="38100" dir="2700000" algn="tl">
                    <a:srgbClr val="000000"/>
                  </a:outerShdw>
                </a:effectLst>
              </a:rPr>
              <a:t> </a:t>
            </a:r>
            <a:r>
              <a:rPr lang="ja-JP" altLang="en-US" i="0">
                <a:effectLst>
                  <a:outerShdw blurRad="38100" dist="38100" dir="2700000" algn="tl">
                    <a:srgbClr val="000000"/>
                  </a:outerShdw>
                </a:effectLst>
              </a:rPr>
              <a:t>と </a:t>
            </a:r>
            <a:r>
              <a:rPr lang="en-US" altLang="ja-JP" b="1" i="0">
                <a:solidFill>
                  <a:srgbClr val="FFFF00"/>
                </a:solidFill>
                <a:effectLst>
                  <a:outerShdw blurRad="38100" dist="38100" dir="2700000" algn="tl">
                    <a:srgbClr val="000000"/>
                  </a:outerShdw>
                </a:effectLst>
              </a:rPr>
              <a:t>0</a:t>
            </a:r>
            <a:r>
              <a:rPr lang="en-US" altLang="ja-JP" i="0">
                <a:effectLst>
                  <a:outerShdw blurRad="38100" dist="38100" dir="2700000" algn="tl">
                    <a:srgbClr val="000000"/>
                  </a:outerShdw>
                </a:effectLst>
              </a:rPr>
              <a:t> </a:t>
            </a:r>
            <a:r>
              <a:rPr lang="ja-JP" altLang="en-US" i="0">
                <a:effectLst>
                  <a:outerShdw blurRad="38100" dist="38100" dir="2700000" algn="tl">
                    <a:srgbClr val="000000"/>
                  </a:outerShdw>
                </a:effectLst>
              </a:rPr>
              <a:t>を入れ替える</a:t>
            </a:r>
            <a:r>
              <a:rPr lang="en-US" altLang="ja-JP" i="0">
                <a:effectLst>
                  <a:outerShdw blurRad="38100" dist="38100" dir="2700000" algn="tl">
                    <a:srgbClr val="000000"/>
                  </a:outerShdw>
                </a:effectLst>
              </a:rPr>
              <a:t>)</a:t>
            </a:r>
          </a:p>
        </p:txBody>
      </p:sp>
      <p:graphicFrame>
        <p:nvGraphicFramePr>
          <p:cNvPr id="78900" name="Object 52"/>
          <p:cNvGraphicFramePr>
            <a:graphicFrameLocks noChangeAspect="1"/>
          </p:cNvGraphicFramePr>
          <p:nvPr/>
        </p:nvGraphicFramePr>
        <p:xfrm>
          <a:off x="477838" y="4724400"/>
          <a:ext cx="8666162" cy="755650"/>
        </p:xfrm>
        <a:graphic>
          <a:graphicData uri="http://schemas.openxmlformats.org/presentationml/2006/ole">
            <mc:AlternateContent xmlns:mc="http://schemas.openxmlformats.org/markup-compatibility/2006">
              <mc:Choice xmlns:v="urn:schemas-microsoft-com:vml" Requires="v">
                <p:oleObj name="数式" r:id="rId3" imgW="3261240" imgH="254520" progId="Equation.3">
                  <p:embed/>
                </p:oleObj>
              </mc:Choice>
              <mc:Fallback>
                <p:oleObj name="数式" r:id="rId3" imgW="3261240" imgH="254520" progId="Equation.3">
                  <p:embed/>
                  <p:pic>
                    <p:nvPicPr>
                      <p:cNvPr id="0" name="Picture 9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838" y="4724400"/>
                        <a:ext cx="8666162" cy="755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8901" name="Object 53"/>
          <p:cNvGraphicFramePr>
            <a:graphicFrameLocks noChangeAspect="1"/>
          </p:cNvGraphicFramePr>
          <p:nvPr/>
        </p:nvGraphicFramePr>
        <p:xfrm>
          <a:off x="1482725" y="5486400"/>
          <a:ext cx="6176963" cy="755650"/>
        </p:xfrm>
        <a:graphic>
          <a:graphicData uri="http://schemas.openxmlformats.org/presentationml/2006/ole">
            <mc:AlternateContent xmlns:mc="http://schemas.openxmlformats.org/markup-compatibility/2006">
              <mc:Choice xmlns:v="urn:schemas-microsoft-com:vml" Requires="v">
                <p:oleObj name="数式" r:id="rId5" imgW="2309760" imgH="254520" progId="Equation.3">
                  <p:embed/>
                </p:oleObj>
              </mc:Choice>
              <mc:Fallback>
                <p:oleObj name="数式" r:id="rId5" imgW="2309760" imgH="254520" progId="Equation.3">
                  <p:embed/>
                  <p:pic>
                    <p:nvPicPr>
                      <p:cNvPr id="0" name="Picture 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2725" y="5486400"/>
                        <a:ext cx="6176963" cy="755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7351" name="Object 54"/>
          <p:cNvGraphicFramePr>
            <a:graphicFrameLocks noChangeAspect="1"/>
          </p:cNvGraphicFramePr>
          <p:nvPr/>
        </p:nvGraphicFramePr>
        <p:xfrm>
          <a:off x="85725" y="2362200"/>
          <a:ext cx="8970963" cy="1289050"/>
        </p:xfrm>
        <a:graphic>
          <a:graphicData uri="http://schemas.openxmlformats.org/presentationml/2006/ole">
            <mc:AlternateContent xmlns:mc="http://schemas.openxmlformats.org/markup-compatibility/2006">
              <mc:Choice xmlns:v="urn:schemas-microsoft-com:vml" Requires="v">
                <p:oleObj name="数式" r:id="rId7" imgW="3375720" imgH="457920" progId="Equation.3">
                  <p:embed/>
                </p:oleObj>
              </mc:Choice>
              <mc:Fallback>
                <p:oleObj name="数式" r:id="rId7" imgW="3375720" imgH="457920" progId="Equation.3">
                  <p:embed/>
                  <p:pic>
                    <p:nvPicPr>
                      <p:cNvPr id="0" name="Picture 1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725" y="2362200"/>
                        <a:ext cx="8970963" cy="1289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78900"/>
                                        </p:tgtEl>
                                        <p:attrNameLst>
                                          <p:attrName>style.visibility</p:attrName>
                                        </p:attrNameLst>
                                      </p:cBhvr>
                                      <p:to>
                                        <p:strVal val="visible"/>
                                      </p:to>
                                    </p:set>
                                    <p:animEffect transition="in" filter="checkerboard(across)">
                                      <p:cBhvr>
                                        <p:cTn id="7" dur="500"/>
                                        <p:tgtEl>
                                          <p:spTgt spid="789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78901"/>
                                        </p:tgtEl>
                                        <p:attrNameLst>
                                          <p:attrName>style.visibility</p:attrName>
                                        </p:attrNameLst>
                                      </p:cBhvr>
                                      <p:to>
                                        <p:strVal val="visible"/>
                                      </p:to>
                                    </p:set>
                                    <p:animEffect transition="in" filter="checkerboard(across)">
                                      <p:cBhvr>
                                        <p:cTn id="12" dur="500"/>
                                        <p:tgtEl>
                                          <p:spTgt spid="78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ド・モルガンの定理と双対関数</a:t>
            </a:r>
          </a:p>
        </p:txBody>
      </p:sp>
      <p:sp>
        <p:nvSpPr>
          <p:cNvPr id="76803" name="Rectangle 3"/>
          <p:cNvSpPr>
            <a:spLocks noGrp="1" noChangeArrowheads="1"/>
          </p:cNvSpPr>
          <p:nvPr>
            <p:ph type="body" idx="1"/>
          </p:nvPr>
        </p:nvSpPr>
        <p:spPr>
          <a:xfrm>
            <a:off x="990600" y="1524000"/>
            <a:ext cx="7848600" cy="685800"/>
          </a:xfrm>
        </p:spPr>
        <p:txBody>
          <a:bodyPr/>
          <a:lstStyle/>
          <a:p>
            <a:pPr eaLnBrk="1" hangingPunct="1">
              <a:buFontTx/>
              <a:buNone/>
              <a:defRPr/>
            </a:pPr>
            <a:r>
              <a:rPr lang="en-US" altLang="ja-JP" i="1">
                <a:latin typeface="Times New Roman" panose="02020603050405020304" pitchFamily="18" charset="0"/>
              </a:rPr>
              <a:t>L</a:t>
            </a:r>
            <a:r>
              <a:rPr lang="en-US" altLang="ja-JP">
                <a:latin typeface="Times New Roman" panose="02020603050405020304" pitchFamily="18" charset="0"/>
              </a:rPr>
              <a:t> = </a:t>
            </a:r>
            <a:r>
              <a:rPr lang="en-US" altLang="ja-JP" i="1">
                <a:latin typeface="Times New Roman" panose="02020603050405020304" pitchFamily="18" charset="0"/>
              </a:rPr>
              <a:t>f</a:t>
            </a:r>
            <a:r>
              <a:rPr lang="en-US" altLang="ja-JP">
                <a:latin typeface="Times New Roman" panose="02020603050405020304" pitchFamily="18" charset="0"/>
              </a:rPr>
              <a:t> (</a:t>
            </a:r>
            <a:r>
              <a:rPr lang="en-US" altLang="ja-JP" i="1">
                <a:latin typeface="Times New Roman" panose="02020603050405020304" pitchFamily="18" charset="0"/>
              </a:rPr>
              <a:t>X</a:t>
            </a:r>
            <a:r>
              <a:rPr lang="en-US" altLang="ja-JP" baseline="-25000">
                <a:latin typeface="Times New Roman" panose="02020603050405020304" pitchFamily="18" charset="0"/>
              </a:rPr>
              <a:t>1</a:t>
            </a:r>
            <a:r>
              <a:rPr lang="en-US" altLang="ja-JP">
                <a:latin typeface="Times New Roman" panose="02020603050405020304" pitchFamily="18" charset="0"/>
              </a:rPr>
              <a:t>, </a:t>
            </a:r>
            <a:r>
              <a:rPr lang="en-US" altLang="ja-JP" i="1">
                <a:latin typeface="Times New Roman" panose="02020603050405020304" pitchFamily="18" charset="0"/>
              </a:rPr>
              <a:t>X</a:t>
            </a:r>
            <a:r>
              <a:rPr lang="en-US" altLang="ja-JP" baseline="-25000">
                <a:latin typeface="Times New Roman" panose="02020603050405020304" pitchFamily="18" charset="0"/>
              </a:rPr>
              <a:t>1</a:t>
            </a:r>
            <a:r>
              <a:rPr lang="en-US" altLang="ja-JP">
                <a:latin typeface="Times New Roman" panose="02020603050405020304" pitchFamily="18" charset="0"/>
              </a:rPr>
              <a:t>, </a:t>
            </a:r>
            <a:r>
              <a:rPr lang="en-US" altLang="ja-JP" i="1">
                <a:latin typeface="Times New Roman" panose="02020603050405020304" pitchFamily="18" charset="0"/>
              </a:rPr>
              <a:t>X</a:t>
            </a:r>
            <a:r>
              <a:rPr lang="en-US" altLang="ja-JP" baseline="-25000">
                <a:latin typeface="Times New Roman" panose="02020603050405020304" pitchFamily="18" charset="0"/>
              </a:rPr>
              <a:t>2</a:t>
            </a:r>
            <a:r>
              <a:rPr lang="en-US" altLang="ja-JP">
                <a:latin typeface="Times New Roman" panose="02020603050405020304" pitchFamily="18" charset="0"/>
              </a:rPr>
              <a:t>, </a:t>
            </a:r>
            <a:r>
              <a:rPr lang="en-US" altLang="ja-JP" i="1">
                <a:latin typeface="Times New Roman" panose="02020603050405020304" pitchFamily="18" charset="0"/>
              </a:rPr>
              <a:t>X</a:t>
            </a:r>
            <a:r>
              <a:rPr lang="en-US" altLang="ja-JP" baseline="-25000">
                <a:latin typeface="Times New Roman" panose="02020603050405020304" pitchFamily="18" charset="0"/>
              </a:rPr>
              <a:t>2</a:t>
            </a:r>
            <a:r>
              <a:rPr lang="en-US" altLang="ja-JP">
                <a:latin typeface="Times New Roman" panose="02020603050405020304" pitchFamily="18" charset="0"/>
              </a:rPr>
              <a:t>,…,</a:t>
            </a:r>
            <a:r>
              <a:rPr lang="en-US" altLang="ja-JP" i="1">
                <a:latin typeface="Times New Roman" panose="02020603050405020304" pitchFamily="18" charset="0"/>
              </a:rPr>
              <a:t>X</a:t>
            </a:r>
            <a:r>
              <a:rPr lang="en-US" altLang="ja-JP" i="1" baseline="-25000">
                <a:latin typeface="Times New Roman" panose="02020603050405020304" pitchFamily="18" charset="0"/>
              </a:rPr>
              <a:t>m</a:t>
            </a:r>
            <a:r>
              <a:rPr lang="en-US" altLang="ja-JP">
                <a:latin typeface="Times New Roman" panose="02020603050405020304" pitchFamily="18" charset="0"/>
              </a:rPr>
              <a:t>, </a:t>
            </a:r>
            <a:r>
              <a:rPr lang="en-US" altLang="ja-JP" i="1">
                <a:latin typeface="Times New Roman" panose="02020603050405020304" pitchFamily="18" charset="0"/>
              </a:rPr>
              <a:t>X</a:t>
            </a:r>
            <a:r>
              <a:rPr lang="en-US" altLang="ja-JP" i="1" baseline="-25000">
                <a:latin typeface="Times New Roman" panose="02020603050405020304" pitchFamily="18" charset="0"/>
              </a:rPr>
              <a:t>m</a:t>
            </a:r>
            <a:r>
              <a:rPr lang="en-US" altLang="ja-JP">
                <a:latin typeface="Times New Roman" panose="02020603050405020304" pitchFamily="18" charset="0"/>
              </a:rPr>
              <a:t>,</a:t>
            </a:r>
            <a:r>
              <a:rPr lang="ja-JP" altLang="en-US">
                <a:latin typeface="Times New Roman" panose="02020603050405020304" pitchFamily="18" charset="0"/>
              </a:rPr>
              <a:t>・</a:t>
            </a:r>
            <a:r>
              <a:rPr lang="en-US" altLang="ja-JP">
                <a:latin typeface="Times New Roman" panose="02020603050405020304" pitchFamily="18" charset="0"/>
              </a:rPr>
              <a:t>,+,1,0)</a:t>
            </a:r>
            <a:endParaRPr lang="en-US" altLang="ja-JP" sz="2800">
              <a:latin typeface="Times New Roman" panose="02020603050405020304" pitchFamily="18" charset="0"/>
            </a:endParaRPr>
          </a:p>
        </p:txBody>
      </p:sp>
      <p:sp>
        <p:nvSpPr>
          <p:cNvPr id="76804" name="Line 4"/>
          <p:cNvSpPr>
            <a:spLocks noChangeShapeType="1"/>
          </p:cNvSpPr>
          <p:nvPr/>
        </p:nvSpPr>
        <p:spPr bwMode="auto">
          <a:xfrm>
            <a:off x="2667000" y="1600200"/>
            <a:ext cx="3810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76805" name="Line 5"/>
          <p:cNvSpPr>
            <a:spLocks noChangeShapeType="1"/>
          </p:cNvSpPr>
          <p:nvPr/>
        </p:nvSpPr>
        <p:spPr bwMode="auto">
          <a:xfrm>
            <a:off x="3886200" y="1600200"/>
            <a:ext cx="3810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76806" name="Line 6"/>
          <p:cNvSpPr>
            <a:spLocks noChangeShapeType="1"/>
          </p:cNvSpPr>
          <p:nvPr/>
        </p:nvSpPr>
        <p:spPr bwMode="auto">
          <a:xfrm>
            <a:off x="5486400" y="1600200"/>
            <a:ext cx="4572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grpSp>
        <p:nvGrpSpPr>
          <p:cNvPr id="76841" name="Group 41"/>
          <p:cNvGrpSpPr>
            <a:grpSpLocks/>
          </p:cNvGrpSpPr>
          <p:nvPr/>
        </p:nvGrpSpPr>
        <p:grpSpPr bwMode="auto">
          <a:xfrm>
            <a:off x="838200" y="2362200"/>
            <a:ext cx="7848600" cy="1600200"/>
            <a:chOff x="528" y="1371"/>
            <a:chExt cx="4944" cy="1008"/>
          </a:xfrm>
        </p:grpSpPr>
        <p:sp>
          <p:nvSpPr>
            <p:cNvPr id="76821" name="Text Box 21"/>
            <p:cNvSpPr txBox="1">
              <a:spLocks noChangeArrowheads="1"/>
            </p:cNvSpPr>
            <p:nvPr/>
          </p:nvSpPr>
          <p:spPr bwMode="auto">
            <a:xfrm>
              <a:off x="528" y="1371"/>
              <a:ext cx="4944" cy="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90000"/>
                </a:lnSpc>
                <a:spcBef>
                  <a:spcPct val="20000"/>
                </a:spcBef>
                <a:buClr>
                  <a:schemeClr val="hlink"/>
                </a:buClr>
                <a:buSzPct val="70000"/>
                <a:buFont typeface="Wingdings" panose="05000000000000000000" pitchFamily="2" charset="2"/>
                <a:buChar char="n"/>
                <a:defRPr/>
              </a:pPr>
              <a:r>
                <a:rPr lang="en-US" altLang="ja-JP" i="0">
                  <a:effectLst>
                    <a:outerShdw blurRad="38100" dist="38100" dir="2700000" algn="tl">
                      <a:srgbClr val="000000"/>
                    </a:outerShdw>
                  </a:effectLst>
                </a:rPr>
                <a:t> </a:t>
              </a:r>
              <a:r>
                <a:rPr lang="ja-JP" altLang="en-US" i="0">
                  <a:effectLst>
                    <a:outerShdw blurRad="38100" dist="38100" dir="2700000" algn="tl">
                      <a:srgbClr val="000000"/>
                    </a:outerShdw>
                  </a:effectLst>
                </a:rPr>
                <a:t>ド・モルガンの定理</a:t>
              </a:r>
            </a:p>
            <a:p>
              <a:pPr eaLnBrk="1" hangingPunct="1">
                <a:lnSpc>
                  <a:spcPct val="90000"/>
                </a:lnSpc>
                <a:spcBef>
                  <a:spcPct val="20000"/>
                </a:spcBef>
                <a:buClr>
                  <a:schemeClr val="hlink"/>
                </a:buClr>
                <a:buSzPct val="70000"/>
                <a:buFont typeface="Wingdings" panose="05000000000000000000" pitchFamily="2" charset="2"/>
                <a:buNone/>
                <a:defRPr/>
              </a:pPr>
              <a:r>
                <a:rPr lang="en-US" altLang="ja-JP">
                  <a:effectLst>
                    <a:outerShdw blurRad="38100" dist="38100" dir="2700000" algn="tl">
                      <a:srgbClr val="000000"/>
                    </a:outerShdw>
                  </a:effectLst>
                </a:rPr>
                <a:t>L</a:t>
              </a:r>
              <a:r>
                <a:rPr lang="en-US" altLang="ja-JP" i="0">
                  <a:effectLst>
                    <a:outerShdw blurRad="38100" dist="38100" dir="2700000" algn="tl">
                      <a:srgbClr val="000000"/>
                    </a:outerShdw>
                  </a:effectLst>
                </a:rPr>
                <a:t> = </a:t>
              </a:r>
              <a:r>
                <a:rPr lang="en-US" altLang="ja-JP">
                  <a:effectLst>
                    <a:outerShdw blurRad="38100" dist="38100" dir="2700000" algn="tl">
                      <a:srgbClr val="000000"/>
                    </a:outerShdw>
                  </a:effectLst>
                </a:rPr>
                <a:t>f</a:t>
              </a:r>
              <a:r>
                <a:rPr lang="en-US" altLang="ja-JP" i="0">
                  <a:effectLst>
                    <a:outerShdw blurRad="38100" dist="38100" dir="2700000" algn="tl">
                      <a:srgbClr val="000000"/>
                    </a:outerShdw>
                  </a:effectLst>
                </a:rPr>
                <a:t> (</a:t>
              </a:r>
              <a:r>
                <a:rPr lang="en-US" altLang="ja-JP">
                  <a:effectLst>
                    <a:outerShdw blurRad="38100" dist="38100" dir="2700000" algn="tl">
                      <a:srgbClr val="000000"/>
                    </a:outerShdw>
                  </a:effectLst>
                </a:rPr>
                <a:t>X</a:t>
              </a:r>
              <a:r>
                <a:rPr lang="en-US" altLang="ja-JP" i="0" baseline="-25000">
                  <a:effectLst>
                    <a:outerShdw blurRad="38100" dist="38100" dir="2700000" algn="tl">
                      <a:srgbClr val="000000"/>
                    </a:outerShdw>
                  </a:effectLst>
                </a:rPr>
                <a:t>1</a:t>
              </a:r>
              <a:r>
                <a:rPr lang="en-US" altLang="ja-JP" i="0">
                  <a:effectLst>
                    <a:outerShdw blurRad="38100" dist="38100" dir="2700000" algn="tl">
                      <a:srgbClr val="000000"/>
                    </a:outerShdw>
                  </a:effectLst>
                </a:rPr>
                <a:t>, </a:t>
              </a:r>
              <a:r>
                <a:rPr lang="en-US" altLang="ja-JP">
                  <a:effectLst>
                    <a:outerShdw blurRad="38100" dist="38100" dir="2700000" algn="tl">
                      <a:srgbClr val="000000"/>
                    </a:outerShdw>
                  </a:effectLst>
                </a:rPr>
                <a:t>X</a:t>
              </a:r>
              <a:r>
                <a:rPr lang="en-US" altLang="ja-JP" i="0" baseline="-25000">
                  <a:effectLst>
                    <a:outerShdw blurRad="38100" dist="38100" dir="2700000" algn="tl">
                      <a:srgbClr val="000000"/>
                    </a:outerShdw>
                  </a:effectLst>
                </a:rPr>
                <a:t>1</a:t>
              </a:r>
              <a:r>
                <a:rPr lang="en-US" altLang="ja-JP" i="0">
                  <a:effectLst>
                    <a:outerShdw blurRad="38100" dist="38100" dir="2700000" algn="tl">
                      <a:srgbClr val="000000"/>
                    </a:outerShdw>
                  </a:effectLst>
                </a:rPr>
                <a:t>, </a:t>
              </a:r>
              <a:r>
                <a:rPr lang="en-US" altLang="ja-JP">
                  <a:effectLst>
                    <a:outerShdw blurRad="38100" dist="38100" dir="2700000" algn="tl">
                      <a:srgbClr val="000000"/>
                    </a:outerShdw>
                  </a:effectLst>
                </a:rPr>
                <a:t>X</a:t>
              </a:r>
              <a:r>
                <a:rPr lang="en-US" altLang="ja-JP" i="0" baseline="-25000">
                  <a:effectLst>
                    <a:outerShdw blurRad="38100" dist="38100" dir="2700000" algn="tl">
                      <a:srgbClr val="000000"/>
                    </a:outerShdw>
                  </a:effectLst>
                </a:rPr>
                <a:t>2</a:t>
              </a:r>
              <a:r>
                <a:rPr lang="en-US" altLang="ja-JP" i="0">
                  <a:effectLst>
                    <a:outerShdw blurRad="38100" dist="38100" dir="2700000" algn="tl">
                      <a:srgbClr val="000000"/>
                    </a:outerShdw>
                  </a:effectLst>
                </a:rPr>
                <a:t>, </a:t>
              </a:r>
              <a:r>
                <a:rPr lang="en-US" altLang="ja-JP">
                  <a:effectLst>
                    <a:outerShdw blurRad="38100" dist="38100" dir="2700000" algn="tl">
                      <a:srgbClr val="000000"/>
                    </a:outerShdw>
                  </a:effectLst>
                </a:rPr>
                <a:t>X</a:t>
              </a:r>
              <a:r>
                <a:rPr lang="en-US" altLang="ja-JP" i="0" baseline="-25000">
                  <a:effectLst>
                    <a:outerShdw blurRad="38100" dist="38100" dir="2700000" algn="tl">
                      <a:srgbClr val="000000"/>
                    </a:outerShdw>
                  </a:effectLst>
                </a:rPr>
                <a:t>2</a:t>
              </a:r>
              <a:r>
                <a:rPr lang="en-US" altLang="ja-JP" i="0">
                  <a:effectLst>
                    <a:outerShdw blurRad="38100" dist="38100" dir="2700000" algn="tl">
                      <a:srgbClr val="000000"/>
                    </a:outerShdw>
                  </a:effectLst>
                </a:rPr>
                <a:t>,…, </a:t>
              </a:r>
              <a:r>
                <a:rPr lang="en-US" altLang="ja-JP">
                  <a:effectLst>
                    <a:outerShdw blurRad="38100" dist="38100" dir="2700000" algn="tl">
                      <a:srgbClr val="000000"/>
                    </a:outerShdw>
                  </a:effectLst>
                </a:rPr>
                <a:t>X</a:t>
              </a:r>
              <a:r>
                <a:rPr lang="en-US" altLang="ja-JP" baseline="-25000">
                  <a:effectLst>
                    <a:outerShdw blurRad="38100" dist="38100" dir="2700000" algn="tl">
                      <a:srgbClr val="000000"/>
                    </a:outerShdw>
                  </a:effectLst>
                </a:rPr>
                <a:t>m</a:t>
              </a:r>
              <a:r>
                <a:rPr lang="en-US" altLang="ja-JP" i="0">
                  <a:effectLst>
                    <a:outerShdw blurRad="38100" dist="38100" dir="2700000" algn="tl">
                      <a:srgbClr val="000000"/>
                    </a:outerShdw>
                  </a:effectLst>
                </a:rPr>
                <a:t>, </a:t>
              </a:r>
              <a:r>
                <a:rPr lang="en-US" altLang="ja-JP">
                  <a:effectLst>
                    <a:outerShdw blurRad="38100" dist="38100" dir="2700000" algn="tl">
                      <a:srgbClr val="000000"/>
                    </a:outerShdw>
                  </a:effectLst>
                </a:rPr>
                <a:t>X</a:t>
              </a:r>
              <a:r>
                <a:rPr lang="en-US" altLang="ja-JP" baseline="-25000">
                  <a:effectLst>
                    <a:outerShdw blurRad="38100" dist="38100" dir="2700000" algn="tl">
                      <a:srgbClr val="000000"/>
                    </a:outerShdw>
                  </a:effectLst>
                </a:rPr>
                <a:t>m</a:t>
              </a:r>
              <a:r>
                <a:rPr lang="en-US" altLang="ja-JP" i="0">
                  <a:effectLst>
                    <a:outerShdw blurRad="38100" dist="38100" dir="2700000" algn="tl">
                      <a:srgbClr val="000000"/>
                    </a:outerShdw>
                  </a:effectLst>
                </a:rPr>
                <a:t>,</a:t>
              </a:r>
              <a:r>
                <a:rPr lang="en-US" altLang="ja-JP" b="1" i="0">
                  <a:solidFill>
                    <a:srgbClr val="FFFF00"/>
                  </a:solidFill>
                  <a:effectLst>
                    <a:outerShdw blurRad="38100" dist="38100" dir="2700000" algn="tl">
                      <a:srgbClr val="000000"/>
                    </a:outerShdw>
                  </a:effectLst>
                </a:rPr>
                <a:t>+</a:t>
              </a:r>
              <a:r>
                <a:rPr lang="en-US" altLang="ja-JP" i="0">
                  <a:effectLst>
                    <a:outerShdw blurRad="38100" dist="38100" dir="2700000" algn="tl">
                      <a:srgbClr val="000000"/>
                    </a:outerShdw>
                  </a:effectLst>
                </a:rPr>
                <a:t>,</a:t>
              </a:r>
              <a:r>
                <a:rPr lang="ja-JP" altLang="en-US" b="1" i="0">
                  <a:solidFill>
                    <a:srgbClr val="FFFF00"/>
                  </a:solidFill>
                  <a:effectLst>
                    <a:outerShdw blurRad="38100" dist="38100" dir="2700000" algn="tl">
                      <a:srgbClr val="000000"/>
                    </a:outerShdw>
                  </a:effectLst>
                </a:rPr>
                <a:t>・</a:t>
              </a:r>
              <a:r>
                <a:rPr lang="en-US" altLang="ja-JP" i="0">
                  <a:effectLst>
                    <a:outerShdw blurRad="38100" dist="38100" dir="2700000" algn="tl">
                      <a:srgbClr val="000000"/>
                    </a:outerShdw>
                  </a:effectLst>
                </a:rPr>
                <a:t>,</a:t>
              </a:r>
              <a:r>
                <a:rPr lang="en-US" altLang="ja-JP" b="1" i="0">
                  <a:solidFill>
                    <a:srgbClr val="FFFF00"/>
                  </a:solidFill>
                  <a:effectLst>
                    <a:outerShdw blurRad="38100" dist="38100" dir="2700000" algn="tl">
                      <a:srgbClr val="000000"/>
                    </a:outerShdw>
                  </a:effectLst>
                </a:rPr>
                <a:t>0</a:t>
              </a:r>
              <a:r>
                <a:rPr lang="en-US" altLang="ja-JP" i="0">
                  <a:effectLst>
                    <a:outerShdw blurRad="38100" dist="38100" dir="2700000" algn="tl">
                      <a:srgbClr val="000000"/>
                    </a:outerShdw>
                  </a:effectLst>
                </a:rPr>
                <a:t>,</a:t>
              </a:r>
              <a:r>
                <a:rPr lang="en-US" altLang="ja-JP" b="1" i="0">
                  <a:solidFill>
                    <a:srgbClr val="FFFF00"/>
                  </a:solidFill>
                  <a:effectLst>
                    <a:outerShdw blurRad="38100" dist="38100" dir="2700000" algn="tl">
                      <a:srgbClr val="000000"/>
                    </a:outerShdw>
                  </a:effectLst>
                </a:rPr>
                <a:t>1</a:t>
              </a:r>
              <a:r>
                <a:rPr lang="en-US" altLang="ja-JP" i="0">
                  <a:effectLst>
                    <a:outerShdw blurRad="38100" dist="38100" dir="2700000" algn="tl">
                      <a:srgbClr val="000000"/>
                    </a:outerShdw>
                  </a:effectLst>
                </a:rPr>
                <a:t>)</a:t>
              </a:r>
            </a:p>
            <a:p>
              <a:pPr eaLnBrk="1" hangingPunct="1">
                <a:lnSpc>
                  <a:spcPct val="90000"/>
                </a:lnSpc>
                <a:spcBef>
                  <a:spcPct val="20000"/>
                </a:spcBef>
                <a:buClr>
                  <a:schemeClr val="hlink"/>
                </a:buClr>
                <a:buSzPct val="70000"/>
                <a:buFont typeface="Wingdings" panose="05000000000000000000" pitchFamily="2" charset="2"/>
                <a:buNone/>
                <a:defRPr/>
              </a:pPr>
              <a:r>
                <a:rPr lang="en-US" altLang="ja-JP" i="0">
                  <a:effectLst>
                    <a:outerShdw blurRad="38100" dist="38100" dir="2700000" algn="tl">
                      <a:srgbClr val="000000"/>
                    </a:outerShdw>
                  </a:effectLst>
                </a:rPr>
                <a:t>  (</a:t>
              </a:r>
              <a:r>
                <a:rPr lang="ja-JP" altLang="en-US" i="0">
                  <a:effectLst>
                    <a:outerShdw blurRad="38100" dist="38100" dir="2700000" algn="tl">
                      <a:srgbClr val="000000"/>
                    </a:outerShdw>
                  </a:effectLst>
                </a:rPr>
                <a:t>式中の</a:t>
              </a:r>
              <a:r>
                <a:rPr lang="en-US" altLang="ja-JP" b="1">
                  <a:solidFill>
                    <a:srgbClr val="FFFF00"/>
                  </a:solidFill>
                  <a:effectLst>
                    <a:outerShdw blurRad="38100" dist="38100" dir="2700000" algn="tl">
                      <a:srgbClr val="000000"/>
                    </a:outerShdw>
                  </a:effectLst>
                </a:rPr>
                <a:t>X</a:t>
              </a:r>
              <a:r>
                <a:rPr lang="en-US" altLang="ja-JP" b="1" baseline="-25000">
                  <a:solidFill>
                    <a:srgbClr val="FFFF00"/>
                  </a:solidFill>
                  <a:effectLst>
                    <a:outerShdw blurRad="38100" dist="38100" dir="2700000" algn="tl">
                      <a:srgbClr val="000000"/>
                    </a:outerShdw>
                  </a:effectLst>
                </a:rPr>
                <a:t>i</a:t>
              </a:r>
              <a:r>
                <a:rPr lang="en-US" altLang="ja-JP" i="0">
                  <a:effectLst>
                    <a:outerShdw blurRad="38100" dist="38100" dir="2700000" algn="tl">
                      <a:srgbClr val="000000"/>
                    </a:outerShdw>
                  </a:effectLst>
                </a:rPr>
                <a:t> </a:t>
              </a:r>
              <a:r>
                <a:rPr lang="ja-JP" altLang="en-US" i="0">
                  <a:effectLst>
                    <a:outerShdw blurRad="38100" dist="38100" dir="2700000" algn="tl">
                      <a:srgbClr val="000000"/>
                    </a:outerShdw>
                  </a:effectLst>
                </a:rPr>
                <a:t>と </a:t>
              </a:r>
              <a:r>
                <a:rPr lang="en-US" altLang="ja-JP" b="1">
                  <a:solidFill>
                    <a:srgbClr val="FFFF00"/>
                  </a:solidFill>
                  <a:effectLst>
                    <a:outerShdw blurRad="38100" dist="38100" dir="2700000" algn="tl">
                      <a:srgbClr val="000000"/>
                    </a:outerShdw>
                  </a:effectLst>
                </a:rPr>
                <a:t>X</a:t>
              </a:r>
              <a:r>
                <a:rPr lang="en-US" altLang="ja-JP" b="1" baseline="-25000">
                  <a:solidFill>
                    <a:srgbClr val="FFFF00"/>
                  </a:solidFill>
                  <a:effectLst>
                    <a:outerShdw blurRad="38100" dist="38100" dir="2700000" algn="tl">
                      <a:srgbClr val="000000"/>
                    </a:outerShdw>
                  </a:effectLst>
                </a:rPr>
                <a:t>i</a:t>
              </a:r>
              <a:r>
                <a:rPr lang="en-US" altLang="ja-JP" i="0">
                  <a:effectLst>
                    <a:outerShdw blurRad="38100" dist="38100" dir="2700000" algn="tl">
                      <a:srgbClr val="000000"/>
                    </a:outerShdw>
                  </a:effectLst>
                </a:rPr>
                <a:t> , </a:t>
              </a:r>
              <a:r>
                <a:rPr lang="ja-JP" altLang="en-US" b="1" i="0">
                  <a:solidFill>
                    <a:srgbClr val="FFFF00"/>
                  </a:solidFill>
                  <a:effectLst>
                    <a:outerShdw blurRad="38100" dist="38100" dir="2700000" algn="tl">
                      <a:srgbClr val="000000"/>
                    </a:outerShdw>
                  </a:effectLst>
                </a:rPr>
                <a:t>・</a:t>
              </a:r>
              <a:r>
                <a:rPr lang="ja-JP" altLang="en-US" i="0">
                  <a:effectLst>
                    <a:outerShdw blurRad="38100" dist="38100" dir="2700000" algn="tl">
                      <a:srgbClr val="000000"/>
                    </a:outerShdw>
                  </a:effectLst>
                </a:rPr>
                <a:t>と </a:t>
              </a:r>
              <a:r>
                <a:rPr lang="en-US" altLang="ja-JP" b="1" i="0">
                  <a:solidFill>
                    <a:srgbClr val="FFFF00"/>
                  </a:solidFill>
                  <a:effectLst>
                    <a:outerShdw blurRad="38100" dist="38100" dir="2700000" algn="tl">
                      <a:srgbClr val="000000"/>
                    </a:outerShdw>
                  </a:effectLst>
                </a:rPr>
                <a:t>+</a:t>
              </a:r>
              <a:r>
                <a:rPr lang="en-US" altLang="ja-JP" i="0">
                  <a:effectLst>
                    <a:outerShdw blurRad="38100" dist="38100" dir="2700000" algn="tl">
                      <a:srgbClr val="000000"/>
                    </a:outerShdw>
                  </a:effectLst>
                </a:rPr>
                <a:t>, </a:t>
              </a:r>
              <a:r>
                <a:rPr lang="en-US" altLang="ja-JP" b="1" i="0">
                  <a:solidFill>
                    <a:srgbClr val="FFFF00"/>
                  </a:solidFill>
                  <a:effectLst>
                    <a:outerShdw blurRad="38100" dist="38100" dir="2700000" algn="tl">
                      <a:srgbClr val="000000"/>
                    </a:outerShdw>
                  </a:effectLst>
                </a:rPr>
                <a:t>1 </a:t>
              </a:r>
              <a:r>
                <a:rPr lang="ja-JP" altLang="en-US" i="0">
                  <a:effectLst>
                    <a:outerShdw blurRad="38100" dist="38100" dir="2700000" algn="tl">
                      <a:srgbClr val="000000"/>
                    </a:outerShdw>
                  </a:effectLst>
                </a:rPr>
                <a:t>と </a:t>
              </a:r>
              <a:r>
                <a:rPr lang="en-US" altLang="ja-JP" b="1" i="0">
                  <a:solidFill>
                    <a:srgbClr val="FFFF00"/>
                  </a:solidFill>
                  <a:effectLst>
                    <a:outerShdw blurRad="38100" dist="38100" dir="2700000" algn="tl">
                      <a:srgbClr val="000000"/>
                    </a:outerShdw>
                  </a:effectLst>
                </a:rPr>
                <a:t>0 </a:t>
              </a:r>
              <a:r>
                <a:rPr lang="ja-JP" altLang="en-US" i="0">
                  <a:effectLst>
                    <a:outerShdw blurRad="38100" dist="38100" dir="2700000" algn="tl">
                      <a:srgbClr val="000000"/>
                    </a:outerShdw>
                  </a:effectLst>
                </a:rPr>
                <a:t>を入れ替える</a:t>
              </a:r>
              <a:r>
                <a:rPr lang="en-US" altLang="ja-JP" i="0">
                  <a:effectLst>
                    <a:outerShdw blurRad="38100" dist="38100" dir="2700000" algn="tl">
                      <a:srgbClr val="000000"/>
                    </a:outerShdw>
                  </a:effectLst>
                </a:rPr>
                <a:t>) </a:t>
              </a:r>
            </a:p>
          </p:txBody>
        </p:sp>
        <p:sp>
          <p:nvSpPr>
            <p:cNvPr id="76822" name="Line 22"/>
            <p:cNvSpPr>
              <a:spLocks noChangeShapeType="1"/>
            </p:cNvSpPr>
            <p:nvPr/>
          </p:nvSpPr>
          <p:spPr bwMode="auto">
            <a:xfrm flipV="1">
              <a:off x="1248" y="1728"/>
              <a:ext cx="240" cy="0"/>
            </a:xfrm>
            <a:prstGeom prst="line">
              <a:avLst/>
            </a:prstGeom>
            <a:noFill/>
            <a:ln w="317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76823" name="Line 23"/>
            <p:cNvSpPr>
              <a:spLocks noChangeShapeType="1"/>
            </p:cNvSpPr>
            <p:nvPr/>
          </p:nvSpPr>
          <p:spPr bwMode="auto">
            <a:xfrm flipV="1">
              <a:off x="1968" y="1728"/>
              <a:ext cx="240" cy="0"/>
            </a:xfrm>
            <a:prstGeom prst="line">
              <a:avLst/>
            </a:prstGeom>
            <a:noFill/>
            <a:ln w="317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76824" name="Line 24"/>
            <p:cNvSpPr>
              <a:spLocks noChangeShapeType="1"/>
            </p:cNvSpPr>
            <p:nvPr/>
          </p:nvSpPr>
          <p:spPr bwMode="auto">
            <a:xfrm flipV="1">
              <a:off x="3024" y="1728"/>
              <a:ext cx="288" cy="0"/>
            </a:xfrm>
            <a:prstGeom prst="line">
              <a:avLst/>
            </a:prstGeom>
            <a:noFill/>
            <a:ln w="317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76825" name="Line 25"/>
            <p:cNvSpPr>
              <a:spLocks noChangeShapeType="1"/>
            </p:cNvSpPr>
            <p:nvPr/>
          </p:nvSpPr>
          <p:spPr bwMode="auto">
            <a:xfrm>
              <a:off x="2112" y="2064"/>
              <a:ext cx="240" cy="0"/>
            </a:xfrm>
            <a:prstGeom prst="line">
              <a:avLst/>
            </a:prstGeom>
            <a:noFill/>
            <a:ln w="317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76826" name="Line 26"/>
            <p:cNvSpPr>
              <a:spLocks noChangeShapeType="1"/>
            </p:cNvSpPr>
            <p:nvPr/>
          </p:nvSpPr>
          <p:spPr bwMode="auto">
            <a:xfrm>
              <a:off x="576" y="1728"/>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grpSp>
      <p:grpSp>
        <p:nvGrpSpPr>
          <p:cNvPr id="76842" name="Group 42"/>
          <p:cNvGrpSpPr>
            <a:grpSpLocks/>
          </p:cNvGrpSpPr>
          <p:nvPr/>
        </p:nvGrpSpPr>
        <p:grpSpPr bwMode="auto">
          <a:xfrm>
            <a:off x="838200" y="4300538"/>
            <a:ext cx="6534150" cy="1920875"/>
            <a:chOff x="528" y="2592"/>
            <a:chExt cx="4116" cy="1210"/>
          </a:xfrm>
        </p:grpSpPr>
        <p:sp>
          <p:nvSpPr>
            <p:cNvPr id="76828" name="Text Box 28"/>
            <p:cNvSpPr txBox="1">
              <a:spLocks noChangeArrowheads="1"/>
            </p:cNvSpPr>
            <p:nvPr/>
          </p:nvSpPr>
          <p:spPr bwMode="auto">
            <a:xfrm>
              <a:off x="528" y="2592"/>
              <a:ext cx="4116" cy="1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90000"/>
                </a:lnSpc>
                <a:spcBef>
                  <a:spcPct val="20000"/>
                </a:spcBef>
                <a:buClr>
                  <a:schemeClr val="hlink"/>
                </a:buClr>
                <a:buSzPct val="70000"/>
                <a:buFont typeface="Wingdings" panose="05000000000000000000" pitchFamily="2" charset="2"/>
                <a:buChar char="n"/>
                <a:defRPr/>
              </a:pPr>
              <a:r>
                <a:rPr lang="en-US" altLang="ja-JP" i="0" dirty="0">
                  <a:effectLst>
                    <a:outerShdw blurRad="38100" dist="38100" dir="2700000" algn="tl">
                      <a:srgbClr val="000000"/>
                    </a:outerShdw>
                  </a:effectLst>
                </a:rPr>
                <a:t> </a:t>
              </a:r>
              <a:r>
                <a:rPr lang="ja-JP" altLang="en-US" i="0" dirty="0">
                  <a:effectLst>
                    <a:outerShdw blurRad="38100" dist="38100" dir="2700000" algn="tl">
                      <a:srgbClr val="000000"/>
                    </a:outerShdw>
                  </a:effectLst>
                </a:rPr>
                <a:t>双対関数</a:t>
              </a:r>
            </a:p>
            <a:p>
              <a:pPr eaLnBrk="1" hangingPunct="1">
                <a:lnSpc>
                  <a:spcPct val="90000"/>
                </a:lnSpc>
                <a:spcBef>
                  <a:spcPct val="20000"/>
                </a:spcBef>
                <a:buClr>
                  <a:schemeClr val="hlink"/>
                </a:buClr>
                <a:buSzPct val="70000"/>
                <a:buFont typeface="Wingdings" panose="05000000000000000000" pitchFamily="2" charset="2"/>
                <a:buNone/>
                <a:defRPr/>
              </a:pPr>
              <a:r>
                <a:rPr lang="en-US" altLang="ja-JP" dirty="0">
                  <a:effectLst>
                    <a:outerShdw blurRad="38100" dist="38100" dir="2700000" algn="tl">
                      <a:srgbClr val="000000"/>
                    </a:outerShdw>
                  </a:effectLst>
                </a:rPr>
                <a:t>L</a:t>
              </a:r>
              <a:r>
                <a:rPr lang="en-US" altLang="ja-JP" baseline="30000" dirty="0">
                  <a:effectLst>
                    <a:outerShdw blurRad="38100" dist="38100" dir="2700000" algn="tl">
                      <a:srgbClr val="000000"/>
                    </a:outerShdw>
                  </a:effectLst>
                </a:rPr>
                <a:t>d</a:t>
              </a:r>
              <a:r>
                <a:rPr lang="en-US" altLang="ja-JP" i="0" dirty="0">
                  <a:effectLst>
                    <a:outerShdw blurRad="38100" dist="38100" dir="2700000" algn="tl">
                      <a:srgbClr val="000000"/>
                    </a:outerShdw>
                  </a:effectLst>
                </a:rPr>
                <a:t>= </a:t>
              </a:r>
              <a:r>
                <a:rPr lang="en-US" altLang="ja-JP" dirty="0">
                  <a:effectLst>
                    <a:outerShdw blurRad="38100" dist="38100" dir="2700000" algn="tl">
                      <a:srgbClr val="000000"/>
                    </a:outerShdw>
                  </a:effectLst>
                </a:rPr>
                <a:t>f</a:t>
              </a:r>
              <a:r>
                <a:rPr lang="en-US" altLang="ja-JP" i="0" dirty="0">
                  <a:effectLst>
                    <a:outerShdw blurRad="38100" dist="38100" dir="2700000" algn="tl">
                      <a:srgbClr val="000000"/>
                    </a:outerShdw>
                  </a:effectLst>
                </a:rPr>
                <a:t> (</a:t>
              </a:r>
              <a:r>
                <a:rPr lang="en-US" altLang="ja-JP" dirty="0">
                  <a:effectLst>
                    <a:outerShdw blurRad="38100" dist="38100" dir="2700000" algn="tl">
                      <a:srgbClr val="000000"/>
                    </a:outerShdw>
                  </a:effectLst>
                </a:rPr>
                <a:t>X</a:t>
              </a:r>
              <a:r>
                <a:rPr lang="en-US" altLang="ja-JP" i="0" baseline="-25000" dirty="0">
                  <a:effectLst>
                    <a:outerShdw blurRad="38100" dist="38100" dir="2700000" algn="tl">
                      <a:srgbClr val="000000"/>
                    </a:outerShdw>
                  </a:effectLst>
                </a:rPr>
                <a:t>1</a:t>
              </a:r>
              <a:r>
                <a:rPr lang="en-US" altLang="ja-JP" i="0" dirty="0">
                  <a:effectLst>
                    <a:outerShdw blurRad="38100" dist="38100" dir="2700000" algn="tl">
                      <a:srgbClr val="000000"/>
                    </a:outerShdw>
                  </a:effectLst>
                </a:rPr>
                <a:t>, </a:t>
              </a:r>
              <a:r>
                <a:rPr lang="en-US" altLang="ja-JP" dirty="0">
                  <a:effectLst>
                    <a:outerShdw blurRad="38100" dist="38100" dir="2700000" algn="tl">
                      <a:srgbClr val="000000"/>
                    </a:outerShdw>
                  </a:effectLst>
                </a:rPr>
                <a:t>X</a:t>
              </a:r>
              <a:r>
                <a:rPr lang="en-US" altLang="ja-JP" i="0" baseline="-25000" dirty="0">
                  <a:effectLst>
                    <a:outerShdw blurRad="38100" dist="38100" dir="2700000" algn="tl">
                      <a:srgbClr val="000000"/>
                    </a:outerShdw>
                  </a:effectLst>
                </a:rPr>
                <a:t>1</a:t>
              </a:r>
              <a:r>
                <a:rPr lang="en-US" altLang="ja-JP" i="0" dirty="0">
                  <a:effectLst>
                    <a:outerShdw blurRad="38100" dist="38100" dir="2700000" algn="tl">
                      <a:srgbClr val="000000"/>
                    </a:outerShdw>
                  </a:effectLst>
                </a:rPr>
                <a:t>, </a:t>
              </a:r>
              <a:r>
                <a:rPr lang="en-US" altLang="ja-JP" dirty="0">
                  <a:effectLst>
                    <a:outerShdw blurRad="38100" dist="38100" dir="2700000" algn="tl">
                      <a:srgbClr val="000000"/>
                    </a:outerShdw>
                  </a:effectLst>
                </a:rPr>
                <a:t>X</a:t>
              </a:r>
              <a:r>
                <a:rPr lang="en-US" altLang="ja-JP" i="0" baseline="-25000" dirty="0">
                  <a:effectLst>
                    <a:outerShdw blurRad="38100" dist="38100" dir="2700000" algn="tl">
                      <a:srgbClr val="000000"/>
                    </a:outerShdw>
                  </a:effectLst>
                </a:rPr>
                <a:t>2</a:t>
              </a:r>
              <a:r>
                <a:rPr lang="en-US" altLang="ja-JP" i="0" dirty="0">
                  <a:effectLst>
                    <a:outerShdw blurRad="38100" dist="38100" dir="2700000" algn="tl">
                      <a:srgbClr val="000000"/>
                    </a:outerShdw>
                  </a:effectLst>
                </a:rPr>
                <a:t>, </a:t>
              </a:r>
              <a:r>
                <a:rPr lang="en-US" altLang="ja-JP" dirty="0">
                  <a:effectLst>
                    <a:outerShdw blurRad="38100" dist="38100" dir="2700000" algn="tl">
                      <a:srgbClr val="000000"/>
                    </a:outerShdw>
                  </a:effectLst>
                </a:rPr>
                <a:t>X</a:t>
              </a:r>
              <a:r>
                <a:rPr lang="en-US" altLang="ja-JP" i="0" baseline="-25000" dirty="0">
                  <a:effectLst>
                    <a:outerShdw blurRad="38100" dist="38100" dir="2700000" algn="tl">
                      <a:srgbClr val="000000"/>
                    </a:outerShdw>
                  </a:effectLst>
                </a:rPr>
                <a:t>2</a:t>
              </a:r>
              <a:r>
                <a:rPr lang="en-US" altLang="ja-JP" i="0" dirty="0">
                  <a:effectLst>
                    <a:outerShdw blurRad="38100" dist="38100" dir="2700000" algn="tl">
                      <a:srgbClr val="000000"/>
                    </a:outerShdw>
                  </a:effectLst>
                </a:rPr>
                <a:t>,…, </a:t>
              </a:r>
              <a:r>
                <a:rPr lang="en-US" altLang="ja-JP" dirty="0" err="1">
                  <a:effectLst>
                    <a:outerShdw blurRad="38100" dist="38100" dir="2700000" algn="tl">
                      <a:srgbClr val="000000"/>
                    </a:outerShdw>
                  </a:effectLst>
                </a:rPr>
                <a:t>X</a:t>
              </a:r>
              <a:r>
                <a:rPr lang="en-US" altLang="ja-JP" baseline="-25000" dirty="0" err="1">
                  <a:effectLst>
                    <a:outerShdw blurRad="38100" dist="38100" dir="2700000" algn="tl">
                      <a:srgbClr val="000000"/>
                    </a:outerShdw>
                  </a:effectLst>
                </a:rPr>
                <a:t>m</a:t>
              </a:r>
              <a:r>
                <a:rPr lang="en-US" altLang="ja-JP" i="0" dirty="0">
                  <a:effectLst>
                    <a:outerShdw blurRad="38100" dist="38100" dir="2700000" algn="tl">
                      <a:srgbClr val="000000"/>
                    </a:outerShdw>
                  </a:effectLst>
                </a:rPr>
                <a:t>, </a:t>
              </a:r>
              <a:r>
                <a:rPr lang="en-US" altLang="ja-JP" dirty="0" err="1">
                  <a:effectLst>
                    <a:outerShdw blurRad="38100" dist="38100" dir="2700000" algn="tl">
                      <a:srgbClr val="000000"/>
                    </a:outerShdw>
                  </a:effectLst>
                </a:rPr>
                <a:t>X</a:t>
              </a:r>
              <a:r>
                <a:rPr lang="en-US" altLang="ja-JP" baseline="-25000" dirty="0" err="1">
                  <a:effectLst>
                    <a:outerShdw blurRad="38100" dist="38100" dir="2700000" algn="tl">
                      <a:srgbClr val="000000"/>
                    </a:outerShdw>
                  </a:effectLst>
                </a:rPr>
                <a:t>m</a:t>
              </a:r>
              <a:r>
                <a:rPr lang="en-US" altLang="ja-JP" i="0" dirty="0">
                  <a:effectLst>
                    <a:outerShdw blurRad="38100" dist="38100" dir="2700000" algn="tl">
                      <a:srgbClr val="000000"/>
                    </a:outerShdw>
                  </a:effectLst>
                </a:rPr>
                <a:t>,</a:t>
              </a:r>
              <a:r>
                <a:rPr lang="en-US" altLang="ja-JP" b="1" i="0" dirty="0">
                  <a:solidFill>
                    <a:srgbClr val="FFFF00"/>
                  </a:solidFill>
                  <a:effectLst>
                    <a:outerShdw blurRad="38100" dist="38100" dir="2700000" algn="tl">
                      <a:srgbClr val="000000"/>
                    </a:outerShdw>
                  </a:effectLst>
                </a:rPr>
                <a:t>+</a:t>
              </a:r>
              <a:r>
                <a:rPr lang="en-US" altLang="ja-JP" i="0" dirty="0">
                  <a:effectLst>
                    <a:outerShdw blurRad="38100" dist="38100" dir="2700000" algn="tl">
                      <a:srgbClr val="000000"/>
                    </a:outerShdw>
                  </a:effectLst>
                </a:rPr>
                <a:t>,</a:t>
              </a:r>
              <a:r>
                <a:rPr lang="ja-JP" altLang="en-US" b="1" i="0" dirty="0">
                  <a:solidFill>
                    <a:srgbClr val="FFFF00"/>
                  </a:solidFill>
                  <a:effectLst>
                    <a:outerShdw blurRad="38100" dist="38100" dir="2700000" algn="tl">
                      <a:srgbClr val="000000"/>
                    </a:outerShdw>
                  </a:effectLst>
                </a:rPr>
                <a:t>・</a:t>
              </a:r>
              <a:r>
                <a:rPr lang="en-US" altLang="ja-JP" i="0" dirty="0">
                  <a:effectLst>
                    <a:outerShdw blurRad="38100" dist="38100" dir="2700000" algn="tl">
                      <a:srgbClr val="000000"/>
                    </a:outerShdw>
                  </a:effectLst>
                </a:rPr>
                <a:t>,</a:t>
              </a:r>
              <a:r>
                <a:rPr lang="en-US" altLang="ja-JP" b="1" i="0" dirty="0">
                  <a:solidFill>
                    <a:srgbClr val="FFFF00"/>
                  </a:solidFill>
                  <a:effectLst>
                    <a:outerShdw blurRad="38100" dist="38100" dir="2700000" algn="tl">
                      <a:srgbClr val="000000"/>
                    </a:outerShdw>
                  </a:effectLst>
                </a:rPr>
                <a:t>0</a:t>
              </a:r>
              <a:r>
                <a:rPr lang="en-US" altLang="ja-JP" i="0" dirty="0">
                  <a:effectLst>
                    <a:outerShdw blurRad="38100" dist="38100" dir="2700000" algn="tl">
                      <a:srgbClr val="000000"/>
                    </a:outerShdw>
                  </a:effectLst>
                </a:rPr>
                <a:t>,</a:t>
              </a:r>
              <a:r>
                <a:rPr lang="en-US" altLang="ja-JP" b="1" i="0" dirty="0">
                  <a:solidFill>
                    <a:srgbClr val="FFFF00"/>
                  </a:solidFill>
                  <a:effectLst>
                    <a:outerShdw blurRad="38100" dist="38100" dir="2700000" algn="tl">
                      <a:srgbClr val="000000"/>
                    </a:outerShdw>
                  </a:effectLst>
                </a:rPr>
                <a:t>1</a:t>
              </a:r>
              <a:r>
                <a:rPr lang="en-US" altLang="ja-JP" i="0" dirty="0">
                  <a:effectLst>
                    <a:outerShdw blurRad="38100" dist="38100" dir="2700000" algn="tl">
                      <a:srgbClr val="000000"/>
                    </a:outerShdw>
                  </a:effectLst>
                </a:rPr>
                <a:t>)</a:t>
              </a:r>
            </a:p>
            <a:p>
              <a:pPr eaLnBrk="1" hangingPunct="1">
                <a:lnSpc>
                  <a:spcPct val="90000"/>
                </a:lnSpc>
                <a:spcBef>
                  <a:spcPct val="20000"/>
                </a:spcBef>
                <a:buClr>
                  <a:schemeClr val="hlink"/>
                </a:buClr>
                <a:buSzPct val="70000"/>
                <a:buFont typeface="Wingdings" panose="05000000000000000000" pitchFamily="2" charset="2"/>
                <a:buNone/>
                <a:defRPr/>
              </a:pPr>
              <a:r>
                <a:rPr lang="en-US" altLang="ja-JP" i="0" dirty="0">
                  <a:effectLst>
                    <a:outerShdw blurRad="38100" dist="38100" dir="2700000" algn="tl">
                      <a:srgbClr val="000000"/>
                    </a:outerShdw>
                  </a:effectLst>
                </a:rPr>
                <a:t>   (</a:t>
              </a:r>
              <a:r>
                <a:rPr lang="ja-JP" altLang="en-US" i="0" dirty="0">
                  <a:effectLst>
                    <a:outerShdw blurRad="38100" dist="38100" dir="2700000" algn="tl">
                      <a:srgbClr val="000000"/>
                    </a:outerShdw>
                  </a:effectLst>
                </a:rPr>
                <a:t>式中の</a:t>
              </a:r>
              <a:r>
                <a:rPr lang="ja-JP" altLang="en-US" b="1" i="0" dirty="0">
                  <a:solidFill>
                    <a:srgbClr val="FFFF00"/>
                  </a:solidFill>
                  <a:effectLst>
                    <a:outerShdw blurRad="38100" dist="38100" dir="2700000" algn="tl">
                      <a:srgbClr val="000000"/>
                    </a:outerShdw>
                  </a:effectLst>
                </a:rPr>
                <a:t>・</a:t>
              </a:r>
              <a:r>
                <a:rPr lang="ja-JP" altLang="en-US" i="0" dirty="0">
                  <a:effectLst>
                    <a:outerShdw blurRad="38100" dist="38100" dir="2700000" algn="tl">
                      <a:srgbClr val="000000"/>
                    </a:outerShdw>
                  </a:effectLst>
                </a:rPr>
                <a:t>と </a:t>
              </a:r>
              <a:r>
                <a:rPr lang="en-US" altLang="ja-JP" b="1" i="0" dirty="0">
                  <a:solidFill>
                    <a:srgbClr val="FFFF00"/>
                  </a:solidFill>
                  <a:effectLst>
                    <a:outerShdw blurRad="38100" dist="38100" dir="2700000" algn="tl">
                      <a:srgbClr val="000000"/>
                    </a:outerShdw>
                  </a:effectLst>
                </a:rPr>
                <a:t>+</a:t>
              </a:r>
              <a:r>
                <a:rPr lang="en-US" altLang="ja-JP" i="0" dirty="0">
                  <a:effectLst>
                    <a:outerShdw blurRad="38100" dist="38100" dir="2700000" algn="tl">
                      <a:srgbClr val="000000"/>
                    </a:outerShdw>
                  </a:effectLst>
                </a:rPr>
                <a:t>, </a:t>
              </a:r>
              <a:r>
                <a:rPr lang="en-US" altLang="ja-JP" b="1" i="0" dirty="0">
                  <a:solidFill>
                    <a:srgbClr val="FFFF00"/>
                  </a:solidFill>
                  <a:effectLst>
                    <a:outerShdw blurRad="38100" dist="38100" dir="2700000" algn="tl">
                      <a:srgbClr val="000000"/>
                    </a:outerShdw>
                  </a:effectLst>
                </a:rPr>
                <a:t>1 </a:t>
              </a:r>
              <a:r>
                <a:rPr lang="ja-JP" altLang="en-US" i="0" dirty="0">
                  <a:effectLst>
                    <a:outerShdw blurRad="38100" dist="38100" dir="2700000" algn="tl">
                      <a:srgbClr val="000000"/>
                    </a:outerShdw>
                  </a:effectLst>
                </a:rPr>
                <a:t>と </a:t>
              </a:r>
              <a:r>
                <a:rPr lang="en-US" altLang="ja-JP" b="1" i="0" dirty="0">
                  <a:solidFill>
                    <a:srgbClr val="FFFF00"/>
                  </a:solidFill>
                  <a:effectLst>
                    <a:outerShdw blurRad="38100" dist="38100" dir="2700000" algn="tl">
                      <a:srgbClr val="000000"/>
                    </a:outerShdw>
                  </a:effectLst>
                </a:rPr>
                <a:t>0 </a:t>
              </a:r>
              <a:r>
                <a:rPr lang="ja-JP" altLang="en-US" i="0" dirty="0">
                  <a:effectLst>
                    <a:outerShdw blurRad="38100" dist="38100" dir="2700000" algn="tl">
                      <a:srgbClr val="000000"/>
                    </a:outerShdw>
                  </a:effectLst>
                </a:rPr>
                <a:t>を入れ替る</a:t>
              </a:r>
              <a:r>
                <a:rPr lang="en-US" altLang="ja-JP" i="0" dirty="0">
                  <a:effectLst>
                    <a:outerShdw blurRad="38100" dist="38100" dir="2700000" algn="tl">
                      <a:srgbClr val="000000"/>
                    </a:outerShdw>
                  </a:effectLst>
                </a:rPr>
                <a:t>) </a:t>
              </a:r>
            </a:p>
            <a:p>
              <a:pPr eaLnBrk="1" hangingPunct="1">
                <a:defRPr/>
              </a:pPr>
              <a:endParaRPr lang="en-US" altLang="ja-JP" baseline="30000" dirty="0">
                <a:effectLst>
                  <a:outerShdw blurRad="38100" dist="38100" dir="2700000" algn="tl">
                    <a:srgbClr val="000000"/>
                  </a:outerShdw>
                </a:effectLst>
              </a:endParaRPr>
            </a:p>
          </p:txBody>
        </p:sp>
        <p:sp>
          <p:nvSpPr>
            <p:cNvPr id="76829" name="Line 29"/>
            <p:cNvSpPr>
              <a:spLocks noChangeShapeType="1"/>
            </p:cNvSpPr>
            <p:nvPr/>
          </p:nvSpPr>
          <p:spPr bwMode="auto">
            <a:xfrm>
              <a:off x="1248" y="2976"/>
              <a:ext cx="240" cy="0"/>
            </a:xfrm>
            <a:prstGeom prst="line">
              <a:avLst/>
            </a:prstGeom>
            <a:noFill/>
            <a:ln w="317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76830" name="Line 30"/>
            <p:cNvSpPr>
              <a:spLocks noChangeShapeType="1"/>
            </p:cNvSpPr>
            <p:nvPr/>
          </p:nvSpPr>
          <p:spPr bwMode="auto">
            <a:xfrm>
              <a:off x="1968" y="2976"/>
              <a:ext cx="240" cy="0"/>
            </a:xfrm>
            <a:prstGeom prst="line">
              <a:avLst/>
            </a:prstGeom>
            <a:noFill/>
            <a:ln w="317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76831" name="Line 31"/>
            <p:cNvSpPr>
              <a:spLocks noChangeShapeType="1"/>
            </p:cNvSpPr>
            <p:nvPr/>
          </p:nvSpPr>
          <p:spPr bwMode="auto">
            <a:xfrm>
              <a:off x="3024" y="2976"/>
              <a:ext cx="288" cy="0"/>
            </a:xfrm>
            <a:prstGeom prst="line">
              <a:avLst/>
            </a:prstGeom>
            <a:noFill/>
            <a:ln w="317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6841"/>
                                        </p:tgtEl>
                                        <p:attrNameLst>
                                          <p:attrName>style.visibility</p:attrName>
                                        </p:attrNameLst>
                                      </p:cBhvr>
                                      <p:to>
                                        <p:strVal val="visible"/>
                                      </p:to>
                                    </p:set>
                                    <p:anim calcmode="lin" valueType="num">
                                      <p:cBhvr additive="base">
                                        <p:cTn id="7" dur="500" fill="hold"/>
                                        <p:tgtEl>
                                          <p:spTgt spid="76841"/>
                                        </p:tgtEl>
                                        <p:attrNameLst>
                                          <p:attrName>ppt_x</p:attrName>
                                        </p:attrNameLst>
                                      </p:cBhvr>
                                      <p:tavLst>
                                        <p:tav tm="0">
                                          <p:val>
                                            <p:strVal val="#ppt_x"/>
                                          </p:val>
                                        </p:tav>
                                        <p:tav tm="100000">
                                          <p:val>
                                            <p:strVal val="#ppt_x"/>
                                          </p:val>
                                        </p:tav>
                                      </p:tavLst>
                                    </p:anim>
                                    <p:anim calcmode="lin" valueType="num">
                                      <p:cBhvr additive="base">
                                        <p:cTn id="8" dur="500" fill="hold"/>
                                        <p:tgtEl>
                                          <p:spTgt spid="7684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6842"/>
                                        </p:tgtEl>
                                        <p:attrNameLst>
                                          <p:attrName>style.visibility</p:attrName>
                                        </p:attrNameLst>
                                      </p:cBhvr>
                                      <p:to>
                                        <p:strVal val="visible"/>
                                      </p:to>
                                    </p:set>
                                    <p:anim calcmode="lin" valueType="num">
                                      <p:cBhvr additive="base">
                                        <p:cTn id="13" dur="500" fill="hold"/>
                                        <p:tgtEl>
                                          <p:spTgt spid="76842"/>
                                        </p:tgtEl>
                                        <p:attrNameLst>
                                          <p:attrName>ppt_x</p:attrName>
                                        </p:attrNameLst>
                                      </p:cBhvr>
                                      <p:tavLst>
                                        <p:tav tm="0">
                                          <p:val>
                                            <p:strVal val="#ppt_x"/>
                                          </p:val>
                                        </p:tav>
                                        <p:tav tm="100000">
                                          <p:val>
                                            <p:strVal val="#ppt_x"/>
                                          </p:val>
                                        </p:tav>
                                      </p:tavLst>
                                    </p:anim>
                                    <p:anim calcmode="lin" valueType="num">
                                      <p:cBhvr additive="base">
                                        <p:cTn id="14" dur="500" fill="hold"/>
                                        <p:tgtEl>
                                          <p:spTgt spid="768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ド・モルガンの定理と双対関数</a:t>
            </a:r>
          </a:p>
        </p:txBody>
      </p:sp>
      <p:sp>
        <p:nvSpPr>
          <p:cNvPr id="132111" name="Text Box 15"/>
          <p:cNvSpPr txBox="1">
            <a:spLocks noChangeArrowheads="1"/>
          </p:cNvSpPr>
          <p:nvPr/>
        </p:nvSpPr>
        <p:spPr bwMode="auto">
          <a:xfrm>
            <a:off x="1066800" y="2514600"/>
            <a:ext cx="3700463" cy="90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spcBef>
                <a:spcPct val="20000"/>
              </a:spcBef>
              <a:buClr>
                <a:schemeClr val="hlink"/>
              </a:buClr>
              <a:buSzPct val="70000"/>
              <a:buFont typeface="Wingdings" panose="05000000000000000000" pitchFamily="2" charset="2"/>
              <a:buChar char="n"/>
              <a:defRPr/>
            </a:pPr>
            <a:r>
              <a:rPr lang="en-US" altLang="ja-JP" i="0">
                <a:effectLst>
                  <a:outerShdw blurRad="38100" dist="38100" dir="2700000" algn="tl">
                    <a:srgbClr val="000000"/>
                  </a:outerShdw>
                </a:effectLst>
              </a:rPr>
              <a:t> </a:t>
            </a:r>
            <a:r>
              <a:rPr lang="ja-JP" altLang="en-US" i="0">
                <a:effectLst>
                  <a:outerShdw blurRad="38100" dist="38100" dir="2700000" algn="tl">
                    <a:srgbClr val="000000"/>
                  </a:outerShdw>
                </a:effectLst>
              </a:rPr>
              <a:t>ド・モルガンの定理</a:t>
            </a:r>
          </a:p>
          <a:p>
            <a:pPr eaLnBrk="1" hangingPunct="1">
              <a:defRPr/>
            </a:pPr>
            <a:endParaRPr lang="en-US" altLang="ja-JP" baseline="30000">
              <a:effectLst>
                <a:outerShdw blurRad="38100" dist="38100" dir="2700000" algn="tl">
                  <a:srgbClr val="000000"/>
                </a:outerShdw>
              </a:effectLst>
            </a:endParaRPr>
          </a:p>
        </p:txBody>
      </p:sp>
      <p:sp>
        <p:nvSpPr>
          <p:cNvPr id="132116" name="Text Box 20"/>
          <p:cNvSpPr txBox="1">
            <a:spLocks noChangeArrowheads="1"/>
          </p:cNvSpPr>
          <p:nvPr/>
        </p:nvSpPr>
        <p:spPr bwMode="auto">
          <a:xfrm>
            <a:off x="1066800" y="4354513"/>
            <a:ext cx="2119313"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spcBef>
                <a:spcPct val="20000"/>
              </a:spcBef>
              <a:buClr>
                <a:schemeClr val="hlink"/>
              </a:buClr>
              <a:buSzPct val="70000"/>
              <a:buFont typeface="Wingdings" panose="05000000000000000000" pitchFamily="2" charset="2"/>
              <a:buChar char="n"/>
              <a:defRPr/>
            </a:pPr>
            <a:r>
              <a:rPr lang="en-US" altLang="ja-JP" i="0">
                <a:effectLst>
                  <a:outerShdw blurRad="38100" dist="38100" dir="2700000" algn="tl">
                    <a:srgbClr val="000000"/>
                  </a:outerShdw>
                </a:effectLst>
              </a:rPr>
              <a:t> </a:t>
            </a:r>
            <a:r>
              <a:rPr lang="ja-JP" altLang="en-US" i="0">
                <a:effectLst>
                  <a:outerShdw blurRad="38100" dist="38100" dir="2700000" algn="tl">
                    <a:srgbClr val="000000"/>
                  </a:outerShdw>
                </a:effectLst>
              </a:rPr>
              <a:t>双対関数</a:t>
            </a:r>
          </a:p>
          <a:p>
            <a:pPr eaLnBrk="1" hangingPunct="1">
              <a:defRPr/>
            </a:pPr>
            <a:endParaRPr lang="en-US" altLang="ja-JP" baseline="30000">
              <a:effectLst>
                <a:outerShdw blurRad="38100" dist="38100" dir="2700000" algn="tl">
                  <a:srgbClr val="000000"/>
                </a:outerShdw>
              </a:effectLst>
            </a:endParaRPr>
          </a:p>
        </p:txBody>
      </p:sp>
      <p:grpSp>
        <p:nvGrpSpPr>
          <p:cNvPr id="132126" name="Group 30"/>
          <p:cNvGrpSpPr>
            <a:grpSpLocks/>
          </p:cNvGrpSpPr>
          <p:nvPr/>
        </p:nvGrpSpPr>
        <p:grpSpPr bwMode="auto">
          <a:xfrm>
            <a:off x="1219200" y="3733800"/>
            <a:ext cx="7593013" cy="579438"/>
            <a:chOff x="768" y="2352"/>
            <a:chExt cx="4783" cy="365"/>
          </a:xfrm>
        </p:grpSpPr>
        <p:sp>
          <p:nvSpPr>
            <p:cNvPr id="132124" name="Text Box 28"/>
            <p:cNvSpPr txBox="1">
              <a:spLocks noChangeArrowheads="1"/>
            </p:cNvSpPr>
            <p:nvPr/>
          </p:nvSpPr>
          <p:spPr bwMode="auto">
            <a:xfrm>
              <a:off x="768" y="2352"/>
              <a:ext cx="4783"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i="0">
                  <a:effectLst>
                    <a:outerShdw blurRad="38100" dist="38100" dir="2700000" algn="tl">
                      <a:srgbClr val="000000"/>
                    </a:outerShdw>
                  </a:effectLst>
                </a:rPr>
                <a:t>(</a:t>
              </a:r>
              <a:r>
                <a:rPr lang="ja-JP" altLang="en-US" i="0">
                  <a:effectLst>
                    <a:outerShdw blurRad="38100" dist="38100" dir="2700000" algn="tl">
                      <a:srgbClr val="000000"/>
                    </a:outerShdw>
                  </a:effectLst>
                </a:rPr>
                <a:t>式中の </a:t>
              </a:r>
              <a:r>
                <a:rPr lang="en-US" altLang="ja-JP">
                  <a:effectLst>
                    <a:outerShdw blurRad="38100" dist="38100" dir="2700000" algn="tl">
                      <a:srgbClr val="000000"/>
                    </a:outerShdw>
                  </a:effectLst>
                </a:rPr>
                <a:t>X</a:t>
              </a:r>
              <a:r>
                <a:rPr lang="en-US" altLang="ja-JP" baseline="-25000">
                  <a:effectLst>
                    <a:outerShdw blurRad="38100" dist="38100" dir="2700000" algn="tl">
                      <a:srgbClr val="000000"/>
                    </a:outerShdw>
                  </a:effectLst>
                </a:rPr>
                <a:t>i</a:t>
              </a:r>
              <a:r>
                <a:rPr lang="en-US" altLang="ja-JP" i="0">
                  <a:effectLst>
                    <a:outerShdw blurRad="38100" dist="38100" dir="2700000" algn="tl">
                      <a:srgbClr val="000000"/>
                    </a:outerShdw>
                  </a:effectLst>
                </a:rPr>
                <a:t> </a:t>
              </a:r>
              <a:r>
                <a:rPr lang="ja-JP" altLang="en-US" i="0">
                  <a:effectLst>
                    <a:outerShdw blurRad="38100" dist="38100" dir="2700000" algn="tl">
                      <a:srgbClr val="000000"/>
                    </a:outerShdw>
                  </a:effectLst>
                </a:rPr>
                <a:t>と </a:t>
              </a:r>
              <a:r>
                <a:rPr lang="en-US" altLang="ja-JP">
                  <a:effectLst>
                    <a:outerShdw blurRad="38100" dist="38100" dir="2700000" algn="tl">
                      <a:srgbClr val="000000"/>
                    </a:outerShdw>
                  </a:effectLst>
                </a:rPr>
                <a:t>X</a:t>
              </a:r>
              <a:r>
                <a:rPr lang="en-US" altLang="ja-JP" baseline="-25000">
                  <a:effectLst>
                    <a:outerShdw blurRad="38100" dist="38100" dir="2700000" algn="tl">
                      <a:srgbClr val="000000"/>
                    </a:outerShdw>
                  </a:effectLst>
                </a:rPr>
                <a:t>i</a:t>
              </a:r>
              <a:r>
                <a:rPr lang="en-US" altLang="ja-JP" i="0">
                  <a:effectLst>
                    <a:outerShdw blurRad="38100" dist="38100" dir="2700000" algn="tl">
                      <a:srgbClr val="000000"/>
                    </a:outerShdw>
                  </a:effectLst>
                </a:rPr>
                <a:t> , </a:t>
              </a:r>
              <a:r>
                <a:rPr lang="ja-JP" altLang="en-US" i="0">
                  <a:effectLst>
                    <a:outerShdw blurRad="38100" dist="38100" dir="2700000" algn="tl">
                      <a:srgbClr val="000000"/>
                    </a:outerShdw>
                  </a:effectLst>
                </a:rPr>
                <a:t>・と </a:t>
              </a:r>
              <a:r>
                <a:rPr lang="en-US" altLang="ja-JP" i="0">
                  <a:effectLst>
                    <a:outerShdw blurRad="38100" dist="38100" dir="2700000" algn="tl">
                      <a:srgbClr val="000000"/>
                    </a:outerShdw>
                  </a:effectLst>
                </a:rPr>
                <a:t>+, 1 </a:t>
              </a:r>
              <a:r>
                <a:rPr lang="ja-JP" altLang="en-US" i="0">
                  <a:effectLst>
                    <a:outerShdw blurRad="38100" dist="38100" dir="2700000" algn="tl">
                      <a:srgbClr val="000000"/>
                    </a:outerShdw>
                  </a:effectLst>
                </a:rPr>
                <a:t>と </a:t>
              </a:r>
              <a:r>
                <a:rPr lang="en-US" altLang="ja-JP" i="0">
                  <a:effectLst>
                    <a:outerShdw blurRad="38100" dist="38100" dir="2700000" algn="tl">
                      <a:srgbClr val="000000"/>
                    </a:outerShdw>
                  </a:effectLst>
                </a:rPr>
                <a:t>0 </a:t>
              </a:r>
              <a:r>
                <a:rPr lang="ja-JP" altLang="en-US" i="0">
                  <a:effectLst>
                    <a:outerShdw blurRad="38100" dist="38100" dir="2700000" algn="tl">
                      <a:srgbClr val="000000"/>
                    </a:outerShdw>
                  </a:effectLst>
                </a:rPr>
                <a:t>を入れ替える</a:t>
              </a:r>
              <a:r>
                <a:rPr lang="en-US" altLang="ja-JP" i="0">
                  <a:effectLst>
                    <a:outerShdw blurRad="38100" dist="38100" dir="2700000" algn="tl">
                      <a:srgbClr val="000000"/>
                    </a:outerShdw>
                  </a:effectLst>
                </a:rPr>
                <a:t>)</a:t>
              </a:r>
            </a:p>
          </p:txBody>
        </p:sp>
        <p:sp>
          <p:nvSpPr>
            <p:cNvPr id="132125" name="Line 29"/>
            <p:cNvSpPr>
              <a:spLocks noChangeShapeType="1"/>
            </p:cNvSpPr>
            <p:nvPr/>
          </p:nvSpPr>
          <p:spPr bwMode="auto">
            <a:xfrm>
              <a:off x="2256" y="2400"/>
              <a:ext cx="192" cy="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grpSp>
      <p:sp>
        <p:nvSpPr>
          <p:cNvPr id="132127" name="Text Box 31"/>
          <p:cNvSpPr txBox="1">
            <a:spLocks noChangeArrowheads="1"/>
          </p:cNvSpPr>
          <p:nvPr/>
        </p:nvSpPr>
        <p:spPr bwMode="auto">
          <a:xfrm>
            <a:off x="1219200" y="5638800"/>
            <a:ext cx="63325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i="0">
                <a:effectLst>
                  <a:outerShdw blurRad="38100" dist="38100" dir="2700000" algn="tl">
                    <a:srgbClr val="000000"/>
                  </a:outerShdw>
                </a:effectLst>
              </a:rPr>
              <a:t>(</a:t>
            </a:r>
            <a:r>
              <a:rPr lang="ja-JP" altLang="en-US" i="0">
                <a:effectLst>
                  <a:outerShdw blurRad="38100" dist="38100" dir="2700000" algn="tl">
                    <a:srgbClr val="000000"/>
                  </a:outerShdw>
                </a:effectLst>
              </a:rPr>
              <a:t>式中の ・ と </a:t>
            </a:r>
            <a:r>
              <a:rPr lang="en-US" altLang="ja-JP" i="0">
                <a:effectLst>
                  <a:outerShdw blurRad="38100" dist="38100" dir="2700000" algn="tl">
                    <a:srgbClr val="000000"/>
                  </a:outerShdw>
                </a:effectLst>
              </a:rPr>
              <a:t>+ , 1 </a:t>
            </a:r>
            <a:r>
              <a:rPr lang="ja-JP" altLang="en-US" i="0">
                <a:effectLst>
                  <a:outerShdw blurRad="38100" dist="38100" dir="2700000" algn="tl">
                    <a:srgbClr val="000000"/>
                  </a:outerShdw>
                </a:effectLst>
              </a:rPr>
              <a:t>と </a:t>
            </a:r>
            <a:r>
              <a:rPr lang="en-US" altLang="ja-JP" i="0">
                <a:effectLst>
                  <a:outerShdw blurRad="38100" dist="38100" dir="2700000" algn="tl">
                    <a:srgbClr val="000000"/>
                  </a:outerShdw>
                </a:effectLst>
              </a:rPr>
              <a:t>0 </a:t>
            </a:r>
            <a:r>
              <a:rPr lang="ja-JP" altLang="en-US" i="0">
                <a:effectLst>
                  <a:outerShdw blurRad="38100" dist="38100" dir="2700000" algn="tl">
                    <a:srgbClr val="000000"/>
                  </a:outerShdw>
                </a:effectLst>
              </a:rPr>
              <a:t>を入れ替える</a:t>
            </a:r>
            <a:r>
              <a:rPr lang="en-US" altLang="ja-JP" i="0">
                <a:effectLst>
                  <a:outerShdw blurRad="38100" dist="38100" dir="2700000" algn="tl">
                    <a:srgbClr val="000000"/>
                  </a:outerShdw>
                </a:effectLst>
              </a:rPr>
              <a:t>)</a:t>
            </a:r>
          </a:p>
        </p:txBody>
      </p:sp>
      <p:graphicFrame>
        <p:nvGraphicFramePr>
          <p:cNvPr id="59399" name="Object 32"/>
          <p:cNvGraphicFramePr>
            <a:graphicFrameLocks noChangeAspect="1"/>
          </p:cNvGraphicFramePr>
          <p:nvPr/>
        </p:nvGraphicFramePr>
        <p:xfrm>
          <a:off x="889000" y="1676400"/>
          <a:ext cx="5645150" cy="755650"/>
        </p:xfrm>
        <a:graphic>
          <a:graphicData uri="http://schemas.openxmlformats.org/presentationml/2006/ole">
            <mc:AlternateContent xmlns:mc="http://schemas.openxmlformats.org/markup-compatibility/2006">
              <mc:Choice xmlns:v="urn:schemas-microsoft-com:vml" Requires="v">
                <p:oleObj name="数式" r:id="rId3" imgW="2106720" imgH="254520" progId="Equation.3">
                  <p:embed/>
                </p:oleObj>
              </mc:Choice>
              <mc:Fallback>
                <p:oleObj name="数式" r:id="rId3" imgW="2106720" imgH="254520" progId="Equation.3">
                  <p:embed/>
                  <p:pic>
                    <p:nvPicPr>
                      <p:cNvPr id="0" name="Picture 1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000" y="1676400"/>
                        <a:ext cx="5645150" cy="755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2129" name="Object 33"/>
          <p:cNvGraphicFramePr>
            <a:graphicFrameLocks noChangeAspect="1"/>
          </p:cNvGraphicFramePr>
          <p:nvPr/>
        </p:nvGraphicFramePr>
        <p:xfrm>
          <a:off x="1371600" y="3048000"/>
          <a:ext cx="6045200" cy="755650"/>
        </p:xfrm>
        <a:graphic>
          <a:graphicData uri="http://schemas.openxmlformats.org/presentationml/2006/ole">
            <mc:AlternateContent xmlns:mc="http://schemas.openxmlformats.org/markup-compatibility/2006">
              <mc:Choice xmlns:v="urn:schemas-microsoft-com:vml" Requires="v">
                <p:oleObj name="数式" r:id="rId5" imgW="2259000" imgH="254520" progId="Equation.3">
                  <p:embed/>
                </p:oleObj>
              </mc:Choice>
              <mc:Fallback>
                <p:oleObj name="数式" r:id="rId5" imgW="2259000" imgH="254520" progId="Equation.3">
                  <p:embed/>
                  <p:pic>
                    <p:nvPicPr>
                      <p:cNvPr id="0" name="Picture 1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3048000"/>
                        <a:ext cx="6045200" cy="755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2131" name="Object 35"/>
          <p:cNvGraphicFramePr>
            <a:graphicFrameLocks noChangeAspect="1"/>
          </p:cNvGraphicFramePr>
          <p:nvPr/>
        </p:nvGraphicFramePr>
        <p:xfrm>
          <a:off x="1393825" y="4876800"/>
          <a:ext cx="6356350" cy="755650"/>
        </p:xfrm>
        <a:graphic>
          <a:graphicData uri="http://schemas.openxmlformats.org/presentationml/2006/ole">
            <mc:AlternateContent xmlns:mc="http://schemas.openxmlformats.org/markup-compatibility/2006">
              <mc:Choice xmlns:v="urn:schemas-microsoft-com:vml" Requires="v">
                <p:oleObj name="数式" r:id="rId7" imgW="2385720" imgH="254520" progId="Equation.3">
                  <p:embed/>
                </p:oleObj>
              </mc:Choice>
              <mc:Fallback>
                <p:oleObj name="数式" r:id="rId7" imgW="2385720" imgH="254520" progId="Equation.3">
                  <p:embed/>
                  <p:pic>
                    <p:nvPicPr>
                      <p:cNvPr id="0" name="Picture 10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93825" y="4876800"/>
                        <a:ext cx="6356350" cy="755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32129"/>
                                        </p:tgtEl>
                                        <p:attrNameLst>
                                          <p:attrName>style.visibility</p:attrName>
                                        </p:attrNameLst>
                                      </p:cBhvr>
                                      <p:to>
                                        <p:strVal val="visible"/>
                                      </p:to>
                                    </p:set>
                                    <p:animEffect transition="in" filter="checkerboard(across)">
                                      <p:cBhvr>
                                        <p:cTn id="7" dur="500"/>
                                        <p:tgtEl>
                                          <p:spTgt spid="1321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32126"/>
                                        </p:tgtEl>
                                        <p:attrNameLst>
                                          <p:attrName>style.visibility</p:attrName>
                                        </p:attrNameLst>
                                      </p:cBhvr>
                                      <p:to>
                                        <p:strVal val="visible"/>
                                      </p:to>
                                    </p:set>
                                    <p:animEffect transition="in" filter="checkerboard(across)">
                                      <p:cBhvr>
                                        <p:cTn id="12" dur="500"/>
                                        <p:tgtEl>
                                          <p:spTgt spid="1321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132131"/>
                                        </p:tgtEl>
                                        <p:attrNameLst>
                                          <p:attrName>style.visibility</p:attrName>
                                        </p:attrNameLst>
                                      </p:cBhvr>
                                      <p:to>
                                        <p:strVal val="visible"/>
                                      </p:to>
                                    </p:set>
                                    <p:animEffect transition="in" filter="checkerboard(across)">
                                      <p:cBhvr>
                                        <p:cTn id="17" dur="500"/>
                                        <p:tgtEl>
                                          <p:spTgt spid="13213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32127"/>
                                        </p:tgtEl>
                                        <p:attrNameLst>
                                          <p:attrName>style.visibility</p:attrName>
                                        </p:attrNameLst>
                                      </p:cBhvr>
                                      <p:to>
                                        <p:strVal val="visible"/>
                                      </p:to>
                                    </p:set>
                                    <p:animEffect transition="in" filter="checkerboard(across)">
                                      <p:cBhvr>
                                        <p:cTn id="22" dur="500"/>
                                        <p:tgtEl>
                                          <p:spTgt spid="132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27"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自己双対関数</a:t>
            </a:r>
          </a:p>
        </p:txBody>
      </p:sp>
      <p:sp>
        <p:nvSpPr>
          <p:cNvPr id="77827" name="Rectangle 3"/>
          <p:cNvSpPr>
            <a:spLocks noGrp="1" noChangeArrowheads="1"/>
          </p:cNvSpPr>
          <p:nvPr>
            <p:ph type="body" idx="1"/>
          </p:nvPr>
        </p:nvSpPr>
        <p:spPr>
          <a:xfrm>
            <a:off x="1066800" y="1981200"/>
            <a:ext cx="7543800" cy="4419600"/>
          </a:xfrm>
        </p:spPr>
        <p:txBody>
          <a:bodyPr/>
          <a:lstStyle/>
          <a:p>
            <a:pPr eaLnBrk="1" hangingPunct="1">
              <a:buFont typeface="Wingdings" panose="05000000000000000000" pitchFamily="2" charset="2"/>
              <a:buChar char="u"/>
              <a:defRPr/>
            </a:pPr>
            <a:r>
              <a:rPr lang="ja-JP" altLang="en-US" dirty="0">
                <a:latin typeface="Times New Roman" panose="02020603050405020304" pitchFamily="18" charset="0"/>
              </a:rPr>
              <a:t>定義</a:t>
            </a:r>
            <a:r>
              <a:rPr lang="en-US" altLang="ja-JP" dirty="0">
                <a:latin typeface="Times New Roman" panose="02020603050405020304" pitchFamily="18" charset="0"/>
              </a:rPr>
              <a:t> : </a:t>
            </a:r>
            <a:r>
              <a:rPr lang="ja-JP" altLang="en-US" dirty="0">
                <a:latin typeface="Times New Roman" panose="02020603050405020304" pitchFamily="18" charset="0"/>
              </a:rPr>
              <a:t>自己双対関数</a:t>
            </a:r>
            <a:endParaRPr lang="en-US" altLang="ja-JP" dirty="0">
              <a:latin typeface="Times New Roman" panose="02020603050405020304" pitchFamily="18" charset="0"/>
            </a:endParaRPr>
          </a:p>
          <a:p>
            <a:pPr lvl="1" eaLnBrk="1" hangingPunct="1">
              <a:buFontTx/>
              <a:buChar char="•"/>
              <a:defRPr/>
            </a:pPr>
            <a:r>
              <a:rPr lang="en-US" altLang="ja-JP" i="1" dirty="0">
                <a:latin typeface="Times New Roman" panose="02020603050405020304" pitchFamily="18" charset="0"/>
              </a:rPr>
              <a:t>f</a:t>
            </a:r>
            <a:r>
              <a:rPr lang="en-US" altLang="ja-JP" dirty="0">
                <a:latin typeface="Times New Roman" panose="02020603050405020304" pitchFamily="18" charset="0"/>
              </a:rPr>
              <a:t> =</a:t>
            </a:r>
            <a:r>
              <a:rPr lang="en-US" altLang="ja-JP" i="1" dirty="0">
                <a:latin typeface="Times New Roman" panose="02020603050405020304" pitchFamily="18" charset="0"/>
              </a:rPr>
              <a:t>f</a:t>
            </a:r>
            <a:r>
              <a:rPr lang="en-US" altLang="ja-JP" dirty="0">
                <a:latin typeface="Times New Roman" panose="02020603050405020304" pitchFamily="18" charset="0"/>
              </a:rPr>
              <a:t> </a:t>
            </a:r>
            <a:r>
              <a:rPr lang="en-US" altLang="ja-JP" i="1" baseline="30000" dirty="0">
                <a:latin typeface="Times New Roman" panose="02020603050405020304" pitchFamily="18" charset="0"/>
              </a:rPr>
              <a:t>d</a:t>
            </a:r>
            <a:r>
              <a:rPr lang="en-US" altLang="ja-JP" dirty="0">
                <a:latin typeface="Times New Roman" panose="02020603050405020304" pitchFamily="18" charset="0"/>
              </a:rPr>
              <a:t> </a:t>
            </a:r>
            <a:r>
              <a:rPr lang="ja-JP" altLang="en-US" dirty="0">
                <a:latin typeface="Times New Roman" panose="02020603050405020304" pitchFamily="18" charset="0"/>
              </a:rPr>
              <a:t>のとき </a:t>
            </a:r>
            <a:r>
              <a:rPr lang="en-US" altLang="ja-JP" i="1" dirty="0">
                <a:latin typeface="Times New Roman" panose="02020603050405020304" pitchFamily="18" charset="0"/>
              </a:rPr>
              <a:t>f</a:t>
            </a:r>
            <a:r>
              <a:rPr lang="en-US" altLang="ja-JP" dirty="0">
                <a:latin typeface="Times New Roman" panose="02020603050405020304" pitchFamily="18" charset="0"/>
              </a:rPr>
              <a:t> </a:t>
            </a:r>
            <a:r>
              <a:rPr lang="ja-JP" altLang="en-US" dirty="0">
                <a:latin typeface="Times New Roman" panose="02020603050405020304" pitchFamily="18" charset="0"/>
              </a:rPr>
              <a:t>を自己双対関数と言う</a:t>
            </a:r>
            <a:endParaRPr lang="ja-JP" altLang="en-US" sz="3200" dirty="0">
              <a:latin typeface="Times New Roman" panose="02020603050405020304" pitchFamily="18" charset="0"/>
            </a:endParaRPr>
          </a:p>
        </p:txBody>
      </p:sp>
      <p:sp>
        <p:nvSpPr>
          <p:cNvPr id="2" name="テキスト ボックス 1"/>
          <p:cNvSpPr txBox="1"/>
          <p:nvPr/>
        </p:nvSpPr>
        <p:spPr>
          <a:xfrm>
            <a:off x="533400" y="3767167"/>
            <a:ext cx="8378640" cy="2554545"/>
          </a:xfrm>
          <a:prstGeom prst="rect">
            <a:avLst/>
          </a:prstGeom>
          <a:noFill/>
        </p:spPr>
        <p:txBody>
          <a:bodyPr wrap="none" rtlCol="0">
            <a:spAutoFit/>
          </a:bodyPr>
          <a:lstStyle/>
          <a:p>
            <a:r>
              <a:rPr lang="en-US" altLang="ja-JP" sz="4000" dirty="0"/>
              <a:t>f </a:t>
            </a:r>
            <a:r>
              <a:rPr lang="en-US" altLang="ja-JP" sz="4000" baseline="30000" dirty="0"/>
              <a:t>d</a:t>
            </a:r>
            <a:r>
              <a:rPr lang="en-US" altLang="ja-JP" sz="4000" dirty="0"/>
              <a:t> </a:t>
            </a:r>
            <a:r>
              <a:rPr lang="en-US" altLang="ja-JP" sz="4000" i="0" dirty="0"/>
              <a:t>(</a:t>
            </a:r>
            <a:r>
              <a:rPr lang="en-US" altLang="ja-JP" sz="4000" dirty="0"/>
              <a:t>X, Y, Z </a:t>
            </a:r>
            <a:r>
              <a:rPr lang="en-US" altLang="ja-JP" sz="4000" i="0" dirty="0"/>
              <a:t>)</a:t>
            </a:r>
            <a:r>
              <a:rPr lang="en-US" altLang="ja-JP" sz="4000" dirty="0"/>
              <a:t>= </a:t>
            </a:r>
            <a:r>
              <a:rPr lang="en-US" altLang="ja-JP" sz="4000" i="0" dirty="0"/>
              <a:t>(</a:t>
            </a:r>
            <a:r>
              <a:rPr lang="en-US" altLang="ja-JP" sz="4000" dirty="0"/>
              <a:t>X</a:t>
            </a:r>
            <a:r>
              <a:rPr lang="en-US" altLang="ja-JP" sz="4000" i="0" dirty="0"/>
              <a:t> + </a:t>
            </a:r>
            <a:r>
              <a:rPr lang="en-US" altLang="ja-JP" sz="4000" dirty="0"/>
              <a:t>Y</a:t>
            </a:r>
            <a:r>
              <a:rPr lang="en-US" altLang="ja-JP" sz="4000" i="0" dirty="0"/>
              <a:t> )</a:t>
            </a:r>
            <a:r>
              <a:rPr lang="ja-JP" altLang="en-US" sz="4000" i="0" dirty="0"/>
              <a:t>・</a:t>
            </a:r>
            <a:r>
              <a:rPr lang="en-US" altLang="ja-JP" sz="4000" i="0" dirty="0"/>
              <a:t>(</a:t>
            </a:r>
            <a:r>
              <a:rPr lang="en-US" altLang="ja-JP" sz="4000" dirty="0"/>
              <a:t>Y</a:t>
            </a:r>
            <a:r>
              <a:rPr lang="en-US" altLang="ja-JP" sz="4000" i="0" dirty="0"/>
              <a:t> + </a:t>
            </a:r>
            <a:r>
              <a:rPr lang="en-US" altLang="ja-JP" sz="4000" dirty="0"/>
              <a:t>Z</a:t>
            </a:r>
            <a:r>
              <a:rPr lang="en-US" altLang="ja-JP" sz="4000" i="0" dirty="0"/>
              <a:t> )</a:t>
            </a:r>
            <a:r>
              <a:rPr lang="ja-JP" altLang="en-US" sz="4000" i="0" dirty="0"/>
              <a:t>・</a:t>
            </a:r>
            <a:r>
              <a:rPr lang="en-US" altLang="ja-JP" sz="4000" i="0" dirty="0"/>
              <a:t>(</a:t>
            </a:r>
            <a:r>
              <a:rPr lang="en-US" altLang="ja-JP" sz="4000" dirty="0"/>
              <a:t>Z</a:t>
            </a:r>
            <a:r>
              <a:rPr lang="en-US" altLang="ja-JP" sz="4000" i="0" dirty="0"/>
              <a:t> + </a:t>
            </a:r>
            <a:r>
              <a:rPr lang="en-US" altLang="ja-JP" sz="4000" dirty="0"/>
              <a:t>X</a:t>
            </a:r>
            <a:r>
              <a:rPr lang="en-US" altLang="ja-JP" sz="4000" i="0" dirty="0"/>
              <a:t> )</a:t>
            </a:r>
          </a:p>
          <a:p>
            <a:r>
              <a:rPr kumimoji="1" lang="en-US" altLang="ja-JP" sz="4000" i="0" dirty="0"/>
              <a:t>                  = (</a:t>
            </a:r>
            <a:r>
              <a:rPr kumimoji="1" lang="en-US" altLang="ja-JP" sz="4000" dirty="0"/>
              <a:t>Z</a:t>
            </a:r>
            <a:r>
              <a:rPr kumimoji="1" lang="ja-JP" altLang="en-US" sz="4000" i="0" dirty="0"/>
              <a:t>・</a:t>
            </a:r>
            <a:r>
              <a:rPr lang="en-US" altLang="ja-JP" sz="4000" dirty="0"/>
              <a:t>X</a:t>
            </a:r>
            <a:r>
              <a:rPr kumimoji="1" lang="en-US" altLang="ja-JP" sz="4000" i="0" dirty="0"/>
              <a:t> + </a:t>
            </a:r>
            <a:r>
              <a:rPr kumimoji="1" lang="en-US" altLang="ja-JP" sz="4000" dirty="0"/>
              <a:t>Y</a:t>
            </a:r>
            <a:r>
              <a:rPr kumimoji="1" lang="en-US" altLang="ja-JP" sz="4000" i="0" dirty="0"/>
              <a:t> )</a:t>
            </a:r>
            <a:r>
              <a:rPr kumimoji="1" lang="ja-JP" altLang="en-US" sz="4000" i="0" dirty="0"/>
              <a:t>・</a:t>
            </a:r>
            <a:r>
              <a:rPr kumimoji="1" lang="en-US" altLang="ja-JP" sz="4000" i="0" dirty="0"/>
              <a:t>(</a:t>
            </a:r>
            <a:r>
              <a:rPr kumimoji="1" lang="en-US" altLang="ja-JP" sz="4000" dirty="0"/>
              <a:t>Z</a:t>
            </a:r>
            <a:r>
              <a:rPr kumimoji="1" lang="en-US" altLang="ja-JP" sz="4000" i="0" dirty="0"/>
              <a:t> + </a:t>
            </a:r>
            <a:r>
              <a:rPr kumimoji="1" lang="en-US" altLang="ja-JP" sz="4000" dirty="0"/>
              <a:t>X</a:t>
            </a:r>
            <a:r>
              <a:rPr kumimoji="1" lang="en-US" altLang="ja-JP" sz="4000" i="0" dirty="0"/>
              <a:t> )</a:t>
            </a:r>
            <a:endParaRPr lang="en-US" altLang="ja-JP" sz="4000" i="0" dirty="0"/>
          </a:p>
          <a:p>
            <a:r>
              <a:rPr kumimoji="1" lang="en-US" altLang="ja-JP" sz="4000" i="0" dirty="0"/>
              <a:t>                  = </a:t>
            </a:r>
            <a:r>
              <a:rPr kumimoji="1" lang="en-US" altLang="ja-JP" sz="4000" dirty="0"/>
              <a:t>X</a:t>
            </a:r>
            <a:r>
              <a:rPr kumimoji="1" lang="en-US" altLang="ja-JP" sz="4000" i="0" dirty="0"/>
              <a:t> </a:t>
            </a:r>
            <a:r>
              <a:rPr kumimoji="1" lang="ja-JP" altLang="en-US" sz="4000" i="0" dirty="0"/>
              <a:t>・</a:t>
            </a:r>
            <a:r>
              <a:rPr lang="en-US" altLang="ja-JP" sz="4000" dirty="0"/>
              <a:t>Y</a:t>
            </a:r>
            <a:r>
              <a:rPr kumimoji="1" lang="en-US" altLang="ja-JP" sz="4000" i="0" dirty="0"/>
              <a:t> + </a:t>
            </a:r>
            <a:r>
              <a:rPr kumimoji="1" lang="en-US" altLang="ja-JP" sz="4000" dirty="0"/>
              <a:t>Y</a:t>
            </a:r>
            <a:r>
              <a:rPr kumimoji="1" lang="en-US" altLang="ja-JP" sz="4000" i="0" dirty="0"/>
              <a:t> </a:t>
            </a:r>
            <a:r>
              <a:rPr kumimoji="1" lang="ja-JP" altLang="en-US" sz="4000" i="0" dirty="0"/>
              <a:t>・</a:t>
            </a:r>
            <a:r>
              <a:rPr kumimoji="1" lang="en-US" altLang="ja-JP" sz="4000" dirty="0"/>
              <a:t>Z</a:t>
            </a:r>
            <a:r>
              <a:rPr kumimoji="1" lang="en-US" altLang="ja-JP" sz="4000" i="0" dirty="0"/>
              <a:t> +</a:t>
            </a:r>
            <a:r>
              <a:rPr kumimoji="1" lang="en-US" altLang="ja-JP" sz="4000" dirty="0"/>
              <a:t>Z</a:t>
            </a:r>
            <a:r>
              <a:rPr kumimoji="1" lang="en-US" altLang="ja-JP" sz="4000" i="0" dirty="0"/>
              <a:t> </a:t>
            </a:r>
            <a:r>
              <a:rPr kumimoji="1" lang="ja-JP" altLang="en-US" sz="4000" i="0" dirty="0"/>
              <a:t>・</a:t>
            </a:r>
            <a:r>
              <a:rPr kumimoji="1" lang="en-US" altLang="ja-JP" sz="4000" dirty="0"/>
              <a:t>X</a:t>
            </a:r>
          </a:p>
          <a:p>
            <a:r>
              <a:rPr lang="en-US" altLang="ja-JP" sz="4000" i="0" dirty="0"/>
              <a:t>                  = </a:t>
            </a:r>
            <a:r>
              <a:rPr lang="en-US" altLang="ja-JP" sz="4000" dirty="0"/>
              <a:t>f</a:t>
            </a:r>
            <a:r>
              <a:rPr lang="en-US" altLang="ja-JP" sz="4000" i="0" dirty="0"/>
              <a:t> (</a:t>
            </a:r>
            <a:r>
              <a:rPr lang="en-US" altLang="ja-JP" sz="4000" dirty="0"/>
              <a:t>X</a:t>
            </a:r>
            <a:r>
              <a:rPr lang="en-US" altLang="ja-JP" sz="4000" i="0" dirty="0"/>
              <a:t>, </a:t>
            </a:r>
            <a:r>
              <a:rPr lang="en-US" altLang="ja-JP" sz="4000" dirty="0"/>
              <a:t>Y</a:t>
            </a:r>
            <a:r>
              <a:rPr lang="en-US" altLang="ja-JP" sz="4000" i="0" dirty="0"/>
              <a:t>, </a:t>
            </a:r>
            <a:r>
              <a:rPr lang="en-US" altLang="ja-JP" sz="4000" dirty="0"/>
              <a:t>Z </a:t>
            </a:r>
            <a:r>
              <a:rPr lang="en-US" altLang="ja-JP" sz="4000" i="0" dirty="0"/>
              <a:t>)</a:t>
            </a:r>
            <a:endParaRPr kumimoji="1" lang="en-US" altLang="ja-JP" sz="4000" i="0" dirty="0"/>
          </a:p>
        </p:txBody>
      </p:sp>
      <p:sp>
        <p:nvSpPr>
          <p:cNvPr id="3" name="テキスト ボックス 2">
            <a:extLst>
              <a:ext uri="{FF2B5EF4-FFF2-40B4-BE49-F238E27FC236}">
                <a16:creationId xmlns:a16="http://schemas.microsoft.com/office/drawing/2014/main" id="{C1BF354E-8243-4CE8-9B08-B640F973C2D5}"/>
              </a:ext>
            </a:extLst>
          </p:cNvPr>
          <p:cNvSpPr txBox="1"/>
          <p:nvPr/>
        </p:nvSpPr>
        <p:spPr>
          <a:xfrm>
            <a:off x="973899" y="3041748"/>
            <a:ext cx="6914072" cy="646331"/>
          </a:xfrm>
          <a:prstGeom prst="rect">
            <a:avLst/>
          </a:prstGeom>
          <a:noFill/>
        </p:spPr>
        <p:txBody>
          <a:bodyPr wrap="none" rtlCol="0">
            <a:spAutoFit/>
          </a:bodyPr>
          <a:lstStyle/>
          <a:p>
            <a:r>
              <a:rPr kumimoji="1" lang="ja-JP" altLang="en-US" sz="3600" i="0" dirty="0"/>
              <a:t>例 </a:t>
            </a:r>
            <a:r>
              <a:rPr kumimoji="1" lang="en-US" altLang="ja-JP" sz="3600" i="0" dirty="0"/>
              <a:t>: </a:t>
            </a:r>
            <a:r>
              <a:rPr kumimoji="1" lang="en-US" altLang="ja-JP" sz="3600" dirty="0"/>
              <a:t>f </a:t>
            </a:r>
            <a:r>
              <a:rPr kumimoji="1" lang="en-US" altLang="ja-JP" sz="3600" i="0" dirty="0"/>
              <a:t>(</a:t>
            </a:r>
            <a:r>
              <a:rPr kumimoji="1" lang="en-US" altLang="ja-JP" sz="3600" dirty="0"/>
              <a:t>X</a:t>
            </a:r>
            <a:r>
              <a:rPr kumimoji="1" lang="en-US" altLang="ja-JP" sz="3600" i="0" dirty="0"/>
              <a:t>, </a:t>
            </a:r>
            <a:r>
              <a:rPr kumimoji="1" lang="en-US" altLang="ja-JP" sz="3600" dirty="0"/>
              <a:t>Y</a:t>
            </a:r>
            <a:r>
              <a:rPr kumimoji="1" lang="en-US" altLang="ja-JP" sz="3600" i="0" dirty="0"/>
              <a:t>, </a:t>
            </a:r>
            <a:r>
              <a:rPr kumimoji="1" lang="en-US" altLang="ja-JP" sz="3600" dirty="0"/>
              <a:t>Z</a:t>
            </a:r>
            <a:r>
              <a:rPr kumimoji="1" lang="en-US" altLang="ja-JP" sz="3600" i="0" dirty="0"/>
              <a:t> ) = </a:t>
            </a:r>
            <a:r>
              <a:rPr kumimoji="1" lang="en-US" altLang="ja-JP" sz="3600" dirty="0"/>
              <a:t>X</a:t>
            </a:r>
            <a:r>
              <a:rPr lang="ja-JP" altLang="en-US" sz="3600" i="0" dirty="0"/>
              <a:t>・</a:t>
            </a:r>
            <a:r>
              <a:rPr kumimoji="1" lang="en-US" altLang="ja-JP" sz="3600" dirty="0"/>
              <a:t>Y</a:t>
            </a:r>
            <a:r>
              <a:rPr kumimoji="1" lang="en-US" altLang="ja-JP" sz="3600" i="0" dirty="0"/>
              <a:t> + </a:t>
            </a:r>
            <a:r>
              <a:rPr kumimoji="1" lang="en-US" altLang="ja-JP" sz="3600" dirty="0"/>
              <a:t>Y</a:t>
            </a:r>
            <a:r>
              <a:rPr kumimoji="1" lang="ja-JP" altLang="en-US" sz="3600" i="0" dirty="0"/>
              <a:t>・</a:t>
            </a:r>
            <a:r>
              <a:rPr kumimoji="1" lang="en-US" altLang="ja-JP" sz="3600" dirty="0"/>
              <a:t>Z</a:t>
            </a:r>
            <a:r>
              <a:rPr kumimoji="1" lang="en-US" altLang="ja-JP" sz="3600" i="0" dirty="0"/>
              <a:t> +  </a:t>
            </a:r>
            <a:r>
              <a:rPr kumimoji="1" lang="en-US" altLang="ja-JP" sz="3600" dirty="0"/>
              <a:t>Z</a:t>
            </a:r>
            <a:r>
              <a:rPr kumimoji="1" lang="ja-JP" altLang="en-US" sz="3600" i="0" dirty="0"/>
              <a:t>・</a:t>
            </a:r>
            <a:r>
              <a:rPr kumimoji="1" lang="en-US" altLang="ja-JP" sz="3600" dirty="0"/>
              <a:t>X</a:t>
            </a:r>
            <a:r>
              <a:rPr kumimoji="1" lang="en-US" altLang="ja-JP" sz="3600" i="0" dirty="0"/>
              <a:t> </a:t>
            </a:r>
            <a:endParaRPr kumimoji="1" lang="ja-JP" alt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論理式の標準形</a:t>
            </a:r>
          </a:p>
        </p:txBody>
      </p:sp>
      <p:sp>
        <p:nvSpPr>
          <p:cNvPr id="84995" name="Rectangle 3"/>
          <p:cNvSpPr>
            <a:spLocks noGrp="1" noChangeArrowheads="1"/>
          </p:cNvSpPr>
          <p:nvPr>
            <p:ph type="body" idx="1"/>
          </p:nvPr>
        </p:nvSpPr>
        <p:spPr>
          <a:xfrm>
            <a:off x="1066800" y="1981200"/>
            <a:ext cx="7543800" cy="2209800"/>
          </a:xfrm>
        </p:spPr>
        <p:txBody>
          <a:bodyPr/>
          <a:lstStyle/>
          <a:p>
            <a:pPr eaLnBrk="1" hangingPunct="1">
              <a:defRPr/>
            </a:pPr>
            <a:r>
              <a:rPr lang="ja-JP" altLang="en-US">
                <a:latin typeface="Times New Roman" panose="02020603050405020304" pitchFamily="18" charset="0"/>
              </a:rPr>
              <a:t>論理関数は論理式で表される</a:t>
            </a:r>
          </a:p>
          <a:p>
            <a:pPr lvl="1" eaLnBrk="1" hangingPunct="1">
              <a:buFontTx/>
              <a:buChar char="•"/>
              <a:defRPr/>
            </a:pPr>
            <a:r>
              <a:rPr lang="ja-JP" altLang="en-US">
                <a:latin typeface="Times New Roman" panose="02020603050405020304" pitchFamily="18" charset="0"/>
              </a:rPr>
              <a:t>論理関数の解析</a:t>
            </a:r>
          </a:p>
          <a:p>
            <a:pPr lvl="1" eaLnBrk="1" hangingPunct="1">
              <a:buFontTx/>
              <a:buChar char="•"/>
              <a:defRPr/>
            </a:pPr>
            <a:r>
              <a:rPr lang="ja-JP" altLang="en-US">
                <a:latin typeface="Times New Roman" panose="02020603050405020304" pitchFamily="18" charset="0"/>
              </a:rPr>
              <a:t>論理回路の設計</a:t>
            </a:r>
          </a:p>
          <a:p>
            <a:pPr lvl="1" eaLnBrk="1" hangingPunct="1">
              <a:buFontTx/>
              <a:buChar char="•"/>
              <a:defRPr/>
            </a:pPr>
            <a:r>
              <a:rPr lang="en-US" altLang="ja-JP">
                <a:latin typeface="Times New Roman" panose="02020603050405020304" pitchFamily="18" charset="0"/>
              </a:rPr>
              <a:t>2</a:t>
            </a:r>
            <a:r>
              <a:rPr lang="ja-JP" altLang="en-US">
                <a:latin typeface="Times New Roman" panose="02020603050405020304" pitchFamily="18" charset="0"/>
              </a:rPr>
              <a:t>つの論理関数間の等価性の判定</a:t>
            </a:r>
            <a:endParaRPr lang="ja-JP" altLang="en-US" sz="3200">
              <a:latin typeface="Times New Roman" panose="02020603050405020304" pitchFamily="18" charset="0"/>
            </a:endParaRPr>
          </a:p>
        </p:txBody>
      </p:sp>
      <p:sp>
        <p:nvSpPr>
          <p:cNvPr id="84996" name="Text Box 4"/>
          <p:cNvSpPr txBox="1">
            <a:spLocks noChangeArrowheads="1"/>
          </p:cNvSpPr>
          <p:nvPr/>
        </p:nvSpPr>
        <p:spPr bwMode="auto">
          <a:xfrm>
            <a:off x="1143000" y="4267200"/>
            <a:ext cx="65579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3600" i="0">
                <a:effectLst>
                  <a:outerShdw blurRad="38100" dist="38100" dir="2700000" algn="tl">
                    <a:srgbClr val="000000"/>
                  </a:outerShdw>
                </a:effectLst>
                <a:latin typeface="Tahoma" panose="020B0604030504040204" pitchFamily="34" charset="0"/>
              </a:rPr>
              <a:t>⇒</a:t>
            </a:r>
            <a:r>
              <a:rPr lang="ja-JP" altLang="en-US" sz="3600" i="0">
                <a:effectLst>
                  <a:outerShdw blurRad="38100" dist="38100" dir="2700000" algn="tl">
                    <a:srgbClr val="000000"/>
                  </a:outerShdw>
                </a:effectLst>
                <a:latin typeface="Tahoma" panose="020B0604030504040204" pitchFamily="34" charset="0"/>
              </a:rPr>
              <a:t>論理式の標準形があれば便利</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4996"/>
                                        </p:tgtEl>
                                        <p:attrNameLst>
                                          <p:attrName>style.visibility</p:attrName>
                                        </p:attrNameLst>
                                      </p:cBhvr>
                                      <p:to>
                                        <p:strVal val="visible"/>
                                      </p:to>
                                    </p:set>
                                    <p:anim calcmode="lin" valueType="num">
                                      <p:cBhvr additive="base">
                                        <p:cTn id="7" dur="500" fill="hold"/>
                                        <p:tgtEl>
                                          <p:spTgt spid="84996"/>
                                        </p:tgtEl>
                                        <p:attrNameLst>
                                          <p:attrName>ppt_x</p:attrName>
                                        </p:attrNameLst>
                                      </p:cBhvr>
                                      <p:tavLst>
                                        <p:tav tm="0">
                                          <p:val>
                                            <p:strVal val="#ppt_x"/>
                                          </p:val>
                                        </p:tav>
                                        <p:tav tm="100000">
                                          <p:val>
                                            <p:strVal val="#ppt_x"/>
                                          </p:val>
                                        </p:tav>
                                      </p:tavLst>
                                    </p:anim>
                                    <p:anim calcmode="lin" valueType="num">
                                      <p:cBhvr additive="base">
                                        <p:cTn id="8" dur="500" fill="hold"/>
                                        <p:tgtEl>
                                          <p:spTgt spid="849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6"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論理積項・論理和項</a:t>
            </a:r>
          </a:p>
        </p:txBody>
      </p:sp>
      <p:sp>
        <p:nvSpPr>
          <p:cNvPr id="86019" name="Rectangle 3"/>
          <p:cNvSpPr>
            <a:spLocks noGrp="1" noChangeArrowheads="1"/>
          </p:cNvSpPr>
          <p:nvPr>
            <p:ph type="body" idx="1"/>
          </p:nvPr>
        </p:nvSpPr>
        <p:spPr>
          <a:xfrm>
            <a:off x="1066800" y="1981200"/>
            <a:ext cx="7543800" cy="2362200"/>
          </a:xfrm>
        </p:spPr>
        <p:txBody>
          <a:bodyPr/>
          <a:lstStyle/>
          <a:p>
            <a:pPr eaLnBrk="1" hangingPunct="1">
              <a:defRPr/>
            </a:pPr>
            <a:r>
              <a:rPr lang="ja-JP" altLang="en-US">
                <a:latin typeface="Times New Roman" panose="02020603050405020304" pitchFamily="18" charset="0"/>
              </a:rPr>
              <a:t>論理積項 </a:t>
            </a:r>
            <a:r>
              <a:rPr lang="en-US" altLang="ja-JP">
                <a:latin typeface="Times New Roman" panose="02020603050405020304" pitchFamily="18" charset="0"/>
              </a:rPr>
              <a:t>: AND </a:t>
            </a:r>
            <a:r>
              <a:rPr lang="ja-JP" altLang="en-US">
                <a:latin typeface="Times New Roman" panose="02020603050405020304" pitchFamily="18" charset="0"/>
              </a:rPr>
              <a:t>と </a:t>
            </a:r>
            <a:r>
              <a:rPr lang="en-US" altLang="ja-JP">
                <a:latin typeface="Times New Roman" panose="02020603050405020304" pitchFamily="18" charset="0"/>
              </a:rPr>
              <a:t>NOT </a:t>
            </a:r>
            <a:r>
              <a:rPr lang="ja-JP" altLang="en-US">
                <a:latin typeface="Times New Roman" panose="02020603050405020304" pitchFamily="18" charset="0"/>
              </a:rPr>
              <a:t>のみの式</a:t>
            </a:r>
          </a:p>
          <a:p>
            <a:pPr lvl="1" eaLnBrk="1" hangingPunct="1">
              <a:buFontTx/>
              <a:buNone/>
              <a:defRPr/>
            </a:pPr>
            <a:endParaRPr lang="ja-JP" altLang="en-US">
              <a:latin typeface="Times New Roman" panose="02020603050405020304" pitchFamily="18" charset="0"/>
            </a:endParaRPr>
          </a:p>
          <a:p>
            <a:pPr eaLnBrk="1" hangingPunct="1">
              <a:defRPr/>
            </a:pPr>
            <a:r>
              <a:rPr lang="ja-JP" altLang="en-US">
                <a:latin typeface="Times New Roman" panose="02020603050405020304" pitchFamily="18" charset="0"/>
              </a:rPr>
              <a:t>論理和項 </a:t>
            </a:r>
            <a:r>
              <a:rPr lang="en-US" altLang="ja-JP">
                <a:latin typeface="Times New Roman" panose="02020603050405020304" pitchFamily="18" charset="0"/>
              </a:rPr>
              <a:t>: OR </a:t>
            </a:r>
            <a:r>
              <a:rPr lang="ja-JP" altLang="en-US">
                <a:latin typeface="Times New Roman" panose="02020603050405020304" pitchFamily="18" charset="0"/>
              </a:rPr>
              <a:t>と </a:t>
            </a:r>
            <a:r>
              <a:rPr lang="en-US" altLang="ja-JP">
                <a:latin typeface="Times New Roman" panose="02020603050405020304" pitchFamily="18" charset="0"/>
              </a:rPr>
              <a:t>NOT </a:t>
            </a:r>
            <a:r>
              <a:rPr lang="ja-JP" altLang="en-US">
                <a:latin typeface="Times New Roman" panose="02020603050405020304" pitchFamily="18" charset="0"/>
              </a:rPr>
              <a:t>のみの式</a:t>
            </a:r>
          </a:p>
        </p:txBody>
      </p:sp>
      <p:graphicFrame>
        <p:nvGraphicFramePr>
          <p:cNvPr id="86030" name="Object 14"/>
          <p:cNvGraphicFramePr>
            <a:graphicFrameLocks noChangeAspect="1"/>
          </p:cNvGraphicFramePr>
          <p:nvPr/>
        </p:nvGraphicFramePr>
        <p:xfrm>
          <a:off x="1676400" y="2514600"/>
          <a:ext cx="2225675" cy="668338"/>
        </p:xfrm>
        <a:graphic>
          <a:graphicData uri="http://schemas.openxmlformats.org/presentationml/2006/ole">
            <mc:AlternateContent xmlns:mc="http://schemas.openxmlformats.org/markup-compatibility/2006">
              <mc:Choice xmlns:v="urn:schemas-microsoft-com:vml" Requires="v">
                <p:oleObj name="数式" r:id="rId3" imgW="812160" imgH="216360" progId="Equation.3">
                  <p:embed/>
                </p:oleObj>
              </mc:Choice>
              <mc:Fallback>
                <p:oleObj name="数式" r:id="rId3" imgW="812160" imgH="216360" progId="Equation.3">
                  <p:embed/>
                  <p:pic>
                    <p:nvPicPr>
                      <p:cNvPr id="0" name="Picture 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514600"/>
                        <a:ext cx="2225675" cy="668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6031" name="Object 15"/>
          <p:cNvGraphicFramePr>
            <a:graphicFrameLocks noChangeAspect="1"/>
          </p:cNvGraphicFramePr>
          <p:nvPr/>
        </p:nvGraphicFramePr>
        <p:xfrm>
          <a:off x="1676400" y="3581400"/>
          <a:ext cx="2582863" cy="668338"/>
        </p:xfrm>
        <a:graphic>
          <a:graphicData uri="http://schemas.openxmlformats.org/presentationml/2006/ole">
            <mc:AlternateContent xmlns:mc="http://schemas.openxmlformats.org/markup-compatibility/2006">
              <mc:Choice xmlns:v="urn:schemas-microsoft-com:vml" Requires="v">
                <p:oleObj name="数式" r:id="rId5" imgW="939240" imgH="216360" progId="Equation.3">
                  <p:embed/>
                </p:oleObj>
              </mc:Choice>
              <mc:Fallback>
                <p:oleObj name="数式" r:id="rId5" imgW="939240" imgH="216360" progId="Equation.3">
                  <p:embed/>
                  <p:pic>
                    <p:nvPicPr>
                      <p:cNvPr id="0" name="Picture 6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3581400"/>
                        <a:ext cx="2582863" cy="668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6030"/>
                                        </p:tgtEl>
                                        <p:attrNameLst>
                                          <p:attrName>style.visibility</p:attrName>
                                        </p:attrNameLst>
                                      </p:cBhvr>
                                      <p:to>
                                        <p:strVal val="visible"/>
                                      </p:to>
                                    </p:set>
                                    <p:animEffect transition="in" filter="checkerboard(across)">
                                      <p:cBhvr>
                                        <p:cTn id="7" dur="500"/>
                                        <p:tgtEl>
                                          <p:spTgt spid="860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86031"/>
                                        </p:tgtEl>
                                        <p:attrNameLst>
                                          <p:attrName>style.visibility</p:attrName>
                                        </p:attrNameLst>
                                      </p:cBhvr>
                                      <p:to>
                                        <p:strVal val="visible"/>
                                      </p:to>
                                    </p:set>
                                    <p:animEffect transition="in" filter="checkerboard(across)">
                                      <p:cBhvr>
                                        <p:cTn id="12" dur="500"/>
                                        <p:tgtEl>
                                          <p:spTgt spid="86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積和形・和積系</a:t>
            </a:r>
          </a:p>
        </p:txBody>
      </p:sp>
      <p:sp>
        <p:nvSpPr>
          <p:cNvPr id="87043" name="Rectangle 3"/>
          <p:cNvSpPr>
            <a:spLocks noGrp="1" noChangeArrowheads="1"/>
          </p:cNvSpPr>
          <p:nvPr>
            <p:ph type="body" idx="1"/>
          </p:nvPr>
        </p:nvSpPr>
        <p:spPr>
          <a:xfrm>
            <a:off x="1066800" y="1981200"/>
            <a:ext cx="7543800" cy="3505200"/>
          </a:xfrm>
        </p:spPr>
        <p:txBody>
          <a:bodyPr/>
          <a:lstStyle/>
          <a:p>
            <a:pPr eaLnBrk="1" hangingPunct="1">
              <a:defRPr/>
            </a:pPr>
            <a:r>
              <a:rPr lang="ja-JP" altLang="en-US">
                <a:latin typeface="Times New Roman" panose="02020603050405020304" pitchFamily="18" charset="0"/>
              </a:rPr>
              <a:t>積和形</a:t>
            </a:r>
            <a:r>
              <a:rPr lang="en-US" altLang="ja-JP">
                <a:latin typeface="Times New Roman" panose="02020603050405020304" pitchFamily="18" charset="0"/>
              </a:rPr>
              <a:t>(AND-OR</a:t>
            </a:r>
            <a:r>
              <a:rPr lang="ja-JP" altLang="en-US">
                <a:latin typeface="Times New Roman" panose="02020603050405020304" pitchFamily="18" charset="0"/>
              </a:rPr>
              <a:t>形</a:t>
            </a:r>
            <a:r>
              <a:rPr lang="en-US" altLang="ja-JP">
                <a:latin typeface="Times New Roman" panose="02020603050405020304" pitchFamily="18" charset="0"/>
              </a:rPr>
              <a:t>)</a:t>
            </a:r>
          </a:p>
          <a:p>
            <a:pPr lvl="1" eaLnBrk="1" hangingPunct="1">
              <a:buFont typeface="Wingdings" panose="05000000000000000000" pitchFamily="2" charset="2"/>
              <a:buChar char="Ø"/>
              <a:defRPr/>
            </a:pPr>
            <a:r>
              <a:rPr lang="ja-JP" altLang="en-US" sz="3200">
                <a:latin typeface="Times New Roman" panose="02020603050405020304" pitchFamily="18" charset="0"/>
              </a:rPr>
              <a:t>論理積項の和で表される式</a:t>
            </a:r>
          </a:p>
          <a:p>
            <a:pPr lvl="1" eaLnBrk="1" hangingPunct="1">
              <a:buFontTx/>
              <a:buNone/>
              <a:defRPr/>
            </a:pPr>
            <a:endParaRPr lang="ja-JP" altLang="en-US" sz="3200">
              <a:latin typeface="Times New Roman" panose="02020603050405020304" pitchFamily="18" charset="0"/>
            </a:endParaRPr>
          </a:p>
          <a:p>
            <a:pPr eaLnBrk="1" hangingPunct="1">
              <a:defRPr/>
            </a:pPr>
            <a:r>
              <a:rPr lang="ja-JP" altLang="en-US">
                <a:latin typeface="Times New Roman" panose="02020603050405020304" pitchFamily="18" charset="0"/>
              </a:rPr>
              <a:t>和積形</a:t>
            </a:r>
            <a:r>
              <a:rPr lang="en-US" altLang="ja-JP">
                <a:latin typeface="Times New Roman" panose="02020603050405020304" pitchFamily="18" charset="0"/>
              </a:rPr>
              <a:t>(OR-AND</a:t>
            </a:r>
            <a:r>
              <a:rPr lang="ja-JP" altLang="en-US">
                <a:latin typeface="Times New Roman" panose="02020603050405020304" pitchFamily="18" charset="0"/>
              </a:rPr>
              <a:t>形</a:t>
            </a:r>
            <a:r>
              <a:rPr lang="en-US" altLang="ja-JP">
                <a:latin typeface="Times New Roman" panose="02020603050405020304" pitchFamily="18" charset="0"/>
              </a:rPr>
              <a:t>)</a:t>
            </a:r>
          </a:p>
          <a:p>
            <a:pPr lvl="1" eaLnBrk="1" hangingPunct="1">
              <a:buFont typeface="Wingdings" panose="05000000000000000000" pitchFamily="2" charset="2"/>
              <a:buChar char="Ø"/>
              <a:defRPr/>
            </a:pPr>
            <a:r>
              <a:rPr lang="ja-JP" altLang="en-US" sz="3200">
                <a:latin typeface="Times New Roman" panose="02020603050405020304" pitchFamily="18" charset="0"/>
              </a:rPr>
              <a:t>論理和項の積で表される式</a:t>
            </a:r>
            <a:endParaRPr lang="ja-JP" altLang="en-US" i="1">
              <a:latin typeface="Times New Roman" panose="02020603050405020304" pitchFamily="18" charset="0"/>
            </a:endParaRPr>
          </a:p>
        </p:txBody>
      </p:sp>
      <p:graphicFrame>
        <p:nvGraphicFramePr>
          <p:cNvPr id="87059" name="Object 19"/>
          <p:cNvGraphicFramePr>
            <a:graphicFrameLocks noChangeAspect="1"/>
          </p:cNvGraphicFramePr>
          <p:nvPr/>
        </p:nvGraphicFramePr>
        <p:xfrm>
          <a:off x="1905000" y="3094038"/>
          <a:ext cx="2894013" cy="668337"/>
        </p:xfrm>
        <a:graphic>
          <a:graphicData uri="http://schemas.openxmlformats.org/presentationml/2006/ole">
            <mc:AlternateContent xmlns:mc="http://schemas.openxmlformats.org/markup-compatibility/2006">
              <mc:Choice xmlns:v="urn:schemas-microsoft-com:vml" Requires="v">
                <p:oleObj name="数式" r:id="rId3" imgW="1065960" imgH="216360" progId="Equation.3">
                  <p:embed/>
                </p:oleObj>
              </mc:Choice>
              <mc:Fallback>
                <p:oleObj name="数式" r:id="rId3" imgW="1065960" imgH="216360" progId="Equation.3">
                  <p:embed/>
                  <p:pic>
                    <p:nvPicPr>
                      <p:cNvPr id="0" name="Picture 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3094038"/>
                        <a:ext cx="2894013" cy="668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7060" name="Object 20"/>
          <p:cNvGraphicFramePr>
            <a:graphicFrameLocks noChangeAspect="1"/>
          </p:cNvGraphicFramePr>
          <p:nvPr/>
        </p:nvGraphicFramePr>
        <p:xfrm>
          <a:off x="1905000" y="4876800"/>
          <a:ext cx="3695700" cy="757238"/>
        </p:xfrm>
        <a:graphic>
          <a:graphicData uri="http://schemas.openxmlformats.org/presentationml/2006/ole">
            <mc:AlternateContent xmlns:mc="http://schemas.openxmlformats.org/markup-compatibility/2006">
              <mc:Choice xmlns:v="urn:schemas-microsoft-com:vml" Requires="v">
                <p:oleObj name="数式" r:id="rId5" imgW="1370520" imgH="254520" progId="Equation.3">
                  <p:embed/>
                </p:oleObj>
              </mc:Choice>
              <mc:Fallback>
                <p:oleObj name="数式" r:id="rId5" imgW="1370520" imgH="254520" progId="Equation.3">
                  <p:embed/>
                  <p:pic>
                    <p:nvPicPr>
                      <p:cNvPr id="0" name="Picture 6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4876800"/>
                        <a:ext cx="3695700" cy="757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7059"/>
                                        </p:tgtEl>
                                        <p:attrNameLst>
                                          <p:attrName>style.visibility</p:attrName>
                                        </p:attrNameLst>
                                      </p:cBhvr>
                                      <p:to>
                                        <p:strVal val="visible"/>
                                      </p:to>
                                    </p:set>
                                    <p:animEffect transition="in" filter="checkerboard(across)">
                                      <p:cBhvr>
                                        <p:cTn id="7" dur="500"/>
                                        <p:tgtEl>
                                          <p:spTgt spid="870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87060"/>
                                        </p:tgtEl>
                                        <p:attrNameLst>
                                          <p:attrName>style.visibility</p:attrName>
                                        </p:attrNameLst>
                                      </p:cBhvr>
                                      <p:to>
                                        <p:strVal val="visible"/>
                                      </p:to>
                                    </p:set>
                                    <p:animEffect transition="in" filter="checkerboard(across)">
                                      <p:cBhvr>
                                        <p:cTn id="12" dur="500"/>
                                        <p:tgtEl>
                                          <p:spTgt spid="87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最小項</a:t>
            </a:r>
          </a:p>
        </p:txBody>
      </p:sp>
      <p:sp>
        <p:nvSpPr>
          <p:cNvPr id="89091" name="Rectangle 3"/>
          <p:cNvSpPr>
            <a:spLocks noGrp="1" noChangeArrowheads="1"/>
          </p:cNvSpPr>
          <p:nvPr>
            <p:ph type="body" idx="1"/>
          </p:nvPr>
        </p:nvSpPr>
        <p:spPr/>
        <p:txBody>
          <a:bodyPr/>
          <a:lstStyle/>
          <a:p>
            <a:pPr eaLnBrk="1" hangingPunct="1">
              <a:buFont typeface="Wingdings" panose="05000000000000000000" pitchFamily="2" charset="2"/>
              <a:buChar char="u"/>
              <a:defRPr/>
            </a:pPr>
            <a:r>
              <a:rPr lang="ja-JP" altLang="en-US" dirty="0">
                <a:latin typeface="Times New Roman" panose="02020603050405020304" pitchFamily="18" charset="0"/>
              </a:rPr>
              <a:t>定義</a:t>
            </a:r>
            <a:r>
              <a:rPr lang="en-US" altLang="ja-JP" dirty="0">
                <a:latin typeface="Times New Roman" panose="02020603050405020304" pitchFamily="18" charset="0"/>
              </a:rPr>
              <a:t> : </a:t>
            </a:r>
            <a:r>
              <a:rPr lang="ja-JP" altLang="en-US" dirty="0">
                <a:latin typeface="Times New Roman" panose="02020603050405020304" pitchFamily="18" charset="0"/>
              </a:rPr>
              <a:t>最小項</a:t>
            </a:r>
            <a:endParaRPr lang="en-US" altLang="ja-JP" dirty="0">
              <a:latin typeface="Times New Roman" panose="02020603050405020304" pitchFamily="18" charset="0"/>
            </a:endParaRPr>
          </a:p>
          <a:p>
            <a:pPr lvl="1" eaLnBrk="1" hangingPunct="1">
              <a:buFont typeface="Wingdings" panose="05000000000000000000" pitchFamily="2" charset="2"/>
              <a:buNone/>
              <a:defRPr/>
            </a:pPr>
            <a:r>
              <a:rPr lang="ja-JP" altLang="en-US" dirty="0">
                <a:latin typeface="Times New Roman" panose="02020603050405020304" pitchFamily="18" charset="0"/>
              </a:rPr>
              <a:t>最小項</a:t>
            </a:r>
            <a:r>
              <a:rPr lang="en-US" altLang="ja-JP" dirty="0">
                <a:latin typeface="Times New Roman" panose="02020603050405020304" pitchFamily="18" charset="0"/>
              </a:rPr>
              <a:t>(</a:t>
            </a:r>
            <a:r>
              <a:rPr lang="ja-JP" altLang="en-US" dirty="0">
                <a:latin typeface="Times New Roman" panose="02020603050405020304" pitchFamily="18" charset="0"/>
              </a:rPr>
              <a:t>あるいは極小項</a:t>
            </a:r>
            <a:r>
              <a:rPr lang="en-US" altLang="ja-JP" dirty="0">
                <a:latin typeface="Times New Roman" panose="02020603050405020304" pitchFamily="18" charset="0"/>
              </a:rPr>
              <a:t>)</a:t>
            </a:r>
          </a:p>
          <a:p>
            <a:pPr lvl="1" eaLnBrk="1" hangingPunct="1">
              <a:buFont typeface="Wingdings" panose="05000000000000000000" pitchFamily="2" charset="2"/>
              <a:buNone/>
              <a:defRPr/>
            </a:pPr>
            <a:r>
              <a:rPr lang="en-US" altLang="ja-JP" dirty="0">
                <a:latin typeface="Times New Roman" panose="02020603050405020304" pitchFamily="18" charset="0"/>
              </a:rPr>
              <a:t>	</a:t>
            </a:r>
            <a:r>
              <a:rPr lang="ja-JP" altLang="en-US" dirty="0">
                <a:latin typeface="Times New Roman" panose="02020603050405020304" pitchFamily="18" charset="0"/>
              </a:rPr>
              <a:t>全ての変数の積 </a:t>
            </a:r>
            <a:endParaRPr lang="ja-JP" altLang="en-US" i="1" baseline="30000" dirty="0">
              <a:latin typeface="Times New Roman" panose="02020603050405020304" pitchFamily="18" charset="0"/>
            </a:endParaRPr>
          </a:p>
          <a:p>
            <a:pPr lvl="1" eaLnBrk="1" hangingPunct="1">
              <a:buFont typeface="Wingdings" panose="05000000000000000000" pitchFamily="2" charset="2"/>
              <a:buNone/>
              <a:defRPr/>
            </a:pPr>
            <a:endParaRPr lang="ja-JP" altLang="en-US" dirty="0">
              <a:latin typeface="Times New Roman" panose="02020603050405020304" pitchFamily="18" charset="0"/>
            </a:endParaRPr>
          </a:p>
          <a:p>
            <a:pPr eaLnBrk="1" hangingPunct="1">
              <a:buFont typeface="Wingdings" panose="05000000000000000000" pitchFamily="2" charset="2"/>
              <a:buChar char="Ø"/>
              <a:defRPr/>
            </a:pPr>
            <a:r>
              <a:rPr lang="en-US" altLang="ja-JP" i="1" dirty="0">
                <a:latin typeface="Times New Roman" panose="02020603050405020304" pitchFamily="18" charset="0"/>
              </a:rPr>
              <a:t>n</a:t>
            </a:r>
            <a:r>
              <a:rPr lang="en-US" altLang="ja-JP" dirty="0">
                <a:latin typeface="Times New Roman" panose="02020603050405020304" pitchFamily="18" charset="0"/>
              </a:rPr>
              <a:t> </a:t>
            </a:r>
            <a:r>
              <a:rPr lang="ja-JP" altLang="en-US" dirty="0">
                <a:latin typeface="Times New Roman" panose="02020603050405020304" pitchFamily="18" charset="0"/>
              </a:rPr>
              <a:t>変数の式の場合、最小項は</a:t>
            </a:r>
            <a:r>
              <a:rPr lang="en-US" altLang="ja-JP" dirty="0">
                <a:latin typeface="Times New Roman" panose="02020603050405020304" pitchFamily="18" charset="0"/>
              </a:rPr>
              <a:t>2</a:t>
            </a:r>
            <a:r>
              <a:rPr lang="en-US" altLang="ja-JP" i="1" baseline="30000" dirty="0">
                <a:latin typeface="Times New Roman" panose="02020603050405020304" pitchFamily="18" charset="0"/>
              </a:rPr>
              <a:t>n</a:t>
            </a:r>
            <a:r>
              <a:rPr lang="en-US" altLang="ja-JP" dirty="0">
                <a:latin typeface="Times New Roman" panose="02020603050405020304" pitchFamily="18" charset="0"/>
              </a:rPr>
              <a:t> </a:t>
            </a:r>
            <a:r>
              <a:rPr lang="ja-JP" altLang="en-US" dirty="0">
                <a:latin typeface="Times New Roman" panose="02020603050405020304" pitchFamily="18" charset="0"/>
              </a:rPr>
              <a:t>個</a:t>
            </a:r>
          </a:p>
        </p:txBody>
      </p:sp>
      <p:graphicFrame>
        <p:nvGraphicFramePr>
          <p:cNvPr id="68612" name="Object 10"/>
          <p:cNvGraphicFramePr>
            <a:graphicFrameLocks noChangeAspect="1"/>
          </p:cNvGraphicFramePr>
          <p:nvPr/>
        </p:nvGraphicFramePr>
        <p:xfrm>
          <a:off x="4572000" y="2971800"/>
          <a:ext cx="2760663" cy="757238"/>
        </p:xfrm>
        <a:graphic>
          <a:graphicData uri="http://schemas.openxmlformats.org/presentationml/2006/ole">
            <mc:AlternateContent xmlns:mc="http://schemas.openxmlformats.org/markup-compatibility/2006">
              <mc:Choice xmlns:v="urn:schemas-microsoft-com:vml" Requires="v">
                <p:oleObj name="数式" r:id="rId3" imgW="1015200" imgH="254520" progId="Equation.3">
                  <p:embed/>
                </p:oleObj>
              </mc:Choice>
              <mc:Fallback>
                <p:oleObj name="数式" r:id="rId3" imgW="1015200" imgH="254520" progId="Equation.3">
                  <p:embed/>
                  <p:pic>
                    <p:nvPicPr>
                      <p:cNvPr id="0" name="Picture 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971800"/>
                        <a:ext cx="2760663" cy="757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8613" name="Object 11"/>
          <p:cNvGraphicFramePr>
            <a:graphicFrameLocks noChangeAspect="1"/>
          </p:cNvGraphicFramePr>
          <p:nvPr/>
        </p:nvGraphicFramePr>
        <p:xfrm>
          <a:off x="1905000" y="3581400"/>
          <a:ext cx="4610100" cy="647700"/>
        </p:xfrm>
        <a:graphic>
          <a:graphicData uri="http://schemas.openxmlformats.org/presentationml/2006/ole">
            <mc:AlternateContent xmlns:mc="http://schemas.openxmlformats.org/markup-compatibility/2006">
              <mc:Choice xmlns:v="urn:schemas-microsoft-com:vml" Requires="v">
                <p:oleObj name="数式" r:id="rId5" imgW="2005200" imgH="254520" progId="Equation.3">
                  <p:embed/>
                </p:oleObj>
              </mc:Choice>
              <mc:Fallback>
                <p:oleObj name="数式" r:id="rId5" imgW="2005200" imgH="254520" progId="Equation.3">
                  <p:embed/>
                  <p:pic>
                    <p:nvPicPr>
                      <p:cNvPr id="0" name="Picture 6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3581400"/>
                        <a:ext cx="4610100" cy="647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最小項</a:t>
            </a:r>
          </a:p>
        </p:txBody>
      </p:sp>
      <p:sp>
        <p:nvSpPr>
          <p:cNvPr id="90115" name="Rectangle 3"/>
          <p:cNvSpPr>
            <a:spLocks noGrp="1" noChangeArrowheads="1"/>
          </p:cNvSpPr>
          <p:nvPr>
            <p:ph type="body" idx="1"/>
          </p:nvPr>
        </p:nvSpPr>
        <p:spPr>
          <a:xfrm>
            <a:off x="1066800" y="1981200"/>
            <a:ext cx="7543800" cy="1447800"/>
          </a:xfrm>
        </p:spPr>
        <p:txBody>
          <a:bodyPr/>
          <a:lstStyle/>
          <a:p>
            <a:pPr eaLnBrk="1" hangingPunct="1">
              <a:defRPr/>
            </a:pPr>
            <a:r>
              <a:rPr lang="ja-JP" altLang="en-US">
                <a:latin typeface="Times New Roman" panose="02020603050405020304" pitchFamily="18" charset="0"/>
              </a:rPr>
              <a:t>例題 </a:t>
            </a:r>
            <a:r>
              <a:rPr lang="en-US" altLang="ja-JP" i="1">
                <a:latin typeface="Times New Roman" panose="02020603050405020304" pitchFamily="18" charset="0"/>
              </a:rPr>
              <a:t>f</a:t>
            </a:r>
            <a:r>
              <a:rPr lang="en-US" altLang="ja-JP">
                <a:latin typeface="Times New Roman" panose="02020603050405020304" pitchFamily="18" charset="0"/>
              </a:rPr>
              <a:t> (</a:t>
            </a:r>
            <a:r>
              <a:rPr lang="en-US" altLang="ja-JP" i="1">
                <a:latin typeface="Times New Roman" panose="02020603050405020304" pitchFamily="18" charset="0"/>
              </a:rPr>
              <a:t>X</a:t>
            </a:r>
            <a:r>
              <a:rPr lang="en-US" altLang="ja-JP">
                <a:latin typeface="Times New Roman" panose="02020603050405020304" pitchFamily="18" charset="0"/>
              </a:rPr>
              <a:t>,</a:t>
            </a:r>
            <a:r>
              <a:rPr lang="en-US" altLang="ja-JP" i="1">
                <a:latin typeface="Times New Roman" panose="02020603050405020304" pitchFamily="18" charset="0"/>
              </a:rPr>
              <a:t>Y</a:t>
            </a:r>
            <a:r>
              <a:rPr lang="en-US" altLang="ja-JP">
                <a:latin typeface="Times New Roman" panose="02020603050405020304" pitchFamily="18" charset="0"/>
              </a:rPr>
              <a:t>,</a:t>
            </a:r>
            <a:r>
              <a:rPr lang="en-US" altLang="ja-JP" i="1">
                <a:latin typeface="Times New Roman" panose="02020603050405020304" pitchFamily="18" charset="0"/>
              </a:rPr>
              <a:t>Z</a:t>
            </a:r>
            <a:r>
              <a:rPr lang="en-US" altLang="ja-JP">
                <a:latin typeface="Times New Roman" panose="02020603050405020304" pitchFamily="18" charset="0"/>
              </a:rPr>
              <a:t> )</a:t>
            </a:r>
            <a:r>
              <a:rPr lang="ja-JP" altLang="en-US">
                <a:latin typeface="Times New Roman" panose="02020603050405020304" pitchFamily="18" charset="0"/>
              </a:rPr>
              <a:t>の最小項を全て書け</a:t>
            </a:r>
          </a:p>
          <a:p>
            <a:pPr lvl="1" eaLnBrk="1" hangingPunct="1">
              <a:defRPr/>
            </a:pPr>
            <a:r>
              <a:rPr lang="en-US" altLang="ja-JP">
                <a:latin typeface="Times New Roman" panose="02020603050405020304" pitchFamily="18" charset="0"/>
              </a:rPr>
              <a:t>3</a:t>
            </a:r>
            <a:r>
              <a:rPr lang="ja-JP" altLang="en-US">
                <a:latin typeface="Times New Roman" panose="02020603050405020304" pitchFamily="18" charset="0"/>
              </a:rPr>
              <a:t>変数なので最小項は</a:t>
            </a:r>
            <a:r>
              <a:rPr lang="en-US" altLang="ja-JP">
                <a:latin typeface="Times New Roman" panose="02020603050405020304" pitchFamily="18" charset="0"/>
              </a:rPr>
              <a:t>2</a:t>
            </a:r>
            <a:r>
              <a:rPr lang="en-US" altLang="ja-JP" baseline="30000">
                <a:latin typeface="Times New Roman" panose="02020603050405020304" pitchFamily="18" charset="0"/>
              </a:rPr>
              <a:t>3</a:t>
            </a:r>
            <a:r>
              <a:rPr lang="en-US" altLang="ja-JP">
                <a:latin typeface="Times New Roman" panose="02020603050405020304" pitchFamily="18" charset="0"/>
              </a:rPr>
              <a:t> = 8</a:t>
            </a:r>
            <a:r>
              <a:rPr lang="ja-JP" altLang="en-US">
                <a:latin typeface="Times New Roman" panose="02020603050405020304" pitchFamily="18" charset="0"/>
              </a:rPr>
              <a:t>通り</a:t>
            </a:r>
          </a:p>
        </p:txBody>
      </p:sp>
      <p:graphicFrame>
        <p:nvGraphicFramePr>
          <p:cNvPr id="90141" name="Object 29"/>
          <p:cNvGraphicFramePr>
            <a:graphicFrameLocks noChangeAspect="1"/>
          </p:cNvGraphicFramePr>
          <p:nvPr/>
        </p:nvGraphicFramePr>
        <p:xfrm>
          <a:off x="1033463" y="3352800"/>
          <a:ext cx="7075487" cy="1379538"/>
        </p:xfrm>
        <a:graphic>
          <a:graphicData uri="http://schemas.openxmlformats.org/presentationml/2006/ole">
            <mc:AlternateContent xmlns:mc="http://schemas.openxmlformats.org/markup-compatibility/2006">
              <mc:Choice xmlns:v="urn:schemas-microsoft-com:vml" Requires="v">
                <p:oleObj name="数式" r:id="rId3" imgW="2652120" imgH="483480" progId="Equation.3">
                  <p:embed/>
                </p:oleObj>
              </mc:Choice>
              <mc:Fallback>
                <p:oleObj name="数式" r:id="rId3" imgW="2652120" imgH="483480" progId="Equation.3">
                  <p:embed/>
                  <p:pic>
                    <p:nvPicPr>
                      <p:cNvPr id="0" name="Picture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3463" y="3352800"/>
                        <a:ext cx="7075487" cy="1379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90141"/>
                                        </p:tgtEl>
                                        <p:attrNameLst>
                                          <p:attrName>style.visibility</p:attrName>
                                        </p:attrNameLst>
                                      </p:cBhvr>
                                      <p:to>
                                        <p:strVal val="visible"/>
                                      </p:to>
                                    </p:set>
                                    <p:animEffect transition="in" filter="checkerboard(across)">
                                      <p:cBhvr>
                                        <p:cTn id="7" dur="500"/>
                                        <p:tgtEl>
                                          <p:spTgt spid="90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グラフィカル ユーザー インターフェイス, アプリケーション&#10;&#10;自動的に生成された説明">
            <a:extLst>
              <a:ext uri="{FF2B5EF4-FFF2-40B4-BE49-F238E27FC236}">
                <a16:creationId xmlns:a16="http://schemas.microsoft.com/office/drawing/2014/main" id="{7DD0EA25-C551-4B44-9847-B6F87B96CF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09" y="0"/>
            <a:ext cx="8936182" cy="6858000"/>
          </a:xfrm>
          <a:prstGeom prst="rect">
            <a:avLst/>
          </a:prstGeom>
        </p:spPr>
      </p:pic>
      <p:sp>
        <p:nvSpPr>
          <p:cNvPr id="4" name="四角形: 角を丸くする 3">
            <a:extLst>
              <a:ext uri="{FF2B5EF4-FFF2-40B4-BE49-F238E27FC236}">
                <a16:creationId xmlns:a16="http://schemas.microsoft.com/office/drawing/2014/main" id="{FB1C90BD-9675-4D17-804F-BE302D39D918}"/>
              </a:ext>
            </a:extLst>
          </p:cNvPr>
          <p:cNvSpPr/>
          <p:nvPr/>
        </p:nvSpPr>
        <p:spPr bwMode="auto">
          <a:xfrm>
            <a:off x="199505" y="1524000"/>
            <a:ext cx="3000895" cy="2819400"/>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3200" b="0" i="1"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Tree>
    <p:custDataLst>
      <p:tags r:id="rId1"/>
    </p:custDataLst>
    <p:extLst>
      <p:ext uri="{BB962C8B-B14F-4D97-AF65-F5344CB8AC3E}">
        <p14:creationId xmlns:p14="http://schemas.microsoft.com/office/powerpoint/2010/main" val="344398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6" name="Rectangle 4"/>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最小項と真理値表</a:t>
            </a:r>
            <a:r>
              <a:rPr lang="en-US" altLang="ja-JP">
                <a:latin typeface="Times New Roman" panose="02020603050405020304" pitchFamily="18" charset="0"/>
              </a:rPr>
              <a:t>/</a:t>
            </a:r>
            <a:r>
              <a:rPr lang="ja-JP" altLang="en-US">
                <a:latin typeface="Times New Roman" panose="02020603050405020304" pitchFamily="18" charset="0"/>
              </a:rPr>
              <a:t>カルノー図</a:t>
            </a:r>
          </a:p>
        </p:txBody>
      </p:sp>
      <p:sp>
        <p:nvSpPr>
          <p:cNvPr id="192517" name="Rectangle 5"/>
          <p:cNvSpPr>
            <a:spLocks noGrp="1" noChangeArrowheads="1"/>
          </p:cNvSpPr>
          <p:nvPr>
            <p:ph type="body" idx="1"/>
          </p:nvPr>
        </p:nvSpPr>
        <p:spPr>
          <a:xfrm>
            <a:off x="1066800" y="1600200"/>
            <a:ext cx="7543800" cy="838200"/>
          </a:xfrm>
        </p:spPr>
        <p:txBody>
          <a:bodyPr/>
          <a:lstStyle/>
          <a:p>
            <a:pPr eaLnBrk="1" hangingPunct="1">
              <a:defRPr/>
            </a:pPr>
            <a:r>
              <a:rPr lang="ja-JP" altLang="en-US">
                <a:latin typeface="Times New Roman" panose="02020603050405020304" pitchFamily="18" charset="0"/>
              </a:rPr>
              <a:t>最小項は真理値表のある</a:t>
            </a:r>
            <a:r>
              <a:rPr lang="en-US" altLang="ja-JP">
                <a:latin typeface="Times New Roman" panose="02020603050405020304" pitchFamily="18" charset="0"/>
              </a:rPr>
              <a:t>1</a:t>
            </a:r>
            <a:r>
              <a:rPr lang="ja-JP" altLang="en-US">
                <a:latin typeface="Times New Roman" panose="02020603050405020304" pitchFamily="18" charset="0"/>
              </a:rPr>
              <a:t>マスに相当</a:t>
            </a:r>
          </a:p>
        </p:txBody>
      </p:sp>
      <p:graphicFrame>
        <p:nvGraphicFramePr>
          <p:cNvPr id="192591" name="Group 79"/>
          <p:cNvGraphicFramePr>
            <a:graphicFrameLocks noGrp="1"/>
          </p:cNvGraphicFramePr>
          <p:nvPr>
            <p:extLst>
              <p:ext uri="{D42A27DB-BD31-4B8C-83A1-F6EECF244321}">
                <p14:modId xmlns:p14="http://schemas.microsoft.com/office/powerpoint/2010/main" val="1021914897"/>
              </p:ext>
            </p:extLst>
          </p:nvPr>
        </p:nvGraphicFramePr>
        <p:xfrm>
          <a:off x="990600" y="2438400"/>
          <a:ext cx="2971800" cy="4134096"/>
        </p:xfrm>
        <a:graphic>
          <a:graphicData uri="http://schemas.openxmlformats.org/drawingml/2006/table">
            <a:tbl>
              <a:tblPr/>
              <a:tblGrid>
                <a:gridCol w="1485900">
                  <a:extLst>
                    <a:ext uri="{9D8B030D-6E8A-4147-A177-3AD203B41FA5}">
                      <a16:colId xmlns:a16="http://schemas.microsoft.com/office/drawing/2014/main" val="20000"/>
                    </a:ext>
                  </a:extLst>
                </a:gridCol>
                <a:gridCol w="1485900">
                  <a:extLst>
                    <a:ext uri="{9D8B030D-6E8A-4147-A177-3AD203B41FA5}">
                      <a16:colId xmlns:a16="http://schemas.microsoft.com/office/drawing/2014/main" val="20001"/>
                    </a:ext>
                  </a:extLst>
                </a:gridCol>
              </a:tblGrid>
              <a:tr h="459317">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 Y Z</a:t>
                      </a:r>
                    </a:p>
                  </a:txBody>
                  <a:tcPr marL="90000" marR="90000" marT="46792" marB="4679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f</a:t>
                      </a:r>
                      <a:r>
                        <a:rPr kumimoji="1" lang="en-US" altLang="ja-JP" sz="24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 (</a:t>
                      </a:r>
                      <a:r>
                        <a:rPr kumimoji="1" lang="en-US" altLang="ja-JP" sz="24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r>
                        <a:rPr kumimoji="1" lang="en-US" altLang="ja-JP" sz="24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 </a:t>
                      </a:r>
                      <a:r>
                        <a:rPr kumimoji="1" lang="en-US" altLang="ja-JP" sz="24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Y</a:t>
                      </a:r>
                      <a:r>
                        <a:rPr kumimoji="1" lang="en-US" altLang="ja-JP" sz="24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 </a:t>
                      </a:r>
                      <a:r>
                        <a:rPr kumimoji="1" lang="en-US" altLang="ja-JP" sz="24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Z</a:t>
                      </a:r>
                      <a:r>
                        <a:rPr kumimoji="1" lang="en-US" altLang="ja-JP" sz="24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a:t>
                      </a:r>
                    </a:p>
                  </a:txBody>
                  <a:tcPr marL="90000" marR="90000" marT="46792" marB="4679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59317">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0 0 0</a:t>
                      </a:r>
                    </a:p>
                  </a:txBody>
                  <a:tcPr marL="90000" marR="90000" marT="46792" marB="4679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marL="90000" marR="90000" marT="46792" marB="4679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9317">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0 0 1</a:t>
                      </a:r>
                    </a:p>
                  </a:txBody>
                  <a:tcPr marL="90000" marR="90000" marT="46792" marB="4679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marL="90000" marR="90000" marT="46792" marB="4679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9317">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0 1 0</a:t>
                      </a:r>
                    </a:p>
                  </a:txBody>
                  <a:tcPr marL="90000" marR="90000" marT="46792" marB="4679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marL="90000" marR="90000" marT="46792" marB="4679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9317">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0 1 1</a:t>
                      </a:r>
                    </a:p>
                  </a:txBody>
                  <a:tcPr marL="90000" marR="90000" marT="46792" marB="4679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marL="90000" marR="90000" marT="46792" marB="4679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9317">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1 0 0</a:t>
                      </a:r>
                    </a:p>
                  </a:txBody>
                  <a:tcPr marL="90000" marR="90000" marT="46792" marB="4679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marL="90000" marR="90000" marT="46792" marB="4679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9317">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1 0 1</a:t>
                      </a:r>
                    </a:p>
                  </a:txBody>
                  <a:tcPr marL="90000" marR="90000" marT="46792" marB="4679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marL="90000" marR="90000" marT="46792" marB="4679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9317">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1 1 0</a:t>
                      </a:r>
                    </a:p>
                  </a:txBody>
                  <a:tcPr marL="90000" marR="90000" marT="46792" marB="4679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marL="90000" marR="90000" marT="46792" marB="4679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59317">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1 1 1</a:t>
                      </a:r>
                    </a:p>
                  </a:txBody>
                  <a:tcPr marL="90000" marR="90000" marT="46792" marB="4679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4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marL="90000" marR="90000" marT="46792" marB="4679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192562" name="AutoShape 50"/>
          <p:cNvSpPr>
            <a:spLocks noChangeArrowheads="1"/>
          </p:cNvSpPr>
          <p:nvPr/>
        </p:nvSpPr>
        <p:spPr bwMode="auto">
          <a:xfrm>
            <a:off x="914400" y="5105400"/>
            <a:ext cx="3124200" cy="609600"/>
          </a:xfrm>
          <a:prstGeom prst="roundRect">
            <a:avLst>
              <a:gd name="adj" fmla="val 16667"/>
            </a:avLst>
          </a:prstGeom>
          <a:noFill/>
          <a:ln w="38100">
            <a:solidFill>
              <a:srgbClr val="FF99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ja-JP" altLang="en-US">
              <a:effectLst>
                <a:outerShdw blurRad="38100" dist="38100" dir="2700000" algn="tl">
                  <a:srgbClr val="000000">
                    <a:alpha val="43137"/>
                  </a:srgbClr>
                </a:outerShdw>
              </a:effectLst>
            </a:endParaRPr>
          </a:p>
        </p:txBody>
      </p:sp>
      <p:graphicFrame>
        <p:nvGraphicFramePr>
          <p:cNvPr id="192612" name="Group 100"/>
          <p:cNvGraphicFramePr>
            <a:graphicFrameLocks noGrp="1"/>
          </p:cNvGraphicFramePr>
          <p:nvPr/>
        </p:nvGraphicFramePr>
        <p:xfrm>
          <a:off x="4191000" y="4267200"/>
          <a:ext cx="4495800" cy="2016190"/>
        </p:xfrm>
        <a:graphic>
          <a:graphicData uri="http://schemas.openxmlformats.org/drawingml/2006/table">
            <a:tbl>
              <a:tblPr/>
              <a:tblGrid>
                <a:gridCol w="898525">
                  <a:extLst>
                    <a:ext uri="{9D8B030D-6E8A-4147-A177-3AD203B41FA5}">
                      <a16:colId xmlns:a16="http://schemas.microsoft.com/office/drawing/2014/main" val="20000"/>
                    </a:ext>
                  </a:extLst>
                </a:gridCol>
                <a:gridCol w="930275">
                  <a:extLst>
                    <a:ext uri="{9D8B030D-6E8A-4147-A177-3AD203B41FA5}">
                      <a16:colId xmlns:a16="http://schemas.microsoft.com/office/drawing/2014/main" val="20001"/>
                    </a:ext>
                  </a:extLst>
                </a:gridCol>
                <a:gridCol w="868363">
                  <a:extLst>
                    <a:ext uri="{9D8B030D-6E8A-4147-A177-3AD203B41FA5}">
                      <a16:colId xmlns:a16="http://schemas.microsoft.com/office/drawing/2014/main" val="20002"/>
                    </a:ext>
                  </a:extLst>
                </a:gridCol>
                <a:gridCol w="900112">
                  <a:extLst>
                    <a:ext uri="{9D8B030D-6E8A-4147-A177-3AD203B41FA5}">
                      <a16:colId xmlns:a16="http://schemas.microsoft.com/office/drawing/2014/main" val="20003"/>
                    </a:ext>
                  </a:extLst>
                </a:gridCol>
                <a:gridCol w="898525">
                  <a:extLst>
                    <a:ext uri="{9D8B030D-6E8A-4147-A177-3AD203B41FA5}">
                      <a16:colId xmlns:a16="http://schemas.microsoft.com/office/drawing/2014/main" val="20004"/>
                    </a:ext>
                  </a:extLst>
                </a:gridCol>
              </a:tblGrid>
              <a:tr h="764062">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0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 Y</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0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Z</a:t>
                      </a:r>
                    </a:p>
                  </a:txBody>
                  <a:tcPr marL="90000" marR="90000" marT="46783" marB="4678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0 0</a:t>
                      </a:r>
                    </a:p>
                  </a:txBody>
                  <a:tcPr marL="90000" marR="90000" marT="46783" marB="467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0 1</a:t>
                      </a:r>
                    </a:p>
                  </a:txBody>
                  <a:tcPr marL="90000" marR="90000" marT="46783" marB="467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1 1</a:t>
                      </a:r>
                    </a:p>
                  </a:txBody>
                  <a:tcPr marL="90000" marR="90000" marT="46783" marB="467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1 0</a:t>
                      </a:r>
                    </a:p>
                  </a:txBody>
                  <a:tcPr marL="90000" marR="90000" marT="46783" marB="4678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625238">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marL="90000" marR="90000" marT="46783" marB="4678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marL="90000" marR="90000" marT="46783" marB="467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marL="90000" marR="90000" marT="46783" marB="467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marL="90000" marR="90000" marT="46783" marB="467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marL="90000" marR="90000" marT="46783" marB="4678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26826">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marL="90000" marR="90000" marT="46783" marB="4678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marL="90000" marR="90000" marT="46783" marB="467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marL="90000" marR="90000" marT="46783" marB="467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marL="90000" marR="90000" marT="46783" marB="467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marL="90000" marR="90000" marT="46783" marB="4678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92613" name="Line 101"/>
          <p:cNvSpPr>
            <a:spLocks noChangeShapeType="1"/>
          </p:cNvSpPr>
          <p:nvPr/>
        </p:nvSpPr>
        <p:spPr bwMode="auto">
          <a:xfrm flipH="1" flipV="1">
            <a:off x="4191000" y="4267200"/>
            <a:ext cx="91440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192614" name="AutoShape 102"/>
          <p:cNvSpPr>
            <a:spLocks noChangeArrowheads="1"/>
          </p:cNvSpPr>
          <p:nvPr/>
        </p:nvSpPr>
        <p:spPr bwMode="auto">
          <a:xfrm>
            <a:off x="7696200" y="5562600"/>
            <a:ext cx="1066800" cy="838200"/>
          </a:xfrm>
          <a:prstGeom prst="roundRect">
            <a:avLst>
              <a:gd name="adj" fmla="val 16667"/>
            </a:avLst>
          </a:prstGeom>
          <a:noFill/>
          <a:ln w="38100">
            <a:solidFill>
              <a:srgbClr val="FF99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ja-JP" altLang="en-US">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12" name="Text Box 47">
                <a:extLst>
                  <a:ext uri="{FF2B5EF4-FFF2-40B4-BE49-F238E27FC236}">
                    <a16:creationId xmlns:a16="http://schemas.microsoft.com/office/drawing/2014/main" id="{A686C089-F849-4A88-8F3D-24D32279D343}"/>
                  </a:ext>
                </a:extLst>
              </p:cNvPr>
              <p:cNvSpPr txBox="1">
                <a:spLocks noChangeArrowheads="1"/>
              </p:cNvSpPr>
              <p:nvPr/>
            </p:nvSpPr>
            <p:spPr bwMode="auto">
              <a:xfrm>
                <a:off x="4495799" y="2514602"/>
                <a:ext cx="3181350" cy="58420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1" hangingPunct="1">
                  <a:defRPr/>
                </a:pPr>
                <a:r>
                  <a:rPr lang="ja-JP" altLang="en-US" i="0" dirty="0">
                    <a:effectLst>
                      <a:outerShdw blurRad="38100" dist="38100" dir="2700000" algn="tl">
                        <a:srgbClr val="000000"/>
                      </a:outerShdw>
                    </a:effectLst>
                  </a:rPr>
                  <a:t>最小項</a:t>
                </a:r>
                <a:r>
                  <a:rPr lang="ja-JP" altLang="en-US" dirty="0">
                    <a:effectLst>
                      <a:outerShdw blurRad="38100" dist="38100" dir="2700000" algn="tl">
                        <a:srgbClr val="000000"/>
                      </a:outerShdw>
                    </a:effectLst>
                  </a:rPr>
                  <a:t>  </a:t>
                </a:r>
                <a14:m>
                  <m:oMath xmlns:m="http://schemas.openxmlformats.org/officeDocument/2006/math">
                    <m:r>
                      <a:rPr lang="en-US" altLang="ja-JP" b="0" i="1" smtClean="0">
                        <a:effectLst>
                          <a:outerShdw blurRad="38100" dist="38100" dir="2700000" algn="tl">
                            <a:srgbClr val="000000"/>
                          </a:outerShdw>
                        </a:effectLst>
                        <a:latin typeface="Cambria Math" panose="02040503050406030204" pitchFamily="18" charset="0"/>
                      </a:rPr>
                      <m:t>𝑋</m:t>
                    </m:r>
                    <m:r>
                      <a:rPr lang="en-US" altLang="ja-JP" b="0" i="1" smtClean="0">
                        <a:effectLst>
                          <a:outerShdw blurRad="38100" dist="38100" dir="2700000" algn="tl">
                            <a:srgbClr val="000000"/>
                          </a:outerShdw>
                        </a:effectLst>
                        <a:latin typeface="Cambria Math" panose="02040503050406030204" pitchFamily="18" charset="0"/>
                        <a:ea typeface="Cambria Math" panose="02040503050406030204" pitchFamily="18" charset="0"/>
                      </a:rPr>
                      <m:t>∙</m:t>
                    </m:r>
                    <m:acc>
                      <m:accPr>
                        <m:chr m:val="̅"/>
                        <m:ctrlPr>
                          <a:rPr lang="en-US" altLang="ja-JP" b="0" i="1" smtClean="0">
                            <a:effectLst>
                              <a:outerShdw blurRad="38100" dist="38100" dir="2700000" algn="tl">
                                <a:srgbClr val="000000"/>
                              </a:outerShdw>
                            </a:effectLst>
                            <a:latin typeface="Cambria Math" panose="02040503050406030204" pitchFamily="18" charset="0"/>
                            <a:ea typeface="Cambria Math" panose="02040503050406030204" pitchFamily="18" charset="0"/>
                          </a:rPr>
                        </m:ctrlPr>
                      </m:accPr>
                      <m:e>
                        <m:r>
                          <a:rPr lang="en-US" altLang="ja-JP" b="0" i="1" smtClean="0">
                            <a:effectLst>
                              <a:outerShdw blurRad="38100" dist="38100" dir="2700000" algn="tl">
                                <a:srgbClr val="000000"/>
                              </a:outerShdw>
                            </a:effectLst>
                            <a:latin typeface="Cambria Math" panose="02040503050406030204" pitchFamily="18" charset="0"/>
                            <a:ea typeface="Cambria Math" panose="02040503050406030204" pitchFamily="18" charset="0"/>
                          </a:rPr>
                          <m:t> </m:t>
                        </m:r>
                        <m:r>
                          <a:rPr lang="en-US" altLang="ja-JP" b="0" i="1" smtClean="0">
                            <a:effectLst>
                              <a:outerShdw blurRad="38100" dist="38100" dir="2700000" algn="tl">
                                <a:srgbClr val="000000"/>
                              </a:outerShdw>
                            </a:effectLst>
                            <a:latin typeface="Cambria Math" panose="02040503050406030204" pitchFamily="18" charset="0"/>
                            <a:ea typeface="Cambria Math" panose="02040503050406030204" pitchFamily="18" charset="0"/>
                          </a:rPr>
                          <m:t>𝑌</m:t>
                        </m:r>
                        <m:r>
                          <a:rPr lang="en-US" altLang="ja-JP" b="0" i="1" smtClean="0">
                            <a:effectLst>
                              <a:outerShdw blurRad="38100" dist="38100" dir="2700000" algn="tl">
                                <a:srgbClr val="000000"/>
                              </a:outerShdw>
                            </a:effectLst>
                            <a:latin typeface="Cambria Math" panose="02040503050406030204" pitchFamily="18" charset="0"/>
                            <a:ea typeface="Cambria Math" panose="02040503050406030204" pitchFamily="18" charset="0"/>
                          </a:rPr>
                          <m:t> </m:t>
                        </m:r>
                      </m:e>
                    </m:acc>
                    <m:r>
                      <a:rPr lang="en-US" altLang="ja-JP" b="0" i="1" smtClean="0">
                        <a:effectLst>
                          <a:outerShdw blurRad="38100" dist="38100" dir="2700000" algn="tl">
                            <a:srgbClr val="000000"/>
                          </a:outerShdw>
                        </a:effectLst>
                        <a:latin typeface="Cambria Math" panose="02040503050406030204" pitchFamily="18" charset="0"/>
                        <a:ea typeface="Cambria Math" panose="02040503050406030204" pitchFamily="18" charset="0"/>
                      </a:rPr>
                      <m:t>∙</m:t>
                    </m:r>
                    <m:r>
                      <a:rPr lang="en-US" altLang="ja-JP" b="0" i="1" smtClean="0">
                        <a:effectLst>
                          <a:outerShdw blurRad="38100" dist="38100" dir="2700000" algn="tl">
                            <a:srgbClr val="000000"/>
                          </a:outerShdw>
                        </a:effectLst>
                        <a:latin typeface="Cambria Math" panose="02040503050406030204" pitchFamily="18" charset="0"/>
                        <a:ea typeface="Cambria Math" panose="02040503050406030204" pitchFamily="18" charset="0"/>
                      </a:rPr>
                      <m:t>𝑍</m:t>
                    </m:r>
                  </m:oMath>
                </a14:m>
                <a:endParaRPr lang="en-US" altLang="ja-JP" dirty="0">
                  <a:effectLst>
                    <a:outerShdw blurRad="38100" dist="38100" dir="2700000" algn="tl">
                      <a:srgbClr val="000000"/>
                    </a:outerShdw>
                  </a:effectLst>
                </a:endParaRPr>
              </a:p>
            </p:txBody>
          </p:sp>
        </mc:Choice>
        <mc:Fallback xmlns="">
          <p:sp>
            <p:nvSpPr>
              <p:cNvPr id="12" name="Text Box 47">
                <a:extLst>
                  <a:ext uri="{FF2B5EF4-FFF2-40B4-BE49-F238E27FC236}">
                    <a16:creationId xmlns:a16="http://schemas.microsoft.com/office/drawing/2014/main" id="{A686C089-F849-4A88-8F3D-24D32279D343}"/>
                  </a:ext>
                </a:extLst>
              </p:cNvPr>
              <p:cNvSpPr txBox="1">
                <a:spLocks noRot="1" noChangeAspect="1" noMove="1" noResize="1" noEditPoints="1" noAdjustHandles="1" noChangeArrowheads="1" noChangeShapeType="1" noTextEdit="1"/>
              </p:cNvSpPr>
              <p:nvPr/>
            </p:nvSpPr>
            <p:spPr bwMode="auto">
              <a:xfrm>
                <a:off x="4495799" y="2514602"/>
                <a:ext cx="3181350" cy="584201"/>
              </a:xfrm>
              <a:prstGeom prst="rect">
                <a:avLst/>
              </a:prstGeom>
              <a:blipFill>
                <a:blip r:embed="rId3"/>
                <a:stretch>
                  <a:fillRect l="-4981" t="-20000" b="-3684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ja-JP"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2562"/>
                                        </p:tgtEl>
                                        <p:attrNameLst>
                                          <p:attrName>style.visibility</p:attrName>
                                        </p:attrNameLst>
                                      </p:cBhvr>
                                      <p:to>
                                        <p:strVal val="visible"/>
                                      </p:to>
                                    </p:set>
                                    <p:animEffect transition="in" filter="checkerboard(across)">
                                      <p:cBhvr>
                                        <p:cTn id="7" dur="500"/>
                                        <p:tgtEl>
                                          <p:spTgt spid="1925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92614"/>
                                        </p:tgtEl>
                                        <p:attrNameLst>
                                          <p:attrName>style.visibility</p:attrName>
                                        </p:attrNameLst>
                                      </p:cBhvr>
                                      <p:to>
                                        <p:strVal val="visible"/>
                                      </p:to>
                                    </p:set>
                                    <p:animEffect transition="in" filter="checkerboard(across)">
                                      <p:cBhvr>
                                        <p:cTn id="12" dur="500"/>
                                        <p:tgtEl>
                                          <p:spTgt spid="192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62" grpId="0" animBg="1"/>
      <p:bldP spid="19261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標準積和形</a:t>
            </a:r>
          </a:p>
        </p:txBody>
      </p:sp>
      <p:sp>
        <p:nvSpPr>
          <p:cNvPr id="93187" name="Rectangle 3"/>
          <p:cNvSpPr>
            <a:spLocks noGrp="1" noChangeArrowheads="1"/>
          </p:cNvSpPr>
          <p:nvPr>
            <p:ph type="body" idx="1"/>
          </p:nvPr>
        </p:nvSpPr>
        <p:spPr>
          <a:xfrm>
            <a:off x="1066800" y="1981200"/>
            <a:ext cx="7543800" cy="1828800"/>
          </a:xfrm>
        </p:spPr>
        <p:txBody>
          <a:bodyPr/>
          <a:lstStyle/>
          <a:p>
            <a:pPr eaLnBrk="1" hangingPunct="1">
              <a:buFont typeface="Wingdings" panose="05000000000000000000" pitchFamily="2" charset="2"/>
              <a:buChar char="u"/>
              <a:defRPr/>
            </a:pPr>
            <a:r>
              <a:rPr lang="ja-JP" altLang="en-US" dirty="0">
                <a:latin typeface="Times New Roman" panose="02020603050405020304" pitchFamily="18" charset="0"/>
              </a:rPr>
              <a:t>定義</a:t>
            </a:r>
            <a:r>
              <a:rPr lang="en-US" altLang="ja-JP" dirty="0">
                <a:latin typeface="Times New Roman" panose="02020603050405020304" pitchFamily="18" charset="0"/>
              </a:rPr>
              <a:t> : </a:t>
            </a:r>
            <a:r>
              <a:rPr lang="ja-JP" altLang="en-US" dirty="0">
                <a:latin typeface="Times New Roman" panose="02020603050405020304" pitchFamily="18" charset="0"/>
              </a:rPr>
              <a:t>標準積和形</a:t>
            </a:r>
            <a:r>
              <a:rPr lang="en-US" altLang="ja-JP" sz="1800" dirty="0">
                <a:latin typeface="Times New Roman" panose="02020603050405020304" pitchFamily="18" charset="0"/>
              </a:rPr>
              <a:t>, </a:t>
            </a:r>
            <a:r>
              <a:rPr lang="ja-JP" altLang="en-US" sz="1800" dirty="0">
                <a:latin typeface="Times New Roman" panose="02020603050405020304" pitchFamily="18" charset="0"/>
              </a:rPr>
              <a:t>主加法標準系</a:t>
            </a:r>
            <a:r>
              <a:rPr lang="en-US" altLang="ja-JP" sz="1800" dirty="0">
                <a:latin typeface="Times New Roman" panose="02020603050405020304" pitchFamily="18" charset="0"/>
              </a:rPr>
              <a:t>, </a:t>
            </a:r>
            <a:r>
              <a:rPr lang="ja-JP" altLang="en-US" sz="1800" dirty="0">
                <a:latin typeface="Times New Roman" panose="02020603050405020304" pitchFamily="18" charset="0"/>
              </a:rPr>
              <a:t>最小項表現</a:t>
            </a:r>
            <a:endParaRPr lang="en-US" altLang="ja-JP" dirty="0">
              <a:latin typeface="Times New Roman" panose="02020603050405020304" pitchFamily="18" charset="0"/>
            </a:endParaRPr>
          </a:p>
          <a:p>
            <a:pPr lvl="1" eaLnBrk="1" hangingPunct="1">
              <a:buFont typeface="Tahoma" panose="020B0604030504040204" pitchFamily="34" charset="0"/>
              <a:buChar char="–"/>
              <a:defRPr/>
            </a:pPr>
            <a:r>
              <a:rPr lang="en-US" altLang="ja-JP" i="1" dirty="0">
                <a:latin typeface="Times New Roman" panose="02020603050405020304" pitchFamily="18" charset="0"/>
              </a:rPr>
              <a:t>n</a:t>
            </a:r>
            <a:r>
              <a:rPr lang="en-US" altLang="ja-JP" dirty="0">
                <a:latin typeface="Times New Roman" panose="02020603050405020304" pitchFamily="18" charset="0"/>
              </a:rPr>
              <a:t> </a:t>
            </a:r>
            <a:r>
              <a:rPr lang="ja-JP" altLang="en-US" dirty="0">
                <a:latin typeface="Times New Roman" panose="02020603050405020304" pitchFamily="18" charset="0"/>
              </a:rPr>
              <a:t>変数論理関数の標準積和形</a:t>
            </a:r>
          </a:p>
          <a:p>
            <a:pPr lvl="2" eaLnBrk="1" hangingPunct="1">
              <a:buFont typeface="Wingdings" panose="05000000000000000000" pitchFamily="2" charset="2"/>
              <a:buNone/>
              <a:defRPr/>
            </a:pPr>
            <a:r>
              <a:rPr lang="en-US" altLang="ja-JP" sz="2800" i="1" dirty="0">
                <a:latin typeface="Times New Roman" panose="02020603050405020304" pitchFamily="18" charset="0"/>
              </a:rPr>
              <a:t>f</a:t>
            </a:r>
            <a:r>
              <a:rPr lang="en-US" altLang="ja-JP" sz="2800" dirty="0">
                <a:latin typeface="Times New Roman" panose="02020603050405020304" pitchFamily="18" charset="0"/>
              </a:rPr>
              <a:t> (</a:t>
            </a:r>
            <a:r>
              <a:rPr lang="en-US" altLang="ja-JP" sz="2800" i="1" dirty="0">
                <a:latin typeface="Times New Roman" panose="02020603050405020304" pitchFamily="18" charset="0"/>
              </a:rPr>
              <a:t>l</a:t>
            </a:r>
            <a:r>
              <a:rPr lang="en-US" altLang="ja-JP" sz="2800" baseline="-25000" dirty="0">
                <a:latin typeface="Times New Roman" panose="02020603050405020304" pitchFamily="18" charset="0"/>
              </a:rPr>
              <a:t>1</a:t>
            </a:r>
            <a:r>
              <a:rPr lang="en-US" altLang="ja-JP" sz="2800" dirty="0">
                <a:latin typeface="Times New Roman" panose="02020603050405020304" pitchFamily="18" charset="0"/>
              </a:rPr>
              <a:t>, </a:t>
            </a:r>
            <a:r>
              <a:rPr lang="en-US" altLang="ja-JP" sz="2800" i="1" dirty="0">
                <a:latin typeface="Times New Roman" panose="02020603050405020304" pitchFamily="18" charset="0"/>
              </a:rPr>
              <a:t>l</a:t>
            </a:r>
            <a:r>
              <a:rPr lang="en-US" altLang="ja-JP" sz="2800" baseline="-25000" dirty="0">
                <a:latin typeface="Times New Roman" panose="02020603050405020304" pitchFamily="18" charset="0"/>
              </a:rPr>
              <a:t>2 </a:t>
            </a:r>
            <a:r>
              <a:rPr lang="en-US" altLang="ja-JP" sz="2800" dirty="0">
                <a:latin typeface="Times New Roman" panose="02020603050405020304" pitchFamily="18" charset="0"/>
              </a:rPr>
              <a:t>,…, </a:t>
            </a:r>
            <a:r>
              <a:rPr lang="en-US" altLang="ja-JP" sz="2800" i="1" dirty="0">
                <a:latin typeface="Times New Roman" panose="02020603050405020304" pitchFamily="18" charset="0"/>
              </a:rPr>
              <a:t>l</a:t>
            </a:r>
            <a:r>
              <a:rPr lang="en-US" altLang="ja-JP" sz="2800" i="1" baseline="-25000" dirty="0">
                <a:latin typeface="Times New Roman" panose="02020603050405020304" pitchFamily="18" charset="0"/>
              </a:rPr>
              <a:t>n</a:t>
            </a:r>
            <a:r>
              <a:rPr lang="en-US" altLang="ja-JP" sz="2800" baseline="-25000" dirty="0">
                <a:latin typeface="Times New Roman" panose="02020603050405020304" pitchFamily="18" charset="0"/>
              </a:rPr>
              <a:t> </a:t>
            </a:r>
            <a:r>
              <a:rPr lang="en-US" altLang="ja-JP" sz="2800" dirty="0">
                <a:latin typeface="Times New Roman" panose="02020603050405020304" pitchFamily="18" charset="0"/>
              </a:rPr>
              <a:t>) = 1 </a:t>
            </a:r>
            <a:r>
              <a:rPr lang="ja-JP" altLang="en-US" sz="2800" dirty="0">
                <a:latin typeface="Times New Roman" panose="02020603050405020304" pitchFamily="18" charset="0"/>
              </a:rPr>
              <a:t>となる最小項の和</a:t>
            </a:r>
          </a:p>
        </p:txBody>
      </p:sp>
      <p:graphicFrame>
        <p:nvGraphicFramePr>
          <p:cNvPr id="93221" name="Object 37"/>
          <p:cNvGraphicFramePr>
            <a:graphicFrameLocks noChangeAspect="1"/>
          </p:cNvGraphicFramePr>
          <p:nvPr>
            <p:extLst>
              <p:ext uri="{D42A27DB-BD31-4B8C-83A1-F6EECF244321}">
                <p14:modId xmlns:p14="http://schemas.microsoft.com/office/powerpoint/2010/main" val="514213179"/>
              </p:ext>
            </p:extLst>
          </p:nvPr>
        </p:nvGraphicFramePr>
        <p:xfrm>
          <a:off x="1599406" y="4520623"/>
          <a:ext cx="5945188" cy="1143000"/>
        </p:xfrm>
        <a:graphic>
          <a:graphicData uri="http://schemas.openxmlformats.org/presentationml/2006/ole">
            <mc:AlternateContent xmlns:mc="http://schemas.openxmlformats.org/markup-compatibility/2006">
              <mc:Choice xmlns:v="urn:schemas-microsoft-com:vml" Requires="v">
                <p:oleObj name="数式" r:id="rId3" imgW="2601360" imgH="470520" progId="Equation.3">
                  <p:embed/>
                </p:oleObj>
              </mc:Choice>
              <mc:Fallback>
                <p:oleObj name="数式" r:id="rId3" imgW="2601360" imgH="470520" progId="Equation.3">
                  <p:embed/>
                  <p:pic>
                    <p:nvPicPr>
                      <p:cNvPr id="0" name="Picture 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9406" y="4520623"/>
                        <a:ext cx="5945188"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テキスト ボックス 6">
            <a:extLst>
              <a:ext uri="{FF2B5EF4-FFF2-40B4-BE49-F238E27FC236}">
                <a16:creationId xmlns:a16="http://schemas.microsoft.com/office/drawing/2014/main" id="{60287C9D-158A-4B57-8C69-FF87B6FAD2D9}"/>
              </a:ext>
            </a:extLst>
          </p:cNvPr>
          <p:cNvSpPr txBox="1"/>
          <p:nvPr/>
        </p:nvSpPr>
        <p:spPr>
          <a:xfrm>
            <a:off x="1057102" y="3872924"/>
            <a:ext cx="3057247" cy="584775"/>
          </a:xfrm>
          <a:prstGeom prst="rect">
            <a:avLst/>
          </a:prstGeom>
          <a:noFill/>
        </p:spPr>
        <p:txBody>
          <a:bodyPr wrap="none" rtlCol="0">
            <a:spAutoFit/>
          </a:bodyPr>
          <a:lstStyle/>
          <a:p>
            <a:r>
              <a:rPr kumimoji="1" lang="ja-JP" altLang="en-US" i="0" dirty="0"/>
              <a:t>標準積和形</a:t>
            </a:r>
            <a:r>
              <a:rPr lang="ja-JP" altLang="en-US" i="0" dirty="0"/>
              <a:t>の例</a:t>
            </a:r>
            <a:endParaRPr kumimoji="1" lang="ja-JP" altLang="en-US" i="0" dirty="0"/>
          </a:p>
        </p:txBody>
      </p:sp>
      <p:grpSp>
        <p:nvGrpSpPr>
          <p:cNvPr id="3" name="グループ化 2">
            <a:extLst>
              <a:ext uri="{FF2B5EF4-FFF2-40B4-BE49-F238E27FC236}">
                <a16:creationId xmlns:a16="http://schemas.microsoft.com/office/drawing/2014/main" id="{FA3E6F5E-24F7-427C-9E32-65C2645251AE}"/>
              </a:ext>
            </a:extLst>
          </p:cNvPr>
          <p:cNvGrpSpPr/>
          <p:nvPr/>
        </p:nvGrpSpPr>
        <p:grpSpPr>
          <a:xfrm>
            <a:off x="4038600" y="4520623"/>
            <a:ext cx="3608447" cy="1179248"/>
            <a:chOff x="4038600" y="4520623"/>
            <a:chExt cx="3608447" cy="1179248"/>
          </a:xfrm>
        </p:grpSpPr>
        <p:sp>
          <p:nvSpPr>
            <p:cNvPr id="2" name="四角形: 角を丸くする 1">
              <a:extLst>
                <a:ext uri="{FF2B5EF4-FFF2-40B4-BE49-F238E27FC236}">
                  <a16:creationId xmlns:a16="http://schemas.microsoft.com/office/drawing/2014/main" id="{43921C3C-EB92-41C6-A220-8ACB1BA66B0E}"/>
                </a:ext>
              </a:extLst>
            </p:cNvPr>
            <p:cNvSpPr/>
            <p:nvPr/>
          </p:nvSpPr>
          <p:spPr bwMode="auto">
            <a:xfrm>
              <a:off x="4038600" y="4520623"/>
              <a:ext cx="1600200" cy="584775"/>
            </a:xfrm>
            <a:prstGeom prst="roundRect">
              <a:avLst/>
            </a:prstGeom>
            <a:noFill/>
            <a:ln w="28575"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3200" b="0" i="1" u="none" strike="noStrike" cap="none" normalizeH="0" baseline="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endParaRPr>
            </a:p>
          </p:txBody>
        </p:sp>
        <p:sp>
          <p:nvSpPr>
            <p:cNvPr id="9" name="四角形: 角を丸くする 8">
              <a:extLst>
                <a:ext uri="{FF2B5EF4-FFF2-40B4-BE49-F238E27FC236}">
                  <a16:creationId xmlns:a16="http://schemas.microsoft.com/office/drawing/2014/main" id="{254E14E8-E52A-44F1-B050-2E38B19441D1}"/>
                </a:ext>
              </a:extLst>
            </p:cNvPr>
            <p:cNvSpPr/>
            <p:nvPr/>
          </p:nvSpPr>
          <p:spPr bwMode="auto">
            <a:xfrm>
              <a:off x="5944394" y="4520623"/>
              <a:ext cx="1600200" cy="584775"/>
            </a:xfrm>
            <a:prstGeom prst="roundRect">
              <a:avLst/>
            </a:prstGeom>
            <a:noFill/>
            <a:ln w="28575"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3200" b="0" i="1" u="none" strike="noStrike" cap="none" normalizeH="0" baseline="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endParaRPr>
            </a:p>
          </p:txBody>
        </p:sp>
        <p:sp>
          <p:nvSpPr>
            <p:cNvPr id="10" name="四角形: 角を丸くする 9">
              <a:extLst>
                <a:ext uri="{FF2B5EF4-FFF2-40B4-BE49-F238E27FC236}">
                  <a16:creationId xmlns:a16="http://schemas.microsoft.com/office/drawing/2014/main" id="{3DCB3B8A-A11F-4922-906B-151FFF1B2FB7}"/>
                </a:ext>
              </a:extLst>
            </p:cNvPr>
            <p:cNvSpPr/>
            <p:nvPr/>
          </p:nvSpPr>
          <p:spPr bwMode="auto">
            <a:xfrm>
              <a:off x="4139287" y="5115096"/>
              <a:ext cx="1600200" cy="584775"/>
            </a:xfrm>
            <a:prstGeom prst="roundRect">
              <a:avLst/>
            </a:prstGeom>
            <a:noFill/>
            <a:ln w="28575"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3200" b="0" i="1" u="none" strike="noStrike" cap="none" normalizeH="0" baseline="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endParaRPr>
            </a:p>
          </p:txBody>
        </p:sp>
        <p:sp>
          <p:nvSpPr>
            <p:cNvPr id="11" name="四角形: 角を丸くする 10">
              <a:extLst>
                <a:ext uri="{FF2B5EF4-FFF2-40B4-BE49-F238E27FC236}">
                  <a16:creationId xmlns:a16="http://schemas.microsoft.com/office/drawing/2014/main" id="{BF1FC32C-8CC7-469C-8390-7BBB1FAF3C7A}"/>
                </a:ext>
              </a:extLst>
            </p:cNvPr>
            <p:cNvSpPr/>
            <p:nvPr/>
          </p:nvSpPr>
          <p:spPr bwMode="auto">
            <a:xfrm>
              <a:off x="6046847" y="5115096"/>
              <a:ext cx="1600200" cy="584775"/>
            </a:xfrm>
            <a:prstGeom prst="roundRect">
              <a:avLst/>
            </a:prstGeom>
            <a:noFill/>
            <a:ln w="28575"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3200" b="0" i="1" u="none" strike="noStrike" cap="none" normalizeH="0" baseline="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endParaRPr>
            </a:p>
          </p:txBody>
        </p:sp>
      </p:grpSp>
      <p:sp>
        <p:nvSpPr>
          <p:cNvPr id="13" name="テキスト ボックス 12">
            <a:extLst>
              <a:ext uri="{FF2B5EF4-FFF2-40B4-BE49-F238E27FC236}">
                <a16:creationId xmlns:a16="http://schemas.microsoft.com/office/drawing/2014/main" id="{6D5D99D7-4C03-4A12-A5FF-2BDF5719DAA9}"/>
              </a:ext>
            </a:extLst>
          </p:cNvPr>
          <p:cNvSpPr txBox="1"/>
          <p:nvPr/>
        </p:nvSpPr>
        <p:spPr>
          <a:xfrm>
            <a:off x="5074465" y="5887274"/>
            <a:ext cx="1944763" cy="523220"/>
          </a:xfrm>
          <a:prstGeom prst="rect">
            <a:avLst/>
          </a:prstGeom>
          <a:noFill/>
        </p:spPr>
        <p:txBody>
          <a:bodyPr wrap="none" rtlCol="0">
            <a:spAutoFit/>
          </a:bodyPr>
          <a:lstStyle/>
          <a:p>
            <a:r>
              <a:rPr lang="ja-JP" altLang="en-US" sz="2800" i="0" dirty="0"/>
              <a:t>全て最小項</a:t>
            </a:r>
            <a:endParaRPr kumimoji="1" lang="ja-JP" altLang="en-US" sz="2800" i="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defRPr/>
            </a:pPr>
            <a:r>
              <a:rPr lang="ja-JP" altLang="en-US" dirty="0">
                <a:latin typeface="Times New Roman" panose="02020603050405020304" pitchFamily="18" charset="0"/>
              </a:rPr>
              <a:t>標準積和形の例</a:t>
            </a:r>
          </a:p>
        </p:txBody>
      </p:sp>
      <mc:AlternateContent xmlns:mc="http://schemas.openxmlformats.org/markup-compatibility/2006" xmlns:a14="http://schemas.microsoft.com/office/drawing/2010/main">
        <mc:Choice Requires="a14">
          <p:graphicFrame>
            <p:nvGraphicFramePr>
              <p:cNvPr id="8" name="表 2">
                <a:extLst>
                  <a:ext uri="{FF2B5EF4-FFF2-40B4-BE49-F238E27FC236}">
                    <a16:creationId xmlns:a16="http://schemas.microsoft.com/office/drawing/2014/main" id="{001AAAE4-C6EF-4C60-9414-82D43A26218E}"/>
                  </a:ext>
                </a:extLst>
              </p:cNvPr>
              <p:cNvGraphicFramePr>
                <a:graphicFrameLocks noGrp="1"/>
              </p:cNvGraphicFramePr>
              <p:nvPr>
                <p:extLst>
                  <p:ext uri="{D42A27DB-BD31-4B8C-83A1-F6EECF244321}">
                    <p14:modId xmlns:p14="http://schemas.microsoft.com/office/powerpoint/2010/main" val="2896803008"/>
                  </p:ext>
                </p:extLst>
              </p:nvPr>
            </p:nvGraphicFramePr>
            <p:xfrm>
              <a:off x="685800" y="2362200"/>
              <a:ext cx="4572000" cy="411480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636297394"/>
                        </a:ext>
                      </a:extLst>
                    </a:gridCol>
                    <a:gridCol w="1981200">
                      <a:extLst>
                        <a:ext uri="{9D8B030D-6E8A-4147-A177-3AD203B41FA5}">
                          <a16:colId xmlns:a16="http://schemas.microsoft.com/office/drawing/2014/main" val="461267109"/>
                        </a:ext>
                      </a:extLst>
                    </a:gridCol>
                    <a:gridCol w="1371600">
                      <a:extLst>
                        <a:ext uri="{9D8B030D-6E8A-4147-A177-3AD203B41FA5}">
                          <a16:colId xmlns:a16="http://schemas.microsoft.com/office/drawing/2014/main" val="1149626379"/>
                        </a:ext>
                      </a:extLst>
                    </a:gridCol>
                  </a:tblGrid>
                  <a:tr h="370840">
                    <a:tc>
                      <a:txBody>
                        <a:bodyPr/>
                        <a:lstStyle/>
                        <a:p>
                          <a:pPr algn="ctr"/>
                          <a:r>
                            <a:rPr kumimoji="1" lang="en-US" altLang="ja-JP" sz="2400" i="1" baseline="0" dirty="0">
                              <a:solidFill>
                                <a:schemeClr val="tx1"/>
                              </a:solidFill>
                              <a:latin typeface="Times New Roman" panose="02020603050405020304" pitchFamily="18" charset="0"/>
                            </a:rPr>
                            <a:t>X Y Z</a:t>
                          </a:r>
                          <a:endParaRPr kumimoji="1" lang="ja-JP" altLang="en-US" sz="2400" i="1" baseline="0" dirty="0">
                            <a:solidFill>
                              <a:schemeClr val="tx1"/>
                            </a:solidFill>
                            <a:latin typeface="Times New Roman" panose="02020603050405020304" pitchFamily="18"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ja-JP" altLang="en-US" sz="2400" baseline="0" dirty="0">
                              <a:solidFill>
                                <a:schemeClr val="tx1"/>
                              </a:solidFill>
                              <a:latin typeface="Times New Roman" panose="02020603050405020304" pitchFamily="18" charset="0"/>
                            </a:rPr>
                            <a:t>最小項</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en-US" altLang="ja-JP" sz="2400" i="1" baseline="0" dirty="0">
                              <a:solidFill>
                                <a:schemeClr val="tx1"/>
                              </a:solidFill>
                              <a:latin typeface="Times New Roman" panose="02020603050405020304" pitchFamily="18" charset="0"/>
                            </a:rPr>
                            <a:t>f </a:t>
                          </a:r>
                          <a:r>
                            <a:rPr kumimoji="1" lang="en-US" altLang="ja-JP" sz="2400" baseline="0" dirty="0">
                              <a:solidFill>
                                <a:schemeClr val="tx1"/>
                              </a:solidFill>
                              <a:latin typeface="Times New Roman" panose="02020603050405020304" pitchFamily="18" charset="0"/>
                            </a:rPr>
                            <a:t>(</a:t>
                          </a:r>
                          <a:r>
                            <a:rPr kumimoji="1" lang="en-US" altLang="ja-JP" sz="2400" i="1" baseline="0" dirty="0">
                              <a:solidFill>
                                <a:schemeClr val="tx1"/>
                              </a:solidFill>
                              <a:latin typeface="Times New Roman" panose="02020603050405020304" pitchFamily="18" charset="0"/>
                            </a:rPr>
                            <a:t>X</a:t>
                          </a:r>
                          <a:r>
                            <a:rPr kumimoji="1" lang="en-US" altLang="ja-JP" sz="2400" baseline="0" dirty="0">
                              <a:solidFill>
                                <a:schemeClr val="tx1"/>
                              </a:solidFill>
                              <a:latin typeface="Times New Roman" panose="02020603050405020304" pitchFamily="18" charset="0"/>
                            </a:rPr>
                            <a:t>,</a:t>
                          </a:r>
                          <a:r>
                            <a:rPr kumimoji="1" lang="en-US" altLang="ja-JP" sz="2400" i="1" baseline="0" dirty="0">
                              <a:solidFill>
                                <a:schemeClr val="tx1"/>
                              </a:solidFill>
                              <a:latin typeface="Times New Roman" panose="02020603050405020304" pitchFamily="18" charset="0"/>
                            </a:rPr>
                            <a:t>Y</a:t>
                          </a:r>
                          <a:r>
                            <a:rPr kumimoji="1" lang="en-US" altLang="ja-JP" sz="2400" baseline="0" dirty="0">
                              <a:solidFill>
                                <a:schemeClr val="tx1"/>
                              </a:solidFill>
                              <a:latin typeface="Times New Roman" panose="02020603050405020304" pitchFamily="18" charset="0"/>
                            </a:rPr>
                            <a:t>,</a:t>
                          </a:r>
                          <a:r>
                            <a:rPr kumimoji="1" lang="en-US" altLang="ja-JP" sz="2400" i="1" baseline="0" dirty="0">
                              <a:solidFill>
                                <a:schemeClr val="tx1"/>
                              </a:solidFill>
                              <a:latin typeface="Times New Roman" panose="02020603050405020304" pitchFamily="18" charset="0"/>
                            </a:rPr>
                            <a:t>Z</a:t>
                          </a:r>
                          <a:r>
                            <a:rPr kumimoji="1" lang="en-US" altLang="ja-JP" sz="2400" baseline="0" dirty="0">
                              <a:solidFill>
                                <a:schemeClr val="tx1"/>
                              </a:solidFill>
                              <a:latin typeface="Times New Roman" panose="02020603050405020304" pitchFamily="18" charset="0"/>
                            </a:rPr>
                            <a:t>)</a:t>
                          </a:r>
                          <a:endParaRPr kumimoji="1" lang="ja-JP" altLang="en-US" sz="2400" baseline="0" dirty="0">
                            <a:solidFill>
                              <a:schemeClr val="tx1"/>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1611497"/>
                      </a:ext>
                    </a:extLst>
                  </a:tr>
                  <a:tr h="370840">
                    <a:tc>
                      <a:txBody>
                        <a:bodyPr/>
                        <a:lstStyle/>
                        <a:p>
                          <a:pPr algn="ctr"/>
                          <a:r>
                            <a:rPr kumimoji="1" lang="en-US" altLang="ja-JP" sz="2400" baseline="0" dirty="0">
                              <a:solidFill>
                                <a:schemeClr val="tx1"/>
                              </a:solidFill>
                              <a:latin typeface="Times New Roman" panose="02020603050405020304" pitchFamily="18" charset="0"/>
                            </a:rPr>
                            <a:t>0 0 0</a:t>
                          </a:r>
                          <a:endParaRPr kumimoji="1" lang="ja-JP" altLang="en-US" sz="2400" baseline="0" dirty="0">
                            <a:solidFill>
                              <a:schemeClr val="tx1"/>
                            </a:solidFill>
                            <a:latin typeface="Times New Roman" panose="02020603050405020304" pitchFamily="18"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acc>
                                  <m:accPr>
                                    <m:chr m:val="̅"/>
                                    <m:ctrlPr>
                                      <a:rPr kumimoji="1" lang="ja-JP" altLang="en-US" sz="2400" i="1" baseline="0" smtClean="0">
                                        <a:solidFill>
                                          <a:schemeClr val="tx1"/>
                                        </a:solidFill>
                                        <a:latin typeface="Cambria Math" panose="02040503050406030204" pitchFamily="18" charset="0"/>
                                      </a:rPr>
                                    </m:ctrlPr>
                                  </m:accPr>
                                  <m:e>
                                    <m:r>
                                      <a:rPr kumimoji="1" lang="en-US" altLang="ja-JP" sz="2400" b="0" i="1" baseline="0" smtClean="0">
                                        <a:solidFill>
                                          <a:schemeClr val="tx1"/>
                                        </a:solidFill>
                                        <a:latin typeface="Cambria Math" panose="02040503050406030204" pitchFamily="18" charset="0"/>
                                      </a:rPr>
                                      <m:t> </m:t>
                                    </m:r>
                                    <m:r>
                                      <a:rPr kumimoji="1" lang="en-US" altLang="ja-JP" sz="2400" b="0" i="1" baseline="0" smtClean="0">
                                        <a:solidFill>
                                          <a:schemeClr val="tx1"/>
                                        </a:solidFill>
                                        <a:latin typeface="Cambria Math" panose="02040503050406030204" pitchFamily="18" charset="0"/>
                                      </a:rPr>
                                      <m:t>𝑋</m:t>
                                    </m:r>
                                    <m:r>
                                      <a:rPr kumimoji="1" lang="en-US" altLang="ja-JP" sz="2400" b="0" i="1" baseline="0" smtClean="0">
                                        <a:solidFill>
                                          <a:schemeClr val="tx1"/>
                                        </a:solidFill>
                                        <a:latin typeface="Cambria Math" panose="02040503050406030204" pitchFamily="18" charset="0"/>
                                      </a:rPr>
                                      <m:t> </m:t>
                                    </m:r>
                                  </m:e>
                                </m:acc>
                                <m:r>
                                  <a:rPr kumimoji="1" lang="ja-JP" altLang="en-US" sz="2400" i="1" baseline="0" smtClean="0">
                                    <a:solidFill>
                                      <a:schemeClr val="tx1"/>
                                    </a:solidFill>
                                    <a:latin typeface="Cambria Math" panose="02040503050406030204" pitchFamily="18" charset="0"/>
                                  </a:rPr>
                                  <m:t>⋅</m:t>
                                </m:r>
                                <m:acc>
                                  <m:accPr>
                                    <m:chr m:val="̅"/>
                                    <m:ctrlPr>
                                      <a:rPr kumimoji="1" lang="ja-JP" altLang="en-US" sz="2400" i="1" baseline="0" smtClean="0">
                                        <a:solidFill>
                                          <a:schemeClr val="tx1"/>
                                        </a:solidFill>
                                        <a:latin typeface="Cambria Math" panose="02040503050406030204" pitchFamily="18" charset="0"/>
                                      </a:rPr>
                                    </m:ctrlPr>
                                  </m:accPr>
                                  <m:e>
                                    <m:r>
                                      <a:rPr kumimoji="1" lang="en-US" altLang="ja-JP" sz="2400" b="0" i="1" baseline="0" smtClean="0">
                                        <a:solidFill>
                                          <a:schemeClr val="tx1"/>
                                        </a:solidFill>
                                        <a:latin typeface="Cambria Math" panose="02040503050406030204" pitchFamily="18" charset="0"/>
                                      </a:rPr>
                                      <m:t> </m:t>
                                    </m:r>
                                    <m:r>
                                      <a:rPr kumimoji="1" lang="en-US" altLang="ja-JP" sz="2400" b="0" i="1" baseline="0" smtClean="0">
                                        <a:solidFill>
                                          <a:schemeClr val="tx1"/>
                                        </a:solidFill>
                                        <a:latin typeface="Cambria Math" panose="02040503050406030204" pitchFamily="18" charset="0"/>
                                      </a:rPr>
                                      <m:t>𝑌</m:t>
                                    </m:r>
                                    <m:r>
                                      <a:rPr kumimoji="1" lang="en-US" altLang="ja-JP" sz="2400" b="0" i="1" baseline="0" smtClean="0">
                                        <a:solidFill>
                                          <a:schemeClr val="tx1"/>
                                        </a:solidFill>
                                        <a:latin typeface="Cambria Math" panose="02040503050406030204" pitchFamily="18" charset="0"/>
                                      </a:rPr>
                                      <m:t> </m:t>
                                    </m:r>
                                  </m:e>
                                </m:acc>
                                <m:r>
                                  <a:rPr kumimoji="1" lang="ja-JP" altLang="en-US" sz="2400" i="1" baseline="0" smtClean="0">
                                    <a:solidFill>
                                      <a:schemeClr val="tx1"/>
                                    </a:solidFill>
                                    <a:latin typeface="Cambria Math" panose="02040503050406030204" pitchFamily="18" charset="0"/>
                                  </a:rPr>
                                  <m:t>⋅</m:t>
                                </m:r>
                                <m:acc>
                                  <m:accPr>
                                    <m:chr m:val="̅"/>
                                    <m:ctrlPr>
                                      <a:rPr kumimoji="1" lang="ja-JP" altLang="en-US" sz="2400" i="1" baseline="0" smtClean="0">
                                        <a:solidFill>
                                          <a:schemeClr val="tx1"/>
                                        </a:solidFill>
                                        <a:latin typeface="Cambria Math" panose="02040503050406030204" pitchFamily="18" charset="0"/>
                                      </a:rPr>
                                    </m:ctrlPr>
                                  </m:accPr>
                                  <m:e>
                                    <m:r>
                                      <a:rPr kumimoji="1" lang="en-US" altLang="ja-JP" sz="2400" b="0" i="1" baseline="0" smtClean="0">
                                        <a:solidFill>
                                          <a:schemeClr val="tx1"/>
                                        </a:solidFill>
                                        <a:latin typeface="Cambria Math" panose="02040503050406030204" pitchFamily="18" charset="0"/>
                                      </a:rPr>
                                      <m:t> </m:t>
                                    </m:r>
                                    <m:r>
                                      <a:rPr kumimoji="1" lang="en-US" altLang="ja-JP" sz="2400" b="0" i="1" baseline="0" smtClean="0">
                                        <a:solidFill>
                                          <a:schemeClr val="tx1"/>
                                        </a:solidFill>
                                        <a:latin typeface="Cambria Math" panose="02040503050406030204" pitchFamily="18" charset="0"/>
                                      </a:rPr>
                                      <m:t>𝑍</m:t>
                                    </m:r>
                                    <m:r>
                                      <a:rPr kumimoji="1" lang="en-US" altLang="ja-JP" sz="2400" b="0" i="1" baseline="0" smtClean="0">
                                        <a:solidFill>
                                          <a:schemeClr val="tx1"/>
                                        </a:solidFill>
                                        <a:latin typeface="Cambria Math" panose="02040503050406030204" pitchFamily="18" charset="0"/>
                                      </a:rPr>
                                      <m:t> </m:t>
                                    </m:r>
                                  </m:e>
                                </m:acc>
                              </m:oMath>
                            </m:oMathPara>
                          </a14:m>
                          <a:endParaRPr kumimoji="1" lang="ja-JP" altLang="en-US" sz="2400" baseline="0" dirty="0">
                            <a:solidFill>
                              <a:schemeClr val="tx1"/>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2400" baseline="0" dirty="0">
                            <a:solidFill>
                              <a:schemeClr val="tx1"/>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8730239"/>
                      </a:ext>
                    </a:extLst>
                  </a:tr>
                  <a:tr h="370840">
                    <a:tc>
                      <a:txBody>
                        <a:bodyPr/>
                        <a:lstStyle/>
                        <a:p>
                          <a:pPr algn="ctr"/>
                          <a:r>
                            <a:rPr kumimoji="1" lang="en-US" altLang="ja-JP" sz="2400" baseline="0" dirty="0">
                              <a:solidFill>
                                <a:schemeClr val="tx1"/>
                              </a:solidFill>
                              <a:latin typeface="Times New Roman" panose="02020603050405020304" pitchFamily="18" charset="0"/>
                            </a:rPr>
                            <a:t>0 0 1</a:t>
                          </a:r>
                          <a:endParaRPr kumimoji="1" lang="ja-JP" altLang="en-US" sz="2400" baseline="0" dirty="0">
                            <a:solidFill>
                              <a:schemeClr val="tx1"/>
                            </a:solidFill>
                            <a:latin typeface="Times New Roman" panose="02020603050405020304" pitchFamily="18"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1" lang="ja-JP" altLang="en-US" sz="2400" i="1" baseline="0" smtClean="0">
                                        <a:solidFill>
                                          <a:schemeClr val="tx1"/>
                                        </a:solidFill>
                                        <a:latin typeface="Cambria Math" panose="02040503050406030204" pitchFamily="18" charset="0"/>
                                      </a:rPr>
                                    </m:ctrlPr>
                                  </m:accPr>
                                  <m:e>
                                    <m:r>
                                      <a:rPr kumimoji="1" lang="en-US" altLang="ja-JP" sz="2400" b="0" i="1" baseline="0" smtClean="0">
                                        <a:solidFill>
                                          <a:schemeClr val="tx1"/>
                                        </a:solidFill>
                                        <a:latin typeface="Cambria Math" panose="02040503050406030204" pitchFamily="18" charset="0"/>
                                      </a:rPr>
                                      <m:t> </m:t>
                                    </m:r>
                                    <m:r>
                                      <a:rPr kumimoji="1" lang="en-US" altLang="ja-JP" sz="2400" b="0" i="1" baseline="0" smtClean="0">
                                        <a:solidFill>
                                          <a:schemeClr val="tx1"/>
                                        </a:solidFill>
                                        <a:latin typeface="Cambria Math" panose="02040503050406030204" pitchFamily="18" charset="0"/>
                                      </a:rPr>
                                      <m:t>𝑋</m:t>
                                    </m:r>
                                    <m:r>
                                      <a:rPr kumimoji="1" lang="en-US" altLang="ja-JP" sz="2400" b="0" i="1" baseline="0" smtClean="0">
                                        <a:solidFill>
                                          <a:schemeClr val="tx1"/>
                                        </a:solidFill>
                                        <a:latin typeface="Cambria Math" panose="02040503050406030204" pitchFamily="18" charset="0"/>
                                      </a:rPr>
                                      <m:t> </m:t>
                                    </m:r>
                                  </m:e>
                                </m:acc>
                                <m:r>
                                  <a:rPr kumimoji="1" lang="ja-JP" altLang="en-US" sz="2400" i="1" baseline="0" smtClean="0">
                                    <a:solidFill>
                                      <a:schemeClr val="tx1"/>
                                    </a:solidFill>
                                    <a:latin typeface="Cambria Math" panose="02040503050406030204" pitchFamily="18" charset="0"/>
                                  </a:rPr>
                                  <m:t>⋅</m:t>
                                </m:r>
                                <m:acc>
                                  <m:accPr>
                                    <m:chr m:val="̅"/>
                                    <m:ctrlPr>
                                      <a:rPr kumimoji="1" lang="ja-JP" altLang="en-US" sz="2400" i="1" baseline="0" smtClean="0">
                                        <a:solidFill>
                                          <a:schemeClr val="tx1"/>
                                        </a:solidFill>
                                        <a:latin typeface="Cambria Math" panose="02040503050406030204" pitchFamily="18" charset="0"/>
                                      </a:rPr>
                                    </m:ctrlPr>
                                  </m:accPr>
                                  <m:e>
                                    <m:r>
                                      <a:rPr kumimoji="1" lang="en-US" altLang="ja-JP" sz="2400" b="0" i="1" baseline="0" smtClean="0">
                                        <a:solidFill>
                                          <a:schemeClr val="tx1"/>
                                        </a:solidFill>
                                        <a:latin typeface="Cambria Math" panose="02040503050406030204" pitchFamily="18" charset="0"/>
                                      </a:rPr>
                                      <m:t> </m:t>
                                    </m:r>
                                    <m:r>
                                      <a:rPr kumimoji="1" lang="en-US" altLang="ja-JP" sz="2400" b="0" i="1" baseline="0" smtClean="0">
                                        <a:solidFill>
                                          <a:schemeClr val="tx1"/>
                                        </a:solidFill>
                                        <a:latin typeface="Cambria Math" panose="02040503050406030204" pitchFamily="18" charset="0"/>
                                      </a:rPr>
                                      <m:t>𝑌</m:t>
                                    </m:r>
                                    <m:r>
                                      <a:rPr kumimoji="1" lang="en-US" altLang="ja-JP" sz="2400" b="0" i="1" baseline="0" smtClean="0">
                                        <a:solidFill>
                                          <a:schemeClr val="tx1"/>
                                        </a:solidFill>
                                        <a:latin typeface="Cambria Math" panose="02040503050406030204" pitchFamily="18" charset="0"/>
                                      </a:rPr>
                                      <m:t> </m:t>
                                    </m:r>
                                  </m:e>
                                </m:acc>
                                <m:r>
                                  <a:rPr kumimoji="1" lang="ja-JP" altLang="en-US" sz="2400" i="1" baseline="0" smtClean="0">
                                    <a:solidFill>
                                      <a:schemeClr val="tx1"/>
                                    </a:solidFill>
                                    <a:latin typeface="Cambria Math" panose="02040503050406030204" pitchFamily="18" charset="0"/>
                                  </a:rPr>
                                  <m:t>⋅</m:t>
                                </m:r>
                                <m:r>
                                  <a:rPr kumimoji="1" lang="en-US" altLang="ja-JP" sz="2400" b="0" i="1" baseline="0" smtClean="0">
                                    <a:solidFill>
                                      <a:schemeClr val="tx1"/>
                                    </a:solidFill>
                                    <a:latin typeface="Cambria Math" panose="02040503050406030204" pitchFamily="18" charset="0"/>
                                  </a:rPr>
                                  <m:t>𝑍</m:t>
                                </m:r>
                                <m:r>
                                  <a:rPr kumimoji="1" lang="en-US" altLang="ja-JP" sz="2400" b="0" i="1" baseline="0" smtClean="0">
                                    <a:solidFill>
                                      <a:schemeClr val="tx1"/>
                                    </a:solidFill>
                                    <a:latin typeface="Cambria Math" panose="02040503050406030204" pitchFamily="18" charset="0"/>
                                  </a:rPr>
                                  <m:t> </m:t>
                                </m:r>
                              </m:oMath>
                            </m:oMathPara>
                          </a14:m>
                          <a:endParaRPr kumimoji="1" lang="ja-JP" altLang="en-US" sz="2400" baseline="0" dirty="0">
                            <a:solidFill>
                              <a:schemeClr val="tx1"/>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2400" baseline="0" dirty="0">
                            <a:solidFill>
                              <a:schemeClr val="tx1"/>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5474776"/>
                      </a:ext>
                    </a:extLst>
                  </a:tr>
                  <a:tr h="370840">
                    <a:tc>
                      <a:txBody>
                        <a:bodyPr/>
                        <a:lstStyle/>
                        <a:p>
                          <a:pPr algn="ctr"/>
                          <a:r>
                            <a:rPr kumimoji="1" lang="en-US" altLang="ja-JP" sz="2400" baseline="0" dirty="0">
                              <a:solidFill>
                                <a:schemeClr val="tx1"/>
                              </a:solidFill>
                              <a:latin typeface="Times New Roman" panose="02020603050405020304" pitchFamily="18" charset="0"/>
                            </a:rPr>
                            <a:t>0 1 0</a:t>
                          </a:r>
                          <a:endParaRPr kumimoji="1" lang="ja-JP" altLang="en-US" sz="2400" baseline="0" dirty="0">
                            <a:solidFill>
                              <a:schemeClr val="tx1"/>
                            </a:solidFill>
                            <a:latin typeface="Times New Roman" panose="02020603050405020304" pitchFamily="18"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1" lang="ja-JP" altLang="en-US" sz="2400" i="1" baseline="0" smtClean="0">
                                        <a:solidFill>
                                          <a:schemeClr val="tx1"/>
                                        </a:solidFill>
                                        <a:latin typeface="Cambria Math" panose="02040503050406030204" pitchFamily="18" charset="0"/>
                                      </a:rPr>
                                    </m:ctrlPr>
                                  </m:accPr>
                                  <m:e>
                                    <m:r>
                                      <a:rPr kumimoji="1" lang="en-US" altLang="ja-JP" sz="2400" b="0" i="1" baseline="0" smtClean="0">
                                        <a:solidFill>
                                          <a:schemeClr val="tx1"/>
                                        </a:solidFill>
                                        <a:latin typeface="Cambria Math" panose="02040503050406030204" pitchFamily="18" charset="0"/>
                                      </a:rPr>
                                      <m:t> </m:t>
                                    </m:r>
                                    <m:r>
                                      <a:rPr kumimoji="1" lang="en-US" altLang="ja-JP" sz="2400" b="0" i="1" baseline="0" smtClean="0">
                                        <a:solidFill>
                                          <a:schemeClr val="tx1"/>
                                        </a:solidFill>
                                        <a:latin typeface="Cambria Math" panose="02040503050406030204" pitchFamily="18" charset="0"/>
                                      </a:rPr>
                                      <m:t>𝑋</m:t>
                                    </m:r>
                                    <m:r>
                                      <a:rPr kumimoji="1" lang="en-US" altLang="ja-JP" sz="2400" b="0" i="1" baseline="0" smtClean="0">
                                        <a:solidFill>
                                          <a:schemeClr val="tx1"/>
                                        </a:solidFill>
                                        <a:latin typeface="Cambria Math" panose="02040503050406030204" pitchFamily="18" charset="0"/>
                                      </a:rPr>
                                      <m:t> </m:t>
                                    </m:r>
                                  </m:e>
                                </m:acc>
                                <m:r>
                                  <a:rPr kumimoji="1" lang="ja-JP" altLang="en-US" sz="2400" i="1" baseline="0" smtClean="0">
                                    <a:solidFill>
                                      <a:schemeClr val="tx1"/>
                                    </a:solidFill>
                                    <a:latin typeface="Cambria Math" panose="02040503050406030204" pitchFamily="18" charset="0"/>
                                  </a:rPr>
                                  <m:t>⋅</m:t>
                                </m:r>
                                <m:r>
                                  <a:rPr kumimoji="1" lang="en-US" altLang="ja-JP" sz="2400" b="0" i="1" baseline="0" smtClean="0">
                                    <a:solidFill>
                                      <a:schemeClr val="tx1"/>
                                    </a:solidFill>
                                    <a:latin typeface="Cambria Math" panose="02040503050406030204" pitchFamily="18" charset="0"/>
                                  </a:rPr>
                                  <m:t> </m:t>
                                </m:r>
                                <m:r>
                                  <a:rPr kumimoji="1" lang="en-US" altLang="ja-JP" sz="2400" b="0" i="1" baseline="0" smtClean="0">
                                    <a:solidFill>
                                      <a:schemeClr val="tx1"/>
                                    </a:solidFill>
                                    <a:latin typeface="Cambria Math" panose="02040503050406030204" pitchFamily="18" charset="0"/>
                                  </a:rPr>
                                  <m:t>𝑌</m:t>
                                </m:r>
                                <m:r>
                                  <a:rPr kumimoji="1" lang="en-US" altLang="ja-JP" sz="2400" b="0" i="1" baseline="0" smtClean="0">
                                    <a:solidFill>
                                      <a:schemeClr val="tx1"/>
                                    </a:solidFill>
                                    <a:latin typeface="Cambria Math" panose="02040503050406030204" pitchFamily="18" charset="0"/>
                                  </a:rPr>
                                  <m:t> ⋅</m:t>
                                </m:r>
                                <m:acc>
                                  <m:accPr>
                                    <m:chr m:val="̅"/>
                                    <m:ctrlPr>
                                      <a:rPr kumimoji="1" lang="ja-JP" altLang="en-US" sz="2400" i="1" baseline="0" smtClean="0">
                                        <a:solidFill>
                                          <a:schemeClr val="tx1"/>
                                        </a:solidFill>
                                        <a:latin typeface="Cambria Math" panose="02040503050406030204" pitchFamily="18" charset="0"/>
                                      </a:rPr>
                                    </m:ctrlPr>
                                  </m:accPr>
                                  <m:e>
                                    <m:r>
                                      <a:rPr kumimoji="1" lang="en-US" altLang="ja-JP" sz="2400" b="0" i="1" baseline="0" smtClean="0">
                                        <a:solidFill>
                                          <a:schemeClr val="tx1"/>
                                        </a:solidFill>
                                        <a:latin typeface="Cambria Math" panose="02040503050406030204" pitchFamily="18" charset="0"/>
                                      </a:rPr>
                                      <m:t> </m:t>
                                    </m:r>
                                    <m:r>
                                      <a:rPr kumimoji="1" lang="en-US" altLang="ja-JP" sz="2400" b="0" i="1" baseline="0" smtClean="0">
                                        <a:solidFill>
                                          <a:schemeClr val="tx1"/>
                                        </a:solidFill>
                                        <a:latin typeface="Cambria Math" panose="02040503050406030204" pitchFamily="18" charset="0"/>
                                      </a:rPr>
                                      <m:t>𝑍</m:t>
                                    </m:r>
                                    <m:r>
                                      <a:rPr kumimoji="1" lang="en-US" altLang="ja-JP" sz="2400" b="0" i="1" baseline="0" smtClean="0">
                                        <a:solidFill>
                                          <a:schemeClr val="tx1"/>
                                        </a:solidFill>
                                        <a:latin typeface="Cambria Math" panose="02040503050406030204" pitchFamily="18" charset="0"/>
                                      </a:rPr>
                                      <m:t> </m:t>
                                    </m:r>
                                  </m:e>
                                </m:acc>
                              </m:oMath>
                            </m:oMathPara>
                          </a14:m>
                          <a:endParaRPr kumimoji="1" lang="ja-JP" altLang="en-US" sz="2400" baseline="0" dirty="0">
                            <a:solidFill>
                              <a:schemeClr val="tx1"/>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2400" baseline="0" dirty="0">
                            <a:solidFill>
                              <a:schemeClr val="tx1"/>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53489965"/>
                      </a:ext>
                    </a:extLst>
                  </a:tr>
                  <a:tr h="370840">
                    <a:tc>
                      <a:txBody>
                        <a:bodyPr/>
                        <a:lstStyle/>
                        <a:p>
                          <a:pPr algn="ctr"/>
                          <a:r>
                            <a:rPr kumimoji="1" lang="en-US" altLang="ja-JP" sz="2400" baseline="0" dirty="0">
                              <a:solidFill>
                                <a:schemeClr val="tx1"/>
                              </a:solidFill>
                              <a:latin typeface="Times New Roman" panose="02020603050405020304" pitchFamily="18" charset="0"/>
                            </a:rPr>
                            <a:t>0 1 1</a:t>
                          </a:r>
                          <a:endParaRPr kumimoji="1" lang="ja-JP" altLang="en-US" sz="2400" baseline="0" dirty="0">
                            <a:solidFill>
                              <a:schemeClr val="tx1"/>
                            </a:solidFill>
                            <a:latin typeface="Times New Roman" panose="02020603050405020304" pitchFamily="18"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1" lang="ja-JP" altLang="en-US" sz="2400" i="1" baseline="0" smtClean="0">
                                        <a:solidFill>
                                          <a:schemeClr val="tx1"/>
                                        </a:solidFill>
                                        <a:latin typeface="Cambria Math" panose="02040503050406030204" pitchFamily="18" charset="0"/>
                                      </a:rPr>
                                    </m:ctrlPr>
                                  </m:accPr>
                                  <m:e>
                                    <m:r>
                                      <a:rPr kumimoji="1" lang="en-US" altLang="ja-JP" sz="2400" b="0" i="1" baseline="0" smtClean="0">
                                        <a:solidFill>
                                          <a:schemeClr val="tx1"/>
                                        </a:solidFill>
                                        <a:latin typeface="Cambria Math" panose="02040503050406030204" pitchFamily="18" charset="0"/>
                                      </a:rPr>
                                      <m:t> </m:t>
                                    </m:r>
                                    <m:r>
                                      <a:rPr kumimoji="1" lang="en-US" altLang="ja-JP" sz="2400" b="0" i="1" baseline="0" smtClean="0">
                                        <a:solidFill>
                                          <a:schemeClr val="tx1"/>
                                        </a:solidFill>
                                        <a:latin typeface="Cambria Math" panose="02040503050406030204" pitchFamily="18" charset="0"/>
                                      </a:rPr>
                                      <m:t>𝑋</m:t>
                                    </m:r>
                                    <m:r>
                                      <a:rPr kumimoji="1" lang="en-US" altLang="ja-JP" sz="2400" b="0" i="1" baseline="0" smtClean="0">
                                        <a:solidFill>
                                          <a:schemeClr val="tx1"/>
                                        </a:solidFill>
                                        <a:latin typeface="Cambria Math" panose="02040503050406030204" pitchFamily="18" charset="0"/>
                                      </a:rPr>
                                      <m:t> </m:t>
                                    </m:r>
                                  </m:e>
                                </m:acc>
                                <m:r>
                                  <a:rPr kumimoji="1" lang="ja-JP" altLang="en-US" sz="2400" i="1" baseline="0" smtClean="0">
                                    <a:solidFill>
                                      <a:schemeClr val="tx1"/>
                                    </a:solidFill>
                                    <a:latin typeface="Cambria Math" panose="02040503050406030204" pitchFamily="18" charset="0"/>
                                  </a:rPr>
                                  <m:t>⋅</m:t>
                                </m:r>
                                <m:r>
                                  <a:rPr kumimoji="1" lang="en-US" altLang="ja-JP" sz="2400" b="0" i="1" baseline="0" smtClean="0">
                                    <a:solidFill>
                                      <a:schemeClr val="tx1"/>
                                    </a:solidFill>
                                    <a:latin typeface="Cambria Math" panose="02040503050406030204" pitchFamily="18" charset="0"/>
                                  </a:rPr>
                                  <m:t> </m:t>
                                </m:r>
                                <m:r>
                                  <a:rPr kumimoji="1" lang="en-US" altLang="ja-JP" sz="2400" b="0" i="1" baseline="0" smtClean="0">
                                    <a:solidFill>
                                      <a:schemeClr val="tx1"/>
                                    </a:solidFill>
                                    <a:latin typeface="Cambria Math" panose="02040503050406030204" pitchFamily="18" charset="0"/>
                                  </a:rPr>
                                  <m:t>𝑌</m:t>
                                </m:r>
                                <m:r>
                                  <a:rPr kumimoji="1" lang="en-US" altLang="ja-JP" sz="2400" b="0" i="1" baseline="0" smtClean="0">
                                    <a:solidFill>
                                      <a:schemeClr val="tx1"/>
                                    </a:solidFill>
                                    <a:latin typeface="Cambria Math" panose="02040503050406030204" pitchFamily="18" charset="0"/>
                                  </a:rPr>
                                  <m:t> ⋅ </m:t>
                                </m:r>
                                <m:r>
                                  <a:rPr kumimoji="1" lang="en-US" altLang="ja-JP" sz="2400" b="0" i="1" baseline="0" smtClean="0">
                                    <a:solidFill>
                                      <a:schemeClr val="tx1"/>
                                    </a:solidFill>
                                    <a:latin typeface="Cambria Math" panose="02040503050406030204" pitchFamily="18" charset="0"/>
                                  </a:rPr>
                                  <m:t>𝑍</m:t>
                                </m:r>
                                <m:r>
                                  <a:rPr kumimoji="1" lang="en-US" altLang="ja-JP" sz="2400" b="0" i="1" baseline="0" smtClean="0">
                                    <a:solidFill>
                                      <a:schemeClr val="tx1"/>
                                    </a:solidFill>
                                    <a:latin typeface="Cambria Math" panose="02040503050406030204" pitchFamily="18" charset="0"/>
                                  </a:rPr>
                                  <m:t> </m:t>
                                </m:r>
                              </m:oMath>
                            </m:oMathPara>
                          </a14:m>
                          <a:endParaRPr kumimoji="1" lang="ja-JP" altLang="en-US" sz="2400" baseline="0" dirty="0">
                            <a:solidFill>
                              <a:schemeClr val="tx1"/>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2400" baseline="0" dirty="0">
                            <a:solidFill>
                              <a:schemeClr val="tx1"/>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7901128"/>
                      </a:ext>
                    </a:extLst>
                  </a:tr>
                  <a:tr h="370840">
                    <a:tc>
                      <a:txBody>
                        <a:bodyPr/>
                        <a:lstStyle/>
                        <a:p>
                          <a:pPr algn="ctr"/>
                          <a:r>
                            <a:rPr kumimoji="1" lang="en-US" altLang="ja-JP" sz="2400" baseline="0" dirty="0">
                              <a:solidFill>
                                <a:schemeClr val="tx1"/>
                              </a:solidFill>
                              <a:latin typeface="Times New Roman" panose="02020603050405020304" pitchFamily="18" charset="0"/>
                            </a:rPr>
                            <a:t>1 0 0</a:t>
                          </a:r>
                          <a:endParaRPr kumimoji="1" lang="ja-JP" altLang="en-US" sz="2400" baseline="0" dirty="0">
                            <a:solidFill>
                              <a:schemeClr val="tx1"/>
                            </a:solidFill>
                            <a:latin typeface="Times New Roman" panose="02020603050405020304" pitchFamily="18"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2400" b="0" i="1" baseline="0" smtClean="0">
                                    <a:solidFill>
                                      <a:schemeClr val="tx1"/>
                                    </a:solidFill>
                                    <a:latin typeface="Cambria Math" panose="02040503050406030204" pitchFamily="18" charset="0"/>
                                  </a:rPr>
                                  <m:t>𝑋</m:t>
                                </m:r>
                                <m:r>
                                  <a:rPr kumimoji="1" lang="en-US" altLang="ja-JP" sz="2400" b="0" i="1" baseline="0" smtClean="0">
                                    <a:solidFill>
                                      <a:schemeClr val="tx1"/>
                                    </a:solidFill>
                                    <a:latin typeface="Cambria Math" panose="02040503050406030204" pitchFamily="18" charset="0"/>
                                  </a:rPr>
                                  <m:t> ⋅</m:t>
                                </m:r>
                                <m:acc>
                                  <m:accPr>
                                    <m:chr m:val="̅"/>
                                    <m:ctrlPr>
                                      <a:rPr kumimoji="1" lang="ja-JP" altLang="en-US" sz="2400" i="1" baseline="0" smtClean="0">
                                        <a:solidFill>
                                          <a:schemeClr val="tx1"/>
                                        </a:solidFill>
                                        <a:latin typeface="Cambria Math" panose="02040503050406030204" pitchFamily="18" charset="0"/>
                                      </a:rPr>
                                    </m:ctrlPr>
                                  </m:accPr>
                                  <m:e>
                                    <m:r>
                                      <a:rPr kumimoji="1" lang="en-US" altLang="ja-JP" sz="2400" b="0" i="1" baseline="0" smtClean="0">
                                        <a:solidFill>
                                          <a:schemeClr val="tx1"/>
                                        </a:solidFill>
                                        <a:latin typeface="Cambria Math" panose="02040503050406030204" pitchFamily="18" charset="0"/>
                                      </a:rPr>
                                      <m:t> </m:t>
                                    </m:r>
                                    <m:r>
                                      <a:rPr kumimoji="1" lang="en-US" altLang="ja-JP" sz="2400" b="0" i="1" baseline="0" smtClean="0">
                                        <a:solidFill>
                                          <a:schemeClr val="tx1"/>
                                        </a:solidFill>
                                        <a:latin typeface="Cambria Math" panose="02040503050406030204" pitchFamily="18" charset="0"/>
                                      </a:rPr>
                                      <m:t>𝑌</m:t>
                                    </m:r>
                                    <m:r>
                                      <a:rPr kumimoji="1" lang="en-US" altLang="ja-JP" sz="2400" b="0" i="1" baseline="0" smtClean="0">
                                        <a:solidFill>
                                          <a:schemeClr val="tx1"/>
                                        </a:solidFill>
                                        <a:latin typeface="Cambria Math" panose="02040503050406030204" pitchFamily="18" charset="0"/>
                                      </a:rPr>
                                      <m:t> </m:t>
                                    </m:r>
                                  </m:e>
                                </m:acc>
                                <m:r>
                                  <a:rPr kumimoji="1" lang="ja-JP" altLang="en-US" sz="2400" i="1" baseline="0" smtClean="0">
                                    <a:solidFill>
                                      <a:schemeClr val="tx1"/>
                                    </a:solidFill>
                                    <a:latin typeface="Cambria Math" panose="02040503050406030204" pitchFamily="18" charset="0"/>
                                  </a:rPr>
                                  <m:t>⋅</m:t>
                                </m:r>
                                <m:acc>
                                  <m:accPr>
                                    <m:chr m:val="̅"/>
                                    <m:ctrlPr>
                                      <a:rPr kumimoji="1" lang="ja-JP" altLang="en-US" sz="2400" i="1" baseline="0" smtClean="0">
                                        <a:solidFill>
                                          <a:schemeClr val="tx1"/>
                                        </a:solidFill>
                                        <a:latin typeface="Cambria Math" panose="02040503050406030204" pitchFamily="18" charset="0"/>
                                      </a:rPr>
                                    </m:ctrlPr>
                                  </m:accPr>
                                  <m:e>
                                    <m:r>
                                      <a:rPr kumimoji="1" lang="en-US" altLang="ja-JP" sz="2400" b="0" i="1" baseline="0" smtClean="0">
                                        <a:solidFill>
                                          <a:schemeClr val="tx1"/>
                                        </a:solidFill>
                                        <a:latin typeface="Cambria Math" panose="02040503050406030204" pitchFamily="18" charset="0"/>
                                      </a:rPr>
                                      <m:t> </m:t>
                                    </m:r>
                                    <m:r>
                                      <a:rPr kumimoji="1" lang="en-US" altLang="ja-JP" sz="2400" b="0" i="1" baseline="0" smtClean="0">
                                        <a:solidFill>
                                          <a:schemeClr val="tx1"/>
                                        </a:solidFill>
                                        <a:latin typeface="Cambria Math" panose="02040503050406030204" pitchFamily="18" charset="0"/>
                                      </a:rPr>
                                      <m:t>𝑍</m:t>
                                    </m:r>
                                    <m:r>
                                      <a:rPr kumimoji="1" lang="en-US" altLang="ja-JP" sz="2400" b="0" i="1" baseline="0" smtClean="0">
                                        <a:solidFill>
                                          <a:schemeClr val="tx1"/>
                                        </a:solidFill>
                                        <a:latin typeface="Cambria Math" panose="02040503050406030204" pitchFamily="18" charset="0"/>
                                      </a:rPr>
                                      <m:t> </m:t>
                                    </m:r>
                                  </m:e>
                                </m:acc>
                              </m:oMath>
                            </m:oMathPara>
                          </a14:m>
                          <a:endParaRPr kumimoji="1" lang="ja-JP" altLang="en-US" sz="2400" baseline="0" dirty="0">
                            <a:solidFill>
                              <a:schemeClr val="tx1"/>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2400" baseline="0" dirty="0">
                            <a:solidFill>
                              <a:schemeClr val="tx1"/>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5567685"/>
                      </a:ext>
                    </a:extLst>
                  </a:tr>
                  <a:tr h="370840">
                    <a:tc>
                      <a:txBody>
                        <a:bodyPr/>
                        <a:lstStyle/>
                        <a:p>
                          <a:pPr algn="ctr"/>
                          <a:r>
                            <a:rPr kumimoji="1" lang="en-US" altLang="ja-JP" sz="2400" baseline="0" dirty="0">
                              <a:solidFill>
                                <a:schemeClr val="tx1"/>
                              </a:solidFill>
                              <a:latin typeface="Times New Roman" panose="02020603050405020304" pitchFamily="18" charset="0"/>
                            </a:rPr>
                            <a:t>1 0 1</a:t>
                          </a:r>
                          <a:endParaRPr kumimoji="1" lang="ja-JP" altLang="en-US" sz="2400" baseline="0" dirty="0">
                            <a:solidFill>
                              <a:schemeClr val="tx1"/>
                            </a:solidFill>
                            <a:latin typeface="Times New Roman" panose="02020603050405020304" pitchFamily="18"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2400" b="0" i="1" baseline="0" smtClean="0">
                                    <a:solidFill>
                                      <a:schemeClr val="tx1"/>
                                    </a:solidFill>
                                    <a:latin typeface="Cambria Math" panose="02040503050406030204" pitchFamily="18" charset="0"/>
                                  </a:rPr>
                                  <m:t>𝑋</m:t>
                                </m:r>
                                <m:r>
                                  <a:rPr kumimoji="1" lang="en-US" altLang="ja-JP" sz="2400" b="0" i="1" baseline="0" smtClean="0">
                                    <a:solidFill>
                                      <a:schemeClr val="tx1"/>
                                    </a:solidFill>
                                    <a:latin typeface="Cambria Math" panose="02040503050406030204" pitchFamily="18" charset="0"/>
                                  </a:rPr>
                                  <m:t> ⋅</m:t>
                                </m:r>
                                <m:acc>
                                  <m:accPr>
                                    <m:chr m:val="̅"/>
                                    <m:ctrlPr>
                                      <a:rPr kumimoji="1" lang="ja-JP" altLang="en-US" sz="2400" i="1" baseline="0" smtClean="0">
                                        <a:solidFill>
                                          <a:schemeClr val="tx1"/>
                                        </a:solidFill>
                                        <a:latin typeface="Cambria Math" panose="02040503050406030204" pitchFamily="18" charset="0"/>
                                      </a:rPr>
                                    </m:ctrlPr>
                                  </m:accPr>
                                  <m:e>
                                    <m:r>
                                      <a:rPr kumimoji="1" lang="en-US" altLang="ja-JP" sz="2400" b="0" i="1" baseline="0" smtClean="0">
                                        <a:solidFill>
                                          <a:schemeClr val="tx1"/>
                                        </a:solidFill>
                                        <a:latin typeface="Cambria Math" panose="02040503050406030204" pitchFamily="18" charset="0"/>
                                      </a:rPr>
                                      <m:t> </m:t>
                                    </m:r>
                                    <m:r>
                                      <a:rPr kumimoji="1" lang="en-US" altLang="ja-JP" sz="2400" b="0" i="1" baseline="0" smtClean="0">
                                        <a:solidFill>
                                          <a:schemeClr val="tx1"/>
                                        </a:solidFill>
                                        <a:latin typeface="Cambria Math" panose="02040503050406030204" pitchFamily="18" charset="0"/>
                                      </a:rPr>
                                      <m:t>𝑌</m:t>
                                    </m:r>
                                    <m:r>
                                      <a:rPr kumimoji="1" lang="en-US" altLang="ja-JP" sz="2400" b="0" i="1" baseline="0" smtClean="0">
                                        <a:solidFill>
                                          <a:schemeClr val="tx1"/>
                                        </a:solidFill>
                                        <a:latin typeface="Cambria Math" panose="02040503050406030204" pitchFamily="18" charset="0"/>
                                      </a:rPr>
                                      <m:t> </m:t>
                                    </m:r>
                                  </m:e>
                                </m:acc>
                                <m:r>
                                  <a:rPr kumimoji="1" lang="ja-JP" altLang="en-US" sz="2400" i="1" baseline="0" smtClean="0">
                                    <a:solidFill>
                                      <a:schemeClr val="tx1"/>
                                    </a:solidFill>
                                    <a:latin typeface="Cambria Math" panose="02040503050406030204" pitchFamily="18" charset="0"/>
                                  </a:rPr>
                                  <m:t>⋅</m:t>
                                </m:r>
                                <m:r>
                                  <a:rPr kumimoji="1" lang="en-US" altLang="ja-JP" sz="2400" b="0" i="1" baseline="0" smtClean="0">
                                    <a:solidFill>
                                      <a:schemeClr val="tx1"/>
                                    </a:solidFill>
                                    <a:latin typeface="Cambria Math" panose="02040503050406030204" pitchFamily="18" charset="0"/>
                                  </a:rPr>
                                  <m:t>𝑍</m:t>
                                </m:r>
                                <m:r>
                                  <a:rPr kumimoji="1" lang="en-US" altLang="ja-JP" sz="2400" b="0" i="1" baseline="0" smtClean="0">
                                    <a:solidFill>
                                      <a:schemeClr val="tx1"/>
                                    </a:solidFill>
                                    <a:latin typeface="Cambria Math" panose="02040503050406030204" pitchFamily="18" charset="0"/>
                                  </a:rPr>
                                  <m:t> </m:t>
                                </m:r>
                              </m:oMath>
                            </m:oMathPara>
                          </a14:m>
                          <a:endParaRPr kumimoji="1" lang="ja-JP" altLang="en-US" sz="2400" baseline="0" dirty="0">
                            <a:solidFill>
                              <a:schemeClr val="tx1"/>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2400" baseline="0" dirty="0">
                            <a:solidFill>
                              <a:schemeClr val="tx1"/>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53002050"/>
                      </a:ext>
                    </a:extLst>
                  </a:tr>
                  <a:tr h="370840">
                    <a:tc>
                      <a:txBody>
                        <a:bodyPr/>
                        <a:lstStyle/>
                        <a:p>
                          <a:pPr algn="ctr"/>
                          <a:r>
                            <a:rPr kumimoji="1" lang="en-US" altLang="ja-JP" sz="2400" baseline="0" dirty="0">
                              <a:solidFill>
                                <a:schemeClr val="tx1"/>
                              </a:solidFill>
                              <a:latin typeface="Times New Roman" panose="02020603050405020304" pitchFamily="18" charset="0"/>
                            </a:rPr>
                            <a:t>1 1 0</a:t>
                          </a:r>
                          <a:endParaRPr kumimoji="1" lang="ja-JP" altLang="en-US" sz="2400" baseline="0" dirty="0">
                            <a:solidFill>
                              <a:schemeClr val="tx1"/>
                            </a:solidFill>
                            <a:latin typeface="Times New Roman" panose="02020603050405020304" pitchFamily="18"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2400" b="0" i="0" baseline="0" smtClean="0">
                                    <a:solidFill>
                                      <a:schemeClr val="tx1"/>
                                    </a:solidFill>
                                    <a:latin typeface="Cambria Math" panose="02040503050406030204" pitchFamily="18" charset="0"/>
                                  </a:rPr>
                                  <m:t> </m:t>
                                </m:r>
                                <m:r>
                                  <a:rPr kumimoji="1" lang="en-US" altLang="ja-JP" sz="2400" b="0" i="1" baseline="0" smtClean="0">
                                    <a:solidFill>
                                      <a:schemeClr val="tx1"/>
                                    </a:solidFill>
                                    <a:latin typeface="Cambria Math" panose="02040503050406030204" pitchFamily="18" charset="0"/>
                                  </a:rPr>
                                  <m:t>𝑋</m:t>
                                </m:r>
                                <m:r>
                                  <a:rPr kumimoji="1" lang="en-US" altLang="ja-JP" sz="2400" b="0" i="0" baseline="0" smtClean="0">
                                    <a:solidFill>
                                      <a:schemeClr val="tx1"/>
                                    </a:solidFill>
                                    <a:latin typeface="Cambria Math" panose="02040503050406030204" pitchFamily="18" charset="0"/>
                                  </a:rPr>
                                  <m:t> </m:t>
                                </m:r>
                                <m:r>
                                  <a:rPr kumimoji="1" lang="ja-JP" altLang="en-US" sz="2400" i="1" baseline="0" smtClean="0">
                                    <a:solidFill>
                                      <a:schemeClr val="tx1"/>
                                    </a:solidFill>
                                    <a:latin typeface="Cambria Math" panose="02040503050406030204" pitchFamily="18" charset="0"/>
                                  </a:rPr>
                                  <m:t>⋅</m:t>
                                </m:r>
                                <m:r>
                                  <a:rPr kumimoji="1" lang="en-US" altLang="ja-JP" sz="2400" b="0" i="1" baseline="0" smtClean="0">
                                    <a:solidFill>
                                      <a:schemeClr val="tx1"/>
                                    </a:solidFill>
                                    <a:latin typeface="Cambria Math" panose="02040503050406030204" pitchFamily="18" charset="0"/>
                                  </a:rPr>
                                  <m:t>𝑌</m:t>
                                </m:r>
                                <m:r>
                                  <a:rPr kumimoji="1" lang="en-US" altLang="ja-JP" sz="2400" b="0" i="1" baseline="0" smtClean="0">
                                    <a:solidFill>
                                      <a:schemeClr val="tx1"/>
                                    </a:solidFill>
                                    <a:latin typeface="Cambria Math" panose="02040503050406030204" pitchFamily="18" charset="0"/>
                                  </a:rPr>
                                  <m:t> ⋅</m:t>
                                </m:r>
                                <m:acc>
                                  <m:accPr>
                                    <m:chr m:val="̅"/>
                                    <m:ctrlPr>
                                      <a:rPr kumimoji="1" lang="ja-JP" altLang="en-US" sz="2400" i="1" baseline="0" smtClean="0">
                                        <a:solidFill>
                                          <a:schemeClr val="tx1"/>
                                        </a:solidFill>
                                        <a:latin typeface="Cambria Math" panose="02040503050406030204" pitchFamily="18" charset="0"/>
                                      </a:rPr>
                                    </m:ctrlPr>
                                  </m:accPr>
                                  <m:e>
                                    <m:r>
                                      <a:rPr kumimoji="1" lang="en-US" altLang="ja-JP" sz="2400" b="0" i="1" baseline="0" smtClean="0">
                                        <a:solidFill>
                                          <a:schemeClr val="tx1"/>
                                        </a:solidFill>
                                        <a:latin typeface="Cambria Math" panose="02040503050406030204" pitchFamily="18" charset="0"/>
                                      </a:rPr>
                                      <m:t> </m:t>
                                    </m:r>
                                    <m:r>
                                      <a:rPr kumimoji="1" lang="en-US" altLang="ja-JP" sz="2400" b="0" i="1" baseline="0" smtClean="0">
                                        <a:solidFill>
                                          <a:schemeClr val="tx1"/>
                                        </a:solidFill>
                                        <a:latin typeface="Cambria Math" panose="02040503050406030204" pitchFamily="18" charset="0"/>
                                      </a:rPr>
                                      <m:t>𝑍</m:t>
                                    </m:r>
                                    <m:r>
                                      <a:rPr kumimoji="1" lang="en-US" altLang="ja-JP" sz="2400" b="0" i="1" baseline="0" smtClean="0">
                                        <a:solidFill>
                                          <a:schemeClr val="tx1"/>
                                        </a:solidFill>
                                        <a:latin typeface="Cambria Math" panose="02040503050406030204" pitchFamily="18" charset="0"/>
                                      </a:rPr>
                                      <m:t> </m:t>
                                    </m:r>
                                  </m:e>
                                </m:acc>
                              </m:oMath>
                            </m:oMathPara>
                          </a14:m>
                          <a:endParaRPr kumimoji="1" lang="ja-JP" altLang="en-US" sz="2400" baseline="0" dirty="0">
                            <a:solidFill>
                              <a:schemeClr val="tx1"/>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2400" baseline="0" dirty="0">
                            <a:solidFill>
                              <a:schemeClr val="tx1"/>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52288824"/>
                      </a:ext>
                    </a:extLst>
                  </a:tr>
                  <a:tr h="370840">
                    <a:tc>
                      <a:txBody>
                        <a:bodyPr/>
                        <a:lstStyle/>
                        <a:p>
                          <a:pPr algn="ctr"/>
                          <a:r>
                            <a:rPr kumimoji="1" lang="en-US" altLang="ja-JP" sz="2400" baseline="0" dirty="0">
                              <a:solidFill>
                                <a:schemeClr val="tx1"/>
                              </a:solidFill>
                              <a:latin typeface="Times New Roman" panose="02020603050405020304" pitchFamily="18" charset="0"/>
                            </a:rPr>
                            <a:t>1 1 1</a:t>
                          </a:r>
                          <a:endParaRPr kumimoji="1" lang="ja-JP" altLang="en-US" sz="2400" baseline="0" dirty="0">
                            <a:solidFill>
                              <a:schemeClr val="tx1"/>
                            </a:solidFill>
                            <a:latin typeface="Times New Roman" panose="02020603050405020304" pitchFamily="18"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2400" b="0" i="1" baseline="0" smtClean="0">
                                    <a:solidFill>
                                      <a:schemeClr val="tx1"/>
                                    </a:solidFill>
                                    <a:latin typeface="Cambria Math" panose="02040503050406030204" pitchFamily="18" charset="0"/>
                                  </a:rPr>
                                  <m:t> </m:t>
                                </m:r>
                                <m:r>
                                  <a:rPr kumimoji="1" lang="en-US" altLang="ja-JP" sz="2400" b="0" i="1" baseline="0" smtClean="0">
                                    <a:solidFill>
                                      <a:schemeClr val="tx1"/>
                                    </a:solidFill>
                                    <a:latin typeface="Cambria Math" panose="02040503050406030204" pitchFamily="18" charset="0"/>
                                  </a:rPr>
                                  <m:t>𝑋</m:t>
                                </m:r>
                                <m:r>
                                  <a:rPr kumimoji="1" lang="en-US" altLang="ja-JP" sz="2400" b="0" i="1" baseline="0" smtClean="0">
                                    <a:solidFill>
                                      <a:schemeClr val="tx1"/>
                                    </a:solidFill>
                                    <a:latin typeface="Cambria Math" panose="02040503050406030204" pitchFamily="18" charset="0"/>
                                  </a:rPr>
                                  <m:t> ⋅</m:t>
                                </m:r>
                                <m:r>
                                  <a:rPr kumimoji="1" lang="en-US" altLang="ja-JP" sz="2400" b="0" i="1" baseline="0" smtClean="0">
                                    <a:solidFill>
                                      <a:schemeClr val="tx1"/>
                                    </a:solidFill>
                                    <a:latin typeface="Cambria Math" panose="02040503050406030204" pitchFamily="18" charset="0"/>
                                  </a:rPr>
                                  <m:t>𝑌</m:t>
                                </m:r>
                                <m:r>
                                  <a:rPr kumimoji="1" lang="en-US" altLang="ja-JP" sz="2400" b="0" i="1" baseline="0" smtClean="0">
                                    <a:solidFill>
                                      <a:schemeClr val="tx1"/>
                                    </a:solidFill>
                                    <a:latin typeface="Cambria Math" panose="02040503050406030204" pitchFamily="18" charset="0"/>
                                  </a:rPr>
                                  <m:t> ⋅</m:t>
                                </m:r>
                                <m:r>
                                  <a:rPr kumimoji="1" lang="en-US" altLang="ja-JP" sz="2400" b="0" i="1" baseline="0" smtClean="0">
                                    <a:solidFill>
                                      <a:schemeClr val="tx1"/>
                                    </a:solidFill>
                                    <a:latin typeface="Cambria Math" panose="02040503050406030204" pitchFamily="18" charset="0"/>
                                  </a:rPr>
                                  <m:t>𝑍</m:t>
                                </m:r>
                                <m:r>
                                  <a:rPr kumimoji="1" lang="en-US" altLang="ja-JP" sz="2400" b="0" i="1" baseline="0" smtClean="0">
                                    <a:solidFill>
                                      <a:schemeClr val="tx1"/>
                                    </a:solidFill>
                                    <a:latin typeface="Cambria Math" panose="02040503050406030204" pitchFamily="18" charset="0"/>
                                  </a:rPr>
                                  <m:t> </m:t>
                                </m:r>
                              </m:oMath>
                            </m:oMathPara>
                          </a14:m>
                          <a:endParaRPr kumimoji="1" lang="ja-JP" altLang="en-US" sz="2400" baseline="0" dirty="0">
                            <a:solidFill>
                              <a:schemeClr val="tx1"/>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kumimoji="1" lang="ja-JP" altLang="en-US" sz="2400" baseline="0" dirty="0">
                            <a:solidFill>
                              <a:schemeClr val="tx1"/>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69009762"/>
                      </a:ext>
                    </a:extLst>
                  </a:tr>
                </a:tbl>
              </a:graphicData>
            </a:graphic>
          </p:graphicFrame>
        </mc:Choice>
        <mc:Fallback xmlns="">
          <p:graphicFrame>
            <p:nvGraphicFramePr>
              <p:cNvPr id="8" name="表 2">
                <a:extLst>
                  <a:ext uri="{FF2B5EF4-FFF2-40B4-BE49-F238E27FC236}">
                    <a16:creationId xmlns:a16="http://schemas.microsoft.com/office/drawing/2014/main" id="{001AAAE4-C6EF-4C60-9414-82D43A26218E}"/>
                  </a:ext>
                </a:extLst>
              </p:cNvPr>
              <p:cNvGraphicFramePr>
                <a:graphicFrameLocks noGrp="1"/>
              </p:cNvGraphicFramePr>
              <p:nvPr>
                <p:extLst>
                  <p:ext uri="{D42A27DB-BD31-4B8C-83A1-F6EECF244321}">
                    <p14:modId xmlns:p14="http://schemas.microsoft.com/office/powerpoint/2010/main" val="2896803008"/>
                  </p:ext>
                </p:extLst>
              </p:nvPr>
            </p:nvGraphicFramePr>
            <p:xfrm>
              <a:off x="685800" y="2362200"/>
              <a:ext cx="4572000" cy="411480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636297394"/>
                        </a:ext>
                      </a:extLst>
                    </a:gridCol>
                    <a:gridCol w="1981200">
                      <a:extLst>
                        <a:ext uri="{9D8B030D-6E8A-4147-A177-3AD203B41FA5}">
                          <a16:colId xmlns:a16="http://schemas.microsoft.com/office/drawing/2014/main" val="461267109"/>
                        </a:ext>
                      </a:extLst>
                    </a:gridCol>
                    <a:gridCol w="1371600">
                      <a:extLst>
                        <a:ext uri="{9D8B030D-6E8A-4147-A177-3AD203B41FA5}">
                          <a16:colId xmlns:a16="http://schemas.microsoft.com/office/drawing/2014/main" val="1149626379"/>
                        </a:ext>
                      </a:extLst>
                    </a:gridCol>
                  </a:tblGrid>
                  <a:tr h="457200">
                    <a:tc>
                      <a:txBody>
                        <a:bodyPr/>
                        <a:lstStyle/>
                        <a:p>
                          <a:pPr algn="ctr"/>
                          <a:r>
                            <a:rPr kumimoji="1" lang="en-US" altLang="ja-JP" sz="2400" i="1" baseline="0" dirty="0">
                              <a:solidFill>
                                <a:schemeClr val="tx1"/>
                              </a:solidFill>
                              <a:latin typeface="Times New Roman" panose="02020603050405020304" pitchFamily="18" charset="0"/>
                            </a:rPr>
                            <a:t>X Y Z</a:t>
                          </a:r>
                          <a:endParaRPr kumimoji="1" lang="ja-JP" altLang="en-US" sz="2400" i="1" baseline="0" dirty="0">
                            <a:solidFill>
                              <a:schemeClr val="tx1"/>
                            </a:solidFill>
                            <a:latin typeface="Times New Roman" panose="02020603050405020304" pitchFamily="18"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ja-JP" altLang="en-US" sz="2400" baseline="0" dirty="0">
                              <a:solidFill>
                                <a:schemeClr val="tx1"/>
                              </a:solidFill>
                              <a:latin typeface="Times New Roman" panose="02020603050405020304" pitchFamily="18" charset="0"/>
                            </a:rPr>
                            <a:t>最小項</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en-US" altLang="ja-JP" sz="2400" i="1" baseline="0" dirty="0">
                              <a:solidFill>
                                <a:schemeClr val="tx1"/>
                              </a:solidFill>
                              <a:latin typeface="Times New Roman" panose="02020603050405020304" pitchFamily="18" charset="0"/>
                            </a:rPr>
                            <a:t>f </a:t>
                          </a:r>
                          <a:r>
                            <a:rPr kumimoji="1" lang="en-US" altLang="ja-JP" sz="2400" baseline="0" dirty="0">
                              <a:solidFill>
                                <a:schemeClr val="tx1"/>
                              </a:solidFill>
                              <a:latin typeface="Times New Roman" panose="02020603050405020304" pitchFamily="18" charset="0"/>
                            </a:rPr>
                            <a:t>(</a:t>
                          </a:r>
                          <a:r>
                            <a:rPr kumimoji="1" lang="en-US" altLang="ja-JP" sz="2400" i="1" baseline="0" dirty="0">
                              <a:solidFill>
                                <a:schemeClr val="tx1"/>
                              </a:solidFill>
                              <a:latin typeface="Times New Roman" panose="02020603050405020304" pitchFamily="18" charset="0"/>
                            </a:rPr>
                            <a:t>X</a:t>
                          </a:r>
                          <a:r>
                            <a:rPr kumimoji="1" lang="en-US" altLang="ja-JP" sz="2400" baseline="0" dirty="0">
                              <a:solidFill>
                                <a:schemeClr val="tx1"/>
                              </a:solidFill>
                              <a:latin typeface="Times New Roman" panose="02020603050405020304" pitchFamily="18" charset="0"/>
                            </a:rPr>
                            <a:t>,</a:t>
                          </a:r>
                          <a:r>
                            <a:rPr kumimoji="1" lang="en-US" altLang="ja-JP" sz="2400" i="1" baseline="0" dirty="0">
                              <a:solidFill>
                                <a:schemeClr val="tx1"/>
                              </a:solidFill>
                              <a:latin typeface="Times New Roman" panose="02020603050405020304" pitchFamily="18" charset="0"/>
                            </a:rPr>
                            <a:t>Y</a:t>
                          </a:r>
                          <a:r>
                            <a:rPr kumimoji="1" lang="en-US" altLang="ja-JP" sz="2400" baseline="0" dirty="0">
                              <a:solidFill>
                                <a:schemeClr val="tx1"/>
                              </a:solidFill>
                              <a:latin typeface="Times New Roman" panose="02020603050405020304" pitchFamily="18" charset="0"/>
                            </a:rPr>
                            <a:t>,</a:t>
                          </a:r>
                          <a:r>
                            <a:rPr kumimoji="1" lang="en-US" altLang="ja-JP" sz="2400" i="1" baseline="0" dirty="0">
                              <a:solidFill>
                                <a:schemeClr val="tx1"/>
                              </a:solidFill>
                              <a:latin typeface="Times New Roman" panose="02020603050405020304" pitchFamily="18" charset="0"/>
                            </a:rPr>
                            <a:t>Z</a:t>
                          </a:r>
                          <a:r>
                            <a:rPr kumimoji="1" lang="en-US" altLang="ja-JP" sz="2400" baseline="0" dirty="0">
                              <a:solidFill>
                                <a:schemeClr val="tx1"/>
                              </a:solidFill>
                              <a:latin typeface="Times New Roman" panose="02020603050405020304" pitchFamily="18" charset="0"/>
                            </a:rPr>
                            <a:t>)</a:t>
                          </a:r>
                          <a:endParaRPr kumimoji="1" lang="ja-JP" altLang="en-US" sz="2400" baseline="0" dirty="0">
                            <a:solidFill>
                              <a:schemeClr val="tx1"/>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1611497"/>
                      </a:ext>
                    </a:extLst>
                  </a:tr>
                  <a:tr h="457200">
                    <a:tc>
                      <a:txBody>
                        <a:bodyPr/>
                        <a:lstStyle/>
                        <a:p>
                          <a:pPr algn="ctr"/>
                          <a:r>
                            <a:rPr kumimoji="1" lang="en-US" altLang="ja-JP" sz="2400" baseline="0" dirty="0">
                              <a:solidFill>
                                <a:schemeClr val="tx1"/>
                              </a:solidFill>
                              <a:latin typeface="Times New Roman" panose="02020603050405020304" pitchFamily="18" charset="0"/>
                            </a:rPr>
                            <a:t>0 0 0</a:t>
                          </a:r>
                          <a:endParaRPr kumimoji="1" lang="ja-JP" altLang="en-US" sz="2400" baseline="0" dirty="0">
                            <a:solidFill>
                              <a:schemeClr val="tx1"/>
                            </a:solidFill>
                            <a:latin typeface="Times New Roman" panose="02020603050405020304" pitchFamily="18"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61963" t="-113333" r="-70552" b="-730667"/>
                          </a:stretch>
                        </a:blipFill>
                      </a:tcPr>
                    </a:tc>
                    <a:tc>
                      <a:txBody>
                        <a:bodyPr/>
                        <a:lstStyle/>
                        <a:p>
                          <a:pPr algn="ctr"/>
                          <a:endParaRPr kumimoji="1" lang="ja-JP" altLang="en-US" sz="2400" baseline="0" dirty="0">
                            <a:solidFill>
                              <a:schemeClr val="tx1"/>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8730239"/>
                      </a:ext>
                    </a:extLst>
                  </a:tr>
                  <a:tr h="457200">
                    <a:tc>
                      <a:txBody>
                        <a:bodyPr/>
                        <a:lstStyle/>
                        <a:p>
                          <a:pPr algn="ctr"/>
                          <a:r>
                            <a:rPr kumimoji="1" lang="en-US" altLang="ja-JP" sz="2400" baseline="0" dirty="0">
                              <a:solidFill>
                                <a:schemeClr val="tx1"/>
                              </a:solidFill>
                              <a:latin typeface="Times New Roman" panose="02020603050405020304" pitchFamily="18" charset="0"/>
                            </a:rPr>
                            <a:t>0 0 1</a:t>
                          </a:r>
                          <a:endParaRPr kumimoji="1" lang="ja-JP" altLang="en-US" sz="2400" baseline="0" dirty="0">
                            <a:solidFill>
                              <a:schemeClr val="tx1"/>
                            </a:solidFill>
                            <a:latin typeface="Times New Roman" panose="02020603050405020304" pitchFamily="18"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61963" t="-213333" r="-70552" b="-630667"/>
                          </a:stretch>
                        </a:blipFill>
                      </a:tcPr>
                    </a:tc>
                    <a:tc>
                      <a:txBody>
                        <a:bodyPr/>
                        <a:lstStyle/>
                        <a:p>
                          <a:pPr algn="ctr"/>
                          <a:endParaRPr kumimoji="1" lang="ja-JP" altLang="en-US" sz="2400" baseline="0" dirty="0">
                            <a:solidFill>
                              <a:schemeClr val="tx1"/>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5474776"/>
                      </a:ext>
                    </a:extLst>
                  </a:tr>
                  <a:tr h="457200">
                    <a:tc>
                      <a:txBody>
                        <a:bodyPr/>
                        <a:lstStyle/>
                        <a:p>
                          <a:pPr algn="ctr"/>
                          <a:r>
                            <a:rPr kumimoji="1" lang="en-US" altLang="ja-JP" sz="2400" baseline="0" dirty="0">
                              <a:solidFill>
                                <a:schemeClr val="tx1"/>
                              </a:solidFill>
                              <a:latin typeface="Times New Roman" panose="02020603050405020304" pitchFamily="18" charset="0"/>
                            </a:rPr>
                            <a:t>0 1 0</a:t>
                          </a:r>
                          <a:endParaRPr kumimoji="1" lang="ja-JP" altLang="en-US" sz="2400" baseline="0" dirty="0">
                            <a:solidFill>
                              <a:schemeClr val="tx1"/>
                            </a:solidFill>
                            <a:latin typeface="Times New Roman" panose="02020603050405020304" pitchFamily="18"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61963" t="-313333" r="-70552" b="-530667"/>
                          </a:stretch>
                        </a:blipFill>
                      </a:tcPr>
                    </a:tc>
                    <a:tc>
                      <a:txBody>
                        <a:bodyPr/>
                        <a:lstStyle/>
                        <a:p>
                          <a:pPr algn="ctr"/>
                          <a:endParaRPr kumimoji="1" lang="ja-JP" altLang="en-US" sz="2400" baseline="0" dirty="0">
                            <a:solidFill>
                              <a:schemeClr val="tx1"/>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53489965"/>
                      </a:ext>
                    </a:extLst>
                  </a:tr>
                  <a:tr h="457200">
                    <a:tc>
                      <a:txBody>
                        <a:bodyPr/>
                        <a:lstStyle/>
                        <a:p>
                          <a:pPr algn="ctr"/>
                          <a:r>
                            <a:rPr kumimoji="1" lang="en-US" altLang="ja-JP" sz="2400" baseline="0" dirty="0">
                              <a:solidFill>
                                <a:schemeClr val="tx1"/>
                              </a:solidFill>
                              <a:latin typeface="Times New Roman" panose="02020603050405020304" pitchFamily="18" charset="0"/>
                            </a:rPr>
                            <a:t>0 1 1</a:t>
                          </a:r>
                          <a:endParaRPr kumimoji="1" lang="ja-JP" altLang="en-US" sz="2400" baseline="0" dirty="0">
                            <a:solidFill>
                              <a:schemeClr val="tx1"/>
                            </a:solidFill>
                            <a:latin typeface="Times New Roman" panose="02020603050405020304" pitchFamily="18"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61963" t="-407895" r="-70552" b="-423684"/>
                          </a:stretch>
                        </a:blipFill>
                      </a:tcPr>
                    </a:tc>
                    <a:tc>
                      <a:txBody>
                        <a:bodyPr/>
                        <a:lstStyle/>
                        <a:p>
                          <a:pPr algn="ctr"/>
                          <a:endParaRPr kumimoji="1" lang="ja-JP" altLang="en-US" sz="2400" baseline="0" dirty="0">
                            <a:solidFill>
                              <a:schemeClr val="tx1"/>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7901128"/>
                      </a:ext>
                    </a:extLst>
                  </a:tr>
                  <a:tr h="457200">
                    <a:tc>
                      <a:txBody>
                        <a:bodyPr/>
                        <a:lstStyle/>
                        <a:p>
                          <a:pPr algn="ctr"/>
                          <a:r>
                            <a:rPr kumimoji="1" lang="en-US" altLang="ja-JP" sz="2400" baseline="0" dirty="0">
                              <a:solidFill>
                                <a:schemeClr val="tx1"/>
                              </a:solidFill>
                              <a:latin typeface="Times New Roman" panose="02020603050405020304" pitchFamily="18" charset="0"/>
                            </a:rPr>
                            <a:t>1 0 0</a:t>
                          </a:r>
                          <a:endParaRPr kumimoji="1" lang="ja-JP" altLang="en-US" sz="2400" baseline="0" dirty="0">
                            <a:solidFill>
                              <a:schemeClr val="tx1"/>
                            </a:solidFill>
                            <a:latin typeface="Times New Roman" panose="02020603050405020304" pitchFamily="18"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61963" t="-514667" r="-70552" b="-329333"/>
                          </a:stretch>
                        </a:blipFill>
                      </a:tcPr>
                    </a:tc>
                    <a:tc>
                      <a:txBody>
                        <a:bodyPr/>
                        <a:lstStyle/>
                        <a:p>
                          <a:pPr algn="ctr"/>
                          <a:endParaRPr kumimoji="1" lang="ja-JP" altLang="en-US" sz="2400" baseline="0" dirty="0">
                            <a:solidFill>
                              <a:schemeClr val="tx1"/>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5567685"/>
                      </a:ext>
                    </a:extLst>
                  </a:tr>
                  <a:tr h="457200">
                    <a:tc>
                      <a:txBody>
                        <a:bodyPr/>
                        <a:lstStyle/>
                        <a:p>
                          <a:pPr algn="ctr"/>
                          <a:r>
                            <a:rPr kumimoji="1" lang="en-US" altLang="ja-JP" sz="2400" baseline="0" dirty="0">
                              <a:solidFill>
                                <a:schemeClr val="tx1"/>
                              </a:solidFill>
                              <a:latin typeface="Times New Roman" panose="02020603050405020304" pitchFamily="18" charset="0"/>
                            </a:rPr>
                            <a:t>1 0 1</a:t>
                          </a:r>
                          <a:endParaRPr kumimoji="1" lang="ja-JP" altLang="en-US" sz="2400" baseline="0" dirty="0">
                            <a:solidFill>
                              <a:schemeClr val="tx1"/>
                            </a:solidFill>
                            <a:latin typeface="Times New Roman" panose="02020603050405020304" pitchFamily="18"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61963" t="-614667" r="-70552" b="-229333"/>
                          </a:stretch>
                        </a:blipFill>
                      </a:tcPr>
                    </a:tc>
                    <a:tc>
                      <a:txBody>
                        <a:bodyPr/>
                        <a:lstStyle/>
                        <a:p>
                          <a:pPr algn="ctr"/>
                          <a:endParaRPr kumimoji="1" lang="ja-JP" altLang="en-US" sz="2400" baseline="0" dirty="0">
                            <a:solidFill>
                              <a:schemeClr val="tx1"/>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53002050"/>
                      </a:ext>
                    </a:extLst>
                  </a:tr>
                  <a:tr h="457200">
                    <a:tc>
                      <a:txBody>
                        <a:bodyPr/>
                        <a:lstStyle/>
                        <a:p>
                          <a:pPr algn="ctr"/>
                          <a:r>
                            <a:rPr kumimoji="1" lang="en-US" altLang="ja-JP" sz="2400" baseline="0" dirty="0">
                              <a:solidFill>
                                <a:schemeClr val="tx1"/>
                              </a:solidFill>
                              <a:latin typeface="Times New Roman" panose="02020603050405020304" pitchFamily="18" charset="0"/>
                            </a:rPr>
                            <a:t>1 1 0</a:t>
                          </a:r>
                          <a:endParaRPr kumimoji="1" lang="ja-JP" altLang="en-US" sz="2400" baseline="0" dirty="0">
                            <a:solidFill>
                              <a:schemeClr val="tx1"/>
                            </a:solidFill>
                            <a:latin typeface="Times New Roman" panose="02020603050405020304" pitchFamily="18"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61963" t="-714667" r="-70552" b="-129333"/>
                          </a:stretch>
                        </a:blipFill>
                      </a:tcPr>
                    </a:tc>
                    <a:tc>
                      <a:txBody>
                        <a:bodyPr/>
                        <a:lstStyle/>
                        <a:p>
                          <a:pPr algn="ctr"/>
                          <a:endParaRPr kumimoji="1" lang="ja-JP" altLang="en-US" sz="2400" baseline="0" dirty="0">
                            <a:solidFill>
                              <a:schemeClr val="tx1"/>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52288824"/>
                      </a:ext>
                    </a:extLst>
                  </a:tr>
                  <a:tr h="457200">
                    <a:tc>
                      <a:txBody>
                        <a:bodyPr/>
                        <a:lstStyle/>
                        <a:p>
                          <a:pPr algn="ctr"/>
                          <a:r>
                            <a:rPr kumimoji="1" lang="en-US" altLang="ja-JP" sz="2400" baseline="0" dirty="0">
                              <a:solidFill>
                                <a:schemeClr val="tx1"/>
                              </a:solidFill>
                              <a:latin typeface="Times New Roman" panose="02020603050405020304" pitchFamily="18" charset="0"/>
                            </a:rPr>
                            <a:t>1 1 1</a:t>
                          </a:r>
                          <a:endParaRPr kumimoji="1" lang="ja-JP" altLang="en-US" sz="2400" baseline="0" dirty="0">
                            <a:solidFill>
                              <a:schemeClr val="tx1"/>
                            </a:solidFill>
                            <a:latin typeface="Times New Roman" panose="02020603050405020304" pitchFamily="18"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a:blip r:embed="rId3"/>
                          <a:stretch>
                            <a:fillRect l="-61963" t="-814667" r="-70552" b="-29333"/>
                          </a:stretch>
                        </a:blipFill>
                      </a:tcPr>
                    </a:tc>
                    <a:tc>
                      <a:txBody>
                        <a:bodyPr/>
                        <a:lstStyle/>
                        <a:p>
                          <a:pPr algn="ctr"/>
                          <a:endParaRPr kumimoji="1" lang="ja-JP" altLang="en-US" sz="2400" baseline="0" dirty="0">
                            <a:solidFill>
                              <a:schemeClr val="tx1"/>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69009762"/>
                      </a:ext>
                    </a:extLst>
                  </a:tr>
                </a:tbl>
              </a:graphicData>
            </a:graphic>
          </p:graphicFrame>
        </mc:Fallback>
      </mc:AlternateContent>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DEB61D3D-1BED-4C5B-B8B0-4A4CAF22AA8C}"/>
                  </a:ext>
                </a:extLst>
              </p:cNvPr>
              <p:cNvSpPr txBox="1"/>
              <p:nvPr/>
            </p:nvSpPr>
            <p:spPr>
              <a:xfrm>
                <a:off x="496464" y="1548825"/>
                <a:ext cx="8259890" cy="584775"/>
              </a:xfrm>
              <a:prstGeom prst="rect">
                <a:avLst/>
              </a:prstGeom>
              <a:noFill/>
            </p:spPr>
            <p:txBody>
              <a:bodyPr wrap="none" rtlCol="0">
                <a:spAutoFit/>
              </a:bodyPr>
              <a:lstStyle/>
              <a:p>
                <a:r>
                  <a:rPr kumimoji="1" lang="ja-JP" altLang="en-US" i="0" dirty="0"/>
                  <a:t>例題</a:t>
                </a:r>
                <a:r>
                  <a:rPr lang="en-US" altLang="ja-JP" i="0" dirty="0"/>
                  <a:t> </a:t>
                </a:r>
                <a14:m>
                  <m:oMath xmlns:m="http://schemas.openxmlformats.org/officeDocument/2006/math">
                    <m:r>
                      <a:rPr lang="en-US" altLang="ja-JP" b="0" i="1" smtClean="0">
                        <a:latin typeface="Cambria Math" panose="02040503050406030204" pitchFamily="18" charset="0"/>
                      </a:rPr>
                      <m:t>𝑓</m:t>
                    </m:r>
                    <m:d>
                      <m:dPr>
                        <m:ctrlPr>
                          <a:rPr lang="en-US" altLang="ja-JP" b="0" i="1" smtClean="0">
                            <a:latin typeface="Cambria Math" panose="02040503050406030204" pitchFamily="18" charset="0"/>
                          </a:rPr>
                        </m:ctrlPr>
                      </m:dPr>
                      <m:e>
                        <m:r>
                          <a:rPr lang="en-US" altLang="ja-JP" b="0" i="1" smtClean="0">
                            <a:latin typeface="Cambria Math" panose="02040503050406030204" pitchFamily="18" charset="0"/>
                          </a:rPr>
                          <m:t>𝑋</m:t>
                        </m:r>
                        <m:r>
                          <a:rPr lang="en-US" altLang="ja-JP" b="0" i="1" smtClean="0">
                            <a:latin typeface="Cambria Math" panose="02040503050406030204" pitchFamily="18" charset="0"/>
                          </a:rPr>
                          <m:t>,</m:t>
                        </m:r>
                        <m:r>
                          <a:rPr lang="en-US" altLang="ja-JP" b="0" i="1" smtClean="0">
                            <a:latin typeface="Cambria Math" panose="02040503050406030204" pitchFamily="18" charset="0"/>
                          </a:rPr>
                          <m:t>𝑌</m:t>
                        </m:r>
                        <m:r>
                          <a:rPr lang="en-US" altLang="ja-JP" b="0" i="1" smtClean="0">
                            <a:latin typeface="Cambria Math" panose="02040503050406030204" pitchFamily="18" charset="0"/>
                          </a:rPr>
                          <m:t>,</m:t>
                        </m:r>
                        <m:r>
                          <a:rPr lang="en-US" altLang="ja-JP" b="0" i="1" smtClean="0">
                            <a:latin typeface="Cambria Math" panose="02040503050406030204" pitchFamily="18" charset="0"/>
                          </a:rPr>
                          <m:t>𝑍</m:t>
                        </m:r>
                      </m:e>
                    </m:d>
                    <m:r>
                      <a:rPr lang="en-US" altLang="ja-JP" b="0" i="1" smtClean="0">
                        <a:latin typeface="Cambria Math" panose="02040503050406030204" pitchFamily="18" charset="0"/>
                      </a:rPr>
                      <m:t>=</m:t>
                    </m:r>
                    <m:r>
                      <a:rPr lang="en-US" altLang="ja-JP" b="0" i="1" smtClean="0">
                        <a:latin typeface="Cambria Math" panose="02040503050406030204" pitchFamily="18" charset="0"/>
                      </a:rPr>
                      <m:t>𝑋</m:t>
                    </m:r>
                    <m:r>
                      <a:rPr lang="en-US" altLang="ja-JP" b="0" i="1" smtClean="0">
                        <a:latin typeface="Cambria Math" panose="02040503050406030204" pitchFamily="18" charset="0"/>
                        <a:ea typeface="Cambria Math" panose="02040503050406030204" pitchFamily="18" charset="0"/>
                      </a:rPr>
                      <m:t>∙</m:t>
                    </m:r>
                    <m:acc>
                      <m:accPr>
                        <m:chr m:val="̅"/>
                        <m:ctrlPr>
                          <a:rPr lang="en-US" altLang="ja-JP" b="0" i="1" smtClean="0">
                            <a:latin typeface="Cambria Math" panose="02040503050406030204" pitchFamily="18" charset="0"/>
                            <a:ea typeface="Cambria Math" panose="02040503050406030204" pitchFamily="18" charset="0"/>
                          </a:rPr>
                        </m:ctrlPr>
                      </m:accPr>
                      <m:e>
                        <m:r>
                          <a:rPr lang="en-US" altLang="ja-JP" b="0" i="1" smtClean="0">
                            <a:latin typeface="Cambria Math" panose="02040503050406030204" pitchFamily="18" charset="0"/>
                            <a:ea typeface="Cambria Math" panose="02040503050406030204" pitchFamily="18" charset="0"/>
                          </a:rPr>
                          <m:t> </m:t>
                        </m:r>
                        <m:r>
                          <a:rPr lang="en-US" altLang="ja-JP" b="0" i="1" smtClean="0">
                            <a:latin typeface="Cambria Math" panose="02040503050406030204" pitchFamily="18" charset="0"/>
                            <a:ea typeface="Cambria Math" panose="02040503050406030204" pitchFamily="18" charset="0"/>
                          </a:rPr>
                          <m:t>𝑌</m:t>
                        </m:r>
                        <m:r>
                          <a:rPr lang="en-US" altLang="ja-JP" b="0" i="1" smtClean="0">
                            <a:latin typeface="Cambria Math" panose="02040503050406030204" pitchFamily="18" charset="0"/>
                            <a:ea typeface="Cambria Math" panose="02040503050406030204" pitchFamily="18" charset="0"/>
                          </a:rPr>
                          <m:t> </m:t>
                        </m:r>
                      </m:e>
                    </m:acc>
                    <m:r>
                      <a:rPr lang="en-US" altLang="ja-JP" b="0" i="1" smtClean="0">
                        <a:latin typeface="Cambria Math" panose="02040503050406030204" pitchFamily="18" charset="0"/>
                      </a:rPr>
                      <m:t>+</m:t>
                    </m:r>
                    <m:r>
                      <a:rPr lang="en-US" altLang="ja-JP" b="0" i="1" smtClean="0">
                        <a:latin typeface="Cambria Math" panose="02040503050406030204" pitchFamily="18" charset="0"/>
                      </a:rPr>
                      <m:t>𝑌</m:t>
                    </m:r>
                    <m:r>
                      <a:rPr lang="en-US" altLang="ja-JP" b="0" i="1" smtClean="0">
                        <a:latin typeface="Cambria Math" panose="02040503050406030204" pitchFamily="18" charset="0"/>
                        <a:ea typeface="Cambria Math" panose="02040503050406030204" pitchFamily="18" charset="0"/>
                      </a:rPr>
                      <m:t>∙</m:t>
                    </m:r>
                    <m:acc>
                      <m:accPr>
                        <m:chr m:val="̅"/>
                        <m:ctrlPr>
                          <a:rPr lang="en-US" altLang="ja-JP" b="0" i="1" smtClean="0">
                            <a:latin typeface="Cambria Math" panose="02040503050406030204" pitchFamily="18" charset="0"/>
                            <a:ea typeface="Cambria Math" panose="02040503050406030204" pitchFamily="18" charset="0"/>
                          </a:rPr>
                        </m:ctrlPr>
                      </m:accPr>
                      <m:e>
                        <m:r>
                          <a:rPr lang="en-US" altLang="ja-JP" b="0" i="1" smtClean="0">
                            <a:latin typeface="Cambria Math" panose="02040503050406030204" pitchFamily="18" charset="0"/>
                            <a:ea typeface="Cambria Math" panose="02040503050406030204" pitchFamily="18" charset="0"/>
                          </a:rPr>
                          <m:t> </m:t>
                        </m:r>
                        <m:r>
                          <a:rPr lang="en-US" altLang="ja-JP" b="0" i="1" smtClean="0">
                            <a:latin typeface="Cambria Math" panose="02040503050406030204" pitchFamily="18" charset="0"/>
                            <a:ea typeface="Cambria Math" panose="02040503050406030204" pitchFamily="18" charset="0"/>
                          </a:rPr>
                          <m:t>𝑍</m:t>
                        </m:r>
                        <m:r>
                          <a:rPr lang="en-US" altLang="ja-JP" b="0" i="1" smtClean="0">
                            <a:latin typeface="Cambria Math" panose="02040503050406030204" pitchFamily="18" charset="0"/>
                            <a:ea typeface="Cambria Math" panose="02040503050406030204" pitchFamily="18" charset="0"/>
                          </a:rPr>
                          <m:t> </m:t>
                        </m:r>
                      </m:e>
                    </m:acc>
                  </m:oMath>
                </a14:m>
                <a:r>
                  <a:rPr kumimoji="1" lang="ja-JP" altLang="en-US" i="0" dirty="0"/>
                  <a:t>の標準積和形</a:t>
                </a:r>
              </a:p>
            </p:txBody>
          </p:sp>
        </mc:Choice>
        <mc:Fallback xmlns="">
          <p:sp>
            <p:nvSpPr>
              <p:cNvPr id="3" name="テキスト ボックス 2">
                <a:extLst>
                  <a:ext uri="{FF2B5EF4-FFF2-40B4-BE49-F238E27FC236}">
                    <a16:creationId xmlns:a16="http://schemas.microsoft.com/office/drawing/2014/main" id="{DEB61D3D-1BED-4C5B-B8B0-4A4CAF22AA8C}"/>
                  </a:ext>
                </a:extLst>
              </p:cNvPr>
              <p:cNvSpPr txBox="1">
                <a:spLocks noRot="1" noChangeAspect="1" noMove="1" noResize="1" noEditPoints="1" noAdjustHandles="1" noChangeArrowheads="1" noChangeShapeType="1" noTextEdit="1"/>
              </p:cNvSpPr>
              <p:nvPr/>
            </p:nvSpPr>
            <p:spPr>
              <a:xfrm>
                <a:off x="496464" y="1548825"/>
                <a:ext cx="8259890" cy="584775"/>
              </a:xfrm>
              <a:prstGeom prst="rect">
                <a:avLst/>
              </a:prstGeom>
              <a:blipFill>
                <a:blip r:embed="rId4"/>
                <a:stretch>
                  <a:fillRect l="-1845" t="-17708" r="-1107" b="-29167"/>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6218151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defRPr/>
            </a:pPr>
            <a:r>
              <a:rPr lang="ja-JP" altLang="en-US" dirty="0">
                <a:latin typeface="Times New Roman" panose="02020603050405020304" pitchFamily="18" charset="0"/>
              </a:rPr>
              <a:t>標準積和形の例</a:t>
            </a:r>
          </a:p>
        </p:txBody>
      </p:sp>
      <mc:AlternateContent xmlns:mc="http://schemas.openxmlformats.org/markup-compatibility/2006" xmlns:a14="http://schemas.microsoft.com/office/drawing/2010/main">
        <mc:Choice Requires="a14">
          <p:graphicFrame>
            <p:nvGraphicFramePr>
              <p:cNvPr id="8" name="表 2">
                <a:extLst>
                  <a:ext uri="{FF2B5EF4-FFF2-40B4-BE49-F238E27FC236}">
                    <a16:creationId xmlns:a16="http://schemas.microsoft.com/office/drawing/2014/main" id="{001AAAE4-C6EF-4C60-9414-82D43A26218E}"/>
                  </a:ext>
                </a:extLst>
              </p:cNvPr>
              <p:cNvGraphicFramePr>
                <a:graphicFrameLocks noGrp="1"/>
              </p:cNvGraphicFramePr>
              <p:nvPr>
                <p:extLst>
                  <p:ext uri="{D42A27DB-BD31-4B8C-83A1-F6EECF244321}">
                    <p14:modId xmlns:p14="http://schemas.microsoft.com/office/powerpoint/2010/main" val="3006191997"/>
                  </p:ext>
                </p:extLst>
              </p:nvPr>
            </p:nvGraphicFramePr>
            <p:xfrm>
              <a:off x="685800" y="2362200"/>
              <a:ext cx="4572000" cy="411480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636297394"/>
                        </a:ext>
                      </a:extLst>
                    </a:gridCol>
                    <a:gridCol w="1981200">
                      <a:extLst>
                        <a:ext uri="{9D8B030D-6E8A-4147-A177-3AD203B41FA5}">
                          <a16:colId xmlns:a16="http://schemas.microsoft.com/office/drawing/2014/main" val="461267109"/>
                        </a:ext>
                      </a:extLst>
                    </a:gridCol>
                    <a:gridCol w="1371600">
                      <a:extLst>
                        <a:ext uri="{9D8B030D-6E8A-4147-A177-3AD203B41FA5}">
                          <a16:colId xmlns:a16="http://schemas.microsoft.com/office/drawing/2014/main" val="1149626379"/>
                        </a:ext>
                      </a:extLst>
                    </a:gridCol>
                  </a:tblGrid>
                  <a:tr h="370840">
                    <a:tc>
                      <a:txBody>
                        <a:bodyPr/>
                        <a:lstStyle/>
                        <a:p>
                          <a:pPr algn="ctr"/>
                          <a:r>
                            <a:rPr kumimoji="1" lang="en-US" altLang="ja-JP" sz="2400" i="1" baseline="0" dirty="0">
                              <a:solidFill>
                                <a:schemeClr val="tx1"/>
                              </a:solidFill>
                              <a:latin typeface="Times New Roman" panose="02020603050405020304" pitchFamily="18" charset="0"/>
                            </a:rPr>
                            <a:t>X Y Z</a:t>
                          </a:r>
                          <a:endParaRPr kumimoji="1" lang="ja-JP" altLang="en-US" sz="2400" i="1" baseline="0" dirty="0">
                            <a:solidFill>
                              <a:schemeClr val="tx1"/>
                            </a:solidFill>
                            <a:latin typeface="Times New Roman" panose="02020603050405020304" pitchFamily="18"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ja-JP" altLang="en-US" sz="2400" baseline="0" dirty="0">
                              <a:solidFill>
                                <a:schemeClr val="tx1"/>
                              </a:solidFill>
                              <a:latin typeface="Times New Roman" panose="02020603050405020304" pitchFamily="18" charset="0"/>
                            </a:rPr>
                            <a:t>最小項</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en-US" altLang="ja-JP" sz="2400" i="1" baseline="0" dirty="0">
                              <a:solidFill>
                                <a:schemeClr val="tx1"/>
                              </a:solidFill>
                              <a:latin typeface="Times New Roman" panose="02020603050405020304" pitchFamily="18" charset="0"/>
                            </a:rPr>
                            <a:t>f </a:t>
                          </a:r>
                          <a:r>
                            <a:rPr kumimoji="1" lang="en-US" altLang="ja-JP" sz="2400" baseline="0" dirty="0">
                              <a:solidFill>
                                <a:schemeClr val="tx1"/>
                              </a:solidFill>
                              <a:latin typeface="Times New Roman" panose="02020603050405020304" pitchFamily="18" charset="0"/>
                            </a:rPr>
                            <a:t>(</a:t>
                          </a:r>
                          <a:r>
                            <a:rPr kumimoji="1" lang="en-US" altLang="ja-JP" sz="2400" i="1" baseline="0" dirty="0">
                              <a:solidFill>
                                <a:schemeClr val="tx1"/>
                              </a:solidFill>
                              <a:latin typeface="Times New Roman" panose="02020603050405020304" pitchFamily="18" charset="0"/>
                            </a:rPr>
                            <a:t>X</a:t>
                          </a:r>
                          <a:r>
                            <a:rPr kumimoji="1" lang="en-US" altLang="ja-JP" sz="2400" baseline="0" dirty="0">
                              <a:solidFill>
                                <a:schemeClr val="tx1"/>
                              </a:solidFill>
                              <a:latin typeface="Times New Roman" panose="02020603050405020304" pitchFamily="18" charset="0"/>
                            </a:rPr>
                            <a:t>,</a:t>
                          </a:r>
                          <a:r>
                            <a:rPr kumimoji="1" lang="en-US" altLang="ja-JP" sz="2400" i="1" baseline="0" dirty="0">
                              <a:solidFill>
                                <a:schemeClr val="tx1"/>
                              </a:solidFill>
                              <a:latin typeface="Times New Roman" panose="02020603050405020304" pitchFamily="18" charset="0"/>
                            </a:rPr>
                            <a:t>Y</a:t>
                          </a:r>
                          <a:r>
                            <a:rPr kumimoji="1" lang="en-US" altLang="ja-JP" sz="2400" baseline="0" dirty="0">
                              <a:solidFill>
                                <a:schemeClr val="tx1"/>
                              </a:solidFill>
                              <a:latin typeface="Times New Roman" panose="02020603050405020304" pitchFamily="18" charset="0"/>
                            </a:rPr>
                            <a:t>,</a:t>
                          </a:r>
                          <a:r>
                            <a:rPr kumimoji="1" lang="en-US" altLang="ja-JP" sz="2400" i="1" baseline="0" dirty="0">
                              <a:solidFill>
                                <a:schemeClr val="tx1"/>
                              </a:solidFill>
                              <a:latin typeface="Times New Roman" panose="02020603050405020304" pitchFamily="18" charset="0"/>
                            </a:rPr>
                            <a:t>Z</a:t>
                          </a:r>
                          <a:r>
                            <a:rPr kumimoji="1" lang="en-US" altLang="ja-JP" sz="2400" baseline="0" dirty="0">
                              <a:solidFill>
                                <a:schemeClr val="tx1"/>
                              </a:solidFill>
                              <a:latin typeface="Times New Roman" panose="02020603050405020304" pitchFamily="18" charset="0"/>
                            </a:rPr>
                            <a:t>)</a:t>
                          </a:r>
                          <a:endParaRPr kumimoji="1" lang="ja-JP" altLang="en-US" sz="2400" baseline="0" dirty="0">
                            <a:solidFill>
                              <a:schemeClr val="tx1"/>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1611497"/>
                      </a:ext>
                    </a:extLst>
                  </a:tr>
                  <a:tr h="370840">
                    <a:tc>
                      <a:txBody>
                        <a:bodyPr/>
                        <a:lstStyle/>
                        <a:p>
                          <a:pPr algn="ctr"/>
                          <a:r>
                            <a:rPr kumimoji="1" lang="en-US" altLang="ja-JP" sz="2400" baseline="0" dirty="0">
                              <a:solidFill>
                                <a:schemeClr val="tx1"/>
                              </a:solidFill>
                              <a:latin typeface="Times New Roman" panose="02020603050405020304" pitchFamily="18" charset="0"/>
                            </a:rPr>
                            <a:t>0 0 0</a:t>
                          </a:r>
                          <a:endParaRPr kumimoji="1" lang="ja-JP" altLang="en-US" sz="2400" baseline="0" dirty="0">
                            <a:solidFill>
                              <a:schemeClr val="tx1"/>
                            </a:solidFill>
                            <a:latin typeface="Times New Roman" panose="02020603050405020304" pitchFamily="18"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acc>
                                  <m:accPr>
                                    <m:chr m:val="̅"/>
                                    <m:ctrlPr>
                                      <a:rPr kumimoji="1" lang="ja-JP" altLang="en-US" sz="2400" i="1" baseline="0" smtClean="0">
                                        <a:solidFill>
                                          <a:schemeClr val="tx1"/>
                                        </a:solidFill>
                                        <a:latin typeface="Cambria Math" panose="02040503050406030204" pitchFamily="18" charset="0"/>
                                      </a:rPr>
                                    </m:ctrlPr>
                                  </m:accPr>
                                  <m:e>
                                    <m:r>
                                      <a:rPr kumimoji="1" lang="en-US" altLang="ja-JP" sz="2400" b="0" i="1" baseline="0" smtClean="0">
                                        <a:solidFill>
                                          <a:schemeClr val="tx1"/>
                                        </a:solidFill>
                                        <a:latin typeface="Cambria Math" panose="02040503050406030204" pitchFamily="18" charset="0"/>
                                      </a:rPr>
                                      <m:t> </m:t>
                                    </m:r>
                                    <m:r>
                                      <a:rPr kumimoji="1" lang="en-US" altLang="ja-JP" sz="2400" b="0" i="1" baseline="0" smtClean="0">
                                        <a:solidFill>
                                          <a:schemeClr val="tx1"/>
                                        </a:solidFill>
                                        <a:latin typeface="Cambria Math" panose="02040503050406030204" pitchFamily="18" charset="0"/>
                                      </a:rPr>
                                      <m:t>𝑋</m:t>
                                    </m:r>
                                    <m:r>
                                      <a:rPr kumimoji="1" lang="en-US" altLang="ja-JP" sz="2400" b="0" i="1" baseline="0" smtClean="0">
                                        <a:solidFill>
                                          <a:schemeClr val="tx1"/>
                                        </a:solidFill>
                                        <a:latin typeface="Cambria Math" panose="02040503050406030204" pitchFamily="18" charset="0"/>
                                      </a:rPr>
                                      <m:t> </m:t>
                                    </m:r>
                                  </m:e>
                                </m:acc>
                                <m:r>
                                  <a:rPr kumimoji="1" lang="ja-JP" altLang="en-US" sz="2400" i="1" baseline="0" smtClean="0">
                                    <a:solidFill>
                                      <a:schemeClr val="tx1"/>
                                    </a:solidFill>
                                    <a:latin typeface="Cambria Math" panose="02040503050406030204" pitchFamily="18" charset="0"/>
                                  </a:rPr>
                                  <m:t>⋅</m:t>
                                </m:r>
                                <m:acc>
                                  <m:accPr>
                                    <m:chr m:val="̅"/>
                                    <m:ctrlPr>
                                      <a:rPr kumimoji="1" lang="ja-JP" altLang="en-US" sz="2400" i="1" baseline="0" smtClean="0">
                                        <a:solidFill>
                                          <a:schemeClr val="tx1"/>
                                        </a:solidFill>
                                        <a:latin typeface="Cambria Math" panose="02040503050406030204" pitchFamily="18" charset="0"/>
                                      </a:rPr>
                                    </m:ctrlPr>
                                  </m:accPr>
                                  <m:e>
                                    <m:r>
                                      <a:rPr kumimoji="1" lang="en-US" altLang="ja-JP" sz="2400" b="0" i="1" baseline="0" smtClean="0">
                                        <a:solidFill>
                                          <a:schemeClr val="tx1"/>
                                        </a:solidFill>
                                        <a:latin typeface="Cambria Math" panose="02040503050406030204" pitchFamily="18" charset="0"/>
                                      </a:rPr>
                                      <m:t> </m:t>
                                    </m:r>
                                    <m:r>
                                      <a:rPr kumimoji="1" lang="en-US" altLang="ja-JP" sz="2400" b="0" i="1" baseline="0" smtClean="0">
                                        <a:solidFill>
                                          <a:schemeClr val="tx1"/>
                                        </a:solidFill>
                                        <a:latin typeface="Cambria Math" panose="02040503050406030204" pitchFamily="18" charset="0"/>
                                      </a:rPr>
                                      <m:t>𝑌</m:t>
                                    </m:r>
                                    <m:r>
                                      <a:rPr kumimoji="1" lang="en-US" altLang="ja-JP" sz="2400" b="0" i="1" baseline="0" smtClean="0">
                                        <a:solidFill>
                                          <a:schemeClr val="tx1"/>
                                        </a:solidFill>
                                        <a:latin typeface="Cambria Math" panose="02040503050406030204" pitchFamily="18" charset="0"/>
                                      </a:rPr>
                                      <m:t> </m:t>
                                    </m:r>
                                  </m:e>
                                </m:acc>
                                <m:r>
                                  <a:rPr kumimoji="1" lang="ja-JP" altLang="en-US" sz="2400" i="1" baseline="0" smtClean="0">
                                    <a:solidFill>
                                      <a:schemeClr val="tx1"/>
                                    </a:solidFill>
                                    <a:latin typeface="Cambria Math" panose="02040503050406030204" pitchFamily="18" charset="0"/>
                                  </a:rPr>
                                  <m:t>⋅</m:t>
                                </m:r>
                                <m:acc>
                                  <m:accPr>
                                    <m:chr m:val="̅"/>
                                    <m:ctrlPr>
                                      <a:rPr kumimoji="1" lang="ja-JP" altLang="en-US" sz="2400" i="1" baseline="0" smtClean="0">
                                        <a:solidFill>
                                          <a:schemeClr val="tx1"/>
                                        </a:solidFill>
                                        <a:latin typeface="Cambria Math" panose="02040503050406030204" pitchFamily="18" charset="0"/>
                                      </a:rPr>
                                    </m:ctrlPr>
                                  </m:accPr>
                                  <m:e>
                                    <m:r>
                                      <a:rPr kumimoji="1" lang="en-US" altLang="ja-JP" sz="2400" b="0" i="1" baseline="0" smtClean="0">
                                        <a:solidFill>
                                          <a:schemeClr val="tx1"/>
                                        </a:solidFill>
                                        <a:latin typeface="Cambria Math" panose="02040503050406030204" pitchFamily="18" charset="0"/>
                                      </a:rPr>
                                      <m:t> </m:t>
                                    </m:r>
                                    <m:r>
                                      <a:rPr kumimoji="1" lang="en-US" altLang="ja-JP" sz="2400" b="0" i="1" baseline="0" smtClean="0">
                                        <a:solidFill>
                                          <a:schemeClr val="tx1"/>
                                        </a:solidFill>
                                        <a:latin typeface="Cambria Math" panose="02040503050406030204" pitchFamily="18" charset="0"/>
                                      </a:rPr>
                                      <m:t>𝑍</m:t>
                                    </m:r>
                                    <m:r>
                                      <a:rPr kumimoji="1" lang="en-US" altLang="ja-JP" sz="2400" b="0" i="1" baseline="0" smtClean="0">
                                        <a:solidFill>
                                          <a:schemeClr val="tx1"/>
                                        </a:solidFill>
                                        <a:latin typeface="Cambria Math" panose="02040503050406030204" pitchFamily="18" charset="0"/>
                                      </a:rPr>
                                      <m:t> </m:t>
                                    </m:r>
                                  </m:e>
                                </m:acc>
                              </m:oMath>
                            </m:oMathPara>
                          </a14:m>
                          <a:endParaRPr kumimoji="1" lang="ja-JP" altLang="en-US" sz="2400" baseline="0" dirty="0">
                            <a:solidFill>
                              <a:schemeClr val="tx1"/>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400" baseline="0" dirty="0">
                              <a:solidFill>
                                <a:schemeClr val="tx1"/>
                              </a:solidFill>
                              <a:latin typeface="Times New Roman" panose="02020603050405020304" pitchFamily="18" charset="0"/>
                            </a:rPr>
                            <a:t>0</a:t>
                          </a:r>
                          <a:endParaRPr kumimoji="1" lang="ja-JP" altLang="en-US" sz="2400" baseline="0" dirty="0">
                            <a:solidFill>
                              <a:schemeClr val="tx1"/>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8730239"/>
                      </a:ext>
                    </a:extLst>
                  </a:tr>
                  <a:tr h="370840">
                    <a:tc>
                      <a:txBody>
                        <a:bodyPr/>
                        <a:lstStyle/>
                        <a:p>
                          <a:pPr algn="ctr"/>
                          <a:r>
                            <a:rPr kumimoji="1" lang="en-US" altLang="ja-JP" sz="2400" baseline="0" dirty="0">
                              <a:solidFill>
                                <a:schemeClr val="tx1"/>
                              </a:solidFill>
                              <a:latin typeface="Times New Roman" panose="02020603050405020304" pitchFamily="18" charset="0"/>
                            </a:rPr>
                            <a:t>0 0 1</a:t>
                          </a:r>
                          <a:endParaRPr kumimoji="1" lang="ja-JP" altLang="en-US" sz="2400" baseline="0" dirty="0">
                            <a:solidFill>
                              <a:schemeClr val="tx1"/>
                            </a:solidFill>
                            <a:latin typeface="Times New Roman" panose="02020603050405020304" pitchFamily="18"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1" lang="ja-JP" altLang="en-US" sz="2400" i="1" baseline="0" smtClean="0">
                                        <a:solidFill>
                                          <a:schemeClr val="tx1"/>
                                        </a:solidFill>
                                        <a:latin typeface="Cambria Math" panose="02040503050406030204" pitchFamily="18" charset="0"/>
                                      </a:rPr>
                                    </m:ctrlPr>
                                  </m:accPr>
                                  <m:e>
                                    <m:r>
                                      <a:rPr kumimoji="1" lang="en-US" altLang="ja-JP" sz="2400" b="0" i="1" baseline="0" smtClean="0">
                                        <a:solidFill>
                                          <a:schemeClr val="tx1"/>
                                        </a:solidFill>
                                        <a:latin typeface="Cambria Math" panose="02040503050406030204" pitchFamily="18" charset="0"/>
                                      </a:rPr>
                                      <m:t> </m:t>
                                    </m:r>
                                    <m:r>
                                      <a:rPr kumimoji="1" lang="en-US" altLang="ja-JP" sz="2400" b="0" i="1" baseline="0" smtClean="0">
                                        <a:solidFill>
                                          <a:schemeClr val="tx1"/>
                                        </a:solidFill>
                                        <a:latin typeface="Cambria Math" panose="02040503050406030204" pitchFamily="18" charset="0"/>
                                      </a:rPr>
                                      <m:t>𝑋</m:t>
                                    </m:r>
                                    <m:r>
                                      <a:rPr kumimoji="1" lang="en-US" altLang="ja-JP" sz="2400" b="0" i="1" baseline="0" smtClean="0">
                                        <a:solidFill>
                                          <a:schemeClr val="tx1"/>
                                        </a:solidFill>
                                        <a:latin typeface="Cambria Math" panose="02040503050406030204" pitchFamily="18" charset="0"/>
                                      </a:rPr>
                                      <m:t> </m:t>
                                    </m:r>
                                  </m:e>
                                </m:acc>
                                <m:r>
                                  <a:rPr kumimoji="1" lang="ja-JP" altLang="en-US" sz="2400" i="1" baseline="0" smtClean="0">
                                    <a:solidFill>
                                      <a:schemeClr val="tx1"/>
                                    </a:solidFill>
                                    <a:latin typeface="Cambria Math" panose="02040503050406030204" pitchFamily="18" charset="0"/>
                                  </a:rPr>
                                  <m:t>⋅</m:t>
                                </m:r>
                                <m:acc>
                                  <m:accPr>
                                    <m:chr m:val="̅"/>
                                    <m:ctrlPr>
                                      <a:rPr kumimoji="1" lang="ja-JP" altLang="en-US" sz="2400" i="1" baseline="0" smtClean="0">
                                        <a:solidFill>
                                          <a:schemeClr val="tx1"/>
                                        </a:solidFill>
                                        <a:latin typeface="Cambria Math" panose="02040503050406030204" pitchFamily="18" charset="0"/>
                                      </a:rPr>
                                    </m:ctrlPr>
                                  </m:accPr>
                                  <m:e>
                                    <m:r>
                                      <a:rPr kumimoji="1" lang="en-US" altLang="ja-JP" sz="2400" b="0" i="1" baseline="0" smtClean="0">
                                        <a:solidFill>
                                          <a:schemeClr val="tx1"/>
                                        </a:solidFill>
                                        <a:latin typeface="Cambria Math" panose="02040503050406030204" pitchFamily="18" charset="0"/>
                                      </a:rPr>
                                      <m:t> </m:t>
                                    </m:r>
                                    <m:r>
                                      <a:rPr kumimoji="1" lang="en-US" altLang="ja-JP" sz="2400" b="0" i="1" baseline="0" smtClean="0">
                                        <a:solidFill>
                                          <a:schemeClr val="tx1"/>
                                        </a:solidFill>
                                        <a:latin typeface="Cambria Math" panose="02040503050406030204" pitchFamily="18" charset="0"/>
                                      </a:rPr>
                                      <m:t>𝑌</m:t>
                                    </m:r>
                                    <m:r>
                                      <a:rPr kumimoji="1" lang="en-US" altLang="ja-JP" sz="2400" b="0" i="1" baseline="0" smtClean="0">
                                        <a:solidFill>
                                          <a:schemeClr val="tx1"/>
                                        </a:solidFill>
                                        <a:latin typeface="Cambria Math" panose="02040503050406030204" pitchFamily="18" charset="0"/>
                                      </a:rPr>
                                      <m:t> </m:t>
                                    </m:r>
                                  </m:e>
                                </m:acc>
                                <m:r>
                                  <a:rPr kumimoji="1" lang="ja-JP" altLang="en-US" sz="2400" i="1" baseline="0" smtClean="0">
                                    <a:solidFill>
                                      <a:schemeClr val="tx1"/>
                                    </a:solidFill>
                                    <a:latin typeface="Cambria Math" panose="02040503050406030204" pitchFamily="18" charset="0"/>
                                  </a:rPr>
                                  <m:t>⋅</m:t>
                                </m:r>
                                <m:r>
                                  <a:rPr kumimoji="1" lang="en-US" altLang="ja-JP" sz="2400" b="0" i="1" baseline="0" smtClean="0">
                                    <a:solidFill>
                                      <a:schemeClr val="tx1"/>
                                    </a:solidFill>
                                    <a:latin typeface="Cambria Math" panose="02040503050406030204" pitchFamily="18" charset="0"/>
                                  </a:rPr>
                                  <m:t>𝑍</m:t>
                                </m:r>
                                <m:r>
                                  <a:rPr kumimoji="1" lang="en-US" altLang="ja-JP" sz="2400" b="0" i="1" baseline="0" smtClean="0">
                                    <a:solidFill>
                                      <a:schemeClr val="tx1"/>
                                    </a:solidFill>
                                    <a:latin typeface="Cambria Math" panose="02040503050406030204" pitchFamily="18" charset="0"/>
                                  </a:rPr>
                                  <m:t> </m:t>
                                </m:r>
                              </m:oMath>
                            </m:oMathPara>
                          </a14:m>
                          <a:endParaRPr kumimoji="1" lang="ja-JP" altLang="en-US" sz="2400" baseline="0" dirty="0">
                            <a:solidFill>
                              <a:schemeClr val="tx1"/>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400" baseline="0" dirty="0">
                              <a:solidFill>
                                <a:schemeClr val="tx1"/>
                              </a:solidFill>
                              <a:latin typeface="Times New Roman" panose="02020603050405020304" pitchFamily="18" charset="0"/>
                            </a:rPr>
                            <a:t>0</a:t>
                          </a:r>
                          <a:endParaRPr kumimoji="1" lang="ja-JP" altLang="en-US" sz="2400" baseline="0" dirty="0">
                            <a:solidFill>
                              <a:schemeClr val="tx1"/>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5474776"/>
                      </a:ext>
                    </a:extLst>
                  </a:tr>
                  <a:tr h="370840">
                    <a:tc>
                      <a:txBody>
                        <a:bodyPr/>
                        <a:lstStyle/>
                        <a:p>
                          <a:pPr algn="ctr"/>
                          <a:r>
                            <a:rPr kumimoji="1" lang="en-US" altLang="ja-JP" sz="2400" baseline="0" dirty="0">
                              <a:solidFill>
                                <a:schemeClr val="tx1"/>
                              </a:solidFill>
                              <a:latin typeface="Times New Roman" panose="02020603050405020304" pitchFamily="18" charset="0"/>
                            </a:rPr>
                            <a:t>0 1 0</a:t>
                          </a:r>
                          <a:endParaRPr kumimoji="1" lang="ja-JP" altLang="en-US" sz="2400" baseline="0" dirty="0">
                            <a:solidFill>
                              <a:schemeClr val="tx1"/>
                            </a:solidFill>
                            <a:latin typeface="Times New Roman" panose="02020603050405020304" pitchFamily="18"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1" lang="ja-JP" altLang="en-US" sz="2400" i="1" baseline="0" smtClean="0">
                                        <a:solidFill>
                                          <a:schemeClr val="tx1"/>
                                        </a:solidFill>
                                        <a:latin typeface="Cambria Math" panose="02040503050406030204" pitchFamily="18" charset="0"/>
                                      </a:rPr>
                                    </m:ctrlPr>
                                  </m:accPr>
                                  <m:e>
                                    <m:r>
                                      <a:rPr kumimoji="1" lang="en-US" altLang="ja-JP" sz="2400" b="0" i="1" baseline="0" smtClean="0">
                                        <a:solidFill>
                                          <a:schemeClr val="tx1"/>
                                        </a:solidFill>
                                        <a:latin typeface="Cambria Math" panose="02040503050406030204" pitchFamily="18" charset="0"/>
                                      </a:rPr>
                                      <m:t> </m:t>
                                    </m:r>
                                    <m:r>
                                      <a:rPr kumimoji="1" lang="en-US" altLang="ja-JP" sz="2400" b="0" i="1" baseline="0" smtClean="0">
                                        <a:solidFill>
                                          <a:schemeClr val="tx1"/>
                                        </a:solidFill>
                                        <a:latin typeface="Cambria Math" panose="02040503050406030204" pitchFamily="18" charset="0"/>
                                      </a:rPr>
                                      <m:t>𝑋</m:t>
                                    </m:r>
                                    <m:r>
                                      <a:rPr kumimoji="1" lang="en-US" altLang="ja-JP" sz="2400" b="0" i="1" baseline="0" smtClean="0">
                                        <a:solidFill>
                                          <a:schemeClr val="tx1"/>
                                        </a:solidFill>
                                        <a:latin typeface="Cambria Math" panose="02040503050406030204" pitchFamily="18" charset="0"/>
                                      </a:rPr>
                                      <m:t> </m:t>
                                    </m:r>
                                  </m:e>
                                </m:acc>
                                <m:r>
                                  <a:rPr kumimoji="1" lang="ja-JP" altLang="en-US" sz="2400" i="1" baseline="0" smtClean="0">
                                    <a:solidFill>
                                      <a:schemeClr val="tx1"/>
                                    </a:solidFill>
                                    <a:latin typeface="Cambria Math" panose="02040503050406030204" pitchFamily="18" charset="0"/>
                                  </a:rPr>
                                  <m:t>⋅</m:t>
                                </m:r>
                                <m:r>
                                  <a:rPr kumimoji="1" lang="en-US" altLang="ja-JP" sz="2400" b="0" i="1" baseline="0" smtClean="0">
                                    <a:solidFill>
                                      <a:schemeClr val="tx1"/>
                                    </a:solidFill>
                                    <a:latin typeface="Cambria Math" panose="02040503050406030204" pitchFamily="18" charset="0"/>
                                  </a:rPr>
                                  <m:t> </m:t>
                                </m:r>
                                <m:r>
                                  <a:rPr kumimoji="1" lang="en-US" altLang="ja-JP" sz="2400" b="0" i="1" baseline="0" smtClean="0">
                                    <a:solidFill>
                                      <a:schemeClr val="tx1"/>
                                    </a:solidFill>
                                    <a:latin typeface="Cambria Math" panose="02040503050406030204" pitchFamily="18" charset="0"/>
                                  </a:rPr>
                                  <m:t>𝑌</m:t>
                                </m:r>
                                <m:r>
                                  <a:rPr kumimoji="1" lang="en-US" altLang="ja-JP" sz="2400" b="0" i="1" baseline="0" smtClean="0">
                                    <a:solidFill>
                                      <a:schemeClr val="tx1"/>
                                    </a:solidFill>
                                    <a:latin typeface="Cambria Math" panose="02040503050406030204" pitchFamily="18" charset="0"/>
                                  </a:rPr>
                                  <m:t> ⋅</m:t>
                                </m:r>
                                <m:acc>
                                  <m:accPr>
                                    <m:chr m:val="̅"/>
                                    <m:ctrlPr>
                                      <a:rPr kumimoji="1" lang="ja-JP" altLang="en-US" sz="2400" i="1" baseline="0" smtClean="0">
                                        <a:solidFill>
                                          <a:schemeClr val="tx1"/>
                                        </a:solidFill>
                                        <a:latin typeface="Cambria Math" panose="02040503050406030204" pitchFamily="18" charset="0"/>
                                      </a:rPr>
                                    </m:ctrlPr>
                                  </m:accPr>
                                  <m:e>
                                    <m:r>
                                      <a:rPr kumimoji="1" lang="en-US" altLang="ja-JP" sz="2400" b="0" i="1" baseline="0" smtClean="0">
                                        <a:solidFill>
                                          <a:schemeClr val="tx1"/>
                                        </a:solidFill>
                                        <a:latin typeface="Cambria Math" panose="02040503050406030204" pitchFamily="18" charset="0"/>
                                      </a:rPr>
                                      <m:t> </m:t>
                                    </m:r>
                                    <m:r>
                                      <a:rPr kumimoji="1" lang="en-US" altLang="ja-JP" sz="2400" b="0" i="1" baseline="0" smtClean="0">
                                        <a:solidFill>
                                          <a:schemeClr val="tx1"/>
                                        </a:solidFill>
                                        <a:latin typeface="Cambria Math" panose="02040503050406030204" pitchFamily="18" charset="0"/>
                                      </a:rPr>
                                      <m:t>𝑍</m:t>
                                    </m:r>
                                    <m:r>
                                      <a:rPr kumimoji="1" lang="en-US" altLang="ja-JP" sz="2400" b="0" i="1" baseline="0" smtClean="0">
                                        <a:solidFill>
                                          <a:schemeClr val="tx1"/>
                                        </a:solidFill>
                                        <a:latin typeface="Cambria Math" panose="02040503050406030204" pitchFamily="18" charset="0"/>
                                      </a:rPr>
                                      <m:t> </m:t>
                                    </m:r>
                                  </m:e>
                                </m:acc>
                              </m:oMath>
                            </m:oMathPara>
                          </a14:m>
                          <a:endParaRPr kumimoji="1" lang="ja-JP" altLang="en-US" sz="2400" baseline="0" dirty="0">
                            <a:solidFill>
                              <a:schemeClr val="tx1"/>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00"/>
                        </a:solidFill>
                      </a:tcPr>
                    </a:tc>
                    <a:tc>
                      <a:txBody>
                        <a:bodyPr/>
                        <a:lstStyle/>
                        <a:p>
                          <a:pPr algn="ctr"/>
                          <a:r>
                            <a:rPr kumimoji="1" lang="en-US" altLang="ja-JP" sz="2400" baseline="0" dirty="0">
                              <a:solidFill>
                                <a:schemeClr val="tx1"/>
                              </a:solidFill>
                              <a:latin typeface="Times New Roman" panose="02020603050405020304" pitchFamily="18" charset="0"/>
                            </a:rPr>
                            <a:t>1</a:t>
                          </a:r>
                          <a:endParaRPr kumimoji="1" lang="ja-JP" altLang="en-US" sz="2400" baseline="0" dirty="0">
                            <a:solidFill>
                              <a:schemeClr val="tx1"/>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00"/>
                        </a:solidFill>
                      </a:tcPr>
                    </a:tc>
                    <a:extLst>
                      <a:ext uri="{0D108BD9-81ED-4DB2-BD59-A6C34878D82A}">
                        <a16:rowId xmlns:a16="http://schemas.microsoft.com/office/drawing/2014/main" val="2053489965"/>
                      </a:ext>
                    </a:extLst>
                  </a:tr>
                  <a:tr h="370840">
                    <a:tc>
                      <a:txBody>
                        <a:bodyPr/>
                        <a:lstStyle/>
                        <a:p>
                          <a:pPr algn="ctr"/>
                          <a:r>
                            <a:rPr kumimoji="1" lang="en-US" altLang="ja-JP" sz="2400" baseline="0" dirty="0">
                              <a:solidFill>
                                <a:schemeClr val="tx1"/>
                              </a:solidFill>
                              <a:latin typeface="Times New Roman" panose="02020603050405020304" pitchFamily="18" charset="0"/>
                            </a:rPr>
                            <a:t>0 1 1</a:t>
                          </a:r>
                          <a:endParaRPr kumimoji="1" lang="ja-JP" altLang="en-US" sz="2400" baseline="0" dirty="0">
                            <a:solidFill>
                              <a:schemeClr val="tx1"/>
                            </a:solidFill>
                            <a:latin typeface="Times New Roman" panose="02020603050405020304" pitchFamily="18"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1" lang="ja-JP" altLang="en-US" sz="2400" i="1" baseline="0" smtClean="0">
                                        <a:solidFill>
                                          <a:schemeClr val="tx1"/>
                                        </a:solidFill>
                                        <a:latin typeface="Cambria Math" panose="02040503050406030204" pitchFamily="18" charset="0"/>
                                      </a:rPr>
                                    </m:ctrlPr>
                                  </m:accPr>
                                  <m:e>
                                    <m:r>
                                      <a:rPr kumimoji="1" lang="en-US" altLang="ja-JP" sz="2400" b="0" i="1" baseline="0" smtClean="0">
                                        <a:solidFill>
                                          <a:schemeClr val="tx1"/>
                                        </a:solidFill>
                                        <a:latin typeface="Cambria Math" panose="02040503050406030204" pitchFamily="18" charset="0"/>
                                      </a:rPr>
                                      <m:t> </m:t>
                                    </m:r>
                                    <m:r>
                                      <a:rPr kumimoji="1" lang="en-US" altLang="ja-JP" sz="2400" b="0" i="1" baseline="0" smtClean="0">
                                        <a:solidFill>
                                          <a:schemeClr val="tx1"/>
                                        </a:solidFill>
                                        <a:latin typeface="Cambria Math" panose="02040503050406030204" pitchFamily="18" charset="0"/>
                                      </a:rPr>
                                      <m:t>𝑋</m:t>
                                    </m:r>
                                    <m:r>
                                      <a:rPr kumimoji="1" lang="en-US" altLang="ja-JP" sz="2400" b="0" i="1" baseline="0" smtClean="0">
                                        <a:solidFill>
                                          <a:schemeClr val="tx1"/>
                                        </a:solidFill>
                                        <a:latin typeface="Cambria Math" panose="02040503050406030204" pitchFamily="18" charset="0"/>
                                      </a:rPr>
                                      <m:t> </m:t>
                                    </m:r>
                                  </m:e>
                                </m:acc>
                                <m:r>
                                  <a:rPr kumimoji="1" lang="ja-JP" altLang="en-US" sz="2400" i="1" baseline="0" smtClean="0">
                                    <a:solidFill>
                                      <a:schemeClr val="tx1"/>
                                    </a:solidFill>
                                    <a:latin typeface="Cambria Math" panose="02040503050406030204" pitchFamily="18" charset="0"/>
                                  </a:rPr>
                                  <m:t>⋅</m:t>
                                </m:r>
                                <m:r>
                                  <a:rPr kumimoji="1" lang="en-US" altLang="ja-JP" sz="2400" b="0" i="1" baseline="0" smtClean="0">
                                    <a:solidFill>
                                      <a:schemeClr val="tx1"/>
                                    </a:solidFill>
                                    <a:latin typeface="Cambria Math" panose="02040503050406030204" pitchFamily="18" charset="0"/>
                                  </a:rPr>
                                  <m:t> </m:t>
                                </m:r>
                                <m:r>
                                  <a:rPr kumimoji="1" lang="en-US" altLang="ja-JP" sz="2400" b="0" i="1" baseline="0" smtClean="0">
                                    <a:solidFill>
                                      <a:schemeClr val="tx1"/>
                                    </a:solidFill>
                                    <a:latin typeface="Cambria Math" panose="02040503050406030204" pitchFamily="18" charset="0"/>
                                  </a:rPr>
                                  <m:t>𝑌</m:t>
                                </m:r>
                                <m:r>
                                  <a:rPr kumimoji="1" lang="en-US" altLang="ja-JP" sz="2400" b="0" i="1" baseline="0" smtClean="0">
                                    <a:solidFill>
                                      <a:schemeClr val="tx1"/>
                                    </a:solidFill>
                                    <a:latin typeface="Cambria Math" panose="02040503050406030204" pitchFamily="18" charset="0"/>
                                  </a:rPr>
                                  <m:t> ⋅ </m:t>
                                </m:r>
                                <m:r>
                                  <a:rPr kumimoji="1" lang="en-US" altLang="ja-JP" sz="2400" b="0" i="1" baseline="0" smtClean="0">
                                    <a:solidFill>
                                      <a:schemeClr val="tx1"/>
                                    </a:solidFill>
                                    <a:latin typeface="Cambria Math" panose="02040503050406030204" pitchFamily="18" charset="0"/>
                                  </a:rPr>
                                  <m:t>𝑍</m:t>
                                </m:r>
                                <m:r>
                                  <a:rPr kumimoji="1" lang="en-US" altLang="ja-JP" sz="2400" b="0" i="1" baseline="0" smtClean="0">
                                    <a:solidFill>
                                      <a:schemeClr val="tx1"/>
                                    </a:solidFill>
                                    <a:latin typeface="Cambria Math" panose="02040503050406030204" pitchFamily="18" charset="0"/>
                                  </a:rPr>
                                  <m:t> </m:t>
                                </m:r>
                              </m:oMath>
                            </m:oMathPara>
                          </a14:m>
                          <a:endParaRPr kumimoji="1" lang="ja-JP" altLang="en-US" sz="2400" baseline="0" dirty="0">
                            <a:solidFill>
                              <a:schemeClr val="tx1"/>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400" baseline="0" dirty="0">
                              <a:solidFill>
                                <a:schemeClr val="tx1"/>
                              </a:solidFill>
                              <a:latin typeface="Times New Roman" panose="02020603050405020304" pitchFamily="18" charset="0"/>
                            </a:rPr>
                            <a:t>0</a:t>
                          </a:r>
                          <a:endParaRPr kumimoji="1" lang="ja-JP" altLang="en-US" sz="2400" baseline="0" dirty="0">
                            <a:solidFill>
                              <a:schemeClr val="tx1"/>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7901128"/>
                      </a:ext>
                    </a:extLst>
                  </a:tr>
                  <a:tr h="370840">
                    <a:tc>
                      <a:txBody>
                        <a:bodyPr/>
                        <a:lstStyle/>
                        <a:p>
                          <a:pPr algn="ctr"/>
                          <a:r>
                            <a:rPr kumimoji="1" lang="en-US" altLang="ja-JP" sz="2400" baseline="0" dirty="0">
                              <a:solidFill>
                                <a:schemeClr val="tx1"/>
                              </a:solidFill>
                              <a:latin typeface="Times New Roman" panose="02020603050405020304" pitchFamily="18" charset="0"/>
                            </a:rPr>
                            <a:t>1 0 0</a:t>
                          </a:r>
                          <a:endParaRPr kumimoji="1" lang="ja-JP" altLang="en-US" sz="2400" baseline="0" dirty="0">
                            <a:solidFill>
                              <a:schemeClr val="tx1"/>
                            </a:solidFill>
                            <a:latin typeface="Times New Roman" panose="02020603050405020304" pitchFamily="18"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2400" b="0" i="1" baseline="0" smtClean="0">
                                    <a:solidFill>
                                      <a:schemeClr val="tx1"/>
                                    </a:solidFill>
                                    <a:latin typeface="Cambria Math" panose="02040503050406030204" pitchFamily="18" charset="0"/>
                                  </a:rPr>
                                  <m:t>𝑋</m:t>
                                </m:r>
                                <m:r>
                                  <a:rPr kumimoji="1" lang="en-US" altLang="ja-JP" sz="2400" b="0" i="1" baseline="0" smtClean="0">
                                    <a:solidFill>
                                      <a:schemeClr val="tx1"/>
                                    </a:solidFill>
                                    <a:latin typeface="Cambria Math" panose="02040503050406030204" pitchFamily="18" charset="0"/>
                                  </a:rPr>
                                  <m:t> ⋅</m:t>
                                </m:r>
                                <m:acc>
                                  <m:accPr>
                                    <m:chr m:val="̅"/>
                                    <m:ctrlPr>
                                      <a:rPr kumimoji="1" lang="ja-JP" altLang="en-US" sz="2400" i="1" baseline="0" smtClean="0">
                                        <a:solidFill>
                                          <a:schemeClr val="tx1"/>
                                        </a:solidFill>
                                        <a:latin typeface="Cambria Math" panose="02040503050406030204" pitchFamily="18" charset="0"/>
                                      </a:rPr>
                                    </m:ctrlPr>
                                  </m:accPr>
                                  <m:e>
                                    <m:r>
                                      <a:rPr kumimoji="1" lang="en-US" altLang="ja-JP" sz="2400" b="0" i="1" baseline="0" smtClean="0">
                                        <a:solidFill>
                                          <a:schemeClr val="tx1"/>
                                        </a:solidFill>
                                        <a:latin typeface="Cambria Math" panose="02040503050406030204" pitchFamily="18" charset="0"/>
                                      </a:rPr>
                                      <m:t> </m:t>
                                    </m:r>
                                    <m:r>
                                      <a:rPr kumimoji="1" lang="en-US" altLang="ja-JP" sz="2400" b="0" i="1" baseline="0" smtClean="0">
                                        <a:solidFill>
                                          <a:schemeClr val="tx1"/>
                                        </a:solidFill>
                                        <a:latin typeface="Cambria Math" panose="02040503050406030204" pitchFamily="18" charset="0"/>
                                      </a:rPr>
                                      <m:t>𝑌</m:t>
                                    </m:r>
                                    <m:r>
                                      <a:rPr kumimoji="1" lang="en-US" altLang="ja-JP" sz="2400" b="0" i="1" baseline="0" smtClean="0">
                                        <a:solidFill>
                                          <a:schemeClr val="tx1"/>
                                        </a:solidFill>
                                        <a:latin typeface="Cambria Math" panose="02040503050406030204" pitchFamily="18" charset="0"/>
                                      </a:rPr>
                                      <m:t> </m:t>
                                    </m:r>
                                  </m:e>
                                </m:acc>
                                <m:r>
                                  <a:rPr kumimoji="1" lang="ja-JP" altLang="en-US" sz="2400" i="1" baseline="0" smtClean="0">
                                    <a:solidFill>
                                      <a:schemeClr val="tx1"/>
                                    </a:solidFill>
                                    <a:latin typeface="Cambria Math" panose="02040503050406030204" pitchFamily="18" charset="0"/>
                                  </a:rPr>
                                  <m:t>⋅</m:t>
                                </m:r>
                                <m:acc>
                                  <m:accPr>
                                    <m:chr m:val="̅"/>
                                    <m:ctrlPr>
                                      <a:rPr kumimoji="1" lang="ja-JP" altLang="en-US" sz="2400" i="1" baseline="0" smtClean="0">
                                        <a:solidFill>
                                          <a:schemeClr val="tx1"/>
                                        </a:solidFill>
                                        <a:latin typeface="Cambria Math" panose="02040503050406030204" pitchFamily="18" charset="0"/>
                                      </a:rPr>
                                    </m:ctrlPr>
                                  </m:accPr>
                                  <m:e>
                                    <m:r>
                                      <a:rPr kumimoji="1" lang="en-US" altLang="ja-JP" sz="2400" b="0" i="1" baseline="0" smtClean="0">
                                        <a:solidFill>
                                          <a:schemeClr val="tx1"/>
                                        </a:solidFill>
                                        <a:latin typeface="Cambria Math" panose="02040503050406030204" pitchFamily="18" charset="0"/>
                                      </a:rPr>
                                      <m:t> </m:t>
                                    </m:r>
                                    <m:r>
                                      <a:rPr kumimoji="1" lang="en-US" altLang="ja-JP" sz="2400" b="0" i="1" baseline="0" smtClean="0">
                                        <a:solidFill>
                                          <a:schemeClr val="tx1"/>
                                        </a:solidFill>
                                        <a:latin typeface="Cambria Math" panose="02040503050406030204" pitchFamily="18" charset="0"/>
                                      </a:rPr>
                                      <m:t>𝑍</m:t>
                                    </m:r>
                                    <m:r>
                                      <a:rPr kumimoji="1" lang="en-US" altLang="ja-JP" sz="2400" b="0" i="1" baseline="0" smtClean="0">
                                        <a:solidFill>
                                          <a:schemeClr val="tx1"/>
                                        </a:solidFill>
                                        <a:latin typeface="Cambria Math" panose="02040503050406030204" pitchFamily="18" charset="0"/>
                                      </a:rPr>
                                      <m:t> </m:t>
                                    </m:r>
                                  </m:e>
                                </m:acc>
                              </m:oMath>
                            </m:oMathPara>
                          </a14:m>
                          <a:endParaRPr kumimoji="1" lang="ja-JP" altLang="en-US" sz="2400" baseline="0" dirty="0">
                            <a:solidFill>
                              <a:schemeClr val="tx1"/>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00"/>
                        </a:solidFill>
                      </a:tcPr>
                    </a:tc>
                    <a:tc>
                      <a:txBody>
                        <a:bodyPr/>
                        <a:lstStyle/>
                        <a:p>
                          <a:pPr algn="ctr"/>
                          <a:r>
                            <a:rPr kumimoji="1" lang="en-US" altLang="ja-JP" sz="2400" baseline="0" dirty="0">
                              <a:solidFill>
                                <a:schemeClr val="tx1"/>
                              </a:solidFill>
                              <a:latin typeface="Times New Roman" panose="02020603050405020304" pitchFamily="18" charset="0"/>
                            </a:rPr>
                            <a:t>1</a:t>
                          </a:r>
                          <a:endParaRPr kumimoji="1" lang="ja-JP" altLang="en-US" sz="2400" baseline="0" dirty="0">
                            <a:solidFill>
                              <a:schemeClr val="tx1"/>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00"/>
                        </a:solidFill>
                      </a:tcPr>
                    </a:tc>
                    <a:extLst>
                      <a:ext uri="{0D108BD9-81ED-4DB2-BD59-A6C34878D82A}">
                        <a16:rowId xmlns:a16="http://schemas.microsoft.com/office/drawing/2014/main" val="1505567685"/>
                      </a:ext>
                    </a:extLst>
                  </a:tr>
                  <a:tr h="370840">
                    <a:tc>
                      <a:txBody>
                        <a:bodyPr/>
                        <a:lstStyle/>
                        <a:p>
                          <a:pPr algn="ctr"/>
                          <a:r>
                            <a:rPr kumimoji="1" lang="en-US" altLang="ja-JP" sz="2400" baseline="0" dirty="0">
                              <a:solidFill>
                                <a:schemeClr val="tx1"/>
                              </a:solidFill>
                              <a:latin typeface="Times New Roman" panose="02020603050405020304" pitchFamily="18" charset="0"/>
                            </a:rPr>
                            <a:t>1 0 1</a:t>
                          </a:r>
                          <a:endParaRPr kumimoji="1" lang="ja-JP" altLang="en-US" sz="2400" baseline="0" dirty="0">
                            <a:solidFill>
                              <a:schemeClr val="tx1"/>
                            </a:solidFill>
                            <a:latin typeface="Times New Roman" panose="02020603050405020304" pitchFamily="18"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2400" b="0" i="1" baseline="0" smtClean="0">
                                    <a:solidFill>
                                      <a:schemeClr val="tx1"/>
                                    </a:solidFill>
                                    <a:latin typeface="Cambria Math" panose="02040503050406030204" pitchFamily="18" charset="0"/>
                                  </a:rPr>
                                  <m:t>𝑋</m:t>
                                </m:r>
                                <m:r>
                                  <a:rPr kumimoji="1" lang="en-US" altLang="ja-JP" sz="2400" b="0" i="1" baseline="0" smtClean="0">
                                    <a:solidFill>
                                      <a:schemeClr val="tx1"/>
                                    </a:solidFill>
                                    <a:latin typeface="Cambria Math" panose="02040503050406030204" pitchFamily="18" charset="0"/>
                                  </a:rPr>
                                  <m:t> ⋅</m:t>
                                </m:r>
                                <m:acc>
                                  <m:accPr>
                                    <m:chr m:val="̅"/>
                                    <m:ctrlPr>
                                      <a:rPr kumimoji="1" lang="ja-JP" altLang="en-US" sz="2400" i="1" baseline="0" smtClean="0">
                                        <a:solidFill>
                                          <a:schemeClr val="tx1"/>
                                        </a:solidFill>
                                        <a:latin typeface="Cambria Math" panose="02040503050406030204" pitchFamily="18" charset="0"/>
                                      </a:rPr>
                                    </m:ctrlPr>
                                  </m:accPr>
                                  <m:e>
                                    <m:r>
                                      <a:rPr kumimoji="1" lang="en-US" altLang="ja-JP" sz="2400" b="0" i="1" baseline="0" smtClean="0">
                                        <a:solidFill>
                                          <a:schemeClr val="tx1"/>
                                        </a:solidFill>
                                        <a:latin typeface="Cambria Math" panose="02040503050406030204" pitchFamily="18" charset="0"/>
                                      </a:rPr>
                                      <m:t> </m:t>
                                    </m:r>
                                    <m:r>
                                      <a:rPr kumimoji="1" lang="en-US" altLang="ja-JP" sz="2400" b="0" i="1" baseline="0" smtClean="0">
                                        <a:solidFill>
                                          <a:schemeClr val="tx1"/>
                                        </a:solidFill>
                                        <a:latin typeface="Cambria Math" panose="02040503050406030204" pitchFamily="18" charset="0"/>
                                      </a:rPr>
                                      <m:t>𝑌</m:t>
                                    </m:r>
                                    <m:r>
                                      <a:rPr kumimoji="1" lang="en-US" altLang="ja-JP" sz="2400" b="0" i="1" baseline="0" smtClean="0">
                                        <a:solidFill>
                                          <a:schemeClr val="tx1"/>
                                        </a:solidFill>
                                        <a:latin typeface="Cambria Math" panose="02040503050406030204" pitchFamily="18" charset="0"/>
                                      </a:rPr>
                                      <m:t> </m:t>
                                    </m:r>
                                  </m:e>
                                </m:acc>
                                <m:r>
                                  <a:rPr kumimoji="1" lang="ja-JP" altLang="en-US" sz="2400" i="1" baseline="0" smtClean="0">
                                    <a:solidFill>
                                      <a:schemeClr val="tx1"/>
                                    </a:solidFill>
                                    <a:latin typeface="Cambria Math" panose="02040503050406030204" pitchFamily="18" charset="0"/>
                                  </a:rPr>
                                  <m:t>⋅</m:t>
                                </m:r>
                                <m:r>
                                  <a:rPr kumimoji="1" lang="en-US" altLang="ja-JP" sz="2400" b="0" i="1" baseline="0" smtClean="0">
                                    <a:solidFill>
                                      <a:schemeClr val="tx1"/>
                                    </a:solidFill>
                                    <a:latin typeface="Cambria Math" panose="02040503050406030204" pitchFamily="18" charset="0"/>
                                  </a:rPr>
                                  <m:t>𝑍</m:t>
                                </m:r>
                                <m:r>
                                  <a:rPr kumimoji="1" lang="en-US" altLang="ja-JP" sz="2400" b="0" i="1" baseline="0" smtClean="0">
                                    <a:solidFill>
                                      <a:schemeClr val="tx1"/>
                                    </a:solidFill>
                                    <a:latin typeface="Cambria Math" panose="02040503050406030204" pitchFamily="18" charset="0"/>
                                  </a:rPr>
                                  <m:t> </m:t>
                                </m:r>
                              </m:oMath>
                            </m:oMathPara>
                          </a14:m>
                          <a:endParaRPr kumimoji="1" lang="ja-JP" altLang="en-US" sz="2400" baseline="0" dirty="0">
                            <a:solidFill>
                              <a:schemeClr val="tx1"/>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00"/>
                        </a:solidFill>
                      </a:tcPr>
                    </a:tc>
                    <a:tc>
                      <a:txBody>
                        <a:bodyPr/>
                        <a:lstStyle/>
                        <a:p>
                          <a:pPr algn="ctr"/>
                          <a:r>
                            <a:rPr kumimoji="1" lang="en-US" altLang="ja-JP" sz="2400" baseline="0" dirty="0">
                              <a:solidFill>
                                <a:schemeClr val="tx1"/>
                              </a:solidFill>
                              <a:latin typeface="Times New Roman" panose="02020603050405020304" pitchFamily="18" charset="0"/>
                            </a:rPr>
                            <a:t>1</a:t>
                          </a:r>
                          <a:endParaRPr kumimoji="1" lang="ja-JP" altLang="en-US" sz="2400" baseline="0" dirty="0">
                            <a:solidFill>
                              <a:schemeClr val="tx1"/>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00"/>
                        </a:solidFill>
                      </a:tcPr>
                    </a:tc>
                    <a:extLst>
                      <a:ext uri="{0D108BD9-81ED-4DB2-BD59-A6C34878D82A}">
                        <a16:rowId xmlns:a16="http://schemas.microsoft.com/office/drawing/2014/main" val="3653002050"/>
                      </a:ext>
                    </a:extLst>
                  </a:tr>
                  <a:tr h="370840">
                    <a:tc>
                      <a:txBody>
                        <a:bodyPr/>
                        <a:lstStyle/>
                        <a:p>
                          <a:pPr algn="ctr"/>
                          <a:r>
                            <a:rPr kumimoji="1" lang="en-US" altLang="ja-JP" sz="2400" baseline="0" dirty="0">
                              <a:solidFill>
                                <a:schemeClr val="tx1"/>
                              </a:solidFill>
                              <a:latin typeface="Times New Roman" panose="02020603050405020304" pitchFamily="18" charset="0"/>
                            </a:rPr>
                            <a:t>1 1 0</a:t>
                          </a:r>
                          <a:endParaRPr kumimoji="1" lang="ja-JP" altLang="en-US" sz="2400" baseline="0" dirty="0">
                            <a:solidFill>
                              <a:schemeClr val="tx1"/>
                            </a:solidFill>
                            <a:latin typeface="Times New Roman" panose="02020603050405020304" pitchFamily="18"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2400" b="0" i="0" baseline="0" smtClean="0">
                                    <a:solidFill>
                                      <a:schemeClr val="tx1"/>
                                    </a:solidFill>
                                    <a:latin typeface="Cambria Math" panose="02040503050406030204" pitchFamily="18" charset="0"/>
                                  </a:rPr>
                                  <m:t> </m:t>
                                </m:r>
                                <m:r>
                                  <a:rPr kumimoji="1" lang="en-US" altLang="ja-JP" sz="2400" b="0" i="1" baseline="0" smtClean="0">
                                    <a:solidFill>
                                      <a:schemeClr val="tx1"/>
                                    </a:solidFill>
                                    <a:latin typeface="Cambria Math" panose="02040503050406030204" pitchFamily="18" charset="0"/>
                                  </a:rPr>
                                  <m:t>𝑋</m:t>
                                </m:r>
                                <m:r>
                                  <a:rPr kumimoji="1" lang="en-US" altLang="ja-JP" sz="2400" b="0" i="0" baseline="0" smtClean="0">
                                    <a:solidFill>
                                      <a:schemeClr val="tx1"/>
                                    </a:solidFill>
                                    <a:latin typeface="Cambria Math" panose="02040503050406030204" pitchFamily="18" charset="0"/>
                                  </a:rPr>
                                  <m:t> </m:t>
                                </m:r>
                                <m:r>
                                  <a:rPr kumimoji="1" lang="ja-JP" altLang="en-US" sz="2400" i="1" baseline="0" smtClean="0">
                                    <a:solidFill>
                                      <a:schemeClr val="tx1"/>
                                    </a:solidFill>
                                    <a:latin typeface="Cambria Math" panose="02040503050406030204" pitchFamily="18" charset="0"/>
                                  </a:rPr>
                                  <m:t>⋅</m:t>
                                </m:r>
                                <m:r>
                                  <a:rPr kumimoji="1" lang="en-US" altLang="ja-JP" sz="2400" b="0" i="1" baseline="0" smtClean="0">
                                    <a:solidFill>
                                      <a:schemeClr val="tx1"/>
                                    </a:solidFill>
                                    <a:latin typeface="Cambria Math" panose="02040503050406030204" pitchFamily="18" charset="0"/>
                                  </a:rPr>
                                  <m:t>𝑌</m:t>
                                </m:r>
                                <m:r>
                                  <a:rPr kumimoji="1" lang="en-US" altLang="ja-JP" sz="2400" b="0" i="1" baseline="0" smtClean="0">
                                    <a:solidFill>
                                      <a:schemeClr val="tx1"/>
                                    </a:solidFill>
                                    <a:latin typeface="Cambria Math" panose="02040503050406030204" pitchFamily="18" charset="0"/>
                                  </a:rPr>
                                  <m:t> ⋅</m:t>
                                </m:r>
                                <m:acc>
                                  <m:accPr>
                                    <m:chr m:val="̅"/>
                                    <m:ctrlPr>
                                      <a:rPr kumimoji="1" lang="ja-JP" altLang="en-US" sz="2400" i="1" baseline="0" smtClean="0">
                                        <a:solidFill>
                                          <a:schemeClr val="tx1"/>
                                        </a:solidFill>
                                        <a:latin typeface="Cambria Math" panose="02040503050406030204" pitchFamily="18" charset="0"/>
                                      </a:rPr>
                                    </m:ctrlPr>
                                  </m:accPr>
                                  <m:e>
                                    <m:r>
                                      <a:rPr kumimoji="1" lang="en-US" altLang="ja-JP" sz="2400" b="0" i="1" baseline="0" smtClean="0">
                                        <a:solidFill>
                                          <a:schemeClr val="tx1"/>
                                        </a:solidFill>
                                        <a:latin typeface="Cambria Math" panose="02040503050406030204" pitchFamily="18" charset="0"/>
                                      </a:rPr>
                                      <m:t> </m:t>
                                    </m:r>
                                    <m:r>
                                      <a:rPr kumimoji="1" lang="en-US" altLang="ja-JP" sz="2400" b="0" i="1" baseline="0" smtClean="0">
                                        <a:solidFill>
                                          <a:schemeClr val="tx1"/>
                                        </a:solidFill>
                                        <a:latin typeface="Cambria Math" panose="02040503050406030204" pitchFamily="18" charset="0"/>
                                      </a:rPr>
                                      <m:t>𝑍</m:t>
                                    </m:r>
                                    <m:r>
                                      <a:rPr kumimoji="1" lang="en-US" altLang="ja-JP" sz="2400" b="0" i="1" baseline="0" smtClean="0">
                                        <a:solidFill>
                                          <a:schemeClr val="tx1"/>
                                        </a:solidFill>
                                        <a:latin typeface="Cambria Math" panose="02040503050406030204" pitchFamily="18" charset="0"/>
                                      </a:rPr>
                                      <m:t> </m:t>
                                    </m:r>
                                  </m:e>
                                </m:acc>
                              </m:oMath>
                            </m:oMathPara>
                          </a14:m>
                          <a:endParaRPr kumimoji="1" lang="ja-JP" altLang="en-US" sz="2400" baseline="0" dirty="0">
                            <a:solidFill>
                              <a:schemeClr val="tx1"/>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00"/>
                        </a:solidFill>
                      </a:tcPr>
                    </a:tc>
                    <a:tc>
                      <a:txBody>
                        <a:bodyPr/>
                        <a:lstStyle/>
                        <a:p>
                          <a:pPr algn="ctr"/>
                          <a:r>
                            <a:rPr kumimoji="1" lang="en-US" altLang="ja-JP" sz="2400" baseline="0" dirty="0">
                              <a:solidFill>
                                <a:schemeClr val="tx1"/>
                              </a:solidFill>
                              <a:latin typeface="Times New Roman" panose="02020603050405020304" pitchFamily="18" charset="0"/>
                            </a:rPr>
                            <a:t>1</a:t>
                          </a:r>
                          <a:endParaRPr kumimoji="1" lang="ja-JP" altLang="en-US" sz="2400" baseline="0" dirty="0">
                            <a:solidFill>
                              <a:schemeClr val="tx1"/>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00"/>
                        </a:solidFill>
                      </a:tcPr>
                    </a:tc>
                    <a:extLst>
                      <a:ext uri="{0D108BD9-81ED-4DB2-BD59-A6C34878D82A}">
                        <a16:rowId xmlns:a16="http://schemas.microsoft.com/office/drawing/2014/main" val="1052288824"/>
                      </a:ext>
                    </a:extLst>
                  </a:tr>
                  <a:tr h="370840">
                    <a:tc>
                      <a:txBody>
                        <a:bodyPr/>
                        <a:lstStyle/>
                        <a:p>
                          <a:pPr algn="ctr"/>
                          <a:r>
                            <a:rPr kumimoji="1" lang="en-US" altLang="ja-JP" sz="2400" baseline="0" dirty="0">
                              <a:solidFill>
                                <a:schemeClr val="tx1"/>
                              </a:solidFill>
                              <a:latin typeface="Times New Roman" panose="02020603050405020304" pitchFamily="18" charset="0"/>
                            </a:rPr>
                            <a:t>1 1 1</a:t>
                          </a:r>
                          <a:endParaRPr kumimoji="1" lang="ja-JP" altLang="en-US" sz="2400" baseline="0" dirty="0">
                            <a:solidFill>
                              <a:schemeClr val="tx1"/>
                            </a:solidFill>
                            <a:latin typeface="Times New Roman" panose="02020603050405020304" pitchFamily="18"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2400" b="0" i="1" baseline="0" smtClean="0">
                                    <a:solidFill>
                                      <a:schemeClr val="tx1"/>
                                    </a:solidFill>
                                    <a:latin typeface="Cambria Math" panose="02040503050406030204" pitchFamily="18" charset="0"/>
                                  </a:rPr>
                                  <m:t> </m:t>
                                </m:r>
                                <m:r>
                                  <a:rPr kumimoji="1" lang="en-US" altLang="ja-JP" sz="2400" b="0" i="1" baseline="0" smtClean="0">
                                    <a:solidFill>
                                      <a:schemeClr val="tx1"/>
                                    </a:solidFill>
                                    <a:latin typeface="Cambria Math" panose="02040503050406030204" pitchFamily="18" charset="0"/>
                                  </a:rPr>
                                  <m:t>𝑋</m:t>
                                </m:r>
                                <m:r>
                                  <a:rPr kumimoji="1" lang="en-US" altLang="ja-JP" sz="2400" b="0" i="1" baseline="0" smtClean="0">
                                    <a:solidFill>
                                      <a:schemeClr val="tx1"/>
                                    </a:solidFill>
                                    <a:latin typeface="Cambria Math" panose="02040503050406030204" pitchFamily="18" charset="0"/>
                                  </a:rPr>
                                  <m:t> ⋅</m:t>
                                </m:r>
                                <m:r>
                                  <a:rPr kumimoji="1" lang="en-US" altLang="ja-JP" sz="2400" b="0" i="1" baseline="0" smtClean="0">
                                    <a:solidFill>
                                      <a:schemeClr val="tx1"/>
                                    </a:solidFill>
                                    <a:latin typeface="Cambria Math" panose="02040503050406030204" pitchFamily="18" charset="0"/>
                                  </a:rPr>
                                  <m:t>𝑌</m:t>
                                </m:r>
                                <m:r>
                                  <a:rPr kumimoji="1" lang="en-US" altLang="ja-JP" sz="2400" b="0" i="1" baseline="0" smtClean="0">
                                    <a:solidFill>
                                      <a:schemeClr val="tx1"/>
                                    </a:solidFill>
                                    <a:latin typeface="Cambria Math" panose="02040503050406030204" pitchFamily="18" charset="0"/>
                                  </a:rPr>
                                  <m:t> ⋅</m:t>
                                </m:r>
                                <m:r>
                                  <a:rPr kumimoji="1" lang="en-US" altLang="ja-JP" sz="2400" b="0" i="1" baseline="0" smtClean="0">
                                    <a:solidFill>
                                      <a:schemeClr val="tx1"/>
                                    </a:solidFill>
                                    <a:latin typeface="Cambria Math" panose="02040503050406030204" pitchFamily="18" charset="0"/>
                                  </a:rPr>
                                  <m:t>𝑍</m:t>
                                </m:r>
                                <m:r>
                                  <a:rPr kumimoji="1" lang="en-US" altLang="ja-JP" sz="2400" b="0" i="1" baseline="0" smtClean="0">
                                    <a:solidFill>
                                      <a:schemeClr val="tx1"/>
                                    </a:solidFill>
                                    <a:latin typeface="Cambria Math" panose="02040503050406030204" pitchFamily="18" charset="0"/>
                                  </a:rPr>
                                  <m:t> </m:t>
                                </m:r>
                              </m:oMath>
                            </m:oMathPara>
                          </a14:m>
                          <a:endParaRPr kumimoji="1" lang="ja-JP" altLang="en-US" sz="2400" baseline="0" dirty="0">
                            <a:solidFill>
                              <a:schemeClr val="tx1"/>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en-US" altLang="ja-JP" sz="2400" baseline="0" dirty="0">
                              <a:solidFill>
                                <a:schemeClr val="tx1"/>
                              </a:solidFill>
                              <a:latin typeface="Times New Roman" panose="02020603050405020304" pitchFamily="18" charset="0"/>
                            </a:rPr>
                            <a:t>0</a:t>
                          </a:r>
                          <a:endParaRPr kumimoji="1" lang="ja-JP" altLang="en-US" sz="2400" baseline="0" dirty="0">
                            <a:solidFill>
                              <a:schemeClr val="tx1"/>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69009762"/>
                      </a:ext>
                    </a:extLst>
                  </a:tr>
                </a:tbl>
              </a:graphicData>
            </a:graphic>
          </p:graphicFrame>
        </mc:Choice>
        <mc:Fallback xmlns="">
          <p:graphicFrame>
            <p:nvGraphicFramePr>
              <p:cNvPr id="8" name="表 2">
                <a:extLst>
                  <a:ext uri="{FF2B5EF4-FFF2-40B4-BE49-F238E27FC236}">
                    <a16:creationId xmlns:a16="http://schemas.microsoft.com/office/drawing/2014/main" id="{001AAAE4-C6EF-4C60-9414-82D43A26218E}"/>
                  </a:ext>
                </a:extLst>
              </p:cNvPr>
              <p:cNvGraphicFramePr>
                <a:graphicFrameLocks noGrp="1"/>
              </p:cNvGraphicFramePr>
              <p:nvPr>
                <p:extLst>
                  <p:ext uri="{D42A27DB-BD31-4B8C-83A1-F6EECF244321}">
                    <p14:modId xmlns:p14="http://schemas.microsoft.com/office/powerpoint/2010/main" val="3006191997"/>
                  </p:ext>
                </p:extLst>
              </p:nvPr>
            </p:nvGraphicFramePr>
            <p:xfrm>
              <a:off x="685800" y="2362200"/>
              <a:ext cx="4572000" cy="411480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636297394"/>
                        </a:ext>
                      </a:extLst>
                    </a:gridCol>
                    <a:gridCol w="1981200">
                      <a:extLst>
                        <a:ext uri="{9D8B030D-6E8A-4147-A177-3AD203B41FA5}">
                          <a16:colId xmlns:a16="http://schemas.microsoft.com/office/drawing/2014/main" val="461267109"/>
                        </a:ext>
                      </a:extLst>
                    </a:gridCol>
                    <a:gridCol w="1371600">
                      <a:extLst>
                        <a:ext uri="{9D8B030D-6E8A-4147-A177-3AD203B41FA5}">
                          <a16:colId xmlns:a16="http://schemas.microsoft.com/office/drawing/2014/main" val="1149626379"/>
                        </a:ext>
                      </a:extLst>
                    </a:gridCol>
                  </a:tblGrid>
                  <a:tr h="457200">
                    <a:tc>
                      <a:txBody>
                        <a:bodyPr/>
                        <a:lstStyle/>
                        <a:p>
                          <a:pPr algn="ctr"/>
                          <a:r>
                            <a:rPr kumimoji="1" lang="en-US" altLang="ja-JP" sz="2400" i="1" baseline="0" dirty="0">
                              <a:solidFill>
                                <a:schemeClr val="tx1"/>
                              </a:solidFill>
                              <a:latin typeface="Times New Roman" panose="02020603050405020304" pitchFamily="18" charset="0"/>
                            </a:rPr>
                            <a:t>X Y Z</a:t>
                          </a:r>
                          <a:endParaRPr kumimoji="1" lang="ja-JP" altLang="en-US" sz="2400" i="1" baseline="0" dirty="0">
                            <a:solidFill>
                              <a:schemeClr val="tx1"/>
                            </a:solidFill>
                            <a:latin typeface="Times New Roman" panose="02020603050405020304" pitchFamily="18"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ja-JP" altLang="en-US" sz="2400" baseline="0" dirty="0">
                              <a:solidFill>
                                <a:schemeClr val="tx1"/>
                              </a:solidFill>
                              <a:latin typeface="Times New Roman" panose="02020603050405020304" pitchFamily="18" charset="0"/>
                            </a:rPr>
                            <a:t>最小項</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en-US" altLang="ja-JP" sz="2400" i="1" baseline="0" dirty="0">
                              <a:solidFill>
                                <a:schemeClr val="tx1"/>
                              </a:solidFill>
                              <a:latin typeface="Times New Roman" panose="02020603050405020304" pitchFamily="18" charset="0"/>
                            </a:rPr>
                            <a:t>f </a:t>
                          </a:r>
                          <a:r>
                            <a:rPr kumimoji="1" lang="en-US" altLang="ja-JP" sz="2400" baseline="0" dirty="0">
                              <a:solidFill>
                                <a:schemeClr val="tx1"/>
                              </a:solidFill>
                              <a:latin typeface="Times New Roman" panose="02020603050405020304" pitchFamily="18" charset="0"/>
                            </a:rPr>
                            <a:t>(</a:t>
                          </a:r>
                          <a:r>
                            <a:rPr kumimoji="1" lang="en-US" altLang="ja-JP" sz="2400" i="1" baseline="0" dirty="0">
                              <a:solidFill>
                                <a:schemeClr val="tx1"/>
                              </a:solidFill>
                              <a:latin typeface="Times New Roman" panose="02020603050405020304" pitchFamily="18" charset="0"/>
                            </a:rPr>
                            <a:t>X</a:t>
                          </a:r>
                          <a:r>
                            <a:rPr kumimoji="1" lang="en-US" altLang="ja-JP" sz="2400" baseline="0" dirty="0">
                              <a:solidFill>
                                <a:schemeClr val="tx1"/>
                              </a:solidFill>
                              <a:latin typeface="Times New Roman" panose="02020603050405020304" pitchFamily="18" charset="0"/>
                            </a:rPr>
                            <a:t>,</a:t>
                          </a:r>
                          <a:r>
                            <a:rPr kumimoji="1" lang="en-US" altLang="ja-JP" sz="2400" i="1" baseline="0" dirty="0">
                              <a:solidFill>
                                <a:schemeClr val="tx1"/>
                              </a:solidFill>
                              <a:latin typeface="Times New Roman" panose="02020603050405020304" pitchFamily="18" charset="0"/>
                            </a:rPr>
                            <a:t>Y</a:t>
                          </a:r>
                          <a:r>
                            <a:rPr kumimoji="1" lang="en-US" altLang="ja-JP" sz="2400" baseline="0" dirty="0">
                              <a:solidFill>
                                <a:schemeClr val="tx1"/>
                              </a:solidFill>
                              <a:latin typeface="Times New Roman" panose="02020603050405020304" pitchFamily="18" charset="0"/>
                            </a:rPr>
                            <a:t>,</a:t>
                          </a:r>
                          <a:r>
                            <a:rPr kumimoji="1" lang="en-US" altLang="ja-JP" sz="2400" i="1" baseline="0" dirty="0">
                              <a:solidFill>
                                <a:schemeClr val="tx1"/>
                              </a:solidFill>
                              <a:latin typeface="Times New Roman" panose="02020603050405020304" pitchFamily="18" charset="0"/>
                            </a:rPr>
                            <a:t>Z</a:t>
                          </a:r>
                          <a:r>
                            <a:rPr kumimoji="1" lang="en-US" altLang="ja-JP" sz="2400" baseline="0" dirty="0">
                              <a:solidFill>
                                <a:schemeClr val="tx1"/>
                              </a:solidFill>
                              <a:latin typeface="Times New Roman" panose="02020603050405020304" pitchFamily="18" charset="0"/>
                            </a:rPr>
                            <a:t>)</a:t>
                          </a:r>
                          <a:endParaRPr kumimoji="1" lang="ja-JP" altLang="en-US" sz="2400" baseline="0" dirty="0">
                            <a:solidFill>
                              <a:schemeClr val="tx1"/>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1611497"/>
                      </a:ext>
                    </a:extLst>
                  </a:tr>
                  <a:tr h="457200">
                    <a:tc>
                      <a:txBody>
                        <a:bodyPr/>
                        <a:lstStyle/>
                        <a:p>
                          <a:pPr algn="ctr"/>
                          <a:r>
                            <a:rPr kumimoji="1" lang="en-US" altLang="ja-JP" sz="2400" baseline="0" dirty="0">
                              <a:solidFill>
                                <a:schemeClr val="tx1"/>
                              </a:solidFill>
                              <a:latin typeface="Times New Roman" panose="02020603050405020304" pitchFamily="18" charset="0"/>
                            </a:rPr>
                            <a:t>0 0 0</a:t>
                          </a:r>
                          <a:endParaRPr kumimoji="1" lang="ja-JP" altLang="en-US" sz="2400" baseline="0" dirty="0">
                            <a:solidFill>
                              <a:schemeClr val="tx1"/>
                            </a:solidFill>
                            <a:latin typeface="Times New Roman" panose="02020603050405020304" pitchFamily="18"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61963" t="-113333" r="-70552" b="-730667"/>
                          </a:stretch>
                        </a:blipFill>
                      </a:tcPr>
                    </a:tc>
                    <a:tc>
                      <a:txBody>
                        <a:bodyPr/>
                        <a:lstStyle/>
                        <a:p>
                          <a:pPr algn="ctr"/>
                          <a:r>
                            <a:rPr kumimoji="1" lang="en-US" altLang="ja-JP" sz="2400" baseline="0" dirty="0">
                              <a:solidFill>
                                <a:schemeClr val="tx1"/>
                              </a:solidFill>
                              <a:latin typeface="Times New Roman" panose="02020603050405020304" pitchFamily="18" charset="0"/>
                            </a:rPr>
                            <a:t>0</a:t>
                          </a:r>
                          <a:endParaRPr kumimoji="1" lang="ja-JP" altLang="en-US" sz="2400" baseline="0" dirty="0">
                            <a:solidFill>
                              <a:schemeClr val="tx1"/>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8730239"/>
                      </a:ext>
                    </a:extLst>
                  </a:tr>
                  <a:tr h="457200">
                    <a:tc>
                      <a:txBody>
                        <a:bodyPr/>
                        <a:lstStyle/>
                        <a:p>
                          <a:pPr algn="ctr"/>
                          <a:r>
                            <a:rPr kumimoji="1" lang="en-US" altLang="ja-JP" sz="2400" baseline="0" dirty="0">
                              <a:solidFill>
                                <a:schemeClr val="tx1"/>
                              </a:solidFill>
                              <a:latin typeface="Times New Roman" panose="02020603050405020304" pitchFamily="18" charset="0"/>
                            </a:rPr>
                            <a:t>0 0 1</a:t>
                          </a:r>
                          <a:endParaRPr kumimoji="1" lang="ja-JP" altLang="en-US" sz="2400" baseline="0" dirty="0">
                            <a:solidFill>
                              <a:schemeClr val="tx1"/>
                            </a:solidFill>
                            <a:latin typeface="Times New Roman" panose="02020603050405020304" pitchFamily="18"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61963" t="-213333" r="-70552" b="-630667"/>
                          </a:stretch>
                        </a:blipFill>
                      </a:tcPr>
                    </a:tc>
                    <a:tc>
                      <a:txBody>
                        <a:bodyPr/>
                        <a:lstStyle/>
                        <a:p>
                          <a:pPr algn="ctr"/>
                          <a:r>
                            <a:rPr kumimoji="1" lang="en-US" altLang="ja-JP" sz="2400" baseline="0" dirty="0">
                              <a:solidFill>
                                <a:schemeClr val="tx1"/>
                              </a:solidFill>
                              <a:latin typeface="Times New Roman" panose="02020603050405020304" pitchFamily="18" charset="0"/>
                            </a:rPr>
                            <a:t>0</a:t>
                          </a:r>
                          <a:endParaRPr kumimoji="1" lang="ja-JP" altLang="en-US" sz="2400" baseline="0" dirty="0">
                            <a:solidFill>
                              <a:schemeClr val="tx1"/>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5474776"/>
                      </a:ext>
                    </a:extLst>
                  </a:tr>
                  <a:tr h="457200">
                    <a:tc>
                      <a:txBody>
                        <a:bodyPr/>
                        <a:lstStyle/>
                        <a:p>
                          <a:pPr algn="ctr"/>
                          <a:r>
                            <a:rPr kumimoji="1" lang="en-US" altLang="ja-JP" sz="2400" baseline="0" dirty="0">
                              <a:solidFill>
                                <a:schemeClr val="tx1"/>
                              </a:solidFill>
                              <a:latin typeface="Times New Roman" panose="02020603050405020304" pitchFamily="18" charset="0"/>
                            </a:rPr>
                            <a:t>0 1 0</a:t>
                          </a:r>
                          <a:endParaRPr kumimoji="1" lang="ja-JP" altLang="en-US" sz="2400" baseline="0" dirty="0">
                            <a:solidFill>
                              <a:schemeClr val="tx1"/>
                            </a:solidFill>
                            <a:latin typeface="Times New Roman" panose="02020603050405020304" pitchFamily="18"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61963" t="-313333" r="-70552" b="-530667"/>
                          </a:stretch>
                        </a:blipFill>
                      </a:tcPr>
                    </a:tc>
                    <a:tc>
                      <a:txBody>
                        <a:bodyPr/>
                        <a:lstStyle/>
                        <a:p>
                          <a:pPr algn="ctr"/>
                          <a:r>
                            <a:rPr kumimoji="1" lang="en-US" altLang="ja-JP" sz="2400" baseline="0" dirty="0">
                              <a:solidFill>
                                <a:schemeClr val="tx1"/>
                              </a:solidFill>
                              <a:latin typeface="Times New Roman" panose="02020603050405020304" pitchFamily="18" charset="0"/>
                            </a:rPr>
                            <a:t>1</a:t>
                          </a:r>
                          <a:endParaRPr kumimoji="1" lang="ja-JP" altLang="en-US" sz="2400" baseline="0" dirty="0">
                            <a:solidFill>
                              <a:schemeClr val="tx1"/>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00"/>
                        </a:solidFill>
                      </a:tcPr>
                    </a:tc>
                    <a:extLst>
                      <a:ext uri="{0D108BD9-81ED-4DB2-BD59-A6C34878D82A}">
                        <a16:rowId xmlns:a16="http://schemas.microsoft.com/office/drawing/2014/main" val="2053489965"/>
                      </a:ext>
                    </a:extLst>
                  </a:tr>
                  <a:tr h="457200">
                    <a:tc>
                      <a:txBody>
                        <a:bodyPr/>
                        <a:lstStyle/>
                        <a:p>
                          <a:pPr algn="ctr"/>
                          <a:r>
                            <a:rPr kumimoji="1" lang="en-US" altLang="ja-JP" sz="2400" baseline="0" dirty="0">
                              <a:solidFill>
                                <a:schemeClr val="tx1"/>
                              </a:solidFill>
                              <a:latin typeface="Times New Roman" panose="02020603050405020304" pitchFamily="18" charset="0"/>
                            </a:rPr>
                            <a:t>0 1 1</a:t>
                          </a:r>
                          <a:endParaRPr kumimoji="1" lang="ja-JP" altLang="en-US" sz="2400" baseline="0" dirty="0">
                            <a:solidFill>
                              <a:schemeClr val="tx1"/>
                            </a:solidFill>
                            <a:latin typeface="Times New Roman" panose="02020603050405020304" pitchFamily="18"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61963" t="-407895" r="-70552" b="-423684"/>
                          </a:stretch>
                        </a:blipFill>
                      </a:tcPr>
                    </a:tc>
                    <a:tc>
                      <a:txBody>
                        <a:bodyPr/>
                        <a:lstStyle/>
                        <a:p>
                          <a:pPr algn="ctr"/>
                          <a:r>
                            <a:rPr kumimoji="1" lang="en-US" altLang="ja-JP" sz="2400" baseline="0" dirty="0">
                              <a:solidFill>
                                <a:schemeClr val="tx1"/>
                              </a:solidFill>
                              <a:latin typeface="Times New Roman" panose="02020603050405020304" pitchFamily="18" charset="0"/>
                            </a:rPr>
                            <a:t>0</a:t>
                          </a:r>
                          <a:endParaRPr kumimoji="1" lang="ja-JP" altLang="en-US" sz="2400" baseline="0" dirty="0">
                            <a:solidFill>
                              <a:schemeClr val="tx1"/>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7901128"/>
                      </a:ext>
                    </a:extLst>
                  </a:tr>
                  <a:tr h="457200">
                    <a:tc>
                      <a:txBody>
                        <a:bodyPr/>
                        <a:lstStyle/>
                        <a:p>
                          <a:pPr algn="ctr"/>
                          <a:r>
                            <a:rPr kumimoji="1" lang="en-US" altLang="ja-JP" sz="2400" baseline="0" dirty="0">
                              <a:solidFill>
                                <a:schemeClr val="tx1"/>
                              </a:solidFill>
                              <a:latin typeface="Times New Roman" panose="02020603050405020304" pitchFamily="18" charset="0"/>
                            </a:rPr>
                            <a:t>1 0 0</a:t>
                          </a:r>
                          <a:endParaRPr kumimoji="1" lang="ja-JP" altLang="en-US" sz="2400" baseline="0" dirty="0">
                            <a:solidFill>
                              <a:schemeClr val="tx1"/>
                            </a:solidFill>
                            <a:latin typeface="Times New Roman" panose="02020603050405020304" pitchFamily="18"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61963" t="-514667" r="-70552" b="-329333"/>
                          </a:stretch>
                        </a:blipFill>
                      </a:tcPr>
                    </a:tc>
                    <a:tc>
                      <a:txBody>
                        <a:bodyPr/>
                        <a:lstStyle/>
                        <a:p>
                          <a:pPr algn="ctr"/>
                          <a:r>
                            <a:rPr kumimoji="1" lang="en-US" altLang="ja-JP" sz="2400" baseline="0" dirty="0">
                              <a:solidFill>
                                <a:schemeClr val="tx1"/>
                              </a:solidFill>
                              <a:latin typeface="Times New Roman" panose="02020603050405020304" pitchFamily="18" charset="0"/>
                            </a:rPr>
                            <a:t>1</a:t>
                          </a:r>
                          <a:endParaRPr kumimoji="1" lang="ja-JP" altLang="en-US" sz="2400" baseline="0" dirty="0">
                            <a:solidFill>
                              <a:schemeClr val="tx1"/>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00"/>
                        </a:solidFill>
                      </a:tcPr>
                    </a:tc>
                    <a:extLst>
                      <a:ext uri="{0D108BD9-81ED-4DB2-BD59-A6C34878D82A}">
                        <a16:rowId xmlns:a16="http://schemas.microsoft.com/office/drawing/2014/main" val="1505567685"/>
                      </a:ext>
                    </a:extLst>
                  </a:tr>
                  <a:tr h="457200">
                    <a:tc>
                      <a:txBody>
                        <a:bodyPr/>
                        <a:lstStyle/>
                        <a:p>
                          <a:pPr algn="ctr"/>
                          <a:r>
                            <a:rPr kumimoji="1" lang="en-US" altLang="ja-JP" sz="2400" baseline="0" dirty="0">
                              <a:solidFill>
                                <a:schemeClr val="tx1"/>
                              </a:solidFill>
                              <a:latin typeface="Times New Roman" panose="02020603050405020304" pitchFamily="18" charset="0"/>
                            </a:rPr>
                            <a:t>1 0 1</a:t>
                          </a:r>
                          <a:endParaRPr kumimoji="1" lang="ja-JP" altLang="en-US" sz="2400" baseline="0" dirty="0">
                            <a:solidFill>
                              <a:schemeClr val="tx1"/>
                            </a:solidFill>
                            <a:latin typeface="Times New Roman" panose="02020603050405020304" pitchFamily="18"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61963" t="-614667" r="-70552" b="-229333"/>
                          </a:stretch>
                        </a:blipFill>
                      </a:tcPr>
                    </a:tc>
                    <a:tc>
                      <a:txBody>
                        <a:bodyPr/>
                        <a:lstStyle/>
                        <a:p>
                          <a:pPr algn="ctr"/>
                          <a:r>
                            <a:rPr kumimoji="1" lang="en-US" altLang="ja-JP" sz="2400" baseline="0" dirty="0">
                              <a:solidFill>
                                <a:schemeClr val="tx1"/>
                              </a:solidFill>
                              <a:latin typeface="Times New Roman" panose="02020603050405020304" pitchFamily="18" charset="0"/>
                            </a:rPr>
                            <a:t>1</a:t>
                          </a:r>
                          <a:endParaRPr kumimoji="1" lang="ja-JP" altLang="en-US" sz="2400" baseline="0" dirty="0">
                            <a:solidFill>
                              <a:schemeClr val="tx1"/>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00"/>
                        </a:solidFill>
                      </a:tcPr>
                    </a:tc>
                    <a:extLst>
                      <a:ext uri="{0D108BD9-81ED-4DB2-BD59-A6C34878D82A}">
                        <a16:rowId xmlns:a16="http://schemas.microsoft.com/office/drawing/2014/main" val="3653002050"/>
                      </a:ext>
                    </a:extLst>
                  </a:tr>
                  <a:tr h="457200">
                    <a:tc>
                      <a:txBody>
                        <a:bodyPr/>
                        <a:lstStyle/>
                        <a:p>
                          <a:pPr algn="ctr"/>
                          <a:r>
                            <a:rPr kumimoji="1" lang="en-US" altLang="ja-JP" sz="2400" baseline="0" dirty="0">
                              <a:solidFill>
                                <a:schemeClr val="tx1"/>
                              </a:solidFill>
                              <a:latin typeface="Times New Roman" panose="02020603050405020304" pitchFamily="18" charset="0"/>
                            </a:rPr>
                            <a:t>1 1 0</a:t>
                          </a:r>
                          <a:endParaRPr kumimoji="1" lang="ja-JP" altLang="en-US" sz="2400" baseline="0" dirty="0">
                            <a:solidFill>
                              <a:schemeClr val="tx1"/>
                            </a:solidFill>
                            <a:latin typeface="Times New Roman" panose="02020603050405020304" pitchFamily="18"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61963" t="-714667" r="-70552" b="-129333"/>
                          </a:stretch>
                        </a:blipFill>
                      </a:tcPr>
                    </a:tc>
                    <a:tc>
                      <a:txBody>
                        <a:bodyPr/>
                        <a:lstStyle/>
                        <a:p>
                          <a:pPr algn="ctr"/>
                          <a:r>
                            <a:rPr kumimoji="1" lang="en-US" altLang="ja-JP" sz="2400" baseline="0" dirty="0">
                              <a:solidFill>
                                <a:schemeClr val="tx1"/>
                              </a:solidFill>
                              <a:latin typeface="Times New Roman" panose="02020603050405020304" pitchFamily="18" charset="0"/>
                            </a:rPr>
                            <a:t>1</a:t>
                          </a:r>
                          <a:endParaRPr kumimoji="1" lang="ja-JP" altLang="en-US" sz="2400" baseline="0" dirty="0">
                            <a:solidFill>
                              <a:schemeClr val="tx1"/>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00"/>
                        </a:solidFill>
                      </a:tcPr>
                    </a:tc>
                    <a:extLst>
                      <a:ext uri="{0D108BD9-81ED-4DB2-BD59-A6C34878D82A}">
                        <a16:rowId xmlns:a16="http://schemas.microsoft.com/office/drawing/2014/main" val="1052288824"/>
                      </a:ext>
                    </a:extLst>
                  </a:tr>
                  <a:tr h="457200">
                    <a:tc>
                      <a:txBody>
                        <a:bodyPr/>
                        <a:lstStyle/>
                        <a:p>
                          <a:pPr algn="ctr"/>
                          <a:r>
                            <a:rPr kumimoji="1" lang="en-US" altLang="ja-JP" sz="2400" baseline="0" dirty="0">
                              <a:solidFill>
                                <a:schemeClr val="tx1"/>
                              </a:solidFill>
                              <a:latin typeface="Times New Roman" panose="02020603050405020304" pitchFamily="18" charset="0"/>
                            </a:rPr>
                            <a:t>1 1 1</a:t>
                          </a:r>
                          <a:endParaRPr kumimoji="1" lang="ja-JP" altLang="en-US" sz="2400" baseline="0" dirty="0">
                            <a:solidFill>
                              <a:schemeClr val="tx1"/>
                            </a:solidFill>
                            <a:latin typeface="Times New Roman" panose="02020603050405020304" pitchFamily="18"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a:blip r:embed="rId3"/>
                          <a:stretch>
                            <a:fillRect l="-61963" t="-814667" r="-70552" b="-29333"/>
                          </a:stretch>
                        </a:blipFill>
                      </a:tcPr>
                    </a:tc>
                    <a:tc>
                      <a:txBody>
                        <a:bodyPr/>
                        <a:lstStyle/>
                        <a:p>
                          <a:pPr algn="ctr"/>
                          <a:r>
                            <a:rPr kumimoji="1" lang="en-US" altLang="ja-JP" sz="2400" baseline="0" dirty="0">
                              <a:solidFill>
                                <a:schemeClr val="tx1"/>
                              </a:solidFill>
                              <a:latin typeface="Times New Roman" panose="02020603050405020304" pitchFamily="18" charset="0"/>
                            </a:rPr>
                            <a:t>0</a:t>
                          </a:r>
                          <a:endParaRPr kumimoji="1" lang="ja-JP" altLang="en-US" sz="2400" baseline="0" dirty="0">
                            <a:solidFill>
                              <a:schemeClr val="tx1"/>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69009762"/>
                      </a:ext>
                    </a:extLst>
                  </a:tr>
                </a:tbl>
              </a:graphicData>
            </a:graphic>
          </p:graphicFrame>
        </mc:Fallback>
      </mc:AlternateContent>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DEB61D3D-1BED-4C5B-B8B0-4A4CAF22AA8C}"/>
                  </a:ext>
                </a:extLst>
              </p:cNvPr>
              <p:cNvSpPr txBox="1"/>
              <p:nvPr/>
            </p:nvSpPr>
            <p:spPr>
              <a:xfrm>
                <a:off x="496464" y="1548825"/>
                <a:ext cx="8259890" cy="584775"/>
              </a:xfrm>
              <a:prstGeom prst="rect">
                <a:avLst/>
              </a:prstGeom>
              <a:noFill/>
            </p:spPr>
            <p:txBody>
              <a:bodyPr wrap="none" rtlCol="0">
                <a:spAutoFit/>
              </a:bodyPr>
              <a:lstStyle/>
              <a:p>
                <a:r>
                  <a:rPr kumimoji="1" lang="ja-JP" altLang="en-US" i="0" dirty="0"/>
                  <a:t>例題</a:t>
                </a:r>
                <a:r>
                  <a:rPr lang="en-US" altLang="ja-JP" i="0" dirty="0"/>
                  <a:t> </a:t>
                </a:r>
                <a14:m>
                  <m:oMath xmlns:m="http://schemas.openxmlformats.org/officeDocument/2006/math">
                    <m:r>
                      <a:rPr lang="en-US" altLang="ja-JP" b="0" i="1" smtClean="0">
                        <a:latin typeface="Cambria Math" panose="02040503050406030204" pitchFamily="18" charset="0"/>
                      </a:rPr>
                      <m:t>𝑓</m:t>
                    </m:r>
                    <m:d>
                      <m:dPr>
                        <m:ctrlPr>
                          <a:rPr lang="en-US" altLang="ja-JP" b="0" i="1" smtClean="0">
                            <a:latin typeface="Cambria Math" panose="02040503050406030204" pitchFamily="18" charset="0"/>
                          </a:rPr>
                        </m:ctrlPr>
                      </m:dPr>
                      <m:e>
                        <m:r>
                          <a:rPr lang="en-US" altLang="ja-JP" b="0" i="1" smtClean="0">
                            <a:latin typeface="Cambria Math" panose="02040503050406030204" pitchFamily="18" charset="0"/>
                          </a:rPr>
                          <m:t>𝑋</m:t>
                        </m:r>
                        <m:r>
                          <a:rPr lang="en-US" altLang="ja-JP" b="0" i="1" smtClean="0">
                            <a:latin typeface="Cambria Math" panose="02040503050406030204" pitchFamily="18" charset="0"/>
                          </a:rPr>
                          <m:t>,</m:t>
                        </m:r>
                        <m:r>
                          <a:rPr lang="en-US" altLang="ja-JP" b="0" i="1" smtClean="0">
                            <a:latin typeface="Cambria Math" panose="02040503050406030204" pitchFamily="18" charset="0"/>
                          </a:rPr>
                          <m:t>𝑌</m:t>
                        </m:r>
                        <m:r>
                          <a:rPr lang="en-US" altLang="ja-JP" b="0" i="1" smtClean="0">
                            <a:latin typeface="Cambria Math" panose="02040503050406030204" pitchFamily="18" charset="0"/>
                          </a:rPr>
                          <m:t>,</m:t>
                        </m:r>
                        <m:r>
                          <a:rPr lang="en-US" altLang="ja-JP" b="0" i="1" smtClean="0">
                            <a:latin typeface="Cambria Math" panose="02040503050406030204" pitchFamily="18" charset="0"/>
                          </a:rPr>
                          <m:t>𝑍</m:t>
                        </m:r>
                      </m:e>
                    </m:d>
                    <m:r>
                      <a:rPr lang="en-US" altLang="ja-JP" b="0" i="1" smtClean="0">
                        <a:latin typeface="Cambria Math" panose="02040503050406030204" pitchFamily="18" charset="0"/>
                      </a:rPr>
                      <m:t>=</m:t>
                    </m:r>
                    <m:r>
                      <a:rPr lang="en-US" altLang="ja-JP" b="0" i="1" smtClean="0">
                        <a:latin typeface="Cambria Math" panose="02040503050406030204" pitchFamily="18" charset="0"/>
                      </a:rPr>
                      <m:t>𝑋</m:t>
                    </m:r>
                    <m:r>
                      <a:rPr lang="en-US" altLang="ja-JP" b="0" i="1" smtClean="0">
                        <a:latin typeface="Cambria Math" panose="02040503050406030204" pitchFamily="18" charset="0"/>
                        <a:ea typeface="Cambria Math" panose="02040503050406030204" pitchFamily="18" charset="0"/>
                      </a:rPr>
                      <m:t>∙</m:t>
                    </m:r>
                    <m:acc>
                      <m:accPr>
                        <m:chr m:val="̅"/>
                        <m:ctrlPr>
                          <a:rPr lang="en-US" altLang="ja-JP" b="0" i="1" smtClean="0">
                            <a:latin typeface="Cambria Math" panose="02040503050406030204" pitchFamily="18" charset="0"/>
                            <a:ea typeface="Cambria Math" panose="02040503050406030204" pitchFamily="18" charset="0"/>
                          </a:rPr>
                        </m:ctrlPr>
                      </m:accPr>
                      <m:e>
                        <m:r>
                          <a:rPr lang="en-US" altLang="ja-JP" b="0" i="1" smtClean="0">
                            <a:latin typeface="Cambria Math" panose="02040503050406030204" pitchFamily="18" charset="0"/>
                            <a:ea typeface="Cambria Math" panose="02040503050406030204" pitchFamily="18" charset="0"/>
                          </a:rPr>
                          <m:t> </m:t>
                        </m:r>
                        <m:r>
                          <a:rPr lang="en-US" altLang="ja-JP" b="0" i="1" smtClean="0">
                            <a:latin typeface="Cambria Math" panose="02040503050406030204" pitchFamily="18" charset="0"/>
                            <a:ea typeface="Cambria Math" panose="02040503050406030204" pitchFamily="18" charset="0"/>
                          </a:rPr>
                          <m:t>𝑌</m:t>
                        </m:r>
                        <m:r>
                          <a:rPr lang="en-US" altLang="ja-JP" b="0" i="1" smtClean="0">
                            <a:latin typeface="Cambria Math" panose="02040503050406030204" pitchFamily="18" charset="0"/>
                            <a:ea typeface="Cambria Math" panose="02040503050406030204" pitchFamily="18" charset="0"/>
                          </a:rPr>
                          <m:t> </m:t>
                        </m:r>
                      </m:e>
                    </m:acc>
                    <m:r>
                      <a:rPr lang="en-US" altLang="ja-JP" b="0" i="1" smtClean="0">
                        <a:latin typeface="Cambria Math" panose="02040503050406030204" pitchFamily="18" charset="0"/>
                      </a:rPr>
                      <m:t>+</m:t>
                    </m:r>
                    <m:r>
                      <a:rPr lang="en-US" altLang="ja-JP" b="0" i="1" smtClean="0">
                        <a:latin typeface="Cambria Math" panose="02040503050406030204" pitchFamily="18" charset="0"/>
                      </a:rPr>
                      <m:t>𝑌</m:t>
                    </m:r>
                    <m:r>
                      <a:rPr lang="en-US" altLang="ja-JP" b="0" i="1" smtClean="0">
                        <a:latin typeface="Cambria Math" panose="02040503050406030204" pitchFamily="18" charset="0"/>
                        <a:ea typeface="Cambria Math" panose="02040503050406030204" pitchFamily="18" charset="0"/>
                      </a:rPr>
                      <m:t>∙</m:t>
                    </m:r>
                    <m:acc>
                      <m:accPr>
                        <m:chr m:val="̅"/>
                        <m:ctrlPr>
                          <a:rPr lang="en-US" altLang="ja-JP" b="0" i="1" smtClean="0">
                            <a:latin typeface="Cambria Math" panose="02040503050406030204" pitchFamily="18" charset="0"/>
                            <a:ea typeface="Cambria Math" panose="02040503050406030204" pitchFamily="18" charset="0"/>
                          </a:rPr>
                        </m:ctrlPr>
                      </m:accPr>
                      <m:e>
                        <m:r>
                          <a:rPr lang="en-US" altLang="ja-JP" b="0" i="1" smtClean="0">
                            <a:latin typeface="Cambria Math" panose="02040503050406030204" pitchFamily="18" charset="0"/>
                            <a:ea typeface="Cambria Math" panose="02040503050406030204" pitchFamily="18" charset="0"/>
                          </a:rPr>
                          <m:t> </m:t>
                        </m:r>
                        <m:r>
                          <a:rPr lang="en-US" altLang="ja-JP" b="0" i="1" smtClean="0">
                            <a:latin typeface="Cambria Math" panose="02040503050406030204" pitchFamily="18" charset="0"/>
                            <a:ea typeface="Cambria Math" panose="02040503050406030204" pitchFamily="18" charset="0"/>
                          </a:rPr>
                          <m:t>𝑍</m:t>
                        </m:r>
                        <m:r>
                          <a:rPr lang="en-US" altLang="ja-JP" b="0" i="1" smtClean="0">
                            <a:latin typeface="Cambria Math" panose="02040503050406030204" pitchFamily="18" charset="0"/>
                            <a:ea typeface="Cambria Math" panose="02040503050406030204" pitchFamily="18" charset="0"/>
                          </a:rPr>
                          <m:t> </m:t>
                        </m:r>
                      </m:e>
                    </m:acc>
                  </m:oMath>
                </a14:m>
                <a:r>
                  <a:rPr kumimoji="1" lang="ja-JP" altLang="en-US" i="0" dirty="0"/>
                  <a:t>の標準積和形</a:t>
                </a:r>
              </a:p>
            </p:txBody>
          </p:sp>
        </mc:Choice>
        <mc:Fallback xmlns="">
          <p:sp>
            <p:nvSpPr>
              <p:cNvPr id="3" name="テキスト ボックス 2">
                <a:extLst>
                  <a:ext uri="{FF2B5EF4-FFF2-40B4-BE49-F238E27FC236}">
                    <a16:creationId xmlns:a16="http://schemas.microsoft.com/office/drawing/2014/main" id="{DEB61D3D-1BED-4C5B-B8B0-4A4CAF22AA8C}"/>
                  </a:ext>
                </a:extLst>
              </p:cNvPr>
              <p:cNvSpPr txBox="1">
                <a:spLocks noRot="1" noChangeAspect="1" noMove="1" noResize="1" noEditPoints="1" noAdjustHandles="1" noChangeArrowheads="1" noChangeShapeType="1" noTextEdit="1"/>
              </p:cNvSpPr>
              <p:nvPr/>
            </p:nvSpPr>
            <p:spPr>
              <a:xfrm>
                <a:off x="496464" y="1548825"/>
                <a:ext cx="8259890" cy="584775"/>
              </a:xfrm>
              <a:prstGeom prst="rect">
                <a:avLst/>
              </a:prstGeom>
              <a:blipFill>
                <a:blip r:embed="rId4"/>
                <a:stretch>
                  <a:fillRect l="-1845" t="-17708" r="-1107" b="-291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60A8FA7B-D459-4A9C-8A4A-566A73CA243B}"/>
                  </a:ext>
                </a:extLst>
              </p:cNvPr>
              <p:cNvSpPr txBox="1"/>
              <p:nvPr/>
            </p:nvSpPr>
            <p:spPr>
              <a:xfrm>
                <a:off x="5486400" y="2819400"/>
                <a:ext cx="2805768" cy="2862322"/>
              </a:xfrm>
              <a:prstGeom prst="rect">
                <a:avLst/>
              </a:prstGeom>
              <a:noFill/>
            </p:spPr>
            <p:txBody>
              <a:bodyPr wrap="none" rtlCol="0">
                <a:spAutoFit/>
              </a:bodyPr>
              <a:lstStyle/>
              <a:p>
                <a:r>
                  <a:rPr lang="en-US" altLang="ja-JP" i="0" dirty="0"/>
                  <a:t> </a:t>
                </a:r>
                <a14:m>
                  <m:oMath xmlns:m="http://schemas.openxmlformats.org/officeDocument/2006/math">
                    <m:r>
                      <a:rPr lang="en-US" altLang="ja-JP" sz="3600" b="0" i="1" smtClean="0">
                        <a:latin typeface="Cambria Math" panose="02040503050406030204" pitchFamily="18" charset="0"/>
                      </a:rPr>
                      <m:t>𝑓</m:t>
                    </m:r>
                    <m:d>
                      <m:dPr>
                        <m:ctrlPr>
                          <a:rPr lang="en-US" altLang="ja-JP" sz="3600" b="0" i="1" smtClean="0">
                            <a:latin typeface="Cambria Math" panose="02040503050406030204" pitchFamily="18" charset="0"/>
                          </a:rPr>
                        </m:ctrlPr>
                      </m:dPr>
                      <m:e>
                        <m:r>
                          <a:rPr lang="en-US" altLang="ja-JP" sz="3600" b="0" i="1" smtClean="0">
                            <a:latin typeface="Cambria Math" panose="02040503050406030204" pitchFamily="18" charset="0"/>
                          </a:rPr>
                          <m:t>𝑋</m:t>
                        </m:r>
                        <m:r>
                          <a:rPr lang="en-US" altLang="ja-JP" sz="3600" b="0" i="1" smtClean="0">
                            <a:latin typeface="Cambria Math" panose="02040503050406030204" pitchFamily="18" charset="0"/>
                          </a:rPr>
                          <m:t>,</m:t>
                        </m:r>
                        <m:r>
                          <a:rPr lang="en-US" altLang="ja-JP" sz="3600" b="0" i="1" smtClean="0">
                            <a:latin typeface="Cambria Math" panose="02040503050406030204" pitchFamily="18" charset="0"/>
                          </a:rPr>
                          <m:t>𝑌</m:t>
                        </m:r>
                        <m:r>
                          <a:rPr lang="en-US" altLang="ja-JP" sz="3600" b="0" i="1" smtClean="0">
                            <a:latin typeface="Cambria Math" panose="02040503050406030204" pitchFamily="18" charset="0"/>
                          </a:rPr>
                          <m:t>,</m:t>
                        </m:r>
                        <m:r>
                          <a:rPr lang="en-US" altLang="ja-JP" sz="3600" b="0" i="1" smtClean="0">
                            <a:latin typeface="Cambria Math" panose="02040503050406030204" pitchFamily="18" charset="0"/>
                          </a:rPr>
                          <m:t>𝑍</m:t>
                        </m:r>
                      </m:e>
                    </m:d>
                  </m:oMath>
                </a14:m>
                <a:endParaRPr lang="en-US" altLang="ja-JP" sz="3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ja-JP" sz="3600" b="0" i="1" smtClean="0">
                          <a:latin typeface="Cambria Math" panose="02040503050406030204" pitchFamily="18" charset="0"/>
                        </a:rPr>
                        <m:t>=</m:t>
                      </m:r>
                      <m:acc>
                        <m:accPr>
                          <m:chr m:val="̅"/>
                          <m:ctrlPr>
                            <a:rPr lang="en-US" altLang="ja-JP" sz="3600" b="0" i="1" smtClean="0">
                              <a:latin typeface="Cambria Math" panose="02040503050406030204" pitchFamily="18" charset="0"/>
                              <a:ea typeface="Cambria Math" panose="02040503050406030204" pitchFamily="18" charset="0"/>
                            </a:rPr>
                          </m:ctrlPr>
                        </m:accPr>
                        <m:e>
                          <m:r>
                            <a:rPr lang="en-US" altLang="ja-JP" sz="3600" b="0" i="1" smtClean="0">
                              <a:latin typeface="Cambria Math" panose="02040503050406030204" pitchFamily="18" charset="0"/>
                              <a:ea typeface="Cambria Math" panose="02040503050406030204" pitchFamily="18" charset="0"/>
                            </a:rPr>
                            <m:t> </m:t>
                          </m:r>
                          <m:r>
                            <a:rPr lang="en-US" altLang="ja-JP" sz="3600" b="0" i="1" smtClean="0">
                              <a:latin typeface="Cambria Math" panose="02040503050406030204" pitchFamily="18" charset="0"/>
                              <a:ea typeface="Cambria Math" panose="02040503050406030204" pitchFamily="18" charset="0"/>
                            </a:rPr>
                            <m:t>𝑋</m:t>
                          </m:r>
                          <m:r>
                            <a:rPr lang="en-US" altLang="ja-JP" sz="3600" b="0" i="1" smtClean="0">
                              <a:latin typeface="Cambria Math" panose="02040503050406030204" pitchFamily="18" charset="0"/>
                              <a:ea typeface="Cambria Math" panose="02040503050406030204" pitchFamily="18" charset="0"/>
                            </a:rPr>
                            <m:t> </m:t>
                          </m:r>
                        </m:e>
                      </m:acc>
                      <m:r>
                        <a:rPr lang="en-US" altLang="ja-JP" sz="3600" b="0" i="1" smtClean="0">
                          <a:latin typeface="Cambria Math" panose="02040503050406030204" pitchFamily="18" charset="0"/>
                          <a:ea typeface="Cambria Math" panose="02040503050406030204" pitchFamily="18" charset="0"/>
                        </a:rPr>
                        <m:t>∙</m:t>
                      </m:r>
                      <m:r>
                        <a:rPr lang="en-US" altLang="ja-JP" sz="3600" b="0" i="1" smtClean="0">
                          <a:latin typeface="Cambria Math" panose="02040503050406030204" pitchFamily="18" charset="0"/>
                          <a:ea typeface="Cambria Math" panose="02040503050406030204" pitchFamily="18" charset="0"/>
                        </a:rPr>
                        <m:t>𝑌</m:t>
                      </m:r>
                      <m:r>
                        <a:rPr lang="en-US" altLang="ja-JP" sz="3600" b="0" i="1" smtClean="0">
                          <a:latin typeface="Cambria Math" panose="02040503050406030204" pitchFamily="18" charset="0"/>
                          <a:ea typeface="Cambria Math" panose="02040503050406030204" pitchFamily="18" charset="0"/>
                        </a:rPr>
                        <m:t>⋅</m:t>
                      </m:r>
                      <m:acc>
                        <m:accPr>
                          <m:chr m:val="̅"/>
                          <m:ctrlPr>
                            <a:rPr lang="en-US" altLang="ja-JP" sz="3600" b="0" i="1" smtClean="0">
                              <a:latin typeface="Cambria Math" panose="02040503050406030204" pitchFamily="18" charset="0"/>
                              <a:ea typeface="Cambria Math" panose="02040503050406030204" pitchFamily="18" charset="0"/>
                            </a:rPr>
                          </m:ctrlPr>
                        </m:accPr>
                        <m:e>
                          <m:r>
                            <a:rPr lang="en-US" altLang="ja-JP" sz="3600" b="0" i="1" smtClean="0">
                              <a:latin typeface="Cambria Math" panose="02040503050406030204" pitchFamily="18" charset="0"/>
                              <a:ea typeface="Cambria Math" panose="02040503050406030204" pitchFamily="18" charset="0"/>
                            </a:rPr>
                            <m:t> </m:t>
                          </m:r>
                          <m:r>
                            <a:rPr lang="en-US" altLang="ja-JP" sz="3600" b="0" i="1" smtClean="0">
                              <a:latin typeface="Cambria Math" panose="02040503050406030204" pitchFamily="18" charset="0"/>
                              <a:ea typeface="Cambria Math" panose="02040503050406030204" pitchFamily="18" charset="0"/>
                            </a:rPr>
                            <m:t>𝑍</m:t>
                          </m:r>
                          <m:r>
                            <a:rPr lang="en-US" altLang="ja-JP" sz="3600" b="0" i="1" smtClean="0">
                              <a:latin typeface="Cambria Math" panose="02040503050406030204" pitchFamily="18" charset="0"/>
                              <a:ea typeface="Cambria Math" panose="02040503050406030204" pitchFamily="18" charset="0"/>
                            </a:rPr>
                            <m:t> </m:t>
                          </m:r>
                        </m:e>
                      </m:acc>
                    </m:oMath>
                  </m:oMathPara>
                </a14:m>
                <a:endParaRPr lang="en-US" altLang="ja-JP" sz="3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ja-JP" sz="3600" b="0" i="1" smtClean="0">
                          <a:latin typeface="Cambria Math" panose="02040503050406030204" pitchFamily="18" charset="0"/>
                        </a:rPr>
                        <m:t>+ </m:t>
                      </m:r>
                      <m:r>
                        <a:rPr lang="en-US" altLang="ja-JP" sz="3600" b="0" i="1" smtClean="0">
                          <a:latin typeface="Cambria Math" panose="02040503050406030204" pitchFamily="18" charset="0"/>
                        </a:rPr>
                        <m:t>𝑋</m:t>
                      </m:r>
                      <m:r>
                        <a:rPr lang="en-US" altLang="ja-JP" sz="3600" b="0" i="1" smtClean="0">
                          <a:latin typeface="Cambria Math" panose="02040503050406030204" pitchFamily="18" charset="0"/>
                        </a:rPr>
                        <m:t> ∙</m:t>
                      </m:r>
                      <m:acc>
                        <m:accPr>
                          <m:chr m:val="̅"/>
                          <m:ctrlPr>
                            <a:rPr lang="en-US" altLang="ja-JP" sz="3600" b="0" i="1" smtClean="0">
                              <a:latin typeface="Cambria Math" panose="02040503050406030204" pitchFamily="18" charset="0"/>
                              <a:ea typeface="Cambria Math" panose="02040503050406030204" pitchFamily="18" charset="0"/>
                            </a:rPr>
                          </m:ctrlPr>
                        </m:accPr>
                        <m:e>
                          <m:r>
                            <a:rPr lang="en-US" altLang="ja-JP" sz="3600" b="0" i="1" smtClean="0">
                              <a:latin typeface="Cambria Math" panose="02040503050406030204" pitchFamily="18" charset="0"/>
                              <a:ea typeface="Cambria Math" panose="02040503050406030204" pitchFamily="18" charset="0"/>
                            </a:rPr>
                            <m:t> </m:t>
                          </m:r>
                          <m:r>
                            <a:rPr lang="en-US" altLang="ja-JP" sz="3600" b="0" i="1" smtClean="0">
                              <a:latin typeface="Cambria Math" panose="02040503050406030204" pitchFamily="18" charset="0"/>
                              <a:ea typeface="Cambria Math" panose="02040503050406030204" pitchFamily="18" charset="0"/>
                            </a:rPr>
                            <m:t>𝑌</m:t>
                          </m:r>
                          <m:r>
                            <a:rPr lang="en-US" altLang="ja-JP" sz="3600" b="0" i="1" smtClean="0">
                              <a:latin typeface="Cambria Math" panose="02040503050406030204" pitchFamily="18" charset="0"/>
                              <a:ea typeface="Cambria Math" panose="02040503050406030204" pitchFamily="18" charset="0"/>
                            </a:rPr>
                            <m:t> </m:t>
                          </m:r>
                        </m:e>
                      </m:acc>
                      <m:r>
                        <a:rPr lang="en-US" altLang="ja-JP" sz="3600" b="0" i="1" smtClean="0">
                          <a:latin typeface="Cambria Math" panose="02040503050406030204" pitchFamily="18" charset="0"/>
                          <a:ea typeface="Cambria Math" panose="02040503050406030204" pitchFamily="18" charset="0"/>
                        </a:rPr>
                        <m:t>∙</m:t>
                      </m:r>
                      <m:acc>
                        <m:accPr>
                          <m:chr m:val="̅"/>
                          <m:ctrlPr>
                            <a:rPr lang="en-US" altLang="ja-JP" sz="3600" b="0" i="1" smtClean="0">
                              <a:latin typeface="Cambria Math" panose="02040503050406030204" pitchFamily="18" charset="0"/>
                              <a:ea typeface="Cambria Math" panose="02040503050406030204" pitchFamily="18" charset="0"/>
                            </a:rPr>
                          </m:ctrlPr>
                        </m:accPr>
                        <m:e>
                          <m:r>
                            <a:rPr lang="en-US" altLang="ja-JP" sz="3600" b="0" i="1" smtClean="0">
                              <a:latin typeface="Cambria Math" panose="02040503050406030204" pitchFamily="18" charset="0"/>
                              <a:ea typeface="Cambria Math" panose="02040503050406030204" pitchFamily="18" charset="0"/>
                            </a:rPr>
                            <m:t> </m:t>
                          </m:r>
                          <m:r>
                            <a:rPr lang="en-US" altLang="ja-JP" sz="3600" b="0" i="1" smtClean="0">
                              <a:latin typeface="Cambria Math" panose="02040503050406030204" pitchFamily="18" charset="0"/>
                              <a:ea typeface="Cambria Math" panose="02040503050406030204" pitchFamily="18" charset="0"/>
                            </a:rPr>
                            <m:t>𝑍</m:t>
                          </m:r>
                          <m:r>
                            <a:rPr lang="en-US" altLang="ja-JP" sz="3600" b="0" i="1" smtClean="0">
                              <a:latin typeface="Cambria Math" panose="02040503050406030204" pitchFamily="18" charset="0"/>
                              <a:ea typeface="Cambria Math" panose="02040503050406030204" pitchFamily="18" charset="0"/>
                            </a:rPr>
                            <m:t> </m:t>
                          </m:r>
                        </m:e>
                      </m:acc>
                    </m:oMath>
                  </m:oMathPara>
                </a14:m>
                <a:endParaRPr lang="en-US" altLang="ja-JP" sz="3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ja-JP" sz="3600" b="0" i="1" smtClean="0">
                          <a:latin typeface="Cambria Math" panose="02040503050406030204" pitchFamily="18" charset="0"/>
                        </a:rPr>
                        <m:t>+ </m:t>
                      </m:r>
                      <m:r>
                        <a:rPr lang="en-US" altLang="ja-JP" sz="3600" b="0" i="1" smtClean="0">
                          <a:latin typeface="Cambria Math" panose="02040503050406030204" pitchFamily="18" charset="0"/>
                        </a:rPr>
                        <m:t>𝑋</m:t>
                      </m:r>
                      <m:r>
                        <a:rPr lang="en-US" altLang="ja-JP" sz="3600" b="0" i="1" smtClean="0">
                          <a:latin typeface="Cambria Math" panose="02040503050406030204" pitchFamily="18" charset="0"/>
                        </a:rPr>
                        <m:t> </m:t>
                      </m:r>
                      <m:r>
                        <a:rPr lang="en-US" altLang="ja-JP" sz="3600">
                          <a:latin typeface="Cambria Math" panose="02040503050406030204" pitchFamily="18" charset="0"/>
                          <a:ea typeface="Cambria Math" panose="02040503050406030204" pitchFamily="18" charset="0"/>
                        </a:rPr>
                        <m:t>∙</m:t>
                      </m:r>
                      <m:acc>
                        <m:accPr>
                          <m:chr m:val="̅"/>
                          <m:ctrlPr>
                            <a:rPr lang="en-US" altLang="ja-JP" sz="3600" b="0" i="1" smtClean="0">
                              <a:latin typeface="Cambria Math" panose="02040503050406030204" pitchFamily="18" charset="0"/>
                              <a:ea typeface="Cambria Math" panose="02040503050406030204" pitchFamily="18" charset="0"/>
                            </a:rPr>
                          </m:ctrlPr>
                        </m:accPr>
                        <m:e>
                          <m:r>
                            <a:rPr lang="en-US" altLang="ja-JP" sz="3600" b="0" i="1" smtClean="0">
                              <a:latin typeface="Cambria Math" panose="02040503050406030204" pitchFamily="18" charset="0"/>
                              <a:ea typeface="Cambria Math" panose="02040503050406030204" pitchFamily="18" charset="0"/>
                            </a:rPr>
                            <m:t> </m:t>
                          </m:r>
                          <m:r>
                            <a:rPr lang="en-US" altLang="ja-JP" sz="3600" b="0" i="1" smtClean="0">
                              <a:latin typeface="Cambria Math" panose="02040503050406030204" pitchFamily="18" charset="0"/>
                              <a:ea typeface="Cambria Math" panose="02040503050406030204" pitchFamily="18" charset="0"/>
                            </a:rPr>
                            <m:t>𝑌</m:t>
                          </m:r>
                          <m:r>
                            <a:rPr lang="en-US" altLang="ja-JP" sz="3600" b="0" i="1" smtClean="0">
                              <a:latin typeface="Cambria Math" panose="02040503050406030204" pitchFamily="18" charset="0"/>
                              <a:ea typeface="Cambria Math" panose="02040503050406030204" pitchFamily="18" charset="0"/>
                            </a:rPr>
                            <m:t> </m:t>
                          </m:r>
                        </m:e>
                      </m:acc>
                      <m:r>
                        <a:rPr lang="en-US" altLang="ja-JP" sz="3600" b="0" i="1" smtClean="0">
                          <a:latin typeface="Cambria Math" panose="02040503050406030204" pitchFamily="18" charset="0"/>
                          <a:ea typeface="Cambria Math" panose="02040503050406030204" pitchFamily="18" charset="0"/>
                        </a:rPr>
                        <m:t>⋅ </m:t>
                      </m:r>
                      <m:r>
                        <a:rPr lang="en-US" altLang="ja-JP" sz="3600" b="0" i="1" smtClean="0">
                          <a:latin typeface="Cambria Math" panose="02040503050406030204" pitchFamily="18" charset="0"/>
                          <a:ea typeface="Cambria Math" panose="02040503050406030204" pitchFamily="18" charset="0"/>
                        </a:rPr>
                        <m:t>𝑍</m:t>
                      </m:r>
                    </m:oMath>
                  </m:oMathPara>
                </a14:m>
                <a:endParaRPr lang="en-US" altLang="ja-JP" sz="3600" b="0"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ja-JP" sz="3600" b="0" i="1" smtClean="0">
                          <a:latin typeface="Cambria Math" panose="02040503050406030204" pitchFamily="18" charset="0"/>
                          <a:ea typeface="Cambria Math" panose="02040503050406030204" pitchFamily="18" charset="0"/>
                        </a:rPr>
                        <m:t>+ </m:t>
                      </m:r>
                      <m:r>
                        <a:rPr lang="en-US" altLang="ja-JP" sz="3600" b="0" i="1" smtClean="0">
                          <a:latin typeface="Cambria Math" panose="02040503050406030204" pitchFamily="18" charset="0"/>
                          <a:ea typeface="Cambria Math" panose="02040503050406030204" pitchFamily="18" charset="0"/>
                        </a:rPr>
                        <m:t>𝑋</m:t>
                      </m:r>
                      <m:r>
                        <a:rPr lang="en-US" altLang="ja-JP" sz="3600" b="0" i="1" smtClean="0">
                          <a:latin typeface="Cambria Math" panose="02040503050406030204" pitchFamily="18" charset="0"/>
                          <a:ea typeface="Cambria Math" panose="02040503050406030204" pitchFamily="18" charset="0"/>
                        </a:rPr>
                        <m:t> ∙ </m:t>
                      </m:r>
                      <m:r>
                        <a:rPr lang="en-US" altLang="ja-JP" sz="3600" b="0" i="1" smtClean="0">
                          <a:latin typeface="Cambria Math" panose="02040503050406030204" pitchFamily="18" charset="0"/>
                          <a:ea typeface="Cambria Math" panose="02040503050406030204" pitchFamily="18" charset="0"/>
                        </a:rPr>
                        <m:t>𝑌</m:t>
                      </m:r>
                      <m:r>
                        <a:rPr lang="en-US" altLang="ja-JP" sz="3600" b="0" i="1" smtClean="0">
                          <a:latin typeface="Cambria Math" panose="02040503050406030204" pitchFamily="18" charset="0"/>
                          <a:ea typeface="Cambria Math" panose="02040503050406030204" pitchFamily="18" charset="0"/>
                        </a:rPr>
                        <m:t> ∙</m:t>
                      </m:r>
                      <m:acc>
                        <m:accPr>
                          <m:chr m:val="̅"/>
                          <m:ctrlPr>
                            <a:rPr lang="en-US" altLang="ja-JP" sz="3600" b="0" i="1" smtClean="0">
                              <a:latin typeface="Cambria Math" panose="02040503050406030204" pitchFamily="18" charset="0"/>
                              <a:ea typeface="Cambria Math" panose="02040503050406030204" pitchFamily="18" charset="0"/>
                            </a:rPr>
                          </m:ctrlPr>
                        </m:accPr>
                        <m:e>
                          <m:r>
                            <a:rPr lang="en-US" altLang="ja-JP" sz="3600" b="0" i="1" smtClean="0">
                              <a:latin typeface="Cambria Math" panose="02040503050406030204" pitchFamily="18" charset="0"/>
                              <a:ea typeface="Cambria Math" panose="02040503050406030204" pitchFamily="18" charset="0"/>
                            </a:rPr>
                            <m:t> </m:t>
                          </m:r>
                          <m:r>
                            <a:rPr lang="en-US" altLang="ja-JP" sz="3600" b="0" i="1" smtClean="0">
                              <a:latin typeface="Cambria Math" panose="02040503050406030204" pitchFamily="18" charset="0"/>
                              <a:ea typeface="Cambria Math" panose="02040503050406030204" pitchFamily="18" charset="0"/>
                            </a:rPr>
                            <m:t>𝑍</m:t>
                          </m:r>
                          <m:r>
                            <a:rPr lang="en-US" altLang="ja-JP" sz="3600" b="0" i="1" smtClean="0">
                              <a:latin typeface="Cambria Math" panose="02040503050406030204" pitchFamily="18" charset="0"/>
                              <a:ea typeface="Cambria Math" panose="02040503050406030204" pitchFamily="18" charset="0"/>
                            </a:rPr>
                            <m:t> </m:t>
                          </m:r>
                        </m:e>
                      </m:acc>
                    </m:oMath>
                  </m:oMathPara>
                </a14:m>
                <a:endParaRPr lang="en-US" altLang="ja-JP" sz="3600" b="0" i="0" dirty="0"/>
              </a:p>
            </p:txBody>
          </p:sp>
        </mc:Choice>
        <mc:Fallback xmlns="">
          <p:sp>
            <p:nvSpPr>
              <p:cNvPr id="6" name="テキスト ボックス 5">
                <a:extLst>
                  <a:ext uri="{FF2B5EF4-FFF2-40B4-BE49-F238E27FC236}">
                    <a16:creationId xmlns:a16="http://schemas.microsoft.com/office/drawing/2014/main" id="{60A8FA7B-D459-4A9C-8A4A-566A73CA243B}"/>
                  </a:ext>
                </a:extLst>
              </p:cNvPr>
              <p:cNvSpPr txBox="1">
                <a:spLocks noRot="1" noChangeAspect="1" noMove="1" noResize="1" noEditPoints="1" noAdjustHandles="1" noChangeArrowheads="1" noChangeShapeType="1" noTextEdit="1"/>
              </p:cNvSpPr>
              <p:nvPr/>
            </p:nvSpPr>
            <p:spPr>
              <a:xfrm>
                <a:off x="5486400" y="2819400"/>
                <a:ext cx="2805768" cy="2862322"/>
              </a:xfrm>
              <a:prstGeom prst="rect">
                <a:avLst/>
              </a:prstGeom>
              <a:blipFill>
                <a:blip r:embed="rId5"/>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35606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標準積和形の利用</a:t>
            </a:r>
          </a:p>
        </p:txBody>
      </p:sp>
      <p:sp>
        <p:nvSpPr>
          <p:cNvPr id="94211" name="Rectangle 3"/>
          <p:cNvSpPr>
            <a:spLocks noGrp="1" noChangeArrowheads="1"/>
          </p:cNvSpPr>
          <p:nvPr>
            <p:ph type="body" idx="1"/>
          </p:nvPr>
        </p:nvSpPr>
        <p:spPr/>
        <p:txBody>
          <a:bodyPr/>
          <a:lstStyle/>
          <a:p>
            <a:pPr eaLnBrk="1" hangingPunct="1">
              <a:defRPr/>
            </a:pPr>
            <a:r>
              <a:rPr lang="ja-JP" altLang="en-US">
                <a:latin typeface="Times New Roman" panose="02020603050405020304" pitchFamily="18" charset="0"/>
              </a:rPr>
              <a:t>どんな論理式も</a:t>
            </a:r>
          </a:p>
          <a:p>
            <a:pPr lvl="1" eaLnBrk="1" hangingPunct="1">
              <a:buFontTx/>
              <a:buChar char="•"/>
              <a:defRPr/>
            </a:pPr>
            <a:r>
              <a:rPr lang="ja-JP" altLang="en-US">
                <a:latin typeface="Times New Roman" panose="02020603050405020304" pitchFamily="18" charset="0"/>
              </a:rPr>
              <a:t>唯一の標準積和形を持つ</a:t>
            </a:r>
          </a:p>
          <a:p>
            <a:pPr lvl="1" eaLnBrk="1" hangingPunct="1">
              <a:buFontTx/>
              <a:buChar char="•"/>
              <a:defRPr/>
            </a:pPr>
            <a:r>
              <a:rPr lang="ja-JP" altLang="en-US">
                <a:latin typeface="Times New Roman" panose="02020603050405020304" pitchFamily="18" charset="0"/>
              </a:rPr>
              <a:t>標準積和形に変換</a:t>
            </a:r>
            <a:r>
              <a:rPr lang="en-US" altLang="ja-JP">
                <a:latin typeface="Times New Roman" panose="02020603050405020304" pitchFamily="18" charset="0"/>
              </a:rPr>
              <a:t>(</a:t>
            </a:r>
            <a:r>
              <a:rPr lang="ja-JP" altLang="en-US">
                <a:latin typeface="Times New Roman" panose="02020603050405020304" pitchFamily="18" charset="0"/>
              </a:rPr>
              <a:t>展開</a:t>
            </a:r>
            <a:r>
              <a:rPr lang="en-US" altLang="ja-JP">
                <a:latin typeface="Times New Roman" panose="02020603050405020304" pitchFamily="18" charset="0"/>
              </a:rPr>
              <a:t>)</a:t>
            </a:r>
            <a:r>
              <a:rPr lang="ja-JP" altLang="en-US">
                <a:latin typeface="Times New Roman" panose="02020603050405020304" pitchFamily="18" charset="0"/>
              </a:rPr>
              <a:t>できる</a:t>
            </a:r>
          </a:p>
          <a:p>
            <a:pPr eaLnBrk="1" hangingPunct="1">
              <a:buFont typeface="Wingdings" panose="05000000000000000000" pitchFamily="2" charset="2"/>
              <a:buChar char="Ø"/>
              <a:defRPr/>
            </a:pPr>
            <a:r>
              <a:rPr lang="ja-JP" altLang="en-US" sz="2800">
                <a:latin typeface="Times New Roman" panose="02020603050405020304" pitchFamily="18" charset="0"/>
              </a:rPr>
              <a:t>形が異なる</a:t>
            </a:r>
            <a:r>
              <a:rPr lang="en-US" altLang="ja-JP" sz="2800">
                <a:latin typeface="Times New Roman" panose="02020603050405020304" pitchFamily="18" charset="0"/>
              </a:rPr>
              <a:t>2</a:t>
            </a:r>
            <a:r>
              <a:rPr lang="ja-JP" altLang="en-US" sz="2800">
                <a:latin typeface="Times New Roman" panose="02020603050405020304" pitchFamily="18" charset="0"/>
              </a:rPr>
              <a:t>つの論理式の異同を調べたい</a:t>
            </a:r>
          </a:p>
          <a:p>
            <a:pPr lvl="1" eaLnBrk="1" hangingPunct="1">
              <a:buFont typeface="Wingdings" panose="05000000000000000000" pitchFamily="2" charset="2"/>
              <a:buNone/>
              <a:defRPr/>
            </a:pPr>
            <a:r>
              <a:rPr lang="ja-JP" altLang="en-US">
                <a:latin typeface="Times New Roman" panose="02020603050405020304" pitchFamily="18" charset="0"/>
              </a:rPr>
              <a:t>⇒両者を標準積和形に変形すれば良い</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標準積和形の例題</a:t>
            </a:r>
          </a:p>
        </p:txBody>
      </p:sp>
      <mc:AlternateContent xmlns:mc="http://schemas.openxmlformats.org/markup-compatibility/2006" xmlns:a14="http://schemas.microsoft.com/office/drawing/2010/main">
        <mc:Choice Requires="a14">
          <p:graphicFrame>
            <p:nvGraphicFramePr>
              <p:cNvPr id="95286" name="Group 54"/>
              <p:cNvGraphicFramePr>
                <a:graphicFrameLocks noGrp="1"/>
              </p:cNvGraphicFramePr>
              <p:nvPr>
                <p:extLst>
                  <p:ext uri="{D42A27DB-BD31-4B8C-83A1-F6EECF244321}">
                    <p14:modId xmlns:p14="http://schemas.microsoft.com/office/powerpoint/2010/main" val="3030578532"/>
                  </p:ext>
                </p:extLst>
              </p:nvPr>
            </p:nvGraphicFramePr>
            <p:xfrm>
              <a:off x="762000" y="2472856"/>
              <a:ext cx="3962400" cy="2601915"/>
            </p:xfrm>
            <a:graphic>
              <a:graphicData uri="http://schemas.openxmlformats.org/drawingml/2006/table">
                <a:tbl>
                  <a:tblPr/>
                  <a:tblGrid>
                    <a:gridCol w="1320800">
                      <a:extLst>
                        <a:ext uri="{9D8B030D-6E8A-4147-A177-3AD203B41FA5}">
                          <a16:colId xmlns:a16="http://schemas.microsoft.com/office/drawing/2014/main" val="20000"/>
                        </a:ext>
                      </a:extLst>
                    </a:gridCol>
                    <a:gridCol w="1320800">
                      <a:extLst>
                        <a:ext uri="{9D8B030D-6E8A-4147-A177-3AD203B41FA5}">
                          <a16:colId xmlns:a16="http://schemas.microsoft.com/office/drawing/2014/main" val="3316609060"/>
                        </a:ext>
                      </a:extLst>
                    </a:gridCol>
                    <a:gridCol w="1320800">
                      <a:extLst>
                        <a:ext uri="{9D8B030D-6E8A-4147-A177-3AD203B41FA5}">
                          <a16:colId xmlns:a16="http://schemas.microsoft.com/office/drawing/2014/main" val="20001"/>
                        </a:ext>
                      </a:extLst>
                    </a:gridCol>
                  </a:tblGrid>
                  <a:tr h="52038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 Y</a:t>
                          </a:r>
                        </a:p>
                      </a:txBody>
                      <a:tcPr marL="90000" marR="90000" marT="46806" marB="468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ja-JP" altLang="en-US"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最小項</a:t>
                          </a:r>
                          <a:endParaRPr kumimoji="1" lang="en-US"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f</a:t>
                          </a:r>
                          <a:r>
                            <a:rPr kumimoji="1" lang="en-US"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 (</a:t>
                          </a:r>
                          <a:r>
                            <a:rPr kumimoji="1" lang="en-US" altLang="ja-JP" sz="28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r>
                            <a:rPr kumimoji="1" lang="en-US"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 </a:t>
                          </a:r>
                          <a:r>
                            <a:rPr kumimoji="1" lang="en-US" altLang="ja-JP" sz="28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Y</a:t>
                          </a:r>
                          <a:r>
                            <a:rPr kumimoji="1" lang="en-US"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 )</a:t>
                          </a: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52038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0 0</a:t>
                          </a:r>
                        </a:p>
                      </a:txBody>
                      <a:tcPr marL="90000" marR="90000" marT="46806" marB="468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14:m>
                            <m:oMathPara xmlns:m="http://schemas.openxmlformats.org/officeDocument/2006/math">
                              <m:oMathParaPr>
                                <m:jc m:val="centerGroup"/>
                              </m:oMathParaPr>
                              <m:oMath xmlns:m="http://schemas.openxmlformats.org/officeDocument/2006/math">
                                <m:acc>
                                  <m:accPr>
                                    <m:chr m:val="̅"/>
                                    <m:ctrlPr>
                                      <a:rPr kumimoji="1" lang="ja-JP" altLang="en-US" sz="28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ctrlPr>
                                  </m:accPr>
                                  <m:e>
                                    <m:r>
                                      <a:rPr kumimoji="1" lang="en-US" altLang="ja-JP" sz="28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t> </m:t>
                                    </m:r>
                                    <m:r>
                                      <a:rPr kumimoji="1" lang="en-US" altLang="ja-JP" sz="28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t>𝑋</m:t>
                                    </m:r>
                                    <m:r>
                                      <a:rPr kumimoji="1" lang="en-US" altLang="ja-JP" sz="28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t> </m:t>
                                    </m:r>
                                  </m:e>
                                </m:acc>
                                <m:r>
                                  <a:rPr kumimoji="1" lang="ja-JP" altLang="en-US" sz="28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t>∙</m:t>
                                </m:r>
                                <m:acc>
                                  <m:accPr>
                                    <m:chr m:val="̅"/>
                                    <m:ctrlPr>
                                      <a:rPr kumimoji="1" lang="ja-JP" altLang="en-US" sz="28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ctrlPr>
                                  </m:accPr>
                                  <m:e>
                                    <m:r>
                                      <a:rPr kumimoji="1" lang="en-US" altLang="ja-JP" sz="28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t> </m:t>
                                    </m:r>
                                    <m:r>
                                      <a:rPr kumimoji="1" lang="en-US" altLang="ja-JP" sz="28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t>𝑌</m:t>
                                    </m:r>
                                    <m:r>
                                      <a:rPr kumimoji="1" lang="en-US" altLang="ja-JP" sz="28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t> </m:t>
                                    </m:r>
                                  </m:e>
                                </m:acc>
                              </m:oMath>
                            </m:oMathPara>
                          </a14:m>
                          <a:endParaRPr kumimoji="1" lang="ja-JP"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2038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0 1</a:t>
                          </a:r>
                        </a:p>
                      </a:txBody>
                      <a:tcPr marL="90000" marR="90000" marT="46806" marB="468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defRPr/>
                          </a:pPr>
                          <a14:m>
                            <m:oMathPara xmlns:m="http://schemas.openxmlformats.org/officeDocument/2006/math">
                              <m:oMathParaPr>
                                <m:jc m:val="centerGroup"/>
                              </m:oMathParaPr>
                              <m:oMath xmlns:m="http://schemas.openxmlformats.org/officeDocument/2006/math">
                                <m:acc>
                                  <m:accPr>
                                    <m:chr m:val="̅"/>
                                    <m:ctrlPr>
                                      <a:rPr kumimoji="1" lang="ja-JP" altLang="en-US" sz="28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ctrlPr>
                                  </m:accPr>
                                  <m:e>
                                    <m:r>
                                      <a:rPr kumimoji="1" lang="en-US" altLang="ja-JP" sz="28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t> </m:t>
                                    </m:r>
                                    <m:r>
                                      <a:rPr kumimoji="1" lang="en-US" altLang="ja-JP" sz="28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t>𝑋</m:t>
                                    </m:r>
                                    <m:r>
                                      <a:rPr kumimoji="1" lang="en-US" altLang="ja-JP" sz="28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t> </m:t>
                                    </m:r>
                                  </m:e>
                                </m:acc>
                                <m:r>
                                  <a:rPr kumimoji="1" lang="ja-JP" altLang="en-US" sz="28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t>∙</m:t>
                                </m:r>
                                <m:r>
                                  <a:rPr kumimoji="1" lang="en-US" altLang="ja-JP" sz="28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t> </m:t>
                                </m:r>
                                <m:r>
                                  <a:rPr kumimoji="1" lang="en-US" altLang="ja-JP" sz="28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t>𝑌</m:t>
                                </m:r>
                                <m:r>
                                  <a:rPr kumimoji="1" lang="en-US" altLang="ja-JP" sz="28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t> </m:t>
                                </m:r>
                              </m:oMath>
                            </m:oMathPara>
                          </a14:m>
                          <a:endParaRPr kumimoji="1" lang="ja-JP"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2038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1 0</a:t>
                          </a:r>
                        </a:p>
                      </a:txBody>
                      <a:tcPr marL="90000" marR="90000" marT="46806" marB="468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defRPr/>
                          </a:pPr>
                          <a14:m>
                            <m:oMathPara xmlns:m="http://schemas.openxmlformats.org/officeDocument/2006/math">
                              <m:oMathParaPr>
                                <m:jc m:val="centerGroup"/>
                              </m:oMathParaPr>
                              <m:oMath xmlns:m="http://schemas.openxmlformats.org/officeDocument/2006/math">
                                <m:r>
                                  <a:rPr kumimoji="1" lang="en-US" altLang="ja-JP" sz="28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t> </m:t>
                                </m:r>
                                <m:r>
                                  <a:rPr kumimoji="1" lang="en-US" altLang="ja-JP" sz="28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t>𝑋</m:t>
                                </m:r>
                                <m:r>
                                  <a:rPr kumimoji="1" lang="en-US" altLang="ja-JP" sz="28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t> ∙</m:t>
                                </m:r>
                                <m:acc>
                                  <m:accPr>
                                    <m:chr m:val="̅"/>
                                    <m:ctrlPr>
                                      <a:rPr kumimoji="1" lang="ja-JP" altLang="en-US" sz="28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ctrlPr>
                                  </m:accPr>
                                  <m:e>
                                    <m:r>
                                      <a:rPr kumimoji="1" lang="en-US" altLang="ja-JP" sz="28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t> </m:t>
                                    </m:r>
                                    <m:r>
                                      <a:rPr kumimoji="1" lang="en-US" altLang="ja-JP" sz="28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t>𝑌</m:t>
                                    </m:r>
                                    <m:r>
                                      <a:rPr kumimoji="1" lang="en-US" altLang="ja-JP" sz="28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t> </m:t>
                                    </m:r>
                                  </m:e>
                                </m:acc>
                              </m:oMath>
                            </m:oMathPara>
                          </a14:m>
                          <a:endParaRPr kumimoji="1" lang="ja-JP"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2038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1 1</a:t>
                          </a:r>
                        </a:p>
                      </a:txBody>
                      <a:tcPr marL="90000" marR="90000" marT="46806" marB="468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14:m>
                            <m:oMath xmlns:m="http://schemas.openxmlformats.org/officeDocument/2006/math">
                              <m:r>
                                <a:rPr kumimoji="1" lang="ja-JP" altLang="en-US" sz="28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t> </m:t>
                              </m:r>
                              <m:r>
                                <a:rPr kumimoji="1" lang="en-US" altLang="ja-JP" sz="28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t>𝑋</m:t>
                              </m:r>
                              <m:r>
                                <a:rPr kumimoji="1" lang="en-US" altLang="ja-JP" sz="28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ＭＳ Ｐゴシック" panose="020B0600070205080204" pitchFamily="50" charset="-128"/>
                                </a:rPr>
                                <m:t> ∙ </m:t>
                              </m:r>
                              <m:r>
                                <a:rPr kumimoji="1" lang="en-US" altLang="ja-JP" sz="28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Cambria Math" panose="02040503050406030204" pitchFamily="18" charset="0"/>
                                </a:rPr>
                                <m:t>𝑌</m:t>
                              </m:r>
                              <m:r>
                                <a:rPr kumimoji="1" lang="en-US" altLang="ja-JP" sz="2800" b="0" i="1" u="none" strike="noStrike" cap="none" normalizeH="0" baseline="0" smtClean="0">
                                  <a:ln>
                                    <a:noFill/>
                                  </a:ln>
                                  <a:solidFill>
                                    <a:schemeClr val="tx1"/>
                                  </a:solidFill>
                                  <a:effectLst>
                                    <a:outerShdw blurRad="38100" dist="38100" dir="2700000" algn="tl">
                                      <a:srgbClr val="000000"/>
                                    </a:outerShdw>
                                  </a:effectLst>
                                  <a:latin typeface="Cambria Math" panose="02040503050406030204" pitchFamily="18" charset="0"/>
                                  <a:ea typeface="Cambria Math" panose="02040503050406030204" pitchFamily="18" charset="0"/>
                                </a:rPr>
                                <m:t> </m:t>
                              </m:r>
                            </m:oMath>
                          </a14:m>
                          <a:r>
                            <a:rPr kumimoji="1" lang="en-US"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 </a:t>
                          </a:r>
                          <a:endParaRPr kumimoji="1" lang="ja-JP"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mc:Choice>
        <mc:Fallback xmlns="">
          <p:graphicFrame>
            <p:nvGraphicFramePr>
              <p:cNvPr id="95286" name="Group 54"/>
              <p:cNvGraphicFramePr>
                <a:graphicFrameLocks noGrp="1"/>
              </p:cNvGraphicFramePr>
              <p:nvPr>
                <p:extLst>
                  <p:ext uri="{D42A27DB-BD31-4B8C-83A1-F6EECF244321}">
                    <p14:modId xmlns:p14="http://schemas.microsoft.com/office/powerpoint/2010/main" val="3030578532"/>
                  </p:ext>
                </p:extLst>
              </p:nvPr>
            </p:nvGraphicFramePr>
            <p:xfrm>
              <a:off x="762000" y="2472856"/>
              <a:ext cx="3962400" cy="2601915"/>
            </p:xfrm>
            <a:graphic>
              <a:graphicData uri="http://schemas.openxmlformats.org/drawingml/2006/table">
                <a:tbl>
                  <a:tblPr/>
                  <a:tblGrid>
                    <a:gridCol w="1320800">
                      <a:extLst>
                        <a:ext uri="{9D8B030D-6E8A-4147-A177-3AD203B41FA5}">
                          <a16:colId xmlns:a16="http://schemas.microsoft.com/office/drawing/2014/main" val="20000"/>
                        </a:ext>
                      </a:extLst>
                    </a:gridCol>
                    <a:gridCol w="1320800">
                      <a:extLst>
                        <a:ext uri="{9D8B030D-6E8A-4147-A177-3AD203B41FA5}">
                          <a16:colId xmlns:a16="http://schemas.microsoft.com/office/drawing/2014/main" val="3316609060"/>
                        </a:ext>
                      </a:extLst>
                    </a:gridCol>
                    <a:gridCol w="1320800">
                      <a:extLst>
                        <a:ext uri="{9D8B030D-6E8A-4147-A177-3AD203B41FA5}">
                          <a16:colId xmlns:a16="http://schemas.microsoft.com/office/drawing/2014/main" val="20001"/>
                        </a:ext>
                      </a:extLst>
                    </a:gridCol>
                  </a:tblGrid>
                  <a:tr h="52038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 Y</a:t>
                          </a:r>
                        </a:p>
                      </a:txBody>
                      <a:tcPr marL="90000" marR="90000" marT="46806" marB="468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ja-JP" altLang="en-US"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最小項</a:t>
                          </a:r>
                          <a:endParaRPr kumimoji="1" lang="en-US"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f</a:t>
                          </a:r>
                          <a:r>
                            <a:rPr kumimoji="1" lang="en-US"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 (</a:t>
                          </a:r>
                          <a:r>
                            <a:rPr kumimoji="1" lang="en-US" altLang="ja-JP" sz="28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r>
                            <a:rPr kumimoji="1" lang="en-US"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 </a:t>
                          </a:r>
                          <a:r>
                            <a:rPr kumimoji="1" lang="en-US" altLang="ja-JP" sz="28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Y</a:t>
                          </a:r>
                          <a:r>
                            <a:rPr kumimoji="1" lang="en-US"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 )</a:t>
                          </a: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52038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0 0</a:t>
                          </a:r>
                        </a:p>
                      </a:txBody>
                      <a:tcPr marL="90000" marR="90000" marT="46806" marB="468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ja-JP"/>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4"/>
                          <a:stretch>
                            <a:fillRect l="-101852" t="-117647" r="-111111" b="-341176"/>
                          </a:stretch>
                        </a:blip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2038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0 1</a:t>
                          </a:r>
                        </a:p>
                      </a:txBody>
                      <a:tcPr marL="90000" marR="90000" marT="46806" marB="468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ja-JP"/>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4"/>
                          <a:stretch>
                            <a:fillRect l="-101852" t="-215116" r="-111111" b="-237209"/>
                          </a:stretch>
                        </a:blip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2038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1 0</a:t>
                          </a:r>
                        </a:p>
                      </a:txBody>
                      <a:tcPr marL="90000" marR="90000" marT="46806" marB="468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ja-JP"/>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4"/>
                          <a:stretch>
                            <a:fillRect l="-101852" t="-318824" r="-111111" b="-140000"/>
                          </a:stretch>
                        </a:blip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2038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1 1</a:t>
                          </a:r>
                        </a:p>
                      </a:txBody>
                      <a:tcPr marL="90000" marR="90000" marT="46806" marB="468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ja-JP"/>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a:blip r:embed="rId4"/>
                          <a:stretch>
                            <a:fillRect l="-101852" t="-413953" r="-111111" b="-38372"/>
                          </a:stretch>
                        </a:blip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mc:Fallback>
      </mc:AlternateContent>
      <p:grpSp>
        <p:nvGrpSpPr>
          <p:cNvPr id="95288" name="Group 56"/>
          <p:cNvGrpSpPr>
            <a:grpSpLocks/>
          </p:cNvGrpSpPr>
          <p:nvPr/>
        </p:nvGrpSpPr>
        <p:grpSpPr bwMode="auto">
          <a:xfrm>
            <a:off x="3352800" y="2980640"/>
            <a:ext cx="1371600" cy="2076450"/>
            <a:chOff x="1248" y="2631"/>
            <a:chExt cx="864" cy="1308"/>
          </a:xfrm>
        </p:grpSpPr>
        <p:sp>
          <p:nvSpPr>
            <p:cNvPr id="95289" name="Rectangle 57"/>
            <p:cNvSpPr>
              <a:spLocks noChangeArrowheads="1"/>
            </p:cNvSpPr>
            <p:nvPr/>
          </p:nvSpPr>
          <p:spPr bwMode="auto">
            <a:xfrm>
              <a:off x="1248" y="3612"/>
              <a:ext cx="86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i="0">
                  <a:latin typeface="Times New Roman" panose="02020603050405020304" pitchFamily="18" charset="0"/>
                </a:rPr>
                <a:t>1</a:t>
              </a:r>
            </a:p>
          </p:txBody>
        </p:sp>
        <p:sp>
          <p:nvSpPr>
            <p:cNvPr id="95290" name="Rectangle 58"/>
            <p:cNvSpPr>
              <a:spLocks noChangeArrowheads="1"/>
            </p:cNvSpPr>
            <p:nvPr/>
          </p:nvSpPr>
          <p:spPr bwMode="auto">
            <a:xfrm>
              <a:off x="1248" y="3285"/>
              <a:ext cx="86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i="0">
                  <a:latin typeface="Times New Roman" panose="02020603050405020304" pitchFamily="18" charset="0"/>
                </a:rPr>
                <a:t>1</a:t>
              </a:r>
            </a:p>
          </p:txBody>
        </p:sp>
        <p:sp>
          <p:nvSpPr>
            <p:cNvPr id="95291" name="Rectangle 59"/>
            <p:cNvSpPr>
              <a:spLocks noChangeArrowheads="1"/>
            </p:cNvSpPr>
            <p:nvPr/>
          </p:nvSpPr>
          <p:spPr bwMode="auto">
            <a:xfrm>
              <a:off x="1248" y="2958"/>
              <a:ext cx="86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i="0">
                  <a:latin typeface="Times New Roman" panose="02020603050405020304" pitchFamily="18" charset="0"/>
                </a:rPr>
                <a:t>1</a:t>
              </a:r>
            </a:p>
          </p:txBody>
        </p:sp>
        <p:sp>
          <p:nvSpPr>
            <p:cNvPr id="95292" name="Rectangle 60"/>
            <p:cNvSpPr>
              <a:spLocks noChangeArrowheads="1"/>
            </p:cNvSpPr>
            <p:nvPr/>
          </p:nvSpPr>
          <p:spPr bwMode="auto">
            <a:xfrm>
              <a:off x="1248" y="2631"/>
              <a:ext cx="86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i="0" dirty="0">
                  <a:latin typeface="Times New Roman" panose="02020603050405020304" pitchFamily="18" charset="0"/>
                </a:rPr>
                <a:t>0</a:t>
              </a:r>
            </a:p>
          </p:txBody>
        </p:sp>
      </p:grpSp>
      <p:grpSp>
        <p:nvGrpSpPr>
          <p:cNvPr id="95294" name="Group 62"/>
          <p:cNvGrpSpPr>
            <a:grpSpLocks/>
          </p:cNvGrpSpPr>
          <p:nvPr/>
        </p:nvGrpSpPr>
        <p:grpSpPr bwMode="auto">
          <a:xfrm>
            <a:off x="2715491" y="5274957"/>
            <a:ext cx="5516563" cy="1289050"/>
            <a:chOff x="2160" y="2496"/>
            <a:chExt cx="3475" cy="812"/>
          </a:xfrm>
        </p:grpSpPr>
        <p:sp>
          <p:nvSpPr>
            <p:cNvPr id="95237" name="Text Box 5"/>
            <p:cNvSpPr txBox="1">
              <a:spLocks noChangeArrowheads="1"/>
            </p:cNvSpPr>
            <p:nvPr/>
          </p:nvSpPr>
          <p:spPr bwMode="auto">
            <a:xfrm>
              <a:off x="2208" y="2496"/>
              <a:ext cx="3408"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952500" indent="-952500">
                <a:defRPr kumimoji="1">
                  <a:solidFill>
                    <a:schemeClr val="tx1"/>
                  </a:solidFill>
                  <a:latin typeface="Arial" panose="020B0604020202020204" pitchFamily="34" charset="0"/>
                  <a:ea typeface="ＭＳ Ｐゴシック" panose="020B0600070205080204" pitchFamily="50" charset="-128"/>
                </a:defRPr>
              </a:lvl1pPr>
              <a:lvl2pPr marL="1236663">
                <a:defRPr kumimoji="1">
                  <a:solidFill>
                    <a:schemeClr val="tx1"/>
                  </a:solidFill>
                  <a:latin typeface="Arial" panose="020B0604020202020204" pitchFamily="34" charset="0"/>
                  <a:ea typeface="ＭＳ Ｐゴシック" panose="020B0600070205080204" pitchFamily="50" charset="-128"/>
                </a:defRPr>
              </a:lvl2pPr>
              <a:lvl3pPr marL="1427163">
                <a:defRPr kumimoji="1">
                  <a:solidFill>
                    <a:schemeClr val="tx1"/>
                  </a:solidFill>
                  <a:latin typeface="Arial" panose="020B0604020202020204" pitchFamily="34" charset="0"/>
                  <a:ea typeface="ＭＳ Ｐゴシック" panose="020B0600070205080204" pitchFamily="50" charset="-128"/>
                </a:defRPr>
              </a:lvl3pPr>
              <a:lvl4pPr marL="1617663">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r>
                <a:rPr lang="en-US" altLang="ja-JP" dirty="0">
                  <a:latin typeface="Times New Roman" panose="02020603050405020304" pitchFamily="18" charset="0"/>
                </a:rPr>
                <a:t>f</a:t>
              </a:r>
              <a:r>
                <a:rPr lang="en-US" altLang="ja-JP" i="0" dirty="0">
                  <a:latin typeface="Times New Roman" panose="02020603050405020304" pitchFamily="18" charset="0"/>
                </a:rPr>
                <a:t> (0,1) = </a:t>
              </a:r>
              <a:r>
                <a:rPr lang="en-US" altLang="ja-JP" dirty="0">
                  <a:latin typeface="Times New Roman" panose="02020603050405020304" pitchFamily="18" charset="0"/>
                </a:rPr>
                <a:t>f</a:t>
              </a:r>
              <a:r>
                <a:rPr lang="en-US" altLang="ja-JP" i="0" dirty="0">
                  <a:latin typeface="Times New Roman" panose="02020603050405020304" pitchFamily="18" charset="0"/>
                </a:rPr>
                <a:t> (1,0)=</a:t>
              </a:r>
              <a:r>
                <a:rPr lang="en-US" altLang="ja-JP" dirty="0">
                  <a:latin typeface="Times New Roman" panose="02020603050405020304" pitchFamily="18" charset="0"/>
                </a:rPr>
                <a:t>f</a:t>
              </a:r>
              <a:r>
                <a:rPr lang="en-US" altLang="ja-JP" i="0" dirty="0">
                  <a:latin typeface="Times New Roman" panose="02020603050405020304" pitchFamily="18" charset="0"/>
                </a:rPr>
                <a:t> (1,1)=1</a:t>
              </a:r>
              <a:r>
                <a:rPr lang="ja-JP" altLang="en-US" i="0" dirty="0">
                  <a:latin typeface="Times New Roman" panose="02020603050405020304" pitchFamily="18" charset="0"/>
                </a:rPr>
                <a:t>より</a:t>
              </a:r>
              <a:endParaRPr lang="ja-JP" altLang="en-US" sz="3600" dirty="0">
                <a:effectLst>
                  <a:outerShdw blurRad="38100" dist="38100" dir="2700000" algn="tl">
                    <a:srgbClr val="000000"/>
                  </a:outerShdw>
                </a:effectLst>
                <a:latin typeface="Times New Roman" panose="02020603050405020304" pitchFamily="18" charset="0"/>
              </a:endParaRPr>
            </a:p>
          </p:txBody>
        </p:sp>
        <p:graphicFrame>
          <p:nvGraphicFramePr>
            <p:cNvPr id="76827" name="Object 61"/>
            <p:cNvGraphicFramePr>
              <a:graphicFrameLocks noChangeAspect="1"/>
            </p:cNvGraphicFramePr>
            <p:nvPr/>
          </p:nvGraphicFramePr>
          <p:xfrm>
            <a:off x="2160" y="2832"/>
            <a:ext cx="3475" cy="476"/>
          </p:xfrm>
          <a:graphic>
            <a:graphicData uri="http://schemas.openxmlformats.org/presentationml/2006/ole">
              <mc:AlternateContent xmlns:mc="http://schemas.openxmlformats.org/markup-compatibility/2006">
                <mc:Choice xmlns:v="urn:schemas-microsoft-com:vml" Requires="v">
                  <p:oleObj name="数式" r:id="rId5" imgW="2055960" imgH="254520" progId="Equation.3">
                    <p:embed/>
                  </p:oleObj>
                </mc:Choice>
                <mc:Fallback>
                  <p:oleObj name="数式" r:id="rId5" imgW="2055960" imgH="254520" progId="Equation.3">
                    <p:embed/>
                    <p:pic>
                      <p:nvPicPr>
                        <p:cNvPr id="0" name="Picture 8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0" y="2832"/>
                          <a:ext cx="3475" cy="4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mc:AlternateContent xmlns:mc="http://schemas.openxmlformats.org/markup-compatibility/2006" xmlns:a14="http://schemas.microsoft.com/office/drawing/2010/main">
        <mc:Choice Requires="a14">
          <p:sp>
            <p:nvSpPr>
              <p:cNvPr id="13" name="テキスト ボックス 12"/>
              <p:cNvSpPr txBox="1"/>
              <p:nvPr/>
            </p:nvSpPr>
            <p:spPr>
              <a:xfrm>
                <a:off x="142444" y="1539657"/>
                <a:ext cx="8878777" cy="646331"/>
              </a:xfrm>
              <a:prstGeom prst="rect">
                <a:avLst/>
              </a:prstGeom>
              <a:noFill/>
            </p:spPr>
            <p:txBody>
              <a:bodyPr wrap="none" rtlCol="0">
                <a:spAutoFit/>
              </a:bodyPr>
              <a:lstStyle/>
              <a:p>
                <a:r>
                  <a:rPr lang="ja-JP" altLang="en-US" sz="3600" i="0" dirty="0"/>
                  <a:t>例題 </a:t>
                </a:r>
                <a:r>
                  <a:rPr lang="en-US" altLang="ja-JP" sz="3600" i="0" dirty="0"/>
                  <a:t>: </a:t>
                </a:r>
                <a14:m>
                  <m:oMath xmlns:m="http://schemas.openxmlformats.org/officeDocument/2006/math">
                    <m:r>
                      <a:rPr kumimoji="1" lang="en-US" altLang="ja-JP" sz="3600" b="0" i="1" smtClean="0">
                        <a:latin typeface="Cambria Math" panose="02040503050406030204" pitchFamily="18" charset="0"/>
                      </a:rPr>
                      <m:t>𝑓</m:t>
                    </m:r>
                    <m:d>
                      <m:dPr>
                        <m:ctrlPr>
                          <a:rPr kumimoji="1" lang="en-US" altLang="ja-JP" sz="3600" b="0" i="1" smtClean="0">
                            <a:latin typeface="Cambria Math" panose="02040503050406030204" pitchFamily="18" charset="0"/>
                          </a:rPr>
                        </m:ctrlPr>
                      </m:dPr>
                      <m:e>
                        <m:r>
                          <a:rPr kumimoji="1" lang="en-US" altLang="ja-JP" sz="3600" b="0" i="1" smtClean="0">
                            <a:latin typeface="Cambria Math" panose="02040503050406030204" pitchFamily="18" charset="0"/>
                          </a:rPr>
                          <m:t>𝑋</m:t>
                        </m:r>
                        <m:r>
                          <a:rPr kumimoji="1" lang="en-US" altLang="ja-JP" sz="3600" b="0" i="1" smtClean="0">
                            <a:latin typeface="Cambria Math" panose="02040503050406030204" pitchFamily="18" charset="0"/>
                          </a:rPr>
                          <m:t>,</m:t>
                        </m:r>
                        <m:r>
                          <a:rPr kumimoji="1" lang="en-US" altLang="ja-JP" sz="3600" b="0" i="1" smtClean="0">
                            <a:latin typeface="Cambria Math" panose="02040503050406030204" pitchFamily="18" charset="0"/>
                          </a:rPr>
                          <m:t>𝑌</m:t>
                        </m:r>
                      </m:e>
                    </m:d>
                    <m:r>
                      <a:rPr kumimoji="1" lang="en-US" altLang="ja-JP" sz="3600" b="0" i="1" smtClean="0">
                        <a:latin typeface="Cambria Math" panose="02040503050406030204" pitchFamily="18" charset="0"/>
                      </a:rPr>
                      <m:t>= </m:t>
                    </m:r>
                    <m:r>
                      <a:rPr kumimoji="1" lang="en-US" altLang="ja-JP" sz="3600" b="0" i="1" smtClean="0">
                        <a:latin typeface="Cambria Math" panose="02040503050406030204" pitchFamily="18" charset="0"/>
                      </a:rPr>
                      <m:t>𝑋</m:t>
                    </m:r>
                    <m:r>
                      <a:rPr kumimoji="1" lang="en-US" altLang="ja-JP" sz="3600" b="0" i="1" smtClean="0">
                        <a:latin typeface="Cambria Math" panose="02040503050406030204" pitchFamily="18" charset="0"/>
                      </a:rPr>
                      <m:t>+</m:t>
                    </m:r>
                    <m:r>
                      <a:rPr kumimoji="1" lang="en-US" altLang="ja-JP" sz="3600" b="0" i="1" smtClean="0">
                        <a:latin typeface="Cambria Math" panose="02040503050406030204" pitchFamily="18" charset="0"/>
                      </a:rPr>
                      <m:t>𝑌</m:t>
                    </m:r>
                  </m:oMath>
                </a14:m>
                <a:r>
                  <a:rPr kumimoji="1" lang="ja-JP" altLang="en-US" sz="3600" dirty="0"/>
                  <a:t> </a:t>
                </a:r>
                <a:r>
                  <a:rPr kumimoji="1" lang="ja-JP" altLang="en-US" sz="3600" i="0" dirty="0"/>
                  <a:t>を標準</a:t>
                </a:r>
                <a:r>
                  <a:rPr lang="ja-JP" altLang="en-US" sz="3600" i="0" dirty="0"/>
                  <a:t>積和</a:t>
                </a:r>
                <a:r>
                  <a:rPr kumimoji="1" lang="ja-JP" altLang="en-US" sz="3600" i="0" dirty="0"/>
                  <a:t>形にせよ</a:t>
                </a:r>
              </a:p>
            </p:txBody>
          </p:sp>
        </mc:Choice>
        <mc:Fallback xmlns="">
          <p:sp>
            <p:nvSpPr>
              <p:cNvPr id="13" name="テキスト ボックス 12"/>
              <p:cNvSpPr txBox="1">
                <a:spLocks noRot="1" noChangeAspect="1" noMove="1" noResize="1" noEditPoints="1" noAdjustHandles="1" noChangeArrowheads="1" noChangeShapeType="1" noTextEdit="1"/>
              </p:cNvSpPr>
              <p:nvPr/>
            </p:nvSpPr>
            <p:spPr>
              <a:xfrm>
                <a:off x="142444" y="1539657"/>
                <a:ext cx="8878777" cy="646331"/>
              </a:xfrm>
              <a:prstGeom prst="rect">
                <a:avLst/>
              </a:prstGeom>
              <a:blipFill rotWithShape="0">
                <a:blip r:embed="rId7" cstate="print"/>
                <a:stretch>
                  <a:fillRect l="-2059" t="-18868" r="-892" b="-34906"/>
                </a:stretch>
              </a:blipFill>
            </p:spPr>
            <p:txBody>
              <a:bodyPr/>
              <a:lstStyle/>
              <a:p>
                <a:r>
                  <a:rPr lang="ja-JP"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95288"/>
                                        </p:tgtEl>
                                        <p:attrNameLst>
                                          <p:attrName>style.visibility</p:attrName>
                                        </p:attrNameLst>
                                      </p:cBhvr>
                                      <p:to>
                                        <p:strVal val="visible"/>
                                      </p:to>
                                    </p:set>
                                    <p:animEffect transition="in" filter="checkerboard(across)">
                                      <p:cBhvr>
                                        <p:cTn id="7" dur="500"/>
                                        <p:tgtEl>
                                          <p:spTgt spid="952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95294"/>
                                        </p:tgtEl>
                                        <p:attrNameLst>
                                          <p:attrName>style.visibility</p:attrName>
                                        </p:attrNameLst>
                                      </p:cBhvr>
                                      <p:to>
                                        <p:strVal val="visible"/>
                                      </p:to>
                                    </p:set>
                                    <p:animEffect transition="in" filter="checkerboard(across)">
                                      <p:cBhvr>
                                        <p:cTn id="12" dur="500"/>
                                        <p:tgtEl>
                                          <p:spTgt spid="95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defRPr/>
            </a:pPr>
            <a:r>
              <a:rPr lang="ja-JP" altLang="en-US">
                <a:latin typeface="Times New Roman" panose="02020603050405020304" pitchFamily="18" charset="0"/>
              </a:rPr>
              <a:t>標準積和形の例題</a:t>
            </a:r>
          </a:p>
        </p:txBody>
      </p:sp>
      <p:graphicFrame>
        <p:nvGraphicFramePr>
          <p:cNvPr id="96333" name="Group 77"/>
          <p:cNvGraphicFramePr>
            <a:graphicFrameLocks noGrp="1"/>
          </p:cNvGraphicFramePr>
          <p:nvPr/>
        </p:nvGraphicFramePr>
        <p:xfrm>
          <a:off x="228600" y="3657600"/>
          <a:ext cx="4114800" cy="2601915"/>
        </p:xfrm>
        <a:graphic>
          <a:graphicData uri="http://schemas.openxmlformats.org/drawingml/2006/table">
            <a:tbl>
              <a:tblPr/>
              <a:tblGrid>
                <a:gridCol w="13716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tblGrid>
              <a:tr h="52038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 Y</a:t>
                      </a:r>
                    </a:p>
                  </a:txBody>
                  <a:tcPr marL="90000" marR="90000" marT="46806" marB="468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f</a:t>
                      </a: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 (</a:t>
                      </a:r>
                      <a:r>
                        <a:rPr kumimoji="1" lang="en-US" altLang="ja-JP" sz="28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 </a:t>
                      </a:r>
                      <a:r>
                        <a:rPr kumimoji="1" lang="en-US" altLang="ja-JP" sz="28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Y</a:t>
                      </a: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 )</a:t>
                      </a: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g</a:t>
                      </a: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 (</a:t>
                      </a:r>
                      <a:r>
                        <a:rPr kumimoji="1" lang="en-US" altLang="ja-JP" sz="28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 </a:t>
                      </a:r>
                      <a:r>
                        <a:rPr kumimoji="1" lang="en-US" altLang="ja-JP" sz="2800" b="0" i="1"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Y</a:t>
                      </a: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 )</a:t>
                      </a: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52038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0 0</a:t>
                      </a:r>
                    </a:p>
                  </a:txBody>
                  <a:tcPr marL="90000" marR="90000" marT="46806" marB="468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2038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0 1</a:t>
                      </a:r>
                    </a:p>
                  </a:txBody>
                  <a:tcPr marL="90000" marR="90000" marT="46806" marB="468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2038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1 0</a:t>
                      </a:r>
                    </a:p>
                  </a:txBody>
                  <a:tcPr marL="90000" marR="90000" marT="46806" marB="468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2038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1 1</a:t>
                      </a:r>
                    </a:p>
                  </a:txBody>
                  <a:tcPr marL="90000" marR="90000" marT="46806" marB="468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96342" name="Text Box 86"/>
          <p:cNvSpPr txBox="1">
            <a:spLocks noChangeArrowheads="1"/>
          </p:cNvSpPr>
          <p:nvPr/>
        </p:nvSpPr>
        <p:spPr bwMode="auto">
          <a:xfrm>
            <a:off x="4419600" y="5410200"/>
            <a:ext cx="43767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ja-JP" altLang="en-US" i="0">
                <a:effectLst>
                  <a:outerShdw blurRad="38100" dist="38100" dir="2700000" algn="tl">
                    <a:srgbClr val="000000"/>
                  </a:outerShdw>
                </a:effectLst>
              </a:rPr>
              <a:t>よって </a:t>
            </a:r>
            <a:r>
              <a:rPr lang="en-US" altLang="ja-JP">
                <a:effectLst>
                  <a:outerShdw blurRad="38100" dist="38100" dir="2700000" algn="tl">
                    <a:srgbClr val="000000"/>
                  </a:outerShdw>
                </a:effectLst>
              </a:rPr>
              <a:t>f</a:t>
            </a:r>
            <a:r>
              <a:rPr lang="en-US" altLang="ja-JP" i="0">
                <a:effectLst>
                  <a:outerShdw blurRad="38100" dist="38100" dir="2700000" algn="tl">
                    <a:srgbClr val="000000"/>
                  </a:outerShdw>
                </a:effectLst>
              </a:rPr>
              <a:t> (</a:t>
            </a:r>
            <a:r>
              <a:rPr lang="en-US" altLang="ja-JP">
                <a:effectLst>
                  <a:outerShdw blurRad="38100" dist="38100" dir="2700000" algn="tl">
                    <a:srgbClr val="000000"/>
                  </a:outerShdw>
                </a:effectLst>
              </a:rPr>
              <a:t>X</a:t>
            </a:r>
            <a:r>
              <a:rPr lang="en-US" altLang="ja-JP" i="0">
                <a:effectLst>
                  <a:outerShdw blurRad="38100" dist="38100" dir="2700000" algn="tl">
                    <a:srgbClr val="000000"/>
                  </a:outerShdw>
                </a:effectLst>
              </a:rPr>
              <a:t>, </a:t>
            </a:r>
            <a:r>
              <a:rPr lang="en-US" altLang="ja-JP">
                <a:effectLst>
                  <a:outerShdw blurRad="38100" dist="38100" dir="2700000" algn="tl">
                    <a:srgbClr val="000000"/>
                  </a:outerShdw>
                </a:effectLst>
              </a:rPr>
              <a:t>Y</a:t>
            </a:r>
            <a:r>
              <a:rPr lang="en-US" altLang="ja-JP" i="0">
                <a:effectLst>
                  <a:outerShdw blurRad="38100" dist="38100" dir="2700000" algn="tl">
                    <a:srgbClr val="000000"/>
                  </a:outerShdw>
                </a:effectLst>
              </a:rPr>
              <a:t> ) = </a:t>
            </a:r>
            <a:r>
              <a:rPr lang="en-US" altLang="ja-JP">
                <a:effectLst>
                  <a:outerShdw blurRad="38100" dist="38100" dir="2700000" algn="tl">
                    <a:srgbClr val="000000"/>
                  </a:outerShdw>
                </a:effectLst>
              </a:rPr>
              <a:t>g</a:t>
            </a:r>
            <a:r>
              <a:rPr lang="en-US" altLang="ja-JP" i="0">
                <a:effectLst>
                  <a:outerShdw blurRad="38100" dist="38100" dir="2700000" algn="tl">
                    <a:srgbClr val="000000"/>
                  </a:outerShdw>
                </a:effectLst>
              </a:rPr>
              <a:t> (</a:t>
            </a:r>
            <a:r>
              <a:rPr lang="en-US" altLang="ja-JP">
                <a:effectLst>
                  <a:outerShdw blurRad="38100" dist="38100" dir="2700000" algn="tl">
                    <a:srgbClr val="000000"/>
                  </a:outerShdw>
                </a:effectLst>
              </a:rPr>
              <a:t>X</a:t>
            </a:r>
            <a:r>
              <a:rPr lang="en-US" altLang="ja-JP" i="0">
                <a:effectLst>
                  <a:outerShdw blurRad="38100" dist="38100" dir="2700000" algn="tl">
                    <a:srgbClr val="000000"/>
                  </a:outerShdw>
                </a:effectLst>
              </a:rPr>
              <a:t>, </a:t>
            </a:r>
            <a:r>
              <a:rPr lang="en-US" altLang="ja-JP">
                <a:effectLst>
                  <a:outerShdw blurRad="38100" dist="38100" dir="2700000" algn="tl">
                    <a:srgbClr val="000000"/>
                  </a:outerShdw>
                </a:effectLst>
              </a:rPr>
              <a:t>Y</a:t>
            </a:r>
            <a:r>
              <a:rPr lang="en-US" altLang="ja-JP" i="0">
                <a:effectLst>
                  <a:outerShdw blurRad="38100" dist="38100" dir="2700000" algn="tl">
                    <a:srgbClr val="000000"/>
                  </a:outerShdw>
                </a:effectLst>
              </a:rPr>
              <a:t> )</a:t>
            </a:r>
          </a:p>
        </p:txBody>
      </p:sp>
      <p:grpSp>
        <p:nvGrpSpPr>
          <p:cNvPr id="96343" name="Group 87"/>
          <p:cNvGrpSpPr>
            <a:grpSpLocks/>
          </p:cNvGrpSpPr>
          <p:nvPr/>
        </p:nvGrpSpPr>
        <p:grpSpPr bwMode="auto">
          <a:xfrm>
            <a:off x="1600200" y="4176713"/>
            <a:ext cx="1371600" cy="2076450"/>
            <a:chOff x="1008" y="2631"/>
            <a:chExt cx="864" cy="1308"/>
          </a:xfrm>
        </p:grpSpPr>
        <p:sp>
          <p:nvSpPr>
            <p:cNvPr id="96344" name="Rectangle 88"/>
            <p:cNvSpPr>
              <a:spLocks noChangeArrowheads="1"/>
            </p:cNvSpPr>
            <p:nvPr/>
          </p:nvSpPr>
          <p:spPr bwMode="auto">
            <a:xfrm>
              <a:off x="1008" y="3612"/>
              <a:ext cx="86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i="0">
                  <a:latin typeface="Times New Roman" panose="02020603050405020304" pitchFamily="18" charset="0"/>
                </a:rPr>
                <a:t>1</a:t>
              </a:r>
            </a:p>
          </p:txBody>
        </p:sp>
        <p:sp>
          <p:nvSpPr>
            <p:cNvPr id="96345" name="Rectangle 89"/>
            <p:cNvSpPr>
              <a:spLocks noChangeArrowheads="1"/>
            </p:cNvSpPr>
            <p:nvPr/>
          </p:nvSpPr>
          <p:spPr bwMode="auto">
            <a:xfrm>
              <a:off x="1008" y="3285"/>
              <a:ext cx="86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i="0">
                  <a:latin typeface="Times New Roman" panose="02020603050405020304" pitchFamily="18" charset="0"/>
                </a:rPr>
                <a:t>1</a:t>
              </a:r>
            </a:p>
          </p:txBody>
        </p:sp>
        <p:sp>
          <p:nvSpPr>
            <p:cNvPr id="96346" name="Rectangle 90"/>
            <p:cNvSpPr>
              <a:spLocks noChangeArrowheads="1"/>
            </p:cNvSpPr>
            <p:nvPr/>
          </p:nvSpPr>
          <p:spPr bwMode="auto">
            <a:xfrm>
              <a:off x="1008" y="2958"/>
              <a:ext cx="86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i="0">
                  <a:latin typeface="Times New Roman" panose="02020603050405020304" pitchFamily="18" charset="0"/>
                </a:rPr>
                <a:t>1</a:t>
              </a:r>
            </a:p>
          </p:txBody>
        </p:sp>
        <p:sp>
          <p:nvSpPr>
            <p:cNvPr id="96347" name="Rectangle 91"/>
            <p:cNvSpPr>
              <a:spLocks noChangeArrowheads="1"/>
            </p:cNvSpPr>
            <p:nvPr/>
          </p:nvSpPr>
          <p:spPr bwMode="auto">
            <a:xfrm>
              <a:off x="1008" y="2631"/>
              <a:ext cx="86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i="0">
                  <a:latin typeface="Times New Roman" panose="02020603050405020304" pitchFamily="18" charset="0"/>
                </a:rPr>
                <a:t>0</a:t>
              </a:r>
            </a:p>
          </p:txBody>
        </p:sp>
      </p:grpSp>
      <p:grpSp>
        <p:nvGrpSpPr>
          <p:cNvPr id="96348" name="Group 92"/>
          <p:cNvGrpSpPr>
            <a:grpSpLocks/>
          </p:cNvGrpSpPr>
          <p:nvPr/>
        </p:nvGrpSpPr>
        <p:grpSpPr bwMode="auto">
          <a:xfrm>
            <a:off x="2971800" y="4176713"/>
            <a:ext cx="1371600" cy="2076450"/>
            <a:chOff x="1872" y="2631"/>
            <a:chExt cx="864" cy="1308"/>
          </a:xfrm>
        </p:grpSpPr>
        <p:sp>
          <p:nvSpPr>
            <p:cNvPr id="96349" name="Rectangle 93"/>
            <p:cNvSpPr>
              <a:spLocks noChangeArrowheads="1"/>
            </p:cNvSpPr>
            <p:nvPr/>
          </p:nvSpPr>
          <p:spPr bwMode="auto">
            <a:xfrm>
              <a:off x="1872" y="3612"/>
              <a:ext cx="86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i="0">
                  <a:latin typeface="Times New Roman" panose="02020603050405020304" pitchFamily="18" charset="0"/>
                </a:rPr>
                <a:t>1</a:t>
              </a:r>
            </a:p>
          </p:txBody>
        </p:sp>
        <p:sp>
          <p:nvSpPr>
            <p:cNvPr id="96350" name="Rectangle 94"/>
            <p:cNvSpPr>
              <a:spLocks noChangeArrowheads="1"/>
            </p:cNvSpPr>
            <p:nvPr/>
          </p:nvSpPr>
          <p:spPr bwMode="auto">
            <a:xfrm>
              <a:off x="1872" y="3285"/>
              <a:ext cx="86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i="0">
                  <a:latin typeface="Times New Roman" panose="02020603050405020304" pitchFamily="18" charset="0"/>
                </a:rPr>
                <a:t>1</a:t>
              </a:r>
            </a:p>
          </p:txBody>
        </p:sp>
        <p:sp>
          <p:nvSpPr>
            <p:cNvPr id="96351" name="Rectangle 95"/>
            <p:cNvSpPr>
              <a:spLocks noChangeArrowheads="1"/>
            </p:cNvSpPr>
            <p:nvPr/>
          </p:nvSpPr>
          <p:spPr bwMode="auto">
            <a:xfrm>
              <a:off x="1872" y="2958"/>
              <a:ext cx="86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i="0">
                  <a:latin typeface="Times New Roman" panose="02020603050405020304" pitchFamily="18" charset="0"/>
                </a:rPr>
                <a:t>1</a:t>
              </a:r>
            </a:p>
          </p:txBody>
        </p:sp>
        <p:sp>
          <p:nvSpPr>
            <p:cNvPr id="96352" name="Rectangle 96"/>
            <p:cNvSpPr>
              <a:spLocks noChangeArrowheads="1"/>
            </p:cNvSpPr>
            <p:nvPr/>
          </p:nvSpPr>
          <p:spPr bwMode="auto">
            <a:xfrm>
              <a:off x="1872" y="2631"/>
              <a:ext cx="86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eaLnBrk="1" hangingPunct="1">
                <a:buFont typeface="Wingdings" panose="05000000000000000000" pitchFamily="2" charset="2"/>
                <a:buNone/>
                <a:defRPr/>
              </a:pPr>
              <a:r>
                <a:rPr lang="en-US" altLang="ja-JP" i="0">
                  <a:latin typeface="Times New Roman" panose="02020603050405020304" pitchFamily="18" charset="0"/>
                </a:rPr>
                <a:t>0</a:t>
              </a:r>
            </a:p>
          </p:txBody>
        </p:sp>
      </p:grpSp>
      <p:graphicFrame>
        <p:nvGraphicFramePr>
          <p:cNvPr id="96353" name="Object 97"/>
          <p:cNvGraphicFramePr>
            <a:graphicFrameLocks noChangeAspect="1"/>
          </p:cNvGraphicFramePr>
          <p:nvPr/>
        </p:nvGraphicFramePr>
        <p:xfrm>
          <a:off x="4440238" y="4038600"/>
          <a:ext cx="4703762" cy="644525"/>
        </p:xfrm>
        <a:graphic>
          <a:graphicData uri="http://schemas.openxmlformats.org/presentationml/2006/ole">
            <mc:AlternateContent xmlns:mc="http://schemas.openxmlformats.org/markup-compatibility/2006">
              <mc:Choice xmlns:v="urn:schemas-microsoft-com:vml" Requires="v">
                <p:oleObj name="数式" r:id="rId3" imgW="2055960" imgH="254520" progId="Equation.3">
                  <p:embed/>
                </p:oleObj>
              </mc:Choice>
              <mc:Fallback>
                <p:oleObj name="数式" r:id="rId3" imgW="2055960" imgH="254520" progId="Equation.3">
                  <p:embed/>
                  <p:pic>
                    <p:nvPicPr>
                      <p:cNvPr id="0" name="Picture 1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0238" y="4038600"/>
                        <a:ext cx="4703762" cy="644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6354" name="Object 98"/>
          <p:cNvGraphicFramePr>
            <a:graphicFrameLocks noChangeAspect="1"/>
          </p:cNvGraphicFramePr>
          <p:nvPr/>
        </p:nvGraphicFramePr>
        <p:xfrm>
          <a:off x="4476750" y="4648200"/>
          <a:ext cx="4667250" cy="644525"/>
        </p:xfrm>
        <a:graphic>
          <a:graphicData uri="http://schemas.openxmlformats.org/presentationml/2006/ole">
            <mc:AlternateContent xmlns:mc="http://schemas.openxmlformats.org/markup-compatibility/2006">
              <mc:Choice xmlns:v="urn:schemas-microsoft-com:vml" Requires="v">
                <p:oleObj name="数式" r:id="rId5" imgW="2043000" imgH="254520" progId="Equation.3">
                  <p:embed/>
                </p:oleObj>
              </mc:Choice>
              <mc:Fallback>
                <p:oleObj name="数式" r:id="rId5" imgW="2043000" imgH="254520" progId="Equation.3">
                  <p:embed/>
                  <p:pic>
                    <p:nvPicPr>
                      <p:cNvPr id="0" name="Picture 1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6750" y="4648200"/>
                        <a:ext cx="4667250" cy="644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AlternateContent xmlns:mc="http://schemas.openxmlformats.org/markup-compatibility/2006" xmlns:a14="http://schemas.microsoft.com/office/drawing/2010/main">
        <mc:Choice Requires="a14">
          <p:sp>
            <p:nvSpPr>
              <p:cNvPr id="2" name="テキスト ボックス 1"/>
              <p:cNvSpPr txBox="1"/>
              <p:nvPr/>
            </p:nvSpPr>
            <p:spPr>
              <a:xfrm>
                <a:off x="838200" y="1544431"/>
                <a:ext cx="5413085" cy="2062103"/>
              </a:xfrm>
              <a:prstGeom prst="rect">
                <a:avLst/>
              </a:prstGeom>
              <a:noFill/>
            </p:spPr>
            <p:txBody>
              <a:bodyPr wrap="none" rtlCol="0">
                <a:spAutoFit/>
              </a:bodyPr>
              <a:lstStyle/>
              <a:p>
                <a:r>
                  <a:rPr kumimoji="1" lang="ja-JP" altLang="en-US" i="0" dirty="0"/>
                  <a:t>例題 </a:t>
                </a:r>
                <a:r>
                  <a:rPr kumimoji="1" lang="en-US" altLang="ja-JP" i="0" dirty="0"/>
                  <a:t>: </a:t>
                </a:r>
                <a14:m>
                  <m:oMath xmlns:m="http://schemas.openxmlformats.org/officeDocument/2006/math">
                    <m:r>
                      <a:rPr kumimoji="1" lang="en-US" altLang="ja-JP" b="0" i="1" smtClean="0">
                        <a:latin typeface="Cambria Math" panose="02040503050406030204" pitchFamily="18" charset="0"/>
                      </a:rPr>
                      <m:t>𝑓</m:t>
                    </m:r>
                    <m:d>
                      <m:dPr>
                        <m:ctrlPr>
                          <a:rPr kumimoji="1" lang="en-US" altLang="ja-JP" b="0" i="1" smtClean="0">
                            <a:latin typeface="Cambria Math" panose="02040503050406030204" pitchFamily="18" charset="0"/>
                          </a:rPr>
                        </m:ctrlPr>
                      </m:dPr>
                      <m:e>
                        <m:r>
                          <a:rPr kumimoji="1" lang="en-US" altLang="ja-JP" b="0" i="1" smtClean="0">
                            <a:latin typeface="Cambria Math" panose="02040503050406030204" pitchFamily="18" charset="0"/>
                          </a:rPr>
                          <m:t>𝑋</m:t>
                        </m:r>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𝑌</m:t>
                        </m:r>
                      </m:e>
                    </m:d>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𝑋</m:t>
                    </m:r>
                    <m:r>
                      <a:rPr kumimoji="1" lang="en-US" altLang="ja-JP" b="0" i="1" smtClean="0">
                        <a:latin typeface="Cambria Math" panose="02040503050406030204" pitchFamily="18" charset="0"/>
                      </a:rPr>
                      <m:t>+</m:t>
                    </m:r>
                    <m:acc>
                      <m:accPr>
                        <m:chr m:val="̅"/>
                        <m:ctrlPr>
                          <a:rPr kumimoji="1" lang="en-US" altLang="ja-JP" b="0" i="1" smtClean="0">
                            <a:latin typeface="Cambria Math" panose="02040503050406030204" pitchFamily="18" charset="0"/>
                          </a:rPr>
                        </m:ctrlPr>
                      </m:accPr>
                      <m:e>
                        <m:r>
                          <a:rPr kumimoji="1" lang="en-US" altLang="ja-JP" b="0" i="1" smtClean="0">
                            <a:latin typeface="Cambria Math" panose="02040503050406030204" pitchFamily="18" charset="0"/>
                          </a:rPr>
                          <m:t> </m:t>
                        </m:r>
                        <m:r>
                          <a:rPr kumimoji="1" lang="en-US" altLang="ja-JP" b="0" i="1" smtClean="0">
                            <a:latin typeface="Cambria Math" panose="02040503050406030204" pitchFamily="18" charset="0"/>
                          </a:rPr>
                          <m:t>𝑋</m:t>
                        </m:r>
                        <m:r>
                          <a:rPr kumimoji="1" lang="en-US" altLang="ja-JP" b="0" i="1" smtClean="0">
                            <a:latin typeface="Cambria Math" panose="02040503050406030204" pitchFamily="18" charset="0"/>
                          </a:rPr>
                          <m:t> </m:t>
                        </m:r>
                      </m:e>
                    </m:acc>
                    <m:r>
                      <a:rPr kumimoji="1" lang="en-US" altLang="ja-JP" b="0" i="1" smtClean="0">
                        <a:latin typeface="Cambria Math" panose="02040503050406030204" pitchFamily="18" charset="0"/>
                        <a:ea typeface="Cambria Math" panose="02040503050406030204" pitchFamily="18" charset="0"/>
                      </a:rPr>
                      <m:t>∙</m:t>
                    </m:r>
                    <m:r>
                      <a:rPr kumimoji="1" lang="en-US" altLang="ja-JP" b="0" i="1" smtClean="0">
                        <a:latin typeface="Cambria Math" panose="02040503050406030204" pitchFamily="18" charset="0"/>
                        <a:ea typeface="Cambria Math" panose="02040503050406030204" pitchFamily="18" charset="0"/>
                      </a:rPr>
                      <m:t>𝑌</m:t>
                    </m:r>
                  </m:oMath>
                </a14:m>
                <a:r>
                  <a:rPr kumimoji="1" lang="ja-JP" altLang="en-US" i="0" dirty="0"/>
                  <a:t>  と</a:t>
                </a:r>
                <a:endParaRPr lang="en-US" altLang="ja-JP" i="0" dirty="0"/>
              </a:p>
              <a:p>
                <a:r>
                  <a:rPr lang="en-US" altLang="ja-JP" b="0" i="0" dirty="0"/>
                  <a:t>           </a:t>
                </a:r>
                <a14:m>
                  <m:oMath xmlns:m="http://schemas.openxmlformats.org/officeDocument/2006/math">
                    <m:r>
                      <a:rPr lang="en-US" altLang="ja-JP" b="0" i="1" smtClean="0">
                        <a:latin typeface="Cambria Math" panose="02040503050406030204" pitchFamily="18" charset="0"/>
                      </a:rPr>
                      <m:t>𝑔</m:t>
                    </m:r>
                    <m:d>
                      <m:dPr>
                        <m:ctrlPr>
                          <a:rPr lang="en-US" altLang="ja-JP" i="1">
                            <a:latin typeface="Cambria Math" panose="02040503050406030204" pitchFamily="18" charset="0"/>
                          </a:rPr>
                        </m:ctrlPr>
                      </m:dPr>
                      <m:e>
                        <m:r>
                          <a:rPr lang="en-US" altLang="ja-JP">
                            <a:latin typeface="Cambria Math" panose="02040503050406030204" pitchFamily="18" charset="0"/>
                          </a:rPr>
                          <m:t>𝑋</m:t>
                        </m:r>
                        <m:r>
                          <a:rPr lang="en-US" altLang="ja-JP">
                            <a:latin typeface="Cambria Math" panose="02040503050406030204" pitchFamily="18" charset="0"/>
                          </a:rPr>
                          <m:t>,</m:t>
                        </m:r>
                        <m:r>
                          <a:rPr lang="en-US" altLang="ja-JP">
                            <a:latin typeface="Cambria Math" panose="02040503050406030204" pitchFamily="18" charset="0"/>
                          </a:rPr>
                          <m:t>𝑌</m:t>
                        </m:r>
                      </m:e>
                    </m:d>
                    <m:r>
                      <a:rPr lang="en-US" altLang="ja-JP">
                        <a:latin typeface="Cambria Math" panose="02040503050406030204" pitchFamily="18" charset="0"/>
                      </a:rPr>
                      <m:t>=</m:t>
                    </m:r>
                    <m:r>
                      <a:rPr lang="en-US" altLang="ja-JP">
                        <a:latin typeface="Cambria Math" panose="02040503050406030204" pitchFamily="18" charset="0"/>
                      </a:rPr>
                      <m:t>𝑋</m:t>
                    </m:r>
                    <m:r>
                      <a:rPr lang="en-US" altLang="ja-JP">
                        <a:latin typeface="Cambria Math" panose="02040503050406030204" pitchFamily="18" charset="0"/>
                      </a:rPr>
                      <m:t>+</m:t>
                    </m:r>
                    <m:r>
                      <a:rPr lang="en-US" altLang="ja-JP">
                        <a:latin typeface="Cambria Math" panose="02040503050406030204" pitchFamily="18" charset="0"/>
                        <a:ea typeface="Cambria Math" panose="02040503050406030204" pitchFamily="18" charset="0"/>
                      </a:rPr>
                      <m:t>𝑌</m:t>
                    </m:r>
                  </m:oMath>
                </a14:m>
                <a:r>
                  <a:rPr lang="ja-JP" altLang="en-US" i="0" dirty="0"/>
                  <a:t>  が</a:t>
                </a:r>
                <a:endParaRPr lang="en-US" altLang="ja-JP" i="0" dirty="0"/>
              </a:p>
              <a:p>
                <a:r>
                  <a:rPr lang="ja-JP" altLang="en-US" i="0" dirty="0"/>
                  <a:t>           同値であることを示せ</a:t>
                </a:r>
                <a:endParaRPr lang="en-US" altLang="ja-JP" i="0" dirty="0"/>
              </a:p>
              <a:p>
                <a:endParaRPr kumimoji="1" lang="ja-JP" altLang="en-US" i="0" dirty="0"/>
              </a:p>
            </p:txBody>
          </p:sp>
        </mc:Choice>
        <mc:Fallback xmlns="">
          <p:sp>
            <p:nvSpPr>
              <p:cNvPr id="2" name="テキスト ボックス 1"/>
              <p:cNvSpPr txBox="1">
                <a:spLocks noRot="1" noChangeAspect="1" noMove="1" noResize="1" noEditPoints="1" noAdjustHandles="1" noChangeArrowheads="1" noChangeShapeType="1" noTextEdit="1"/>
              </p:cNvSpPr>
              <p:nvPr/>
            </p:nvSpPr>
            <p:spPr>
              <a:xfrm>
                <a:off x="838200" y="1544431"/>
                <a:ext cx="5413085" cy="2062103"/>
              </a:xfrm>
              <a:prstGeom prst="rect">
                <a:avLst/>
              </a:prstGeom>
              <a:blipFill>
                <a:blip r:embed="rId8"/>
                <a:stretch>
                  <a:fillRect l="-2931" t="-5015" r="-1917"/>
                </a:stretch>
              </a:blipFill>
            </p:spPr>
            <p:txBody>
              <a:bodyPr/>
              <a:lstStyle/>
              <a:p>
                <a:r>
                  <a:rPr lang="ja-JP"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96343"/>
                                        </p:tgtEl>
                                        <p:attrNameLst>
                                          <p:attrName>style.visibility</p:attrName>
                                        </p:attrNameLst>
                                      </p:cBhvr>
                                      <p:to>
                                        <p:strVal val="visible"/>
                                      </p:to>
                                    </p:set>
                                    <p:animEffect transition="in" filter="checkerboard(across)">
                                      <p:cBhvr>
                                        <p:cTn id="7" dur="500"/>
                                        <p:tgtEl>
                                          <p:spTgt spid="963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96348"/>
                                        </p:tgtEl>
                                        <p:attrNameLst>
                                          <p:attrName>style.visibility</p:attrName>
                                        </p:attrNameLst>
                                      </p:cBhvr>
                                      <p:to>
                                        <p:strVal val="visible"/>
                                      </p:to>
                                    </p:set>
                                    <p:animEffect transition="in" filter="checkerboard(across)">
                                      <p:cBhvr>
                                        <p:cTn id="12" dur="500"/>
                                        <p:tgtEl>
                                          <p:spTgt spid="963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96353"/>
                                        </p:tgtEl>
                                        <p:attrNameLst>
                                          <p:attrName>style.visibility</p:attrName>
                                        </p:attrNameLst>
                                      </p:cBhvr>
                                      <p:to>
                                        <p:strVal val="visible"/>
                                      </p:to>
                                    </p:set>
                                    <p:animEffect transition="in" filter="checkerboard(across)">
                                      <p:cBhvr>
                                        <p:cTn id="17" dur="500"/>
                                        <p:tgtEl>
                                          <p:spTgt spid="9635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96354"/>
                                        </p:tgtEl>
                                        <p:attrNameLst>
                                          <p:attrName>style.visibility</p:attrName>
                                        </p:attrNameLst>
                                      </p:cBhvr>
                                      <p:to>
                                        <p:strVal val="visible"/>
                                      </p:to>
                                    </p:set>
                                    <p:animEffect transition="in" filter="checkerboard(across)">
                                      <p:cBhvr>
                                        <p:cTn id="22" dur="500"/>
                                        <p:tgtEl>
                                          <p:spTgt spid="963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6342"/>
                                        </p:tgtEl>
                                        <p:attrNameLst>
                                          <p:attrName>style.visibility</p:attrName>
                                        </p:attrNameLst>
                                      </p:cBhvr>
                                      <p:to>
                                        <p:strVal val="visible"/>
                                      </p:to>
                                    </p:set>
                                    <p:anim calcmode="lin" valueType="num">
                                      <p:cBhvr additive="base">
                                        <p:cTn id="27" dur="500" fill="hold"/>
                                        <p:tgtEl>
                                          <p:spTgt spid="96342"/>
                                        </p:tgtEl>
                                        <p:attrNameLst>
                                          <p:attrName>ppt_x</p:attrName>
                                        </p:attrNameLst>
                                      </p:cBhvr>
                                      <p:tavLst>
                                        <p:tav tm="0">
                                          <p:val>
                                            <p:strVal val="#ppt_x"/>
                                          </p:val>
                                        </p:tav>
                                        <p:tav tm="100000">
                                          <p:val>
                                            <p:strVal val="#ppt_x"/>
                                          </p:val>
                                        </p:tav>
                                      </p:tavLst>
                                    </p:anim>
                                    <p:anim calcmode="lin" valueType="num">
                                      <p:cBhvr additive="base">
                                        <p:cTn id="28" dur="500" fill="hold"/>
                                        <p:tgtEl>
                                          <p:spTgt spid="963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342"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B4876E-7A2F-416F-BC29-20B28C0E7685}"/>
              </a:ext>
            </a:extLst>
          </p:cNvPr>
          <p:cNvSpPr>
            <a:spLocks noGrp="1"/>
          </p:cNvSpPr>
          <p:nvPr>
            <p:ph type="title"/>
          </p:nvPr>
        </p:nvSpPr>
        <p:spPr/>
        <p:txBody>
          <a:bodyPr/>
          <a:lstStyle/>
          <a:p>
            <a:r>
              <a:rPr lang="ja-JP" altLang="en-US" dirty="0"/>
              <a:t>課題テスト</a:t>
            </a:r>
            <a:endParaRPr kumimoji="1" lang="ja-JP" altLang="en-US" dirty="0"/>
          </a:p>
        </p:txBody>
      </p:sp>
      <p:sp>
        <p:nvSpPr>
          <p:cNvPr id="3" name="コンテンツ プレースホルダー 2">
            <a:extLst>
              <a:ext uri="{FF2B5EF4-FFF2-40B4-BE49-F238E27FC236}">
                <a16:creationId xmlns:a16="http://schemas.microsoft.com/office/drawing/2014/main" id="{4E2693AC-7246-468F-88A2-1D7EFC9236E8}"/>
              </a:ext>
            </a:extLst>
          </p:cNvPr>
          <p:cNvSpPr>
            <a:spLocks noGrp="1"/>
          </p:cNvSpPr>
          <p:nvPr>
            <p:ph idx="1"/>
          </p:nvPr>
        </p:nvSpPr>
        <p:spPr>
          <a:xfrm>
            <a:off x="990600" y="1981200"/>
            <a:ext cx="8001000" cy="4267200"/>
          </a:xfrm>
        </p:spPr>
        <p:txBody>
          <a:bodyPr/>
          <a:lstStyle/>
          <a:p>
            <a:r>
              <a:rPr lang="ja-JP" altLang="en-US" dirty="0">
                <a:latin typeface="Times New Roman" panose="02020603050405020304" pitchFamily="18" charset="0"/>
              </a:rPr>
              <a:t>毎週 </a:t>
            </a:r>
            <a:r>
              <a:rPr lang="en-US" altLang="ja-JP" dirty="0" err="1">
                <a:latin typeface="Times New Roman" panose="02020603050405020304" pitchFamily="18" charset="0"/>
              </a:rPr>
              <a:t>GoogleClassroom</a:t>
            </a:r>
            <a:r>
              <a:rPr lang="ja-JP" altLang="en-US" dirty="0">
                <a:latin typeface="Times New Roman" panose="02020603050405020304" pitchFamily="18" charset="0"/>
              </a:rPr>
              <a:t>上で課題テストを行う</a:t>
            </a:r>
            <a:endParaRPr lang="en-US" altLang="ja-JP" dirty="0">
              <a:latin typeface="Times New Roman" panose="02020603050405020304" pitchFamily="18" charset="0"/>
            </a:endParaRPr>
          </a:p>
          <a:p>
            <a:pPr lvl="1"/>
            <a:r>
              <a:rPr lang="ja-JP" altLang="en-US" dirty="0">
                <a:latin typeface="Times New Roman" panose="02020603050405020304" pitchFamily="18" charset="0"/>
              </a:rPr>
              <a:t>授業後～翌週の授業開始まで</a:t>
            </a:r>
            <a:endParaRPr lang="en-US" altLang="ja-JP" dirty="0">
              <a:latin typeface="Times New Roman" panose="02020603050405020304" pitchFamily="18" charset="0"/>
            </a:endParaRPr>
          </a:p>
          <a:p>
            <a:r>
              <a:rPr lang="en-US" altLang="ja-JP" dirty="0" err="1">
                <a:latin typeface="Times New Roman" panose="02020603050405020304" pitchFamily="18" charset="0"/>
              </a:rPr>
              <a:t>GoogleClassroom</a:t>
            </a:r>
            <a:r>
              <a:rPr kumimoji="1" lang="ja-JP" altLang="en-US" dirty="0">
                <a:latin typeface="Times New Roman" panose="02020603050405020304" pitchFamily="18" charset="0"/>
              </a:rPr>
              <a:t>で</a:t>
            </a:r>
            <a:endParaRPr kumimoji="1" lang="en-US" altLang="ja-JP" dirty="0">
              <a:latin typeface="Times New Roman" panose="02020603050405020304" pitchFamily="18" charset="0"/>
            </a:endParaRPr>
          </a:p>
          <a:p>
            <a:pPr marL="457200" lvl="1" indent="0">
              <a:buNone/>
            </a:pPr>
            <a:r>
              <a:rPr kumimoji="1" lang="ja-JP" altLang="en-US" dirty="0">
                <a:latin typeface="Times New Roman" panose="02020603050405020304" pitchFamily="18" charset="0"/>
              </a:rPr>
              <a:t>論理回路</a:t>
            </a:r>
            <a:endParaRPr kumimoji="1" lang="en-US" altLang="ja-JP" dirty="0">
              <a:latin typeface="Times New Roman" panose="02020603050405020304" pitchFamily="18" charset="0"/>
            </a:endParaRPr>
          </a:p>
          <a:p>
            <a:pPr marL="457200" lvl="1" indent="0">
              <a:buNone/>
            </a:pPr>
            <a:r>
              <a:rPr kumimoji="1" lang="ja-JP" altLang="en-US" dirty="0">
                <a:latin typeface="Times New Roman" panose="02020603050405020304" pitchFamily="18" charset="0"/>
              </a:rPr>
              <a:t>　⇒授業</a:t>
            </a:r>
            <a:endParaRPr lang="en-US" altLang="ja-JP" dirty="0">
              <a:latin typeface="Times New Roman" panose="02020603050405020304" pitchFamily="18" charset="0"/>
            </a:endParaRPr>
          </a:p>
          <a:p>
            <a:pPr marL="457200" lvl="1" indent="0">
              <a:buNone/>
            </a:pPr>
            <a:r>
              <a:rPr kumimoji="1" lang="ja-JP" altLang="en-US" dirty="0">
                <a:latin typeface="Times New Roman" panose="02020603050405020304" pitchFamily="18" charset="0"/>
              </a:rPr>
              <a:t>　⇒その回の課題</a:t>
            </a:r>
            <a:endParaRPr kumimoji="1" lang="en-US" altLang="ja-JP" dirty="0">
              <a:latin typeface="Times New Roman" panose="02020603050405020304" pitchFamily="18" charset="0"/>
            </a:endParaRPr>
          </a:p>
          <a:p>
            <a:pPr marL="457200" lvl="1" indent="0">
              <a:buNone/>
            </a:pPr>
            <a:r>
              <a:rPr lang="ja-JP" altLang="en-US" dirty="0">
                <a:latin typeface="Times New Roman" panose="02020603050405020304" pitchFamily="18" charset="0"/>
              </a:rPr>
              <a:t>と辿る</a:t>
            </a:r>
            <a:endParaRPr lang="en-US" altLang="ja-JP" dirty="0">
              <a:latin typeface="Times New Roman" panose="02020603050405020304" pitchFamily="18" charset="0"/>
            </a:endParaRPr>
          </a:p>
        </p:txBody>
      </p:sp>
    </p:spTree>
    <p:extLst>
      <p:ext uri="{BB962C8B-B14F-4D97-AF65-F5344CB8AC3E}">
        <p14:creationId xmlns:p14="http://schemas.microsoft.com/office/powerpoint/2010/main" val="41709637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グラフィカル ユーザー インターフェイス, アプリケーション&#10;&#10;自動的に生成された説明">
            <a:extLst>
              <a:ext uri="{FF2B5EF4-FFF2-40B4-BE49-F238E27FC236}">
                <a16:creationId xmlns:a16="http://schemas.microsoft.com/office/drawing/2014/main" id="{E1088FCD-D182-4193-A897-D267B4FA6F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09" y="0"/>
            <a:ext cx="8936182" cy="6858000"/>
          </a:xfrm>
          <a:prstGeom prst="rect">
            <a:avLst/>
          </a:prstGeom>
        </p:spPr>
      </p:pic>
      <p:sp>
        <p:nvSpPr>
          <p:cNvPr id="5" name="四角形: 角を丸くする 4">
            <a:extLst>
              <a:ext uri="{FF2B5EF4-FFF2-40B4-BE49-F238E27FC236}">
                <a16:creationId xmlns:a16="http://schemas.microsoft.com/office/drawing/2014/main" id="{16E0B389-86DB-455F-BB3F-A23077918CEA}"/>
              </a:ext>
            </a:extLst>
          </p:cNvPr>
          <p:cNvSpPr/>
          <p:nvPr/>
        </p:nvSpPr>
        <p:spPr bwMode="auto">
          <a:xfrm>
            <a:off x="3857958" y="1066800"/>
            <a:ext cx="797169" cy="533400"/>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3200" b="0" i="1"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 name="四角形: 角を丸くする 1">
            <a:extLst>
              <a:ext uri="{FF2B5EF4-FFF2-40B4-BE49-F238E27FC236}">
                <a16:creationId xmlns:a16="http://schemas.microsoft.com/office/drawing/2014/main" id="{4DEE6061-5ECA-4EEB-A4A9-E31293EE0A61}"/>
              </a:ext>
            </a:extLst>
          </p:cNvPr>
          <p:cNvSpPr/>
          <p:nvPr/>
        </p:nvSpPr>
        <p:spPr bwMode="auto">
          <a:xfrm>
            <a:off x="381000" y="6248400"/>
            <a:ext cx="1676400" cy="914400"/>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3200" b="0" i="1" u="none" strike="noStrike" cap="none" normalizeH="0" baseline="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endParaRPr>
          </a:p>
        </p:txBody>
      </p:sp>
    </p:spTree>
    <p:custDataLst>
      <p:tags r:id="rId1"/>
    </p:custDataLst>
    <p:extLst>
      <p:ext uri="{BB962C8B-B14F-4D97-AF65-F5344CB8AC3E}">
        <p14:creationId xmlns:p14="http://schemas.microsoft.com/office/powerpoint/2010/main" val="268088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アプリケーション&#10;&#10;自動的に生成された説明">
            <a:extLst>
              <a:ext uri="{FF2B5EF4-FFF2-40B4-BE49-F238E27FC236}">
                <a16:creationId xmlns:a16="http://schemas.microsoft.com/office/drawing/2014/main" id="{7071C5C1-02A9-4820-9960-E6AA72AE20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09" y="0"/>
            <a:ext cx="8936182" cy="6858000"/>
          </a:xfrm>
          <a:prstGeom prst="rect">
            <a:avLst/>
          </a:prstGeom>
        </p:spPr>
      </p:pic>
      <p:sp>
        <p:nvSpPr>
          <p:cNvPr id="4" name="楕円 3">
            <a:extLst>
              <a:ext uri="{FF2B5EF4-FFF2-40B4-BE49-F238E27FC236}">
                <a16:creationId xmlns:a16="http://schemas.microsoft.com/office/drawing/2014/main" id="{0CBCB886-4407-465A-906C-ACD1F717DB6A}"/>
              </a:ext>
            </a:extLst>
          </p:cNvPr>
          <p:cNvSpPr/>
          <p:nvPr/>
        </p:nvSpPr>
        <p:spPr bwMode="auto">
          <a:xfrm>
            <a:off x="2514600" y="3733800"/>
            <a:ext cx="533400" cy="533400"/>
          </a:xfrm>
          <a:prstGeom prst="ellipse">
            <a:avLst/>
          </a:prstGeom>
          <a:noFill/>
          <a:ln w="349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3200" b="0" i="1"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Tree>
    <p:custDataLst>
      <p:tags r:id="rId1"/>
    </p:custDataLst>
    <p:extLst>
      <p:ext uri="{BB962C8B-B14F-4D97-AF65-F5344CB8AC3E}">
        <p14:creationId xmlns:p14="http://schemas.microsoft.com/office/powerpoint/2010/main" val="230502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グラフィカル ユーザー インターフェイス, アプリケーション&#10;&#10;自動的に生成された説明">
            <a:extLst>
              <a:ext uri="{FF2B5EF4-FFF2-40B4-BE49-F238E27FC236}">
                <a16:creationId xmlns:a16="http://schemas.microsoft.com/office/drawing/2014/main" id="{AEF9B169-633B-4337-9CAE-B6B7AE179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09" y="0"/>
            <a:ext cx="8936182" cy="6858000"/>
          </a:xfrm>
          <a:prstGeom prst="rect">
            <a:avLst/>
          </a:prstGeom>
        </p:spPr>
      </p:pic>
      <p:sp>
        <p:nvSpPr>
          <p:cNvPr id="4" name="四角形: 角を丸くする 3">
            <a:extLst>
              <a:ext uri="{FF2B5EF4-FFF2-40B4-BE49-F238E27FC236}">
                <a16:creationId xmlns:a16="http://schemas.microsoft.com/office/drawing/2014/main" id="{BF779629-AD78-4EFF-8429-54BA37D27C58}"/>
              </a:ext>
            </a:extLst>
          </p:cNvPr>
          <p:cNvSpPr/>
          <p:nvPr/>
        </p:nvSpPr>
        <p:spPr bwMode="auto">
          <a:xfrm>
            <a:off x="4114799" y="5735782"/>
            <a:ext cx="2552007" cy="665018"/>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3200" b="0" i="1"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Tree>
    <p:custDataLst>
      <p:tags r:id="rId1"/>
    </p:custDataLst>
    <p:extLst>
      <p:ext uri="{BB962C8B-B14F-4D97-AF65-F5344CB8AC3E}">
        <p14:creationId xmlns:p14="http://schemas.microsoft.com/office/powerpoint/2010/main" val="175833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テキスト, アプリケーション, メール&#10;&#10;自動的に生成された説明">
            <a:extLst>
              <a:ext uri="{FF2B5EF4-FFF2-40B4-BE49-F238E27FC236}">
                <a16:creationId xmlns:a16="http://schemas.microsoft.com/office/drawing/2014/main" id="{291BFDB9-CEFE-4880-B815-EC2274324B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09" y="0"/>
            <a:ext cx="8936182" cy="6858000"/>
          </a:xfrm>
          <a:prstGeom prst="rect">
            <a:avLst/>
          </a:prstGeom>
        </p:spPr>
      </p:pic>
      <p:sp>
        <p:nvSpPr>
          <p:cNvPr id="4" name="四角形: 角を丸くする 3">
            <a:extLst>
              <a:ext uri="{FF2B5EF4-FFF2-40B4-BE49-F238E27FC236}">
                <a16:creationId xmlns:a16="http://schemas.microsoft.com/office/drawing/2014/main" id="{B67D52A6-AD5A-41E3-84A3-FEED77D25127}"/>
              </a:ext>
            </a:extLst>
          </p:cNvPr>
          <p:cNvSpPr/>
          <p:nvPr/>
        </p:nvSpPr>
        <p:spPr bwMode="auto">
          <a:xfrm>
            <a:off x="2438400" y="4191000"/>
            <a:ext cx="4267200" cy="990600"/>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3200" b="0" i="1"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Tree>
    <p:custDataLst>
      <p:tags r:id="rId1"/>
    </p:custDataLst>
    <p:extLst>
      <p:ext uri="{BB962C8B-B14F-4D97-AF65-F5344CB8AC3E}">
        <p14:creationId xmlns:p14="http://schemas.microsoft.com/office/powerpoint/2010/main" val="310445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アプリケーション, Teams&#10;&#10;自動的に生成された説明">
            <a:extLst>
              <a:ext uri="{FF2B5EF4-FFF2-40B4-BE49-F238E27FC236}">
                <a16:creationId xmlns:a16="http://schemas.microsoft.com/office/drawing/2014/main" id="{7EA099D5-0F2E-4F3F-AEA7-619DB22AEF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09" y="0"/>
            <a:ext cx="8936182" cy="6858000"/>
          </a:xfrm>
          <a:prstGeom prst="rect">
            <a:avLst/>
          </a:prstGeom>
        </p:spPr>
      </p:pic>
    </p:spTree>
    <p:extLst>
      <p:ext uri="{BB962C8B-B14F-4D97-AF65-F5344CB8AC3E}">
        <p14:creationId xmlns:p14="http://schemas.microsoft.com/office/powerpoint/2010/main" val="20495455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762000" y="304800"/>
            <a:ext cx="7848600" cy="1431925"/>
          </a:xfrm>
        </p:spPr>
        <p:txBody>
          <a:bodyPr/>
          <a:lstStyle/>
          <a:p>
            <a:pPr eaLnBrk="1" hangingPunct="1"/>
            <a:r>
              <a:rPr lang="ja-JP" altLang="en-US" dirty="0">
                <a:solidFill>
                  <a:schemeClr val="tx1"/>
                </a:solidFill>
                <a:latin typeface="Times New Roman" panose="02020603050405020304" pitchFamily="18" charset="0"/>
              </a:rPr>
              <a:t>問題 </a:t>
            </a:r>
            <a:r>
              <a:rPr lang="en-US" altLang="ja-JP" dirty="0">
                <a:solidFill>
                  <a:schemeClr val="tx1"/>
                </a:solidFill>
                <a:latin typeface="Times New Roman" panose="02020603050405020304" pitchFamily="18" charset="0"/>
              </a:rPr>
              <a:t>: NOT, AND, OR</a:t>
            </a:r>
            <a:r>
              <a:rPr lang="ja-JP" altLang="en-US" dirty="0">
                <a:solidFill>
                  <a:schemeClr val="tx1"/>
                </a:solidFill>
                <a:latin typeface="Times New Roman" panose="02020603050405020304" pitchFamily="18" charset="0"/>
              </a:rPr>
              <a:t>演算</a:t>
            </a:r>
          </a:p>
        </p:txBody>
      </p:sp>
      <p:sp>
        <p:nvSpPr>
          <p:cNvPr id="9" name="テキスト ボックス 8"/>
          <p:cNvSpPr txBox="1"/>
          <p:nvPr/>
        </p:nvSpPr>
        <p:spPr>
          <a:xfrm>
            <a:off x="1752600" y="1417638"/>
            <a:ext cx="5355569" cy="646331"/>
          </a:xfrm>
          <a:prstGeom prst="rect">
            <a:avLst/>
          </a:prstGeom>
          <a:noFill/>
        </p:spPr>
        <p:txBody>
          <a:bodyPr wrap="none" rtlCol="0">
            <a:spAutoFit/>
          </a:bodyPr>
          <a:lstStyle/>
          <a:p>
            <a:r>
              <a:rPr lang="en-US" altLang="ja-JP" sz="3600" i="0" dirty="0"/>
              <a:t>NOT, AND, OR</a:t>
            </a:r>
            <a:r>
              <a:rPr lang="ja-JP" altLang="en-US" sz="3600" i="0" dirty="0"/>
              <a:t>演算をせよ</a:t>
            </a:r>
            <a:endParaRPr kumimoji="1" lang="ja-JP" altLang="en-US" sz="3600" i="0" dirty="0"/>
          </a:p>
        </p:txBody>
      </p:sp>
      <p:sp>
        <p:nvSpPr>
          <p:cNvPr id="4" name="テキスト ボックス 3"/>
          <p:cNvSpPr txBox="1"/>
          <p:nvPr/>
        </p:nvSpPr>
        <p:spPr>
          <a:xfrm>
            <a:off x="1023512" y="2312303"/>
            <a:ext cx="1133644" cy="646331"/>
          </a:xfrm>
          <a:prstGeom prst="rect">
            <a:avLst/>
          </a:prstGeom>
          <a:noFill/>
        </p:spPr>
        <p:txBody>
          <a:bodyPr wrap="none" rtlCol="0">
            <a:spAutoFit/>
          </a:bodyPr>
          <a:lstStyle/>
          <a:p>
            <a:r>
              <a:rPr kumimoji="1" lang="en-US" altLang="ja-JP" sz="3600" i="0" dirty="0"/>
              <a:t>NOT</a:t>
            </a:r>
            <a:endParaRPr kumimoji="1" lang="ja-JP" altLang="en-US" sz="3600" i="0" dirty="0"/>
          </a:p>
        </p:txBody>
      </p:sp>
      <p:sp>
        <p:nvSpPr>
          <p:cNvPr id="13" name="テキスト ボックス 12"/>
          <p:cNvSpPr txBox="1"/>
          <p:nvPr/>
        </p:nvSpPr>
        <p:spPr>
          <a:xfrm>
            <a:off x="3387060" y="2312303"/>
            <a:ext cx="1184940" cy="646331"/>
          </a:xfrm>
          <a:prstGeom prst="rect">
            <a:avLst/>
          </a:prstGeom>
          <a:noFill/>
        </p:spPr>
        <p:txBody>
          <a:bodyPr wrap="none" rtlCol="0">
            <a:spAutoFit/>
          </a:bodyPr>
          <a:lstStyle/>
          <a:p>
            <a:r>
              <a:rPr lang="en-US" altLang="ja-JP" sz="3600" i="0" dirty="0"/>
              <a:t>AND</a:t>
            </a:r>
            <a:endParaRPr kumimoji="1" lang="ja-JP" altLang="en-US" sz="3600" i="0" dirty="0"/>
          </a:p>
        </p:txBody>
      </p:sp>
      <p:sp>
        <p:nvSpPr>
          <p:cNvPr id="15" name="テキスト ボックス 14"/>
          <p:cNvSpPr txBox="1"/>
          <p:nvPr/>
        </p:nvSpPr>
        <p:spPr>
          <a:xfrm>
            <a:off x="6347007" y="2309446"/>
            <a:ext cx="825867" cy="646331"/>
          </a:xfrm>
          <a:prstGeom prst="rect">
            <a:avLst/>
          </a:prstGeom>
          <a:noFill/>
        </p:spPr>
        <p:txBody>
          <a:bodyPr wrap="none" rtlCol="0">
            <a:spAutoFit/>
          </a:bodyPr>
          <a:lstStyle/>
          <a:p>
            <a:r>
              <a:rPr lang="en-US" altLang="ja-JP" sz="3600" i="0" dirty="0"/>
              <a:t>OR</a:t>
            </a:r>
            <a:endParaRPr kumimoji="1" lang="ja-JP" altLang="en-US" sz="3600" i="0" dirty="0"/>
          </a:p>
        </p:txBody>
      </p:sp>
      <p:sp>
        <p:nvSpPr>
          <p:cNvPr id="19" name="テキスト ボックス 18"/>
          <p:cNvSpPr txBox="1"/>
          <p:nvPr/>
        </p:nvSpPr>
        <p:spPr>
          <a:xfrm>
            <a:off x="990600" y="3505200"/>
            <a:ext cx="857927" cy="1323439"/>
          </a:xfrm>
          <a:prstGeom prst="rect">
            <a:avLst/>
          </a:prstGeom>
          <a:noFill/>
        </p:spPr>
        <p:txBody>
          <a:bodyPr wrap="none" rtlCol="0">
            <a:spAutoFit/>
          </a:bodyPr>
          <a:lstStyle/>
          <a:p>
            <a:r>
              <a:rPr lang="en-US" altLang="ja-JP" sz="4000" i="0" dirty="0"/>
              <a:t>0 =</a:t>
            </a:r>
          </a:p>
          <a:p>
            <a:r>
              <a:rPr kumimoji="1" lang="en-US" altLang="ja-JP" sz="4000" i="0" dirty="0"/>
              <a:t>1 =</a:t>
            </a:r>
            <a:endParaRPr kumimoji="1" lang="ja-JP" altLang="en-US" sz="4000" i="0" dirty="0"/>
          </a:p>
        </p:txBody>
      </p:sp>
      <p:cxnSp>
        <p:nvCxnSpPr>
          <p:cNvPr id="22" name="直線コネクタ 21"/>
          <p:cNvCxnSpPr/>
          <p:nvPr/>
        </p:nvCxnSpPr>
        <p:spPr bwMode="auto">
          <a:xfrm>
            <a:off x="990600" y="3581400"/>
            <a:ext cx="38100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直線コネクタ 23"/>
          <p:cNvCxnSpPr/>
          <p:nvPr/>
        </p:nvCxnSpPr>
        <p:spPr bwMode="auto">
          <a:xfrm>
            <a:off x="990600" y="4191000"/>
            <a:ext cx="38100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テキスト ボックス 24"/>
          <p:cNvSpPr txBox="1"/>
          <p:nvPr/>
        </p:nvSpPr>
        <p:spPr>
          <a:xfrm>
            <a:off x="3352800" y="3276600"/>
            <a:ext cx="1627369" cy="2554545"/>
          </a:xfrm>
          <a:prstGeom prst="rect">
            <a:avLst/>
          </a:prstGeom>
          <a:noFill/>
        </p:spPr>
        <p:txBody>
          <a:bodyPr wrap="none" rtlCol="0">
            <a:spAutoFit/>
          </a:bodyPr>
          <a:lstStyle/>
          <a:p>
            <a:r>
              <a:rPr lang="en-US" altLang="ja-JP" sz="4000" i="0" dirty="0"/>
              <a:t>0 </a:t>
            </a:r>
            <a:r>
              <a:rPr lang="ja-JP" altLang="en-US" sz="4000" i="0" dirty="0"/>
              <a:t>・ </a:t>
            </a:r>
            <a:r>
              <a:rPr lang="en-US" altLang="ja-JP" sz="4000" i="0" dirty="0"/>
              <a:t>0 =</a:t>
            </a:r>
          </a:p>
          <a:p>
            <a:r>
              <a:rPr kumimoji="1" lang="en-US" altLang="ja-JP" sz="4000" i="0" dirty="0"/>
              <a:t>0 </a:t>
            </a:r>
            <a:r>
              <a:rPr kumimoji="1" lang="ja-JP" altLang="en-US" sz="4000" i="0" dirty="0"/>
              <a:t>・ </a:t>
            </a:r>
            <a:r>
              <a:rPr kumimoji="1" lang="en-US" altLang="ja-JP" sz="4000" i="0" dirty="0"/>
              <a:t>1 =</a:t>
            </a:r>
          </a:p>
          <a:p>
            <a:r>
              <a:rPr lang="en-US" altLang="ja-JP" sz="4000" i="0" dirty="0"/>
              <a:t>1 </a:t>
            </a:r>
            <a:r>
              <a:rPr lang="ja-JP" altLang="en-US" sz="4000" i="0" dirty="0"/>
              <a:t>・ </a:t>
            </a:r>
            <a:r>
              <a:rPr lang="en-US" altLang="ja-JP" sz="4000" i="0" dirty="0"/>
              <a:t>0 =</a:t>
            </a:r>
          </a:p>
          <a:p>
            <a:r>
              <a:rPr lang="en-US" altLang="ja-JP" sz="4000" i="0" dirty="0"/>
              <a:t>1 </a:t>
            </a:r>
            <a:r>
              <a:rPr lang="ja-JP" altLang="en-US" sz="4000" i="0" dirty="0"/>
              <a:t>・ </a:t>
            </a:r>
            <a:r>
              <a:rPr lang="en-US" altLang="ja-JP" sz="4000" i="0" dirty="0"/>
              <a:t>1 =</a:t>
            </a:r>
          </a:p>
        </p:txBody>
      </p:sp>
      <p:sp>
        <p:nvSpPr>
          <p:cNvPr id="29" name="テキスト ボックス 28"/>
          <p:cNvSpPr txBox="1"/>
          <p:nvPr/>
        </p:nvSpPr>
        <p:spPr>
          <a:xfrm>
            <a:off x="6172200" y="3276600"/>
            <a:ext cx="1659429" cy="2554545"/>
          </a:xfrm>
          <a:prstGeom prst="rect">
            <a:avLst/>
          </a:prstGeom>
          <a:noFill/>
        </p:spPr>
        <p:txBody>
          <a:bodyPr wrap="none" rtlCol="0">
            <a:spAutoFit/>
          </a:bodyPr>
          <a:lstStyle/>
          <a:p>
            <a:r>
              <a:rPr lang="en-US" altLang="ja-JP" sz="4000" i="0" dirty="0"/>
              <a:t>0 +</a:t>
            </a:r>
            <a:r>
              <a:rPr lang="ja-JP" altLang="en-US" sz="4000" i="0" dirty="0"/>
              <a:t> </a:t>
            </a:r>
            <a:r>
              <a:rPr lang="en-US" altLang="ja-JP" sz="4000" i="0" dirty="0"/>
              <a:t>0 =</a:t>
            </a:r>
          </a:p>
          <a:p>
            <a:r>
              <a:rPr kumimoji="1" lang="en-US" altLang="ja-JP" sz="4000" i="0" dirty="0"/>
              <a:t>0 </a:t>
            </a:r>
            <a:r>
              <a:rPr lang="en-US" altLang="ja-JP" sz="4000" i="0" dirty="0"/>
              <a:t>+</a:t>
            </a:r>
            <a:r>
              <a:rPr kumimoji="1" lang="ja-JP" altLang="en-US" sz="4000" i="0" dirty="0"/>
              <a:t> </a:t>
            </a:r>
            <a:r>
              <a:rPr kumimoji="1" lang="en-US" altLang="ja-JP" sz="4000" i="0" dirty="0"/>
              <a:t>1 =</a:t>
            </a:r>
          </a:p>
          <a:p>
            <a:r>
              <a:rPr lang="en-US" altLang="ja-JP" sz="4000" i="0" dirty="0"/>
              <a:t>1 +</a:t>
            </a:r>
            <a:r>
              <a:rPr lang="ja-JP" altLang="en-US" sz="4000" i="0" dirty="0"/>
              <a:t> </a:t>
            </a:r>
            <a:r>
              <a:rPr lang="en-US" altLang="ja-JP" sz="4000" i="0" dirty="0"/>
              <a:t>0 =</a:t>
            </a:r>
          </a:p>
          <a:p>
            <a:r>
              <a:rPr lang="en-US" altLang="ja-JP" sz="4000" i="0" dirty="0"/>
              <a:t>1 +</a:t>
            </a:r>
            <a:r>
              <a:rPr lang="ja-JP" altLang="en-US" sz="4000" i="0" dirty="0"/>
              <a:t> </a:t>
            </a:r>
            <a:r>
              <a:rPr lang="en-US" altLang="ja-JP" sz="4000" i="0" dirty="0"/>
              <a:t>1 =</a:t>
            </a:r>
          </a:p>
        </p:txBody>
      </p:sp>
    </p:spTree>
    <p:extLst>
      <p:ext uri="{BB962C8B-B14F-4D97-AF65-F5344CB8AC3E}">
        <p14:creationId xmlns:p14="http://schemas.microsoft.com/office/powerpoint/2010/main" val="356304797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p:txBody>
          <a:bodyPr/>
          <a:lstStyle/>
          <a:p>
            <a:pPr eaLnBrk="1" hangingPunct="1"/>
            <a:r>
              <a:rPr lang="ja-JP" altLang="en-US" dirty="0">
                <a:solidFill>
                  <a:schemeClr val="tx1"/>
                </a:solidFill>
                <a:latin typeface="Times New Roman" panose="02020603050405020304" pitchFamily="18" charset="0"/>
              </a:rPr>
              <a:t>問題 </a:t>
            </a:r>
            <a:r>
              <a:rPr lang="en-US" altLang="ja-JP" dirty="0">
                <a:solidFill>
                  <a:schemeClr val="tx1"/>
                </a:solidFill>
                <a:latin typeface="Times New Roman" panose="02020603050405020304" pitchFamily="18" charset="0"/>
              </a:rPr>
              <a:t>: </a:t>
            </a:r>
            <a:r>
              <a:rPr lang="ja-JP" altLang="en-US" dirty="0">
                <a:solidFill>
                  <a:schemeClr val="tx1"/>
                </a:solidFill>
                <a:latin typeface="Times New Roman" panose="02020603050405020304" pitchFamily="18" charset="0"/>
              </a:rPr>
              <a:t>ド・モルガンの定理</a:t>
            </a:r>
          </a:p>
        </p:txBody>
      </p:sp>
      <p:sp>
        <p:nvSpPr>
          <p:cNvPr id="9" name="テキスト ボックス 8"/>
          <p:cNvSpPr txBox="1"/>
          <p:nvPr/>
        </p:nvSpPr>
        <p:spPr>
          <a:xfrm>
            <a:off x="570108" y="1362542"/>
            <a:ext cx="5070619" cy="646331"/>
          </a:xfrm>
          <a:prstGeom prst="rect">
            <a:avLst/>
          </a:prstGeom>
          <a:noFill/>
        </p:spPr>
        <p:txBody>
          <a:bodyPr wrap="none" rtlCol="0">
            <a:spAutoFit/>
          </a:bodyPr>
          <a:lstStyle/>
          <a:p>
            <a:r>
              <a:rPr lang="ja-JP" altLang="en-US" sz="3600" i="0" dirty="0"/>
              <a:t>以下の式を積和形にせよ</a:t>
            </a:r>
            <a:endParaRPr kumimoji="1" lang="ja-JP" altLang="en-US" sz="3600" i="0" dirty="0"/>
          </a:p>
        </p:txBody>
      </p:sp>
      <p:sp>
        <p:nvSpPr>
          <p:cNvPr id="5" name="テキスト ボックス 4"/>
          <p:cNvSpPr txBox="1"/>
          <p:nvPr/>
        </p:nvSpPr>
        <p:spPr>
          <a:xfrm>
            <a:off x="1143000" y="2895600"/>
            <a:ext cx="2514600" cy="1754326"/>
          </a:xfrm>
          <a:prstGeom prst="rect">
            <a:avLst/>
          </a:prstGeom>
          <a:noFill/>
        </p:spPr>
        <p:txBody>
          <a:bodyPr wrap="square" rtlCol="0">
            <a:spAutoFit/>
          </a:bodyPr>
          <a:lstStyle/>
          <a:p>
            <a:r>
              <a:rPr kumimoji="1" lang="en-US" altLang="ja-JP" sz="3600" dirty="0"/>
              <a:t>X </a:t>
            </a:r>
            <a:r>
              <a:rPr lang="ja-JP" altLang="en-US" sz="3600" dirty="0"/>
              <a:t>・ </a:t>
            </a:r>
            <a:r>
              <a:rPr lang="en-US" altLang="ja-JP" sz="3600" dirty="0"/>
              <a:t>Y </a:t>
            </a:r>
            <a:r>
              <a:rPr lang="ja-JP" altLang="en-US" sz="3600" dirty="0"/>
              <a:t>・ </a:t>
            </a:r>
            <a:r>
              <a:rPr lang="en-US" altLang="ja-JP" sz="3600" dirty="0"/>
              <a:t>Z =</a:t>
            </a:r>
          </a:p>
          <a:p>
            <a:endParaRPr lang="en-US" altLang="ja-JP" sz="3600" dirty="0"/>
          </a:p>
          <a:p>
            <a:r>
              <a:rPr lang="en-US" altLang="ja-JP" sz="3600" dirty="0"/>
              <a:t>X </a:t>
            </a:r>
            <a:r>
              <a:rPr lang="en-US" altLang="ja-JP" sz="3600" i="0" dirty="0"/>
              <a:t>+ </a:t>
            </a:r>
            <a:r>
              <a:rPr lang="en-US" altLang="ja-JP" sz="3600" dirty="0"/>
              <a:t>Y </a:t>
            </a:r>
            <a:r>
              <a:rPr lang="en-US" altLang="ja-JP" sz="3600" i="0" dirty="0"/>
              <a:t>+ </a:t>
            </a:r>
            <a:r>
              <a:rPr lang="en-US" altLang="ja-JP" sz="3600" dirty="0"/>
              <a:t>Z</a:t>
            </a:r>
            <a:r>
              <a:rPr lang="en-US" altLang="ja-JP" sz="3600" i="0" dirty="0"/>
              <a:t> =</a:t>
            </a:r>
            <a:endParaRPr lang="ja-JP" altLang="en-US" sz="3600" i="0" dirty="0"/>
          </a:p>
        </p:txBody>
      </p:sp>
      <p:cxnSp>
        <p:nvCxnSpPr>
          <p:cNvPr id="7" name="直線コネクタ 6"/>
          <p:cNvCxnSpPr/>
          <p:nvPr/>
        </p:nvCxnSpPr>
        <p:spPr bwMode="auto">
          <a:xfrm>
            <a:off x="1143000" y="2895600"/>
            <a:ext cx="190500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直線コネクタ 7"/>
          <p:cNvCxnSpPr/>
          <p:nvPr/>
        </p:nvCxnSpPr>
        <p:spPr bwMode="auto">
          <a:xfrm>
            <a:off x="1143000" y="3962400"/>
            <a:ext cx="198120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直線コネクタ 9"/>
          <p:cNvCxnSpPr/>
          <p:nvPr/>
        </p:nvCxnSpPr>
        <p:spPr bwMode="auto">
          <a:xfrm>
            <a:off x="1143000" y="4038600"/>
            <a:ext cx="45720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直線コネクタ 11"/>
          <p:cNvCxnSpPr/>
          <p:nvPr/>
        </p:nvCxnSpPr>
        <p:spPr bwMode="auto">
          <a:xfrm>
            <a:off x="1905000" y="4038600"/>
            <a:ext cx="45720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直線コネクタ 12"/>
          <p:cNvCxnSpPr/>
          <p:nvPr/>
        </p:nvCxnSpPr>
        <p:spPr bwMode="auto">
          <a:xfrm>
            <a:off x="2667000" y="4038600"/>
            <a:ext cx="45720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70658382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ja-JP" altLang="en-US" dirty="0">
                <a:solidFill>
                  <a:schemeClr val="tx1"/>
                </a:solidFill>
                <a:latin typeface="Times New Roman" panose="02020603050405020304" pitchFamily="18" charset="0"/>
              </a:rPr>
              <a:t>問題 </a:t>
            </a:r>
            <a:r>
              <a:rPr lang="en-US" altLang="ja-JP" dirty="0">
                <a:solidFill>
                  <a:schemeClr val="tx1"/>
                </a:solidFill>
                <a:latin typeface="Times New Roman" panose="02020603050405020304" pitchFamily="18" charset="0"/>
              </a:rPr>
              <a:t>: </a:t>
            </a:r>
            <a:r>
              <a:rPr lang="ja-JP" altLang="en-US" dirty="0">
                <a:solidFill>
                  <a:schemeClr val="tx1"/>
                </a:solidFill>
                <a:latin typeface="Times New Roman" panose="02020603050405020304" pitchFamily="18" charset="0"/>
              </a:rPr>
              <a:t>最小項</a:t>
            </a:r>
            <a:endParaRPr lang="en-US" altLang="ja-JP" dirty="0">
              <a:solidFill>
                <a:schemeClr val="tx1"/>
              </a:solidFill>
              <a:latin typeface="Times New Roman" panose="02020603050405020304" pitchFamily="18" charset="0"/>
            </a:endParaRPr>
          </a:p>
        </p:txBody>
      </p:sp>
      <p:graphicFrame>
        <p:nvGraphicFramePr>
          <p:cNvPr id="4143" name="Group 47"/>
          <p:cNvGraphicFramePr>
            <a:graphicFrameLocks noGrp="1"/>
          </p:cNvGraphicFramePr>
          <p:nvPr>
            <p:extLst>
              <p:ext uri="{D42A27DB-BD31-4B8C-83A1-F6EECF244321}">
                <p14:modId xmlns:p14="http://schemas.microsoft.com/office/powerpoint/2010/main" val="714351158"/>
              </p:ext>
            </p:extLst>
          </p:nvPr>
        </p:nvGraphicFramePr>
        <p:xfrm>
          <a:off x="2895600" y="2971800"/>
          <a:ext cx="3352800" cy="3211515"/>
        </p:xfrm>
        <a:graphic>
          <a:graphicData uri="http://schemas.openxmlformats.org/drawingml/2006/table">
            <a:tbl>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tblGrid>
              <a:tr h="642303">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1"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X Y</a:t>
                      </a:r>
                    </a:p>
                  </a:txBody>
                  <a:tcPr marL="90000" marR="90000" marT="46805" marB="4680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200" b="0" i="1"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f</a:t>
                      </a:r>
                      <a:r>
                        <a:rPr kumimoji="1" lang="en-US" altLang="ja-JP" sz="32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 (</a:t>
                      </a:r>
                      <a:r>
                        <a:rPr kumimoji="1" lang="en-US" altLang="ja-JP" sz="3200" b="0" i="1"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X</a:t>
                      </a:r>
                      <a:r>
                        <a:rPr kumimoji="1" lang="en-US" altLang="ja-JP" sz="32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 </a:t>
                      </a:r>
                      <a:r>
                        <a:rPr kumimoji="1" lang="en-US" altLang="ja-JP" sz="3200" b="0" i="1"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Y</a:t>
                      </a:r>
                      <a:r>
                        <a:rPr kumimoji="1" lang="en-US" altLang="ja-JP" sz="32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 )</a:t>
                      </a:r>
                    </a:p>
                  </a:txBody>
                  <a:tcPr marL="90000" marR="90000" marT="46805" marB="4680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642303">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0 0</a:t>
                      </a:r>
                    </a:p>
                  </a:txBody>
                  <a:tcPr marL="90000" marR="90000" marT="46805" marB="4680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3600" b="0" i="0" u="none" strike="noStrike" cap="none" normalizeH="0" baseline="0" dirty="0">
                        <a:ln>
                          <a:noFill/>
                        </a:ln>
                        <a:solidFill>
                          <a:srgbClr val="FF0000"/>
                        </a:solidFill>
                        <a:effectLst/>
                        <a:latin typeface="Times New Roman" panose="02020603050405020304" pitchFamily="18" charset="0"/>
                        <a:ea typeface="ＭＳ Ｐゴシック" panose="020B0600070205080204" pitchFamily="50" charset="-128"/>
                      </a:endParaRPr>
                    </a:p>
                  </a:txBody>
                  <a:tcPr marL="90000" marR="90000" marT="46805" marB="4680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42303">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0 1</a:t>
                      </a:r>
                    </a:p>
                  </a:txBody>
                  <a:tcPr marL="90000" marR="90000" marT="46805" marB="4680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3600" b="0" i="0" u="none" strike="noStrike" cap="none" normalizeH="0" baseline="0" dirty="0">
                        <a:ln>
                          <a:noFill/>
                        </a:ln>
                        <a:solidFill>
                          <a:srgbClr val="FF0000"/>
                        </a:solidFill>
                        <a:effectLst/>
                        <a:latin typeface="Times New Roman" panose="02020603050405020304" pitchFamily="18" charset="0"/>
                        <a:ea typeface="ＭＳ Ｐゴシック" panose="020B0600070205080204" pitchFamily="50" charset="-128"/>
                      </a:endParaRPr>
                    </a:p>
                  </a:txBody>
                  <a:tcPr marL="90000" marR="90000" marT="46805" marB="4680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42303">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1 0</a:t>
                      </a:r>
                    </a:p>
                  </a:txBody>
                  <a:tcPr marL="90000" marR="90000" marT="46805" marB="4680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3600" b="0" i="0" u="none" strike="noStrike" cap="none" normalizeH="0" baseline="0" dirty="0">
                        <a:ln>
                          <a:noFill/>
                        </a:ln>
                        <a:solidFill>
                          <a:srgbClr val="FF0000"/>
                        </a:solidFill>
                        <a:effectLst/>
                        <a:latin typeface="Times New Roman" panose="02020603050405020304" pitchFamily="18" charset="0"/>
                        <a:ea typeface="ＭＳ Ｐゴシック" panose="020B0600070205080204" pitchFamily="50" charset="-128"/>
                      </a:endParaRPr>
                    </a:p>
                  </a:txBody>
                  <a:tcPr marL="90000" marR="90000" marT="46805" marB="4680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42303">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1 1</a:t>
                      </a:r>
                    </a:p>
                  </a:txBody>
                  <a:tcPr marL="90000" marR="90000" marT="46805" marB="4680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3600" b="0" i="0" u="none" strike="noStrike" cap="none" normalizeH="0" baseline="0" dirty="0">
                        <a:ln>
                          <a:noFill/>
                        </a:ln>
                        <a:solidFill>
                          <a:srgbClr val="FF0000"/>
                        </a:solidFill>
                        <a:effectLst/>
                        <a:latin typeface="Times New Roman" panose="02020603050405020304" pitchFamily="18" charset="0"/>
                        <a:ea typeface="ＭＳ Ｐゴシック" panose="020B0600070205080204" pitchFamily="50" charset="-128"/>
                      </a:endParaRPr>
                    </a:p>
                  </a:txBody>
                  <a:tcPr marL="90000" marR="90000" marT="46805" marB="4680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mc:AlternateContent xmlns:mc="http://schemas.openxmlformats.org/markup-compatibility/2006" xmlns:a14="http://schemas.microsoft.com/office/drawing/2010/main">
        <mc:Choice Requires="a14">
          <p:sp>
            <p:nvSpPr>
              <p:cNvPr id="2" name="テキスト ボックス 1"/>
              <p:cNvSpPr txBox="1"/>
              <p:nvPr/>
            </p:nvSpPr>
            <p:spPr>
              <a:xfrm>
                <a:off x="533400" y="1417638"/>
                <a:ext cx="8223726" cy="1323439"/>
              </a:xfrm>
              <a:prstGeom prst="rect">
                <a:avLst/>
              </a:prstGeom>
              <a:noFill/>
            </p:spPr>
            <p:txBody>
              <a:bodyPr wrap="none" rtlCol="0">
                <a:spAutoFit/>
              </a:bodyPr>
              <a:lstStyle/>
              <a:p>
                <a14:m>
                  <m:oMath xmlns:m="http://schemas.openxmlformats.org/officeDocument/2006/math">
                    <m:r>
                      <a:rPr lang="en-US" altLang="ja-JP" sz="4000">
                        <a:latin typeface="Cambria Math" panose="02040503050406030204" pitchFamily="18" charset="0"/>
                      </a:rPr>
                      <m:t>𝑓</m:t>
                    </m:r>
                    <m:d>
                      <m:dPr>
                        <m:ctrlPr>
                          <a:rPr lang="en-US" altLang="ja-JP" sz="4000" i="1">
                            <a:latin typeface="Cambria Math" panose="02040503050406030204" pitchFamily="18" charset="0"/>
                          </a:rPr>
                        </m:ctrlPr>
                      </m:dPr>
                      <m:e>
                        <m:r>
                          <a:rPr lang="en-US" altLang="ja-JP" sz="4000">
                            <a:latin typeface="Cambria Math" panose="02040503050406030204" pitchFamily="18" charset="0"/>
                          </a:rPr>
                          <m:t>𝑋</m:t>
                        </m:r>
                        <m:r>
                          <a:rPr lang="en-US" altLang="ja-JP" sz="4000">
                            <a:latin typeface="Cambria Math" panose="02040503050406030204" pitchFamily="18" charset="0"/>
                          </a:rPr>
                          <m:t>,</m:t>
                        </m:r>
                        <m:r>
                          <a:rPr lang="en-US" altLang="ja-JP" sz="4000">
                            <a:latin typeface="Cambria Math" panose="02040503050406030204" pitchFamily="18" charset="0"/>
                          </a:rPr>
                          <m:t>𝑌</m:t>
                        </m:r>
                      </m:e>
                    </m:d>
                    <m:r>
                      <a:rPr lang="en-US" altLang="ja-JP" sz="4000">
                        <a:latin typeface="Cambria Math" panose="02040503050406030204" pitchFamily="18" charset="0"/>
                      </a:rPr>
                      <m:t>= </m:t>
                    </m:r>
                    <m:acc>
                      <m:accPr>
                        <m:chr m:val="̅"/>
                        <m:ctrlPr>
                          <a:rPr lang="en-US" altLang="ja-JP" sz="4000" i="1">
                            <a:latin typeface="Cambria Math" panose="02040503050406030204" pitchFamily="18" charset="0"/>
                          </a:rPr>
                        </m:ctrlPr>
                      </m:accPr>
                      <m:e>
                        <m:r>
                          <a:rPr lang="en-US" altLang="ja-JP" sz="4000">
                            <a:latin typeface="Cambria Math" panose="02040503050406030204" pitchFamily="18" charset="0"/>
                          </a:rPr>
                          <m:t> </m:t>
                        </m:r>
                        <m:r>
                          <a:rPr lang="en-US" altLang="ja-JP" sz="4000">
                            <a:latin typeface="Cambria Math" panose="02040503050406030204" pitchFamily="18" charset="0"/>
                          </a:rPr>
                          <m:t>𝑋</m:t>
                        </m:r>
                        <m:r>
                          <a:rPr lang="en-US" altLang="ja-JP" sz="4000">
                            <a:latin typeface="Cambria Math" panose="02040503050406030204" pitchFamily="18" charset="0"/>
                          </a:rPr>
                          <m:t> </m:t>
                        </m:r>
                      </m:e>
                    </m:acc>
                    <m:r>
                      <a:rPr lang="en-US" altLang="ja-JP" sz="4000">
                        <a:latin typeface="Cambria Math" panose="02040503050406030204" pitchFamily="18" charset="0"/>
                      </a:rPr>
                      <m:t>+</m:t>
                    </m:r>
                    <m:r>
                      <a:rPr lang="en-US" altLang="ja-JP" sz="4000">
                        <a:latin typeface="Cambria Math" panose="02040503050406030204" pitchFamily="18" charset="0"/>
                      </a:rPr>
                      <m:t>𝑌</m:t>
                    </m:r>
                  </m:oMath>
                </a14:m>
                <a:r>
                  <a:rPr lang="ja-JP" altLang="en-US" sz="4000" dirty="0"/>
                  <a:t> </a:t>
                </a:r>
                <a:r>
                  <a:rPr lang="ja-JP" altLang="en-US" sz="4000" i="0" dirty="0"/>
                  <a:t>に対して</a:t>
                </a:r>
                <a:r>
                  <a:rPr lang="ja-JP" altLang="en-US" sz="4000" i="0" dirty="0">
                    <a:cs typeface="Times New Roman" panose="02020603050405020304" pitchFamily="18" charset="0"/>
                  </a:rPr>
                  <a:t>，</a:t>
                </a:r>
                <a:endParaRPr lang="en-US" altLang="ja-JP" sz="4000" i="0" dirty="0">
                  <a:cs typeface="Times New Roman" panose="02020603050405020304" pitchFamily="18" charset="0"/>
                </a:endParaRPr>
              </a:p>
              <a:p>
                <a:r>
                  <a:rPr lang="en-US" altLang="ja-JP" sz="4000" dirty="0">
                    <a:cs typeface="Times New Roman" panose="02020603050405020304" pitchFamily="18" charset="0"/>
                  </a:rPr>
                  <a:t>f </a:t>
                </a:r>
                <a:r>
                  <a:rPr lang="en-US" altLang="ja-JP" sz="4000" i="0" dirty="0">
                    <a:cs typeface="Times New Roman" panose="02020603050405020304" pitchFamily="18" charset="0"/>
                  </a:rPr>
                  <a:t>(</a:t>
                </a:r>
                <a:r>
                  <a:rPr lang="en-US" altLang="ja-JP" sz="4000" dirty="0">
                    <a:cs typeface="Times New Roman" panose="02020603050405020304" pitchFamily="18" charset="0"/>
                  </a:rPr>
                  <a:t>X</a:t>
                </a:r>
                <a:r>
                  <a:rPr lang="en-US" altLang="ja-JP" sz="4000" i="0" dirty="0">
                    <a:cs typeface="Times New Roman" panose="02020603050405020304" pitchFamily="18" charset="0"/>
                  </a:rPr>
                  <a:t>, </a:t>
                </a:r>
                <a:r>
                  <a:rPr lang="en-US" altLang="ja-JP" sz="4000" dirty="0">
                    <a:cs typeface="Times New Roman" panose="02020603050405020304" pitchFamily="18" charset="0"/>
                  </a:rPr>
                  <a:t>Y</a:t>
                </a:r>
                <a:r>
                  <a:rPr lang="en-US" altLang="ja-JP" sz="4000" i="0" dirty="0">
                    <a:cs typeface="Times New Roman" panose="02020603050405020304" pitchFamily="18" charset="0"/>
                  </a:rPr>
                  <a:t>) = 1</a:t>
                </a:r>
                <a:r>
                  <a:rPr lang="ja-JP" altLang="en-US" sz="4000" i="0" dirty="0">
                    <a:cs typeface="Times New Roman" panose="02020603050405020304" pitchFamily="18" charset="0"/>
                  </a:rPr>
                  <a:t>となる最小項を全て挙げよ</a:t>
                </a:r>
                <a:endParaRPr lang="ja-JP" altLang="en-US" sz="4000" i="0" dirty="0"/>
              </a:p>
            </p:txBody>
          </p:sp>
        </mc:Choice>
        <mc:Fallback xmlns="">
          <p:sp>
            <p:nvSpPr>
              <p:cNvPr id="2" name="テキスト ボックス 1"/>
              <p:cNvSpPr txBox="1">
                <a:spLocks noRot="1" noChangeAspect="1" noMove="1" noResize="1" noEditPoints="1" noAdjustHandles="1" noChangeArrowheads="1" noChangeShapeType="1" noTextEdit="1"/>
              </p:cNvSpPr>
              <p:nvPr/>
            </p:nvSpPr>
            <p:spPr>
              <a:xfrm>
                <a:off x="533400" y="1417638"/>
                <a:ext cx="8223726" cy="1323439"/>
              </a:xfrm>
              <a:prstGeom prst="rect">
                <a:avLst/>
              </a:prstGeom>
              <a:blipFill>
                <a:blip r:embed="rId3"/>
                <a:stretch>
                  <a:fillRect l="-2669" t="-10599" r="-741" b="-19355"/>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409856870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p:txBody>
          <a:bodyPr/>
          <a:lstStyle/>
          <a:p>
            <a:r>
              <a:rPr lang="en-US" altLang="ja-JP" dirty="0" err="1">
                <a:latin typeface="Times New Roman" panose="02020603050405020304" pitchFamily="18" charset="0"/>
              </a:rPr>
              <a:t>Logisim</a:t>
            </a:r>
            <a:endParaRPr lang="en-US" altLang="ja-JP" dirty="0"/>
          </a:p>
        </p:txBody>
      </p:sp>
      <p:sp>
        <p:nvSpPr>
          <p:cNvPr id="246787" name="Rectangle 3"/>
          <p:cNvSpPr>
            <a:spLocks noGrp="1" noChangeArrowheads="1"/>
          </p:cNvSpPr>
          <p:nvPr>
            <p:ph type="body" idx="1"/>
          </p:nvPr>
        </p:nvSpPr>
        <p:spPr>
          <a:xfrm>
            <a:off x="1066800" y="1981200"/>
            <a:ext cx="8077200" cy="4114800"/>
          </a:xfrm>
        </p:spPr>
        <p:txBody>
          <a:bodyPr/>
          <a:lstStyle/>
          <a:p>
            <a:r>
              <a:rPr lang="en-US" altLang="ja-JP" dirty="0" err="1">
                <a:latin typeface="Times New Roman" panose="02020603050405020304" pitchFamily="18" charset="0"/>
              </a:rPr>
              <a:t>Logisim</a:t>
            </a:r>
            <a:endParaRPr lang="en-US" altLang="ja-JP" dirty="0">
              <a:latin typeface="Times New Roman" panose="02020603050405020304" pitchFamily="18" charset="0"/>
            </a:endParaRPr>
          </a:p>
          <a:p>
            <a:pPr lvl="1"/>
            <a:r>
              <a:rPr lang="ja-JP" altLang="en-US" dirty="0">
                <a:latin typeface="Times New Roman" panose="02020603050405020304" pitchFamily="18" charset="0"/>
              </a:rPr>
              <a:t>論理回路のシミュレータ</a:t>
            </a:r>
          </a:p>
          <a:p>
            <a:pPr lvl="2"/>
            <a:r>
              <a:rPr lang="ja-JP" altLang="en-US" dirty="0">
                <a:latin typeface="Times New Roman" panose="02020603050405020304" pitchFamily="18" charset="0"/>
              </a:rPr>
              <a:t>論理素子やモジュールを使用可能</a:t>
            </a:r>
          </a:p>
          <a:p>
            <a:pPr lvl="2"/>
            <a:r>
              <a:rPr lang="ja-JP" altLang="en-US" dirty="0">
                <a:latin typeface="Times New Roman" panose="02020603050405020304" pitchFamily="18" charset="0"/>
              </a:rPr>
              <a:t>フリーソフト</a:t>
            </a:r>
          </a:p>
          <a:p>
            <a:pPr lvl="1"/>
            <a:r>
              <a:rPr lang="en-US" altLang="ja-JP" dirty="0" err="1">
                <a:latin typeface="Times New Roman" panose="02020603050405020304" pitchFamily="18" charset="0"/>
              </a:rPr>
              <a:t>Logisim</a:t>
            </a:r>
            <a:r>
              <a:rPr lang="ja-JP" altLang="en-US" dirty="0">
                <a:latin typeface="Times New Roman" panose="02020603050405020304" pitchFamily="18" charset="0"/>
              </a:rPr>
              <a:t>のホームページ</a:t>
            </a:r>
          </a:p>
          <a:p>
            <a:pPr lvl="2"/>
            <a:r>
              <a:rPr lang="en-US" altLang="ja-JP" dirty="0">
                <a:latin typeface="Times New Roman" panose="02020603050405020304" pitchFamily="18" charset="0"/>
              </a:rPr>
              <a:t>http://www.cburch.com/logisim/</a:t>
            </a:r>
          </a:p>
          <a:p>
            <a:pPr lvl="1"/>
            <a:r>
              <a:rPr lang="ja-JP" altLang="en-US" dirty="0">
                <a:latin typeface="Times New Roman" panose="02020603050405020304" pitchFamily="18" charset="0"/>
              </a:rPr>
              <a:t>第</a:t>
            </a:r>
            <a:r>
              <a:rPr lang="en-US" altLang="ja-JP" dirty="0">
                <a:latin typeface="Times New Roman" panose="02020603050405020304" pitchFamily="18" charset="0"/>
              </a:rPr>
              <a:t>4</a:t>
            </a:r>
            <a:r>
              <a:rPr lang="ja-JP" altLang="en-US" dirty="0">
                <a:latin typeface="Times New Roman" panose="02020603050405020304" pitchFamily="18" charset="0"/>
              </a:rPr>
              <a:t>回</a:t>
            </a:r>
            <a:r>
              <a:rPr lang="en-US" altLang="ja-JP" dirty="0">
                <a:latin typeface="Times New Roman" panose="02020603050405020304" pitchFamily="18" charset="0"/>
              </a:rPr>
              <a:t>(4/28)</a:t>
            </a:r>
            <a:r>
              <a:rPr lang="ja-JP" altLang="en-US" dirty="0">
                <a:latin typeface="Times New Roman" panose="02020603050405020304" pitchFamily="18" charset="0"/>
              </a:rPr>
              <a:t>に</a:t>
            </a:r>
            <a:r>
              <a:rPr lang="en-US" altLang="ja-JP" dirty="0">
                <a:latin typeface="Times New Roman" panose="02020603050405020304" pitchFamily="18" charset="0"/>
              </a:rPr>
              <a:t>Logisim</a:t>
            </a:r>
            <a:r>
              <a:rPr lang="ja-JP" altLang="en-US" dirty="0">
                <a:latin typeface="Times New Roman" panose="02020603050405020304" pitchFamily="18" charset="0"/>
              </a:rPr>
              <a:t>を用いた実習を行う予定</a:t>
            </a:r>
          </a:p>
          <a:p>
            <a:pPr lvl="1"/>
            <a:endParaRPr lang="en-US" altLang="ja-JP" dirty="0">
              <a:latin typeface="Times New Roman" panose="02020603050405020304" pitchFamily="18" charset="0"/>
            </a:endParaRPr>
          </a:p>
        </p:txBody>
      </p:sp>
    </p:spTree>
    <p:extLst>
      <p:ext uri="{BB962C8B-B14F-4D97-AF65-F5344CB8AC3E}">
        <p14:creationId xmlns:p14="http://schemas.microsoft.com/office/powerpoint/2010/main" val="29220251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508" y="381381"/>
            <a:ext cx="8126984" cy="6095238"/>
          </a:xfrm>
          <a:prstGeom prst="rect">
            <a:avLst/>
          </a:prstGeom>
        </p:spPr>
      </p:pic>
    </p:spTree>
    <p:extLst>
      <p:ext uri="{BB962C8B-B14F-4D97-AF65-F5344CB8AC3E}">
        <p14:creationId xmlns:p14="http://schemas.microsoft.com/office/powerpoint/2010/main" val="208080322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ダイアグラム&#10;&#10;自動的に生成された説明">
            <a:extLst>
              <a:ext uri="{FF2B5EF4-FFF2-40B4-BE49-F238E27FC236}">
                <a16:creationId xmlns:a16="http://schemas.microsoft.com/office/drawing/2014/main" id="{36BA93CE-68DB-4028-A68C-7C388EA63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09" y="0"/>
            <a:ext cx="8936182" cy="6858000"/>
          </a:xfrm>
          <a:prstGeom prst="rect">
            <a:avLst/>
          </a:prstGeom>
        </p:spPr>
      </p:pic>
      <p:sp>
        <p:nvSpPr>
          <p:cNvPr id="355331" name="Text Box 1027"/>
          <p:cNvSpPr txBox="1">
            <a:spLocks noChangeArrowheads="1"/>
          </p:cNvSpPr>
          <p:nvPr/>
        </p:nvSpPr>
        <p:spPr bwMode="auto">
          <a:xfrm>
            <a:off x="1709863" y="152400"/>
            <a:ext cx="7281737" cy="584775"/>
          </a:xfrm>
          <a:prstGeom prst="rect">
            <a:avLst/>
          </a:prstGeom>
          <a:solidFill>
            <a:srgbClr val="003300"/>
          </a:solidFill>
          <a:ln>
            <a:noFill/>
          </a:ln>
          <a:effectLst/>
        </p:spPr>
        <p:txBody>
          <a:bodyPr wrap="none">
            <a:spAutoFit/>
          </a:bodyPr>
          <a:lstStyle/>
          <a:p>
            <a:pPr>
              <a:spcBef>
                <a:spcPct val="20000"/>
              </a:spcBef>
              <a:buClr>
                <a:schemeClr val="hlink"/>
              </a:buClr>
              <a:buSzPct val="70000"/>
              <a:buFont typeface="Wingdings" panose="05000000000000000000" pitchFamily="2" charset="2"/>
              <a:buNone/>
            </a:pPr>
            <a:r>
              <a:rPr lang="en-US" altLang="ja-JP" i="0" dirty="0">
                <a:effectLst>
                  <a:outerShdw blurRad="38100" dist="38100" dir="2700000" algn="tl">
                    <a:srgbClr val="000000"/>
                  </a:outerShdw>
                </a:effectLst>
              </a:rPr>
              <a:t>http://www.cburch.com/logisim/index.html</a:t>
            </a:r>
          </a:p>
        </p:txBody>
      </p:sp>
    </p:spTree>
    <p:extLst>
      <p:ext uri="{BB962C8B-B14F-4D97-AF65-F5344CB8AC3E}">
        <p14:creationId xmlns:p14="http://schemas.microsoft.com/office/powerpoint/2010/main" val="62983070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p:txBody>
          <a:bodyPr/>
          <a:lstStyle/>
          <a:p>
            <a:r>
              <a:rPr lang="en-US" altLang="ja-JP" dirty="0">
                <a:latin typeface="Times New Roman" panose="02020603050405020304" pitchFamily="18" charset="0"/>
              </a:rPr>
              <a:t>Logisim</a:t>
            </a:r>
            <a:r>
              <a:rPr lang="ja-JP" altLang="en-US" dirty="0"/>
              <a:t>のインストール</a:t>
            </a:r>
          </a:p>
        </p:txBody>
      </p:sp>
      <p:sp>
        <p:nvSpPr>
          <p:cNvPr id="248835" name="Rectangle 3"/>
          <p:cNvSpPr>
            <a:spLocks noGrp="1" noChangeArrowheads="1"/>
          </p:cNvSpPr>
          <p:nvPr>
            <p:ph type="body" idx="1"/>
          </p:nvPr>
        </p:nvSpPr>
        <p:spPr>
          <a:xfrm>
            <a:off x="1066800" y="1981200"/>
            <a:ext cx="7848600" cy="4114800"/>
          </a:xfrm>
        </p:spPr>
        <p:txBody>
          <a:bodyPr/>
          <a:lstStyle/>
          <a:p>
            <a:r>
              <a:rPr lang="ja-JP" altLang="en-US" dirty="0">
                <a:latin typeface="Times New Roman" panose="02020603050405020304" pitchFamily="18" charset="0"/>
              </a:rPr>
              <a:t>ノート</a:t>
            </a:r>
            <a:r>
              <a:rPr lang="en-US" altLang="ja-JP" dirty="0">
                <a:latin typeface="Times New Roman" panose="02020603050405020304" pitchFamily="18" charset="0"/>
              </a:rPr>
              <a:t>PC</a:t>
            </a:r>
            <a:r>
              <a:rPr lang="ja-JP" altLang="en-US" dirty="0">
                <a:latin typeface="Times New Roman" panose="02020603050405020304" pitchFamily="18" charset="0"/>
              </a:rPr>
              <a:t>に </a:t>
            </a:r>
            <a:r>
              <a:rPr lang="en-US" altLang="ja-JP" dirty="0">
                <a:latin typeface="Times New Roman" panose="02020603050405020304" pitchFamily="18" charset="0"/>
              </a:rPr>
              <a:t>Logisim </a:t>
            </a:r>
            <a:r>
              <a:rPr lang="ja-JP" altLang="en-US" dirty="0">
                <a:latin typeface="Times New Roman" panose="02020603050405020304" pitchFamily="18" charset="0"/>
              </a:rPr>
              <a:t>をインストール</a:t>
            </a:r>
          </a:p>
          <a:p>
            <a:pPr lvl="1"/>
            <a:r>
              <a:rPr lang="ja-JP" altLang="en-US" dirty="0">
                <a:latin typeface="Times New Roman" panose="02020603050405020304" pitchFamily="18" charset="0"/>
              </a:rPr>
              <a:t>論理回路のページにインストール方法を記載</a:t>
            </a:r>
          </a:p>
        </p:txBody>
      </p:sp>
      <p:sp>
        <p:nvSpPr>
          <p:cNvPr id="248836" name="Text Box 4"/>
          <p:cNvSpPr txBox="1">
            <a:spLocks noChangeArrowheads="1"/>
          </p:cNvSpPr>
          <p:nvPr/>
        </p:nvSpPr>
        <p:spPr bwMode="auto">
          <a:xfrm>
            <a:off x="1138238" y="4419600"/>
            <a:ext cx="692747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3200" i="0" dirty="0">
                <a:effectLst>
                  <a:outerShdw blurRad="38100" dist="38100" dir="2700000" algn="tl">
                    <a:srgbClr val="000000"/>
                  </a:outerShdw>
                </a:effectLst>
              </a:rPr>
              <a:t>http://www.info.kindai.ac.jp/LC/Logisim</a:t>
            </a:r>
          </a:p>
        </p:txBody>
      </p:sp>
    </p:spTree>
    <p:extLst>
      <p:ext uri="{BB962C8B-B14F-4D97-AF65-F5344CB8AC3E}">
        <p14:creationId xmlns:p14="http://schemas.microsoft.com/office/powerpoint/2010/main" val="422545516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 メール&#10;&#10;自動的に生成された説明">
            <a:extLst>
              <a:ext uri="{FF2B5EF4-FFF2-40B4-BE49-F238E27FC236}">
                <a16:creationId xmlns:a16="http://schemas.microsoft.com/office/drawing/2014/main" id="{C0DAD218-4369-44C4-9010-CFB893CCB8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09" y="0"/>
            <a:ext cx="8936182" cy="6858000"/>
          </a:xfrm>
          <a:prstGeom prst="rect">
            <a:avLst/>
          </a:prstGeom>
        </p:spPr>
      </p:pic>
      <p:sp>
        <p:nvSpPr>
          <p:cNvPr id="4" name="テキスト ボックス 3">
            <a:extLst>
              <a:ext uri="{FF2B5EF4-FFF2-40B4-BE49-F238E27FC236}">
                <a16:creationId xmlns:a16="http://schemas.microsoft.com/office/drawing/2014/main" id="{DC68849B-E15F-42E4-B128-8D2A247D2A28}"/>
              </a:ext>
            </a:extLst>
          </p:cNvPr>
          <p:cNvSpPr txBox="1"/>
          <p:nvPr/>
        </p:nvSpPr>
        <p:spPr>
          <a:xfrm>
            <a:off x="1828800" y="1371600"/>
            <a:ext cx="7105150" cy="707886"/>
          </a:xfrm>
          <a:prstGeom prst="rect">
            <a:avLst/>
          </a:prstGeom>
          <a:solidFill>
            <a:srgbClr val="003300"/>
          </a:solidFill>
          <a:ln>
            <a:solidFill>
              <a:schemeClr val="tx1"/>
            </a:solidFill>
          </a:ln>
        </p:spPr>
        <p:txBody>
          <a:bodyPr wrap="none" rtlCol="0">
            <a:spAutoFit/>
          </a:bodyPr>
          <a:lstStyle/>
          <a:p>
            <a:r>
              <a:rPr lang="en-US" altLang="ja-JP" sz="4000" i="0" dirty="0"/>
              <a:t>https://www.info.kindai.ac.jp/LC/</a:t>
            </a:r>
            <a:endParaRPr kumimoji="1" lang="ja-JP" altLang="en-US" sz="4000" i="0" dirty="0"/>
          </a:p>
        </p:txBody>
      </p:sp>
      <p:sp>
        <p:nvSpPr>
          <p:cNvPr id="5" name="円/楕円 3">
            <a:extLst>
              <a:ext uri="{FF2B5EF4-FFF2-40B4-BE49-F238E27FC236}">
                <a16:creationId xmlns:a16="http://schemas.microsoft.com/office/drawing/2014/main" id="{4E0AF983-E4FD-4C62-A8E7-7004C6EF9292}"/>
              </a:ext>
            </a:extLst>
          </p:cNvPr>
          <p:cNvSpPr/>
          <p:nvPr/>
        </p:nvSpPr>
        <p:spPr bwMode="auto">
          <a:xfrm>
            <a:off x="4724400" y="2362200"/>
            <a:ext cx="1676400" cy="457200"/>
          </a:xfrm>
          <a:prstGeom prst="ellipse">
            <a:avLst/>
          </a:prstGeom>
          <a:noFill/>
          <a:ln w="50800"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3200" b="0" i="1" u="none" strike="noStrike" cap="none" normalizeH="0" baseline="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endParaRPr>
          </a:p>
        </p:txBody>
      </p:sp>
    </p:spTree>
    <p:custDataLst>
      <p:tags r:id="rId1"/>
    </p:custDataLst>
    <p:extLst>
      <p:ext uri="{BB962C8B-B14F-4D97-AF65-F5344CB8AC3E}">
        <p14:creationId xmlns:p14="http://schemas.microsoft.com/office/powerpoint/2010/main" val="303670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8"/>
</p:tagLst>
</file>

<file path=ppt/tags/tag10.xml><?xml version="1.0" encoding="utf-8"?>
<p:tagLst xmlns:a="http://schemas.openxmlformats.org/drawingml/2006/main" xmlns:r="http://schemas.openxmlformats.org/officeDocument/2006/relationships" xmlns:p="http://schemas.openxmlformats.org/presentationml/2006/main">
  <p:tag name="TIMING" val="|6"/>
</p:tagLst>
</file>

<file path=ppt/tags/tag11.xml><?xml version="1.0" encoding="utf-8"?>
<p:tagLst xmlns:a="http://schemas.openxmlformats.org/drawingml/2006/main" xmlns:r="http://schemas.openxmlformats.org/officeDocument/2006/relationships" xmlns:p="http://schemas.openxmlformats.org/presentationml/2006/main">
  <p:tag name="TIMING" val="|4.7"/>
</p:tagLst>
</file>

<file path=ppt/tags/tag12.xml><?xml version="1.0" encoding="utf-8"?>
<p:tagLst xmlns:a="http://schemas.openxmlformats.org/drawingml/2006/main" xmlns:r="http://schemas.openxmlformats.org/officeDocument/2006/relationships" xmlns:p="http://schemas.openxmlformats.org/presentationml/2006/main">
  <p:tag name="TIMING" val="|6.7"/>
</p:tagLst>
</file>

<file path=ppt/tags/tag13.xml><?xml version="1.0" encoding="utf-8"?>
<p:tagLst xmlns:a="http://schemas.openxmlformats.org/drawingml/2006/main" xmlns:r="http://schemas.openxmlformats.org/officeDocument/2006/relationships" xmlns:p="http://schemas.openxmlformats.org/presentationml/2006/main">
  <p:tag name="TIMING" val="|16.9"/>
</p:tagLst>
</file>

<file path=ppt/tags/tag14.xml><?xml version="1.0" encoding="utf-8"?>
<p:tagLst xmlns:a="http://schemas.openxmlformats.org/drawingml/2006/main" xmlns:r="http://schemas.openxmlformats.org/officeDocument/2006/relationships" xmlns:p="http://schemas.openxmlformats.org/presentationml/2006/main">
  <p:tag name="TIMING" val="|7.3|16.5|9.8"/>
</p:tagLst>
</file>

<file path=ppt/tags/tag15.xml><?xml version="1.0" encoding="utf-8"?>
<p:tagLst xmlns:a="http://schemas.openxmlformats.org/drawingml/2006/main" xmlns:r="http://schemas.openxmlformats.org/officeDocument/2006/relationships" xmlns:p="http://schemas.openxmlformats.org/presentationml/2006/main">
  <p:tag name="TIMING" val="|3"/>
</p:tagLst>
</file>

<file path=ppt/tags/tag2.xml><?xml version="1.0" encoding="utf-8"?>
<p:tagLst xmlns:a="http://schemas.openxmlformats.org/drawingml/2006/main" xmlns:r="http://schemas.openxmlformats.org/officeDocument/2006/relationships" xmlns:p="http://schemas.openxmlformats.org/presentationml/2006/main">
  <p:tag name="TIMING" val="|2.8"/>
</p:tagLst>
</file>

<file path=ppt/tags/tag3.xml><?xml version="1.0" encoding="utf-8"?>
<p:tagLst xmlns:a="http://schemas.openxmlformats.org/drawingml/2006/main" xmlns:r="http://schemas.openxmlformats.org/officeDocument/2006/relationships" xmlns:p="http://schemas.openxmlformats.org/presentationml/2006/main">
  <p:tag name="TIMING" val="|5"/>
</p:tagLst>
</file>

<file path=ppt/tags/tag4.xml><?xml version="1.0" encoding="utf-8"?>
<p:tagLst xmlns:a="http://schemas.openxmlformats.org/drawingml/2006/main" xmlns:r="http://schemas.openxmlformats.org/officeDocument/2006/relationships" xmlns:p="http://schemas.openxmlformats.org/presentationml/2006/main">
  <p:tag name="TIMING" val="|4.2"/>
</p:tagLst>
</file>

<file path=ppt/tags/tag5.xml><?xml version="1.0" encoding="utf-8"?>
<p:tagLst xmlns:a="http://schemas.openxmlformats.org/drawingml/2006/main" xmlns:r="http://schemas.openxmlformats.org/officeDocument/2006/relationships" xmlns:p="http://schemas.openxmlformats.org/presentationml/2006/main">
  <p:tag name="TIMING" val="|11.7"/>
</p:tagLst>
</file>

<file path=ppt/tags/tag6.xml><?xml version="1.0" encoding="utf-8"?>
<p:tagLst xmlns:a="http://schemas.openxmlformats.org/drawingml/2006/main" xmlns:r="http://schemas.openxmlformats.org/officeDocument/2006/relationships" xmlns:p="http://schemas.openxmlformats.org/presentationml/2006/main">
  <p:tag name="TIMING" val="|1.4|5.2"/>
</p:tagLst>
</file>

<file path=ppt/tags/tag7.xml><?xml version="1.0" encoding="utf-8"?>
<p:tagLst xmlns:a="http://schemas.openxmlformats.org/drawingml/2006/main" xmlns:r="http://schemas.openxmlformats.org/officeDocument/2006/relationships" xmlns:p="http://schemas.openxmlformats.org/presentationml/2006/main">
  <p:tag name="TIMING" val="|12.6"/>
</p:tagLst>
</file>

<file path=ppt/tags/tag8.xml><?xml version="1.0" encoding="utf-8"?>
<p:tagLst xmlns:a="http://schemas.openxmlformats.org/drawingml/2006/main" xmlns:r="http://schemas.openxmlformats.org/officeDocument/2006/relationships" xmlns:p="http://schemas.openxmlformats.org/presentationml/2006/main">
  <p:tag name="TIMING" val="|7.3"/>
</p:tagLst>
</file>

<file path=ppt/tags/tag9.xml><?xml version="1.0" encoding="utf-8"?>
<p:tagLst xmlns:a="http://schemas.openxmlformats.org/drawingml/2006/main" xmlns:r="http://schemas.openxmlformats.org/officeDocument/2006/relationships" xmlns:p="http://schemas.openxmlformats.org/presentationml/2006/main">
  <p:tag name="TIMING" val="|7.1|4.4"/>
</p:tagLst>
</file>

<file path=ppt/theme/theme1.xml><?xml version="1.0" encoding="utf-8"?>
<a:theme xmlns:a="http://schemas.openxmlformats.org/drawingml/2006/main" name="Shimmer">
  <a:themeElements>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Shimmer">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3200" b="0" i="1" u="none" strike="noStrike" cap="none" normalizeH="0" baseline="0" smtClean="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3200" b="0" i="1" u="none" strike="noStrike" cap="none" normalizeH="0" baseline="0" smtClean="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defRPr>
        </a:defPPr>
      </a:lstStyle>
    </a:lnDef>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Shimmer</Template>
  <TotalTime>14741</TotalTime>
  <Words>15222</Words>
  <Application>Microsoft Office PowerPoint</Application>
  <PresentationFormat>画面に合わせる (4:3)</PresentationFormat>
  <Paragraphs>2051</Paragraphs>
  <Slides>138</Slides>
  <Notes>138</Notes>
  <HiddenSlides>0</HiddenSlides>
  <MMClips>0</MMClips>
  <ScaleCrop>false</ScaleCrop>
  <HeadingPairs>
    <vt:vector size="8" baseType="variant">
      <vt:variant>
        <vt:lpstr>使用されているフォント</vt:lpstr>
      </vt:variant>
      <vt:variant>
        <vt:i4>8</vt:i4>
      </vt:variant>
      <vt:variant>
        <vt:lpstr>テーマ</vt:lpstr>
      </vt:variant>
      <vt:variant>
        <vt:i4>1</vt:i4>
      </vt:variant>
      <vt:variant>
        <vt:lpstr>埋め込まれた OLE サーバー</vt:lpstr>
      </vt:variant>
      <vt:variant>
        <vt:i4>2</vt:i4>
      </vt:variant>
      <vt:variant>
        <vt:lpstr>スライド タイトル</vt:lpstr>
      </vt:variant>
      <vt:variant>
        <vt:i4>138</vt:i4>
      </vt:variant>
    </vt:vector>
  </HeadingPairs>
  <TitlesOfParts>
    <vt:vector size="149" baseType="lpstr">
      <vt:lpstr>NotoSansJP</vt:lpstr>
      <vt:lpstr>Arial</vt:lpstr>
      <vt:lpstr>Calibri</vt:lpstr>
      <vt:lpstr>Cambria Math</vt:lpstr>
      <vt:lpstr>Century</vt:lpstr>
      <vt:lpstr>Tahoma</vt:lpstr>
      <vt:lpstr>Times New Roman</vt:lpstr>
      <vt:lpstr>Wingdings</vt:lpstr>
      <vt:lpstr>Shimmer</vt:lpstr>
      <vt:lpstr>グラフ</vt:lpstr>
      <vt:lpstr>数式</vt:lpstr>
      <vt:lpstr>論理回路</vt:lpstr>
      <vt:lpstr>本科目の内容</vt:lpstr>
      <vt:lpstr>成績について</vt:lpstr>
      <vt:lpstr>昨年度の受講状況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論理と情報</vt:lpstr>
      <vt:lpstr>論理と情報</vt:lpstr>
      <vt:lpstr>情報の種類 アナログとデジタル</vt:lpstr>
      <vt:lpstr>アナログとデジタル</vt:lpstr>
      <vt:lpstr>アナログ情報とデジタル情報</vt:lpstr>
      <vt:lpstr>アナログ情報</vt:lpstr>
      <vt:lpstr>アナログ情報</vt:lpstr>
      <vt:lpstr>デジタル情報</vt:lpstr>
      <vt:lpstr>デジタル情報</vt:lpstr>
      <vt:lpstr>計算機 アナログ計算機とデジタル計算機</vt:lpstr>
      <vt:lpstr>論理と論理変数</vt:lpstr>
      <vt:lpstr>論理変数が示す値</vt:lpstr>
      <vt:lpstr>論理値</vt:lpstr>
      <vt:lpstr>単項演算子NOT</vt:lpstr>
      <vt:lpstr>2項演算子 AND</vt:lpstr>
      <vt:lpstr>2項演算子 OR</vt:lpstr>
      <vt:lpstr>論理関係と論理式</vt:lpstr>
      <vt:lpstr>NOT, AND, OR のベン図</vt:lpstr>
      <vt:lpstr>論理演算子の優先順位</vt:lpstr>
      <vt:lpstr>論理関係と論理式</vt:lpstr>
      <vt:lpstr>論理関数</vt:lpstr>
      <vt:lpstr>真理値表</vt:lpstr>
      <vt:lpstr>真理値表の例題</vt:lpstr>
      <vt:lpstr>PowerPoint プレゼンテーション</vt:lpstr>
      <vt:lpstr>PowerPoint プレゼンテーション</vt:lpstr>
      <vt:lpstr>有界則</vt:lpstr>
      <vt:lpstr>有界則の証明</vt:lpstr>
      <vt:lpstr>同一則</vt:lpstr>
      <vt:lpstr>べき等則</vt:lpstr>
      <vt:lpstr>べき等則の証明</vt:lpstr>
      <vt:lpstr>べき等則の系</vt:lpstr>
      <vt:lpstr>相補則</vt:lpstr>
      <vt:lpstr>2重否定</vt:lpstr>
      <vt:lpstr>交換則</vt:lpstr>
      <vt:lpstr>交換則(数式との比較)</vt:lpstr>
      <vt:lpstr>結合則</vt:lpstr>
      <vt:lpstr>結合則(数式との比較)</vt:lpstr>
      <vt:lpstr>分配則</vt:lpstr>
      <vt:lpstr>分配則(数式との比較)</vt:lpstr>
      <vt:lpstr>吸収則</vt:lpstr>
      <vt:lpstr>その他便利な規則</vt:lpstr>
      <vt:lpstr>その他の系の証明(1)</vt:lpstr>
      <vt:lpstr>その他の系の証明(2)</vt:lpstr>
      <vt:lpstr>ド・モルガンの定理</vt:lpstr>
      <vt:lpstr>ド・モルガンの定理の証明</vt:lpstr>
      <vt:lpstr>多変数のド・モルガンの定理</vt:lpstr>
      <vt:lpstr>ド・モルガンの系</vt:lpstr>
      <vt:lpstr>拡張されたド・モルガンの定理</vt:lpstr>
      <vt:lpstr>PowerPoint プレゼンテーション</vt:lpstr>
      <vt:lpstr>双対な論理式</vt:lpstr>
      <vt:lpstr>双対な論理式の例</vt:lpstr>
      <vt:lpstr>双対な論理式の関係</vt:lpstr>
      <vt:lpstr>双対性</vt:lpstr>
      <vt:lpstr>双対性の証明</vt:lpstr>
      <vt:lpstr>双対性の利点</vt:lpstr>
      <vt:lpstr>相対な式</vt:lpstr>
      <vt:lpstr>双対関数</vt:lpstr>
      <vt:lpstr>ド・モルガンの定理と双対関数</vt:lpstr>
      <vt:lpstr>ド・モルガンの定理と双対関数</vt:lpstr>
      <vt:lpstr>自己双対関数</vt:lpstr>
      <vt:lpstr>論理式の標準形</vt:lpstr>
      <vt:lpstr>論理積項・論理和項</vt:lpstr>
      <vt:lpstr>積和形・和積系</vt:lpstr>
      <vt:lpstr>最小項</vt:lpstr>
      <vt:lpstr>最小項</vt:lpstr>
      <vt:lpstr>最小項と真理値表/カルノー図</vt:lpstr>
      <vt:lpstr>標準積和形</vt:lpstr>
      <vt:lpstr>標準積和形の例</vt:lpstr>
      <vt:lpstr>標準積和形の例</vt:lpstr>
      <vt:lpstr>標準積和形の利用</vt:lpstr>
      <vt:lpstr>標準積和形の例題</vt:lpstr>
      <vt:lpstr>標準積和形の例題</vt:lpstr>
      <vt:lpstr>課題テスト</vt:lpstr>
      <vt:lpstr>PowerPoint プレゼンテーション</vt:lpstr>
      <vt:lpstr>PowerPoint プレゼンテーション</vt:lpstr>
      <vt:lpstr>PowerPoint プレゼンテーション</vt:lpstr>
      <vt:lpstr>PowerPoint プレゼンテーション</vt:lpstr>
      <vt:lpstr>問題 : NOT, AND, OR演算</vt:lpstr>
      <vt:lpstr>問題 : ド・モルガンの定理</vt:lpstr>
      <vt:lpstr>問題 : 最小項</vt:lpstr>
      <vt:lpstr>Logisim</vt:lpstr>
      <vt:lpstr>PowerPoint プレゼンテーション</vt:lpstr>
      <vt:lpstr>PowerPoint プレゼンテーション</vt:lpstr>
      <vt:lpstr>Logisimのインストール</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Logisim-evolution</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演習問題 : NOT, AND, OR演算</vt:lpstr>
      <vt:lpstr>演習問題：有界則, 同一則</vt:lpstr>
      <vt:lpstr>演習問題：相補則, 分配則</vt:lpstr>
      <vt:lpstr>演習問題 : 双対な論理式</vt:lpstr>
      <vt:lpstr>演習問題 : ド・モルガンの定理</vt:lpstr>
      <vt:lpstr>演習問題 : 標準積和形</vt:lpstr>
      <vt:lpstr>参考資料：最大項</vt:lpstr>
      <vt:lpstr>参考資料：最大項</vt:lpstr>
      <vt:lpstr>参考資料：最大項</vt:lpstr>
      <vt:lpstr>参考資料: 標準和積形</vt:lpstr>
      <vt:lpstr>参考資料: 標準和積形の例題</vt:lpstr>
      <vt:lpstr>参考資料: リテラル</vt:lpstr>
      <vt:lpstr>参考資料: 一般化吸収則</vt:lpstr>
      <vt:lpstr>参考資料: 一般化吸収則の例</vt:lpstr>
      <vt:lpstr>参考資料: 一般吸収則の性質</vt:lpstr>
      <vt:lpstr>参考資料: 一般吸収則の性質</vt:lpstr>
      <vt:lpstr>参考資料: シャノンの展開定理</vt:lpstr>
      <vt:lpstr>参考資料:  シャノンの展開定理による積和形</vt:lpstr>
      <vt:lpstr>参考資料: 積和形への変形</vt:lpstr>
    </vt:vector>
  </TitlesOfParts>
  <Manager>T.Ishimizu</Manager>
  <Company>KINKI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Logic Circuits</dc:title>
  <dc:subject>Logic Circuits 01</dc:subject>
  <dc:creator>T.Ishimizu</dc:creator>
  <cp:lastModifiedBy>石水隆</cp:lastModifiedBy>
  <cp:revision>418</cp:revision>
  <cp:lastPrinted>2022-04-14T01:39:16Z</cp:lastPrinted>
  <dcterms:created xsi:type="dcterms:W3CDTF">1601-01-01T00:00:00Z</dcterms:created>
  <dcterms:modified xsi:type="dcterms:W3CDTF">2023-08-17T10:36:41Z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