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8" r:id="rId3"/>
    <p:sldId id="257" r:id="rId4"/>
    <p:sldId id="265" r:id="rId5"/>
    <p:sldId id="258" r:id="rId6"/>
    <p:sldId id="259" r:id="rId7"/>
    <p:sldId id="261" r:id="rId8"/>
    <p:sldId id="263" r:id="rId9"/>
    <p:sldId id="262" r:id="rId10"/>
    <p:sldId id="260" r:id="rId11"/>
    <p:sldId id="267" r:id="rId12"/>
    <p:sldId id="264" r:id="rId13"/>
    <p:sldId id="266" r:id="rId14"/>
  </p:sldIdLst>
  <p:sldSz cx="9144000" cy="6858000" type="screen4x3"/>
  <p:notesSz cx="9144000" cy="6858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E37D40B4-1116-44BA-B264-7A8424AEEBB2}">
          <p14:sldIdLst>
            <p14:sldId id="256"/>
            <p14:sldId id="268"/>
            <p14:sldId id="257"/>
            <p14:sldId id="265"/>
            <p14:sldId id="258"/>
            <p14:sldId id="259"/>
            <p14:sldId id="261"/>
            <p14:sldId id="263"/>
            <p14:sldId id="262"/>
            <p14:sldId id="260"/>
            <p14:sldId id="267"/>
            <p14:sldId id="264"/>
            <p14:sldId id="26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07" autoAdjust="0"/>
    <p:restoredTop sz="86448" autoAdjust="0"/>
  </p:normalViewPr>
  <p:slideViewPr>
    <p:cSldViewPr>
      <p:cViewPr varScale="1">
        <p:scale>
          <a:sx n="97" d="100"/>
          <a:sy n="97" d="100"/>
        </p:scale>
        <p:origin x="-192" y="-96"/>
      </p:cViewPr>
      <p:guideLst>
        <p:guide orient="horz" pos="2160"/>
        <p:guide pos="2880"/>
      </p:guideLst>
    </p:cSldViewPr>
  </p:slideViewPr>
  <p:outlineViewPr>
    <p:cViewPr>
      <p:scale>
        <a:sx n="33" d="100"/>
        <a:sy n="33" d="100"/>
      </p:scale>
      <p:origin x="0" y="2436"/>
    </p:cViewPr>
  </p:outlineViewPr>
  <p:notesTextViewPr>
    <p:cViewPr>
      <p:scale>
        <a:sx n="1" d="1"/>
        <a:sy n="1" d="1"/>
      </p:scale>
      <p:origin x="0" y="0"/>
    </p:cViewPr>
  </p:notesTextViewPr>
  <p:sorterViewPr>
    <p:cViewPr>
      <p:scale>
        <a:sx n="148" d="100"/>
        <a:sy n="148" d="100"/>
      </p:scale>
      <p:origin x="0" y="0"/>
    </p:cViewPr>
  </p:sorterViewPr>
  <p:notesViewPr>
    <p:cSldViewPr>
      <p:cViewPr varScale="1">
        <p:scale>
          <a:sx n="56" d="100"/>
          <a:sy n="56" d="100"/>
        </p:scale>
        <p:origin x="-2886" y="-84"/>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ノート プレースホルダー 4"/>
          <p:cNvSpPr>
            <a:spLocks noGrp="1"/>
          </p:cNvSpPr>
          <p:nvPr>
            <p:ph type="body" sz="quarter" idx="3"/>
          </p:nvPr>
        </p:nvSpPr>
        <p:spPr>
          <a:xfrm>
            <a:off x="480000" y="3240000"/>
            <a:ext cx="8160000" cy="3240000"/>
          </a:xfrm>
          <a:prstGeom prst="rect">
            <a:avLst/>
          </a:prstGeom>
        </p:spPr>
        <p:txBody>
          <a:bodyPr vert="horz" lIns="91440" tIns="45720" rIns="91440" bIns="45720" rtlCol="0"/>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7" name="スライド番号プレースホルダー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D11A155A-E0E3-446E-8D00-ED08F7639541}" type="slidenum">
              <a:rPr kumimoji="1" lang="ja-JP" altLang="en-US" smtClean="0"/>
              <a:pPr/>
              <a:t>‹#›</a:t>
            </a:fld>
            <a:endParaRPr kumimoji="1" lang="ja-JP" altLang="en-US"/>
          </a:p>
        </p:txBody>
      </p:sp>
      <p:sp>
        <p:nvSpPr>
          <p:cNvPr id="9" name="スライド イメージ プレースホルダー 8"/>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ja-JP" altLang="en-US"/>
          </a:p>
        </p:txBody>
      </p:sp>
    </p:spTree>
    <p:extLst>
      <p:ext uri="{BB962C8B-B14F-4D97-AF65-F5344CB8AC3E}">
        <p14:creationId xmlns:p14="http://schemas.microsoft.com/office/powerpoint/2010/main" val="387987118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900" kern="1200">
        <a:solidFill>
          <a:schemeClr val="tx1"/>
        </a:solidFill>
        <a:latin typeface="メイリオ" pitchFamily="50" charset="-128"/>
        <a:ea typeface="メイリオ" pitchFamily="50" charset="-128"/>
        <a:cs typeface="メイリオ" pitchFamily="50" charset="-128"/>
      </a:defRPr>
    </a:lvl1pPr>
    <a:lvl2pPr marL="457200" algn="l" defTabSz="914400" rtl="0" eaLnBrk="1" latinLnBrk="0" hangingPunct="1">
      <a:defRPr kumimoji="1" sz="900" kern="1200">
        <a:solidFill>
          <a:schemeClr val="tx1"/>
        </a:solidFill>
        <a:latin typeface="メイリオ" pitchFamily="50" charset="-128"/>
        <a:ea typeface="メイリオ" pitchFamily="50" charset="-128"/>
        <a:cs typeface="メイリオ" pitchFamily="50" charset="-128"/>
      </a:defRPr>
    </a:lvl2pPr>
    <a:lvl3pPr marL="914400" algn="l" defTabSz="914400" rtl="0" eaLnBrk="1" latinLnBrk="0" hangingPunct="1">
      <a:defRPr kumimoji="1" sz="900" kern="1200">
        <a:solidFill>
          <a:schemeClr val="tx1"/>
        </a:solidFill>
        <a:latin typeface="メイリオ" pitchFamily="50" charset="-128"/>
        <a:ea typeface="メイリオ" pitchFamily="50" charset="-128"/>
        <a:cs typeface="メイリオ" pitchFamily="50" charset="-128"/>
      </a:defRPr>
    </a:lvl3pPr>
    <a:lvl4pPr marL="1371600" algn="l" defTabSz="914400" rtl="0" eaLnBrk="1" latinLnBrk="0" hangingPunct="1">
      <a:defRPr kumimoji="1" sz="900" kern="1200">
        <a:solidFill>
          <a:schemeClr val="tx1"/>
        </a:solidFill>
        <a:latin typeface="メイリオ" pitchFamily="50" charset="-128"/>
        <a:ea typeface="メイリオ" pitchFamily="50" charset="-128"/>
        <a:cs typeface="メイリオ" pitchFamily="50" charset="-128"/>
      </a:defRPr>
    </a:lvl4pPr>
    <a:lvl5pPr marL="1828800" algn="l" defTabSz="914400" rtl="0" eaLnBrk="1" latinLnBrk="0" hangingPunct="1">
      <a:defRPr kumimoji="1" sz="900" kern="1200">
        <a:solidFill>
          <a:schemeClr val="tx1"/>
        </a:solidFill>
        <a:latin typeface="メイリオ" pitchFamily="50" charset="-128"/>
        <a:ea typeface="メイリオ" pitchFamily="50" charset="-128"/>
        <a:cs typeface="メイリオ" pitchFamily="50" charset="-128"/>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57500" y="514350"/>
            <a:ext cx="3429000" cy="2571750"/>
          </a:xfrm>
          <a:prstGeom prst="rect">
            <a:avLst/>
          </a:prstGeom>
        </p:spPr>
      </p:sp>
      <p:sp>
        <p:nvSpPr>
          <p:cNvPr id="3" name="ノート プレースホルダー 2"/>
          <p:cNvSpPr>
            <a:spLocks noGrp="1"/>
          </p:cNvSpPr>
          <p:nvPr>
            <p:ph type="body" idx="1"/>
          </p:nvPr>
        </p:nvSpPr>
        <p:spPr/>
        <p:txBody>
          <a:bodyPr/>
          <a:lstStyle/>
          <a:p>
            <a:r>
              <a:rPr kumimoji="1" lang="ja-JP" altLang="en-US" smtClean="0"/>
              <a:t>学籍番号</a:t>
            </a:r>
            <a:r>
              <a:rPr kumimoji="1" lang="en-US" altLang="ja-JP" smtClean="0"/>
              <a:t>08-1-037-0219</a:t>
            </a:r>
            <a:r>
              <a:rPr kumimoji="1" lang="ja-JP" altLang="en-US" smtClean="0"/>
              <a:t>情報学科システムコース、原田友人の研究発表を始めます。</a:t>
            </a:r>
            <a:endParaRPr kumimoji="1" lang="ja-JP" altLang="en-US"/>
          </a:p>
        </p:txBody>
      </p:sp>
      <p:sp>
        <p:nvSpPr>
          <p:cNvPr id="4" name="スライド番号プレースホルダー 3"/>
          <p:cNvSpPr>
            <a:spLocks noGrp="1"/>
          </p:cNvSpPr>
          <p:nvPr>
            <p:ph type="sldNum" sz="quarter" idx="10"/>
          </p:nvPr>
        </p:nvSpPr>
        <p:spPr/>
        <p:txBody>
          <a:bodyPr/>
          <a:lstStyle/>
          <a:p>
            <a:fld id="{D11A155A-E0E3-446E-8D00-ED08F7639541}" type="slidenum">
              <a:rPr kumimoji="1" lang="ja-JP" altLang="en-US" smtClean="0"/>
              <a:pPr/>
              <a:t>1</a:t>
            </a:fld>
            <a:endParaRPr kumimoji="1" lang="ja-JP" altLang="en-US"/>
          </a:p>
        </p:txBody>
      </p:sp>
    </p:spTree>
    <p:extLst>
      <p:ext uri="{BB962C8B-B14F-4D97-AF65-F5344CB8AC3E}">
        <p14:creationId xmlns:p14="http://schemas.microsoft.com/office/powerpoint/2010/main" val="2920231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57500" y="514350"/>
            <a:ext cx="3429000" cy="2571750"/>
          </a:xfrm>
          <a:prstGeom prst="rect">
            <a:avLst/>
          </a:prstGeom>
        </p:spPr>
      </p:sp>
      <p:sp>
        <p:nvSpPr>
          <p:cNvPr id="3" name="ノート プレースホルダー 2"/>
          <p:cNvSpPr>
            <a:spLocks noGrp="1"/>
          </p:cNvSpPr>
          <p:nvPr>
            <p:ph type="body" idx="1"/>
          </p:nvPr>
        </p:nvSpPr>
        <p:spPr/>
        <p:txBody>
          <a:bodyPr/>
          <a:lstStyle/>
          <a:p>
            <a:r>
              <a:rPr kumimoji="1" lang="ja-JP" altLang="en-US" smtClean="0"/>
              <a:t>そこで今後の課題として操作インタフェースの改善、そして視覚インタフェースの改善をあげました。</a:t>
            </a:r>
            <a:endParaRPr kumimoji="1" lang="en-US" altLang="ja-JP" smtClean="0"/>
          </a:p>
          <a:p>
            <a:endParaRPr kumimoji="1" lang="en-US" altLang="ja-JP" smtClean="0"/>
          </a:p>
          <a:p>
            <a:r>
              <a:rPr kumimoji="1" lang="ja-JP" altLang="en-US" smtClean="0"/>
              <a:t>今回は操作インタフェースとしてキーボードを利用できるようにしましたが、</a:t>
            </a:r>
            <a:endParaRPr kumimoji="1" lang="en-US" altLang="ja-JP" smtClean="0"/>
          </a:p>
          <a:p>
            <a:r>
              <a:rPr kumimoji="1" lang="ja-JP" altLang="en-US" smtClean="0"/>
              <a:t>もっと直観的な操作を可能にするためには、マウス入力やタッチパネル入力などの別のデバイスを利用できるようにすることが必要です。</a:t>
            </a:r>
            <a:endParaRPr kumimoji="1" lang="en-US" altLang="ja-JP" smtClean="0"/>
          </a:p>
          <a:p>
            <a:endParaRPr kumimoji="1" lang="en-US" altLang="ja-JP" smtClean="0"/>
          </a:p>
          <a:p>
            <a:r>
              <a:rPr kumimoji="1" lang="ja-JP" altLang="en-US" smtClean="0"/>
              <a:t>またマイクロソフト社が提供する</a:t>
            </a:r>
            <a:r>
              <a:rPr kumimoji="1" lang="en-US" altLang="ja-JP" smtClean="0"/>
              <a:t>Kinect</a:t>
            </a:r>
            <a:r>
              <a:rPr kumimoji="1" lang="ja-JP" altLang="en-US" smtClean="0"/>
              <a:t>というデバイスを利用できるようにするのも一つの手段であるといえます。</a:t>
            </a:r>
            <a:endParaRPr kumimoji="1" lang="en-US" altLang="ja-JP" smtClean="0"/>
          </a:p>
          <a:p>
            <a:endParaRPr kumimoji="1" lang="en-US" altLang="ja-JP" smtClean="0"/>
          </a:p>
          <a:p>
            <a:r>
              <a:rPr kumimoji="1" lang="en-US" altLang="ja-JP" smtClean="0"/>
              <a:t>Kinect</a:t>
            </a:r>
            <a:r>
              <a:rPr kumimoji="1" lang="ja-JP" altLang="en-US" smtClean="0"/>
              <a:t>はプレイヤのジェスチャーや音声を認識するデバイスです。</a:t>
            </a:r>
            <a:endParaRPr kumimoji="1" lang="en-US" altLang="ja-JP" smtClean="0"/>
          </a:p>
          <a:p>
            <a:endParaRPr kumimoji="1" lang="en-US" altLang="ja-JP" smtClean="0"/>
          </a:p>
          <a:p>
            <a:r>
              <a:rPr kumimoji="1" lang="ja-JP" altLang="en-US" smtClean="0"/>
              <a:t>もともとは家庭用ゲーム機のコントローラの一種ですが、</a:t>
            </a:r>
            <a:endParaRPr kumimoji="1" lang="en-US" altLang="ja-JP" smtClean="0"/>
          </a:p>
          <a:p>
            <a:r>
              <a:rPr kumimoji="1" lang="en-US" altLang="ja-JP" smtClean="0"/>
              <a:t>2011</a:t>
            </a:r>
            <a:r>
              <a:rPr kumimoji="1" lang="ja-JP" altLang="en-US" smtClean="0"/>
              <a:t>年春に</a:t>
            </a:r>
            <a:r>
              <a:rPr kumimoji="1" lang="en-US" altLang="ja-JP" smtClean="0"/>
              <a:t>Windows</a:t>
            </a:r>
            <a:r>
              <a:rPr kumimoji="1" lang="ja-JP" altLang="en-US" smtClean="0"/>
              <a:t>用の</a:t>
            </a:r>
            <a:r>
              <a:rPr kumimoji="1" lang="en-US" altLang="ja-JP" smtClean="0"/>
              <a:t>SDK</a:t>
            </a:r>
            <a:r>
              <a:rPr kumimoji="1" lang="ja-JP" altLang="en-US" smtClean="0"/>
              <a:t>が公開されたことで一般の開発環境で利用可能となったため、ここで説明しました。</a:t>
            </a:r>
            <a:endParaRPr kumimoji="1" lang="en-US" altLang="ja-JP" smtClean="0"/>
          </a:p>
        </p:txBody>
      </p:sp>
      <p:sp>
        <p:nvSpPr>
          <p:cNvPr id="4" name="スライド番号プレースホルダー 3"/>
          <p:cNvSpPr>
            <a:spLocks noGrp="1"/>
          </p:cNvSpPr>
          <p:nvPr>
            <p:ph type="sldNum" sz="quarter" idx="10"/>
          </p:nvPr>
        </p:nvSpPr>
        <p:spPr/>
        <p:txBody>
          <a:bodyPr/>
          <a:lstStyle/>
          <a:p>
            <a:fld id="{D11A155A-E0E3-446E-8D00-ED08F7639541}" type="slidenum">
              <a:rPr kumimoji="1" lang="ja-JP" altLang="en-US" smtClean="0"/>
              <a:pPr/>
              <a:t>11</a:t>
            </a:fld>
            <a:endParaRPr kumimoji="1" lang="ja-JP" altLang="en-US"/>
          </a:p>
        </p:txBody>
      </p:sp>
    </p:spTree>
    <p:extLst>
      <p:ext uri="{BB962C8B-B14F-4D97-AF65-F5344CB8AC3E}">
        <p14:creationId xmlns:p14="http://schemas.microsoft.com/office/powerpoint/2010/main" val="3918424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57500" y="514350"/>
            <a:ext cx="3429000" cy="2571750"/>
          </a:xfrm>
          <a:prstGeom prst="rect">
            <a:avLst/>
          </a:prstGeom>
        </p:spPr>
      </p:sp>
      <p:sp>
        <p:nvSpPr>
          <p:cNvPr id="3" name="ノート プレースホルダー 2"/>
          <p:cNvSpPr>
            <a:spLocks noGrp="1"/>
          </p:cNvSpPr>
          <p:nvPr>
            <p:ph type="body" idx="1"/>
          </p:nvPr>
        </p:nvSpPr>
        <p:spPr/>
        <p:txBody>
          <a:bodyPr/>
          <a:lstStyle/>
          <a:p>
            <a:r>
              <a:rPr kumimoji="1" lang="ja-JP" altLang="en-US" smtClean="0"/>
              <a:t>視覚インタフェースとしては今回は</a:t>
            </a:r>
            <a:r>
              <a:rPr kumimoji="1" lang="en-US" altLang="ja-JP" smtClean="0"/>
              <a:t>Windows OS</a:t>
            </a:r>
            <a:r>
              <a:rPr kumimoji="1" lang="ja-JP" altLang="en-US" smtClean="0"/>
              <a:t>の画面出力、つまり一般的な平面ディスプレイですが、</a:t>
            </a:r>
            <a:endParaRPr kumimoji="1" lang="en-US" altLang="ja-JP" smtClean="0"/>
          </a:p>
          <a:p>
            <a:r>
              <a:rPr kumimoji="1" lang="ja-JP" altLang="en-US" smtClean="0"/>
              <a:t>これを三次元ディスプレイに表示することができれば、駒の位置関係の把握を簡単にできます。</a:t>
            </a:r>
            <a:endParaRPr kumimoji="1" lang="en-US" altLang="ja-JP" smtClean="0"/>
          </a:p>
          <a:p>
            <a:endParaRPr kumimoji="1" lang="en-US" altLang="ja-JP" smtClean="0"/>
          </a:p>
          <a:p>
            <a:r>
              <a:rPr kumimoji="1" lang="ja-JP" altLang="en-US" smtClean="0"/>
              <a:t>ここで重要なのは、近年市販されている</a:t>
            </a:r>
            <a:r>
              <a:rPr kumimoji="1" lang="en-US" altLang="ja-JP" smtClean="0"/>
              <a:t>3DTV</a:t>
            </a:r>
            <a:r>
              <a:rPr kumimoji="1" lang="ja-JP" altLang="en-US" smtClean="0"/>
              <a:t>等のような、視差情報をもとに疑似三次元化するディスプレイでは、</a:t>
            </a:r>
            <a:endParaRPr kumimoji="1" lang="en-US" altLang="ja-JP" smtClean="0"/>
          </a:p>
          <a:p>
            <a:r>
              <a:rPr kumimoji="1" lang="ja-JP" altLang="en-US" smtClean="0"/>
              <a:t>アプリケーションなどの、ユーザが積極的に操作に関わるものを映すのには適していないということです。</a:t>
            </a:r>
            <a:endParaRPr kumimoji="1" lang="en-US" altLang="ja-JP" smtClean="0"/>
          </a:p>
          <a:p>
            <a:endParaRPr kumimoji="1" lang="en-US" altLang="ja-JP" smtClean="0"/>
          </a:p>
          <a:p>
            <a:r>
              <a:rPr kumimoji="1" lang="ja-JP" altLang="en-US" smtClean="0"/>
              <a:t>本研究で開発したアプリケーションを例にとると、市販の</a:t>
            </a:r>
            <a:r>
              <a:rPr kumimoji="1" lang="en-US" altLang="ja-JP" smtClean="0"/>
              <a:t>3DTV</a:t>
            </a:r>
            <a:r>
              <a:rPr kumimoji="1" lang="ja-JP" altLang="en-US" err="1" smtClean="0"/>
              <a:t>での</a:t>
            </a:r>
            <a:r>
              <a:rPr kumimoji="1" lang="ja-JP" altLang="en-US" smtClean="0"/>
              <a:t>表示に適応させたとしても、</a:t>
            </a:r>
            <a:endParaRPr kumimoji="1" lang="en-US" altLang="ja-JP" smtClean="0"/>
          </a:p>
          <a:p>
            <a:r>
              <a:rPr kumimoji="1" lang="ja-JP" altLang="en-US" smtClean="0"/>
              <a:t>市販の</a:t>
            </a:r>
            <a:r>
              <a:rPr kumimoji="1" lang="en-US" altLang="ja-JP" smtClean="0"/>
              <a:t>3DTV</a:t>
            </a:r>
            <a:r>
              <a:rPr kumimoji="1" lang="ja-JP" altLang="en-US" smtClean="0"/>
              <a:t>では複数の観測位置への視覚情報を用意することができないため、</a:t>
            </a:r>
            <a:endParaRPr kumimoji="1" lang="en-US" altLang="ja-JP" smtClean="0"/>
          </a:p>
          <a:p>
            <a:r>
              <a:rPr kumimoji="1" lang="ja-JP" altLang="en-US" smtClean="0"/>
              <a:t>駒の位置関係の把握にはそこまでの影響を与えません。</a:t>
            </a:r>
            <a:endParaRPr kumimoji="1" lang="en-US" altLang="ja-JP" smtClean="0"/>
          </a:p>
          <a:p>
            <a:endParaRPr kumimoji="1" lang="en-US" altLang="ja-JP" smtClean="0"/>
          </a:p>
          <a:p>
            <a:r>
              <a:rPr kumimoji="1" lang="ja-JP" altLang="en-US" smtClean="0"/>
              <a:t>レーザープラズマ発光ディスプレイなどの空間に実像を作り出すタイプの三次元ディスプレイならば、</a:t>
            </a:r>
            <a:endParaRPr kumimoji="1" lang="en-US" altLang="ja-JP"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mtClean="0"/>
              <a:t>3D</a:t>
            </a:r>
            <a:r>
              <a:rPr kumimoji="1" lang="ja-JP" altLang="en-US" smtClean="0"/>
              <a:t>空間のオブジェクトの位置関係は、はるかに理解しやすいものになると考えられます。</a:t>
            </a:r>
            <a:endParaRPr kumimoji="1" lang="en-US" altLang="ja-JP"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mtClean="0"/>
              <a:t>しかし当然のことながらレーザープラズマ発光ディスプレイ等のデバイスは、</a:t>
            </a:r>
            <a:endParaRPr kumimoji="1" lang="en-US" altLang="ja-JP"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mtClean="0"/>
              <a:t>一般に普及するにはまだ時間がかかると思われるため、</a:t>
            </a:r>
            <a:endParaRPr kumimoji="1" lang="en-US" altLang="ja-JP"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mtClean="0"/>
              <a:t>その他の方法を考えなくてはなりません。</a:t>
            </a:r>
            <a:endParaRPr kumimoji="1" lang="en-US" altLang="ja-JP" smtClean="0"/>
          </a:p>
        </p:txBody>
      </p:sp>
      <p:sp>
        <p:nvSpPr>
          <p:cNvPr id="4" name="スライド番号プレースホルダー 3"/>
          <p:cNvSpPr>
            <a:spLocks noGrp="1"/>
          </p:cNvSpPr>
          <p:nvPr>
            <p:ph type="sldNum" sz="quarter" idx="10"/>
          </p:nvPr>
        </p:nvSpPr>
        <p:spPr/>
        <p:txBody>
          <a:bodyPr/>
          <a:lstStyle/>
          <a:p>
            <a:fld id="{D11A155A-E0E3-446E-8D00-ED08F7639541}" type="slidenum">
              <a:rPr kumimoji="1" lang="ja-JP" altLang="en-US" smtClean="0"/>
              <a:pPr/>
              <a:t>12</a:t>
            </a:fld>
            <a:endParaRPr kumimoji="1" lang="ja-JP" altLang="en-US"/>
          </a:p>
        </p:txBody>
      </p:sp>
    </p:spTree>
    <p:extLst>
      <p:ext uri="{BB962C8B-B14F-4D97-AF65-F5344CB8AC3E}">
        <p14:creationId xmlns:p14="http://schemas.microsoft.com/office/powerpoint/2010/main" val="3918424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57500" y="514350"/>
            <a:ext cx="3429000" cy="2571750"/>
          </a:xfrm>
          <a:prstGeom prst="rect">
            <a:avLst/>
          </a:prstGeom>
        </p:spPr>
      </p:sp>
      <p:sp>
        <p:nvSpPr>
          <p:cNvPr id="3" name="ノート プレースホルダー 2"/>
          <p:cNvSpPr>
            <a:spLocks noGrp="1"/>
          </p:cNvSpPr>
          <p:nvPr>
            <p:ph type="body" idx="1"/>
          </p:nvPr>
        </p:nvSpPr>
        <p:spPr/>
        <p:txBody>
          <a:bodyPr/>
          <a:lstStyle/>
          <a:p>
            <a:r>
              <a:rPr kumimoji="1" lang="ja-JP" altLang="en-US" smtClean="0"/>
              <a:t>今後、一般のアプリケーションにも</a:t>
            </a:r>
            <a:r>
              <a:rPr kumimoji="1" lang="en-US" altLang="ja-JP" smtClean="0"/>
              <a:t>3D</a:t>
            </a:r>
            <a:r>
              <a:rPr kumimoji="1" lang="ja-JP" altLang="en-US" smtClean="0"/>
              <a:t>グラフィックを用いたものが増加していくことを考えると、</a:t>
            </a:r>
            <a:endParaRPr kumimoji="1" lang="en-US" altLang="ja-JP" smtClean="0"/>
          </a:p>
          <a:p>
            <a:r>
              <a:rPr kumimoji="1" lang="ja-JP" altLang="en-US" smtClean="0"/>
              <a:t>インタフェースとなるデバイスの改善も同時に必要になってくるという考えを結論として、本研究の発表を終わります。</a:t>
            </a:r>
            <a:endParaRPr kumimoji="1" lang="en-US" altLang="ja-JP" smtClean="0"/>
          </a:p>
          <a:p>
            <a:endParaRPr kumimoji="1" lang="en-US" altLang="ja-JP" smtClean="0"/>
          </a:p>
          <a:p>
            <a:r>
              <a:rPr kumimoji="1" lang="ja-JP" altLang="en-US" smtClean="0"/>
              <a:t>ありがとうございました。</a:t>
            </a:r>
            <a:endParaRPr kumimoji="1" lang="ja-JP" altLang="en-US"/>
          </a:p>
        </p:txBody>
      </p:sp>
      <p:sp>
        <p:nvSpPr>
          <p:cNvPr id="4" name="スライド番号プレースホルダー 3"/>
          <p:cNvSpPr>
            <a:spLocks noGrp="1"/>
          </p:cNvSpPr>
          <p:nvPr>
            <p:ph type="sldNum" sz="quarter" idx="10"/>
          </p:nvPr>
        </p:nvSpPr>
        <p:spPr/>
        <p:txBody>
          <a:bodyPr/>
          <a:lstStyle/>
          <a:p>
            <a:fld id="{D11A155A-E0E3-446E-8D00-ED08F7639541}" type="slidenum">
              <a:rPr kumimoji="1" lang="ja-JP" altLang="en-US" smtClean="0"/>
              <a:pPr/>
              <a:t>13</a:t>
            </a:fld>
            <a:endParaRPr kumimoji="1" lang="ja-JP" altLang="en-US"/>
          </a:p>
        </p:txBody>
      </p:sp>
    </p:spTree>
    <p:extLst>
      <p:ext uri="{BB962C8B-B14F-4D97-AF65-F5344CB8AC3E}">
        <p14:creationId xmlns:p14="http://schemas.microsoft.com/office/powerpoint/2010/main" val="1460453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57500" y="514350"/>
            <a:ext cx="3429000" cy="2571750"/>
          </a:xfrm>
          <a:prstGeom prst="rect">
            <a:avLst/>
          </a:prstGeom>
        </p:spPr>
      </p:sp>
      <p:sp>
        <p:nvSpPr>
          <p:cNvPr id="3" name="ノート プレースホルダー 2"/>
          <p:cNvSpPr>
            <a:spLocks noGrp="1"/>
          </p:cNvSpPr>
          <p:nvPr>
            <p:ph type="body" idx="1"/>
          </p:nvPr>
        </p:nvSpPr>
        <p:spPr/>
        <p:txBody>
          <a:bodyPr/>
          <a:lstStyle/>
          <a:p>
            <a:r>
              <a:rPr kumimoji="1" lang="ja-JP" altLang="en-US" smtClean="0"/>
              <a:t>まず序論として本研究の背景となる情報を説明します。</a:t>
            </a:r>
            <a:endParaRPr kumimoji="1" lang="en-US" altLang="ja-JP" smtClean="0"/>
          </a:p>
          <a:p>
            <a:endParaRPr kumimoji="1" lang="en-US" altLang="ja-JP" smtClean="0"/>
          </a:p>
          <a:p>
            <a:r>
              <a:rPr kumimoji="1" lang="ja-JP" altLang="en-US" smtClean="0"/>
              <a:t>近年、</a:t>
            </a:r>
            <a:r>
              <a:rPr kumimoji="1" lang="en-US" altLang="ja-JP" smtClean="0"/>
              <a:t>GPU</a:t>
            </a:r>
            <a:r>
              <a:rPr kumimoji="1" lang="ja-JP" altLang="en-US" smtClean="0"/>
              <a:t>搭載</a:t>
            </a:r>
            <a:r>
              <a:rPr kumimoji="1" lang="en-US" altLang="ja-JP" smtClean="0"/>
              <a:t>CPU</a:t>
            </a:r>
            <a:r>
              <a:rPr kumimoji="1" lang="ja-JP" altLang="en-US" smtClean="0"/>
              <a:t>が市販されるようになっています。</a:t>
            </a:r>
            <a:endParaRPr kumimoji="1" lang="en-US" altLang="ja-JP" smtClean="0"/>
          </a:p>
          <a:p>
            <a:endParaRPr kumimoji="1" lang="en-US" altLang="ja-JP" smtClean="0"/>
          </a:p>
          <a:p>
            <a:r>
              <a:rPr kumimoji="1" lang="ja-JP" altLang="en-US" smtClean="0"/>
              <a:t>代表的なもので言えばインテル社ではインテル</a:t>
            </a:r>
            <a:r>
              <a:rPr kumimoji="1" lang="en-US" altLang="ja-JP" smtClean="0"/>
              <a:t>HD</a:t>
            </a:r>
            <a:r>
              <a:rPr kumimoji="1" lang="ja-JP" altLang="en-US" smtClean="0"/>
              <a:t>グラフィクス、</a:t>
            </a:r>
            <a:r>
              <a:rPr kumimoji="1" lang="en-US" altLang="ja-JP" smtClean="0"/>
              <a:t>AMD</a:t>
            </a:r>
            <a:r>
              <a:rPr kumimoji="1" lang="ja-JP" altLang="en-US" smtClean="0"/>
              <a:t>社では</a:t>
            </a:r>
            <a:r>
              <a:rPr kumimoji="1" lang="en-US" altLang="ja-JP" smtClean="0"/>
              <a:t>Fusion APU</a:t>
            </a:r>
            <a:r>
              <a:rPr kumimoji="1" lang="ja-JP" altLang="en-US" smtClean="0"/>
              <a:t>といったビルトイン</a:t>
            </a:r>
            <a:r>
              <a:rPr kumimoji="1" lang="en-US" altLang="ja-JP" smtClean="0"/>
              <a:t>GPU</a:t>
            </a:r>
            <a:r>
              <a:rPr kumimoji="1" lang="ja-JP" altLang="en-US" smtClean="0"/>
              <a:t>があり、</a:t>
            </a:r>
            <a:endParaRPr kumimoji="1" lang="en-US" altLang="ja-JP" smtClean="0"/>
          </a:p>
          <a:p>
            <a:r>
              <a:rPr kumimoji="1" lang="ja-JP" altLang="en-US" smtClean="0"/>
              <a:t>我々は特別に拡張カードなどを用意することなく、グラフィカルに</a:t>
            </a:r>
            <a:r>
              <a:rPr kumimoji="1" lang="en-US" altLang="ja-JP" smtClean="0"/>
              <a:t>PC</a:t>
            </a:r>
            <a:r>
              <a:rPr kumimoji="1" lang="ja-JP" altLang="en-US" smtClean="0"/>
              <a:t>を扱うことができるようになっています。</a:t>
            </a:r>
            <a:endParaRPr kumimoji="1" lang="en-US" altLang="ja-JP" smtClean="0"/>
          </a:p>
          <a:p>
            <a:endParaRPr kumimoji="1" lang="en-US" altLang="ja-JP" smtClean="0"/>
          </a:p>
          <a:p>
            <a:r>
              <a:rPr kumimoji="1" lang="ja-JP" altLang="en-US" smtClean="0"/>
              <a:t>これらの高性能な基礎パーツの出現などの要因で、</a:t>
            </a:r>
            <a:endParaRPr kumimoji="1" lang="en-US" altLang="ja-JP" smtClean="0"/>
          </a:p>
          <a:p>
            <a:r>
              <a:rPr kumimoji="1" lang="ja-JP" altLang="en-US" smtClean="0"/>
              <a:t>一般使用の</a:t>
            </a:r>
            <a:r>
              <a:rPr kumimoji="1" lang="en-US" altLang="ja-JP" smtClean="0"/>
              <a:t>PC</a:t>
            </a:r>
            <a:r>
              <a:rPr kumimoji="1" lang="ja-JP" altLang="en-US" smtClean="0"/>
              <a:t>においても旧来の</a:t>
            </a:r>
            <a:r>
              <a:rPr kumimoji="1" lang="en-US" altLang="ja-JP" smtClean="0"/>
              <a:t>PC</a:t>
            </a:r>
            <a:r>
              <a:rPr kumimoji="1" lang="ja-JP" altLang="en-US" smtClean="0"/>
              <a:t>に比べ、はるかに高い描画性能を持つものが増えてきています。</a:t>
            </a:r>
            <a:endParaRPr kumimoji="1" lang="en-US" altLang="ja-JP" smtClean="0"/>
          </a:p>
          <a:p>
            <a:endParaRPr kumimoji="1" lang="en-US" altLang="ja-JP" smtClean="0"/>
          </a:p>
          <a:p>
            <a:r>
              <a:rPr kumimoji="1" lang="en-US" altLang="ja-JP" smtClean="0"/>
              <a:t>Windows</a:t>
            </a:r>
            <a:r>
              <a:rPr kumimoji="1" lang="ja-JP" altLang="en-US" smtClean="0"/>
              <a:t>も</a:t>
            </a:r>
            <a:r>
              <a:rPr kumimoji="1" lang="en-US" altLang="ja-JP" smtClean="0"/>
              <a:t>Vista</a:t>
            </a:r>
            <a:r>
              <a:rPr kumimoji="1" lang="ja-JP" altLang="en-US" smtClean="0"/>
              <a:t>以降、デスクトップの描画に</a:t>
            </a:r>
            <a:r>
              <a:rPr kumimoji="1" lang="en-US" altLang="ja-JP" smtClean="0"/>
              <a:t>Aero</a:t>
            </a:r>
            <a:r>
              <a:rPr kumimoji="1" lang="ja-JP" altLang="en-US" smtClean="0"/>
              <a:t>という</a:t>
            </a:r>
            <a:r>
              <a:rPr kumimoji="1" lang="en-US" altLang="ja-JP" smtClean="0"/>
              <a:t>GPU</a:t>
            </a:r>
            <a:r>
              <a:rPr kumimoji="1" lang="ja-JP" altLang="en-US" smtClean="0"/>
              <a:t>機能を利用するテーマを標準に設定するなどしています。</a:t>
            </a:r>
            <a:endParaRPr kumimoji="1" lang="en-US" altLang="ja-JP" smtClean="0"/>
          </a:p>
          <a:p>
            <a:r>
              <a:rPr kumimoji="1" lang="ja-JP" altLang="en-US" smtClean="0"/>
              <a:t>このようにメディアにかかわるもの以外のソフトでも</a:t>
            </a:r>
            <a:r>
              <a:rPr kumimoji="1" lang="en-US" altLang="ja-JP" smtClean="0"/>
              <a:t>GPU</a:t>
            </a:r>
            <a:r>
              <a:rPr kumimoji="1" lang="ja-JP" altLang="en-US" smtClean="0"/>
              <a:t>機能を利用したソフトが出てきています。</a:t>
            </a:r>
            <a:endParaRPr kumimoji="1" lang="en-US" altLang="ja-JP" smtClean="0"/>
          </a:p>
          <a:p>
            <a:endParaRPr kumimoji="1" lang="en-US" altLang="ja-JP" smtClean="0"/>
          </a:p>
        </p:txBody>
      </p:sp>
      <p:sp>
        <p:nvSpPr>
          <p:cNvPr id="4" name="スライド番号プレースホルダー 3"/>
          <p:cNvSpPr>
            <a:spLocks noGrp="1"/>
          </p:cNvSpPr>
          <p:nvPr>
            <p:ph type="sldNum" sz="quarter" idx="10"/>
          </p:nvPr>
        </p:nvSpPr>
        <p:spPr/>
        <p:txBody>
          <a:bodyPr/>
          <a:lstStyle/>
          <a:p>
            <a:fld id="{D11A155A-E0E3-446E-8D00-ED08F7639541}" type="slidenum">
              <a:rPr kumimoji="1" lang="ja-JP" altLang="en-US" smtClean="0"/>
              <a:pPr/>
              <a:t>3</a:t>
            </a:fld>
            <a:endParaRPr kumimoji="1" lang="ja-JP" altLang="en-US"/>
          </a:p>
        </p:txBody>
      </p:sp>
    </p:spTree>
    <p:extLst>
      <p:ext uri="{BB962C8B-B14F-4D97-AF65-F5344CB8AC3E}">
        <p14:creationId xmlns:p14="http://schemas.microsoft.com/office/powerpoint/2010/main" val="2694828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57500" y="514350"/>
            <a:ext cx="3429000" cy="2571750"/>
          </a:xfrm>
          <a:prstGeom prst="rect">
            <a:avLst/>
          </a:prstGeom>
        </p:spPr>
      </p:sp>
      <p:sp>
        <p:nvSpPr>
          <p:cNvPr id="3" name="ノート プレースホルダー 2"/>
          <p:cNvSpPr>
            <a:spLocks noGrp="1"/>
          </p:cNvSpPr>
          <p:nvPr>
            <p:ph type="body" idx="1"/>
          </p:nvPr>
        </p:nvSpPr>
        <p:spPr/>
        <p:txBody>
          <a:bodyPr/>
          <a:lstStyle/>
          <a:p>
            <a:r>
              <a:rPr kumimoji="1" lang="ja-JP" altLang="en-US" smtClean="0"/>
              <a:t>おそらく今後もこのような基礎描画性能の上昇は続いていくと考えられ、</a:t>
            </a:r>
            <a:endParaRPr kumimoji="1" lang="en-US" altLang="ja-JP" smtClean="0"/>
          </a:p>
          <a:p>
            <a:r>
              <a:rPr kumimoji="1" lang="ja-JP" altLang="en-US" smtClean="0"/>
              <a:t>そのことからグラフィカルなアプリケーション、特に</a:t>
            </a:r>
            <a:r>
              <a:rPr kumimoji="1" lang="ja-JP" altLang="en-US" sz="900" kern="1200" baseline="0" smtClean="0">
                <a:solidFill>
                  <a:schemeClr val="tx1"/>
                </a:solidFill>
                <a:latin typeface="メイリオ" pitchFamily="50" charset="-128"/>
                <a:ea typeface="メイリオ" pitchFamily="50" charset="-128"/>
                <a:cs typeface="メイリオ" pitchFamily="50" charset="-128"/>
              </a:rPr>
              <a:t>旧来の</a:t>
            </a:r>
            <a:r>
              <a:rPr kumimoji="1" lang="en-US" altLang="ja-JP" sz="900" kern="1200" baseline="0" smtClean="0">
                <a:solidFill>
                  <a:schemeClr val="tx1"/>
                </a:solidFill>
                <a:latin typeface="メイリオ" pitchFamily="50" charset="-128"/>
                <a:ea typeface="メイリオ" pitchFamily="50" charset="-128"/>
                <a:cs typeface="メイリオ" pitchFamily="50" charset="-128"/>
              </a:rPr>
              <a:t>2D </a:t>
            </a:r>
            <a:r>
              <a:rPr kumimoji="1" lang="ja-JP" altLang="en-US" sz="900" kern="1200" baseline="0" smtClean="0">
                <a:solidFill>
                  <a:schemeClr val="tx1"/>
                </a:solidFill>
                <a:latin typeface="メイリオ" pitchFamily="50" charset="-128"/>
                <a:ea typeface="メイリオ" pitchFamily="50" charset="-128"/>
                <a:cs typeface="メイリオ" pitchFamily="50" charset="-128"/>
              </a:rPr>
              <a:t>グラフィックで表現するのが難しかった、</a:t>
            </a:r>
            <a:endParaRPr kumimoji="1" lang="en-US" altLang="ja-JP" sz="900" kern="1200" baseline="0" smtClean="0">
              <a:solidFill>
                <a:schemeClr val="tx1"/>
              </a:solidFill>
              <a:latin typeface="メイリオ" pitchFamily="50" charset="-128"/>
              <a:ea typeface="メイリオ" pitchFamily="50" charset="-128"/>
              <a:cs typeface="メイリオ" pitchFamily="50" charset="-128"/>
            </a:endParaRPr>
          </a:p>
          <a:p>
            <a:r>
              <a:rPr kumimoji="1" lang="en-US" altLang="ja-JP" smtClean="0"/>
              <a:t>3D</a:t>
            </a:r>
            <a:r>
              <a:rPr kumimoji="1" lang="ja-JP" altLang="en-US" smtClean="0"/>
              <a:t>グラフィックを用いたアプリケーションの需要は当然増加するものと考えられます。</a:t>
            </a:r>
            <a:endParaRPr kumimoji="1" lang="en-US" altLang="ja-JP" smtClean="0"/>
          </a:p>
          <a:p>
            <a:endParaRPr kumimoji="1" lang="en-US" altLang="ja-JP" smtClean="0"/>
          </a:p>
          <a:p>
            <a:r>
              <a:rPr kumimoji="1" lang="ja-JP" altLang="en-US" smtClean="0"/>
              <a:t>今後、我々が開発するアプリケーションもそのような影響を受けるでしょう。</a:t>
            </a:r>
          </a:p>
          <a:p>
            <a:endParaRPr kumimoji="1" lang="en-US" altLang="ja-JP" sz="900" kern="1200" baseline="0" smtClean="0">
              <a:solidFill>
                <a:schemeClr val="tx1"/>
              </a:solidFill>
              <a:latin typeface="メイリオ" pitchFamily="50" charset="-128"/>
              <a:ea typeface="メイリオ" pitchFamily="50" charset="-128"/>
              <a:cs typeface="メイリオ" pitchFamily="50" charset="-128"/>
            </a:endParaRPr>
          </a:p>
          <a:p>
            <a:r>
              <a:rPr kumimoji="1" lang="ja-JP" altLang="en-US" sz="900" kern="1200" baseline="0" smtClean="0">
                <a:solidFill>
                  <a:schemeClr val="tx1"/>
                </a:solidFill>
                <a:latin typeface="メイリオ" pitchFamily="50" charset="-128"/>
                <a:ea typeface="メイリオ" pitchFamily="50" charset="-128"/>
                <a:cs typeface="メイリオ" pitchFamily="50" charset="-128"/>
              </a:rPr>
              <a:t>そこで本研究では</a:t>
            </a:r>
            <a:r>
              <a:rPr kumimoji="1" lang="en-US" altLang="ja-JP" sz="900" kern="1200" baseline="0" smtClean="0">
                <a:solidFill>
                  <a:schemeClr val="tx1"/>
                </a:solidFill>
                <a:latin typeface="メイリオ" pitchFamily="50" charset="-128"/>
                <a:ea typeface="メイリオ" pitchFamily="50" charset="-128"/>
                <a:cs typeface="メイリオ" pitchFamily="50" charset="-128"/>
              </a:rPr>
              <a:t>3D </a:t>
            </a:r>
            <a:r>
              <a:rPr kumimoji="1" lang="ja-JP" altLang="en-US" sz="900" kern="1200" baseline="0" smtClean="0">
                <a:solidFill>
                  <a:schemeClr val="tx1"/>
                </a:solidFill>
                <a:latin typeface="メイリオ" pitchFamily="50" charset="-128"/>
                <a:ea typeface="メイリオ" pitchFamily="50" charset="-128"/>
                <a:cs typeface="メイリオ" pitchFamily="50" charset="-128"/>
              </a:rPr>
              <a:t>ならでは</a:t>
            </a:r>
            <a:r>
              <a:rPr kumimoji="1" lang="ja-JP" altLang="en-US" sz="900" kern="1200" baseline="0" err="1" smtClean="0">
                <a:solidFill>
                  <a:schemeClr val="tx1"/>
                </a:solidFill>
                <a:latin typeface="メイリオ" pitchFamily="50" charset="-128"/>
                <a:ea typeface="メイリオ" pitchFamily="50" charset="-128"/>
                <a:cs typeface="メイリオ" pitchFamily="50" charset="-128"/>
              </a:rPr>
              <a:t>の</a:t>
            </a:r>
            <a:r>
              <a:rPr kumimoji="1" lang="ja-JP" altLang="en-US" sz="900" kern="1200" baseline="0" smtClean="0">
                <a:solidFill>
                  <a:schemeClr val="tx1"/>
                </a:solidFill>
                <a:latin typeface="メイリオ" pitchFamily="50" charset="-128"/>
                <a:ea typeface="メイリオ" pitchFamily="50" charset="-128"/>
                <a:cs typeface="メイリオ" pitchFamily="50" charset="-128"/>
              </a:rPr>
              <a:t>機能を用いたアプリケーションの開発を行い、</a:t>
            </a:r>
            <a:endParaRPr kumimoji="1" lang="en-US" altLang="ja-JP" sz="900" kern="1200" baseline="0" smtClean="0">
              <a:solidFill>
                <a:schemeClr val="tx1"/>
              </a:solidFill>
              <a:latin typeface="メイリオ" pitchFamily="50" charset="-128"/>
              <a:ea typeface="メイリオ" pitchFamily="50" charset="-128"/>
              <a:cs typeface="メイリオ" pitchFamily="50" charset="-128"/>
            </a:endParaRPr>
          </a:p>
          <a:p>
            <a:r>
              <a:rPr kumimoji="1" lang="ja-JP" altLang="en-US" sz="900" kern="1200" baseline="0" smtClean="0">
                <a:solidFill>
                  <a:schemeClr val="tx1"/>
                </a:solidFill>
                <a:latin typeface="メイリオ" pitchFamily="50" charset="-128"/>
                <a:ea typeface="メイリオ" pitchFamily="50" charset="-128"/>
                <a:cs typeface="メイリオ" pitchFamily="50" charset="-128"/>
              </a:rPr>
              <a:t>実際の開発を通じてユーザにとって使いやすい</a:t>
            </a:r>
            <a:r>
              <a:rPr kumimoji="1" lang="en-US" altLang="ja-JP" sz="900" kern="1200" baseline="0" smtClean="0">
                <a:solidFill>
                  <a:schemeClr val="tx1"/>
                </a:solidFill>
                <a:latin typeface="メイリオ" pitchFamily="50" charset="-128"/>
                <a:ea typeface="メイリオ" pitchFamily="50" charset="-128"/>
                <a:cs typeface="メイリオ" pitchFamily="50" charset="-128"/>
              </a:rPr>
              <a:t>3D </a:t>
            </a:r>
            <a:r>
              <a:rPr kumimoji="1" lang="ja-JP" altLang="en-US" sz="900" kern="1200" baseline="0" smtClean="0">
                <a:solidFill>
                  <a:schemeClr val="tx1"/>
                </a:solidFill>
                <a:latin typeface="メイリオ" pitchFamily="50" charset="-128"/>
                <a:ea typeface="メイリオ" pitchFamily="50" charset="-128"/>
                <a:cs typeface="メイリオ" pitchFamily="50" charset="-128"/>
              </a:rPr>
              <a:t>グラフィックアプリケーションとするにはどうすればいいかということを研究しました。</a:t>
            </a:r>
            <a:endParaRPr kumimoji="1" lang="ja-JP" altLang="en-US"/>
          </a:p>
        </p:txBody>
      </p:sp>
      <p:sp>
        <p:nvSpPr>
          <p:cNvPr id="4" name="スライド番号プレースホルダー 3"/>
          <p:cNvSpPr>
            <a:spLocks noGrp="1"/>
          </p:cNvSpPr>
          <p:nvPr>
            <p:ph type="sldNum" sz="quarter" idx="10"/>
          </p:nvPr>
        </p:nvSpPr>
        <p:spPr/>
        <p:txBody>
          <a:bodyPr/>
          <a:lstStyle/>
          <a:p>
            <a:fld id="{D11A155A-E0E3-446E-8D00-ED08F7639541}" type="slidenum">
              <a:rPr kumimoji="1" lang="ja-JP" altLang="en-US" smtClean="0"/>
              <a:pPr/>
              <a:t>4</a:t>
            </a:fld>
            <a:endParaRPr kumimoji="1" lang="ja-JP" altLang="en-US"/>
          </a:p>
        </p:txBody>
      </p:sp>
    </p:spTree>
    <p:extLst>
      <p:ext uri="{BB962C8B-B14F-4D97-AF65-F5344CB8AC3E}">
        <p14:creationId xmlns:p14="http://schemas.microsoft.com/office/powerpoint/2010/main" val="1354497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57500" y="514350"/>
            <a:ext cx="3429000" cy="2571750"/>
          </a:xfrm>
          <a:prstGeom prst="rect">
            <a:avLst/>
          </a:prstGeom>
        </p:spPr>
      </p:sp>
      <p:sp>
        <p:nvSpPr>
          <p:cNvPr id="3" name="ノート プレースホルダー 2"/>
          <p:cNvSpPr>
            <a:spLocks noGrp="1"/>
          </p:cNvSpPr>
          <p:nvPr>
            <p:ph type="body" idx="1"/>
          </p:nvPr>
        </p:nvSpPr>
        <p:spPr/>
        <p:txBody>
          <a:bodyPr/>
          <a:lstStyle/>
          <a:p>
            <a:r>
              <a:rPr kumimoji="1" lang="ja-JP" altLang="en-US" smtClean="0"/>
              <a:t>具体的な内容の説明に移ります。</a:t>
            </a:r>
            <a:endParaRPr kumimoji="1" lang="en-US" altLang="ja-JP" smtClean="0"/>
          </a:p>
          <a:p>
            <a:endParaRPr kumimoji="1" lang="en-US" altLang="ja-JP" smtClean="0"/>
          </a:p>
          <a:p>
            <a:r>
              <a:rPr kumimoji="1" lang="ja-JP" altLang="en-US" smtClean="0"/>
              <a:t>今回の研究では</a:t>
            </a:r>
            <a:r>
              <a:rPr kumimoji="1" lang="en-US" altLang="ja-JP" smtClean="0"/>
              <a:t>3D</a:t>
            </a:r>
            <a:r>
              <a:rPr kumimoji="1" lang="ja-JP" altLang="en-US" smtClean="0"/>
              <a:t>グラフィックを用いるアプリケーションとして、</a:t>
            </a:r>
            <a:endParaRPr kumimoji="1" lang="en-US" altLang="ja-JP" smtClean="0"/>
          </a:p>
          <a:p>
            <a:r>
              <a:rPr kumimoji="1" lang="ja-JP" altLang="en-US" smtClean="0"/>
              <a:t>変則チェスのカテゴリの一つである三次元チェス、</a:t>
            </a:r>
            <a:endParaRPr kumimoji="1" lang="en-US" altLang="ja-JP" smtClean="0"/>
          </a:p>
          <a:p>
            <a:r>
              <a:rPr kumimoji="1" lang="ja-JP" altLang="en-US" smtClean="0"/>
              <a:t>その代表であるラオムシャッハというゲームのアプリケーションを開発しました。</a:t>
            </a:r>
            <a:endParaRPr kumimoji="1" lang="en-US" altLang="ja-JP" smtClean="0"/>
          </a:p>
          <a:p>
            <a:endParaRPr kumimoji="1" lang="en-US" altLang="ja-JP" smtClean="0"/>
          </a:p>
          <a:p>
            <a:r>
              <a:rPr kumimoji="1" lang="ja-JP" altLang="en-US" smtClean="0"/>
              <a:t>詳しいルール説明は省きますが、ラオムシャッハは</a:t>
            </a:r>
            <a:r>
              <a:rPr kumimoji="1" lang="en-US" altLang="ja-JP" smtClean="0"/>
              <a:t>5×5×5</a:t>
            </a:r>
            <a:r>
              <a:rPr kumimoji="1" lang="ja-JP" altLang="en-US" smtClean="0"/>
              <a:t>の</a:t>
            </a:r>
            <a:r>
              <a:rPr kumimoji="1" lang="en-US" altLang="ja-JP" smtClean="0"/>
              <a:t>125</a:t>
            </a:r>
            <a:r>
              <a:rPr kumimoji="1" lang="ja-JP" altLang="en-US" smtClean="0"/>
              <a:t>マスの立体空間をチェス盤としたゲームです。</a:t>
            </a:r>
            <a:endParaRPr kumimoji="1" lang="en-US" altLang="ja-JP" smtClean="0"/>
          </a:p>
          <a:p>
            <a:endParaRPr kumimoji="1" lang="en-US" altLang="ja-JP" smtClean="0"/>
          </a:p>
          <a:p>
            <a:r>
              <a:rPr kumimoji="1" lang="ja-JP" altLang="en-US" smtClean="0"/>
              <a:t>このゲームでは、駒の位置関係を把握するのは</a:t>
            </a:r>
            <a:r>
              <a:rPr kumimoji="1" lang="en-US" altLang="ja-JP" smtClean="0"/>
              <a:t>2D</a:t>
            </a:r>
            <a:r>
              <a:rPr kumimoji="1" lang="ja-JP" altLang="en-US" smtClean="0"/>
              <a:t>グラフィックでは難しく、</a:t>
            </a:r>
            <a:endParaRPr kumimoji="1" lang="en-US" altLang="ja-JP" smtClean="0"/>
          </a:p>
          <a:p>
            <a:r>
              <a:rPr kumimoji="1" lang="ja-JP" altLang="en-US" smtClean="0"/>
              <a:t>現実でゲームを行うには、空中に駒を配置する必要性などから難しいため、</a:t>
            </a:r>
            <a:endParaRPr kumimoji="1" lang="en-US" altLang="ja-JP" smtClean="0"/>
          </a:p>
          <a:p>
            <a:r>
              <a:rPr kumimoji="1" lang="en-US" altLang="ja-JP" smtClean="0"/>
              <a:t>PC</a:t>
            </a:r>
            <a:r>
              <a:rPr kumimoji="1" lang="ja-JP" altLang="en-US" smtClean="0"/>
              <a:t>の</a:t>
            </a:r>
            <a:r>
              <a:rPr kumimoji="1" lang="en-US" altLang="ja-JP" smtClean="0"/>
              <a:t>3D</a:t>
            </a:r>
            <a:r>
              <a:rPr kumimoji="1" lang="ja-JP" altLang="en-US" smtClean="0"/>
              <a:t>グラフィックアプリケーションとして開発するのが適当であると考えました。</a:t>
            </a:r>
            <a:endParaRPr kumimoji="1" lang="en-US" altLang="ja-JP" smtClean="0"/>
          </a:p>
          <a:p>
            <a:endParaRPr kumimoji="1" lang="en-US" altLang="ja-JP" smtClean="0"/>
          </a:p>
          <a:p>
            <a:r>
              <a:rPr kumimoji="1" lang="ja-JP" altLang="en-US" smtClean="0"/>
              <a:t>なお、開発言語には</a:t>
            </a:r>
            <a:r>
              <a:rPr kumimoji="1" lang="en-US" altLang="ja-JP" smtClean="0"/>
              <a:t>C++</a:t>
            </a:r>
            <a:r>
              <a:rPr kumimoji="1" lang="ja-JP" altLang="en-US" smtClean="0"/>
              <a:t>を使用し、マイクロソフト社の</a:t>
            </a:r>
            <a:r>
              <a:rPr kumimoji="1" lang="en-US" altLang="ja-JP" smtClean="0"/>
              <a:t>DirectX</a:t>
            </a:r>
            <a:r>
              <a:rPr kumimoji="1" lang="ja-JP" altLang="en-US" baseline="0" smtClean="0"/>
              <a:t> </a:t>
            </a:r>
            <a:r>
              <a:rPr kumimoji="1" lang="en-US" altLang="ja-JP" smtClean="0"/>
              <a:t>SDK</a:t>
            </a:r>
            <a:r>
              <a:rPr kumimoji="1" lang="ja-JP" altLang="en-US" smtClean="0"/>
              <a:t>を利用して開発を行いました。</a:t>
            </a:r>
            <a:endParaRPr kumimoji="1" lang="en-US" altLang="ja-JP" smtClean="0"/>
          </a:p>
        </p:txBody>
      </p:sp>
      <p:sp>
        <p:nvSpPr>
          <p:cNvPr id="4" name="スライド番号プレースホルダー 3"/>
          <p:cNvSpPr>
            <a:spLocks noGrp="1"/>
          </p:cNvSpPr>
          <p:nvPr>
            <p:ph type="sldNum" sz="quarter" idx="10"/>
          </p:nvPr>
        </p:nvSpPr>
        <p:spPr/>
        <p:txBody>
          <a:bodyPr/>
          <a:lstStyle/>
          <a:p>
            <a:fld id="{D11A155A-E0E3-446E-8D00-ED08F7639541}" type="slidenum">
              <a:rPr kumimoji="1" lang="ja-JP" altLang="en-US" smtClean="0"/>
              <a:pPr/>
              <a:t>5</a:t>
            </a:fld>
            <a:endParaRPr kumimoji="1" lang="ja-JP" altLang="en-US"/>
          </a:p>
        </p:txBody>
      </p:sp>
    </p:spTree>
    <p:extLst>
      <p:ext uri="{BB962C8B-B14F-4D97-AF65-F5344CB8AC3E}">
        <p14:creationId xmlns:p14="http://schemas.microsoft.com/office/powerpoint/2010/main" val="1397944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57500" y="514350"/>
            <a:ext cx="3429000" cy="2571750"/>
          </a:xfrm>
          <a:prstGeom prst="rect">
            <a:avLst/>
          </a:prstGeom>
        </p:spPr>
      </p:sp>
      <p:sp>
        <p:nvSpPr>
          <p:cNvPr id="3" name="ノート プレースホルダー 2"/>
          <p:cNvSpPr>
            <a:spLocks noGrp="1"/>
          </p:cNvSpPr>
          <p:nvPr>
            <p:ph type="body" idx="1"/>
          </p:nvPr>
        </p:nvSpPr>
        <p:spPr/>
        <p:txBody>
          <a:bodyPr/>
          <a:lstStyle/>
          <a:p>
            <a:r>
              <a:rPr kumimoji="1" lang="ja-JP" altLang="en-US" smtClean="0"/>
              <a:t>これから開発したアプリケーションの動作を説明します。</a:t>
            </a:r>
            <a:endParaRPr kumimoji="1" lang="en-US" altLang="ja-JP" smtClean="0"/>
          </a:p>
          <a:p>
            <a:endParaRPr kumimoji="1" lang="en-US" altLang="ja-JP" smtClean="0"/>
          </a:p>
          <a:p>
            <a:r>
              <a:rPr kumimoji="1" lang="ja-JP" altLang="en-US" smtClean="0"/>
              <a:t>実際の動作画面を動画で用意したのでご覧ください。</a:t>
            </a:r>
            <a:endParaRPr kumimoji="1" lang="en-US" altLang="ja-JP" smtClean="0"/>
          </a:p>
          <a:p>
            <a:endParaRPr kumimoji="1" lang="en-US" altLang="ja-JP" smtClean="0"/>
          </a:p>
          <a:p>
            <a:r>
              <a:rPr kumimoji="1" lang="ja-JP" altLang="en-US" smtClean="0"/>
              <a:t>なお下の図は操作に用いるキーボードのキーの一覧になります。</a:t>
            </a:r>
            <a:endParaRPr kumimoji="1" lang="ja-JP" altLang="en-US"/>
          </a:p>
        </p:txBody>
      </p:sp>
      <p:sp>
        <p:nvSpPr>
          <p:cNvPr id="4" name="スライド番号プレースホルダー 3"/>
          <p:cNvSpPr>
            <a:spLocks noGrp="1"/>
          </p:cNvSpPr>
          <p:nvPr>
            <p:ph type="sldNum" sz="quarter" idx="10"/>
          </p:nvPr>
        </p:nvSpPr>
        <p:spPr/>
        <p:txBody>
          <a:bodyPr/>
          <a:lstStyle/>
          <a:p>
            <a:fld id="{D11A155A-E0E3-446E-8D00-ED08F7639541}" type="slidenum">
              <a:rPr kumimoji="1" lang="ja-JP" altLang="en-US" smtClean="0"/>
              <a:pPr/>
              <a:t>6</a:t>
            </a:fld>
            <a:endParaRPr kumimoji="1" lang="ja-JP" altLang="en-US"/>
          </a:p>
        </p:txBody>
      </p:sp>
    </p:spTree>
    <p:extLst>
      <p:ext uri="{BB962C8B-B14F-4D97-AF65-F5344CB8AC3E}">
        <p14:creationId xmlns:p14="http://schemas.microsoft.com/office/powerpoint/2010/main" val="3647921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57500" y="514350"/>
            <a:ext cx="3429000" cy="2571750"/>
          </a:xfrm>
          <a:prstGeom prst="rect">
            <a:avLst/>
          </a:prstGeom>
        </p:spPr>
      </p:sp>
      <p:sp>
        <p:nvSpPr>
          <p:cNvPr id="3" name="ノート プレースホルダー 2"/>
          <p:cNvSpPr>
            <a:spLocks noGrp="1"/>
          </p:cNvSpPr>
          <p:nvPr>
            <p:ph type="body" idx="1"/>
          </p:nvPr>
        </p:nvSpPr>
        <p:spPr/>
        <p:txBody>
          <a:bodyPr/>
          <a:lstStyle/>
          <a:p>
            <a:r>
              <a:rPr kumimoji="1" lang="ja-JP" altLang="en-US" smtClean="0"/>
              <a:t>まず駒の選択画面の説明をします。</a:t>
            </a:r>
            <a:endParaRPr kumimoji="1" lang="en-US" altLang="ja-JP" smtClean="0"/>
          </a:p>
          <a:p>
            <a:endParaRPr kumimoji="1" lang="en-US" altLang="ja-JP" smtClean="0"/>
          </a:p>
          <a:p>
            <a:r>
              <a:rPr kumimoji="1" lang="ja-JP" altLang="en-US" smtClean="0"/>
              <a:t>これはチェスのプレイヤに手番が渡ってきたときの状態になります。</a:t>
            </a:r>
            <a:endParaRPr kumimoji="1" lang="en-US" altLang="ja-JP" smtClean="0"/>
          </a:p>
          <a:p>
            <a:endParaRPr kumimoji="1" lang="en-US" altLang="ja-JP" smtClean="0"/>
          </a:p>
          <a:p>
            <a:r>
              <a:rPr kumimoji="1" lang="ja-JP" altLang="en-US" smtClean="0"/>
              <a:t>チェス盤を確認し、動かす駒を選択する画面です。</a:t>
            </a:r>
            <a:endParaRPr kumimoji="1" lang="en-US" altLang="ja-JP" smtClean="0"/>
          </a:p>
          <a:p>
            <a:endParaRPr kumimoji="1" lang="en-US" altLang="ja-JP" smtClean="0"/>
          </a:p>
          <a:p>
            <a:r>
              <a:rPr kumimoji="1" lang="ja-JP" altLang="en-US" smtClean="0"/>
              <a:t>緑色に塗りつぶされた立方体が、現在の選択ボックスになります。</a:t>
            </a:r>
            <a:endParaRPr kumimoji="1" lang="en-US" altLang="ja-JP" smtClean="0"/>
          </a:p>
          <a:p>
            <a:endParaRPr kumimoji="1" lang="en-US" altLang="ja-JP" smtClean="0"/>
          </a:p>
          <a:p>
            <a:r>
              <a:rPr kumimoji="1" lang="ja-JP" altLang="en-US" smtClean="0"/>
              <a:t>この画面ではキーボードの入力を受け取り、選択ボックスを上下左右前後に動かすことができます。</a:t>
            </a:r>
            <a:endParaRPr kumimoji="1" lang="ja-JP" altLang="en-US"/>
          </a:p>
        </p:txBody>
      </p:sp>
      <p:sp>
        <p:nvSpPr>
          <p:cNvPr id="4" name="スライド番号プレースホルダー 3"/>
          <p:cNvSpPr>
            <a:spLocks noGrp="1"/>
          </p:cNvSpPr>
          <p:nvPr>
            <p:ph type="sldNum" sz="quarter" idx="10"/>
          </p:nvPr>
        </p:nvSpPr>
        <p:spPr/>
        <p:txBody>
          <a:bodyPr/>
          <a:lstStyle/>
          <a:p>
            <a:fld id="{D11A155A-E0E3-446E-8D00-ED08F7639541}" type="slidenum">
              <a:rPr kumimoji="1" lang="ja-JP" altLang="en-US" smtClean="0"/>
              <a:pPr/>
              <a:t>7</a:t>
            </a:fld>
            <a:endParaRPr kumimoji="1" lang="ja-JP" altLang="en-US"/>
          </a:p>
        </p:txBody>
      </p:sp>
    </p:spTree>
    <p:extLst>
      <p:ext uri="{BB962C8B-B14F-4D97-AF65-F5344CB8AC3E}">
        <p14:creationId xmlns:p14="http://schemas.microsoft.com/office/powerpoint/2010/main" val="1915108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57500" y="514350"/>
            <a:ext cx="3429000" cy="2571750"/>
          </a:xfrm>
          <a:prstGeom prst="rect">
            <a:avLst/>
          </a:prstGeom>
        </p:spPr>
      </p:sp>
      <p:sp>
        <p:nvSpPr>
          <p:cNvPr id="3" name="ノート プレースホルダー 2"/>
          <p:cNvSpPr>
            <a:spLocks noGrp="1"/>
          </p:cNvSpPr>
          <p:nvPr>
            <p:ph type="body" idx="1"/>
          </p:nvPr>
        </p:nvSpPr>
        <p:spPr/>
        <p:txBody>
          <a:bodyPr/>
          <a:lstStyle/>
          <a:p>
            <a:r>
              <a:rPr kumimoji="1" lang="ja-JP" altLang="en-US" smtClean="0"/>
              <a:t>次に視点の変更について説明します。</a:t>
            </a:r>
            <a:endParaRPr kumimoji="1" lang="en-US" altLang="ja-JP" smtClean="0"/>
          </a:p>
          <a:p>
            <a:endParaRPr kumimoji="1" lang="en-US" altLang="ja-JP" smtClean="0"/>
          </a:p>
          <a:p>
            <a:r>
              <a:rPr kumimoji="1" lang="ja-JP" altLang="en-US" smtClean="0"/>
              <a:t>選択ボックスを動かすキーボード入力を</a:t>
            </a:r>
            <a:r>
              <a:rPr kumimoji="1" lang="en-US" altLang="ja-JP" smtClean="0"/>
              <a:t>Shift</a:t>
            </a:r>
            <a:r>
              <a:rPr kumimoji="1" lang="ja-JP" altLang="en-US" smtClean="0"/>
              <a:t>キーを入力しながら同時に行うことで、</a:t>
            </a:r>
            <a:endParaRPr kumimoji="1" lang="en-US" altLang="ja-JP" smtClean="0"/>
          </a:p>
          <a:p>
            <a:r>
              <a:rPr kumimoji="1" lang="ja-JP" altLang="en-US" smtClean="0"/>
              <a:t>視点を変更することができます。</a:t>
            </a:r>
            <a:endParaRPr kumimoji="1" lang="en-US" altLang="ja-JP" smtClean="0"/>
          </a:p>
          <a:p>
            <a:endParaRPr kumimoji="1" lang="en-US" altLang="ja-JP" smtClean="0"/>
          </a:p>
          <a:p>
            <a:r>
              <a:rPr kumimoji="1" lang="ja-JP" altLang="en-US" smtClean="0"/>
              <a:t>これはゲームの進行中いつでも行うことができます。</a:t>
            </a:r>
            <a:endParaRPr kumimoji="1" lang="ja-JP" altLang="en-US"/>
          </a:p>
        </p:txBody>
      </p:sp>
      <p:sp>
        <p:nvSpPr>
          <p:cNvPr id="4" name="スライド番号プレースホルダー 3"/>
          <p:cNvSpPr>
            <a:spLocks noGrp="1"/>
          </p:cNvSpPr>
          <p:nvPr>
            <p:ph type="sldNum" sz="quarter" idx="10"/>
          </p:nvPr>
        </p:nvSpPr>
        <p:spPr/>
        <p:txBody>
          <a:bodyPr/>
          <a:lstStyle/>
          <a:p>
            <a:fld id="{D11A155A-E0E3-446E-8D00-ED08F7639541}" type="slidenum">
              <a:rPr kumimoji="1" lang="ja-JP" altLang="en-US" smtClean="0"/>
              <a:pPr/>
              <a:t>8</a:t>
            </a:fld>
            <a:endParaRPr kumimoji="1" lang="ja-JP" altLang="en-US"/>
          </a:p>
        </p:txBody>
      </p:sp>
    </p:spTree>
    <p:extLst>
      <p:ext uri="{BB962C8B-B14F-4D97-AF65-F5344CB8AC3E}">
        <p14:creationId xmlns:p14="http://schemas.microsoft.com/office/powerpoint/2010/main" val="469847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57500" y="514350"/>
            <a:ext cx="3429000" cy="2571750"/>
          </a:xfrm>
          <a:prstGeom prst="rect">
            <a:avLst/>
          </a:prstGeom>
        </p:spPr>
      </p:sp>
      <p:sp>
        <p:nvSpPr>
          <p:cNvPr id="3" name="ノート プレースホルダー 2"/>
          <p:cNvSpPr>
            <a:spLocks noGrp="1"/>
          </p:cNvSpPr>
          <p:nvPr>
            <p:ph type="body" idx="1"/>
          </p:nvPr>
        </p:nvSpPr>
        <p:spPr/>
        <p:txBody>
          <a:bodyPr/>
          <a:lstStyle/>
          <a:p>
            <a:r>
              <a:rPr kumimoji="1" lang="ja-JP" altLang="en-US" smtClean="0"/>
              <a:t>先ほどの選択画面でプレイヤが自分の色の駒を選択している状態で</a:t>
            </a:r>
            <a:r>
              <a:rPr kumimoji="1" lang="en-US" altLang="ja-JP" smtClean="0"/>
              <a:t>Enter</a:t>
            </a:r>
            <a:r>
              <a:rPr kumimoji="1" lang="ja-JP" altLang="en-US" smtClean="0"/>
              <a:t>キーを入力すると、</a:t>
            </a:r>
            <a:endParaRPr kumimoji="1" lang="en-US" altLang="ja-JP" smtClean="0"/>
          </a:p>
          <a:p>
            <a:r>
              <a:rPr kumimoji="1" lang="ja-JP" altLang="en-US" smtClean="0"/>
              <a:t>駒の移動、および攻撃先の選択画面になります。</a:t>
            </a:r>
            <a:endParaRPr kumimoji="1" lang="en-US" altLang="ja-JP" smtClean="0"/>
          </a:p>
          <a:p>
            <a:endParaRPr kumimoji="1" lang="en-US" altLang="ja-JP" smtClean="0"/>
          </a:p>
          <a:p>
            <a:r>
              <a:rPr kumimoji="1" lang="ja-JP" altLang="en-US" smtClean="0"/>
              <a:t>この画面で移動、もしくは攻撃できるマスを選択し、</a:t>
            </a:r>
            <a:endParaRPr kumimoji="1" lang="en-US" altLang="ja-JP" smtClean="0"/>
          </a:p>
          <a:p>
            <a:r>
              <a:rPr kumimoji="1" lang="en-US" altLang="ja-JP" smtClean="0"/>
              <a:t>Enter</a:t>
            </a:r>
            <a:r>
              <a:rPr kumimoji="1" lang="ja-JP" altLang="en-US" smtClean="0"/>
              <a:t>キーを入力すると駒の移動、攻撃が行われます。</a:t>
            </a:r>
            <a:endParaRPr kumimoji="1" lang="en-US" altLang="ja-JP" smtClean="0"/>
          </a:p>
          <a:p>
            <a:endParaRPr kumimoji="1" lang="en-US" altLang="ja-JP" smtClean="0"/>
          </a:p>
          <a:p>
            <a:r>
              <a:rPr kumimoji="1" lang="ja-JP" altLang="en-US" smtClean="0"/>
              <a:t>青色に塗りつぶされた立方体が、移動できるマス、</a:t>
            </a:r>
            <a:endParaRPr kumimoji="1" lang="en-US" altLang="ja-JP" smtClean="0"/>
          </a:p>
          <a:p>
            <a:r>
              <a:rPr kumimoji="1" lang="ja-JP" altLang="en-US" smtClean="0"/>
              <a:t>赤色に塗りつぶされた立方体が、攻撃できるマスです。</a:t>
            </a:r>
            <a:endParaRPr kumimoji="1" lang="en-US" altLang="ja-JP" smtClean="0"/>
          </a:p>
          <a:p>
            <a:endParaRPr kumimoji="1" lang="en-US" altLang="ja-JP" smtClean="0"/>
          </a:p>
          <a:p>
            <a:r>
              <a:rPr kumimoji="1" lang="ja-JP" altLang="en-US" smtClean="0"/>
              <a:t>本アプリケーションには他にチェックメイトに関する処理や、</a:t>
            </a:r>
            <a:endParaRPr kumimoji="1" lang="en-US" altLang="ja-JP" smtClean="0"/>
          </a:p>
          <a:p>
            <a:r>
              <a:rPr kumimoji="1" lang="ja-JP" altLang="en-US" smtClean="0"/>
              <a:t>ステールメイトの処理、プロモーションの処理等のいくつかの機能が実装されていますが、</a:t>
            </a:r>
            <a:endParaRPr kumimoji="1" lang="en-US" altLang="ja-JP" smtClean="0"/>
          </a:p>
          <a:p>
            <a:r>
              <a:rPr kumimoji="1" lang="ja-JP" altLang="en-US" smtClean="0"/>
              <a:t>ここでの説明は省きます。</a:t>
            </a:r>
            <a:endParaRPr kumimoji="1" lang="en-US" altLang="ja-JP" smtClean="0"/>
          </a:p>
        </p:txBody>
      </p:sp>
      <p:sp>
        <p:nvSpPr>
          <p:cNvPr id="4" name="スライド番号プレースホルダー 3"/>
          <p:cNvSpPr>
            <a:spLocks noGrp="1"/>
          </p:cNvSpPr>
          <p:nvPr>
            <p:ph type="sldNum" sz="quarter" idx="10"/>
          </p:nvPr>
        </p:nvSpPr>
        <p:spPr/>
        <p:txBody>
          <a:bodyPr/>
          <a:lstStyle/>
          <a:p>
            <a:fld id="{D11A155A-E0E3-446E-8D00-ED08F7639541}" type="slidenum">
              <a:rPr kumimoji="1" lang="ja-JP" altLang="en-US" smtClean="0"/>
              <a:pPr/>
              <a:t>9</a:t>
            </a:fld>
            <a:endParaRPr kumimoji="1" lang="ja-JP" altLang="en-US"/>
          </a:p>
        </p:txBody>
      </p:sp>
    </p:spTree>
    <p:extLst>
      <p:ext uri="{BB962C8B-B14F-4D97-AF65-F5344CB8AC3E}">
        <p14:creationId xmlns:p14="http://schemas.microsoft.com/office/powerpoint/2010/main" val="629486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57500" y="514350"/>
            <a:ext cx="3429000" cy="2571750"/>
          </a:xfrm>
          <a:prstGeom prst="rect">
            <a:avLst/>
          </a:prstGeom>
        </p:spPr>
      </p:sp>
      <p:sp>
        <p:nvSpPr>
          <p:cNvPr id="3" name="ノート プレースホルダー 2"/>
          <p:cNvSpPr>
            <a:spLocks noGrp="1"/>
          </p:cNvSpPr>
          <p:nvPr>
            <p:ph type="body" idx="1"/>
          </p:nvPr>
        </p:nvSpPr>
        <p:spPr/>
        <p:txBody>
          <a:bodyPr/>
          <a:lstStyle/>
          <a:p>
            <a:r>
              <a:rPr kumimoji="1" lang="ja-JP" altLang="en-US" smtClean="0"/>
              <a:t>今回作成したアプリケーションはラオムシャッハで</a:t>
            </a:r>
            <a:r>
              <a:rPr kumimoji="1" lang="en-US" altLang="ja-JP" smtClean="0"/>
              <a:t>2</a:t>
            </a:r>
            <a:r>
              <a:rPr kumimoji="1" lang="ja-JP" altLang="en-US" smtClean="0"/>
              <a:t>人のプレイヤが対戦することができます。</a:t>
            </a:r>
            <a:endParaRPr kumimoji="1" lang="en-US" altLang="ja-JP" smtClean="0"/>
          </a:p>
          <a:p>
            <a:endParaRPr kumimoji="1" lang="en-US" altLang="ja-JP" smtClean="0"/>
          </a:p>
          <a:p>
            <a:r>
              <a:rPr kumimoji="1" lang="ja-JP" altLang="en-US" smtClean="0"/>
              <a:t>しかし実際のゲーム画面を見てもらってわかるかと思いますが、</a:t>
            </a:r>
            <a:endParaRPr kumimoji="1" lang="en-US" altLang="ja-JP" smtClean="0"/>
          </a:p>
          <a:p>
            <a:r>
              <a:rPr kumimoji="1" lang="ja-JP" altLang="en-US" smtClean="0"/>
              <a:t>操作の難しさ、駒の位置関係の把握の難しさなどいくつかの問題があります。</a:t>
            </a:r>
            <a:endParaRPr kumimoji="1" lang="en-US" altLang="ja-JP" smtClean="0"/>
          </a:p>
          <a:p>
            <a:endParaRPr kumimoji="1" lang="en-US" altLang="ja-JP" smtClean="0"/>
          </a:p>
          <a:p>
            <a:r>
              <a:rPr kumimoji="1" lang="ja-JP" altLang="en-US" smtClean="0"/>
              <a:t>これではユーザにとって扱いやすい</a:t>
            </a:r>
            <a:r>
              <a:rPr kumimoji="1" lang="en-US" altLang="ja-JP" smtClean="0"/>
              <a:t>3D</a:t>
            </a:r>
            <a:r>
              <a:rPr kumimoji="1" lang="ja-JP" altLang="en-US" smtClean="0"/>
              <a:t>アプリケーションであるとは、到底言えません。</a:t>
            </a:r>
            <a:endParaRPr kumimoji="1" lang="en-US" altLang="ja-JP" smtClean="0"/>
          </a:p>
          <a:p>
            <a:endParaRPr kumimoji="1" lang="en-US" altLang="ja-JP" smtClean="0"/>
          </a:p>
          <a:p>
            <a:r>
              <a:rPr kumimoji="1" lang="ja-JP" altLang="en-US" smtClean="0"/>
              <a:t>アプリケーション側の設定を変更することで、ある程度までの改善は可能だとは思われますが、</a:t>
            </a:r>
            <a:endParaRPr kumimoji="1" lang="en-US" altLang="ja-JP" smtClean="0"/>
          </a:p>
          <a:p>
            <a:r>
              <a:rPr kumimoji="1" lang="ja-JP" altLang="en-US" smtClean="0"/>
              <a:t>もっと根本的に問題を解決しようと考えるならば、別のアプローチが必要だと思われます。</a:t>
            </a:r>
            <a:endParaRPr kumimoji="1" lang="en-US" altLang="ja-JP" smtClean="0"/>
          </a:p>
        </p:txBody>
      </p:sp>
      <p:sp>
        <p:nvSpPr>
          <p:cNvPr id="4" name="スライド番号プレースホルダー 3"/>
          <p:cNvSpPr>
            <a:spLocks noGrp="1"/>
          </p:cNvSpPr>
          <p:nvPr>
            <p:ph type="sldNum" sz="quarter" idx="10"/>
          </p:nvPr>
        </p:nvSpPr>
        <p:spPr/>
        <p:txBody>
          <a:bodyPr/>
          <a:lstStyle/>
          <a:p>
            <a:fld id="{D11A155A-E0E3-446E-8D00-ED08F7639541}" type="slidenum">
              <a:rPr kumimoji="1" lang="ja-JP" altLang="en-US" smtClean="0"/>
              <a:pPr/>
              <a:t>10</a:t>
            </a:fld>
            <a:endParaRPr kumimoji="1" lang="ja-JP" altLang="en-US"/>
          </a:p>
        </p:txBody>
      </p:sp>
    </p:spTree>
    <p:extLst>
      <p:ext uri="{BB962C8B-B14F-4D97-AF65-F5344CB8AC3E}">
        <p14:creationId xmlns:p14="http://schemas.microsoft.com/office/powerpoint/2010/main" val="1650351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1FC7E06-CEB8-455E-821E-163B099C3709}" type="datetimeFigureOut">
              <a:rPr kumimoji="1" lang="ja-JP" altLang="en-US" smtClean="0"/>
              <a:pPr/>
              <a:t>2012/2/4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6A8E182-FF04-4481-B2F9-B3D6052E19F1}" type="slidenum">
              <a:rPr kumimoji="1" lang="ja-JP" altLang="en-US" smtClean="0"/>
              <a:pPr/>
              <a:t>‹#›</a:t>
            </a:fld>
            <a:endParaRPr kumimoji="1" lang="ja-JP" altLang="en-US"/>
          </a:p>
        </p:txBody>
      </p:sp>
    </p:spTree>
    <p:extLst>
      <p:ext uri="{BB962C8B-B14F-4D97-AF65-F5344CB8AC3E}">
        <p14:creationId xmlns:p14="http://schemas.microsoft.com/office/powerpoint/2010/main" val="3676089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1FC7E06-CEB8-455E-821E-163B099C3709}" type="datetimeFigureOut">
              <a:rPr kumimoji="1" lang="ja-JP" altLang="en-US" smtClean="0"/>
              <a:pPr/>
              <a:t>2012/2/4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6A8E182-FF04-4481-B2F9-B3D6052E19F1}" type="slidenum">
              <a:rPr kumimoji="1" lang="ja-JP" altLang="en-US" smtClean="0"/>
              <a:pPr/>
              <a:t>‹#›</a:t>
            </a:fld>
            <a:endParaRPr kumimoji="1" lang="ja-JP" altLang="en-US"/>
          </a:p>
        </p:txBody>
      </p:sp>
    </p:spTree>
    <p:extLst>
      <p:ext uri="{BB962C8B-B14F-4D97-AF65-F5344CB8AC3E}">
        <p14:creationId xmlns:p14="http://schemas.microsoft.com/office/powerpoint/2010/main" val="2458157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1FC7E06-CEB8-455E-821E-163B099C3709}" type="datetimeFigureOut">
              <a:rPr kumimoji="1" lang="ja-JP" altLang="en-US" smtClean="0"/>
              <a:pPr/>
              <a:t>2012/2/4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6A8E182-FF04-4481-B2F9-B3D6052E19F1}" type="slidenum">
              <a:rPr kumimoji="1" lang="ja-JP" altLang="en-US" smtClean="0"/>
              <a:pPr/>
              <a:t>‹#›</a:t>
            </a:fld>
            <a:endParaRPr kumimoji="1" lang="ja-JP" altLang="en-US"/>
          </a:p>
        </p:txBody>
      </p:sp>
    </p:spTree>
    <p:extLst>
      <p:ext uri="{BB962C8B-B14F-4D97-AF65-F5344CB8AC3E}">
        <p14:creationId xmlns:p14="http://schemas.microsoft.com/office/powerpoint/2010/main" val="3514771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1FC7E06-CEB8-455E-821E-163B099C3709}" type="datetimeFigureOut">
              <a:rPr kumimoji="1" lang="ja-JP" altLang="en-US" smtClean="0"/>
              <a:pPr/>
              <a:t>2012/2/4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6A8E182-FF04-4481-B2F9-B3D6052E19F1}" type="slidenum">
              <a:rPr kumimoji="1" lang="ja-JP" altLang="en-US" smtClean="0"/>
              <a:pPr/>
              <a:t>‹#›</a:t>
            </a:fld>
            <a:endParaRPr kumimoji="1" lang="ja-JP" altLang="en-US"/>
          </a:p>
        </p:txBody>
      </p:sp>
    </p:spTree>
    <p:extLst>
      <p:ext uri="{BB962C8B-B14F-4D97-AF65-F5344CB8AC3E}">
        <p14:creationId xmlns:p14="http://schemas.microsoft.com/office/powerpoint/2010/main" val="36132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41FC7E06-CEB8-455E-821E-163B099C3709}" type="datetimeFigureOut">
              <a:rPr kumimoji="1" lang="ja-JP" altLang="en-US" smtClean="0"/>
              <a:pPr/>
              <a:t>2012/2/4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6A8E182-FF04-4481-B2F9-B3D6052E19F1}" type="slidenum">
              <a:rPr kumimoji="1" lang="ja-JP" altLang="en-US" smtClean="0"/>
              <a:pPr/>
              <a:t>‹#›</a:t>
            </a:fld>
            <a:endParaRPr kumimoji="1" lang="ja-JP" altLang="en-US"/>
          </a:p>
        </p:txBody>
      </p:sp>
    </p:spTree>
    <p:extLst>
      <p:ext uri="{BB962C8B-B14F-4D97-AF65-F5344CB8AC3E}">
        <p14:creationId xmlns:p14="http://schemas.microsoft.com/office/powerpoint/2010/main" val="2981732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1FC7E06-CEB8-455E-821E-163B099C3709}" type="datetimeFigureOut">
              <a:rPr kumimoji="1" lang="ja-JP" altLang="en-US" smtClean="0"/>
              <a:pPr/>
              <a:t>2012/2/4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6A8E182-FF04-4481-B2F9-B3D6052E19F1}" type="slidenum">
              <a:rPr kumimoji="1" lang="ja-JP" altLang="en-US" smtClean="0"/>
              <a:pPr/>
              <a:t>‹#›</a:t>
            </a:fld>
            <a:endParaRPr kumimoji="1" lang="ja-JP" altLang="en-US"/>
          </a:p>
        </p:txBody>
      </p:sp>
    </p:spTree>
    <p:extLst>
      <p:ext uri="{BB962C8B-B14F-4D97-AF65-F5344CB8AC3E}">
        <p14:creationId xmlns:p14="http://schemas.microsoft.com/office/powerpoint/2010/main" val="3455122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41FC7E06-CEB8-455E-821E-163B099C3709}" type="datetimeFigureOut">
              <a:rPr kumimoji="1" lang="ja-JP" altLang="en-US" smtClean="0"/>
              <a:pPr/>
              <a:t>2012/2/4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6A8E182-FF04-4481-B2F9-B3D6052E19F1}" type="slidenum">
              <a:rPr kumimoji="1" lang="ja-JP" altLang="en-US" smtClean="0"/>
              <a:pPr/>
              <a:t>‹#›</a:t>
            </a:fld>
            <a:endParaRPr kumimoji="1" lang="ja-JP" altLang="en-US"/>
          </a:p>
        </p:txBody>
      </p:sp>
    </p:spTree>
    <p:extLst>
      <p:ext uri="{BB962C8B-B14F-4D97-AF65-F5344CB8AC3E}">
        <p14:creationId xmlns:p14="http://schemas.microsoft.com/office/powerpoint/2010/main" val="278862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1FC7E06-CEB8-455E-821E-163B099C3709}" type="datetimeFigureOut">
              <a:rPr kumimoji="1" lang="ja-JP" altLang="en-US" smtClean="0"/>
              <a:pPr/>
              <a:t>2012/2/4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6A8E182-FF04-4481-B2F9-B3D6052E19F1}" type="slidenum">
              <a:rPr kumimoji="1" lang="ja-JP" altLang="en-US" smtClean="0"/>
              <a:pPr/>
              <a:t>‹#›</a:t>
            </a:fld>
            <a:endParaRPr kumimoji="1" lang="ja-JP" altLang="en-US"/>
          </a:p>
        </p:txBody>
      </p:sp>
    </p:spTree>
    <p:extLst>
      <p:ext uri="{BB962C8B-B14F-4D97-AF65-F5344CB8AC3E}">
        <p14:creationId xmlns:p14="http://schemas.microsoft.com/office/powerpoint/2010/main" val="2514921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1FC7E06-CEB8-455E-821E-163B099C3709}" type="datetimeFigureOut">
              <a:rPr kumimoji="1" lang="ja-JP" altLang="en-US" smtClean="0"/>
              <a:pPr/>
              <a:t>2012/2/4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6A8E182-FF04-4481-B2F9-B3D6052E19F1}" type="slidenum">
              <a:rPr kumimoji="1" lang="ja-JP" altLang="en-US" smtClean="0"/>
              <a:pPr/>
              <a:t>‹#›</a:t>
            </a:fld>
            <a:endParaRPr kumimoji="1" lang="ja-JP" altLang="en-US"/>
          </a:p>
        </p:txBody>
      </p:sp>
    </p:spTree>
    <p:extLst>
      <p:ext uri="{BB962C8B-B14F-4D97-AF65-F5344CB8AC3E}">
        <p14:creationId xmlns:p14="http://schemas.microsoft.com/office/powerpoint/2010/main" val="1491040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1FC7E06-CEB8-455E-821E-163B099C3709}" type="datetimeFigureOut">
              <a:rPr kumimoji="1" lang="ja-JP" altLang="en-US" smtClean="0"/>
              <a:pPr/>
              <a:t>2012/2/4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6A8E182-FF04-4481-B2F9-B3D6052E19F1}" type="slidenum">
              <a:rPr kumimoji="1" lang="ja-JP" altLang="en-US" smtClean="0"/>
              <a:pPr/>
              <a:t>‹#›</a:t>
            </a:fld>
            <a:endParaRPr kumimoji="1" lang="ja-JP" altLang="en-US"/>
          </a:p>
        </p:txBody>
      </p:sp>
    </p:spTree>
    <p:extLst>
      <p:ext uri="{BB962C8B-B14F-4D97-AF65-F5344CB8AC3E}">
        <p14:creationId xmlns:p14="http://schemas.microsoft.com/office/powerpoint/2010/main" val="5537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1FC7E06-CEB8-455E-821E-163B099C3709}" type="datetimeFigureOut">
              <a:rPr kumimoji="1" lang="ja-JP" altLang="en-US" smtClean="0"/>
              <a:pPr/>
              <a:t>2012/2/4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6A8E182-FF04-4481-B2F9-B3D6052E19F1}" type="slidenum">
              <a:rPr kumimoji="1" lang="ja-JP" altLang="en-US" smtClean="0"/>
              <a:pPr/>
              <a:t>‹#›</a:t>
            </a:fld>
            <a:endParaRPr kumimoji="1" lang="ja-JP" altLang="en-US"/>
          </a:p>
        </p:txBody>
      </p:sp>
    </p:spTree>
    <p:extLst>
      <p:ext uri="{BB962C8B-B14F-4D97-AF65-F5344CB8AC3E}">
        <p14:creationId xmlns:p14="http://schemas.microsoft.com/office/powerpoint/2010/main" val="3977518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FC7E06-CEB8-455E-821E-163B099C3709}" type="datetimeFigureOut">
              <a:rPr kumimoji="1" lang="ja-JP" altLang="en-US" smtClean="0"/>
              <a:pPr/>
              <a:t>2012/2/4</a:t>
            </a:fld>
            <a:endParaRPr kumimoji="1" lang="ja-JP" altLang="en-US"/>
          </a:p>
        </p:txBody>
      </p:sp>
      <p:sp>
        <p:nvSpPr>
          <p:cNvPr id="5" name="フッター プレースホルダー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A8E182-FF04-4481-B2F9-B3D6052E19F1}" type="slidenum">
              <a:rPr kumimoji="1" lang="ja-JP" altLang="en-US" smtClean="0"/>
              <a:pPr/>
              <a:t>‹#›</a:t>
            </a:fld>
            <a:endParaRPr kumimoji="1" lang="ja-JP" altLang="en-US"/>
          </a:p>
        </p:txBody>
      </p:sp>
    </p:spTree>
    <p:extLst>
      <p:ext uri="{BB962C8B-B14F-4D97-AF65-F5344CB8AC3E}">
        <p14:creationId xmlns:p14="http://schemas.microsoft.com/office/powerpoint/2010/main" val="3865863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g"/><Relationship Id="rId1" Type="http://schemas.microsoft.com/office/2007/relationships/media" Target="../media/media2.mp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g"/><Relationship Id="rId1" Type="http://schemas.microsoft.com/office/2007/relationships/media" Target="../media/media3.mpg"/><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a:t>三次元</a:t>
            </a:r>
            <a:r>
              <a:rPr lang="ja-JP" altLang="en-US" smtClean="0"/>
              <a:t>チェス</a:t>
            </a:r>
            <a:r>
              <a:rPr lang="ja-JP" altLang="en-US"/>
              <a:t>対戦ゲームの開発</a:t>
            </a:r>
            <a:endParaRPr kumimoji="1" lang="ja-JP" altLang="en-US"/>
          </a:p>
        </p:txBody>
      </p:sp>
      <p:sp>
        <p:nvSpPr>
          <p:cNvPr id="3" name="サブタイトル 2"/>
          <p:cNvSpPr>
            <a:spLocks noGrp="1"/>
          </p:cNvSpPr>
          <p:nvPr>
            <p:ph type="subTitle" idx="1"/>
          </p:nvPr>
        </p:nvSpPr>
        <p:spPr/>
        <p:txBody>
          <a:bodyPr/>
          <a:lstStyle/>
          <a:p>
            <a:r>
              <a:rPr lang="ja-JP" altLang="en-US" smtClean="0">
                <a:solidFill>
                  <a:schemeClr val="tx1"/>
                </a:solidFill>
              </a:rPr>
              <a:t>情報論理工学 研究室</a:t>
            </a:r>
            <a:endParaRPr lang="en-US" altLang="ja-JP" smtClean="0">
              <a:solidFill>
                <a:schemeClr val="tx1"/>
              </a:solidFill>
            </a:endParaRPr>
          </a:p>
          <a:p>
            <a:r>
              <a:rPr lang="en-US" altLang="ja-JP">
                <a:solidFill>
                  <a:schemeClr val="tx1"/>
                </a:solidFill>
              </a:rPr>
              <a:t>08-1-037-0219</a:t>
            </a:r>
          </a:p>
          <a:p>
            <a:r>
              <a:rPr kumimoji="1" lang="ja-JP" altLang="en-US" smtClean="0">
                <a:solidFill>
                  <a:schemeClr val="tx1"/>
                </a:solidFill>
              </a:rPr>
              <a:t>原田友人</a:t>
            </a:r>
            <a:endParaRPr kumimoji="1" lang="en-US" altLang="ja-JP" smtClean="0">
              <a:solidFill>
                <a:schemeClr val="tx1"/>
              </a:solidFill>
            </a:endParaRPr>
          </a:p>
        </p:txBody>
      </p:sp>
    </p:spTree>
    <p:extLst>
      <p:ext uri="{BB962C8B-B14F-4D97-AF65-F5344CB8AC3E}">
        <p14:creationId xmlns:p14="http://schemas.microsoft.com/office/powerpoint/2010/main" val="34540059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結論</a:t>
            </a:r>
            <a:endParaRPr kumimoji="1" lang="ja-JP" altLang="en-US"/>
          </a:p>
        </p:txBody>
      </p:sp>
      <p:sp>
        <p:nvSpPr>
          <p:cNvPr id="3" name="コンテンツ プレースホルダー 2"/>
          <p:cNvSpPr>
            <a:spLocks noGrp="1"/>
          </p:cNvSpPr>
          <p:nvPr>
            <p:ph idx="1"/>
          </p:nvPr>
        </p:nvSpPr>
        <p:spPr/>
        <p:txBody>
          <a:bodyPr/>
          <a:lstStyle/>
          <a:p>
            <a:r>
              <a:rPr lang="ja-JP" altLang="en-US" sz="2800" smtClean="0"/>
              <a:t> </a:t>
            </a:r>
            <a:r>
              <a:rPr lang="en-US" altLang="ja-JP" sz="2800"/>
              <a:t>3D</a:t>
            </a:r>
            <a:r>
              <a:rPr lang="ja-JP" altLang="en-US" sz="2800"/>
              <a:t>グラフィックを</a:t>
            </a:r>
            <a:r>
              <a:rPr lang="ja-JP" altLang="en-US" sz="2800" smtClean="0"/>
              <a:t>用いたゲームアプリケーションを</a:t>
            </a:r>
            <a:r>
              <a:rPr lang="en-US" altLang="ja-JP" sz="2800" smtClean="0"/>
              <a:t/>
            </a:r>
            <a:br>
              <a:rPr lang="en-US" altLang="ja-JP" sz="2800" smtClean="0"/>
            </a:br>
            <a:r>
              <a:rPr lang="ja-JP" altLang="en-US" sz="2800" smtClean="0"/>
              <a:t>開発した。本アプリケーション</a:t>
            </a:r>
            <a:r>
              <a:rPr lang="ja-JP" altLang="en-US" sz="2800"/>
              <a:t>により</a:t>
            </a:r>
            <a:r>
              <a:rPr lang="en-US" altLang="ja-JP" sz="2800"/>
              <a:t>2</a:t>
            </a:r>
            <a:r>
              <a:rPr lang="ja-JP" altLang="en-US" sz="2800"/>
              <a:t>人のプレイヤ</a:t>
            </a:r>
            <a:r>
              <a:rPr lang="ja-JP" altLang="en-US" sz="2800" smtClean="0"/>
              <a:t>がラオムシャッハ</a:t>
            </a:r>
            <a:r>
              <a:rPr lang="ja-JP" altLang="en-US" sz="2800"/>
              <a:t>で対戦を行える。 </a:t>
            </a:r>
            <a:endParaRPr lang="en-US" altLang="ja-JP" sz="2800" smtClean="0"/>
          </a:p>
          <a:p>
            <a:endParaRPr kumimoji="1" lang="en-US" altLang="ja-JP" sz="2800" smtClean="0"/>
          </a:p>
          <a:p>
            <a:r>
              <a:rPr kumimoji="1" lang="ja-JP" altLang="en-US" sz="2800" smtClean="0"/>
              <a:t>問題点</a:t>
            </a:r>
            <a:endParaRPr kumimoji="1" lang="en-US" altLang="ja-JP" sz="2800" smtClean="0"/>
          </a:p>
          <a:p>
            <a:pPr lvl="1"/>
            <a:r>
              <a:rPr lang="ja-JP" altLang="en-US" sz="2400"/>
              <a:t>操作性の</a:t>
            </a:r>
            <a:r>
              <a:rPr lang="ja-JP" altLang="en-US" sz="2400" smtClean="0"/>
              <a:t>悪さ</a:t>
            </a:r>
            <a:endParaRPr lang="en-US" altLang="ja-JP" sz="2400" smtClean="0"/>
          </a:p>
          <a:p>
            <a:pPr lvl="1"/>
            <a:r>
              <a:rPr kumimoji="1" lang="ja-JP" altLang="en-US" sz="2400"/>
              <a:t>視認性の</a:t>
            </a:r>
            <a:r>
              <a:rPr kumimoji="1" lang="ja-JP" altLang="en-US" sz="2400" smtClean="0"/>
              <a:t>悪さ</a:t>
            </a:r>
            <a:endParaRPr kumimoji="1" lang="en-US" altLang="ja-JP" sz="2400" smtClean="0"/>
          </a:p>
          <a:p>
            <a:pPr lvl="1"/>
            <a:endParaRPr lang="en-US" altLang="ja-JP" sz="2400"/>
          </a:p>
          <a:p>
            <a:pPr lvl="0">
              <a:buFont typeface="Wingdings" pitchFamily="2" charset="2"/>
              <a:buChar char="Ø"/>
            </a:pPr>
            <a:r>
              <a:rPr lang="ja-JP" altLang="en-US" sz="2800" smtClean="0"/>
              <a:t>インタフェース</a:t>
            </a:r>
            <a:r>
              <a:rPr lang="ja-JP" altLang="en-US" sz="2800"/>
              <a:t>の改善</a:t>
            </a:r>
            <a:endParaRPr kumimoji="1" lang="ja-JP" altLang="en-US" sz="2800"/>
          </a:p>
        </p:txBody>
      </p:sp>
      <p:pic>
        <p:nvPicPr>
          <p:cNvPr id="5" name="Picture 3" descr="C:\Documents and Settings\ishimizu\Local Settings\Temporary Internet Files\Content.IE5\UGQCLJIM\MP90040066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2451" y="3429000"/>
            <a:ext cx="3121152" cy="2496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44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今後の課題</a:t>
            </a:r>
            <a:endParaRPr kumimoji="1" lang="ja-JP" altLang="en-US"/>
          </a:p>
        </p:txBody>
      </p:sp>
      <p:sp>
        <p:nvSpPr>
          <p:cNvPr id="3" name="コンテンツ プレースホルダー 2"/>
          <p:cNvSpPr>
            <a:spLocks noGrp="1"/>
          </p:cNvSpPr>
          <p:nvPr>
            <p:ph idx="1"/>
          </p:nvPr>
        </p:nvSpPr>
        <p:spPr/>
        <p:txBody>
          <a:bodyPr>
            <a:normAutofit/>
          </a:bodyPr>
          <a:lstStyle/>
          <a:p>
            <a:endParaRPr lang="en-US" altLang="ja-JP" smtClean="0"/>
          </a:p>
          <a:p>
            <a:r>
              <a:rPr lang="ja-JP" altLang="en-US" sz="2800" smtClean="0"/>
              <a:t>操作インタフェースの改善</a:t>
            </a:r>
            <a:endParaRPr lang="en-US" altLang="ja-JP" sz="2800" smtClean="0"/>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ja-JP" altLang="en-US" sz="2400"/>
              <a:t>マウス</a:t>
            </a:r>
            <a:r>
              <a:rPr lang="ja-JP" altLang="en-US" sz="2400" smtClean="0"/>
              <a:t>入力・マイクロソフト社の</a:t>
            </a:r>
            <a:r>
              <a:rPr lang="en-US" altLang="ja-JP" sz="2400" err="1" smtClean="0"/>
              <a:t>Kinect</a:t>
            </a:r>
            <a:r>
              <a:rPr lang="ja-JP" altLang="en-US" sz="2400" smtClean="0"/>
              <a:t>等</a:t>
            </a:r>
            <a:endParaRPr lang="en-US" altLang="ja-JP"/>
          </a:p>
        </p:txBody>
      </p:sp>
      <p:pic>
        <p:nvPicPr>
          <p:cNvPr id="2050" name="Picture 2" descr="E:\2011年度卒研\mediaold\kinect-hero.jpg"/>
          <p:cNvPicPr>
            <a:picLocks noChangeAspect="1" noChangeArrowheads="1"/>
          </p:cNvPicPr>
          <p:nvPr/>
        </p:nvPicPr>
        <p:blipFill rotWithShape="1">
          <a:blip r:embed="rId3">
            <a:extLst>
              <a:ext uri="{28A0092B-C50C-407E-A947-70E740481C1C}">
                <a14:useLocalDpi xmlns:a14="http://schemas.microsoft.com/office/drawing/2010/main" val="0"/>
              </a:ext>
            </a:extLst>
          </a:blip>
          <a:srcRect l="39068" r="163"/>
          <a:stretch/>
        </p:blipFill>
        <p:spPr bwMode="auto">
          <a:xfrm>
            <a:off x="4593704" y="3583872"/>
            <a:ext cx="3762361" cy="173831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Documents and Settings\ishimizu\Local Settings\Temporary Internet Files\Content.IE5\TZ8YD4PD\MP900400632[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8847" b="18658"/>
          <a:stretch/>
        </p:blipFill>
        <p:spPr bwMode="auto">
          <a:xfrm>
            <a:off x="971600" y="3429000"/>
            <a:ext cx="3120390" cy="204806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4218400" y="5556075"/>
            <a:ext cx="4512967" cy="369332"/>
          </a:xfrm>
          <a:prstGeom prst="rect">
            <a:avLst/>
          </a:prstGeom>
          <a:noFill/>
        </p:spPr>
        <p:txBody>
          <a:bodyPr wrap="none" rtlCol="0">
            <a:spAutoFit/>
          </a:bodyPr>
          <a:lstStyle/>
          <a:p>
            <a:pPr marL="0" lvl="1"/>
            <a:r>
              <a:rPr lang="ja-JP" altLang="ja-JP"/>
              <a:t>画像は</a:t>
            </a:r>
            <a:r>
              <a:rPr lang="en-US" altLang="ja-JP"/>
              <a:t>DirectX </a:t>
            </a:r>
            <a:r>
              <a:rPr lang="ja-JP" altLang="en-US"/>
              <a:t>デベロッパーセンター</a:t>
            </a:r>
            <a:r>
              <a:rPr lang="ja-JP" altLang="ja-JP"/>
              <a:t>より</a:t>
            </a:r>
            <a:r>
              <a:rPr lang="ja-JP" altLang="ja-JP" smtClean="0"/>
              <a:t>引用</a:t>
            </a:r>
            <a:endParaRPr lang="en-US" altLang="ja-JP"/>
          </a:p>
        </p:txBody>
      </p:sp>
    </p:spTree>
    <p:extLst>
      <p:ext uri="{BB962C8B-B14F-4D97-AF65-F5344CB8AC3E}">
        <p14:creationId xmlns:p14="http://schemas.microsoft.com/office/powerpoint/2010/main" val="55037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500"/>
                                        <p:tgtEl>
                                          <p:spTgt spid="2051"/>
                                        </p:tgtEl>
                                      </p:cBhvr>
                                    </p:animEffect>
                                  </p:childTnLst>
                                </p:cTn>
                              </p:par>
                              <p:par>
                                <p:cTn id="18" presetID="10"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今後の課題</a:t>
            </a:r>
            <a:endParaRPr kumimoji="1" lang="ja-JP" altLang="en-US"/>
          </a:p>
        </p:txBody>
      </p:sp>
      <p:sp>
        <p:nvSpPr>
          <p:cNvPr id="3" name="コンテンツ プレースホルダー 2"/>
          <p:cNvSpPr>
            <a:spLocks noGrp="1"/>
          </p:cNvSpPr>
          <p:nvPr>
            <p:ph idx="1"/>
          </p:nvPr>
        </p:nvSpPr>
        <p:spPr/>
        <p:txBody>
          <a:bodyPr>
            <a:normAutofit/>
          </a:bodyPr>
          <a:lstStyle/>
          <a:p>
            <a:endParaRPr lang="en-US" altLang="ja-JP" smtClean="0"/>
          </a:p>
          <a:p>
            <a:r>
              <a:rPr lang="ja-JP" altLang="en-US" sz="2800" smtClean="0"/>
              <a:t>視覚インタフェースの改善</a:t>
            </a:r>
            <a:endParaRPr lang="en-US" altLang="ja-JP" sz="2800" smtClean="0"/>
          </a:p>
          <a:p>
            <a:pPr lvl="1"/>
            <a:r>
              <a:rPr kumimoji="1" lang="en-US" altLang="ja-JP" sz="2400" smtClean="0"/>
              <a:t>3D</a:t>
            </a:r>
            <a:r>
              <a:rPr kumimoji="1" lang="ja-JP" altLang="en-US" sz="2400" smtClean="0"/>
              <a:t>ディスプレイ</a:t>
            </a:r>
            <a:r>
              <a:rPr kumimoji="1" lang="en-US" altLang="ja-JP" sz="2400" smtClean="0"/>
              <a:t>(</a:t>
            </a:r>
            <a:r>
              <a:rPr kumimoji="1" lang="ja-JP" altLang="en-US" sz="2400" smtClean="0"/>
              <a:t>実像作成型</a:t>
            </a:r>
            <a:r>
              <a:rPr kumimoji="1" lang="en-US" altLang="ja-JP" sz="2400" smtClean="0"/>
              <a:t>)</a:t>
            </a:r>
            <a:r>
              <a:rPr kumimoji="1" lang="ja-JP" altLang="en-US" sz="2400" smtClean="0"/>
              <a:t>等</a:t>
            </a:r>
            <a:endParaRPr lang="en-US" altLang="ja-JP" sz="2400"/>
          </a:p>
        </p:txBody>
      </p:sp>
      <p:pic>
        <p:nvPicPr>
          <p:cNvPr id="4" name="図 3" descr="産総研：プレスリリース　空中に浮かび上がる３次元(3D)映像"/>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3422496"/>
            <a:ext cx="2857500" cy="2143125"/>
          </a:xfrm>
          <a:prstGeom prst="rect">
            <a:avLst/>
          </a:prstGeom>
        </p:spPr>
      </p:pic>
      <p:pic>
        <p:nvPicPr>
          <p:cNvPr id="1026" name="Picture 2" descr="E:\2011年度卒研\mediaold\立体T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429000"/>
            <a:ext cx="3692308" cy="216000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844056" y="5758138"/>
            <a:ext cx="7455887" cy="369332"/>
          </a:xfrm>
          <a:prstGeom prst="rect">
            <a:avLst/>
          </a:prstGeom>
          <a:noFill/>
        </p:spPr>
        <p:txBody>
          <a:bodyPr wrap="none" rtlCol="0">
            <a:spAutoFit/>
          </a:bodyPr>
          <a:lstStyle/>
          <a:p>
            <a:pPr marL="0" lvl="1"/>
            <a:r>
              <a:rPr lang="ja-JP" altLang="en-US"/>
              <a:t>画像は産総研：プレスリリース 空中に浮かび上がる３次元</a:t>
            </a:r>
            <a:r>
              <a:rPr lang="en-US" altLang="ja-JP"/>
              <a:t>(3D)</a:t>
            </a:r>
            <a:r>
              <a:rPr lang="ja-JP" altLang="en-US"/>
              <a:t>映像より</a:t>
            </a:r>
            <a:r>
              <a:rPr lang="ja-JP" altLang="en-US" smtClean="0"/>
              <a:t>引用</a:t>
            </a:r>
            <a:endParaRPr lang="en-US" altLang="ja-JP"/>
          </a:p>
        </p:txBody>
      </p:sp>
    </p:spTree>
    <p:extLst>
      <p:ext uri="{BB962C8B-B14F-4D97-AF65-F5344CB8AC3E}">
        <p14:creationId xmlns:p14="http://schemas.microsoft.com/office/powerpoint/2010/main" val="124452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43408"/>
            <a:ext cx="8229600" cy="1143000"/>
          </a:xfrm>
        </p:spPr>
        <p:txBody>
          <a:bodyPr>
            <a:normAutofit/>
          </a:bodyPr>
          <a:lstStyle/>
          <a:p>
            <a:r>
              <a:rPr lang="ja-JP" altLang="en-US" sz="2800"/>
              <a:t>参考文献</a:t>
            </a:r>
            <a:endParaRPr kumimoji="1" lang="ja-JP" altLang="en-US" sz="2800"/>
          </a:p>
        </p:txBody>
      </p:sp>
      <p:sp>
        <p:nvSpPr>
          <p:cNvPr id="3" name="コンテンツ プレースホルダー 2"/>
          <p:cNvSpPr>
            <a:spLocks noGrp="1"/>
          </p:cNvSpPr>
          <p:nvPr>
            <p:ph idx="1"/>
          </p:nvPr>
        </p:nvSpPr>
        <p:spPr>
          <a:xfrm>
            <a:off x="489600" y="764704"/>
            <a:ext cx="8641080" cy="5040000"/>
          </a:xfrm>
        </p:spPr>
        <p:txBody>
          <a:bodyPr>
            <a:noAutofit/>
          </a:bodyPr>
          <a:lstStyle/>
          <a:p>
            <a:r>
              <a:rPr lang="en-US" altLang="ja-JP" sz="2400" smtClean="0">
                <a:latin typeface="+mj-lt"/>
              </a:rPr>
              <a:t>AMD </a:t>
            </a:r>
            <a:r>
              <a:rPr lang="ja-JP" altLang="en-US" sz="2400">
                <a:latin typeface="+mj-lt"/>
              </a:rPr>
              <a:t>アクセラレーテッド・プロセッサー</a:t>
            </a:r>
            <a:r>
              <a:rPr lang="en-US" altLang="ja-JP" sz="2400">
                <a:latin typeface="+mj-lt"/>
              </a:rPr>
              <a:t>. </a:t>
            </a:r>
            <a:r>
              <a:rPr lang="en-US" altLang="ja-JP" sz="2400" smtClean="0">
                <a:latin typeface="+mj-lt"/>
              </a:rPr>
              <a:t>AMD.</a:t>
            </a:r>
            <a:br>
              <a:rPr lang="en-US" altLang="ja-JP" sz="2400" smtClean="0">
                <a:latin typeface="+mj-lt"/>
              </a:rPr>
            </a:br>
            <a:r>
              <a:rPr lang="en-US" altLang="ja-JP" sz="1600" smtClean="0">
                <a:latin typeface="Century" pitchFamily="18" charset="0"/>
              </a:rPr>
              <a:t>http</a:t>
            </a:r>
            <a:r>
              <a:rPr lang="en-US" altLang="ja-JP" sz="1600">
                <a:latin typeface="Century" pitchFamily="18" charset="0"/>
              </a:rPr>
              <a:t>://www.amd.com/jp/products/desktop/apu/mainstream/Pages/mainstream.aspx</a:t>
            </a:r>
          </a:p>
          <a:p>
            <a:r>
              <a:rPr lang="ja-JP" altLang="en-US" sz="2400" smtClean="0">
                <a:latin typeface="+mj-lt"/>
              </a:rPr>
              <a:t>インテル</a:t>
            </a:r>
            <a:r>
              <a:rPr lang="en-US" altLang="ja-JP" sz="2400">
                <a:latin typeface="+mj-lt"/>
              </a:rPr>
              <a:t>HD </a:t>
            </a:r>
            <a:r>
              <a:rPr lang="ja-JP" altLang="en-US" sz="2400">
                <a:latin typeface="+mj-lt"/>
              </a:rPr>
              <a:t>グラフィックス</a:t>
            </a:r>
            <a:r>
              <a:rPr lang="en-US" altLang="ja-JP" sz="2400">
                <a:latin typeface="+mj-lt"/>
              </a:rPr>
              <a:t>. Intel. </a:t>
            </a:r>
            <a:r>
              <a:rPr lang="en-US" altLang="ja-JP" sz="1600">
                <a:latin typeface="Century" pitchFamily="18" charset="0"/>
              </a:rPr>
              <a:t>http://www.intel.com/jp/technology/graphics/intelhd.htm</a:t>
            </a:r>
          </a:p>
          <a:p>
            <a:r>
              <a:rPr lang="ja-JP" altLang="en-US" sz="2400" smtClean="0">
                <a:latin typeface="+mj-lt"/>
              </a:rPr>
              <a:t>大槻</a:t>
            </a:r>
            <a:r>
              <a:rPr lang="ja-JP" altLang="en-US" sz="2400">
                <a:latin typeface="+mj-lt"/>
              </a:rPr>
              <a:t>有一郎</a:t>
            </a:r>
            <a:r>
              <a:rPr lang="en-US" altLang="ja-JP" sz="2400">
                <a:latin typeface="+mj-lt"/>
              </a:rPr>
              <a:t>. 15 </a:t>
            </a:r>
            <a:r>
              <a:rPr lang="ja-JP" altLang="en-US" sz="2400">
                <a:latin typeface="+mj-lt"/>
              </a:rPr>
              <a:t>歳からはじめる</a:t>
            </a:r>
            <a:r>
              <a:rPr lang="en-US" altLang="ja-JP" sz="2400">
                <a:latin typeface="+mj-lt"/>
              </a:rPr>
              <a:t>DirectX 9 3D </a:t>
            </a:r>
            <a:r>
              <a:rPr lang="ja-JP" altLang="en-US" sz="2400">
                <a:latin typeface="+mj-lt"/>
              </a:rPr>
              <a:t>ゲームプログラミング教室</a:t>
            </a:r>
            <a:r>
              <a:rPr lang="en-US" altLang="ja-JP" sz="2400">
                <a:latin typeface="+mj-lt"/>
              </a:rPr>
              <a:t>C++ </a:t>
            </a:r>
            <a:r>
              <a:rPr lang="ja-JP" altLang="en-US" sz="2400">
                <a:latin typeface="+mj-lt"/>
              </a:rPr>
              <a:t>編</a:t>
            </a:r>
            <a:r>
              <a:rPr lang="en-US" altLang="ja-JP" sz="2400">
                <a:latin typeface="+mj-lt"/>
              </a:rPr>
              <a:t>. </a:t>
            </a:r>
            <a:r>
              <a:rPr lang="ja-JP" altLang="en-US" sz="2400">
                <a:latin typeface="+mj-lt"/>
              </a:rPr>
              <a:t>株式会社ラトルズ</a:t>
            </a:r>
            <a:r>
              <a:rPr lang="en-US" altLang="ja-JP" sz="2400" smtClean="0">
                <a:latin typeface="+mj-lt"/>
              </a:rPr>
              <a:t>,2007</a:t>
            </a:r>
            <a:r>
              <a:rPr lang="en-US" altLang="ja-JP" sz="2400">
                <a:latin typeface="+mj-lt"/>
              </a:rPr>
              <a:t>.</a:t>
            </a:r>
          </a:p>
          <a:p>
            <a:r>
              <a:rPr lang="en-US" altLang="ja-JP" sz="2400" smtClean="0">
                <a:latin typeface="+mj-lt"/>
              </a:rPr>
              <a:t>DirectX </a:t>
            </a:r>
            <a:r>
              <a:rPr lang="ja-JP" altLang="en-US" sz="2400">
                <a:latin typeface="+mj-lt"/>
              </a:rPr>
              <a:t>デベロッパーセンター</a:t>
            </a:r>
            <a:r>
              <a:rPr lang="en-US" altLang="ja-JP" sz="2400">
                <a:latin typeface="+mj-lt"/>
              </a:rPr>
              <a:t>. Microsoft. </a:t>
            </a:r>
            <a:r>
              <a:rPr lang="en-US" altLang="ja-JP" sz="2400" smtClean="0">
                <a:latin typeface="+mj-lt"/>
              </a:rPr>
              <a:t/>
            </a:r>
            <a:br>
              <a:rPr lang="en-US" altLang="ja-JP" sz="2400" smtClean="0">
                <a:latin typeface="+mj-lt"/>
              </a:rPr>
            </a:br>
            <a:r>
              <a:rPr lang="en-US" altLang="ja-JP" sz="1600" smtClean="0">
                <a:latin typeface="Century" pitchFamily="18" charset="0"/>
              </a:rPr>
              <a:t>http</a:t>
            </a:r>
            <a:r>
              <a:rPr lang="en-US" altLang="ja-JP" sz="1600">
                <a:latin typeface="Century" pitchFamily="18" charset="0"/>
              </a:rPr>
              <a:t>://</a:t>
            </a:r>
            <a:r>
              <a:rPr lang="en-US" altLang="ja-JP" sz="1600" smtClean="0">
                <a:latin typeface="Century" pitchFamily="18" charset="0"/>
              </a:rPr>
              <a:t>msdn.microsoft.com/ja-jp/directx/default</a:t>
            </a:r>
            <a:endParaRPr lang="en-US" altLang="ja-JP" sz="2400">
              <a:latin typeface="Century" pitchFamily="18" charset="0"/>
            </a:endParaRPr>
          </a:p>
          <a:p>
            <a:r>
              <a:rPr lang="en-US" altLang="ja-JP" sz="2400" smtClean="0">
                <a:latin typeface="+mj-lt"/>
              </a:rPr>
              <a:t>Kinect </a:t>
            </a:r>
            <a:r>
              <a:rPr lang="en-US" altLang="ja-JP" sz="2400">
                <a:latin typeface="+mj-lt"/>
              </a:rPr>
              <a:t>for Windows SDK. Microsoft. </a:t>
            </a:r>
            <a:r>
              <a:rPr lang="en-US" altLang="ja-JP" sz="2400" smtClean="0">
                <a:latin typeface="+mj-lt"/>
              </a:rPr>
              <a:t/>
            </a:r>
            <a:br>
              <a:rPr lang="en-US" altLang="ja-JP" sz="2400" smtClean="0">
                <a:latin typeface="+mj-lt"/>
              </a:rPr>
            </a:br>
            <a:r>
              <a:rPr lang="en-US" altLang="ja-JP" sz="1600" smtClean="0">
                <a:latin typeface="Century" pitchFamily="18" charset="0"/>
              </a:rPr>
              <a:t>http</a:t>
            </a:r>
            <a:r>
              <a:rPr lang="en-US" altLang="ja-JP" sz="1600">
                <a:latin typeface="Century" pitchFamily="18" charset="0"/>
              </a:rPr>
              <a:t>://www.microsoft.com/en-us/kinectforwindows</a:t>
            </a:r>
            <a:r>
              <a:rPr lang="en-US" altLang="ja-JP" sz="1600" smtClean="0">
                <a:latin typeface="Century" pitchFamily="18" charset="0"/>
              </a:rPr>
              <a:t>/</a:t>
            </a:r>
            <a:endParaRPr lang="en-US" altLang="ja-JP" sz="1400">
              <a:latin typeface="Century" pitchFamily="18" charset="0"/>
            </a:endParaRPr>
          </a:p>
          <a:p>
            <a:r>
              <a:rPr lang="en-US" altLang="ja-JP" sz="2400" smtClean="0">
                <a:latin typeface="+mj-lt"/>
              </a:rPr>
              <a:t>Ferdinand </a:t>
            </a:r>
            <a:r>
              <a:rPr lang="en-US" altLang="ja-JP" sz="2400">
                <a:latin typeface="+mj-lt"/>
              </a:rPr>
              <a:t>Maack, and Robert Price, Raumschach, </a:t>
            </a:r>
            <a:r>
              <a:rPr lang="en-US" altLang="ja-JP" sz="2400" smtClean="0">
                <a:latin typeface="+mj-lt"/>
              </a:rPr>
              <a:t>2001.</a:t>
            </a:r>
            <a:br>
              <a:rPr lang="en-US" altLang="ja-JP" sz="2400" smtClean="0">
                <a:latin typeface="+mj-lt"/>
              </a:rPr>
            </a:br>
            <a:r>
              <a:rPr lang="en-US" altLang="ja-JP" sz="1600" smtClean="0">
                <a:latin typeface="Century" pitchFamily="18" charset="0"/>
              </a:rPr>
              <a:t>http</a:t>
            </a:r>
            <a:r>
              <a:rPr lang="en-US" altLang="ja-JP" sz="1600">
                <a:latin typeface="Century" pitchFamily="18" charset="0"/>
              </a:rPr>
              <a:t>://</a:t>
            </a:r>
            <a:r>
              <a:rPr lang="en-US" altLang="ja-JP" sz="1600" smtClean="0">
                <a:latin typeface="Century" pitchFamily="18" charset="0"/>
              </a:rPr>
              <a:t>zillionsofgames.com/cgi-bin/zilligames/submissions.cgi?do=show&amp;id=70828</a:t>
            </a:r>
            <a:endParaRPr lang="en-US" altLang="ja-JP" sz="1400" smtClean="0">
              <a:latin typeface="Century" pitchFamily="18" charset="0"/>
            </a:endParaRPr>
          </a:p>
          <a:p>
            <a:pPr lvl="0"/>
            <a:r>
              <a:rPr lang="zh-TW" altLang="en-US" sz="2400" smtClean="0">
                <a:latin typeface="ＭＳ Ｐゴシック" pitchFamily="50" charset="-128"/>
                <a:ea typeface="ＭＳ Ｐゴシック" pitchFamily="50" charset="-128"/>
              </a:rPr>
              <a:t>独立行政法人 産業技術総合研究所</a:t>
            </a:r>
            <a:r>
              <a:rPr lang="en-US" altLang="zh-TW" sz="2400" smtClean="0">
                <a:latin typeface="ＭＳ Ｐゴシック" pitchFamily="50" charset="-128"/>
                <a:ea typeface="ＭＳ Ｐゴシック" pitchFamily="50" charset="-128"/>
              </a:rPr>
              <a:t>,</a:t>
            </a:r>
            <a:br>
              <a:rPr lang="en-US" altLang="zh-TW" sz="2400" smtClean="0">
                <a:latin typeface="ＭＳ Ｐゴシック" pitchFamily="50" charset="-128"/>
                <a:ea typeface="ＭＳ Ｐゴシック" pitchFamily="50" charset="-128"/>
              </a:rPr>
            </a:br>
            <a:r>
              <a:rPr lang="en-US" altLang="zh-TW" sz="1600" smtClean="0">
                <a:latin typeface="Century" pitchFamily="18" charset="0"/>
              </a:rPr>
              <a:t>http://www.aist.go.jp/index_ja.html</a:t>
            </a:r>
          </a:p>
          <a:p>
            <a:pPr lvl="0"/>
            <a:r>
              <a:rPr lang="en-US" altLang="zh-TW" sz="2400" smtClean="0">
                <a:latin typeface="Century" pitchFamily="18" charset="0"/>
              </a:rPr>
              <a:t>Nazarene Space,</a:t>
            </a:r>
            <a:br>
              <a:rPr lang="en-US" altLang="zh-TW" sz="2400" smtClean="0">
                <a:latin typeface="Century" pitchFamily="18" charset="0"/>
              </a:rPr>
            </a:br>
            <a:r>
              <a:rPr lang="en-US" altLang="zh-TW" sz="1400" smtClean="0">
                <a:latin typeface="Century" pitchFamily="18" charset="0"/>
              </a:rPr>
              <a:t>http://nazarenespace.com/group/3dchessgroup/forum/topics/raumschach-james-trimm-vs</a:t>
            </a:r>
          </a:p>
        </p:txBody>
      </p:sp>
    </p:spTree>
    <p:extLst>
      <p:ext uri="{BB962C8B-B14F-4D97-AF65-F5344CB8AC3E}">
        <p14:creationId xmlns:p14="http://schemas.microsoft.com/office/powerpoint/2010/main" val="391857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目次</a:t>
            </a:r>
            <a:endParaRPr kumimoji="1" lang="ja-JP" altLang="en-US"/>
          </a:p>
        </p:txBody>
      </p:sp>
      <p:sp>
        <p:nvSpPr>
          <p:cNvPr id="3" name="コンテンツ プレースホルダー 2"/>
          <p:cNvSpPr>
            <a:spLocks noGrp="1"/>
          </p:cNvSpPr>
          <p:nvPr>
            <p:ph idx="1"/>
          </p:nvPr>
        </p:nvSpPr>
        <p:spPr/>
        <p:txBody>
          <a:bodyPr>
            <a:normAutofit/>
          </a:bodyPr>
          <a:lstStyle/>
          <a:p>
            <a:r>
              <a:rPr kumimoji="1" lang="ja-JP" altLang="en-US" sz="2800" smtClean="0"/>
              <a:t>序論</a:t>
            </a:r>
            <a:endParaRPr kumimoji="1" lang="en-US" altLang="ja-JP" sz="2800" smtClean="0"/>
          </a:p>
          <a:p>
            <a:pPr lvl="1"/>
            <a:r>
              <a:rPr lang="ja-JP" altLang="en-US" sz="2600"/>
              <a:t>研究の背景と</a:t>
            </a:r>
            <a:r>
              <a:rPr lang="ja-JP" altLang="en-US" sz="2600" smtClean="0"/>
              <a:t>なる情報の説明</a:t>
            </a:r>
            <a:endParaRPr kumimoji="1" lang="en-US" altLang="ja-JP" sz="2600" smtClean="0"/>
          </a:p>
          <a:p>
            <a:r>
              <a:rPr lang="ja-JP" altLang="en-US" sz="2800"/>
              <a:t>研究</a:t>
            </a:r>
            <a:r>
              <a:rPr lang="ja-JP" altLang="en-US" sz="2800" smtClean="0"/>
              <a:t>内容</a:t>
            </a:r>
            <a:endParaRPr lang="en-US" altLang="ja-JP" sz="2800" smtClean="0"/>
          </a:p>
          <a:p>
            <a:pPr lvl="1"/>
            <a:r>
              <a:rPr lang="ja-JP" altLang="en-US" sz="2600" smtClean="0"/>
              <a:t>具体的</a:t>
            </a:r>
            <a:r>
              <a:rPr lang="ja-JP" altLang="en-US" sz="2600"/>
              <a:t>な</a:t>
            </a:r>
            <a:r>
              <a:rPr lang="ja-JP" altLang="en-US" sz="2600" smtClean="0"/>
              <a:t>研究・開発内容の説明</a:t>
            </a:r>
            <a:endParaRPr lang="en-US" altLang="ja-JP" sz="2600" smtClean="0"/>
          </a:p>
          <a:p>
            <a:r>
              <a:rPr kumimoji="1" lang="ja-JP" altLang="en-US" sz="2800" smtClean="0"/>
              <a:t>結果</a:t>
            </a:r>
            <a:endParaRPr kumimoji="1" lang="en-US" altLang="ja-JP" sz="2800" smtClean="0"/>
          </a:p>
          <a:p>
            <a:pPr lvl="1"/>
            <a:r>
              <a:rPr kumimoji="1" lang="ja-JP" altLang="en-US" sz="2600" smtClean="0"/>
              <a:t>開発成果物の説明</a:t>
            </a:r>
            <a:endParaRPr kumimoji="1" lang="en-US" altLang="ja-JP" sz="2600" smtClean="0"/>
          </a:p>
          <a:p>
            <a:r>
              <a:rPr lang="ja-JP" altLang="en-US" sz="2800" smtClean="0"/>
              <a:t>結論</a:t>
            </a:r>
            <a:endParaRPr lang="en-US" altLang="ja-JP" sz="2800" smtClean="0"/>
          </a:p>
          <a:p>
            <a:pPr lvl="1"/>
            <a:r>
              <a:rPr lang="ja-JP" altLang="en-US" sz="2600" smtClean="0"/>
              <a:t>今回の問題点と今後</a:t>
            </a:r>
            <a:r>
              <a:rPr lang="ja-JP" altLang="en-US" sz="2600"/>
              <a:t>の</a:t>
            </a:r>
            <a:r>
              <a:rPr lang="ja-JP" altLang="en-US" sz="2600" smtClean="0"/>
              <a:t>課題の説明</a:t>
            </a:r>
            <a:endParaRPr lang="en-US" altLang="ja-JP" sz="2600" smtClean="0"/>
          </a:p>
          <a:p>
            <a:r>
              <a:rPr kumimoji="1" lang="ja-JP" altLang="en-US" sz="2800"/>
              <a:t>参考文献</a:t>
            </a:r>
          </a:p>
        </p:txBody>
      </p:sp>
    </p:spTree>
    <p:extLst>
      <p:ext uri="{BB962C8B-B14F-4D97-AF65-F5344CB8AC3E}">
        <p14:creationId xmlns:p14="http://schemas.microsoft.com/office/powerpoint/2010/main" val="124851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序論</a:t>
            </a:r>
            <a:endParaRPr kumimoji="1" lang="ja-JP" altLang="en-US"/>
          </a:p>
        </p:txBody>
      </p:sp>
      <p:sp>
        <p:nvSpPr>
          <p:cNvPr id="3" name="コンテンツ プレースホルダー 2"/>
          <p:cNvSpPr>
            <a:spLocks noGrp="1"/>
          </p:cNvSpPr>
          <p:nvPr>
            <p:ph idx="1"/>
          </p:nvPr>
        </p:nvSpPr>
        <p:spPr/>
        <p:txBody>
          <a:bodyPr>
            <a:normAutofit/>
          </a:bodyPr>
          <a:lstStyle/>
          <a:p>
            <a:r>
              <a:rPr kumimoji="1" lang="en-US" altLang="ja-JP" sz="2800" smtClean="0"/>
              <a:t>GPU</a:t>
            </a:r>
            <a:r>
              <a:rPr kumimoji="1" lang="ja-JP" altLang="en-US" sz="2800" smtClean="0"/>
              <a:t>機能統合</a:t>
            </a:r>
            <a:r>
              <a:rPr kumimoji="1" lang="en-US" altLang="ja-JP" sz="2800" smtClean="0"/>
              <a:t>CPU</a:t>
            </a:r>
            <a:r>
              <a:rPr kumimoji="1" lang="ja-JP" altLang="en-US" sz="2800" smtClean="0"/>
              <a:t>の出現</a:t>
            </a:r>
            <a:endParaRPr kumimoji="1" lang="en-US" altLang="ja-JP" sz="2800" smtClean="0"/>
          </a:p>
          <a:p>
            <a:pPr lvl="1"/>
            <a:r>
              <a:rPr lang="ja-JP" altLang="en-US" sz="2400" smtClean="0"/>
              <a:t>インテル社のインテル</a:t>
            </a:r>
            <a:r>
              <a:rPr lang="en-US" altLang="ja-JP" sz="2400" smtClean="0"/>
              <a:t>HD</a:t>
            </a:r>
            <a:r>
              <a:rPr lang="ja-JP" altLang="en-US" sz="2400" smtClean="0"/>
              <a:t>グラフィクス</a:t>
            </a:r>
            <a:endParaRPr lang="en-US" altLang="ja-JP" sz="2400" smtClean="0"/>
          </a:p>
          <a:p>
            <a:pPr lvl="2"/>
            <a:r>
              <a:rPr lang="ja-JP" altLang="en-US" sz="2400"/>
              <a:t>第 </a:t>
            </a:r>
            <a:r>
              <a:rPr lang="en-US" altLang="ja-JP" sz="2400"/>
              <a:t>2 </a:t>
            </a:r>
            <a:r>
              <a:rPr lang="ja-JP" altLang="en-US" sz="2400"/>
              <a:t>世代インテル</a:t>
            </a:r>
            <a:r>
              <a:rPr lang="en-US" altLang="ja-JP" sz="2400"/>
              <a:t>® Core™ </a:t>
            </a:r>
            <a:r>
              <a:rPr lang="ja-JP" altLang="en-US" sz="2400"/>
              <a:t>プロセッサー ・ファミリー </a:t>
            </a:r>
            <a:endParaRPr kumimoji="1" lang="en-US" altLang="ja-JP" sz="2400" smtClean="0"/>
          </a:p>
          <a:p>
            <a:pPr lvl="1"/>
            <a:r>
              <a:rPr kumimoji="1" lang="en-US" altLang="ja-JP" sz="2400" smtClean="0"/>
              <a:t>AMD</a:t>
            </a:r>
            <a:r>
              <a:rPr lang="ja-JP" altLang="en-US" sz="2400" smtClean="0"/>
              <a:t>社の</a:t>
            </a:r>
            <a:r>
              <a:rPr lang="en-US" altLang="ja-JP" sz="2400" smtClean="0"/>
              <a:t>AMD Fusion APU</a:t>
            </a:r>
            <a:br>
              <a:rPr lang="en-US" altLang="ja-JP" sz="2400" smtClean="0"/>
            </a:br>
            <a:r>
              <a:rPr lang="en-US" altLang="ja-JP" sz="2400" smtClean="0"/>
              <a:t>(Accelerated Processing Unit)</a:t>
            </a:r>
          </a:p>
          <a:p>
            <a:pPr lvl="2"/>
            <a:r>
              <a:rPr lang="en-US" altLang="ja-JP" sz="2400"/>
              <a:t>AMD E-Series </a:t>
            </a:r>
            <a:r>
              <a:rPr lang="ja-JP" altLang="en-US" sz="2400"/>
              <a:t>アクセラレーテッド・</a:t>
            </a:r>
            <a:r>
              <a:rPr lang="ja-JP" altLang="en-US" sz="2400" smtClean="0"/>
              <a:t>プロセッサー</a:t>
            </a:r>
            <a:endParaRPr lang="en-US" altLang="ja-JP" sz="2400" smtClean="0"/>
          </a:p>
          <a:p>
            <a:pPr lvl="0">
              <a:buFont typeface="Wingdings" pitchFamily="2" charset="2"/>
              <a:buChar char="Ø"/>
            </a:pPr>
            <a:r>
              <a:rPr lang="ja-JP" altLang="en-US" sz="2800" smtClean="0"/>
              <a:t>拡張カードなしでグラフィカル</a:t>
            </a:r>
            <a:r>
              <a:rPr lang="en-US" altLang="ja-JP" sz="2800" smtClean="0"/>
              <a:t>(</a:t>
            </a:r>
            <a:r>
              <a:rPr lang="ja-JP" altLang="en-US" sz="2800" smtClean="0"/>
              <a:t>高描画性能</a:t>
            </a:r>
            <a:r>
              <a:rPr lang="en-US" altLang="ja-JP" sz="2800" smtClean="0"/>
              <a:t>)</a:t>
            </a:r>
          </a:p>
          <a:p>
            <a:pPr lvl="0"/>
            <a:r>
              <a:rPr lang="en-US" altLang="ja-JP" sz="2800" smtClean="0"/>
              <a:t>GPU</a:t>
            </a:r>
            <a:r>
              <a:rPr lang="ja-JP" altLang="en-US" sz="2800" smtClean="0"/>
              <a:t>機能利用ソフト</a:t>
            </a:r>
            <a:endParaRPr lang="en-US" altLang="ja-JP" sz="2800" smtClean="0"/>
          </a:p>
          <a:p>
            <a:pPr lvl="1"/>
            <a:r>
              <a:rPr lang="en-US" altLang="ja-JP" sz="2400" smtClean="0"/>
              <a:t>Windows OS</a:t>
            </a:r>
            <a:r>
              <a:rPr lang="ja-JP" altLang="en-US" sz="2400" smtClean="0"/>
              <a:t>の</a:t>
            </a:r>
            <a:r>
              <a:rPr lang="en-US" altLang="ja-JP" sz="2400" smtClean="0"/>
              <a:t>Aero</a:t>
            </a:r>
            <a:r>
              <a:rPr lang="ja-JP" altLang="en-US" sz="2400" smtClean="0"/>
              <a:t>、動画再生ソフト等</a:t>
            </a:r>
            <a:endParaRPr lang="en-US" altLang="ja-JP" sz="2400" smtClean="0"/>
          </a:p>
        </p:txBody>
      </p:sp>
      <p:pic>
        <p:nvPicPr>
          <p:cNvPr id="1026" name="Picture 2" descr="C:\Documents and Settings\ishimizu\My Documents\CPUGPU.png"/>
          <p:cNvPicPr>
            <a:picLocks noChangeAspect="1" noChangeArrowheads="1"/>
          </p:cNvPicPr>
          <p:nvPr/>
        </p:nvPicPr>
        <p:blipFill rotWithShape="1">
          <a:blip r:embed="rId3">
            <a:extLst>
              <a:ext uri="{28A0092B-C50C-407E-A947-70E740481C1C}">
                <a14:useLocalDpi xmlns:a14="http://schemas.microsoft.com/office/drawing/2010/main" val="0"/>
              </a:ext>
            </a:extLst>
          </a:blip>
          <a:srcRect l="7069" t="18904" r="4743" b="18104"/>
          <a:stretch/>
        </p:blipFill>
        <p:spPr bwMode="auto">
          <a:xfrm>
            <a:off x="6300192" y="540000"/>
            <a:ext cx="2520000" cy="1800000"/>
          </a:xfrm>
          <a:prstGeom prst="rect">
            <a:avLst/>
          </a:prstGeom>
          <a:effectLst>
            <a:glow>
              <a:schemeClr val="accent1"/>
            </a:glow>
          </a:effectLst>
          <a:extLst>
            <a:ext uri="{909E8E84-426E-40DD-AFC4-6F175D3DCCD1}">
              <a14:hiddenFill xmlns:a14="http://schemas.microsoft.com/office/drawing/2010/main">
                <a:solidFill>
                  <a:srgbClr val="FFFFFF"/>
                </a:solidFill>
              </a14:hiddenFill>
            </a:ext>
          </a:extLst>
        </p:spPr>
      </p:pic>
      <p:pic>
        <p:nvPicPr>
          <p:cNvPr id="1027" name="Picture 3" descr="C:\Documents and Settings\ishimizu\My Documents\CPUGPU2.png"/>
          <p:cNvPicPr>
            <a:picLocks noChangeAspect="1" noChangeArrowheads="1"/>
          </p:cNvPicPr>
          <p:nvPr/>
        </p:nvPicPr>
        <p:blipFill rotWithShape="1">
          <a:blip r:embed="rId4">
            <a:extLst>
              <a:ext uri="{28A0092B-C50C-407E-A947-70E740481C1C}">
                <a14:useLocalDpi xmlns:a14="http://schemas.microsoft.com/office/drawing/2010/main" val="0"/>
              </a:ext>
            </a:extLst>
          </a:blip>
          <a:srcRect l="5328" t="14172" r="6484" b="16537"/>
          <a:stretch/>
        </p:blipFill>
        <p:spPr bwMode="auto">
          <a:xfrm>
            <a:off x="6300192" y="539256"/>
            <a:ext cx="2520000" cy="19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51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par>
                          <p:cTn id="31" fill="hold">
                            <p:stCondLst>
                              <p:cond delay="500"/>
                            </p:stCondLst>
                            <p:childTnLst>
                              <p:par>
                                <p:cTn id="32" presetID="10" presetClass="exit" presetSubtype="0" fill="hold" nodeType="afterEffect">
                                  <p:stCondLst>
                                    <p:cond delay="0"/>
                                  </p:stCondLst>
                                  <p:childTnLst>
                                    <p:animEffect transition="out" filter="fade">
                                      <p:cBhvr>
                                        <p:cTn id="33" dur="500"/>
                                        <p:tgtEl>
                                          <p:spTgt spid="1026"/>
                                        </p:tgtEl>
                                      </p:cBhvr>
                                    </p:animEffect>
                                    <p:set>
                                      <p:cBhvr>
                                        <p:cTn id="34" dur="1" fill="hold">
                                          <p:stCondLst>
                                            <p:cond delay="499"/>
                                          </p:stCondLst>
                                        </p:cTn>
                                        <p:tgtEl>
                                          <p:spTgt spid="1026"/>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027"/>
                                        </p:tgtEl>
                                        <p:attrNameLst>
                                          <p:attrName>style.visibility</p:attrName>
                                        </p:attrNameLst>
                                      </p:cBhvr>
                                      <p:to>
                                        <p:strVal val="visible"/>
                                      </p:to>
                                    </p:set>
                                    <p:animEffect transition="in" filter="fade">
                                      <p:cBhvr>
                                        <p:cTn id="37" dur="500"/>
                                        <p:tgtEl>
                                          <p:spTgt spid="1027"/>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514350" lvl="0" indent="-457200"/>
            <a:r>
              <a:rPr lang="ja-JP" altLang="en-US" sz="2800" smtClean="0"/>
              <a:t>基礎描画性能の向上</a:t>
            </a:r>
            <a:endParaRPr lang="en-US" altLang="ja-JP" sz="2800" smtClean="0"/>
          </a:p>
          <a:p>
            <a:pPr marL="514350" lvl="0" indent="-457200">
              <a:buFont typeface="Wingdings" pitchFamily="2" charset="2"/>
              <a:buChar char="Ø"/>
            </a:pPr>
            <a:r>
              <a:rPr lang="en-US" altLang="ja-JP" sz="2800" smtClean="0"/>
              <a:t>3D</a:t>
            </a:r>
            <a:r>
              <a:rPr lang="ja-JP" altLang="en-US" sz="2800" smtClean="0"/>
              <a:t>グラフィックを用いたアプリケーションの</a:t>
            </a:r>
            <a:r>
              <a:rPr lang="en-US" altLang="ja-JP" sz="2800" smtClean="0"/>
              <a:t/>
            </a:r>
            <a:br>
              <a:rPr lang="en-US" altLang="ja-JP" sz="2800" smtClean="0"/>
            </a:br>
            <a:r>
              <a:rPr lang="ja-JP" altLang="en-US" sz="2800" smtClean="0"/>
              <a:t>需要はより高まっていく。</a:t>
            </a:r>
            <a:endParaRPr lang="en-US" altLang="ja-JP" sz="2800" smtClean="0"/>
          </a:p>
          <a:p>
            <a:endParaRPr lang="en-US" altLang="ja-JP" smtClean="0"/>
          </a:p>
          <a:p>
            <a:r>
              <a:rPr lang="ja-JP" altLang="en-US" sz="2800" smtClean="0"/>
              <a:t>ユーザ</a:t>
            </a:r>
            <a:r>
              <a:rPr lang="ja-JP" altLang="en-US" sz="2800"/>
              <a:t>にとって使い易い</a:t>
            </a:r>
            <a:r>
              <a:rPr lang="en-US" altLang="ja-JP" sz="2800"/>
              <a:t>3D</a:t>
            </a:r>
            <a:r>
              <a:rPr lang="ja-JP" altLang="en-US" sz="2800" smtClean="0"/>
              <a:t>グラ</a:t>
            </a:r>
            <a:r>
              <a:rPr lang="en-US" altLang="ja-JP" sz="2800" smtClean="0"/>
              <a:t/>
            </a:r>
            <a:br>
              <a:rPr lang="en-US" altLang="ja-JP" sz="2800" smtClean="0"/>
            </a:br>
            <a:r>
              <a:rPr lang="ja-JP" altLang="en-US" sz="2800" smtClean="0"/>
              <a:t>フィックアプリケーション</a:t>
            </a:r>
            <a:r>
              <a:rPr lang="ja-JP" altLang="en-US" sz="2800"/>
              <a:t>と</a:t>
            </a:r>
            <a:r>
              <a:rPr lang="ja-JP" altLang="en-US" sz="2800" smtClean="0"/>
              <a:t>するに</a:t>
            </a:r>
            <a:r>
              <a:rPr lang="en-US" altLang="ja-JP" sz="2800" smtClean="0"/>
              <a:t/>
            </a:r>
            <a:br>
              <a:rPr lang="en-US" altLang="ja-JP" sz="2800" smtClean="0"/>
            </a:br>
            <a:r>
              <a:rPr lang="ja-JP" altLang="en-US" sz="2800" smtClean="0"/>
              <a:t>はどうすれば</a:t>
            </a:r>
            <a:r>
              <a:rPr lang="ja-JP" altLang="en-US" sz="2800"/>
              <a:t>いい</a:t>
            </a:r>
            <a:r>
              <a:rPr lang="ja-JP" altLang="en-US" sz="2800" smtClean="0"/>
              <a:t>か？</a:t>
            </a:r>
            <a:endParaRPr kumimoji="1" lang="en-US" altLang="ja-JP" sz="2800"/>
          </a:p>
          <a:p>
            <a:pPr>
              <a:buFont typeface="Wingdings" pitchFamily="2" charset="2"/>
              <a:buChar char="Ø"/>
            </a:pPr>
            <a:r>
              <a:rPr kumimoji="1" lang="ja-JP" altLang="en-US" sz="2800" smtClean="0"/>
              <a:t>開発を通じて研究</a:t>
            </a:r>
            <a:endParaRPr kumimoji="1" lang="ja-JP" altLang="en-US" sz="2800"/>
          </a:p>
        </p:txBody>
      </p:sp>
      <p:pic>
        <p:nvPicPr>
          <p:cNvPr id="2051" name="Picture 3" descr="C:\Documents and Settings\ishimizu\Local Settings\Temporary Internet Files\Content.IE5\U5Q0SL8Z\MC90043925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3460975"/>
            <a:ext cx="1921902" cy="1921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47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051"/>
                                        </p:tgtEl>
                                        <p:attrNameLst>
                                          <p:attrName>style.visibility</p:attrName>
                                        </p:attrNameLst>
                                      </p:cBhvr>
                                      <p:to>
                                        <p:strVal val="visible"/>
                                      </p:to>
                                    </p:set>
                                    <p:animEffect transition="in" filter="fade">
                                      <p:cBhvr>
                                        <p:cTn id="24" dur="500"/>
                                        <p:tgtEl>
                                          <p:spTgt spid="205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400" smtClean="0"/>
              <a:t>研究内容</a:t>
            </a:r>
            <a:endParaRPr kumimoji="1" lang="ja-JP" altLang="en-US" sz="4400"/>
          </a:p>
        </p:txBody>
      </p:sp>
      <p:sp>
        <p:nvSpPr>
          <p:cNvPr id="5" name="テキスト プレースホルダー 4"/>
          <p:cNvSpPr>
            <a:spLocks noGrp="1"/>
          </p:cNvSpPr>
          <p:nvPr>
            <p:ph type="body" sz="half" idx="2"/>
          </p:nvPr>
        </p:nvSpPr>
        <p:spPr>
          <a:xfrm>
            <a:off x="457199" y="1435100"/>
            <a:ext cx="3960000" cy="4320000"/>
          </a:xfrm>
        </p:spPr>
        <p:txBody>
          <a:bodyPr>
            <a:noAutofit/>
          </a:bodyPr>
          <a:lstStyle/>
          <a:p>
            <a:pPr marL="457200" indent="-457200">
              <a:buFont typeface="Arial" pitchFamily="34" charset="0"/>
              <a:buChar char="•"/>
            </a:pPr>
            <a:r>
              <a:rPr lang="en-US" altLang="ja-JP" sz="2800" smtClean="0"/>
              <a:t>3D</a:t>
            </a:r>
            <a:r>
              <a:rPr lang="ja-JP" altLang="en-US" sz="2800" smtClean="0"/>
              <a:t>チェス・ラオムシャッハのアプリケーションを作成</a:t>
            </a:r>
            <a:endParaRPr lang="en-US" altLang="ja-JP" sz="2800" smtClean="0"/>
          </a:p>
          <a:p>
            <a:pPr marL="457200" indent="-457200">
              <a:buFont typeface="Wingdings" pitchFamily="2" charset="2"/>
              <a:buChar char="Ø"/>
            </a:pPr>
            <a:r>
              <a:rPr kumimoji="1" lang="en-US" altLang="ja-JP" sz="2800" smtClean="0"/>
              <a:t>2D</a:t>
            </a:r>
            <a:r>
              <a:rPr kumimoji="1" lang="ja-JP" altLang="en-US" sz="2800" smtClean="0"/>
              <a:t>グラフィックでの</a:t>
            </a:r>
            <a:r>
              <a:rPr kumimoji="1" lang="en-US" altLang="ja-JP" sz="2800" smtClean="0"/>
              <a:t/>
            </a:r>
            <a:br>
              <a:rPr kumimoji="1" lang="en-US" altLang="ja-JP" sz="2800" smtClean="0"/>
            </a:br>
            <a:r>
              <a:rPr kumimoji="1" lang="ja-JP" altLang="en-US" sz="2800" smtClean="0"/>
              <a:t>表現が難しい</a:t>
            </a:r>
            <a:endParaRPr kumimoji="1" lang="ja-JP" altLang="en-US" sz="2800"/>
          </a:p>
        </p:txBody>
      </p:sp>
      <p:pic>
        <p:nvPicPr>
          <p:cNvPr id="3075" name="Picture 3" descr="C:\Documents and Settings\ishimizu\Local Settings\Temporary Internet Files\Content.IE5\UGQCLJIM\MP90040066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3820817"/>
            <a:ext cx="3121152" cy="2496922"/>
          </a:xfrm>
          <a:prstGeom prst="rect">
            <a:avLst/>
          </a:prstGeom>
          <a:noFill/>
          <a:extLst>
            <a:ext uri="{909E8E84-426E-40DD-AFC4-6F175D3DCCD1}">
              <a14:hiddenFill xmlns:a14="http://schemas.microsoft.com/office/drawing/2010/main">
                <a:solidFill>
                  <a:srgbClr val="FFFFFF"/>
                </a:solidFill>
              </a14:hiddenFill>
            </a:ext>
          </a:extLst>
        </p:spPr>
      </p:pic>
      <p:pic>
        <p:nvPicPr>
          <p:cNvPr id="4" name="コンテンツ プレースホルダー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08598" y="548680"/>
            <a:ext cx="2880000" cy="5236360"/>
          </a:xfrm>
        </p:spPr>
      </p:pic>
      <p:sp>
        <p:nvSpPr>
          <p:cNvPr id="6" name="テキスト ボックス 5"/>
          <p:cNvSpPr txBox="1"/>
          <p:nvPr/>
        </p:nvSpPr>
        <p:spPr>
          <a:xfrm>
            <a:off x="5148064" y="5914678"/>
            <a:ext cx="3201069" cy="369332"/>
          </a:xfrm>
          <a:prstGeom prst="rect">
            <a:avLst/>
          </a:prstGeom>
          <a:noFill/>
        </p:spPr>
        <p:txBody>
          <a:bodyPr wrap="none" rtlCol="0">
            <a:spAutoFit/>
          </a:bodyPr>
          <a:lstStyle/>
          <a:p>
            <a:r>
              <a:rPr lang="ja-JP" altLang="en-US"/>
              <a:t>画像</a:t>
            </a:r>
            <a:r>
              <a:rPr lang="ja-JP" altLang="en-US" smtClean="0"/>
              <a:t>は</a:t>
            </a:r>
            <a:r>
              <a:rPr lang="en-US" altLang="ja-JP"/>
              <a:t>Nazarene Space</a:t>
            </a:r>
            <a:r>
              <a:rPr lang="ja-JP" altLang="en-US" smtClean="0"/>
              <a:t>より引用</a:t>
            </a:r>
            <a:endParaRPr kumimoji="1" lang="ja-JP" altLang="en-US"/>
          </a:p>
        </p:txBody>
      </p:sp>
    </p:spTree>
    <p:extLst>
      <p:ext uri="{BB962C8B-B14F-4D97-AF65-F5344CB8AC3E}">
        <p14:creationId xmlns:p14="http://schemas.microsoft.com/office/powerpoint/2010/main" val="209165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500"/>
                                        <p:tgtEl>
                                          <p:spTgt spid="3075"/>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additive="base">
                                        <p:cTn id="2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結果</a:t>
            </a:r>
            <a:endParaRPr kumimoji="1" lang="ja-JP" altLang="en-US"/>
          </a:p>
        </p:txBody>
      </p:sp>
      <p:pic>
        <p:nvPicPr>
          <p:cNvPr id="4" name="コンテンツ プレースホルダー 3"/>
          <p:cNvPicPr>
            <a:picLocks noGrp="1" noChangeAspect="1"/>
          </p:cNvPicPr>
          <p:nvPr>
            <p:ph idx="1"/>
          </p:nvPr>
        </p:nvPicPr>
        <p:blipFill>
          <a:blip r:embed="rId3" cstate="print">
            <a:extLst>
              <a:ext uri="{BEBA8EAE-BF5A-486C-A8C5-ECC9F3942E4B}">
                <a14:imgProps xmlns:a14="http://schemas.microsoft.com/office/drawing/2010/main">
                  <a14:imgLayer r:embed="rId4">
                    <a14:imgEffect>
                      <a14:sharpenSoften amount="1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92000" y="3240001"/>
            <a:ext cx="7560000" cy="2719605"/>
          </a:xfrm>
        </p:spPr>
      </p:pic>
      <p:sp>
        <p:nvSpPr>
          <p:cNvPr id="9" name="コンテンツ プレースホルダー 2"/>
          <p:cNvSpPr txBox="1">
            <a:spLocks/>
          </p:cNvSpPr>
          <p:nvPr/>
        </p:nvSpPr>
        <p:spPr>
          <a:xfrm>
            <a:off x="457200" y="1600201"/>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514350" indent="-457200"/>
            <a:r>
              <a:rPr lang="ja-JP" altLang="en-US" sz="2800" smtClean="0"/>
              <a:t>作成したアプリケーションの動作</a:t>
            </a:r>
            <a:endParaRPr lang="en-US" altLang="ja-JP" sz="2800" smtClean="0"/>
          </a:p>
          <a:p>
            <a:pPr marL="514350" indent="-457200"/>
            <a:endParaRPr lang="en-US" altLang="ja-JP" sz="2800"/>
          </a:p>
          <a:p>
            <a:pPr marL="514350" indent="-457200">
              <a:buFont typeface="Wingdings" pitchFamily="2" charset="2"/>
              <a:buChar char="Ø"/>
            </a:pPr>
            <a:r>
              <a:rPr lang="ja-JP" altLang="en-US" sz="2800" smtClean="0"/>
              <a:t>動画</a:t>
            </a:r>
          </a:p>
          <a:p>
            <a:pPr marL="514350" indent="-457200">
              <a:buFont typeface="Wingdings" pitchFamily="2" charset="2"/>
              <a:buChar char="Ø"/>
            </a:pPr>
            <a:endParaRPr lang="en-US" altLang="ja-JP"/>
          </a:p>
        </p:txBody>
      </p:sp>
    </p:spTree>
    <p:extLst>
      <p:ext uri="{BB962C8B-B14F-4D97-AF65-F5344CB8AC3E}">
        <p14:creationId xmlns:p14="http://schemas.microsoft.com/office/powerpoint/2010/main" val="10462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 calcmode="lin" valueType="num">
                                      <p:cBhvr additive="base">
                                        <p:cTn id="16"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Autofit/>
          </a:bodyPr>
          <a:lstStyle/>
          <a:p>
            <a:r>
              <a:rPr kumimoji="1" lang="ja-JP" altLang="en-US" sz="3600" smtClean="0"/>
              <a:t>駒の選択画面</a:t>
            </a:r>
            <a:endParaRPr kumimoji="1" lang="ja-JP" altLang="en-US" sz="3600"/>
          </a:p>
        </p:txBody>
      </p:sp>
      <p:pic>
        <p:nvPicPr>
          <p:cNvPr id="2" name="セレクト.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3575050" y="1282701"/>
            <a:ext cx="5111751" cy="3833813"/>
          </a:xfrm>
        </p:spPr>
      </p:pic>
      <p:sp>
        <p:nvSpPr>
          <p:cNvPr id="6" name="テキスト プレースホルダー 5"/>
          <p:cNvSpPr>
            <a:spLocks noGrp="1"/>
          </p:cNvSpPr>
          <p:nvPr>
            <p:ph type="body" sz="half" idx="2"/>
          </p:nvPr>
        </p:nvSpPr>
        <p:spPr/>
        <p:txBody>
          <a:bodyPr>
            <a:normAutofit/>
          </a:bodyPr>
          <a:lstStyle/>
          <a:p>
            <a:pPr marL="457200" indent="-457200">
              <a:buFont typeface="Arial" pitchFamily="34" charset="0"/>
              <a:buChar char="•"/>
            </a:pPr>
            <a:endParaRPr lang="en-US" altLang="ja-JP" sz="2800" smtClean="0"/>
          </a:p>
          <a:p>
            <a:pPr marL="457200" indent="-457200">
              <a:buFont typeface="Arial" pitchFamily="34" charset="0"/>
              <a:buChar char="•"/>
            </a:pPr>
            <a:r>
              <a:rPr lang="ja-JP" altLang="en-US" sz="2800" smtClean="0"/>
              <a:t>緑色のボックス</a:t>
            </a:r>
            <a:endParaRPr lang="en-US" altLang="ja-JP" sz="2800" smtClean="0"/>
          </a:p>
          <a:p>
            <a:pPr marL="457200" indent="-457200">
              <a:buFont typeface="Wingdings" pitchFamily="2" charset="2"/>
              <a:buChar char="Ø"/>
            </a:pPr>
            <a:r>
              <a:rPr lang="ja-JP" altLang="en-US" sz="2800" smtClean="0"/>
              <a:t>カーソル</a:t>
            </a:r>
            <a:r>
              <a:rPr lang="en-US" altLang="ja-JP" sz="2800" smtClean="0"/>
              <a:t/>
            </a:r>
            <a:br>
              <a:rPr lang="en-US" altLang="ja-JP" sz="2800" smtClean="0"/>
            </a:br>
            <a:r>
              <a:rPr lang="en-US" altLang="ja-JP" sz="2800" smtClean="0"/>
              <a:t>(</a:t>
            </a:r>
            <a:r>
              <a:rPr lang="ja-JP" altLang="en-US" sz="2800" smtClean="0"/>
              <a:t>選択位置</a:t>
            </a:r>
            <a:r>
              <a:rPr lang="en-US" altLang="ja-JP" sz="2800" smtClean="0"/>
              <a:t>)</a:t>
            </a:r>
            <a:endParaRPr lang="ja-JP" altLang="en-US" sz="2800" smtClean="0"/>
          </a:p>
          <a:p>
            <a:endParaRPr lang="en-US" altLang="ja-JP" sz="2800" smtClean="0"/>
          </a:p>
          <a:p>
            <a:pPr marL="457200" indent="-457200">
              <a:buFont typeface="Arial" pitchFamily="34" charset="0"/>
              <a:buChar char="•"/>
            </a:pPr>
            <a:r>
              <a:rPr lang="ja-JP" altLang="en-US" sz="2800" smtClean="0"/>
              <a:t>移動方法</a:t>
            </a:r>
            <a:endParaRPr lang="en-US" altLang="ja-JP" sz="2800" smtClean="0"/>
          </a:p>
          <a:p>
            <a:pPr marL="457200" indent="-457200">
              <a:buFont typeface="Wingdings" pitchFamily="2" charset="2"/>
              <a:buChar char="Ø"/>
            </a:pPr>
            <a:r>
              <a:rPr lang="ja-JP" altLang="en-US" sz="2800" smtClean="0"/>
              <a:t>キーボード入力</a:t>
            </a:r>
            <a:r>
              <a:rPr lang="en-US" altLang="ja-JP" sz="2800" smtClean="0"/>
              <a:t/>
            </a:r>
            <a:br>
              <a:rPr lang="en-US" altLang="ja-JP" sz="2800" smtClean="0"/>
            </a:br>
            <a:r>
              <a:rPr lang="ja-JP" altLang="en-US" sz="2800" smtClean="0"/>
              <a:t>上下左右・</a:t>
            </a:r>
            <a:r>
              <a:rPr lang="en-US" altLang="ja-JP" sz="2800" smtClean="0"/>
              <a:t/>
            </a:r>
            <a:br>
              <a:rPr lang="en-US" altLang="ja-JP" sz="2800" smtClean="0"/>
            </a:br>
            <a:r>
              <a:rPr lang="en-US" altLang="ja-JP" sz="2800" smtClean="0"/>
              <a:t>/</a:t>
            </a:r>
            <a:r>
              <a:rPr lang="ja-JP" altLang="en-US" sz="2800" smtClean="0"/>
              <a:t>・</a:t>
            </a:r>
            <a:r>
              <a:rPr lang="en-US" altLang="ja-JP" sz="2800" smtClean="0"/>
              <a:t>backslash</a:t>
            </a:r>
          </a:p>
        </p:txBody>
      </p:sp>
    </p:spTree>
    <p:extLst>
      <p:ext uri="{BB962C8B-B14F-4D97-AF65-F5344CB8AC3E}">
        <p14:creationId xmlns:p14="http://schemas.microsoft.com/office/powerpoint/2010/main" val="363054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Autofit/>
          </a:bodyPr>
          <a:lstStyle/>
          <a:p>
            <a:r>
              <a:rPr kumimoji="1" lang="ja-JP" altLang="en-US" sz="3600" smtClean="0"/>
              <a:t>視点変更</a:t>
            </a:r>
            <a:endParaRPr kumimoji="1" lang="ja-JP" altLang="en-US" sz="3600"/>
          </a:p>
        </p:txBody>
      </p:sp>
      <p:pic>
        <p:nvPicPr>
          <p:cNvPr id="2" name="カメラ.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3575050" y="1282701"/>
            <a:ext cx="5111751" cy="3833813"/>
          </a:xfrm>
        </p:spPr>
      </p:pic>
      <p:sp>
        <p:nvSpPr>
          <p:cNvPr id="6" name="テキスト プレースホルダー 5"/>
          <p:cNvSpPr>
            <a:spLocks noGrp="1"/>
          </p:cNvSpPr>
          <p:nvPr>
            <p:ph type="body" sz="half" idx="2"/>
          </p:nvPr>
        </p:nvSpPr>
        <p:spPr/>
        <p:txBody>
          <a:bodyPr>
            <a:normAutofit/>
          </a:bodyPr>
          <a:lstStyle/>
          <a:p>
            <a:endParaRPr lang="en-US" altLang="ja-JP" sz="2800" smtClean="0"/>
          </a:p>
          <a:p>
            <a:pPr marL="457200" indent="-457200">
              <a:buFont typeface="Arial" pitchFamily="34" charset="0"/>
              <a:buChar char="•"/>
            </a:pPr>
            <a:r>
              <a:rPr lang="ja-JP" altLang="en-US" sz="2800" smtClean="0"/>
              <a:t>視点変更方法</a:t>
            </a:r>
            <a:endParaRPr lang="en-US" altLang="ja-JP" sz="2800" smtClean="0"/>
          </a:p>
          <a:p>
            <a:pPr marL="457200" indent="-457200">
              <a:buFont typeface="Wingdings" pitchFamily="2" charset="2"/>
              <a:buChar char="Ø"/>
            </a:pPr>
            <a:endParaRPr lang="en-US" altLang="ja-JP" sz="2800" smtClean="0"/>
          </a:p>
          <a:p>
            <a:pPr marL="457200" indent="-457200">
              <a:buFont typeface="Wingdings" pitchFamily="2" charset="2"/>
              <a:buChar char="Ø"/>
            </a:pPr>
            <a:r>
              <a:rPr lang="ja-JP" altLang="en-US" sz="2800" smtClean="0"/>
              <a:t>キーボード入力</a:t>
            </a:r>
            <a:r>
              <a:rPr lang="en-US" altLang="ja-JP" sz="2800" smtClean="0"/>
              <a:t/>
            </a:r>
            <a:br>
              <a:rPr lang="en-US" altLang="ja-JP" sz="2800" smtClean="0"/>
            </a:br>
            <a:r>
              <a:rPr lang="en-US" altLang="ja-JP" sz="2800" smtClean="0"/>
              <a:t>Shift</a:t>
            </a:r>
            <a:r>
              <a:rPr lang="ja-JP" altLang="en-US" sz="2800"/>
              <a:t> </a:t>
            </a:r>
            <a:r>
              <a:rPr lang="en-US" altLang="ja-JP" sz="2800" smtClean="0"/>
              <a:t>+</a:t>
            </a:r>
            <a:br>
              <a:rPr lang="en-US" altLang="ja-JP" sz="2800" smtClean="0"/>
            </a:br>
            <a:r>
              <a:rPr lang="en-US" altLang="ja-JP" sz="2800" smtClean="0"/>
              <a:t>(</a:t>
            </a:r>
            <a:r>
              <a:rPr lang="ja-JP" altLang="en-US" sz="2800" smtClean="0"/>
              <a:t>上下左右・</a:t>
            </a:r>
            <a:r>
              <a:rPr lang="en-US" altLang="ja-JP" sz="2800" smtClean="0"/>
              <a:t/>
            </a:r>
            <a:br>
              <a:rPr lang="en-US" altLang="ja-JP" sz="2800" smtClean="0"/>
            </a:br>
            <a:r>
              <a:rPr lang="en-US" altLang="ja-JP" sz="2800" smtClean="0"/>
              <a:t>/</a:t>
            </a:r>
            <a:r>
              <a:rPr lang="ja-JP" altLang="en-US" sz="2800" smtClean="0"/>
              <a:t>・</a:t>
            </a:r>
            <a:r>
              <a:rPr lang="en-US" altLang="ja-JP" sz="2800" smtClean="0"/>
              <a:t>backslash)</a:t>
            </a:r>
          </a:p>
        </p:txBody>
      </p:sp>
    </p:spTree>
    <p:extLst>
      <p:ext uri="{BB962C8B-B14F-4D97-AF65-F5344CB8AC3E}">
        <p14:creationId xmlns:p14="http://schemas.microsoft.com/office/powerpoint/2010/main" val="327766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kumimoji="1" lang="ja-JP" altLang="en-US" sz="3200" smtClean="0"/>
              <a:t>移動・攻撃先の選択画面</a:t>
            </a:r>
            <a:endParaRPr kumimoji="1" lang="ja-JP" altLang="en-US" sz="3200"/>
          </a:p>
        </p:txBody>
      </p:sp>
      <p:pic>
        <p:nvPicPr>
          <p:cNvPr id="2" name="移動.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3575050" y="1282701"/>
            <a:ext cx="5111751" cy="3833813"/>
          </a:xfrm>
        </p:spPr>
      </p:pic>
      <p:sp>
        <p:nvSpPr>
          <p:cNvPr id="6" name="テキスト プレースホルダー 5"/>
          <p:cNvSpPr>
            <a:spLocks noGrp="1"/>
          </p:cNvSpPr>
          <p:nvPr>
            <p:ph type="body" sz="half" idx="2"/>
          </p:nvPr>
        </p:nvSpPr>
        <p:spPr/>
        <p:txBody>
          <a:bodyPr>
            <a:normAutofit/>
          </a:bodyPr>
          <a:lstStyle/>
          <a:p>
            <a:pPr marL="457200" indent="-457200">
              <a:buFont typeface="Arial" pitchFamily="34" charset="0"/>
              <a:buChar char="•"/>
            </a:pPr>
            <a:r>
              <a:rPr lang="ja-JP" altLang="en-US" sz="2800" smtClean="0"/>
              <a:t>決定</a:t>
            </a:r>
            <a:endParaRPr lang="en-US" altLang="ja-JP" sz="2800" smtClean="0"/>
          </a:p>
          <a:p>
            <a:pPr marL="457200" marR="0" indent="-4572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1" lang="ja-JP" altLang="ja-JP" sz="2800" kern="1200" smtClean="0">
                <a:solidFill>
                  <a:schemeClr val="tx1"/>
                </a:solidFill>
                <a:effectLst/>
              </a:rPr>
              <a:t>キーボード入力</a:t>
            </a:r>
            <a:r>
              <a:rPr kumimoji="1" lang="en-US" altLang="ja-JP" sz="2800" kern="1200" smtClean="0">
                <a:solidFill>
                  <a:schemeClr val="tx1"/>
                </a:solidFill>
                <a:effectLst/>
              </a:rPr>
              <a:t/>
            </a:r>
            <a:br>
              <a:rPr kumimoji="1" lang="en-US" altLang="ja-JP" sz="2800" kern="1200" smtClean="0">
                <a:solidFill>
                  <a:schemeClr val="tx1"/>
                </a:solidFill>
                <a:effectLst/>
              </a:rPr>
            </a:br>
            <a:r>
              <a:rPr kumimoji="1" lang="en-US" altLang="ja-JP" sz="2800" kern="1200" smtClean="0">
                <a:solidFill>
                  <a:schemeClr val="tx1"/>
                </a:solidFill>
                <a:effectLst/>
              </a:rPr>
              <a:t>Enter</a:t>
            </a:r>
            <a:endParaRPr lang="ja-JP" altLang="ja-JP" sz="2800" smtClean="0">
              <a:effectLst/>
            </a:endParaRPr>
          </a:p>
          <a:p>
            <a:pPr marL="457200" indent="-457200">
              <a:buFont typeface="Arial" pitchFamily="34" charset="0"/>
              <a:buChar char="•"/>
            </a:pPr>
            <a:endParaRPr lang="en-US" altLang="ja-JP" sz="2800" smtClean="0"/>
          </a:p>
          <a:p>
            <a:pPr marL="457200" indent="-457200">
              <a:buFont typeface="Arial" pitchFamily="34" charset="0"/>
              <a:buChar char="•"/>
            </a:pPr>
            <a:r>
              <a:rPr lang="ja-JP" altLang="en-US" sz="2800" smtClean="0"/>
              <a:t>青色</a:t>
            </a:r>
            <a:r>
              <a:rPr lang="ja-JP" altLang="en-US" sz="2800"/>
              <a:t>の</a:t>
            </a:r>
            <a:r>
              <a:rPr lang="ja-JP" altLang="en-US" sz="2800" smtClean="0"/>
              <a:t>ボックス</a:t>
            </a:r>
            <a:endParaRPr lang="en-US" altLang="ja-JP" sz="2800" smtClean="0"/>
          </a:p>
          <a:p>
            <a:pPr marL="457200" indent="-457200">
              <a:buFont typeface="Wingdings" pitchFamily="2" charset="2"/>
              <a:buChar char="Ø"/>
            </a:pPr>
            <a:r>
              <a:rPr lang="ja-JP" altLang="en-US" sz="2800" smtClean="0"/>
              <a:t>移動できるマス</a:t>
            </a:r>
            <a:endParaRPr lang="en-US" altLang="ja-JP" sz="2800" smtClean="0"/>
          </a:p>
          <a:p>
            <a:pPr marL="457200" indent="-457200">
              <a:buFont typeface="Arial" pitchFamily="34" charset="0"/>
              <a:buChar char="•"/>
            </a:pPr>
            <a:endParaRPr lang="en-US" altLang="ja-JP" sz="2800" smtClean="0"/>
          </a:p>
          <a:p>
            <a:pPr marL="457200" indent="-457200">
              <a:buFont typeface="Arial" pitchFamily="34" charset="0"/>
              <a:buChar char="•"/>
            </a:pPr>
            <a:r>
              <a:rPr lang="ja-JP" altLang="en-US" sz="2800" smtClean="0"/>
              <a:t>赤色</a:t>
            </a:r>
            <a:r>
              <a:rPr lang="ja-JP" altLang="en-US" sz="2800"/>
              <a:t>の</a:t>
            </a:r>
            <a:r>
              <a:rPr lang="ja-JP" altLang="en-US" sz="2800" smtClean="0"/>
              <a:t>ボックス</a:t>
            </a:r>
            <a:endParaRPr lang="en-US" altLang="ja-JP" sz="2800" smtClean="0"/>
          </a:p>
          <a:p>
            <a:pPr marL="457200" indent="-457200">
              <a:buFont typeface="Wingdings" pitchFamily="2" charset="2"/>
              <a:buChar char="Ø"/>
            </a:pPr>
            <a:r>
              <a:rPr lang="ja-JP" altLang="en-US" sz="2800" smtClean="0"/>
              <a:t>攻撃できるマス</a:t>
            </a:r>
            <a:endParaRPr lang="ja-JP" altLang="en-US" sz="2800"/>
          </a:p>
          <a:p>
            <a:endParaRPr kumimoji="1" lang="ja-JP" altLang="en-US" sz="2800"/>
          </a:p>
        </p:txBody>
      </p:sp>
    </p:spTree>
    <p:extLst>
      <p:ext uri="{BB962C8B-B14F-4D97-AF65-F5344CB8AC3E}">
        <p14:creationId xmlns:p14="http://schemas.microsoft.com/office/powerpoint/2010/main" val="75367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664</TotalTime>
  <Words>1475</Words>
  <Application>Microsoft Office PowerPoint</Application>
  <PresentationFormat>画面に合わせる (4:3)</PresentationFormat>
  <Paragraphs>202</Paragraphs>
  <Slides>13</Slides>
  <Notes>12</Notes>
  <HiddenSlides>0</HiddenSlides>
  <MMClips>3</MMClips>
  <ScaleCrop>false</ScaleCrop>
  <HeadingPairs>
    <vt:vector size="4" baseType="variant">
      <vt:variant>
        <vt:lpstr>テーマ</vt:lpstr>
      </vt:variant>
      <vt:variant>
        <vt:i4>1</vt:i4>
      </vt:variant>
      <vt:variant>
        <vt:lpstr>スライド タイトル</vt:lpstr>
      </vt:variant>
      <vt:variant>
        <vt:i4>13</vt:i4>
      </vt:variant>
    </vt:vector>
  </HeadingPairs>
  <TitlesOfParts>
    <vt:vector size="14" baseType="lpstr">
      <vt:lpstr>Office ​​テーマ</vt:lpstr>
      <vt:lpstr>三次元チェス対戦ゲームの開発</vt:lpstr>
      <vt:lpstr>目次</vt:lpstr>
      <vt:lpstr>序論</vt:lpstr>
      <vt:lpstr>PowerPoint プレゼンテーション</vt:lpstr>
      <vt:lpstr>研究内容</vt:lpstr>
      <vt:lpstr>結果</vt:lpstr>
      <vt:lpstr>駒の選択画面</vt:lpstr>
      <vt:lpstr>視点変更</vt:lpstr>
      <vt:lpstr>移動・攻撃先の選択画面</vt:lpstr>
      <vt:lpstr>結論</vt:lpstr>
      <vt:lpstr>今後の課題</vt:lpstr>
      <vt:lpstr>今後の課題</vt:lpstr>
      <vt:lpstr>参考文献</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三次元チェス対戦ゲームの開発</dc:title>
  <dc:creator>ishimizu</dc:creator>
  <cp:lastModifiedBy>Yujin</cp:lastModifiedBy>
  <cp:revision>85</cp:revision>
  <cp:lastPrinted>2012-02-01T06:55:27Z</cp:lastPrinted>
  <dcterms:created xsi:type="dcterms:W3CDTF">2012-01-30T04:21:02Z</dcterms:created>
  <dcterms:modified xsi:type="dcterms:W3CDTF">2012-02-04T02:08:37Z</dcterms:modified>
</cp:coreProperties>
</file>