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5" r:id="rId3"/>
    <p:sldId id="257" r:id="rId4"/>
    <p:sldId id="258" r:id="rId5"/>
    <p:sldId id="289" r:id="rId6"/>
    <p:sldId id="29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1" r:id="rId18"/>
    <p:sldId id="274" r:id="rId19"/>
    <p:sldId id="275" r:id="rId20"/>
    <p:sldId id="292" r:id="rId21"/>
    <p:sldId id="277" r:id="rId22"/>
    <p:sldId id="28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72F8E1-5E0E-4565-9A7E-473A4626893F}" type="datetimeFigureOut">
              <a:rPr kumimoji="1" lang="ja-JP" altLang="en-US" smtClean="0"/>
              <a:t>2012/2/4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446576-9967-4DEA-B671-393BC528B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遺伝アルゴリズムによる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err="1" smtClean="0"/>
              <a:t>NQueen</a:t>
            </a:r>
            <a:r>
              <a:rPr lang="ja-JP" altLang="en-US" dirty="0" smtClean="0"/>
              <a:t>解法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~</a:t>
            </a:r>
            <a:r>
              <a:rPr lang="ja-JP" altLang="en-US" sz="3100" dirty="0" smtClean="0"/>
              <a:t>交叉と選択方法の改良による解探索の研究</a:t>
            </a:r>
            <a:r>
              <a:rPr lang="en-US" altLang="ja-JP" sz="3100" dirty="0" smtClean="0"/>
              <a:t>~</a:t>
            </a:r>
            <a:endParaRPr kumimoji="1"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08-1-037-0144</a:t>
            </a:r>
          </a:p>
          <a:p>
            <a:r>
              <a:rPr lang="ja-JP" altLang="en-US" dirty="0" smtClean="0"/>
              <a:t>奥野　裕太</a:t>
            </a:r>
            <a:endParaRPr lang="en-US" altLang="ja-JP" dirty="0" smtClean="0"/>
          </a:p>
          <a:p>
            <a:r>
              <a:rPr lang="ja-JP" altLang="en-US" dirty="0"/>
              <a:t>情報論理</a:t>
            </a:r>
            <a:r>
              <a:rPr lang="ja-JP" altLang="en-US" dirty="0" smtClean="0"/>
              <a:t>工学研究室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7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lang="ja-JP" altLang="en-US" dirty="0" smtClean="0"/>
              <a:t>＝</a:t>
            </a:r>
            <a:r>
              <a:rPr lang="en-US" altLang="ja-JP" dirty="0" smtClean="0"/>
              <a:t>8</a:t>
            </a:r>
            <a:endParaRPr kumimoji="1" lang="en-US" altLang="ja-JP" dirty="0" smtClean="0"/>
          </a:p>
          <a:p>
            <a:r>
              <a:rPr lang="ja-JP" altLang="en-US" dirty="0" smtClean="0"/>
              <a:t>集団数</a:t>
            </a:r>
            <a:r>
              <a:rPr lang="en-US" altLang="ja-JP" dirty="0" smtClean="0"/>
              <a:t>100</a:t>
            </a:r>
          </a:p>
          <a:p>
            <a:r>
              <a:rPr lang="ja-JP" altLang="en-US" dirty="0" smtClean="0"/>
              <a:t>試行回数</a:t>
            </a:r>
            <a:r>
              <a:rPr lang="en-US" altLang="ja-JP" dirty="0" smtClean="0"/>
              <a:t>1000</a:t>
            </a:r>
          </a:p>
          <a:p>
            <a:r>
              <a:rPr lang="ja-JP" altLang="en-US" dirty="0" smtClean="0"/>
              <a:t>解</a:t>
            </a:r>
            <a:r>
              <a:rPr lang="ja-JP" altLang="en-US" dirty="0"/>
              <a:t>の</a:t>
            </a:r>
            <a:r>
              <a:rPr lang="ja-JP" altLang="en-US" dirty="0" smtClean="0"/>
              <a:t>最大発見数　</a:t>
            </a:r>
            <a:r>
              <a:rPr lang="en-US" altLang="ja-JP" dirty="0" smtClean="0"/>
              <a:t>92</a:t>
            </a:r>
          </a:p>
          <a:p>
            <a:pPr marL="109728" indent="0">
              <a:buNone/>
            </a:pPr>
            <a:r>
              <a:rPr lang="ja-JP" altLang="en-US" dirty="0" smtClean="0"/>
              <a:t>　　　　のはず・・・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アーチ 19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アーチ 20"/>
          <p:cNvSpPr/>
          <p:nvPr/>
        </p:nvSpPr>
        <p:spPr>
          <a:xfrm>
            <a:off x="4742264" y="2693073"/>
            <a:ext cx="3482283" cy="3482283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アーチ 21"/>
          <p:cNvSpPr/>
          <p:nvPr/>
        </p:nvSpPr>
        <p:spPr>
          <a:xfrm>
            <a:off x="4742263" y="2663911"/>
            <a:ext cx="3482283" cy="3482283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グループ化 22"/>
          <p:cNvGrpSpPr/>
          <p:nvPr/>
        </p:nvGrpSpPr>
        <p:grpSpPr>
          <a:xfrm>
            <a:off x="5922240" y="2131909"/>
            <a:ext cx="1122327" cy="1122327"/>
            <a:chOff x="3553636" y="1079"/>
            <a:chExt cx="1122327" cy="1122327"/>
          </a:xfrm>
        </p:grpSpPr>
        <p:sp>
          <p:nvSpPr>
            <p:cNvPr id="24" name="円/楕円 23"/>
            <p:cNvSpPr/>
            <p:nvPr/>
          </p:nvSpPr>
          <p:spPr>
            <a:xfrm>
              <a:off x="3553636" y="1079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円/楕円 4"/>
            <p:cNvSpPr/>
            <p:nvPr/>
          </p:nvSpPr>
          <p:spPr>
            <a:xfrm>
              <a:off x="3717997" y="165440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評価</a:t>
              </a:r>
              <a:endParaRPr kumimoji="1" lang="ja-JP" altLang="en-US" sz="2400" kern="12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524328" y="3873050"/>
            <a:ext cx="1122327" cy="1122327"/>
            <a:chOff x="5254373" y="1701817"/>
            <a:chExt cx="1122327" cy="1122327"/>
          </a:xfrm>
        </p:grpSpPr>
        <p:sp>
          <p:nvSpPr>
            <p:cNvPr id="27" name="円/楕円 26"/>
            <p:cNvSpPr/>
            <p:nvPr/>
          </p:nvSpPr>
          <p:spPr>
            <a:xfrm>
              <a:off x="5254373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円/楕円 4"/>
            <p:cNvSpPr/>
            <p:nvPr/>
          </p:nvSpPr>
          <p:spPr>
            <a:xfrm>
              <a:off x="5418734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選択</a:t>
              </a:r>
              <a:endParaRPr kumimoji="1" lang="ja-JP" altLang="en-US" sz="2400" kern="12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22241" y="5548847"/>
            <a:ext cx="1122327" cy="1122327"/>
            <a:chOff x="3553636" y="3402555"/>
            <a:chExt cx="1122327" cy="1122327"/>
          </a:xfrm>
        </p:grpSpPr>
        <p:sp>
          <p:nvSpPr>
            <p:cNvPr id="30" name="円/楕円 29"/>
            <p:cNvSpPr/>
            <p:nvPr/>
          </p:nvSpPr>
          <p:spPr>
            <a:xfrm>
              <a:off x="3553636" y="3402555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円/楕円 4"/>
            <p:cNvSpPr/>
            <p:nvPr/>
          </p:nvSpPr>
          <p:spPr>
            <a:xfrm>
              <a:off x="3717997" y="3566916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交叉</a:t>
              </a:r>
              <a:endParaRPr kumimoji="1" lang="ja-JP" altLang="en-US" sz="2400" kern="1200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234374" y="3873050"/>
            <a:ext cx="1122327" cy="1122327"/>
            <a:chOff x="1852898" y="1701817"/>
            <a:chExt cx="1122327" cy="1122327"/>
          </a:xfrm>
        </p:grpSpPr>
        <p:sp>
          <p:nvSpPr>
            <p:cNvPr id="33" name="円/楕円 32"/>
            <p:cNvSpPr/>
            <p:nvPr/>
          </p:nvSpPr>
          <p:spPr>
            <a:xfrm>
              <a:off x="1852898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円/楕円 4"/>
            <p:cNvSpPr/>
            <p:nvPr/>
          </p:nvSpPr>
          <p:spPr>
            <a:xfrm>
              <a:off x="2017259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smtClean="0"/>
                <a:t>突然変異</a:t>
              </a:r>
              <a:endParaRPr kumimoji="1" lang="ja-JP" altLang="en-US" sz="2400" kern="120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81740" y="3632551"/>
            <a:ext cx="1603325" cy="1603325"/>
            <a:chOff x="3313137" y="1461318"/>
            <a:chExt cx="1603325" cy="1603325"/>
          </a:xfrm>
        </p:grpSpPr>
        <p:sp>
          <p:nvSpPr>
            <p:cNvPr id="36" name="円/楕円 35"/>
            <p:cNvSpPr/>
            <p:nvPr/>
          </p:nvSpPr>
          <p:spPr>
            <a:xfrm>
              <a:off x="3313137" y="1461318"/>
              <a:ext cx="1603325" cy="160332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円/楕円 4"/>
            <p:cNvSpPr/>
            <p:nvPr/>
          </p:nvSpPr>
          <p:spPr>
            <a:xfrm>
              <a:off x="3547939" y="1696120"/>
              <a:ext cx="1133721" cy="113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000" b="1" dirty="0" smtClean="0"/>
                <a:t>駒の配置</a:t>
              </a:r>
              <a:endParaRPr kumimoji="1" lang="ja-JP" alt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5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発見できた解</a:t>
            </a:r>
            <a:endParaRPr kumimoji="1" lang="en-US" altLang="ja-JP" dirty="0" smtClean="0"/>
          </a:p>
          <a:p>
            <a:r>
              <a:rPr lang="en-US" altLang="ja-JP" dirty="0" smtClean="0"/>
              <a:t>0~1</a:t>
            </a:r>
            <a:r>
              <a:rPr lang="ja-JP" altLang="en-US" dirty="0" smtClean="0"/>
              <a:t>個</a:t>
            </a:r>
            <a:endParaRPr lang="en-US" altLang="ja-JP" dirty="0" smtClean="0"/>
          </a:p>
          <a:p>
            <a:r>
              <a:rPr kumimoji="1" lang="ja-JP" altLang="en-US" dirty="0" smtClean="0"/>
              <a:t>見つけられてない</a:t>
            </a:r>
            <a:endParaRPr kumimoji="1" lang="en-US" altLang="ja-JP" dirty="0" smtClean="0"/>
          </a:p>
          <a:p>
            <a:r>
              <a:rPr lang="ja-JP" altLang="en-US" dirty="0"/>
              <a:t>改良</a:t>
            </a:r>
            <a:r>
              <a:rPr lang="ja-JP" altLang="en-US" dirty="0" smtClean="0"/>
              <a:t>が必要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7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選択・交叉の改良</a:t>
            </a:r>
            <a:endParaRPr kumimoji="1" lang="en-US" altLang="ja-JP" dirty="0" smtClean="0"/>
          </a:p>
          <a:p>
            <a:r>
              <a:rPr lang="ja-JP" altLang="en-US" dirty="0" smtClean="0"/>
              <a:t>突然変異の改良</a:t>
            </a:r>
            <a:endParaRPr lang="en-US" altLang="ja-JP" dirty="0" smtClean="0"/>
          </a:p>
          <a:p>
            <a:r>
              <a:rPr lang="ja-JP" altLang="en-US" dirty="0" smtClean="0"/>
              <a:t>遺伝補修飾を用いた改良</a:t>
            </a:r>
            <a:endParaRPr lang="en-US" altLang="ja-JP" dirty="0" smtClean="0"/>
          </a:p>
          <a:p>
            <a:r>
              <a:rPr lang="ja-JP" altLang="en-US" dirty="0" smtClean="0"/>
              <a:t>高速化による改良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研究内容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2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ルーレット選択＋一点交叉</a:t>
            </a:r>
            <a:endParaRPr lang="en-US" altLang="ja-JP" dirty="0" smtClean="0"/>
          </a:p>
          <a:p>
            <a:r>
              <a:rPr lang="ja-JP" altLang="en-US" dirty="0" smtClean="0"/>
              <a:t>優秀</a:t>
            </a:r>
            <a:r>
              <a:rPr lang="ja-JP" altLang="en-US" dirty="0" smtClean="0"/>
              <a:t>な遺伝子が生き残っていたのだろうか？</a:t>
            </a:r>
            <a:endParaRPr lang="en-US" altLang="ja-JP" dirty="0" smtClean="0"/>
          </a:p>
          <a:p>
            <a:r>
              <a:rPr lang="ja-JP" altLang="en-US" dirty="0" smtClean="0"/>
              <a:t>交叉の方法に問題があったのでは？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選択・交叉の問題点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39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ルーレット選択</a:t>
            </a:r>
            <a:r>
              <a:rPr lang="en-US" altLang="ja-JP" dirty="0" smtClean="0"/>
              <a:t>…</a:t>
            </a:r>
            <a:r>
              <a:rPr lang="ja-JP" altLang="en-US" dirty="0" smtClean="0"/>
              <a:t>高確率</a:t>
            </a:r>
            <a:r>
              <a:rPr lang="ja-JP" altLang="en-US" dirty="0"/>
              <a:t>で優秀な遺伝子が選択されるが、低確率でも劣悪な遺伝子が選択される可能性がある。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選択方法の問題点</a:t>
            </a:r>
            <a:endParaRPr kumimoji="1" lang="ja-JP" altLang="en-US" dirty="0"/>
          </a:p>
        </p:txBody>
      </p:sp>
      <p:pic>
        <p:nvPicPr>
          <p:cNvPr id="4" name="Picture 3" descr="E:\そつろん\rou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912768" cy="32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解になる可能性をあげるため、優秀な遺伝子を残したい</a:t>
            </a:r>
            <a:endParaRPr kumimoji="1" lang="en-US" altLang="ja-JP" dirty="0" smtClean="0"/>
          </a:p>
          <a:p>
            <a:r>
              <a:rPr lang="ja-JP" altLang="en-US" dirty="0" smtClean="0"/>
              <a:t>エリート選択</a:t>
            </a:r>
            <a:endParaRPr lang="en-US" altLang="ja-JP" dirty="0" smtClean="0"/>
          </a:p>
          <a:p>
            <a:r>
              <a:rPr kumimoji="1" lang="ja-JP" altLang="en-US" dirty="0" smtClean="0"/>
              <a:t>トーナメント選択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選択方法の改良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優秀な遺伝子のみ次世代に残す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エリート選択</a:t>
            </a:r>
            <a:endParaRPr kumimoji="1" lang="ja-JP" altLang="en-US" dirty="0"/>
          </a:p>
        </p:txBody>
      </p:sp>
      <p:pic>
        <p:nvPicPr>
          <p:cNvPr id="1026" name="Picture 2" descr="C:\Documents and Settings\ishimizu\デスクトップ\卒論用\教材用\mu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1" y="2313574"/>
            <a:ext cx="2657402" cy="26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ishimizu\デスクトップ\卒論用\教材用\mu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49" y="2276871"/>
            <a:ext cx="2657402" cy="26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右矢印 13"/>
          <p:cNvSpPr/>
          <p:nvPr/>
        </p:nvSpPr>
        <p:spPr>
          <a:xfrm rot="2713158">
            <a:off x="252002" y="3669023"/>
            <a:ext cx="2382190" cy="26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 rot="2713158">
            <a:off x="1196284" y="2730053"/>
            <a:ext cx="493626" cy="264853"/>
          </a:xfrm>
          <a:prstGeom prst="rightArrow">
            <a:avLst>
              <a:gd name="adj1" fmla="val 50000"/>
              <a:gd name="adj2" fmla="val 5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rot="18852629">
            <a:off x="2365813" y="4578723"/>
            <a:ext cx="446457" cy="16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 rot="2713158">
            <a:off x="2122607" y="3976712"/>
            <a:ext cx="595843" cy="239478"/>
          </a:xfrm>
          <a:prstGeom prst="rightArrow">
            <a:avLst>
              <a:gd name="adj1" fmla="val 50000"/>
              <a:gd name="adj2" fmla="val 5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 rot="2713158">
            <a:off x="6436252" y="3658141"/>
            <a:ext cx="493626" cy="264853"/>
          </a:xfrm>
          <a:prstGeom prst="rightArrow">
            <a:avLst>
              <a:gd name="adj1" fmla="val 50000"/>
              <a:gd name="adj2" fmla="val 5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 rot="2713158">
            <a:off x="6704104" y="2616175"/>
            <a:ext cx="493626" cy="264853"/>
          </a:xfrm>
          <a:prstGeom prst="rightArrow">
            <a:avLst>
              <a:gd name="adj1" fmla="val 50000"/>
              <a:gd name="adj2" fmla="val 5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左矢印 15"/>
          <p:cNvSpPr/>
          <p:nvPr/>
        </p:nvSpPr>
        <p:spPr>
          <a:xfrm rot="8150218">
            <a:off x="6792170" y="3339503"/>
            <a:ext cx="1566999" cy="249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53" y="5167041"/>
            <a:ext cx="1403287" cy="34466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95" y="5157192"/>
            <a:ext cx="1443388" cy="354516"/>
          </a:xfrm>
          <a:prstGeom prst="rect">
            <a:avLst/>
          </a:prstGeom>
        </p:spPr>
      </p:pic>
      <p:sp>
        <p:nvSpPr>
          <p:cNvPr id="30" name="左矢印 29"/>
          <p:cNvSpPr/>
          <p:nvPr/>
        </p:nvSpPr>
        <p:spPr>
          <a:xfrm rot="8150218">
            <a:off x="5836406" y="3641564"/>
            <a:ext cx="1566999" cy="249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6" y="2293349"/>
            <a:ext cx="2624445" cy="262444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2463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7286"/>
            <a:ext cx="1482713" cy="3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16" grpId="0" animBg="1"/>
      <p:bldP spid="16" grpId="1" animBg="1"/>
      <p:bldP spid="16" grpId="2" animBg="1"/>
      <p:bldP spid="30" grpId="0" animBg="1"/>
      <p:bldP spid="30" grpId="1" animBg="1"/>
      <p:bldP spid="3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636912"/>
            <a:ext cx="6408712" cy="33207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トーナメント選択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一定数トーナメントを行い、その中から最も優秀な遺伝子を選択</a:t>
            </a:r>
            <a:endParaRPr kumimoji="1" lang="ja-JP" altLang="en-US" dirty="0"/>
          </a:p>
        </p:txBody>
      </p:sp>
      <p:pic>
        <p:nvPicPr>
          <p:cNvPr id="2050" name="Picture 2" descr="C:\Documents and Settings\ishimizu\デスクトップ\卒論用\教材用\mu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627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ishimizu\デスクトップ\卒論用\教材用\mu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851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ishimizu\デスクトップ\卒論用\教材用\mu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42" y="50851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ishimizu\デスクトップ\卒論用\教材用\mu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64" y="50851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068E-6 L 0.00399 -0.1801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90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3515E-7 L 4.44444E-6 -0.1940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8015 L 0.09844 -0.1801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19403 L -0.10243 -0.1940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19403 L -0.10243 -0.3302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33025 L -0.31511 -0.3302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11 -0.33025 L -0.31511 -0.4456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エリート選択とトーナメント選択を比較</a:t>
            </a:r>
            <a:endParaRPr kumimoji="1" lang="en-US" altLang="ja-JP" dirty="0" smtClean="0"/>
          </a:p>
          <a:p>
            <a:r>
              <a:rPr lang="ja-JP" altLang="en-US" dirty="0" smtClean="0"/>
              <a:t>解の生成が安定していたのはエリート選択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エリート選択を改良する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２つの結果より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9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重複遺伝子が出現しない</a:t>
            </a:r>
            <a:endParaRPr lang="en-US" altLang="ja-JP" dirty="0"/>
          </a:p>
          <a:p>
            <a:pPr lvl="1"/>
            <a:r>
              <a:rPr lang="ja-JP" altLang="en-US" dirty="0" smtClean="0"/>
              <a:t>局所解を避けるため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エリート選択の改良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15" y="2753150"/>
            <a:ext cx="2138763" cy="2138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48" y="2741076"/>
            <a:ext cx="2155416" cy="215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6" y="4937370"/>
            <a:ext cx="1171575" cy="3429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75" y="4920495"/>
            <a:ext cx="11699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937370"/>
            <a:ext cx="11699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01" y="4960742"/>
            <a:ext cx="11699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86" y="4937370"/>
            <a:ext cx="1171575" cy="3294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4935783"/>
            <a:ext cx="1171575" cy="3429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12" y="4959155"/>
            <a:ext cx="1171575" cy="3429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8" y="2751984"/>
            <a:ext cx="2131269" cy="213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73" y="275198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68" y="27410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1" y="27410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68" y="2741076"/>
            <a:ext cx="2135094" cy="21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en-US" altLang="ja-JP" dirty="0" smtClean="0"/>
          </a:p>
          <a:p>
            <a:r>
              <a:rPr kumimoji="1" lang="ja-JP" altLang="en-US" dirty="0" smtClean="0"/>
              <a:t>問題提起</a:t>
            </a:r>
            <a:endParaRPr kumimoji="1" lang="en-US" altLang="ja-JP" dirty="0" smtClean="0"/>
          </a:p>
          <a:p>
            <a:r>
              <a:rPr lang="ja-JP" altLang="en-US" dirty="0" smtClean="0"/>
              <a:t>研究内容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選択方法・交叉</a:t>
            </a:r>
            <a:endParaRPr lang="en-US" altLang="ja-JP" dirty="0" smtClean="0"/>
          </a:p>
          <a:p>
            <a:r>
              <a:rPr lang="ja-JP" altLang="en-US" dirty="0" smtClean="0"/>
              <a:t>結果</a:t>
            </a:r>
            <a:endParaRPr lang="en-US" altLang="ja-JP" dirty="0" smtClean="0"/>
          </a:p>
          <a:p>
            <a:r>
              <a:rPr lang="ja-JP" altLang="en-US" dirty="0" smtClean="0"/>
              <a:t>考察</a:t>
            </a:r>
            <a:endParaRPr lang="en-US" altLang="ja-JP" dirty="0" smtClean="0"/>
          </a:p>
          <a:p>
            <a:r>
              <a:rPr lang="ja-JP" altLang="en-US" dirty="0"/>
              <a:t>結論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エリートとなる競合数の設定を行う</a:t>
            </a:r>
            <a:endParaRPr lang="en-US" altLang="ja-JP" dirty="0"/>
          </a:p>
          <a:p>
            <a:pPr lvl="1"/>
            <a:r>
              <a:rPr lang="ja-JP" altLang="en-US" dirty="0"/>
              <a:t>優秀な遺伝子を選択する</a:t>
            </a:r>
            <a:r>
              <a:rPr lang="ja-JP" altLang="en-US" dirty="0" smtClean="0"/>
              <a:t>ため　→競合数</a:t>
            </a:r>
            <a:r>
              <a:rPr lang="en-US" altLang="ja-JP" dirty="0" smtClean="0"/>
              <a:t>”</a:t>
            </a:r>
            <a:r>
              <a:rPr lang="ja-JP" altLang="en-US" dirty="0"/>
              <a:t>４</a:t>
            </a:r>
            <a:r>
              <a:rPr lang="en-US" altLang="ja-JP" smtClean="0"/>
              <a:t>”</a:t>
            </a:r>
            <a:r>
              <a:rPr lang="ja-JP" altLang="en-US" dirty="0" smtClean="0"/>
              <a:t>まで</a:t>
            </a:r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エリート選択の改良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79" y="2766107"/>
            <a:ext cx="2138763" cy="21387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6" y="4937370"/>
            <a:ext cx="1171575" cy="3429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937370"/>
            <a:ext cx="11699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74" y="4937370"/>
            <a:ext cx="1171575" cy="3294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70" y="4935783"/>
            <a:ext cx="1171575" cy="3429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12" y="4937370"/>
            <a:ext cx="1171575" cy="3429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3" y="275198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58" y="2777620"/>
            <a:ext cx="21336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28" y="2752220"/>
            <a:ext cx="21574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4" y="5225138"/>
            <a:ext cx="1447618" cy="47181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5" y="5348398"/>
            <a:ext cx="1296144" cy="32952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7" y="5348398"/>
            <a:ext cx="1186890" cy="32666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12" y="5370288"/>
            <a:ext cx="1186886" cy="326666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8174816">
            <a:off x="3579400" y="3335989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rot="2926618">
            <a:off x="7302309" y="3924541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 rot="2821905">
            <a:off x="8296933" y="4140658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 rot="8309597">
            <a:off x="8605803" y="4556857"/>
            <a:ext cx="229427" cy="16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 rot="2901210">
            <a:off x="7523971" y="3087371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" name="右矢印 25"/>
          <p:cNvSpPr/>
          <p:nvPr/>
        </p:nvSpPr>
        <p:spPr>
          <a:xfrm rot="2721632">
            <a:off x="6734278" y="3946603"/>
            <a:ext cx="2029768" cy="127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 rot="2413554">
            <a:off x="5279390" y="3097367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8" name="右矢印 27"/>
          <p:cNvSpPr/>
          <p:nvPr/>
        </p:nvSpPr>
        <p:spPr>
          <a:xfrm rot="2413554">
            <a:off x="5061994" y="3910918"/>
            <a:ext cx="424550" cy="17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 rot="8080629">
            <a:off x="5403296" y="3652811"/>
            <a:ext cx="1212540" cy="13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 rot="8128065">
            <a:off x="4641818" y="3907082"/>
            <a:ext cx="1186842" cy="13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一点交叉・・・交叉点以前の遺伝子情報は交</a:t>
            </a:r>
            <a:r>
              <a:rPr lang="en-US" altLang="ja-JP" dirty="0"/>
              <a:t>		      </a:t>
            </a:r>
            <a:r>
              <a:rPr lang="ja-JP" altLang="en-US" dirty="0"/>
              <a:t>換されない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交叉</a:t>
            </a:r>
            <a:r>
              <a:rPr lang="ja-JP" altLang="en-US" dirty="0" smtClean="0"/>
              <a:t>方法の問題点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2" y="4930144"/>
            <a:ext cx="28781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2" y="3485520"/>
            <a:ext cx="28781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" y="4211007"/>
            <a:ext cx="2878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94" y="4930145"/>
            <a:ext cx="28781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94" y="4211008"/>
            <a:ext cx="2878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94" y="3491871"/>
            <a:ext cx="2878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7 L 0.53542 6.47549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7 L -0.53802 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遺伝子がまんべんなく混ざるようにしたい</a:t>
            </a:r>
            <a:endParaRPr kumimoji="1" lang="en-US" altLang="ja-JP" dirty="0" smtClean="0"/>
          </a:p>
          <a:p>
            <a:r>
              <a:rPr lang="ja-JP" altLang="en-US" dirty="0" smtClean="0"/>
              <a:t>二点交叉</a:t>
            </a:r>
            <a:endParaRPr lang="en-US" altLang="ja-JP" dirty="0" smtClean="0"/>
          </a:p>
          <a:p>
            <a:r>
              <a:rPr lang="ja-JP" altLang="en-US" dirty="0" smtClean="0"/>
              <a:t>一様交叉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交叉の改良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ja-JP" altLang="en-US" dirty="0"/>
              <a:t>駒の配置情報に</a:t>
            </a:r>
            <a:r>
              <a:rPr lang="en-US" altLang="ja-JP" dirty="0"/>
              <a:t>2</a:t>
            </a:r>
            <a:r>
              <a:rPr lang="ja-JP" altLang="en-US" dirty="0"/>
              <a:t>点交叉点を設定し、その間の配置情報を入れ替える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二点</a:t>
            </a:r>
            <a:r>
              <a:rPr lang="ja-JP" altLang="en-US" dirty="0"/>
              <a:t>交叉</a:t>
            </a:r>
            <a:endParaRPr kumimoji="1" lang="ja-JP" altLang="en-US" dirty="0"/>
          </a:p>
        </p:txBody>
      </p:sp>
      <p:pic>
        <p:nvPicPr>
          <p:cNvPr id="1029" name="Picture 5" descr="C:\Documents and Settings\ishimizu\デスクトップ\卒論用\教材用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ishimizu\デスクトップ\卒論用\教材用\p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896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ishimizu\デスクトップ\卒論用\教材用\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8960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ishimizu\デスクトップ\卒論用\教材用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1993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ishimizu\デスクトップ\卒論用\教材用\p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1993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ishimizu\デスクトップ\卒論用\教材用\p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1993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59862 2.5925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056E-7 L -0.59862 7.40056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任意の値で遺伝子の各駒の配置情報を交換する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一様交叉</a:t>
            </a:r>
            <a:endParaRPr kumimoji="1" lang="ja-JP" altLang="en-US" dirty="0"/>
          </a:p>
        </p:txBody>
      </p:sp>
      <p:pic>
        <p:nvPicPr>
          <p:cNvPr id="2050" name="Picture 2" descr="C:\Documents and Settings\ishimizu\デスクトップ\卒論用\教材用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0388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ishimizu\デスクトップ\卒論用\教材用\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0388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ishimizu\デスクトップ\卒論用\教材用\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12613"/>
            <a:ext cx="2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ishimizu\デスクトップ\卒論用\教材用\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32613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ishimizu\デスクトップ\卒論用\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0388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Documents and Settings\ishimizu\デスクトップ\卒論用\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2613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ishimizu\デスクトップ\卒論用\教材用\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2613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ishimizu\デスクトップ\卒論用\教材用\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0388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ishimizu\デスクトップ\卒論用\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00388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ishimizu\デスクトップ\卒論用\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05846"/>
            <a:ext cx="28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ishimizu\デスクトップ\卒論用\教材用\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260388"/>
            <a:ext cx="288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Documents and Settings\ishimizu\デスクトップ\卒論用\教材用\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60388"/>
            <a:ext cx="288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L 0.53542 -0.000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53542 0.000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9852E-6 L 0.53542 -0.004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23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85 L -0.53542 -0.003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15 L -0.53542 -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3542 3.7037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二点交叉</a:t>
            </a:r>
            <a:r>
              <a:rPr lang="ja-JP" altLang="en-US" dirty="0" smtClean="0"/>
              <a:t>は解</a:t>
            </a:r>
            <a:r>
              <a:rPr lang="ja-JP" altLang="en-US" dirty="0"/>
              <a:t>発見数が</a:t>
            </a:r>
            <a:r>
              <a:rPr lang="ja-JP" altLang="en-US" dirty="0" smtClean="0"/>
              <a:t>少ない</a:t>
            </a:r>
            <a:endParaRPr lang="en-US" altLang="ja-JP" dirty="0" smtClean="0"/>
          </a:p>
          <a:p>
            <a:r>
              <a:rPr lang="ja-JP" altLang="en-US" dirty="0" smtClean="0"/>
              <a:t>一様交叉は解発見数が比較的多く出現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一様</a:t>
            </a:r>
            <a:r>
              <a:rPr lang="ja-JP" altLang="en-US" dirty="0" smtClean="0">
                <a:solidFill>
                  <a:srgbClr val="FF0000"/>
                </a:solidFill>
              </a:rPr>
              <a:t>交叉採用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sz="2400" dirty="0" smtClean="0"/>
              <a:t>各交叉での解の発見数の平均と標準偏差（</a:t>
            </a:r>
            <a:r>
              <a:rPr lang="en-US" altLang="ja-JP" sz="2400" dirty="0" smtClean="0"/>
              <a:t>N=8</a:t>
            </a:r>
            <a:r>
              <a:rPr lang="ja-JP" altLang="en-US" sz="2400" dirty="0" smtClean="0"/>
              <a:t>）</a:t>
            </a:r>
            <a:endParaRPr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結果より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67339"/>
              </p:ext>
            </p:extLst>
          </p:nvPr>
        </p:nvGraphicFramePr>
        <p:xfrm>
          <a:off x="1331640" y="3789040"/>
          <a:ext cx="6840759" cy="1296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253"/>
                <a:gridCol w="2280253"/>
                <a:gridCol w="2280253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二点交叉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一様交叉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エリート改良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65.2±4.0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72.5±3.4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1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ja-JP" altLang="en-US" dirty="0" smtClean="0"/>
              <a:t>全体の結果</a:t>
            </a:r>
            <a:endParaRPr lang="en-US" altLang="ja-JP" dirty="0" smtClean="0"/>
          </a:p>
          <a:p>
            <a:pPr marL="109728" indent="0" fontAlgn="t">
              <a:buNone/>
            </a:pPr>
            <a:endParaRPr lang="en-US" altLang="ja-JP" sz="2400" dirty="0"/>
          </a:p>
          <a:p>
            <a:pPr marL="109728" indent="0" algn="ctr" fontAlgn="t">
              <a:buNone/>
            </a:pPr>
            <a:r>
              <a:rPr lang="ja-JP" altLang="en-US" sz="2400" dirty="0" smtClean="0"/>
              <a:t>各交叉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選択での</a:t>
            </a:r>
            <a:r>
              <a:rPr lang="ja-JP" altLang="en-US" sz="2400" dirty="0"/>
              <a:t>解の発見数の平均と標準偏差（</a:t>
            </a:r>
            <a:r>
              <a:rPr lang="en-US" altLang="ja-JP" sz="2400" dirty="0"/>
              <a:t>N=8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109728" indent="0" fontAlgn="t">
              <a:buNone/>
            </a:pPr>
            <a:endParaRPr lang="en-US" altLang="ja-JP" sz="2400" dirty="0"/>
          </a:p>
          <a:p>
            <a:pPr marL="0" indent="0" fontAlgn="t">
              <a:buNone/>
            </a:pPr>
            <a:endParaRPr lang="ja-JP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227318"/>
              </p:ext>
            </p:extLst>
          </p:nvPr>
        </p:nvGraphicFramePr>
        <p:xfrm>
          <a:off x="467544" y="2852936"/>
          <a:ext cx="828092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一点交叉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二点交叉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一様交叉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トーナメント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12.6±10.3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1.6±1.0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5.3±2.9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エリート改良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69.7±3.6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65.2±4.0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72.5±3.4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改良前後の比較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72153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403648" y="2564904"/>
            <a:ext cx="46519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055568" y="2380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92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41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わかったこと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優秀</a:t>
            </a:r>
            <a:r>
              <a:rPr lang="ja-JP" altLang="en-US" dirty="0" smtClean="0"/>
              <a:t>な遺伝子を残す</a:t>
            </a:r>
            <a:endParaRPr lang="en-US" altLang="ja-JP" dirty="0"/>
          </a:p>
          <a:p>
            <a:r>
              <a:rPr lang="ja-JP" altLang="en-US" dirty="0" smtClean="0"/>
              <a:t>遺伝子配列にバリエーションを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/>
              <a:t>考察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18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一様交叉と改良したエリート選択結果が良くなった</a:t>
            </a:r>
            <a:endParaRPr lang="en-US" altLang="ja-JP" dirty="0"/>
          </a:p>
          <a:p>
            <a:r>
              <a:rPr lang="ja-JP" altLang="en-US" dirty="0"/>
              <a:t>既知の結果と比べると解発見数は</a:t>
            </a:r>
            <a:r>
              <a:rPr lang="ja-JP" altLang="en-US" dirty="0" smtClean="0"/>
              <a:t>少ない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ただし・・・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同じ順番に解が生成されるとは</a:t>
            </a:r>
            <a:r>
              <a:rPr lang="ja-JP" altLang="en-US" dirty="0"/>
              <a:t>限らない</a:t>
            </a:r>
            <a:endParaRPr lang="en-US" altLang="ja-JP" dirty="0" smtClean="0"/>
          </a:p>
          <a:p>
            <a:r>
              <a:rPr lang="en-US" altLang="ja-JP" dirty="0" smtClean="0"/>
              <a:t>N</a:t>
            </a:r>
            <a:r>
              <a:rPr lang="ja-JP" altLang="en-US" dirty="0" smtClean="0"/>
              <a:t>が増えても安定して近似解が導きだせる！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/>
              <a:t>結論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遺伝的アルゴリズム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活用分野</a:t>
            </a:r>
            <a:endParaRPr lang="en-US" altLang="ja-JP" dirty="0" smtClean="0"/>
          </a:p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集積回路の設計</a:t>
            </a:r>
            <a:endParaRPr lang="en-US" altLang="ja-JP" dirty="0" smtClean="0"/>
          </a:p>
          <a:p>
            <a:r>
              <a:rPr lang="ja-JP" altLang="en-US" dirty="0"/>
              <a:t>スケジュール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pic>
        <p:nvPicPr>
          <p:cNvPr id="4" name="図 3" descr="C:\Users\user\AppData\Local\Microsoft\Windows\Temporary Internet Files\Content.IE5\MSAL576S\MP900407064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3638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C:\Users\user\AppData\Local\Microsoft\Windows\Temporary Internet Files\Content.IE5\MSAL576S\MC900198862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67704"/>
            <a:ext cx="2736304" cy="2845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6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ご静聴</a:t>
            </a:r>
            <a:r>
              <a:rPr kumimoji="1" lang="ja-JP" altLang="en-US" dirty="0" smtClean="0"/>
              <a:t>ありがとうございました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3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画期的な方法</a:t>
            </a:r>
            <a:endParaRPr kumimoji="1" lang="en-US" altLang="ja-JP" dirty="0" smtClean="0"/>
          </a:p>
          <a:p>
            <a:r>
              <a:rPr lang="ja-JP" altLang="en-US" dirty="0" smtClean="0"/>
              <a:t>定式不要</a:t>
            </a:r>
            <a:endParaRPr lang="en-US" altLang="ja-JP" dirty="0" smtClean="0"/>
          </a:p>
          <a:p>
            <a:r>
              <a:rPr kumimoji="1" lang="ja-JP" altLang="en-US" dirty="0" smtClean="0"/>
              <a:t>式で定義する必要なし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遺伝的アルゴリズムとは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アーチ 19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アーチ 20"/>
          <p:cNvSpPr/>
          <p:nvPr/>
        </p:nvSpPr>
        <p:spPr>
          <a:xfrm>
            <a:off x="4742264" y="2693073"/>
            <a:ext cx="3482283" cy="3482283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アーチ 21"/>
          <p:cNvSpPr/>
          <p:nvPr/>
        </p:nvSpPr>
        <p:spPr>
          <a:xfrm>
            <a:off x="4742263" y="2663911"/>
            <a:ext cx="3482283" cy="3482283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グループ化 22"/>
          <p:cNvGrpSpPr/>
          <p:nvPr/>
        </p:nvGrpSpPr>
        <p:grpSpPr>
          <a:xfrm>
            <a:off x="5922240" y="2131909"/>
            <a:ext cx="1122327" cy="1122327"/>
            <a:chOff x="3553636" y="1079"/>
            <a:chExt cx="1122327" cy="1122327"/>
          </a:xfrm>
        </p:grpSpPr>
        <p:sp>
          <p:nvSpPr>
            <p:cNvPr id="24" name="円/楕円 23"/>
            <p:cNvSpPr/>
            <p:nvPr/>
          </p:nvSpPr>
          <p:spPr>
            <a:xfrm>
              <a:off x="3553636" y="1079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円/楕円 4"/>
            <p:cNvSpPr/>
            <p:nvPr/>
          </p:nvSpPr>
          <p:spPr>
            <a:xfrm>
              <a:off x="3717997" y="165440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評価</a:t>
              </a:r>
              <a:endParaRPr kumimoji="1" lang="ja-JP" altLang="en-US" sz="2400" kern="12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524328" y="3873050"/>
            <a:ext cx="1122327" cy="1122327"/>
            <a:chOff x="5254373" y="1701817"/>
            <a:chExt cx="1122327" cy="1122327"/>
          </a:xfrm>
        </p:grpSpPr>
        <p:sp>
          <p:nvSpPr>
            <p:cNvPr id="27" name="円/楕円 26"/>
            <p:cNvSpPr/>
            <p:nvPr/>
          </p:nvSpPr>
          <p:spPr>
            <a:xfrm>
              <a:off x="5254373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円/楕円 4"/>
            <p:cNvSpPr/>
            <p:nvPr/>
          </p:nvSpPr>
          <p:spPr>
            <a:xfrm>
              <a:off x="5418734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選択</a:t>
              </a:r>
              <a:endParaRPr kumimoji="1" lang="ja-JP" altLang="en-US" sz="2400" kern="12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22241" y="5548847"/>
            <a:ext cx="1122327" cy="1122327"/>
            <a:chOff x="3553636" y="3402555"/>
            <a:chExt cx="1122327" cy="1122327"/>
          </a:xfrm>
        </p:grpSpPr>
        <p:sp>
          <p:nvSpPr>
            <p:cNvPr id="30" name="円/楕円 29"/>
            <p:cNvSpPr/>
            <p:nvPr/>
          </p:nvSpPr>
          <p:spPr>
            <a:xfrm>
              <a:off x="3553636" y="3402555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円/楕円 4"/>
            <p:cNvSpPr/>
            <p:nvPr/>
          </p:nvSpPr>
          <p:spPr>
            <a:xfrm>
              <a:off x="3717997" y="3566916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交叉</a:t>
              </a:r>
              <a:endParaRPr kumimoji="1" lang="ja-JP" altLang="en-US" sz="2400" kern="1200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234374" y="3873050"/>
            <a:ext cx="1122327" cy="1122327"/>
            <a:chOff x="1852898" y="1701817"/>
            <a:chExt cx="1122327" cy="1122327"/>
          </a:xfrm>
        </p:grpSpPr>
        <p:sp>
          <p:nvSpPr>
            <p:cNvPr id="33" name="円/楕円 32"/>
            <p:cNvSpPr/>
            <p:nvPr/>
          </p:nvSpPr>
          <p:spPr>
            <a:xfrm>
              <a:off x="1852898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円/楕円 4"/>
            <p:cNvSpPr/>
            <p:nvPr/>
          </p:nvSpPr>
          <p:spPr>
            <a:xfrm>
              <a:off x="2017259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smtClean="0"/>
                <a:t>突然変異</a:t>
              </a:r>
              <a:endParaRPr kumimoji="1" lang="ja-JP" altLang="en-US" sz="2400" kern="120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81740" y="3632551"/>
            <a:ext cx="1603325" cy="1603325"/>
            <a:chOff x="3313137" y="1461318"/>
            <a:chExt cx="1603325" cy="1603325"/>
          </a:xfrm>
        </p:grpSpPr>
        <p:sp>
          <p:nvSpPr>
            <p:cNvPr id="36" name="円/楕円 35"/>
            <p:cNvSpPr/>
            <p:nvPr/>
          </p:nvSpPr>
          <p:spPr>
            <a:xfrm>
              <a:off x="3313137" y="1461318"/>
              <a:ext cx="1603325" cy="160332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円/楕円 4"/>
            <p:cNvSpPr/>
            <p:nvPr/>
          </p:nvSpPr>
          <p:spPr>
            <a:xfrm>
              <a:off x="3547939" y="1696120"/>
              <a:ext cx="1133721" cy="113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b="1" kern="1200" dirty="0" smtClean="0"/>
                <a:t>遺伝子</a:t>
              </a:r>
              <a:endParaRPr kumimoji="1" lang="ja-JP" alt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2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遺伝的アルゴリズムの例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世界で一番高いところは？</a:t>
            </a:r>
            <a:endParaRPr kumimoji="1" lang="en-US" altLang="ja-JP" dirty="0" smtClean="0"/>
          </a:p>
        </p:txBody>
      </p:sp>
      <p:sp>
        <p:nvSpPr>
          <p:cNvPr id="19" name="アーチ 18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アーチ 19"/>
          <p:cNvSpPr/>
          <p:nvPr/>
        </p:nvSpPr>
        <p:spPr>
          <a:xfrm>
            <a:off x="4742264" y="2663911"/>
            <a:ext cx="3482283" cy="3482283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アーチ 20"/>
          <p:cNvSpPr/>
          <p:nvPr/>
        </p:nvSpPr>
        <p:spPr>
          <a:xfrm>
            <a:off x="4742264" y="2693073"/>
            <a:ext cx="3482283" cy="3482283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アーチ 21"/>
          <p:cNvSpPr/>
          <p:nvPr/>
        </p:nvSpPr>
        <p:spPr>
          <a:xfrm>
            <a:off x="4742263" y="2663911"/>
            <a:ext cx="3482283" cy="3482283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グループ化 22"/>
          <p:cNvGrpSpPr/>
          <p:nvPr/>
        </p:nvGrpSpPr>
        <p:grpSpPr>
          <a:xfrm>
            <a:off x="5922240" y="2131909"/>
            <a:ext cx="1122327" cy="1122327"/>
            <a:chOff x="3553636" y="1079"/>
            <a:chExt cx="1122327" cy="1122327"/>
          </a:xfrm>
        </p:grpSpPr>
        <p:sp>
          <p:nvSpPr>
            <p:cNvPr id="24" name="円/楕円 23"/>
            <p:cNvSpPr/>
            <p:nvPr/>
          </p:nvSpPr>
          <p:spPr>
            <a:xfrm>
              <a:off x="3553636" y="1079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円/楕円 4"/>
            <p:cNvSpPr/>
            <p:nvPr/>
          </p:nvSpPr>
          <p:spPr>
            <a:xfrm>
              <a:off x="3717997" y="165440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評価</a:t>
              </a:r>
              <a:endParaRPr kumimoji="1" lang="ja-JP" altLang="en-US" sz="2400" kern="12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524328" y="3873050"/>
            <a:ext cx="1122327" cy="1122327"/>
            <a:chOff x="5254373" y="1701817"/>
            <a:chExt cx="1122327" cy="1122327"/>
          </a:xfrm>
        </p:grpSpPr>
        <p:sp>
          <p:nvSpPr>
            <p:cNvPr id="27" name="円/楕円 26"/>
            <p:cNvSpPr/>
            <p:nvPr/>
          </p:nvSpPr>
          <p:spPr>
            <a:xfrm>
              <a:off x="5254373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円/楕円 4"/>
            <p:cNvSpPr/>
            <p:nvPr/>
          </p:nvSpPr>
          <p:spPr>
            <a:xfrm>
              <a:off x="5418734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選択</a:t>
              </a:r>
              <a:endParaRPr kumimoji="1" lang="ja-JP" altLang="en-US" sz="2400" kern="12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22241" y="5548847"/>
            <a:ext cx="1122327" cy="1122327"/>
            <a:chOff x="3553636" y="3402555"/>
            <a:chExt cx="1122327" cy="1122327"/>
          </a:xfrm>
        </p:grpSpPr>
        <p:sp>
          <p:nvSpPr>
            <p:cNvPr id="30" name="円/楕円 29"/>
            <p:cNvSpPr/>
            <p:nvPr/>
          </p:nvSpPr>
          <p:spPr>
            <a:xfrm>
              <a:off x="3553636" y="3402555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円/楕円 4"/>
            <p:cNvSpPr/>
            <p:nvPr/>
          </p:nvSpPr>
          <p:spPr>
            <a:xfrm>
              <a:off x="3717997" y="3566916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交叉</a:t>
              </a:r>
              <a:endParaRPr kumimoji="1" lang="ja-JP" altLang="en-US" sz="2400" kern="1200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234374" y="3873050"/>
            <a:ext cx="1122327" cy="1122327"/>
            <a:chOff x="1852898" y="1701817"/>
            <a:chExt cx="1122327" cy="1122327"/>
          </a:xfrm>
        </p:grpSpPr>
        <p:sp>
          <p:nvSpPr>
            <p:cNvPr id="33" name="円/楕円 32"/>
            <p:cNvSpPr/>
            <p:nvPr/>
          </p:nvSpPr>
          <p:spPr>
            <a:xfrm>
              <a:off x="1852898" y="1701817"/>
              <a:ext cx="1122327" cy="11223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円/楕円 4"/>
            <p:cNvSpPr/>
            <p:nvPr/>
          </p:nvSpPr>
          <p:spPr>
            <a:xfrm>
              <a:off x="2017259" y="1866178"/>
              <a:ext cx="793605" cy="793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kern="1200" dirty="0" smtClean="0"/>
                <a:t>突然変異</a:t>
              </a:r>
              <a:endParaRPr kumimoji="1" lang="ja-JP" altLang="en-US" sz="2400" kern="12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81740" y="3632551"/>
            <a:ext cx="1603325" cy="1603325"/>
            <a:chOff x="3313137" y="1461318"/>
            <a:chExt cx="1603325" cy="1603325"/>
          </a:xfrm>
        </p:grpSpPr>
        <p:sp>
          <p:nvSpPr>
            <p:cNvPr id="36" name="円/楕円 35"/>
            <p:cNvSpPr/>
            <p:nvPr/>
          </p:nvSpPr>
          <p:spPr>
            <a:xfrm>
              <a:off x="3313137" y="1461318"/>
              <a:ext cx="1603325" cy="160332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円/楕円 4"/>
            <p:cNvSpPr/>
            <p:nvPr/>
          </p:nvSpPr>
          <p:spPr>
            <a:xfrm>
              <a:off x="3547939" y="1696120"/>
              <a:ext cx="1133721" cy="113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3200" b="1" dirty="0"/>
                <a:t>座標</a:t>
              </a:r>
              <a:endParaRPr kumimoji="1" lang="ja-JP" altLang="en-US" sz="3200" b="1" kern="1200" dirty="0"/>
            </a:p>
          </p:txBody>
        </p:sp>
      </p:grpSp>
      <p:pic>
        <p:nvPicPr>
          <p:cNvPr id="4098" name="Picture 2" descr="C:\Documents and Settings\ishimizu\デスクトップ\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3543"/>
            <a:ext cx="3902774" cy="30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ishimizu\デスクトップ\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3543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ishimizu\デスクトップ\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0" y="3254236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ishimizu\デスクトップ\s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3543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ishimizu\デスクトップ\s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" y="3254236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ishimizu\デスクトップ\s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0" y="3254236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ishimizu\デスクトップ\s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3543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ishimizu\デスクトップ\s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3543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ishimizu\デスクトップ\s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5" y="3253543"/>
            <a:ext cx="3901886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遺伝アルゴリズムの例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もし同じ高さのものが複数あったら</a:t>
            </a:r>
            <a:endParaRPr kumimoji="1" lang="ja-JP" altLang="en-US" dirty="0"/>
          </a:p>
        </p:txBody>
      </p:sp>
      <p:pic>
        <p:nvPicPr>
          <p:cNvPr id="12" name="図 11" descr="C:\Users\user\AppData\Local\Microsoft\Windows\Temporary Internet Files\Content.IE5\N79HFGK3\MC90007871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50046"/>
            <a:ext cx="948055" cy="230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Documents and Settings\ishimizu\デスクトップ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ishimizu\デスクトップ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4636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ishimizu\デスクトップ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6" y="4517504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ishimizu\デスクトップ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65" y="4620166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複数の最適解が存在する場合</a:t>
            </a:r>
            <a:endParaRPr kumimoji="1" lang="en-US" altLang="ja-JP" dirty="0" smtClean="0"/>
          </a:p>
          <a:p>
            <a:r>
              <a:rPr lang="ja-JP" altLang="en-US" dirty="0" smtClean="0"/>
              <a:t>遺伝的アルゴリズムは使用できるか？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問題提起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複数の最適解が存在する問題</a:t>
            </a:r>
            <a:endParaRPr kumimoji="1" lang="en-US" altLang="ja-JP" dirty="0" smtClean="0"/>
          </a:p>
          <a:p>
            <a:r>
              <a:rPr lang="en-US" altLang="ja-JP" dirty="0" err="1" smtClean="0"/>
              <a:t>NQueen</a:t>
            </a:r>
            <a:r>
              <a:rPr lang="ja-JP" altLang="en-US" dirty="0" smtClean="0"/>
              <a:t>問題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検証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89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古典的なパズル問題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err="1" smtClean="0"/>
              <a:t>NQueen</a:t>
            </a:r>
            <a:r>
              <a:rPr lang="ja-JP" altLang="en-US" dirty="0" smtClean="0"/>
              <a:t>問題とは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571429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1100</TotalTime>
  <Words>538</Words>
  <Application>Microsoft Office PowerPoint</Application>
  <PresentationFormat>画面に合わせる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ビジネス</vt:lpstr>
      <vt:lpstr>遺伝アルゴリズムによる NQueen解法 ~交叉と選択方法の改良による解探索の研究~</vt:lpstr>
      <vt:lpstr>目次</vt:lpstr>
      <vt:lpstr>背景</vt:lpstr>
      <vt:lpstr>遺伝的アルゴリズムとは</vt:lpstr>
      <vt:lpstr>遺伝的アルゴリズムの例</vt:lpstr>
      <vt:lpstr>遺伝アルゴリズムの例</vt:lpstr>
      <vt:lpstr>問題提起</vt:lpstr>
      <vt:lpstr>検証</vt:lpstr>
      <vt:lpstr>NQueen問題とは</vt:lpstr>
      <vt:lpstr>実行</vt:lpstr>
      <vt:lpstr>結果</vt:lpstr>
      <vt:lpstr>研究内容</vt:lpstr>
      <vt:lpstr>選択・交叉の問題点</vt:lpstr>
      <vt:lpstr>選択方法の問題点</vt:lpstr>
      <vt:lpstr>選択方法の改良</vt:lpstr>
      <vt:lpstr>エリート選択</vt:lpstr>
      <vt:lpstr>トーナメント選択</vt:lpstr>
      <vt:lpstr>２つの結果より</vt:lpstr>
      <vt:lpstr>エリート選択の改良</vt:lpstr>
      <vt:lpstr>エリート選択の改良</vt:lpstr>
      <vt:lpstr>交叉方法の問題点</vt:lpstr>
      <vt:lpstr>交叉の改良</vt:lpstr>
      <vt:lpstr>二点交叉</vt:lpstr>
      <vt:lpstr>一様交叉</vt:lpstr>
      <vt:lpstr>2つの結果より</vt:lpstr>
      <vt:lpstr>結果</vt:lpstr>
      <vt:lpstr>結果</vt:lpstr>
      <vt:lpstr>考察</vt:lpstr>
      <vt:lpstr>結論</vt:lpstr>
      <vt:lpstr>最後に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遺伝アルゴリズムによる NQueen解法 ~問題特性に着目した突然変異方法の改善~</dc:title>
  <dc:creator>user</dc:creator>
  <cp:lastModifiedBy>ishimizu</cp:lastModifiedBy>
  <cp:revision>96</cp:revision>
  <dcterms:created xsi:type="dcterms:W3CDTF">2012-02-01T13:59:57Z</dcterms:created>
  <dcterms:modified xsi:type="dcterms:W3CDTF">2012-02-04T00:40:06Z</dcterms:modified>
</cp:coreProperties>
</file>