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9"/>
  </p:notesMasterIdLst>
  <p:handoutMasterIdLst>
    <p:handoutMasterId r:id="rId80"/>
  </p:handoutMasterIdLst>
  <p:sldIdLst>
    <p:sldId id="460" r:id="rId2"/>
    <p:sldId id="547" r:id="rId3"/>
    <p:sldId id="591" r:id="rId4"/>
    <p:sldId id="592" r:id="rId5"/>
    <p:sldId id="593" r:id="rId6"/>
    <p:sldId id="594" r:id="rId7"/>
    <p:sldId id="595" r:id="rId8"/>
    <p:sldId id="596" r:id="rId9"/>
    <p:sldId id="597" r:id="rId10"/>
    <p:sldId id="567" r:id="rId11"/>
    <p:sldId id="667" r:id="rId12"/>
    <p:sldId id="598" r:id="rId13"/>
    <p:sldId id="599" r:id="rId14"/>
    <p:sldId id="600" r:id="rId15"/>
    <p:sldId id="601" r:id="rId16"/>
    <p:sldId id="604" r:id="rId17"/>
    <p:sldId id="585" r:id="rId18"/>
    <p:sldId id="602" r:id="rId19"/>
    <p:sldId id="603" r:id="rId20"/>
    <p:sldId id="665" r:id="rId21"/>
    <p:sldId id="626" r:id="rId22"/>
    <p:sldId id="616" r:id="rId23"/>
    <p:sldId id="605" r:id="rId24"/>
    <p:sldId id="576" r:id="rId25"/>
    <p:sldId id="578" r:id="rId26"/>
    <p:sldId id="668" r:id="rId27"/>
    <p:sldId id="569" r:id="rId28"/>
    <p:sldId id="570" r:id="rId29"/>
    <p:sldId id="571" r:id="rId30"/>
    <p:sldId id="574" r:id="rId31"/>
    <p:sldId id="573" r:id="rId32"/>
    <p:sldId id="669" r:id="rId33"/>
    <p:sldId id="670" r:id="rId34"/>
    <p:sldId id="606" r:id="rId35"/>
    <p:sldId id="620" r:id="rId36"/>
    <p:sldId id="624" r:id="rId37"/>
    <p:sldId id="623" r:id="rId38"/>
    <p:sldId id="617" r:id="rId39"/>
    <p:sldId id="625" r:id="rId40"/>
    <p:sldId id="589" r:id="rId41"/>
    <p:sldId id="586" r:id="rId42"/>
    <p:sldId id="587" r:id="rId43"/>
    <p:sldId id="588" r:id="rId44"/>
    <p:sldId id="590" r:id="rId45"/>
    <p:sldId id="618" r:id="rId46"/>
    <p:sldId id="607" r:id="rId47"/>
    <p:sldId id="609" r:id="rId48"/>
    <p:sldId id="611" r:id="rId49"/>
    <p:sldId id="610" r:id="rId50"/>
    <p:sldId id="621" r:id="rId51"/>
    <p:sldId id="608" r:id="rId52"/>
    <p:sldId id="582" r:id="rId53"/>
    <p:sldId id="579" r:id="rId54"/>
    <p:sldId id="581" r:id="rId55"/>
    <p:sldId id="583" r:id="rId56"/>
    <p:sldId id="551" r:id="rId57"/>
    <p:sldId id="552" r:id="rId58"/>
    <p:sldId id="553" r:id="rId59"/>
    <p:sldId id="554" r:id="rId60"/>
    <p:sldId id="555" r:id="rId61"/>
    <p:sldId id="556" r:id="rId62"/>
    <p:sldId id="557" r:id="rId63"/>
    <p:sldId id="558" r:id="rId64"/>
    <p:sldId id="562" r:id="rId65"/>
    <p:sldId id="560" r:id="rId66"/>
    <p:sldId id="561" r:id="rId67"/>
    <p:sldId id="563" r:id="rId68"/>
    <p:sldId id="564" r:id="rId69"/>
    <p:sldId id="565" r:id="rId70"/>
    <p:sldId id="566" r:id="rId71"/>
    <p:sldId id="559" r:id="rId72"/>
    <p:sldId id="584" r:id="rId73"/>
    <p:sldId id="627" r:id="rId74"/>
    <p:sldId id="612" r:id="rId75"/>
    <p:sldId id="613" r:id="rId76"/>
    <p:sldId id="615" r:id="rId77"/>
    <p:sldId id="622" r:id="rId78"/>
  </p:sldIdLst>
  <p:sldSz cx="9144000" cy="6858000" type="screen4x3"/>
  <p:notesSz cx="7099300" cy="10234613"/>
  <p:defaultTextStyle>
    <a:defPPr>
      <a:defRPr lang="ja-JP"/>
    </a:defPPr>
    <a:lvl1pPr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1pPr>
    <a:lvl2pPr marL="4572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2pPr>
    <a:lvl3pPr marL="9144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3pPr>
    <a:lvl4pPr marL="13716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4pPr>
    <a:lvl5pPr marL="18288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FF66"/>
    <a:srgbClr val="0000FF"/>
    <a:srgbClr val="000066"/>
    <a:srgbClr val="003300"/>
    <a:srgbClr val="00B050"/>
    <a:srgbClr val="99FF99"/>
    <a:srgbClr val="FF99FF"/>
    <a:srgbClr val="FF99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70467" autoAdjust="0"/>
  </p:normalViewPr>
  <p:slideViewPr>
    <p:cSldViewPr>
      <p:cViewPr varScale="1">
        <p:scale>
          <a:sx n="50" d="100"/>
          <a:sy n="50" d="100"/>
        </p:scale>
        <p:origin x="852" y="54"/>
      </p:cViewPr>
      <p:guideLst>
        <p:guide orient="horz" pos="4319"/>
        <p:guide pos="5759"/>
      </p:guideLst>
    </p:cSldViewPr>
  </p:slideViewPr>
  <p:outlineViewPr>
    <p:cViewPr>
      <p:scale>
        <a:sx n="33" d="100"/>
        <a:sy n="33" d="100"/>
      </p:scale>
      <p:origin x="0" y="-235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6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3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buFont typeface="Wingdings" panose="05000000000000000000" pitchFamily="2" charset="2"/>
              <a:buChar char="n"/>
              <a:defRPr sz="1300">
                <a:effectLst>
                  <a:outerShdw blurRad="38100" dist="38100" dir="2700000" algn="tl">
                    <a:srgbClr val="C0C0C0"/>
                  </a:outerShdw>
                </a:effectLst>
              </a:defRPr>
            </a:lvl1pPr>
          </a:lstStyle>
          <a:p>
            <a:fld id="{569704E0-87E2-42FD-B679-5863E0A64064}" type="slidenum">
              <a:rPr lang="en-US" altLang="ja-JP"/>
              <a:pPr/>
              <a:t>‹#›</a:t>
            </a:fld>
            <a:endParaRPr lang="en-US" altLang="ja-JP"/>
          </a:p>
        </p:txBody>
      </p:sp>
    </p:spTree>
    <p:extLst>
      <p:ext uri="{BB962C8B-B14F-4D97-AF65-F5344CB8AC3E}">
        <p14:creationId xmlns:p14="http://schemas.microsoft.com/office/powerpoint/2010/main" val="381982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spcBef>
                <a:spcPct val="0"/>
              </a:spcBef>
              <a:buSzTx/>
              <a:buFontTx/>
              <a:buNone/>
              <a:defRPr sz="1300">
                <a:effectLst/>
                <a:latin typeface="Arial" panose="020B0604020202020204" pitchFamily="34" charset="0"/>
              </a:defRPr>
            </a:lvl1pPr>
          </a:lstStyle>
          <a:p>
            <a:endParaRPr lang="en-US" altLang="ja-JP"/>
          </a:p>
        </p:txBody>
      </p:sp>
      <p:sp>
        <p:nvSpPr>
          <p:cNvPr id="399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spcBef>
                <a:spcPct val="0"/>
              </a:spcBef>
              <a:buSzTx/>
              <a:buFontTx/>
              <a:buNone/>
              <a:defRPr sz="1300">
                <a:effectLst/>
                <a:latin typeface="Arial" panose="020B0604020202020204" pitchFamily="34" charset="0"/>
              </a:defRPr>
            </a:lvl1pPr>
          </a:lstStyle>
          <a:p>
            <a:endParaRPr lang="en-US" altLang="ja-JP"/>
          </a:p>
        </p:txBody>
      </p:sp>
      <p:sp>
        <p:nvSpPr>
          <p:cNvPr id="3994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spcBef>
                <a:spcPct val="0"/>
              </a:spcBef>
              <a:buSzTx/>
              <a:buFontTx/>
              <a:buNone/>
              <a:defRPr sz="1300">
                <a:effectLst/>
                <a:latin typeface="Arial" panose="020B0604020202020204" pitchFamily="34" charset="0"/>
              </a:defRPr>
            </a:lvl1pPr>
          </a:lstStyle>
          <a:p>
            <a:endParaRPr lang="en-US" altLang="ja-JP"/>
          </a:p>
        </p:txBody>
      </p:sp>
      <p:sp>
        <p:nvSpPr>
          <p:cNvPr id="399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spcBef>
                <a:spcPct val="0"/>
              </a:spcBef>
              <a:buSzTx/>
              <a:buFontTx/>
              <a:buNone/>
              <a:defRPr sz="1300">
                <a:effectLst/>
                <a:latin typeface="Arial" panose="020B0604020202020204" pitchFamily="34" charset="0"/>
              </a:defRPr>
            </a:lvl1pPr>
          </a:lstStyle>
          <a:p>
            <a:fld id="{C2F47182-C851-4DBC-B380-0E7E4F0BE1CD}" type="slidenum">
              <a:rPr lang="en-US" altLang="ja-JP"/>
              <a:pPr/>
              <a:t>‹#›</a:t>
            </a:fld>
            <a:endParaRPr lang="en-US" altLang="ja-JP"/>
          </a:p>
        </p:txBody>
      </p:sp>
    </p:spTree>
    <p:extLst>
      <p:ext uri="{BB962C8B-B14F-4D97-AF65-F5344CB8AC3E}">
        <p14:creationId xmlns:p14="http://schemas.microsoft.com/office/powerpoint/2010/main" val="16732613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これから石水研の卒研ゼミの第</a:t>
            </a:r>
            <a:r>
              <a:rPr kumimoji="1" lang="en-US" altLang="ja-JP" dirty="0"/>
              <a:t>3</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r>
              <a:rPr kumimoji="1" lang="ja-JP" altLang="en-US" dirty="0"/>
              <a:t>まずいつものように、</a:t>
            </a:r>
            <a:r>
              <a:rPr kumimoji="1" lang="en-US" altLang="ja-JP" dirty="0" err="1"/>
              <a:t>GoogleClassroom</a:t>
            </a:r>
            <a:r>
              <a:rPr kumimoji="1" lang="ja-JP" altLang="en-US" dirty="0"/>
              <a:t>から出席カードを提出してください。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2F47182-C851-4DBC-B380-0E7E4F0BE1CD}" type="slidenum">
              <a:rPr lang="en-US" altLang="ja-JP" smtClean="0"/>
              <a:pPr/>
              <a:t>1</a:t>
            </a:fld>
            <a:endParaRPr lang="en-US" altLang="ja-JP"/>
          </a:p>
        </p:txBody>
      </p:sp>
    </p:spTree>
    <p:extLst>
      <p:ext uri="{BB962C8B-B14F-4D97-AF65-F5344CB8AC3E}">
        <p14:creationId xmlns:p14="http://schemas.microsoft.com/office/powerpoint/2010/main" val="299468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2188" y="768350"/>
            <a:ext cx="5114925" cy="3836988"/>
          </a:xfrm>
        </p:spPr>
      </p:sp>
      <p:sp>
        <p:nvSpPr>
          <p:cNvPr id="3" name="ノート プレースホルダ 2"/>
          <p:cNvSpPr>
            <a:spLocks noGrp="1"/>
          </p:cNvSpPr>
          <p:nvPr>
            <p:ph type="body" idx="1"/>
          </p:nvPr>
        </p:nvSpPr>
        <p:spPr/>
        <p:txBody>
          <a:bodyPr>
            <a:normAutofit/>
          </a:bodyPr>
          <a:lstStyle/>
          <a:p>
            <a:r>
              <a:rPr kumimoji="1" lang="ja-JP" altLang="en-US" dirty="0"/>
              <a:t>よりルールが複雑なゲームでは、ルール通りに指すのも難しくなります。</a:t>
            </a:r>
            <a:endParaRPr kumimoji="1" lang="en-US" altLang="ja-JP" dirty="0"/>
          </a:p>
          <a:p>
            <a:r>
              <a:rPr kumimoji="1" lang="ja-JP" altLang="en-US" dirty="0"/>
              <a:t>例えば、将棋で、図の局面のときを見てみましょう。</a:t>
            </a:r>
            <a:endParaRPr kumimoji="1" lang="en-US" altLang="ja-JP" dirty="0"/>
          </a:p>
          <a:p>
            <a:r>
              <a:rPr kumimoji="1" lang="ja-JP" altLang="en-US" dirty="0"/>
              <a:t>先手が▲７四桂と指し手後手玉に王手をかけました。</a:t>
            </a:r>
            <a:endParaRPr kumimoji="1" lang="en-US" altLang="ja-JP" dirty="0"/>
          </a:p>
          <a:p>
            <a:r>
              <a:rPr kumimoji="1" lang="ja-JP" altLang="en-US" dirty="0"/>
              <a:t>ここで、後手が△７四同歩とすると、５五にいる角に玉将を取られてしまいます。</a:t>
            </a:r>
            <a:endParaRPr kumimoji="1" lang="en-US" altLang="ja-JP" dirty="0"/>
          </a:p>
          <a:p>
            <a:r>
              <a:rPr kumimoji="1" lang="ja-JP" altLang="en-US" dirty="0"/>
              <a:t>よって、後手は△７四同歩と指してはいけません。</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C2F47182-C851-4DBC-B380-0E7E4F0BE1CD}" type="slidenum">
              <a:rPr lang="en-US" altLang="ja-JP" smtClean="0"/>
              <a:pPr/>
              <a:t>10</a:t>
            </a:fld>
            <a:endParaRPr lang="en-US" altLang="ja-JP"/>
          </a:p>
        </p:txBody>
      </p:sp>
    </p:spTree>
    <p:extLst>
      <p:ext uri="{BB962C8B-B14F-4D97-AF65-F5344CB8AC3E}">
        <p14:creationId xmlns:p14="http://schemas.microsoft.com/office/powerpoint/2010/main" val="114877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2188" y="768350"/>
            <a:ext cx="5114925" cy="3836988"/>
          </a:xfrm>
        </p:spPr>
      </p:sp>
      <p:sp>
        <p:nvSpPr>
          <p:cNvPr id="3" name="ノート プレースホルダ 2"/>
          <p:cNvSpPr>
            <a:spLocks noGrp="1"/>
          </p:cNvSpPr>
          <p:nvPr>
            <p:ph type="body" idx="1"/>
          </p:nvPr>
        </p:nvSpPr>
        <p:spPr/>
        <p:txBody>
          <a:bodyPr>
            <a:normAutofit/>
          </a:bodyPr>
          <a:lstStyle/>
          <a:p>
            <a:r>
              <a:rPr kumimoji="1" lang="ja-JP" altLang="en-US" dirty="0"/>
              <a:t>この局面での後手の合法手は、△９二玉か△７一玉のみです。</a:t>
            </a:r>
            <a:endParaRPr kumimoji="1" lang="en-US" altLang="ja-JP" dirty="0"/>
          </a:p>
          <a:p>
            <a:r>
              <a:rPr kumimoji="1" lang="ja-JP" altLang="en-US" dirty="0"/>
              <a:t>もっとも、この局面ではいずれにせよ▲８二金で詰みです。</a:t>
            </a:r>
            <a:endParaRPr kumimoji="1" lang="en-US" altLang="ja-JP" dirty="0"/>
          </a:p>
          <a:p>
            <a:r>
              <a:rPr kumimoji="1" lang="ja-JP" altLang="en-US" dirty="0"/>
              <a:t>王手をかけられたときに、玉将を逃がす部分は、注意して作るでしょうから見逃しにくいのですが、</a:t>
            </a:r>
            <a:endParaRPr kumimoji="1" lang="en-US" altLang="ja-JP" dirty="0"/>
          </a:p>
          <a:p>
            <a:r>
              <a:rPr kumimoji="1" lang="ja-JP" altLang="en-US" dirty="0"/>
              <a:t>この局面での△７四同歩のように自分から王手にかかってしまう手は見逃しがちです。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C2F47182-C851-4DBC-B380-0E7E4F0BE1CD}" type="slidenum">
              <a:rPr lang="en-US" altLang="ja-JP" smtClean="0"/>
              <a:pPr/>
              <a:t>11</a:t>
            </a:fld>
            <a:endParaRPr lang="en-US" altLang="ja-JP"/>
          </a:p>
        </p:txBody>
      </p:sp>
    </p:spTree>
    <p:extLst>
      <p:ext uri="{BB962C8B-B14F-4D97-AF65-F5344CB8AC3E}">
        <p14:creationId xmlns:p14="http://schemas.microsoft.com/office/powerpoint/2010/main" val="66598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将棋には打ち歩詰め禁止ルールがあります。</a:t>
            </a:r>
            <a:endParaRPr kumimoji="1" lang="en-US" altLang="ja-JP" dirty="0"/>
          </a:p>
          <a:p>
            <a:r>
              <a:rPr kumimoji="1" lang="ja-JP" altLang="en-US" dirty="0"/>
              <a:t>左側の局面で、▲２三歩と打つと、６五の飛車が効いていますので、</a:t>
            </a:r>
            <a:endParaRPr kumimoji="1" lang="en-US" altLang="ja-JP" dirty="0"/>
          </a:p>
          <a:p>
            <a:r>
              <a:rPr kumimoji="1" lang="ja-JP" altLang="en-US" dirty="0"/>
              <a:t>△２三同金と歩を取ることはできません。</a:t>
            </a:r>
            <a:endParaRPr kumimoji="1" lang="en-US" altLang="ja-JP" dirty="0"/>
          </a:p>
          <a:p>
            <a:r>
              <a:rPr kumimoji="1" lang="ja-JP" altLang="en-US" dirty="0"/>
              <a:t>よって、後手玉は詰んでしまいますから、</a:t>
            </a:r>
            <a:endParaRPr kumimoji="1" lang="en-US" altLang="ja-JP" dirty="0"/>
          </a:p>
          <a:p>
            <a:r>
              <a:rPr kumimoji="1" lang="ja-JP" altLang="en-US" dirty="0"/>
              <a:t>打ち歩詰めになります。</a:t>
            </a:r>
            <a:endParaRPr kumimoji="1" lang="en-US" altLang="ja-JP" dirty="0"/>
          </a:p>
          <a:p>
            <a:r>
              <a:rPr kumimoji="1" lang="ja-JP" altLang="en-US" dirty="0"/>
              <a:t>一方、右側の局面では、後手は△同金と取ることができます。</a:t>
            </a:r>
            <a:endParaRPr kumimoji="1" lang="en-US" altLang="ja-JP" dirty="0"/>
          </a:p>
          <a:p>
            <a:r>
              <a:rPr kumimoji="1" lang="ja-JP" altLang="en-US" dirty="0"/>
              <a:t>左右の局面の違いは、先手の飛車が６二にいるか６一にいるかの違いです。</a:t>
            </a:r>
            <a:endParaRPr kumimoji="1" lang="en-US" altLang="ja-JP" dirty="0"/>
          </a:p>
          <a:p>
            <a:r>
              <a:rPr kumimoji="1" lang="ja-JP" altLang="en-US" dirty="0"/>
              <a:t>遠く離れた駒の位置が効いてきますので、打ち歩詰めのチェックは結構難しくなります。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12</a:t>
            </a:fld>
            <a:endParaRPr lang="en-US" altLang="ja-JP"/>
          </a:p>
        </p:txBody>
      </p:sp>
    </p:spTree>
    <p:extLst>
      <p:ext uri="{BB962C8B-B14F-4D97-AF65-F5344CB8AC3E}">
        <p14:creationId xmlns:p14="http://schemas.microsoft.com/office/powerpoint/2010/main" val="99379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ルールに則った合法手の生成ができれば、一応はゲームは可能です。</a:t>
            </a:r>
            <a:endParaRPr kumimoji="1" lang="en-US" altLang="ja-JP" dirty="0"/>
          </a:p>
          <a:p>
            <a:r>
              <a:rPr kumimoji="1" lang="ja-JP" altLang="en-US" dirty="0"/>
              <a:t>プレイヤーが手を選択するのであれば、合法手の中から選択すればできます。</a:t>
            </a:r>
            <a:endParaRPr kumimoji="1" lang="en-US" altLang="ja-JP" dirty="0"/>
          </a:p>
          <a:p>
            <a:r>
              <a:rPr kumimoji="1" lang="en-US" altLang="ja-JP" dirty="0"/>
              <a:t>CPU</a:t>
            </a:r>
            <a:r>
              <a:rPr kumimoji="1" lang="ja-JP" altLang="en-US" dirty="0"/>
              <a:t>が手を選択するのであれば、合法手の中からランダムに選べば、</a:t>
            </a:r>
            <a:endParaRPr kumimoji="1" lang="en-US" altLang="ja-JP" dirty="0"/>
          </a:p>
          <a:p>
            <a:r>
              <a:rPr kumimoji="1" lang="ja-JP" altLang="en-US" dirty="0"/>
              <a:t>一応はゲームになります。</a:t>
            </a:r>
            <a:endParaRPr kumimoji="1" lang="en-US" altLang="ja-JP" dirty="0"/>
          </a:p>
          <a:p>
            <a:r>
              <a:rPr kumimoji="1" lang="ja-JP" altLang="en-US" dirty="0"/>
              <a:t>もちろん、ランダムな選択では非常に弱くなります。</a:t>
            </a:r>
            <a:endParaRPr kumimoji="1" lang="en-US" altLang="ja-JP" dirty="0"/>
          </a:p>
          <a:p>
            <a:r>
              <a:rPr kumimoji="1" lang="ja-JP" altLang="en-US" dirty="0"/>
              <a:t>合法手を生成できれば、そこから強い手を選ぶことになります。</a:t>
            </a:r>
            <a:endParaRPr kumimoji="1" lang="en-US" altLang="ja-JP" dirty="0"/>
          </a:p>
          <a:p>
            <a:r>
              <a:rPr kumimoji="1" lang="ja-JP" altLang="en-US" dirty="0"/>
              <a:t>しかし、強い手を選ぶのは中々難しくなります。</a:t>
            </a:r>
            <a:endParaRPr kumimoji="1" lang="en-US" altLang="ja-JP" dirty="0"/>
          </a:p>
          <a:p>
            <a:r>
              <a:rPr kumimoji="1" lang="ja-JP" altLang="en-US" dirty="0"/>
              <a:t>ゲームごとに強い手は異なりますし、</a:t>
            </a:r>
            <a:endParaRPr kumimoji="1" lang="en-US" altLang="ja-JP" dirty="0"/>
          </a:p>
          <a:p>
            <a:r>
              <a:rPr kumimoji="1" lang="ja-JP" altLang="en-US" dirty="0"/>
              <a:t>同じゲームでも局面ごとに強い手は異なります。</a:t>
            </a:r>
            <a:endParaRPr kumimoji="1" lang="en-US" altLang="ja-JP" dirty="0"/>
          </a:p>
          <a:p>
            <a:r>
              <a:rPr kumimoji="1" lang="ja-JP" altLang="en-US" dirty="0"/>
              <a:t>なので、ひとまず強い手を選ぶことについては後回しにして、</a:t>
            </a:r>
            <a:endParaRPr kumimoji="1" lang="en-US" altLang="ja-JP" dirty="0"/>
          </a:p>
          <a:p>
            <a:r>
              <a:rPr kumimoji="1" lang="ja-JP" altLang="en-US" dirty="0"/>
              <a:t>プレイヤーが手を選択することにします。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13</a:t>
            </a:fld>
            <a:endParaRPr lang="en-US" altLang="ja-JP"/>
          </a:p>
        </p:txBody>
      </p:sp>
    </p:spTree>
    <p:extLst>
      <p:ext uri="{BB962C8B-B14F-4D97-AF65-F5344CB8AC3E}">
        <p14:creationId xmlns:p14="http://schemas.microsoft.com/office/powerpoint/2010/main" val="37119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合法手の選択は、以下のどちらかの手順でできます。</a:t>
            </a:r>
            <a:endParaRPr kumimoji="1" lang="en-US" altLang="ja-JP" dirty="0"/>
          </a:p>
          <a:p>
            <a:r>
              <a:rPr kumimoji="1" lang="ja-JP" altLang="en-US" dirty="0"/>
              <a:t>一つ目の方法は、まず合法手のリストを作り、プレイヤーに提示します。</a:t>
            </a:r>
            <a:endParaRPr kumimoji="1" lang="en-US" altLang="ja-JP" dirty="0"/>
          </a:p>
          <a:p>
            <a:r>
              <a:rPr kumimoji="1" lang="ja-JP" altLang="en-US" dirty="0"/>
              <a:t>プレイヤーは、リストの中から手を選択します。</a:t>
            </a:r>
            <a:endParaRPr kumimoji="1" lang="en-US" altLang="ja-JP" dirty="0"/>
          </a:p>
          <a:p>
            <a:r>
              <a:rPr kumimoji="1" lang="ja-JP" altLang="en-US" dirty="0"/>
              <a:t>プレイヤーが手を選択すると、その手を指し、指した後の局面を生成します。</a:t>
            </a:r>
            <a:endParaRPr kumimoji="1" lang="en-US" altLang="ja-JP" dirty="0"/>
          </a:p>
          <a:p>
            <a:r>
              <a:rPr kumimoji="1" lang="ja-JP" altLang="en-US" dirty="0"/>
              <a:t>もう一つの方法は、まずプレイヤーが手を選択します。</a:t>
            </a:r>
            <a:endParaRPr kumimoji="1" lang="en-US" altLang="ja-JP" dirty="0"/>
          </a:p>
          <a:p>
            <a:r>
              <a:rPr kumimoji="1" lang="ja-JP" altLang="en-US" dirty="0"/>
              <a:t>手を選択したら、その手が合法手か確認します。</a:t>
            </a:r>
            <a:endParaRPr kumimoji="1" lang="en-US" altLang="ja-JP" dirty="0"/>
          </a:p>
          <a:p>
            <a:r>
              <a:rPr kumimoji="1" lang="ja-JP" altLang="en-US" dirty="0"/>
              <a:t>合法手であれば、その手を指し、指した後の局面を生成します。</a:t>
            </a:r>
            <a:endParaRPr kumimoji="1" lang="en-US" altLang="ja-JP" dirty="0"/>
          </a:p>
          <a:p>
            <a:r>
              <a:rPr kumimoji="1" lang="ja-JP" altLang="en-US" dirty="0"/>
              <a:t>合法手でなければ、プレイヤーに再度手を選択してもらいます。</a:t>
            </a:r>
            <a:endParaRPr kumimoji="1" lang="en-US" altLang="ja-JP" dirty="0"/>
          </a:p>
          <a:p>
            <a:r>
              <a:rPr kumimoji="1" lang="ja-JP" altLang="en-US" dirty="0"/>
              <a:t>このとき、合法手が無い場合に注意が必要です・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14</a:t>
            </a:fld>
            <a:endParaRPr lang="en-US" altLang="ja-JP"/>
          </a:p>
        </p:txBody>
      </p:sp>
    </p:spTree>
    <p:extLst>
      <p:ext uri="{BB962C8B-B14F-4D97-AF65-F5344CB8AC3E}">
        <p14:creationId xmlns:p14="http://schemas.microsoft.com/office/powerpoint/2010/main" val="13617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合法手を生成・判定するときは以下の点に注意が必要です。</a:t>
            </a:r>
            <a:endParaRPr kumimoji="1" lang="en-US" altLang="ja-JP" dirty="0"/>
          </a:p>
          <a:p>
            <a:r>
              <a:rPr kumimoji="1" lang="ja-JP" altLang="en-US" dirty="0"/>
              <a:t>まず、その局面で合法手があるのかどうかです。</a:t>
            </a:r>
            <a:endParaRPr kumimoji="1" lang="en-US" altLang="ja-JP" dirty="0"/>
          </a:p>
          <a:p>
            <a:r>
              <a:rPr kumimoji="1" lang="ja-JP" altLang="en-US" dirty="0"/>
              <a:t>このチェックを怠ると、合法手が無い場合にフリーズする可能性がります。</a:t>
            </a:r>
            <a:endParaRPr kumimoji="1" lang="en-US" altLang="ja-JP" dirty="0"/>
          </a:p>
          <a:p>
            <a:r>
              <a:rPr kumimoji="1" lang="ja-JP" altLang="en-US" dirty="0"/>
              <a:t>また、ゲームによってはパスできるものもありますので。</a:t>
            </a:r>
            <a:endParaRPr kumimoji="1" lang="en-US" altLang="ja-JP" dirty="0"/>
          </a:p>
          <a:p>
            <a:r>
              <a:rPr kumimoji="1" lang="ja-JP" altLang="en-US" dirty="0"/>
              <a:t>パスの判定も必要です。</a:t>
            </a:r>
            <a:endParaRPr kumimoji="1" lang="en-US" altLang="ja-JP" dirty="0"/>
          </a:p>
          <a:p>
            <a:r>
              <a:rPr kumimoji="1" lang="ja-JP" altLang="en-US" dirty="0"/>
              <a:t>合法手が正しく生成されているかの検証も必要です。</a:t>
            </a:r>
            <a:endParaRPr kumimoji="1" lang="en-US" altLang="ja-JP" dirty="0"/>
          </a:p>
          <a:p>
            <a:r>
              <a:rPr kumimoji="1" lang="ja-JP" altLang="en-US" dirty="0"/>
              <a:t>合法手以外の手を合法手に加えてしまったり、</a:t>
            </a:r>
            <a:endParaRPr kumimoji="1" lang="en-US" altLang="ja-JP" dirty="0"/>
          </a:p>
          <a:p>
            <a:r>
              <a:rPr kumimoji="1" lang="ja-JP" altLang="en-US" dirty="0"/>
              <a:t>逆に合法手なのに合法手リストから漏れている手があったりしないか、</a:t>
            </a:r>
            <a:endParaRPr kumimoji="1" lang="en-US" altLang="ja-JP" dirty="0"/>
          </a:p>
          <a:p>
            <a:r>
              <a:rPr kumimoji="1" lang="ja-JP" altLang="en-US" dirty="0"/>
              <a:t>注意しなければなりません。</a:t>
            </a:r>
            <a:endParaRPr kumimoji="1" lang="en-US" altLang="ja-JP" dirty="0"/>
          </a:p>
          <a:p>
            <a:r>
              <a:rPr kumimoji="1" lang="ja-JP" altLang="en-US" dirty="0"/>
              <a:t>例えば、将棋なら、王手がかかった場合は、王手から逃れる手以外は指せません。</a:t>
            </a:r>
            <a:endParaRPr kumimoji="1" lang="en-US" altLang="ja-JP" dirty="0"/>
          </a:p>
          <a:p>
            <a:r>
              <a:rPr kumimoji="1" lang="ja-JP" altLang="en-US" dirty="0"/>
              <a:t>普段なら合法手だが、王手のときはそうではない、ということもありますので、</a:t>
            </a:r>
            <a:endParaRPr kumimoji="1" lang="en-US" altLang="ja-JP" dirty="0"/>
          </a:p>
          <a:p>
            <a:r>
              <a:rPr kumimoji="1" lang="ja-JP" altLang="en-US" dirty="0"/>
              <a:t>気を付けて判定しなければなりません。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15</a:t>
            </a:fld>
            <a:endParaRPr lang="en-US" altLang="ja-JP"/>
          </a:p>
        </p:txBody>
      </p:sp>
    </p:spTree>
    <p:extLst>
      <p:ext uri="{BB962C8B-B14F-4D97-AF65-F5344CB8AC3E}">
        <p14:creationId xmlns:p14="http://schemas.microsoft.com/office/powerpoint/2010/main" val="221962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合法手が無い場合どうなるか、パスができるかどうかはゲームにより変わります。</a:t>
            </a:r>
            <a:endParaRPr kumimoji="1" lang="en-US" altLang="ja-JP" dirty="0"/>
          </a:p>
          <a:p>
            <a:r>
              <a:rPr kumimoji="1" lang="ja-JP" altLang="en-US" dirty="0"/>
              <a:t>例えば、リバーシでは、合法手が無い場合はパスになります。</a:t>
            </a:r>
            <a:endParaRPr kumimoji="1" lang="en-US" altLang="ja-JP" dirty="0"/>
          </a:p>
          <a:p>
            <a:r>
              <a:rPr kumimoji="1" lang="ja-JP" altLang="en-US" dirty="0"/>
              <a:t>先手と後手の双方がパスした場合はゲーム終了になります。</a:t>
            </a:r>
            <a:endParaRPr kumimoji="1" lang="en-US" altLang="ja-JP" dirty="0"/>
          </a:p>
          <a:p>
            <a:r>
              <a:rPr kumimoji="1" lang="ja-JP" altLang="en-US" dirty="0"/>
              <a:t>また、リバーシではパスできるのは双方合法手が無い場合のみです。</a:t>
            </a:r>
            <a:endParaRPr kumimoji="1" lang="en-US" altLang="ja-JP" dirty="0"/>
          </a:p>
          <a:p>
            <a:r>
              <a:rPr kumimoji="1" lang="ja-JP" altLang="en-US" dirty="0"/>
              <a:t>合法手があるのなら、それが不利な手でも打たねばなりません。</a:t>
            </a:r>
            <a:endParaRPr kumimoji="1" lang="en-US" altLang="ja-JP" dirty="0"/>
          </a:p>
          <a:p>
            <a:r>
              <a:rPr kumimoji="1" lang="ja-JP" altLang="en-US" dirty="0"/>
              <a:t>七並べでは、出せるカードが無い場合、パスは</a:t>
            </a:r>
            <a:r>
              <a:rPr kumimoji="1" lang="en-US" altLang="ja-JP" dirty="0"/>
              <a:t>3</a:t>
            </a:r>
            <a:r>
              <a:rPr kumimoji="1" lang="ja-JP" altLang="en-US" dirty="0"/>
              <a:t>回までできるが、</a:t>
            </a:r>
            <a:r>
              <a:rPr kumimoji="1" lang="en-US" altLang="ja-JP" dirty="0"/>
              <a:t>4</a:t>
            </a:r>
            <a:r>
              <a:rPr kumimoji="1" lang="ja-JP" altLang="en-US" dirty="0"/>
              <a:t>回目のパスは負になります。</a:t>
            </a:r>
            <a:endParaRPr kumimoji="1" lang="en-US" altLang="ja-JP" dirty="0"/>
          </a:p>
          <a:p>
            <a:r>
              <a:rPr kumimoji="1" lang="ja-JP" altLang="en-US" dirty="0"/>
              <a:t>また、出せるカードがある場合でもパスは可能です。</a:t>
            </a:r>
            <a:endParaRPr kumimoji="1" lang="en-US" altLang="ja-JP" dirty="0"/>
          </a:p>
          <a:p>
            <a:r>
              <a:rPr kumimoji="1" lang="ja-JP" altLang="en-US" dirty="0"/>
              <a:t>大富豪はいつでもパスができて、回数に制限はありません。</a:t>
            </a:r>
            <a:endParaRPr kumimoji="1" lang="en-US" altLang="ja-JP" dirty="0"/>
          </a:p>
          <a:p>
            <a:r>
              <a:rPr kumimoji="1" lang="ja-JP" altLang="en-US" dirty="0"/>
              <a:t>チェスの場合は、合法手が無い場合はステールメイトと呼ばれ、引き分けになります。</a:t>
            </a:r>
            <a:endParaRPr kumimoji="1" lang="en-US" altLang="ja-JP" dirty="0"/>
          </a:p>
          <a:p>
            <a:r>
              <a:rPr kumimoji="1" lang="ja-JP" altLang="en-US" dirty="0"/>
              <a:t>チェスでは、不利な側がわざと駒を捨てて自分の合法手を無くしてしまう、というテクニックがあります。</a:t>
            </a:r>
            <a:endParaRPr kumimoji="1" lang="en-US" altLang="ja-JP" dirty="0"/>
          </a:p>
          <a:p>
            <a:r>
              <a:rPr kumimoji="1" lang="ja-JP" altLang="en-US" dirty="0"/>
              <a:t>チェスではパスはできません。不利な手しかなくても指さなければなりません。</a:t>
            </a:r>
            <a:endParaRPr kumimoji="1" lang="en-US" altLang="ja-JP" dirty="0"/>
          </a:p>
          <a:p>
            <a:r>
              <a:rPr kumimoji="1" lang="ja-JP" altLang="en-US" dirty="0"/>
              <a:t>将棋では、合法手が無い場合については規定がありません。</a:t>
            </a:r>
            <a:endParaRPr kumimoji="1" lang="en-US" altLang="ja-JP" dirty="0"/>
          </a:p>
          <a:p>
            <a:r>
              <a:rPr kumimoji="1" lang="ja-JP" altLang="en-US" dirty="0"/>
              <a:t>将棋には持ち駒かありますので、合法手が無い、という局面は実践ではまずありえません。</a:t>
            </a:r>
            <a:endParaRPr kumimoji="1" lang="en-US" altLang="ja-JP" dirty="0"/>
          </a:p>
          <a:p>
            <a:r>
              <a:rPr kumimoji="1" lang="ja-JP" altLang="en-US" dirty="0"/>
              <a:t>また、将棋にはパスはありません。</a:t>
            </a:r>
            <a:endParaRPr kumimoji="1" lang="en-US" altLang="ja-JP" dirty="0"/>
          </a:p>
          <a:p>
            <a:r>
              <a:rPr kumimoji="1" lang="ja-JP" altLang="en-US" dirty="0"/>
              <a:t>囲碁も、合法手無し、という局面は実践ではまずありえませんので規定はありません。</a:t>
            </a:r>
            <a:endParaRPr kumimoji="1" lang="en-US" altLang="ja-JP" dirty="0"/>
          </a:p>
          <a:p>
            <a:r>
              <a:rPr kumimoji="1" lang="ja-JP" altLang="en-US" dirty="0"/>
              <a:t>囲碁はパスはいつでもできます。</a:t>
            </a:r>
            <a:endParaRPr kumimoji="1" lang="en-US" altLang="ja-JP" dirty="0"/>
          </a:p>
          <a:p>
            <a:r>
              <a:rPr kumimoji="1" lang="ja-JP" altLang="en-US" dirty="0"/>
              <a:t>連珠も、合法手無しの規定は無く、パスもありません。</a:t>
            </a:r>
            <a:endParaRPr kumimoji="1" lang="en-US" altLang="ja-JP" dirty="0"/>
          </a:p>
          <a:p>
            <a:r>
              <a:rPr kumimoji="1" lang="ja-JP" altLang="en-US" dirty="0"/>
              <a:t>バックギャモンでは、動かせる駒が無い場合はパスになります。</a:t>
            </a:r>
            <a:endParaRPr kumimoji="1" lang="en-US" altLang="ja-JP" dirty="0"/>
          </a:p>
          <a:p>
            <a:r>
              <a:rPr kumimoji="1" lang="ja-JP" altLang="en-US" dirty="0"/>
              <a:t>また、動かせる駒がある場合はパスはできません。</a:t>
            </a:r>
            <a:endParaRPr kumimoji="1" lang="en-US" altLang="ja-JP" dirty="0"/>
          </a:p>
          <a:p>
            <a:r>
              <a:rPr kumimoji="1" lang="ja-JP" altLang="en-US" dirty="0"/>
              <a:t>チェッカーは動かせる駒がなければ負け、パスは無しです。</a:t>
            </a:r>
            <a:endParaRPr kumimoji="1" lang="en-US" altLang="ja-JP" dirty="0"/>
          </a:p>
          <a:p>
            <a:r>
              <a:rPr kumimoji="1" lang="ja-JP" altLang="en-US" dirty="0"/>
              <a:t>麻雀では、山から牌を引けない、手牌から牌を捨てられない、ということはあり得ません。</a:t>
            </a:r>
            <a:endParaRPr kumimoji="1" lang="en-US" altLang="ja-JP" dirty="0"/>
          </a:p>
          <a:p>
            <a:r>
              <a:rPr kumimoji="1" lang="ja-JP" altLang="en-US" dirty="0"/>
              <a:t>またパスはできません。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16</a:t>
            </a:fld>
            <a:endParaRPr lang="en-US" altLang="ja-JP"/>
          </a:p>
        </p:txBody>
      </p:sp>
    </p:spTree>
    <p:extLst>
      <p:ext uri="{BB962C8B-B14F-4D97-AF65-F5344CB8AC3E}">
        <p14:creationId xmlns:p14="http://schemas.microsoft.com/office/powerpoint/2010/main" val="379084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例えばリバーシの場合、合法手がなければパス、</a:t>
            </a:r>
            <a:endParaRPr kumimoji="1" lang="en-US" altLang="ja-JP" dirty="0"/>
          </a:p>
          <a:p>
            <a:r>
              <a:rPr kumimoji="1" lang="ja-JP" altLang="en-US" dirty="0"/>
              <a:t>双方合法手なければゲーム終了になります。</a:t>
            </a:r>
            <a:endParaRPr kumimoji="1" lang="en-US" altLang="ja-JP" dirty="0"/>
          </a:p>
          <a:p>
            <a:r>
              <a:rPr kumimoji="1" lang="ja-JP" altLang="en-US" dirty="0"/>
              <a:t>この図は極端な例ですが、黒も白も打てる場所がありませんので、</a:t>
            </a:r>
            <a:endParaRPr kumimoji="1" lang="en-US" altLang="ja-JP" dirty="0"/>
          </a:p>
          <a:p>
            <a:r>
              <a:rPr kumimoji="1" lang="ja-JP" altLang="en-US" dirty="0"/>
              <a:t>双方合法手無しでゲーム終了になります。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17</a:t>
            </a:fld>
            <a:endParaRPr lang="en-US" altLang="ja-JP"/>
          </a:p>
        </p:txBody>
      </p:sp>
    </p:spTree>
    <p:extLst>
      <p:ext uri="{BB962C8B-B14F-4D97-AF65-F5344CB8AC3E}">
        <p14:creationId xmlns:p14="http://schemas.microsoft.com/office/powerpoint/2010/main" val="72689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七並べでは、出せるカードが無い場合は</a:t>
            </a:r>
            <a:r>
              <a:rPr kumimoji="1" lang="en-US" altLang="ja-JP" dirty="0"/>
              <a:t>3</a:t>
            </a:r>
            <a:r>
              <a:rPr kumimoji="1" lang="ja-JP" altLang="en-US" dirty="0"/>
              <a:t>回までパスできますが、</a:t>
            </a:r>
            <a:endParaRPr kumimoji="1" lang="en-US" altLang="ja-JP" dirty="0"/>
          </a:p>
          <a:p>
            <a:r>
              <a:rPr kumimoji="1" lang="en-US" altLang="ja-JP" dirty="0"/>
              <a:t>4</a:t>
            </a:r>
            <a:r>
              <a:rPr kumimoji="1" lang="ja-JP" altLang="en-US" dirty="0"/>
              <a:t>回目のパスは負けになります。</a:t>
            </a:r>
            <a:endParaRPr kumimoji="1" lang="en-US" altLang="ja-JP" dirty="0"/>
          </a:p>
          <a:p>
            <a:r>
              <a:rPr kumimoji="1" lang="ja-JP" altLang="en-US" dirty="0"/>
              <a:t>出せるカードがある場合もパスはできます。</a:t>
            </a:r>
            <a:endParaRPr kumimoji="1" lang="en-US" altLang="ja-JP" dirty="0"/>
          </a:p>
          <a:p>
            <a:r>
              <a:rPr kumimoji="1" lang="ja-JP" altLang="en-US" dirty="0"/>
              <a:t>この例のように</a:t>
            </a:r>
            <a:r>
              <a:rPr kumimoji="1" lang="en-US" altLang="ja-JP" dirty="0"/>
              <a:t>2</a:t>
            </a:r>
            <a:r>
              <a:rPr kumimoji="1" lang="ja-JP" altLang="en-US" dirty="0"/>
              <a:t>人で七並べをした場合、</a:t>
            </a:r>
            <a:endParaRPr kumimoji="1" lang="en-US" altLang="ja-JP" dirty="0"/>
          </a:p>
          <a:p>
            <a:r>
              <a:rPr kumimoji="1" lang="ja-JP" altLang="en-US" dirty="0"/>
              <a:t>相手が先にパスすれば、自分もパスすると状況は変わっていませんので、</a:t>
            </a:r>
            <a:endParaRPr kumimoji="1" lang="en-US" altLang="ja-JP" dirty="0"/>
          </a:p>
          <a:p>
            <a:r>
              <a:rPr kumimoji="1" lang="ja-JP" altLang="en-US" dirty="0"/>
              <a:t>相手はパスするしかなく、お互いパスを繰り返して相手が</a:t>
            </a:r>
            <a:r>
              <a:rPr kumimoji="1" lang="en-US" altLang="ja-JP" dirty="0"/>
              <a:t>4</a:t>
            </a:r>
            <a:r>
              <a:rPr kumimoji="1" lang="ja-JP" altLang="en-US" dirty="0"/>
              <a:t>回目のパスをすることになります。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18</a:t>
            </a:fld>
            <a:endParaRPr lang="en-US" altLang="ja-JP"/>
          </a:p>
        </p:txBody>
      </p:sp>
    </p:spTree>
    <p:extLst>
      <p:ext uri="{BB962C8B-B14F-4D97-AF65-F5344CB8AC3E}">
        <p14:creationId xmlns:p14="http://schemas.microsoft.com/office/powerpoint/2010/main" val="15946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チェスでは、チェック、つまり王手のかかっていない状態で動ける駒が無くなった場合は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引き分けになります。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例えばこの局面で、白が</a:t>
            </a:r>
            <a:r>
              <a:rPr kumimoji="1" lang="en-US" altLang="ja-JP" dirty="0"/>
              <a:t>f7</a:t>
            </a:r>
            <a:r>
              <a:rPr kumimoji="1" lang="ja-JP" altLang="en-US" dirty="0"/>
              <a:t>にあるポーンを進めて、</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最強の駒であるクイーンに成ったつぃます。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次は黒番です。黒はキングしか無いのでキングを動かさねばなりません。</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白のクイーンは縦横斜めに効いています。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また、白のキングは周囲</a:t>
            </a:r>
            <a:r>
              <a:rPr kumimoji="1" lang="en-US" altLang="ja-JP" dirty="0"/>
              <a:t>8</a:t>
            </a:r>
            <a:r>
              <a:rPr kumimoji="1" lang="ja-JP" altLang="en-US" dirty="0"/>
              <a:t>マスに効いています。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すると、黒のキングは動けるマスがありません。</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また、この局面では、黒のキングにチェックはかかっていません。</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このように、チェックがかかっていない、かつ動ける駒が無い場合はステールメイトと呼ばれ、引き分けになります。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動ける駒が無くなると引き分けですので、</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チェスでは、不利な側がわざと駒を捨てて自分の合法手を無くしてしまう、というテクニックがあります。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19</a:t>
            </a:fld>
            <a:endParaRPr lang="en-US" altLang="ja-JP"/>
          </a:p>
        </p:txBody>
      </p:sp>
    </p:spTree>
    <p:extLst>
      <p:ext uri="{BB962C8B-B14F-4D97-AF65-F5344CB8AC3E}">
        <p14:creationId xmlns:p14="http://schemas.microsoft.com/office/powerpoint/2010/main" val="338157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今回は、ゲーム</a:t>
            </a:r>
            <a:r>
              <a:rPr kumimoji="1" lang="en-US" altLang="ja-JP" dirty="0"/>
              <a:t>AI</a:t>
            </a:r>
            <a:r>
              <a:rPr kumimoji="1" lang="ja-JP" altLang="en-US" dirty="0"/>
              <a:t>を作るには何が必要かを考えてみましょう。</a:t>
            </a:r>
            <a:endParaRPr kumimoji="1" lang="en-US" altLang="ja-JP" dirty="0"/>
          </a:p>
          <a:p>
            <a:r>
              <a:rPr kumimoji="1" lang="ja-JP" altLang="en-US" dirty="0"/>
              <a:t>まず、ゲームのルール通りに指せる、打てることです。</a:t>
            </a:r>
            <a:endParaRPr kumimoji="1" lang="en-US" altLang="ja-JP" dirty="0"/>
          </a:p>
          <a:p>
            <a:r>
              <a:rPr kumimoji="1" lang="ja-JP" altLang="en-US" dirty="0"/>
              <a:t>当たり前ですが、ゲームのルールに従わないと、ゲームそのものができません。</a:t>
            </a:r>
            <a:endParaRPr kumimoji="1" lang="en-US" altLang="ja-JP" dirty="0"/>
          </a:p>
          <a:p>
            <a:r>
              <a:rPr kumimoji="1" lang="ja-JP" altLang="en-US" dirty="0"/>
              <a:t>ルールに従った上で、強い手を選択する必要があります。</a:t>
            </a:r>
            <a:endParaRPr kumimoji="1" lang="en-US" altLang="ja-JP" dirty="0"/>
          </a:p>
          <a:p>
            <a:r>
              <a:rPr kumimoji="1" lang="ja-JP" altLang="en-US" dirty="0"/>
              <a:t>また、プレイヤーの手が、ルール上合法な手か判定できなければなりません。</a:t>
            </a:r>
            <a:endParaRPr kumimoji="1" lang="en-US" altLang="ja-JP" dirty="0"/>
          </a:p>
          <a:p>
            <a:r>
              <a:rPr kumimoji="1" lang="ja-JP" altLang="en-US" dirty="0"/>
              <a:t>合法手を指した場合は、その後の局面を生成できる必要があります。</a:t>
            </a:r>
            <a:endParaRPr kumimoji="1" lang="en-US" altLang="ja-JP" dirty="0"/>
          </a:p>
          <a:p>
            <a:r>
              <a:rPr kumimoji="1" lang="ja-JP" altLang="en-US" dirty="0"/>
              <a:t>ゲームが終ったかの判定も要りますし、</a:t>
            </a:r>
            <a:endParaRPr kumimoji="1" lang="en-US" altLang="ja-JP" dirty="0"/>
          </a:p>
          <a:p>
            <a:r>
              <a:rPr kumimoji="1" lang="ja-JP" altLang="en-US" dirty="0"/>
              <a:t>得点計算や勝敗判定も必要です。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a:t>
            </a:fld>
            <a:endParaRPr lang="en-US" altLang="ja-JP"/>
          </a:p>
        </p:txBody>
      </p:sp>
    </p:spTree>
    <p:extLst>
      <p:ext uri="{BB962C8B-B14F-4D97-AF65-F5344CB8AC3E}">
        <p14:creationId xmlns:p14="http://schemas.microsoft.com/office/powerpoint/2010/main" val="226289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実は、最初の局面では、白は引き分けにせずに勝つ手順があります。</a:t>
            </a:r>
            <a:endParaRPr kumimoji="1" lang="en-US" altLang="ja-JP" dirty="0"/>
          </a:p>
          <a:p>
            <a:r>
              <a:rPr kumimoji="1" lang="en-US" altLang="ja-JP" dirty="0"/>
              <a:t>f7 </a:t>
            </a:r>
            <a:r>
              <a:rPr kumimoji="1" lang="ja-JP" altLang="en-US" dirty="0"/>
              <a:t>にいるポーンを </a:t>
            </a:r>
            <a:r>
              <a:rPr kumimoji="1" lang="en-US" altLang="ja-JP" dirty="0"/>
              <a:t>f8 </a:t>
            </a:r>
            <a:r>
              <a:rPr kumimoji="1" lang="ja-JP" altLang="en-US" dirty="0"/>
              <a:t>に進マスが、このとき、最強の駒クイーンではなく、</a:t>
            </a:r>
            <a:endParaRPr kumimoji="1" lang="en-US" altLang="ja-JP" dirty="0"/>
          </a:p>
          <a:p>
            <a:r>
              <a:rPr kumimoji="1" lang="ja-JP" altLang="en-US" dirty="0"/>
              <a:t>ルークに成ります。</a:t>
            </a:r>
            <a:endParaRPr kumimoji="1" lang="en-US" altLang="ja-JP" dirty="0"/>
          </a:p>
          <a:p>
            <a:r>
              <a:rPr kumimoji="1" lang="ja-JP" altLang="en-US" dirty="0"/>
              <a:t>ルークは縦横に利いています。</a:t>
            </a:r>
            <a:endParaRPr kumimoji="1" lang="en-US" altLang="ja-JP" dirty="0"/>
          </a:p>
          <a:p>
            <a:r>
              <a:rPr kumimoji="1" lang="ja-JP" altLang="en-US" dirty="0"/>
              <a:t>キングは</a:t>
            </a:r>
            <a:r>
              <a:rPr kumimoji="1" lang="en-US" altLang="ja-JP" dirty="0"/>
              <a:t>8</a:t>
            </a:r>
            <a:r>
              <a:rPr kumimoji="1" lang="ja-JP" altLang="en-US" dirty="0"/>
              <a:t>マスに効いていますので、</a:t>
            </a:r>
            <a:endParaRPr kumimoji="1" lang="en-US" altLang="ja-JP" dirty="0"/>
          </a:p>
          <a:p>
            <a:r>
              <a:rPr kumimoji="1" lang="ja-JP" altLang="en-US" dirty="0"/>
              <a:t>黒のキングは、一つ下のマス </a:t>
            </a:r>
            <a:r>
              <a:rPr kumimoji="1" lang="en-US" altLang="ja-JP" dirty="0"/>
              <a:t>h6 </a:t>
            </a:r>
            <a:r>
              <a:rPr kumimoji="1" lang="ja-JP" altLang="en-US" dirty="0"/>
              <a:t>にのみ移動できます。</a:t>
            </a:r>
            <a:endParaRPr kumimoji="1" lang="en-US" altLang="ja-JP" dirty="0"/>
          </a:p>
          <a:p>
            <a:r>
              <a:rPr kumimoji="1" lang="ja-JP" altLang="en-US" dirty="0"/>
              <a:t>黒のキングが </a:t>
            </a:r>
            <a:r>
              <a:rPr kumimoji="1" lang="en-US" altLang="ja-JP" dirty="0"/>
              <a:t>h6 </a:t>
            </a:r>
            <a:r>
              <a:rPr kumimoji="1" lang="ja-JP" altLang="en-US" dirty="0"/>
              <a:t>に移動すると、</a:t>
            </a:r>
            <a:endParaRPr kumimoji="1" lang="en-US" altLang="ja-JP" dirty="0"/>
          </a:p>
          <a:p>
            <a:r>
              <a:rPr kumimoji="1" lang="ja-JP" altLang="en-US" dirty="0"/>
              <a:t>白のルークを </a:t>
            </a:r>
            <a:r>
              <a:rPr kumimoji="1" lang="en-US" altLang="ja-JP" dirty="0"/>
              <a:t>h8 </a:t>
            </a:r>
            <a:r>
              <a:rPr kumimoji="1" lang="ja-JP" altLang="en-US" dirty="0"/>
              <a:t>に動かすと、</a:t>
            </a:r>
            <a:endParaRPr kumimoji="1" lang="en-US" altLang="ja-JP" dirty="0"/>
          </a:p>
          <a:p>
            <a:r>
              <a:rPr kumimoji="1" lang="ja-JP" altLang="en-US" dirty="0"/>
              <a:t>白ルークが黒のキングに利いていて、かつ黒のキングの逃げ場所がありませんので、</a:t>
            </a:r>
            <a:endParaRPr kumimoji="1" lang="en-US" altLang="ja-JP" dirty="0"/>
          </a:p>
          <a:p>
            <a:r>
              <a:rPr kumimoji="1" lang="ja-JP" altLang="en-US" dirty="0"/>
              <a:t>チェックメイトになります。</a:t>
            </a:r>
            <a:endParaRPr kumimoji="1" lang="en-US" altLang="ja-JP" dirty="0"/>
          </a:p>
          <a:p>
            <a:r>
              <a:rPr kumimoji="1" lang="ja-JP" altLang="en-US" dirty="0"/>
              <a:t>このように、相手の合法手が無くすことをさけるため、わざと弱い手を指す、というのもチェスのテクニックです。</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20</a:t>
            </a:fld>
            <a:endParaRPr kumimoji="1" lang="ja-JP" altLang="en-US"/>
          </a:p>
        </p:txBody>
      </p:sp>
    </p:spTree>
    <p:extLst>
      <p:ext uri="{BB962C8B-B14F-4D97-AF65-F5344CB8AC3E}">
        <p14:creationId xmlns:p14="http://schemas.microsoft.com/office/powerpoint/2010/main" val="344687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バックギャモンは、ダイスを振って、その目の数だけ駒を進めます。</a:t>
            </a:r>
            <a:endParaRPr kumimoji="1" lang="en-US" altLang="ja-JP" dirty="0"/>
          </a:p>
          <a:p>
            <a:r>
              <a:rPr kumimoji="1" lang="ja-JP" altLang="en-US" dirty="0"/>
              <a:t>どの駒を進めてもいいのですが、敵駒が</a:t>
            </a:r>
            <a:r>
              <a:rPr kumimoji="1" lang="en-US" altLang="ja-JP" dirty="0"/>
              <a:t>2</a:t>
            </a:r>
            <a:r>
              <a:rPr kumimoji="1" lang="ja-JP" altLang="en-US" dirty="0"/>
              <a:t>個以上あるマスには入れません。</a:t>
            </a:r>
            <a:endParaRPr kumimoji="1" lang="en-US" altLang="ja-JP" dirty="0"/>
          </a:p>
          <a:p>
            <a:r>
              <a:rPr kumimoji="1" lang="ja-JP" altLang="en-US" dirty="0"/>
              <a:t>また、振り出しであるバーに駒があるときは、それ以外の駒は動かせません。</a:t>
            </a:r>
            <a:endParaRPr kumimoji="1" lang="en-US" altLang="ja-JP" dirty="0"/>
          </a:p>
          <a:p>
            <a:r>
              <a:rPr kumimoji="1" lang="ja-JP" altLang="en-US" dirty="0"/>
              <a:t>例えばこの局面で、ダイスの目が</a:t>
            </a:r>
            <a:r>
              <a:rPr kumimoji="1" lang="en-US" altLang="ja-JP" dirty="0"/>
              <a:t>2 </a:t>
            </a:r>
            <a:r>
              <a:rPr kumimoji="1" lang="ja-JP" altLang="en-US" dirty="0"/>
              <a:t>と </a:t>
            </a:r>
            <a:r>
              <a:rPr kumimoji="1" lang="en-US" altLang="ja-JP" dirty="0"/>
              <a:t>4 </a:t>
            </a:r>
            <a:r>
              <a:rPr kumimoji="1" lang="ja-JP" altLang="en-US" dirty="0"/>
              <a:t>だとします。</a:t>
            </a:r>
            <a:endParaRPr kumimoji="1" lang="en-US" altLang="ja-JP" dirty="0"/>
          </a:p>
          <a:p>
            <a:r>
              <a:rPr kumimoji="1" lang="ja-JP" altLang="en-US" dirty="0"/>
              <a:t>バーから</a:t>
            </a:r>
            <a:r>
              <a:rPr kumimoji="1" lang="en-US" altLang="ja-JP" dirty="0"/>
              <a:t>2</a:t>
            </a:r>
            <a:r>
              <a:rPr kumimoji="1" lang="ja-JP" altLang="en-US" dirty="0"/>
              <a:t>マス先と</a:t>
            </a:r>
            <a:r>
              <a:rPr kumimoji="1" lang="en-US" altLang="ja-JP" dirty="0"/>
              <a:t>4</a:t>
            </a:r>
            <a:r>
              <a:rPr kumimoji="1" lang="ja-JP" altLang="en-US" dirty="0"/>
              <a:t>マス先には、どちらも敵の駒が</a:t>
            </a:r>
            <a:r>
              <a:rPr kumimoji="1" lang="en-US" altLang="ja-JP" dirty="0"/>
              <a:t>2</a:t>
            </a:r>
            <a:r>
              <a:rPr kumimoji="1" lang="ja-JP" altLang="en-US" dirty="0"/>
              <a:t>個以上ありますので、</a:t>
            </a:r>
            <a:endParaRPr kumimoji="1" lang="en-US" altLang="ja-JP" dirty="0"/>
          </a:p>
          <a:p>
            <a:r>
              <a:rPr kumimoji="1" lang="ja-JP" altLang="en-US" dirty="0"/>
              <a:t>そのマスには動かせません。</a:t>
            </a:r>
            <a:endParaRPr kumimoji="1" lang="en-US" altLang="ja-JP" dirty="0"/>
          </a:p>
          <a:p>
            <a:r>
              <a:rPr kumimoji="1" lang="ja-JP" altLang="en-US" dirty="0"/>
              <a:t>動かせる駒が無い場合はパスになります。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21</a:t>
            </a:fld>
            <a:endParaRPr lang="en-US" altLang="ja-JP"/>
          </a:p>
        </p:txBody>
      </p:sp>
    </p:spTree>
    <p:extLst>
      <p:ext uri="{BB962C8B-B14F-4D97-AF65-F5344CB8AC3E}">
        <p14:creationId xmlns:p14="http://schemas.microsoft.com/office/powerpoint/2010/main" val="80781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ここまで見てきたように、ゲームによっては合法手が無い場合もありますので、</a:t>
            </a:r>
            <a:endParaRPr kumimoji="1" lang="en-US" altLang="ja-JP" dirty="0"/>
          </a:p>
          <a:p>
            <a:r>
              <a:rPr kumimoji="1" lang="ja-JP" altLang="en-US" dirty="0"/>
              <a:t>合法手を生成する場合は、合法手が無い場合の処理も必要です。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22</a:t>
            </a:fld>
            <a:endParaRPr lang="en-US" altLang="ja-JP"/>
          </a:p>
        </p:txBody>
      </p:sp>
    </p:spTree>
    <p:extLst>
      <p:ext uri="{BB962C8B-B14F-4D97-AF65-F5344CB8AC3E}">
        <p14:creationId xmlns:p14="http://schemas.microsoft.com/office/powerpoint/2010/main" val="4200424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実際に、合法手の処理が漏れていた例を紹介しましょう。</a:t>
            </a:r>
            <a:endParaRPr kumimoji="1" lang="en-US" altLang="ja-JP" dirty="0"/>
          </a:p>
          <a:p>
            <a:r>
              <a:rPr kumimoji="1" lang="ja-JP" altLang="en-US" dirty="0"/>
              <a:t>将棋では、歩、角、飛車は、成った方が強いので、</a:t>
            </a:r>
            <a:endParaRPr kumimoji="1" lang="en-US" altLang="ja-JP" dirty="0"/>
          </a:p>
          <a:p>
            <a:r>
              <a:rPr kumimoji="1" lang="ja-JP" altLang="en-US" dirty="0"/>
              <a:t>ルール上は不成もできますが、不成にすることはまずありません。</a:t>
            </a:r>
            <a:endParaRPr kumimoji="1" lang="en-US" altLang="ja-JP" dirty="0"/>
          </a:p>
          <a:p>
            <a:r>
              <a:rPr kumimoji="1" lang="ja-JP" altLang="en-US" dirty="0"/>
              <a:t>そのため、歩角飛の不成は忘れがちです。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23</a:t>
            </a:fld>
            <a:endParaRPr lang="en-US" altLang="ja-JP"/>
          </a:p>
        </p:txBody>
      </p:sp>
    </p:spTree>
    <p:extLst>
      <p:ext uri="{BB962C8B-B14F-4D97-AF65-F5344CB8AC3E}">
        <p14:creationId xmlns:p14="http://schemas.microsoft.com/office/powerpoint/2010/main" val="1030644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2015</a:t>
            </a:r>
            <a:r>
              <a:rPr kumimoji="1" lang="ja-JP" altLang="en-US" dirty="0"/>
              <a:t>年の、電脳戦で、不成を忘れたためにコンピュータ側にミスが出ました。</a:t>
            </a:r>
            <a:endParaRPr kumimoji="1" lang="en-US" altLang="ja-JP" dirty="0"/>
          </a:p>
          <a:p>
            <a:r>
              <a:rPr kumimoji="1" lang="ja-JP" altLang="en-US" dirty="0"/>
              <a:t>こちらは、</a:t>
            </a:r>
            <a:r>
              <a:rPr kumimoji="1" lang="en-US" altLang="ja-JP" dirty="0"/>
              <a:t>2015</a:t>
            </a:r>
            <a:r>
              <a:rPr kumimoji="1" lang="ja-JP" altLang="en-US" dirty="0"/>
              <a:t>年</a:t>
            </a:r>
            <a:r>
              <a:rPr kumimoji="1" lang="en-US" altLang="ja-JP" dirty="0"/>
              <a:t>3</a:t>
            </a:r>
            <a:r>
              <a:rPr kumimoji="1" lang="ja-JP" altLang="en-US" dirty="0"/>
              <a:t>月の電脳戦</a:t>
            </a:r>
            <a:r>
              <a:rPr kumimoji="1" lang="en-US" altLang="ja-JP" dirty="0"/>
              <a:t>Final</a:t>
            </a:r>
            <a:r>
              <a:rPr kumimoji="1" lang="ja-JP" altLang="en-US" dirty="0"/>
              <a:t>第</a:t>
            </a:r>
            <a:r>
              <a:rPr kumimoji="1" lang="en-US" altLang="ja-JP" dirty="0"/>
              <a:t>2</a:t>
            </a:r>
            <a:r>
              <a:rPr kumimoji="1" lang="ja-JP" altLang="en-US" dirty="0"/>
              <a:t>局、</a:t>
            </a:r>
            <a:endParaRPr kumimoji="1" lang="en-US" altLang="ja-JP" dirty="0"/>
          </a:p>
          <a:p>
            <a:r>
              <a:rPr kumimoji="1" lang="ja-JP" altLang="en-US" dirty="0"/>
              <a:t>将棋ソフト</a:t>
            </a:r>
            <a:r>
              <a:rPr kumimoji="1" lang="en-US" altLang="ja-JP" dirty="0"/>
              <a:t>Selene</a:t>
            </a:r>
            <a:r>
              <a:rPr kumimoji="1" lang="ja-JP" altLang="en-US" dirty="0"/>
              <a:t>対永瀬六段の対局です。</a:t>
            </a:r>
            <a:endParaRPr kumimoji="1" lang="en-US" altLang="ja-JP" dirty="0"/>
          </a:p>
          <a:p>
            <a:r>
              <a:rPr kumimoji="1" lang="ja-JP" altLang="en-US" dirty="0"/>
              <a:t>△１六角の王手に対して、</a:t>
            </a:r>
            <a:r>
              <a:rPr kumimoji="1" lang="en-US" altLang="ja-JP" dirty="0"/>
              <a:t>Selene</a:t>
            </a:r>
            <a:r>
              <a:rPr kumimoji="1" lang="ja-JP" altLang="en-US" dirty="0"/>
              <a:t>が▲２七歩として防いだ局面です。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24</a:t>
            </a:fld>
            <a:endParaRPr lang="en-US" altLang="ja-JP"/>
          </a:p>
        </p:txBody>
      </p:sp>
    </p:spTree>
    <p:extLst>
      <p:ext uri="{BB962C8B-B14F-4D97-AF65-F5344CB8AC3E}">
        <p14:creationId xmlns:p14="http://schemas.microsoft.com/office/powerpoint/2010/main" val="424737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ここで永瀬六段は、△２七同角不成としました。</a:t>
            </a:r>
            <a:endParaRPr kumimoji="1" lang="en-US" altLang="ja-JP" dirty="0"/>
          </a:p>
          <a:p>
            <a:r>
              <a:rPr kumimoji="1" lang="ja-JP" altLang="en-US" dirty="0"/>
              <a:t>ここで角が成っても成らなくても、</a:t>
            </a:r>
            <a:endParaRPr kumimoji="1" lang="en-US" altLang="ja-JP" dirty="0"/>
          </a:p>
          <a:p>
            <a:r>
              <a:rPr kumimoji="1" lang="ja-JP" altLang="en-US" dirty="0"/>
              <a:t>先手の手は、▲２七同玉のみですので、</a:t>
            </a:r>
            <a:endParaRPr kumimoji="1" lang="en-US" altLang="ja-JP" dirty="0"/>
          </a:p>
          <a:p>
            <a:r>
              <a:rPr kumimoji="1" lang="ja-JP" altLang="en-US" dirty="0"/>
              <a:t>角の成、不成はその後の展開に影響しません。</a:t>
            </a:r>
            <a:endParaRPr kumimoji="1" lang="en-US" altLang="ja-JP" dirty="0"/>
          </a:p>
          <a:p>
            <a:r>
              <a:rPr kumimoji="1" lang="ja-JP" altLang="en-US" dirty="0"/>
              <a:t>ところが、</a:t>
            </a:r>
            <a:r>
              <a:rPr kumimoji="1" lang="en-US" altLang="ja-JP" dirty="0"/>
              <a:t>Selene</a:t>
            </a:r>
            <a:r>
              <a:rPr kumimoji="1" lang="ja-JP" altLang="en-US" dirty="0"/>
              <a:t>は角の不成るを認識できず</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25</a:t>
            </a:fld>
            <a:endParaRPr lang="en-US" altLang="ja-JP"/>
          </a:p>
        </p:txBody>
      </p:sp>
    </p:spTree>
    <p:extLst>
      <p:ext uri="{BB962C8B-B14F-4D97-AF65-F5344CB8AC3E}">
        <p14:creationId xmlns:p14="http://schemas.microsoft.com/office/powerpoint/2010/main" val="649829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２二銀と指してしまいました。</a:t>
            </a:r>
            <a:endParaRPr kumimoji="1" lang="en-US" altLang="ja-JP" dirty="0"/>
          </a:p>
          <a:p>
            <a:r>
              <a:rPr kumimoji="1" lang="ja-JP" altLang="en-US" dirty="0"/>
              <a:t>これは王手放置ですので、反則負けになります。</a:t>
            </a:r>
            <a:endParaRPr kumimoji="1" lang="en-US" altLang="ja-JP" dirty="0"/>
          </a:p>
          <a:p>
            <a:r>
              <a:rPr kumimoji="1" lang="ja-JP" altLang="en-US" dirty="0"/>
              <a:t>このように、めったにおきない手はわすれがちですが、</a:t>
            </a:r>
            <a:endParaRPr kumimoji="1" lang="en-US" altLang="ja-JP" dirty="0"/>
          </a:p>
          <a:p>
            <a:r>
              <a:rPr kumimoji="1" lang="ja-JP" altLang="en-US" dirty="0"/>
              <a:t>きちんと対処しておかないといけません。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26</a:t>
            </a:fld>
            <a:endParaRPr lang="en-US" altLang="ja-JP"/>
          </a:p>
        </p:txBody>
      </p:sp>
    </p:spTree>
    <p:extLst>
      <p:ext uri="{BB962C8B-B14F-4D97-AF65-F5344CB8AC3E}">
        <p14:creationId xmlns:p14="http://schemas.microsoft.com/office/powerpoint/2010/main" val="1455144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歩角飛の不成はめったにありませんが、</a:t>
            </a:r>
            <a:endParaRPr kumimoji="1" lang="en-US" altLang="ja-JP" dirty="0"/>
          </a:p>
          <a:p>
            <a:r>
              <a:rPr kumimoji="1" lang="ja-JP" altLang="en-US" dirty="0"/>
              <a:t>全く無いわけではありません。</a:t>
            </a:r>
            <a:endParaRPr kumimoji="1" lang="en-US" altLang="ja-JP" dirty="0"/>
          </a:p>
          <a:p>
            <a:r>
              <a:rPr kumimoji="1" lang="ja-JP" altLang="en-US" dirty="0"/>
              <a:t>有名な例を</a:t>
            </a:r>
            <a:r>
              <a:rPr kumimoji="1" lang="en-US" altLang="ja-JP" dirty="0"/>
              <a:t>2</a:t>
            </a:r>
            <a:r>
              <a:rPr kumimoji="1" lang="ja-JP" altLang="en-US" dirty="0"/>
              <a:t>つほど紹介しましょう</a:t>
            </a:r>
            <a:endParaRPr kumimoji="1" lang="en-US" altLang="ja-JP" dirty="0"/>
          </a:p>
          <a:p>
            <a:r>
              <a:rPr kumimoji="1" lang="en-US" altLang="ja-JP" dirty="0"/>
              <a:t>1983</a:t>
            </a:r>
            <a:r>
              <a:rPr kumimoji="1" lang="ja-JP" altLang="en-US" dirty="0"/>
              <a:t>年の王位戦リーグ、谷川名人対大山十五世名人の対局です。</a:t>
            </a:r>
            <a:endParaRPr kumimoji="1" lang="en-US" altLang="ja-JP" dirty="0"/>
          </a:p>
          <a:p>
            <a:r>
              <a:rPr kumimoji="1" lang="ja-JP" altLang="en-US" dirty="0"/>
              <a:t>図は大山十五世名人が、６六玉と指した局面です。</a:t>
            </a:r>
            <a:endParaRPr kumimoji="1" lang="en-US" altLang="ja-JP" dirty="0"/>
          </a:p>
          <a:p>
            <a:r>
              <a:rPr kumimoji="1" lang="ja-JP" altLang="en-US" dirty="0"/>
              <a:t>ここで谷川名人は５二の角を動かします。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27</a:t>
            </a:fld>
            <a:endParaRPr lang="en-US" altLang="ja-JP"/>
          </a:p>
        </p:txBody>
      </p:sp>
    </p:spTree>
    <p:extLst>
      <p:ext uri="{BB962C8B-B14F-4D97-AF65-F5344CB8AC3E}">
        <p14:creationId xmlns:p14="http://schemas.microsoft.com/office/powerpoint/2010/main" val="118124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谷川名人は、▲４三角引不成としました。</a:t>
            </a:r>
            <a:endParaRPr kumimoji="1" lang="en-US" altLang="ja-JP" dirty="0"/>
          </a:p>
          <a:p>
            <a:r>
              <a:rPr kumimoji="1" lang="ja-JP" altLang="en-US" dirty="0"/>
              <a:t>普通なら角は成った方が有利です。</a:t>
            </a:r>
            <a:endParaRPr kumimoji="1" lang="en-US" altLang="ja-JP" dirty="0"/>
          </a:p>
          <a:p>
            <a:r>
              <a:rPr kumimoji="1" lang="ja-JP" altLang="en-US" dirty="0"/>
              <a:t>先ほどの電脳戦の例では、成不成に関わらず角をすぐに取られる</a:t>
            </a:r>
            <a:endParaRPr kumimoji="1" lang="en-US" altLang="ja-JP" dirty="0"/>
          </a:p>
          <a:p>
            <a:r>
              <a:rPr kumimoji="1" lang="ja-JP" altLang="en-US" dirty="0"/>
              <a:t>局面でしたので、その後の展開には影響しませんでした。</a:t>
            </a:r>
            <a:endParaRPr kumimoji="1" lang="en-US" altLang="ja-JP" dirty="0"/>
          </a:p>
          <a:p>
            <a:r>
              <a:rPr kumimoji="1" lang="ja-JP" altLang="en-US" dirty="0"/>
              <a:t>それではこの局面では、谷川名人は何故不成にしたのでしょう。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28</a:t>
            </a:fld>
            <a:endParaRPr lang="en-US" altLang="ja-JP"/>
          </a:p>
        </p:txBody>
      </p:sp>
    </p:spTree>
    <p:extLst>
      <p:ext uri="{BB962C8B-B14F-4D97-AF65-F5344CB8AC3E}">
        <p14:creationId xmlns:p14="http://schemas.microsoft.com/office/powerpoint/2010/main" val="227044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先ほどの局面から、数手進んだのがこの局面です。</a:t>
            </a:r>
            <a:endParaRPr kumimoji="1" lang="en-US" altLang="ja-JP" dirty="0"/>
          </a:p>
          <a:p>
            <a:r>
              <a:rPr kumimoji="1" lang="ja-JP" altLang="en-US" dirty="0"/>
              <a:t>谷川名人は、▲５六歩と打って王手しました。</a:t>
            </a:r>
            <a:endParaRPr kumimoji="1" lang="en-US" altLang="ja-JP" dirty="0"/>
          </a:p>
          <a:p>
            <a:r>
              <a:rPr kumimoji="1" lang="ja-JP" altLang="en-US" dirty="0"/>
              <a:t>このとき、４三の角が成っていると、打ち歩詰めになってしまいます。</a:t>
            </a:r>
            <a:endParaRPr kumimoji="1" lang="en-US" altLang="ja-JP" dirty="0"/>
          </a:p>
          <a:p>
            <a:r>
              <a:rPr kumimoji="1" lang="ja-JP" altLang="en-US" dirty="0"/>
              <a:t>つまり、谷川名人は、打ち歩詰めを防ぐために、あえて角を成らなかったのです。</a:t>
            </a:r>
            <a:endParaRPr kumimoji="1" lang="en-US" altLang="ja-JP" dirty="0"/>
          </a:p>
          <a:p>
            <a:r>
              <a:rPr kumimoji="1" lang="ja-JP" altLang="en-US" dirty="0"/>
              <a:t>なお、最初の後手が△６六玉とした局面は、</a:t>
            </a:r>
            <a:endParaRPr kumimoji="1" lang="en-US" altLang="ja-JP" dirty="0"/>
          </a:p>
          <a:p>
            <a:r>
              <a:rPr kumimoji="1" lang="ja-JP" altLang="en-US" dirty="0"/>
              <a:t>王手の連続で詰む詰将棋になっています。</a:t>
            </a:r>
            <a:endParaRPr kumimoji="1" lang="en-US" altLang="ja-JP" dirty="0"/>
          </a:p>
          <a:p>
            <a:r>
              <a:rPr kumimoji="1" lang="ja-JP" altLang="en-US" dirty="0"/>
              <a:t>興味のある人は、後手玉を詰めてみてください。</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29</a:t>
            </a:fld>
            <a:endParaRPr lang="en-US" altLang="ja-JP"/>
          </a:p>
        </p:txBody>
      </p:sp>
    </p:spTree>
    <p:extLst>
      <p:ext uri="{BB962C8B-B14F-4D97-AF65-F5344CB8AC3E}">
        <p14:creationId xmlns:p14="http://schemas.microsoft.com/office/powerpoint/2010/main" val="99548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まず必要なのは、ルール通りに指せる、打てることです。</a:t>
            </a:r>
            <a:endParaRPr kumimoji="1" lang="en-US" altLang="ja-JP" dirty="0"/>
          </a:p>
          <a:p>
            <a:r>
              <a:rPr kumimoji="1" lang="ja-JP" altLang="en-US" dirty="0"/>
              <a:t>これができないとそもそもゲームになりません。</a:t>
            </a:r>
            <a:endParaRPr kumimoji="1" lang="en-US" altLang="ja-JP" dirty="0"/>
          </a:p>
          <a:p>
            <a:r>
              <a:rPr kumimoji="1" lang="ja-JP" altLang="en-US" dirty="0"/>
              <a:t>動かせない場所に駒を動かしたり、</a:t>
            </a:r>
            <a:endParaRPr kumimoji="1" lang="en-US" altLang="ja-JP" dirty="0"/>
          </a:p>
          <a:p>
            <a:r>
              <a:rPr kumimoji="1" lang="ja-JP" altLang="en-US" dirty="0"/>
              <a:t>打てない場所に石を打ったり、</a:t>
            </a:r>
            <a:endParaRPr kumimoji="1" lang="en-US" altLang="ja-JP" dirty="0"/>
          </a:p>
          <a:p>
            <a:r>
              <a:rPr kumimoji="1" lang="ja-JP" altLang="en-US" dirty="0"/>
              <a:t>打てない駒、石を打ったり</a:t>
            </a:r>
            <a:endParaRPr kumimoji="1" lang="en-US" altLang="ja-JP" dirty="0"/>
          </a:p>
          <a:p>
            <a:r>
              <a:rPr kumimoji="1" lang="ja-JP" altLang="en-US" dirty="0"/>
              <a:t>取れない駒、石を取ったり</a:t>
            </a:r>
            <a:endParaRPr kumimoji="1" lang="en-US" altLang="ja-JP" dirty="0"/>
          </a:p>
          <a:p>
            <a:r>
              <a:rPr kumimoji="1" lang="ja-JP" altLang="en-US" dirty="0"/>
              <a:t>手番ではないのに動いたり、</a:t>
            </a:r>
            <a:endParaRPr kumimoji="1" lang="en-US" altLang="ja-JP" dirty="0"/>
          </a:p>
          <a:p>
            <a:r>
              <a:rPr kumimoji="1" lang="ja-JP" altLang="en-US" dirty="0"/>
              <a:t>手番なのに動かなかったり、といった</a:t>
            </a:r>
            <a:endParaRPr kumimoji="1" lang="en-US" altLang="ja-JP" dirty="0"/>
          </a:p>
          <a:p>
            <a:r>
              <a:rPr kumimoji="1" lang="ja-JP" altLang="en-US" dirty="0"/>
              <a:t>ルール上許されない行動をとってはいけません。</a:t>
            </a:r>
            <a:endParaRPr kumimoji="1" lang="en-US" altLang="ja-JP" dirty="0"/>
          </a:p>
          <a:p>
            <a:r>
              <a:rPr kumimoji="1" lang="ja-JP" altLang="en-US" dirty="0"/>
              <a:t>しかし、ルール通り動く、というだけでも結構難しいものがあります。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a:t>
            </a:fld>
            <a:endParaRPr lang="en-US" altLang="ja-JP"/>
          </a:p>
        </p:txBody>
      </p:sp>
    </p:spTree>
    <p:extLst>
      <p:ext uri="{BB962C8B-B14F-4D97-AF65-F5344CB8AC3E}">
        <p14:creationId xmlns:p14="http://schemas.microsoft.com/office/powerpoint/2010/main" val="67112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もう一つ、不成によって勝利を収めた例を紹介しましょう。</a:t>
            </a:r>
            <a:endParaRPr kumimoji="1" lang="en-US" altLang="ja-JP" dirty="0"/>
          </a:p>
          <a:p>
            <a:r>
              <a:rPr kumimoji="1" lang="ja-JP" altLang="en-US" dirty="0"/>
              <a:t>この局面は、</a:t>
            </a:r>
            <a:r>
              <a:rPr kumimoji="1" lang="en-US" altLang="ja-JP" dirty="0"/>
              <a:t>2008</a:t>
            </a:r>
            <a:r>
              <a:rPr kumimoji="1" lang="ja-JP" altLang="en-US" dirty="0"/>
              <a:t>年の順位戦の杉本七段対渡辺竜王との対局です。</a:t>
            </a:r>
            <a:endParaRPr kumimoji="1" lang="en-US" altLang="ja-JP" dirty="0"/>
          </a:p>
          <a:p>
            <a:r>
              <a:rPr kumimoji="1" lang="ja-JP" altLang="en-US" dirty="0"/>
              <a:t>渡辺竜王は、△１五香と指して王手しました。</a:t>
            </a:r>
            <a:endParaRPr kumimoji="1" lang="en-US" altLang="ja-JP" dirty="0"/>
          </a:p>
          <a:p>
            <a:r>
              <a:rPr kumimoji="1" lang="ja-JP" altLang="en-US" dirty="0"/>
              <a:t>ここで詰みを防ぐには、４二にいる角で香を取るしかありません。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30</a:t>
            </a:fld>
            <a:endParaRPr lang="en-US" altLang="ja-JP"/>
          </a:p>
        </p:txBody>
      </p:sp>
    </p:spTree>
    <p:extLst>
      <p:ext uri="{BB962C8B-B14F-4D97-AF65-F5344CB8AC3E}">
        <p14:creationId xmlns:p14="http://schemas.microsoft.com/office/powerpoint/2010/main" val="114805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ここで杉本七段は▲１五同角不成としました。</a:t>
            </a:r>
            <a:endParaRPr kumimoji="1" lang="en-US" altLang="ja-JP" dirty="0"/>
          </a:p>
          <a:p>
            <a:r>
              <a:rPr kumimoji="1" lang="ja-JP" altLang="en-US" dirty="0"/>
              <a:t>なぜ杉本七段は角を成らなかったのでしょうか。</a:t>
            </a:r>
            <a:endParaRPr kumimoji="1" lang="en-US" altLang="ja-JP" dirty="0"/>
          </a:p>
          <a:p>
            <a:r>
              <a:rPr kumimoji="1" lang="ja-JP" altLang="en-US" dirty="0"/>
              <a:t>実はこの局面は後手が△１六歩と打つと打ち歩詰めになってしまいます</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31</a:t>
            </a:fld>
            <a:endParaRPr lang="en-US" altLang="ja-JP"/>
          </a:p>
        </p:txBody>
      </p:sp>
    </p:spTree>
    <p:extLst>
      <p:ext uri="{BB962C8B-B14F-4D97-AF65-F5344CB8AC3E}">
        <p14:creationId xmlns:p14="http://schemas.microsoft.com/office/powerpoint/2010/main" val="1879610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もし</a:t>
            </a:r>
            <a:r>
              <a:rPr kumimoji="1" lang="ja-JP" altLang="en-US" dirty="0"/>
              <a:t>、▲１五同角成としていると</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32</a:t>
            </a:fld>
            <a:endParaRPr lang="en-US" altLang="ja-JP"/>
          </a:p>
        </p:txBody>
      </p:sp>
    </p:spTree>
    <p:extLst>
      <p:ext uri="{BB962C8B-B14F-4D97-AF65-F5344CB8AC3E}">
        <p14:creationId xmlns:p14="http://schemas.microsoft.com/office/powerpoint/2010/main" val="865903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１六歩、▲同馬、△同銀、と馬を取られてしまっていました。</a:t>
            </a:r>
            <a:endParaRPr kumimoji="1" lang="en-US" altLang="ja-JP" dirty="0"/>
          </a:p>
          <a:p>
            <a:r>
              <a:rPr kumimoji="1" lang="ja-JP" altLang="en-US" dirty="0"/>
              <a:t>杉本七段は、自玉をあえて打ち歩詰めの形にすることで、</a:t>
            </a:r>
            <a:endParaRPr kumimoji="1" lang="en-US" altLang="ja-JP" dirty="0"/>
          </a:p>
          <a:p>
            <a:r>
              <a:rPr kumimoji="1" lang="ja-JP" altLang="en-US" dirty="0"/>
              <a:t>玉頭への歩打ちを防いだのです。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33</a:t>
            </a:fld>
            <a:endParaRPr lang="en-US" altLang="ja-JP"/>
          </a:p>
        </p:txBody>
      </p:sp>
    </p:spTree>
    <p:extLst>
      <p:ext uri="{BB962C8B-B14F-4D97-AF65-F5344CB8AC3E}">
        <p14:creationId xmlns:p14="http://schemas.microsoft.com/office/powerpoint/2010/main" val="1025006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次はゲームの終了判定を考えてみましょう。</a:t>
            </a:r>
            <a:endParaRPr kumimoji="1" lang="en-US" altLang="ja-JP" dirty="0"/>
          </a:p>
          <a:p>
            <a:r>
              <a:rPr kumimoji="1" lang="ja-JP" altLang="en-US" dirty="0"/>
              <a:t>ゲームが終わる条件はゲームごとに決まっています。</a:t>
            </a:r>
            <a:endParaRPr kumimoji="1" lang="en-US" altLang="ja-JP" dirty="0"/>
          </a:p>
          <a:p>
            <a:r>
              <a:rPr kumimoji="1" lang="ja-JP" altLang="en-US" dirty="0"/>
              <a:t>リバーシでしたら、双方石を置ける石が無くなれば終了ですし、</a:t>
            </a:r>
            <a:endParaRPr kumimoji="1" lang="en-US" altLang="ja-JP" dirty="0"/>
          </a:p>
          <a:p>
            <a:r>
              <a:rPr kumimoji="1" lang="ja-JP" altLang="en-US" dirty="0"/>
              <a:t>七並べでしたら、全ての手札を場に出せば終了です。</a:t>
            </a:r>
            <a:endParaRPr kumimoji="1" lang="en-US" altLang="ja-JP" dirty="0"/>
          </a:p>
          <a:p>
            <a:r>
              <a:rPr kumimoji="1" lang="ja-JP" altLang="en-US" dirty="0"/>
              <a:t>ゲームが終了したら、得点計算をします。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34</a:t>
            </a:fld>
            <a:endParaRPr lang="en-US" altLang="ja-JP"/>
          </a:p>
        </p:txBody>
      </p:sp>
    </p:spTree>
    <p:extLst>
      <p:ext uri="{BB962C8B-B14F-4D97-AF65-F5344CB8AC3E}">
        <p14:creationId xmlns:p14="http://schemas.microsoft.com/office/powerpoint/2010/main" val="69485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チェスでは、キングをチェックメイトすれば終了です。</a:t>
            </a:r>
            <a:endParaRPr kumimoji="1" lang="en-US" altLang="ja-JP" dirty="0"/>
          </a:p>
          <a:p>
            <a:r>
              <a:rPr kumimoji="1" lang="ja-JP" altLang="en-US" dirty="0"/>
              <a:t>チェックメイトは、キングにチェック、つまり王手が掛かっており、</a:t>
            </a:r>
            <a:endParaRPr kumimoji="1" lang="en-US" altLang="ja-JP" dirty="0"/>
          </a:p>
          <a:p>
            <a:r>
              <a:rPr kumimoji="1" lang="ja-JP" altLang="en-US" dirty="0"/>
              <a:t>かつ、キングを逃がすことも、チェックしている駒を取ることも、</a:t>
            </a:r>
            <a:endParaRPr kumimoji="1" lang="en-US" altLang="ja-JP" dirty="0"/>
          </a:p>
          <a:p>
            <a:r>
              <a:rPr kumimoji="1" lang="ja-JP" altLang="en-US" dirty="0"/>
              <a:t>合い駒をすることもできなえればチェックメイトとなります。</a:t>
            </a:r>
            <a:endParaRPr kumimoji="1" lang="en-US" altLang="ja-JP" dirty="0"/>
          </a:p>
          <a:p>
            <a:r>
              <a:rPr kumimoji="1" lang="ja-JP" altLang="en-US" dirty="0"/>
              <a:t>右の局面では、白のキングが緑の丸のマスに、</a:t>
            </a:r>
            <a:endParaRPr kumimoji="1" lang="en-US" altLang="ja-JP" dirty="0"/>
          </a:p>
          <a:p>
            <a:r>
              <a:rPr kumimoji="1" lang="ja-JP" altLang="en-US" dirty="0"/>
              <a:t>白のクイーンは青の矢印のマスに、</a:t>
            </a:r>
            <a:endParaRPr kumimoji="1" lang="en-US" altLang="ja-JP" dirty="0"/>
          </a:p>
          <a:p>
            <a:r>
              <a:rPr kumimoji="1" lang="ja-JP" altLang="en-US" dirty="0"/>
              <a:t>白のビショップが赤の矢印のマスに効いています。</a:t>
            </a:r>
            <a:endParaRPr kumimoji="1" lang="en-US" altLang="ja-JP" dirty="0"/>
          </a:p>
          <a:p>
            <a:r>
              <a:rPr kumimoji="1" lang="ja-JP" altLang="en-US" dirty="0"/>
              <a:t>黒のキングには白のクイーンからチェックがかかっていますが、</a:t>
            </a:r>
            <a:endParaRPr kumimoji="1" lang="en-US" altLang="ja-JP" dirty="0"/>
          </a:p>
          <a:p>
            <a:r>
              <a:rPr kumimoji="1" lang="ja-JP" altLang="en-US" dirty="0"/>
              <a:t>逃げる場所はありませんので、チェックメイトになります。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35</a:t>
            </a:fld>
            <a:endParaRPr lang="en-US" altLang="ja-JP"/>
          </a:p>
        </p:txBody>
      </p:sp>
    </p:spTree>
    <p:extLst>
      <p:ext uri="{BB962C8B-B14F-4D97-AF65-F5344CB8AC3E}">
        <p14:creationId xmlns:p14="http://schemas.microsoft.com/office/powerpoint/2010/main" val="355764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2188" y="768350"/>
            <a:ext cx="5114925" cy="3836988"/>
          </a:xfrm>
        </p:spPr>
      </p:sp>
      <p:sp>
        <p:nvSpPr>
          <p:cNvPr id="3" name="ノート プレースホルダ 2"/>
          <p:cNvSpPr>
            <a:spLocks noGrp="1"/>
          </p:cNvSpPr>
          <p:nvPr>
            <p:ph type="body" idx="1"/>
          </p:nvPr>
        </p:nvSpPr>
        <p:spPr/>
        <p:txBody>
          <a:bodyPr>
            <a:normAutofit/>
          </a:bodyPr>
          <a:lstStyle/>
          <a:p>
            <a:r>
              <a:rPr kumimoji="1" lang="ja-JP" altLang="en-US" dirty="0"/>
              <a:t>将棋でも、王手がかかっており、</a:t>
            </a:r>
            <a:endParaRPr kumimoji="1" lang="en-US" altLang="ja-JP" dirty="0"/>
          </a:p>
          <a:p>
            <a:r>
              <a:rPr kumimoji="1" lang="ja-JP" altLang="en-US" dirty="0"/>
              <a:t>玉が逃げることができなければ詰みです。</a:t>
            </a:r>
            <a:endParaRPr kumimoji="1" lang="en-US" altLang="ja-JP" dirty="0"/>
          </a:p>
          <a:p>
            <a:r>
              <a:rPr kumimoji="1" lang="ja-JP" altLang="en-US" dirty="0"/>
              <a:t>右の局面では、２三の金から王手がかかっています。</a:t>
            </a:r>
            <a:endParaRPr kumimoji="1" lang="en-US" altLang="ja-JP" dirty="0"/>
          </a:p>
          <a:p>
            <a:r>
              <a:rPr kumimoji="1" lang="ja-JP" altLang="en-US" dirty="0"/>
              <a:t>６一の飛車が青い矢印のマスに、</a:t>
            </a:r>
            <a:endParaRPr kumimoji="1" lang="en-US" altLang="ja-JP" dirty="0"/>
          </a:p>
          <a:p>
            <a:r>
              <a:rPr kumimoji="1" lang="ja-JP" altLang="en-US" dirty="0"/>
              <a:t>３五の桂馬が赤い丸のマスに効いていますので、</a:t>
            </a:r>
            <a:endParaRPr kumimoji="1" lang="en-US" altLang="ja-JP" dirty="0"/>
          </a:p>
          <a:p>
            <a:r>
              <a:rPr kumimoji="1" lang="ja-JP" altLang="en-US" dirty="0"/>
              <a:t>後手玉は逃げる場所がありません。</a:t>
            </a:r>
          </a:p>
        </p:txBody>
      </p:sp>
      <p:sp>
        <p:nvSpPr>
          <p:cNvPr id="4" name="スライド番号プレースホルダ 3"/>
          <p:cNvSpPr>
            <a:spLocks noGrp="1"/>
          </p:cNvSpPr>
          <p:nvPr>
            <p:ph type="sldNum" sz="quarter" idx="10"/>
          </p:nvPr>
        </p:nvSpPr>
        <p:spPr/>
        <p:txBody>
          <a:bodyPr/>
          <a:lstStyle/>
          <a:p>
            <a:fld id="{C2F47182-C851-4DBC-B380-0E7E4F0BE1CD}" type="slidenum">
              <a:rPr lang="en-US" altLang="ja-JP" smtClean="0"/>
              <a:pPr/>
              <a:t>36</a:t>
            </a:fld>
            <a:endParaRPr lang="en-US" altLang="ja-JP"/>
          </a:p>
        </p:txBody>
      </p:sp>
    </p:spTree>
    <p:extLst>
      <p:ext uri="{BB962C8B-B14F-4D97-AF65-F5344CB8AC3E}">
        <p14:creationId xmlns:p14="http://schemas.microsoft.com/office/powerpoint/2010/main" val="3982664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こちらが、将棋の終了判定のフローチャートです。</a:t>
            </a:r>
            <a:endParaRPr kumimoji="1" lang="en-US" altLang="ja-JP" dirty="0"/>
          </a:p>
          <a:p>
            <a:r>
              <a:rPr kumimoji="1" lang="ja-JP" altLang="en-US" dirty="0"/>
              <a:t>王手がかかっている場合、玉将を逃がす手、</a:t>
            </a:r>
            <a:endParaRPr kumimoji="1" lang="en-US" altLang="ja-JP" dirty="0"/>
          </a:p>
          <a:p>
            <a:r>
              <a:rPr kumimoji="1" lang="ja-JP" altLang="en-US" dirty="0"/>
              <a:t>王手している駒を取る手、</a:t>
            </a:r>
            <a:endParaRPr kumimoji="1" lang="en-US" altLang="ja-JP" dirty="0"/>
          </a:p>
          <a:p>
            <a:r>
              <a:rPr kumimoji="1" lang="ja-JP" altLang="en-US" dirty="0"/>
              <a:t>合い駒する手を合法手リストに加えます。</a:t>
            </a:r>
            <a:endParaRPr kumimoji="1" lang="en-US" altLang="ja-JP" dirty="0"/>
          </a:p>
          <a:p>
            <a:r>
              <a:rPr kumimoji="1" lang="ja-JP" altLang="en-US" dirty="0"/>
              <a:t>このとき、合法手が一つも無ければ詰みになります。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37</a:t>
            </a:fld>
            <a:endParaRPr lang="en-US" altLang="ja-JP"/>
          </a:p>
        </p:txBody>
      </p:sp>
    </p:spTree>
    <p:extLst>
      <p:ext uri="{BB962C8B-B14F-4D97-AF65-F5344CB8AC3E}">
        <p14:creationId xmlns:p14="http://schemas.microsoft.com/office/powerpoint/2010/main" val="1013400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囲碁では、双方がパスすれば終了になります。</a:t>
            </a:r>
            <a:endParaRPr kumimoji="1" lang="en-US" altLang="ja-JP" dirty="0"/>
          </a:p>
          <a:p>
            <a:r>
              <a:rPr kumimoji="1" lang="ja-JP" altLang="en-US" dirty="0"/>
              <a:t>囲碁は、石を打った方が損だと思えばパスできます。</a:t>
            </a:r>
            <a:endParaRPr kumimoji="1" lang="en-US" altLang="ja-JP" dirty="0"/>
          </a:p>
          <a:p>
            <a:r>
              <a:rPr kumimoji="1" lang="ja-JP" altLang="en-US" dirty="0"/>
              <a:t>つまり、双方が、これ以上石を打つと損する、と考える局面になれば終了です。</a:t>
            </a:r>
            <a:endParaRPr kumimoji="1" lang="en-US" altLang="ja-JP" dirty="0"/>
          </a:p>
          <a:p>
            <a:r>
              <a:rPr kumimoji="1" lang="ja-JP" altLang="en-US" dirty="0"/>
              <a:t>石を打ったとき得するか損するかは、地、つまり陣地の計算できまります。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38</a:t>
            </a:fld>
            <a:endParaRPr lang="en-US" altLang="ja-JP"/>
          </a:p>
        </p:txBody>
      </p:sp>
    </p:spTree>
    <p:extLst>
      <p:ext uri="{BB962C8B-B14F-4D97-AF65-F5344CB8AC3E}">
        <p14:creationId xmlns:p14="http://schemas.microsoft.com/office/powerpoint/2010/main" val="1802024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こちらが囲碁の終了判定のフローチャートです。</a:t>
            </a:r>
            <a:endParaRPr kumimoji="1" lang="en-US" altLang="ja-JP" dirty="0"/>
          </a:p>
          <a:p>
            <a:r>
              <a:rPr kumimoji="1" lang="ja-JP" altLang="en-US" dirty="0"/>
              <a:t>打つと得する目があるならば、通常の処理をします。</a:t>
            </a:r>
            <a:endParaRPr kumimoji="1" lang="en-US" altLang="ja-JP" dirty="0"/>
          </a:p>
          <a:p>
            <a:r>
              <a:rPr kumimoji="1" lang="ja-JP" altLang="en-US" dirty="0"/>
              <a:t>得する目が無い場合は駄目を埋めます。</a:t>
            </a:r>
            <a:endParaRPr kumimoji="1" lang="en-US" altLang="ja-JP" dirty="0"/>
          </a:p>
          <a:p>
            <a:r>
              <a:rPr kumimoji="1" lang="ja-JP" altLang="en-US" dirty="0"/>
              <a:t>駄目というのは、そこに打っても得も損もしない、無駄な目のことです。</a:t>
            </a:r>
            <a:endParaRPr kumimoji="1" lang="en-US" altLang="ja-JP" dirty="0"/>
          </a:p>
          <a:p>
            <a:r>
              <a:rPr kumimoji="1" lang="ja-JP" altLang="en-US" dirty="0"/>
              <a:t>駄目も無い場合はパスします。</a:t>
            </a:r>
            <a:endParaRPr kumimoji="1" lang="en-US" altLang="ja-JP" dirty="0"/>
          </a:p>
          <a:p>
            <a:r>
              <a:rPr kumimoji="1" lang="ja-JP" altLang="en-US" dirty="0"/>
              <a:t>双方がパスすれば終了です。</a:t>
            </a:r>
            <a:endParaRPr kumimoji="1" lang="en-US" altLang="ja-JP" dirty="0"/>
          </a:p>
          <a:p>
            <a:r>
              <a:rPr kumimoji="1" lang="ja-JP" altLang="en-US" dirty="0"/>
              <a:t>ここで打つと得になる目、を判定する必要があるのですが、</a:t>
            </a:r>
            <a:endParaRPr kumimoji="1" lang="en-US" altLang="ja-JP" dirty="0"/>
          </a:p>
          <a:p>
            <a:r>
              <a:rPr kumimoji="1" lang="ja-JP" altLang="en-US" dirty="0"/>
              <a:t>その判定は中々難しいものがあります。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39</a:t>
            </a:fld>
            <a:endParaRPr lang="en-US" altLang="ja-JP"/>
          </a:p>
        </p:txBody>
      </p:sp>
    </p:spTree>
    <p:extLst>
      <p:ext uri="{BB962C8B-B14F-4D97-AF65-F5344CB8AC3E}">
        <p14:creationId xmlns:p14="http://schemas.microsoft.com/office/powerpoint/2010/main" val="368793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例えば、リバーシの例で考えてみましょう。</a:t>
            </a:r>
            <a:endParaRPr kumimoji="1" lang="en-US" altLang="ja-JP" dirty="0"/>
          </a:p>
          <a:p>
            <a:r>
              <a:rPr kumimoji="1" lang="ja-JP" altLang="en-US" dirty="0"/>
              <a:t>リバーシは、敵石を自石で挟める空きマスにのみ自石を置くことができます。</a:t>
            </a:r>
            <a:endParaRPr kumimoji="1" lang="en-US" altLang="ja-JP" dirty="0"/>
          </a:p>
          <a:p>
            <a:r>
              <a:rPr kumimoji="1" lang="ja-JP" altLang="en-US" dirty="0"/>
              <a:t>また、挟んだ敵石はひっくり返して自石にできます。</a:t>
            </a:r>
            <a:endParaRPr kumimoji="1" lang="en-US" altLang="ja-JP" dirty="0"/>
          </a:p>
          <a:p>
            <a:r>
              <a:rPr kumimoji="1" lang="ja-JP" altLang="en-US" dirty="0"/>
              <a:t>例えばこちらの局面で黒番だとすると、</a:t>
            </a:r>
            <a:endParaRPr kumimoji="1" lang="en-US" altLang="ja-JP" dirty="0"/>
          </a:p>
          <a:p>
            <a:r>
              <a:rPr kumimoji="1" lang="ja-JP" altLang="en-US" dirty="0"/>
              <a:t>黒石を置けるのは星印を付けた</a:t>
            </a:r>
            <a:r>
              <a:rPr kumimoji="1" lang="en-US" altLang="ja-JP" dirty="0"/>
              <a:t>9</a:t>
            </a:r>
            <a:r>
              <a:rPr kumimoji="1" lang="ja-JP" altLang="en-US" dirty="0"/>
              <a:t>か所のマスです。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a:t>
            </a:fld>
            <a:endParaRPr lang="en-US" altLang="ja-JP"/>
          </a:p>
        </p:txBody>
      </p:sp>
    </p:spTree>
    <p:extLst>
      <p:ext uri="{BB962C8B-B14F-4D97-AF65-F5344CB8AC3E}">
        <p14:creationId xmlns:p14="http://schemas.microsoft.com/office/powerpoint/2010/main" val="1042943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囲碁は、地、つまり陣地の大小で勝敗を決めます。</a:t>
            </a:r>
            <a:endParaRPr kumimoji="1" lang="en-US" altLang="ja-JP" dirty="0"/>
          </a:p>
          <a:p>
            <a:r>
              <a:rPr kumimoji="1" lang="ja-JP" altLang="en-US" dirty="0"/>
              <a:t>地とは、自石で囲んだ目のことです。</a:t>
            </a:r>
            <a:endParaRPr kumimoji="1" lang="en-US" altLang="ja-JP" dirty="0"/>
          </a:p>
          <a:p>
            <a:r>
              <a:rPr kumimoji="1" lang="ja-JP" altLang="en-US" dirty="0"/>
              <a:t>例えばこちらの局面では、</a:t>
            </a:r>
            <a:endParaRPr kumimoji="1" lang="en-US" altLang="ja-JP" dirty="0"/>
          </a:p>
          <a:p>
            <a:r>
              <a:rPr kumimoji="1" lang="ja-JP" altLang="en-US" dirty="0"/>
              <a:t>黒い星が黒の地、白い星が白の地になります。</a:t>
            </a:r>
            <a:endParaRPr kumimoji="1" lang="en-US" altLang="ja-JP" dirty="0"/>
          </a:p>
          <a:p>
            <a:r>
              <a:rPr kumimoji="1" lang="ja-JP" altLang="en-US" dirty="0"/>
              <a:t>黒が</a:t>
            </a:r>
            <a:r>
              <a:rPr kumimoji="1" lang="en-US" altLang="ja-JP" dirty="0"/>
              <a:t>8</a:t>
            </a:r>
            <a:r>
              <a:rPr kumimoji="1" lang="ja-JP" altLang="en-US" dirty="0"/>
              <a:t>目、白が</a:t>
            </a:r>
            <a:r>
              <a:rPr kumimoji="1" lang="en-US" altLang="ja-JP" dirty="0"/>
              <a:t>8</a:t>
            </a:r>
            <a:r>
              <a:rPr kumimoji="1" lang="ja-JP" altLang="en-US" dirty="0"/>
              <a:t>目ですので、現時点では互角です。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40</a:t>
            </a:fld>
            <a:endParaRPr lang="en-US" altLang="ja-JP"/>
          </a:p>
        </p:txBody>
      </p:sp>
    </p:spTree>
    <p:extLst>
      <p:ext uri="{BB962C8B-B14F-4D97-AF65-F5344CB8AC3E}">
        <p14:creationId xmlns:p14="http://schemas.microsoft.com/office/powerpoint/2010/main" val="769009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こちらの局面ですと、</a:t>
            </a:r>
            <a:endParaRPr kumimoji="1" lang="en-US" altLang="ja-JP" dirty="0"/>
          </a:p>
          <a:p>
            <a:r>
              <a:rPr kumimoji="1" lang="ja-JP" altLang="en-US" dirty="0"/>
              <a:t>双方の地はこうなります。</a:t>
            </a:r>
            <a:endParaRPr kumimoji="1" lang="en-US" altLang="ja-JP" dirty="0"/>
          </a:p>
          <a:p>
            <a:r>
              <a:rPr kumimoji="1" lang="ja-JP" altLang="en-US" dirty="0"/>
              <a:t>黒が</a:t>
            </a:r>
            <a:r>
              <a:rPr kumimoji="1" lang="en-US" altLang="ja-JP" dirty="0"/>
              <a:t>17</a:t>
            </a:r>
            <a:r>
              <a:rPr kumimoji="1" lang="ja-JP" altLang="en-US" dirty="0"/>
              <a:t>目、白が</a:t>
            </a:r>
            <a:r>
              <a:rPr kumimoji="1" lang="en-US" altLang="ja-JP" dirty="0"/>
              <a:t>19</a:t>
            </a:r>
            <a:r>
              <a:rPr kumimoji="1" lang="ja-JP" altLang="en-US" dirty="0"/>
              <a:t>目ですので、白の勝ちです。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41</a:t>
            </a:fld>
            <a:endParaRPr lang="en-US" altLang="ja-JP"/>
          </a:p>
        </p:txBody>
      </p:sp>
    </p:spTree>
    <p:extLst>
      <p:ext uri="{BB962C8B-B14F-4D97-AF65-F5344CB8AC3E}">
        <p14:creationId xmlns:p14="http://schemas.microsoft.com/office/powerpoint/2010/main" val="3420306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相手の地にある石は死石となり、地の計算では相手側の地に加えられます。</a:t>
            </a:r>
            <a:endParaRPr kumimoji="1" lang="en-US" altLang="ja-JP" dirty="0"/>
          </a:p>
          <a:p>
            <a:r>
              <a:rPr kumimoji="1" lang="ja-JP" altLang="en-US" dirty="0"/>
              <a:t>この局面では、三角の付いた石は死んでいます。</a:t>
            </a:r>
            <a:endParaRPr kumimoji="1" lang="en-US" altLang="ja-JP" dirty="0"/>
          </a:p>
          <a:p>
            <a:r>
              <a:rPr kumimoji="1" lang="ja-JP" altLang="en-US" dirty="0"/>
              <a:t>つまり、相手が正しく石を打てば取り上げることができます。</a:t>
            </a:r>
            <a:endParaRPr kumimoji="1" lang="en-US" altLang="ja-JP" dirty="0"/>
          </a:p>
          <a:p>
            <a:r>
              <a:rPr kumimoji="1" lang="ja-JP" altLang="en-US" dirty="0"/>
              <a:t>バツ印の目は駄目です。</a:t>
            </a:r>
            <a:endParaRPr kumimoji="1" lang="en-US" altLang="ja-JP" dirty="0"/>
          </a:p>
          <a:p>
            <a:r>
              <a:rPr kumimoji="1" lang="ja-JP" altLang="en-US" dirty="0"/>
              <a:t>この目は黒地にも白地にもなりません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42</a:t>
            </a:fld>
            <a:endParaRPr lang="en-US" altLang="ja-JP"/>
          </a:p>
        </p:txBody>
      </p:sp>
    </p:spTree>
    <p:extLst>
      <p:ext uri="{BB962C8B-B14F-4D97-AF65-F5344CB8AC3E}">
        <p14:creationId xmlns:p14="http://schemas.microsoft.com/office/powerpoint/2010/main" val="3567423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地の計算では、まず死んでいる石を取り上げ、</a:t>
            </a:r>
            <a:endParaRPr kumimoji="1" lang="en-US" altLang="ja-JP" dirty="0"/>
          </a:p>
          <a:p>
            <a:r>
              <a:rPr kumimoji="1" lang="ja-JP" altLang="en-US" dirty="0"/>
              <a:t>駄目は埋めます。</a:t>
            </a:r>
            <a:endParaRPr kumimoji="1" lang="en-US" altLang="ja-JP" dirty="0"/>
          </a:p>
          <a:p>
            <a:r>
              <a:rPr kumimoji="1" lang="ja-JP" altLang="en-US" dirty="0"/>
              <a:t>すると、双方の地は、黒が</a:t>
            </a:r>
            <a:r>
              <a:rPr kumimoji="1" lang="en-US" altLang="ja-JP" dirty="0"/>
              <a:t>20</a:t>
            </a:r>
            <a:r>
              <a:rPr kumimoji="1" lang="ja-JP" altLang="en-US" dirty="0"/>
              <a:t>目、白が</a:t>
            </a:r>
            <a:r>
              <a:rPr kumimoji="1" lang="en-US" altLang="ja-JP" dirty="0"/>
              <a:t>15</a:t>
            </a:r>
            <a:r>
              <a:rPr kumimoji="1" lang="ja-JP" altLang="en-US" dirty="0"/>
              <a:t>目となり、黒の勝ちになります。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43</a:t>
            </a:fld>
            <a:endParaRPr lang="en-US" altLang="ja-JP"/>
          </a:p>
        </p:txBody>
      </p:sp>
    </p:spTree>
    <p:extLst>
      <p:ext uri="{BB962C8B-B14F-4D97-AF65-F5344CB8AC3E}">
        <p14:creationId xmlns:p14="http://schemas.microsoft.com/office/powerpoint/2010/main" val="4168133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囲碁で難しいのは、地の判定です。</a:t>
            </a:r>
            <a:endParaRPr kumimoji="1" lang="en-US" altLang="ja-JP" dirty="0"/>
          </a:p>
          <a:p>
            <a:r>
              <a:rPr kumimoji="1" lang="ja-JP" altLang="en-US" dirty="0"/>
              <a:t>自分の石で囲んだ目は地になります。</a:t>
            </a:r>
            <a:endParaRPr kumimoji="1" lang="en-US" altLang="ja-JP" dirty="0"/>
          </a:p>
          <a:p>
            <a:r>
              <a:rPr kumimoji="1" lang="ja-JP" altLang="en-US" dirty="0"/>
              <a:t>それではこの場合はどうでしょうか？</a:t>
            </a:r>
            <a:endParaRPr kumimoji="1" lang="en-US" altLang="ja-JP" dirty="0"/>
          </a:p>
          <a:p>
            <a:r>
              <a:rPr kumimoji="1" lang="ja-JP" altLang="en-US" dirty="0"/>
              <a:t>左側は黒の地、右側は白の地、となるのでしょうか？</a:t>
            </a:r>
            <a:endParaRPr kumimoji="1" lang="en-US" altLang="ja-JP" dirty="0"/>
          </a:p>
          <a:p>
            <a:r>
              <a:rPr kumimoji="1" lang="ja-JP" altLang="en-US" dirty="0"/>
              <a:t>右側のどこかに黒石を打った場合、白が正しく石を打てば</a:t>
            </a:r>
            <a:endParaRPr kumimoji="1" lang="en-US" altLang="ja-JP" dirty="0"/>
          </a:p>
          <a:p>
            <a:r>
              <a:rPr kumimoji="1" lang="ja-JP" altLang="en-US" dirty="0"/>
              <a:t>黒石を殺せます。</a:t>
            </a:r>
            <a:endParaRPr kumimoji="1" lang="en-US" altLang="ja-JP" dirty="0"/>
          </a:p>
          <a:p>
            <a:r>
              <a:rPr kumimoji="1" lang="ja-JP" altLang="en-US" dirty="0"/>
              <a:t>ですので、右側は白地です。</a:t>
            </a:r>
            <a:endParaRPr kumimoji="1" lang="en-US" altLang="ja-JP" dirty="0"/>
          </a:p>
          <a:p>
            <a:r>
              <a:rPr kumimoji="1" lang="ja-JP" altLang="en-US" dirty="0"/>
              <a:t>一方、白石を図のように打った場合、この白石は殺せるかどうかわかりません。。</a:t>
            </a:r>
            <a:endParaRPr kumimoji="1" lang="en-US" altLang="ja-JP" dirty="0"/>
          </a:p>
          <a:p>
            <a:r>
              <a:rPr kumimoji="1" lang="ja-JP" altLang="en-US" dirty="0"/>
              <a:t>ですので、左側は黒地とは確定していません。</a:t>
            </a:r>
            <a:endParaRPr kumimoji="1" lang="en-US" altLang="ja-JP" dirty="0"/>
          </a:p>
          <a:p>
            <a:r>
              <a:rPr kumimoji="1" lang="ja-JP" altLang="en-US" dirty="0"/>
              <a:t>地の計算には、石の生死判定が必要です。</a:t>
            </a:r>
            <a:endParaRPr kumimoji="1" lang="en-US" altLang="ja-JP" dirty="0"/>
          </a:p>
          <a:p>
            <a:r>
              <a:rPr kumimoji="1" lang="ja-JP" altLang="en-US" dirty="0"/>
              <a:t>しかし、石の生死判定はかなり難しく、地の計算は大変です。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44</a:t>
            </a:fld>
            <a:endParaRPr lang="en-US" altLang="ja-JP"/>
          </a:p>
        </p:txBody>
      </p:sp>
    </p:spTree>
    <p:extLst>
      <p:ext uri="{BB962C8B-B14F-4D97-AF65-F5344CB8AC3E}">
        <p14:creationId xmlns:p14="http://schemas.microsoft.com/office/powerpoint/2010/main" val="3152904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麻雀では、和了形になり、かつ</a:t>
            </a:r>
            <a:r>
              <a:rPr kumimoji="1" lang="en-US" altLang="ja-JP" dirty="0"/>
              <a:t>1</a:t>
            </a:r>
            <a:r>
              <a:rPr lang="ja-JP" altLang="en-US" dirty="0"/>
              <a:t>飜以上の役があれば和了ることができます。</a:t>
            </a:r>
            <a:endParaRPr lang="en-US" altLang="ja-JP" dirty="0"/>
          </a:p>
          <a:p>
            <a:r>
              <a:rPr kumimoji="1" lang="ja-JP" altLang="en-US" dirty="0"/>
              <a:t>手牌が、対子</a:t>
            </a:r>
            <a:r>
              <a:rPr kumimoji="1" lang="en-US" altLang="ja-JP" dirty="0"/>
              <a:t>1</a:t>
            </a:r>
            <a:r>
              <a:rPr kumimoji="1" lang="ja-JP" altLang="en-US" dirty="0"/>
              <a:t>組と面子</a:t>
            </a:r>
            <a:r>
              <a:rPr kumimoji="1" lang="en-US" altLang="ja-JP" dirty="0"/>
              <a:t>4</a:t>
            </a:r>
            <a:r>
              <a:rPr kumimoji="1" lang="ja-JP" altLang="en-US" dirty="0"/>
              <a:t>組、あるいは対子</a:t>
            </a:r>
            <a:r>
              <a:rPr kumimoji="1" lang="en-US" altLang="ja-JP" dirty="0"/>
              <a:t>7</a:t>
            </a:r>
            <a:r>
              <a:rPr kumimoji="1" lang="ja-JP" altLang="en-US" dirty="0"/>
              <a:t>組になれば和了形です。</a:t>
            </a:r>
            <a:endParaRPr kumimoji="1" lang="en-US" altLang="ja-JP" dirty="0"/>
          </a:p>
          <a:p>
            <a:r>
              <a:rPr kumimoji="1" lang="ja-JP" altLang="en-US" dirty="0"/>
              <a:t>こちらの図では、七萬を自摸ってくると、</a:t>
            </a:r>
            <a:endParaRPr kumimoji="1" lang="en-US" altLang="ja-JP" dirty="0"/>
          </a:p>
          <a:p>
            <a:r>
              <a:rPr kumimoji="1" lang="ja-JP" altLang="en-US" dirty="0"/>
              <a:t>対子</a:t>
            </a:r>
            <a:r>
              <a:rPr kumimoji="1" lang="en-US" altLang="ja-JP" dirty="0"/>
              <a:t>1</a:t>
            </a:r>
            <a:r>
              <a:rPr kumimoji="1" lang="ja-JP" altLang="en-US" dirty="0"/>
              <a:t>組、順子</a:t>
            </a:r>
            <a:r>
              <a:rPr kumimoji="1" lang="en-US" altLang="ja-JP" dirty="0"/>
              <a:t>2</a:t>
            </a:r>
            <a:r>
              <a:rPr kumimoji="1" lang="ja-JP" altLang="en-US" dirty="0"/>
              <a:t>組、槓子</a:t>
            </a:r>
            <a:r>
              <a:rPr kumimoji="1" lang="en-US" altLang="ja-JP" dirty="0"/>
              <a:t>1</a:t>
            </a:r>
            <a:r>
              <a:rPr kumimoji="1" lang="ja-JP" altLang="en-US" dirty="0"/>
              <a:t>組、刻子</a:t>
            </a:r>
            <a:r>
              <a:rPr kumimoji="1" lang="en-US" altLang="ja-JP" dirty="0"/>
              <a:t>1</a:t>
            </a:r>
            <a:r>
              <a:rPr kumimoji="1" lang="ja-JP" altLang="en-US" dirty="0"/>
              <a:t>組で和了形になります。</a:t>
            </a:r>
            <a:endParaRPr kumimoji="1" lang="en-US" altLang="ja-JP" dirty="0"/>
          </a:p>
          <a:p>
            <a:r>
              <a:rPr kumimoji="1" lang="ja-JP" altLang="en-US" dirty="0"/>
              <a:t>和了った場合は得点計算することになります。</a:t>
            </a:r>
            <a:endParaRPr kumimoji="1" lang="en-US" altLang="ja-JP" dirty="0"/>
          </a:p>
          <a:p>
            <a:r>
              <a:rPr kumimoji="1" lang="ja-JP" altLang="en-US" dirty="0"/>
              <a:t>この例では、東、發、混全帯九、で</a:t>
            </a:r>
            <a:r>
              <a:rPr kumimoji="1" lang="en-US" altLang="ja-JP" dirty="0"/>
              <a:t>3900</a:t>
            </a:r>
            <a:r>
              <a:rPr kumimoji="1" lang="ja-JP" altLang="en-US" dirty="0"/>
              <a:t>点となります。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45</a:t>
            </a:fld>
            <a:endParaRPr lang="en-US" altLang="ja-JP"/>
          </a:p>
        </p:txBody>
      </p:sp>
    </p:spTree>
    <p:extLst>
      <p:ext uri="{BB962C8B-B14F-4D97-AF65-F5344CB8AC3E}">
        <p14:creationId xmlns:p14="http://schemas.microsoft.com/office/powerpoint/2010/main" val="1324514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麻雀では、同じ和了形でも得点が違う場合があります。</a:t>
            </a:r>
            <a:endParaRPr kumimoji="1" lang="en-US" altLang="ja-JP" dirty="0"/>
          </a:p>
          <a:p>
            <a:r>
              <a:rPr kumimoji="1" lang="ja-JP" altLang="en-US" dirty="0"/>
              <a:t>上と下では、和了形は同じですが、待ち牌が違います。</a:t>
            </a:r>
            <a:endParaRPr kumimoji="1" lang="en-US" altLang="ja-JP" dirty="0"/>
          </a:p>
          <a:p>
            <a:r>
              <a:rPr kumimoji="1" lang="ja-JP" altLang="en-US" dirty="0"/>
              <a:t>上では、ツモ、</a:t>
            </a:r>
            <a:r>
              <a:rPr lang="ja-JP" altLang="en-US" dirty="0"/>
              <a:t>断幺九　平和　で</a:t>
            </a:r>
            <a:r>
              <a:rPr lang="en-US" altLang="ja-JP" dirty="0"/>
              <a:t>2600</a:t>
            </a:r>
            <a:r>
              <a:rPr lang="ja-JP" altLang="en-US" dirty="0"/>
              <a:t>点ですが、</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下では平和が付かないので、ツモ、</a:t>
            </a:r>
            <a:r>
              <a:rPr lang="ja-JP" altLang="en-US" dirty="0"/>
              <a:t>断幺九で</a:t>
            </a:r>
            <a:r>
              <a:rPr lang="en-US" altLang="ja-JP" dirty="0"/>
              <a:t>2000</a:t>
            </a:r>
            <a:r>
              <a:rPr lang="ja-JP" altLang="en-US" dirty="0"/>
              <a:t>点となります。</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t>このように待ち牌により点数が変わるので、麻雀の得点計算では注意しなければなりません。</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46</a:t>
            </a:fld>
            <a:endParaRPr lang="en-US" altLang="ja-JP"/>
          </a:p>
        </p:txBody>
      </p:sp>
    </p:spTree>
    <p:extLst>
      <p:ext uri="{BB962C8B-B14F-4D97-AF65-F5344CB8AC3E}">
        <p14:creationId xmlns:p14="http://schemas.microsoft.com/office/powerpoint/2010/main" val="2457610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同じ和了形でも、哭きの有無により点数が変わる場合もあります。</a:t>
            </a:r>
            <a:endParaRPr kumimoji="1" lang="en-US" altLang="ja-JP" dirty="0"/>
          </a:p>
          <a:p>
            <a:r>
              <a:rPr kumimoji="1" lang="ja-JP" altLang="en-US" dirty="0"/>
              <a:t>こちらの例では、和了形は同じですが、上は哭き無し、下は哭きありです。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上はツモ、</a:t>
            </a:r>
            <a:r>
              <a:rPr lang="ja-JP" altLang="en-US" dirty="0"/>
              <a:t>断幺九　平和　で</a:t>
            </a:r>
            <a:r>
              <a:rPr lang="en-US" altLang="ja-JP" dirty="0"/>
              <a:t>12000</a:t>
            </a:r>
            <a:r>
              <a:rPr lang="ja-JP" altLang="en-US" dirty="0"/>
              <a:t>点ですが、</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t>下は泣いているのでツモが付かず、また混全帯九と三色同順は鳴くと</a:t>
            </a:r>
            <a:r>
              <a:rPr lang="en-US" altLang="ja-JP" dirty="0"/>
              <a:t>1</a:t>
            </a:r>
            <a:r>
              <a:rPr lang="ja-JP" altLang="en-US" dirty="0"/>
              <a:t>飜ずつ下がるので</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2000</a:t>
            </a:r>
            <a:r>
              <a:rPr lang="ja-JP" altLang="en-US" dirty="0"/>
              <a:t>点になります。</a:t>
            </a:r>
            <a:endParaRPr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47</a:t>
            </a:fld>
            <a:endParaRPr lang="en-US" altLang="ja-JP"/>
          </a:p>
        </p:txBody>
      </p:sp>
    </p:spTree>
    <p:extLst>
      <p:ext uri="{BB962C8B-B14F-4D97-AF65-F5344CB8AC3E}">
        <p14:creationId xmlns:p14="http://schemas.microsoft.com/office/powerpoint/2010/main" val="1772670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ゲームによっては、ローカルルールがあるものもあります。</a:t>
            </a:r>
            <a:endParaRPr kumimoji="1" lang="en-US" altLang="ja-JP" dirty="0"/>
          </a:p>
          <a:p>
            <a:r>
              <a:rPr kumimoji="1" lang="ja-JP" altLang="en-US" dirty="0"/>
              <a:t>どのローカルルールを使うかは決めておく必要があります。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48</a:t>
            </a:fld>
            <a:endParaRPr lang="en-US" altLang="ja-JP"/>
          </a:p>
        </p:txBody>
      </p:sp>
    </p:spTree>
    <p:extLst>
      <p:ext uri="{BB962C8B-B14F-4D97-AF65-F5344CB8AC3E}">
        <p14:creationId xmlns:p14="http://schemas.microsoft.com/office/powerpoint/2010/main" val="1316351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大富豪はローカルルールが多いゲームです。</a:t>
            </a:r>
            <a:endParaRPr kumimoji="1" lang="en-US" altLang="ja-JP" dirty="0"/>
          </a:p>
          <a:p>
            <a:r>
              <a:rPr kumimoji="1" lang="ja-JP" altLang="en-US" dirty="0"/>
              <a:t>まずジョーカーの有無、</a:t>
            </a:r>
            <a:endParaRPr kumimoji="1" lang="en-US" altLang="ja-JP" dirty="0"/>
          </a:p>
          <a:p>
            <a:r>
              <a:rPr kumimoji="1" lang="ja-JP" altLang="en-US" dirty="0"/>
              <a:t>ジョーカーを加える場合は、</a:t>
            </a:r>
            <a:r>
              <a:rPr kumimoji="1" lang="en-US" altLang="ja-JP" dirty="0"/>
              <a:t>2</a:t>
            </a:r>
            <a:r>
              <a:rPr kumimoji="1" lang="ja-JP" altLang="en-US" dirty="0"/>
              <a:t>より強い、</a:t>
            </a:r>
            <a:r>
              <a:rPr kumimoji="1" lang="en-US" altLang="ja-JP" dirty="0"/>
              <a:t>2</a:t>
            </a:r>
            <a:r>
              <a:rPr kumimoji="1" lang="ja-JP" altLang="en-US" dirty="0"/>
              <a:t>と同じ、</a:t>
            </a:r>
            <a:r>
              <a:rPr kumimoji="1" lang="en-US" altLang="ja-JP" dirty="0"/>
              <a:t>3</a:t>
            </a:r>
            <a:r>
              <a:rPr kumimoji="1" lang="ja-JP" altLang="en-US" dirty="0"/>
              <a:t>より弱い、と別れます。</a:t>
            </a:r>
            <a:endParaRPr kumimoji="1" lang="en-US" altLang="ja-JP" dirty="0"/>
          </a:p>
          <a:p>
            <a:r>
              <a:rPr kumimoji="1" lang="ja-JP" altLang="en-US" dirty="0"/>
              <a:t>さらに革命後の強さもローカルルールで分かれます。</a:t>
            </a:r>
            <a:endParaRPr kumimoji="1" lang="en-US" altLang="ja-JP" dirty="0"/>
          </a:p>
          <a:p>
            <a:r>
              <a:rPr kumimoji="1" lang="ja-JP" altLang="en-US" dirty="0"/>
              <a:t>同じ数字を</a:t>
            </a:r>
            <a:r>
              <a:rPr kumimoji="1" lang="en-US" altLang="ja-JP" dirty="0"/>
              <a:t>4</a:t>
            </a:r>
            <a:r>
              <a:rPr kumimoji="1" lang="ja-JP" altLang="en-US" dirty="0"/>
              <a:t>枚出した場合に革命となるローカルルールもあります。</a:t>
            </a:r>
            <a:endParaRPr kumimoji="1" lang="en-US" altLang="ja-JP" dirty="0"/>
          </a:p>
          <a:p>
            <a:r>
              <a:rPr kumimoji="1" lang="ja-JP" altLang="en-US" dirty="0"/>
              <a:t>さらに、革命後革命返しのルールも微妙に違うものがあります。</a:t>
            </a:r>
            <a:endParaRPr kumimoji="1" lang="en-US" altLang="ja-JP" dirty="0"/>
          </a:p>
          <a:p>
            <a:r>
              <a:rPr kumimoji="1" lang="ja-JP" altLang="en-US" dirty="0"/>
              <a:t>同一スートで順番に並んでいる階段出しを認めるルールもあります。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49</a:t>
            </a:fld>
            <a:endParaRPr lang="en-US" altLang="ja-JP"/>
          </a:p>
        </p:txBody>
      </p:sp>
    </p:spTree>
    <p:extLst>
      <p:ext uri="{BB962C8B-B14F-4D97-AF65-F5344CB8AC3E}">
        <p14:creationId xmlns:p14="http://schemas.microsoft.com/office/powerpoint/2010/main" val="404988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黒が</a:t>
            </a:r>
            <a:r>
              <a:rPr kumimoji="1" lang="en-US" altLang="ja-JP" dirty="0"/>
              <a:t>e6</a:t>
            </a:r>
            <a:r>
              <a:rPr kumimoji="1" lang="ja-JP" altLang="en-US" dirty="0"/>
              <a:t>のマスに自石を置いたとしましょう。</a:t>
            </a:r>
            <a:endParaRPr kumimoji="1" lang="en-US" altLang="ja-JP" dirty="0"/>
          </a:p>
          <a:p>
            <a:r>
              <a:rPr kumimoji="1" lang="ja-JP" altLang="en-US" dirty="0"/>
              <a:t>置いた石から</a:t>
            </a:r>
            <a:r>
              <a:rPr kumimoji="1" lang="en-US" altLang="ja-JP" dirty="0"/>
              <a:t>8</a:t>
            </a:r>
            <a:r>
              <a:rPr kumimoji="1" lang="ja-JP" altLang="en-US" dirty="0"/>
              <a:t>方向にひっくり返せる石が無いかチェックします。</a:t>
            </a:r>
            <a:endParaRPr kumimoji="1" lang="en-US" altLang="ja-JP" dirty="0"/>
          </a:p>
          <a:p>
            <a:r>
              <a:rPr kumimoji="1" lang="ja-JP" altLang="en-US" dirty="0"/>
              <a:t>置いた石から各方向に探索を進めていき、空きマスか盤の端にぶつかればその方向の探索は終了です。</a:t>
            </a:r>
            <a:endParaRPr kumimoji="1" lang="en-US" altLang="ja-JP" dirty="0"/>
          </a:p>
          <a:p>
            <a:r>
              <a:rPr kumimoji="1" lang="ja-JP" altLang="en-US" dirty="0"/>
              <a:t>探索を進めていって、自石にぶつかれば、間にある敵石をひっくり返します。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a:t>
            </a:fld>
            <a:endParaRPr lang="en-US" altLang="ja-JP"/>
          </a:p>
        </p:txBody>
      </p:sp>
    </p:spTree>
    <p:extLst>
      <p:ext uri="{BB962C8B-B14F-4D97-AF65-F5344CB8AC3E}">
        <p14:creationId xmlns:p14="http://schemas.microsoft.com/office/powerpoint/2010/main" val="1875022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麻雀にもローカルルールがあります。</a:t>
            </a:r>
            <a:endParaRPr kumimoji="1" lang="en-US" altLang="ja-JP" dirty="0"/>
          </a:p>
          <a:p>
            <a:r>
              <a:rPr kumimoji="1" lang="ja-JP" altLang="en-US" dirty="0"/>
              <a:t>鳴いても</a:t>
            </a:r>
            <a:r>
              <a:rPr lang="ja-JP" altLang="en-US" baseline="0" dirty="0">
                <a:solidFill>
                  <a:schemeClr val="tx1"/>
                </a:solidFill>
              </a:rPr>
              <a:t>断幺九に役が付くか否か、</a:t>
            </a:r>
            <a:endParaRPr lang="en-US" altLang="ja-JP" baseline="0" dirty="0">
              <a:solidFill>
                <a:schemeClr val="tx1"/>
              </a:solidFill>
            </a:endParaRPr>
          </a:p>
          <a:p>
            <a:r>
              <a:rPr kumimoji="1" lang="ja-JP" altLang="en-US" dirty="0"/>
              <a:t>聴牌時に役が必要な完全先付け、</a:t>
            </a:r>
            <a:endParaRPr kumimoji="1" lang="en-US" altLang="ja-JP" dirty="0"/>
          </a:p>
          <a:p>
            <a:r>
              <a:rPr kumimoji="1" lang="ja-JP" altLang="en-US" dirty="0"/>
              <a:t>ダブルロン、ダブル役満など色々あります。</a:t>
            </a:r>
            <a:endParaRPr kumimoji="1" lang="en-US" altLang="ja-JP" dirty="0"/>
          </a:p>
          <a:p>
            <a:r>
              <a:rPr kumimoji="1" lang="ja-JP" altLang="en-US" dirty="0"/>
              <a:t>これらのローカルルールは、どれを採用するかは明確にしておく必要があります。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50</a:t>
            </a:fld>
            <a:endParaRPr lang="en-US" altLang="ja-JP"/>
          </a:p>
        </p:txBody>
      </p:sp>
    </p:spTree>
    <p:extLst>
      <p:ext uri="{BB962C8B-B14F-4D97-AF65-F5344CB8AC3E}">
        <p14:creationId xmlns:p14="http://schemas.microsoft.com/office/powerpoint/2010/main" val="3123068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ゲームによっては、ルールに不備がある場合もあります。</a:t>
            </a:r>
            <a:endParaRPr kumimoji="1" lang="en-US" altLang="ja-JP" dirty="0"/>
          </a:p>
          <a:p>
            <a:r>
              <a:rPr kumimoji="1" lang="ja-JP" altLang="en-US" dirty="0"/>
              <a:t>ルールの不備にひっかかるような状況は、大抵はめったに起きません。</a:t>
            </a:r>
            <a:endParaRPr kumimoji="1" lang="en-US" altLang="ja-JP" dirty="0"/>
          </a:p>
          <a:p>
            <a:r>
              <a:rPr kumimoji="1" lang="ja-JP" altLang="en-US" dirty="0"/>
              <a:t>めったに起きないがゆえにルールから漏れたとも言えます。</a:t>
            </a:r>
            <a:endParaRPr kumimoji="1" lang="en-US" altLang="ja-JP" dirty="0"/>
          </a:p>
          <a:p>
            <a:r>
              <a:rPr kumimoji="1" lang="ja-JP" altLang="en-US" dirty="0"/>
              <a:t>例えば、将棋で、指せる手が無い場合にどうするか、はルールでは定まっていません。</a:t>
            </a:r>
            <a:endParaRPr kumimoji="1" lang="en-US" altLang="ja-JP" dirty="0"/>
          </a:p>
          <a:p>
            <a:r>
              <a:rPr kumimoji="1" lang="ja-JP" altLang="en-US" dirty="0"/>
              <a:t>将棋には持ち駒がありますので、駒を全く動かせない、という状況はまず起きません。</a:t>
            </a:r>
            <a:endParaRPr kumimoji="1" lang="en-US" altLang="ja-JP" dirty="0"/>
          </a:p>
          <a:p>
            <a:r>
              <a:rPr kumimoji="1" lang="ja-JP" altLang="en-US" dirty="0"/>
              <a:t>人間同時の対戦であれば、ルール上規定が無い状態になった場合は</a:t>
            </a:r>
            <a:endParaRPr kumimoji="1" lang="en-US" altLang="ja-JP" dirty="0"/>
          </a:p>
          <a:p>
            <a:r>
              <a:rPr kumimoji="1" lang="ja-JP" altLang="en-US" dirty="0"/>
              <a:t>その場で適当にルールを追加できますが、計算機ではそうもいきません。</a:t>
            </a:r>
            <a:endParaRPr kumimoji="1" lang="en-US" altLang="ja-JP" dirty="0"/>
          </a:p>
          <a:p>
            <a:r>
              <a:rPr kumimoji="1" lang="ja-JP" altLang="en-US" dirty="0"/>
              <a:t>めったにおきない、という事態も一応は考慮するべきかもしれません。</a:t>
            </a:r>
            <a:endParaRPr kumimoji="1" lang="en-US" altLang="ja-JP" dirty="0"/>
          </a:p>
          <a:p>
            <a:r>
              <a:rPr kumimoji="1" lang="ja-JP" altLang="en-US" dirty="0"/>
              <a:t>発生頻度によりますが</a:t>
            </a:r>
            <a:r>
              <a:rPr kumimoji="1" lang="en-US" altLang="ja-JP" dirty="0"/>
              <a:t>…</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51</a:t>
            </a:fld>
            <a:endParaRPr lang="en-US" altLang="ja-JP"/>
          </a:p>
        </p:txBody>
      </p:sp>
    </p:spTree>
    <p:extLst>
      <p:ext uri="{BB962C8B-B14F-4D97-AF65-F5344CB8AC3E}">
        <p14:creationId xmlns:p14="http://schemas.microsoft.com/office/powerpoint/2010/main" val="2214500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チェスのルールでは、最前列に到達したポーンは、キング以外の任意の駒になれます。</a:t>
            </a:r>
            <a:endParaRPr kumimoji="1" lang="en-US" altLang="ja-JP" dirty="0"/>
          </a:p>
          <a:p>
            <a:r>
              <a:rPr kumimoji="1" lang="ja-JP" altLang="en-US" dirty="0"/>
              <a:t>通常は最強の駒であるクイーンに成りますが、場合によってはナイトに成ることもあります。</a:t>
            </a:r>
            <a:endParaRPr kumimoji="1" lang="en-US" altLang="ja-JP" dirty="0"/>
          </a:p>
          <a:p>
            <a:r>
              <a:rPr kumimoji="1" lang="ja-JP" altLang="en-US" dirty="0"/>
              <a:t>そしてごくまれにルークになるケースもあります。</a:t>
            </a:r>
            <a:endParaRPr kumimoji="1" lang="en-US" altLang="ja-JP" dirty="0"/>
          </a:p>
          <a:p>
            <a:r>
              <a:rPr kumimoji="1" lang="ja-JP" altLang="en-US" dirty="0"/>
              <a:t>ビショップに成るケースはまずありません。</a:t>
            </a:r>
            <a:endParaRPr kumimoji="1" lang="en-US" altLang="ja-JP" dirty="0"/>
          </a:p>
          <a:p>
            <a:r>
              <a:rPr kumimoji="1" lang="ja-JP" altLang="en-US" dirty="0"/>
              <a:t>それでは、本当に任意の駒に成っていいのでしょうか？</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52</a:t>
            </a:fld>
            <a:endParaRPr lang="en-US" altLang="ja-JP"/>
          </a:p>
        </p:txBody>
      </p:sp>
    </p:spTree>
    <p:extLst>
      <p:ext uri="{BB962C8B-B14F-4D97-AF65-F5344CB8AC3E}">
        <p14:creationId xmlns:p14="http://schemas.microsoft.com/office/powerpoint/2010/main" val="2884970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こちらの局面を考えてみましょう。</a:t>
            </a:r>
            <a:endParaRPr kumimoji="1" lang="en-US" altLang="ja-JP" dirty="0"/>
          </a:p>
          <a:p>
            <a:r>
              <a:rPr kumimoji="1" lang="en-US" altLang="ja-JP" dirty="0"/>
              <a:t>g7</a:t>
            </a:r>
            <a:r>
              <a:rPr kumimoji="1" lang="ja-JP" altLang="en-US" dirty="0"/>
              <a:t>にいる白のポーンは、</a:t>
            </a:r>
            <a:r>
              <a:rPr kumimoji="1" lang="en-US" altLang="ja-JP" dirty="0"/>
              <a:t>g8</a:t>
            </a:r>
            <a:r>
              <a:rPr kumimoji="1" lang="ja-JP" altLang="en-US" dirty="0"/>
              <a:t>に進めばキング以外の任意の駒に成れます。</a:t>
            </a:r>
            <a:endParaRPr kumimoji="1" lang="en-US" altLang="ja-JP" dirty="0"/>
          </a:p>
          <a:p>
            <a:r>
              <a:rPr kumimoji="1" lang="ja-JP" altLang="en-US" dirty="0"/>
              <a:t>しかし、どの駒に成っても、黒のキングで取れますので、</a:t>
            </a:r>
            <a:endParaRPr kumimoji="1" lang="en-US" altLang="ja-JP" dirty="0"/>
          </a:p>
          <a:p>
            <a:r>
              <a:rPr kumimoji="1" lang="ja-JP" altLang="en-US" dirty="0"/>
              <a:t>普通であれば黒のキングは詰みません。</a:t>
            </a:r>
            <a:endParaRPr kumimoji="1" lang="en-US" altLang="ja-JP" dirty="0"/>
          </a:p>
          <a:p>
            <a:r>
              <a:rPr kumimoji="1" lang="ja-JP" altLang="en-US" dirty="0"/>
              <a:t>しかし、ポーンはキング以外の任意の駒に成れる、というルールの穴を付くと、</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53</a:t>
            </a:fld>
            <a:endParaRPr lang="en-US" altLang="ja-JP"/>
          </a:p>
        </p:txBody>
      </p:sp>
    </p:spTree>
    <p:extLst>
      <p:ext uri="{BB962C8B-B14F-4D97-AF65-F5344CB8AC3E}">
        <p14:creationId xmlns:p14="http://schemas.microsoft.com/office/powerpoint/2010/main" val="3761900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白のポーンを</a:t>
            </a:r>
            <a:r>
              <a:rPr kumimoji="1" lang="en-US" altLang="ja-JP" dirty="0"/>
              <a:t>g8</a:t>
            </a:r>
            <a:r>
              <a:rPr kumimoji="1" lang="ja-JP" altLang="en-US" dirty="0"/>
              <a:t>に進めて、黒のナイトになってしまいます。</a:t>
            </a:r>
            <a:endParaRPr kumimoji="1" lang="en-US" altLang="ja-JP" dirty="0"/>
          </a:p>
          <a:p>
            <a:r>
              <a:rPr kumimoji="1" lang="ja-JP" altLang="en-US" dirty="0"/>
              <a:t>すると、黒のキングはどこにも動けず、チェックメイトとなります。</a:t>
            </a:r>
            <a:endParaRPr kumimoji="1" lang="en-US" altLang="ja-JP" dirty="0"/>
          </a:p>
          <a:p>
            <a:r>
              <a:rPr kumimoji="1" lang="ja-JP" altLang="en-US" dirty="0"/>
              <a:t>たしかに、チェスのルールには、敵の駒に成ってはいけない、とは書いていませんが、</a:t>
            </a:r>
            <a:endParaRPr kumimoji="1" lang="en-US" altLang="ja-JP" dirty="0"/>
          </a:p>
          <a:p>
            <a:r>
              <a:rPr kumimoji="1" lang="ja-JP" altLang="en-US" dirty="0"/>
              <a:t>いくら何でもこれはありませんよね。</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54</a:t>
            </a:fld>
            <a:endParaRPr lang="en-US" altLang="ja-JP"/>
          </a:p>
        </p:txBody>
      </p:sp>
    </p:spTree>
    <p:extLst>
      <p:ext uri="{BB962C8B-B14F-4D97-AF65-F5344CB8AC3E}">
        <p14:creationId xmlns:p14="http://schemas.microsoft.com/office/powerpoint/2010/main" val="1079346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敵の駒に成る、なんて事態はあり得ないようですが、</a:t>
            </a:r>
            <a:endParaRPr kumimoji="1" lang="en-US" altLang="ja-JP" dirty="0"/>
          </a:p>
          <a:p>
            <a:r>
              <a:rPr kumimoji="1" lang="ja-JP" altLang="en-US" dirty="0"/>
              <a:t>このようなフローチャートを作ると、</a:t>
            </a:r>
            <a:endParaRPr kumimoji="1" lang="en-US" altLang="ja-JP" dirty="0"/>
          </a:p>
          <a:p>
            <a:r>
              <a:rPr kumimoji="1" lang="ja-JP" altLang="en-US" dirty="0"/>
              <a:t>選んだ駒が敵の駒かどうかのチェックがありませんので、</a:t>
            </a:r>
            <a:endParaRPr kumimoji="1" lang="en-US" altLang="ja-JP" dirty="0"/>
          </a:p>
          <a:p>
            <a:r>
              <a:rPr kumimoji="1" lang="ja-JP" altLang="en-US" dirty="0"/>
              <a:t>敵の駒に成れてしまいます。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55</a:t>
            </a:fld>
            <a:endParaRPr lang="en-US" altLang="ja-JP"/>
          </a:p>
        </p:txBody>
      </p:sp>
    </p:spTree>
    <p:extLst>
      <p:ext uri="{BB962C8B-B14F-4D97-AF65-F5344CB8AC3E}">
        <p14:creationId xmlns:p14="http://schemas.microsoft.com/office/powerpoint/2010/main" val="443144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もう一つ、ルールの穴を付いた手を紹介しましょう。</a:t>
            </a:r>
            <a:endParaRPr kumimoji="1" lang="en-US" altLang="ja-JP" dirty="0"/>
          </a:p>
          <a:p>
            <a:r>
              <a:rPr kumimoji="1" lang="ja-JP" altLang="en-US" dirty="0"/>
              <a:t>チェスには、キャスリングという、キングとルークを</a:t>
            </a:r>
            <a:r>
              <a:rPr kumimoji="1" lang="en-US" altLang="ja-JP" dirty="0"/>
              <a:t>1</a:t>
            </a:r>
            <a:r>
              <a:rPr kumimoji="1" lang="ja-JP" altLang="en-US" dirty="0"/>
              <a:t>手で動かせる手があります。</a:t>
            </a:r>
            <a:endParaRPr kumimoji="1" lang="en-US" altLang="ja-JP" dirty="0"/>
          </a:p>
          <a:p>
            <a:r>
              <a:rPr kumimoji="1" lang="ja-JP" altLang="en-US" dirty="0"/>
              <a:t>キャスリングは、キングをルークに向けて</a:t>
            </a:r>
            <a:r>
              <a:rPr kumimoji="1" lang="en-US" altLang="ja-JP" dirty="0"/>
              <a:t>2</a:t>
            </a:r>
            <a:r>
              <a:rPr kumimoji="1" lang="ja-JP" altLang="en-US" dirty="0"/>
              <a:t>マス移動させ、ルークをキングを飛び越えてキングの隣に置きます。</a:t>
            </a:r>
            <a:endParaRPr kumimoji="1" lang="en-US" altLang="ja-JP" dirty="0"/>
          </a:p>
          <a:p>
            <a:r>
              <a:rPr kumimoji="1" lang="ja-JP" altLang="en-US" dirty="0"/>
              <a:t>上の図では、キングを</a:t>
            </a:r>
            <a:r>
              <a:rPr kumimoji="1" lang="en-US" altLang="ja-JP" dirty="0"/>
              <a:t>g1</a:t>
            </a:r>
            <a:r>
              <a:rPr kumimoji="1" lang="ja-JP" altLang="en-US" dirty="0"/>
              <a:t>に、</a:t>
            </a:r>
            <a:r>
              <a:rPr kumimoji="1" lang="en-US" altLang="ja-JP" dirty="0"/>
              <a:t>h1</a:t>
            </a:r>
            <a:r>
              <a:rPr kumimoji="1" lang="ja-JP" altLang="en-US" dirty="0"/>
              <a:t>のルークを</a:t>
            </a:r>
            <a:r>
              <a:rPr kumimoji="1" lang="en-US" altLang="ja-JP" dirty="0"/>
              <a:t>f1</a:t>
            </a:r>
            <a:r>
              <a:rPr kumimoji="1" lang="ja-JP" altLang="en-US" dirty="0"/>
              <a:t>に動かせます。</a:t>
            </a:r>
            <a:endParaRPr kumimoji="1" lang="en-US" altLang="ja-JP" dirty="0"/>
          </a:p>
          <a:p>
            <a:r>
              <a:rPr kumimoji="1" lang="ja-JP" altLang="en-US" dirty="0"/>
              <a:t>下の図では、キングを</a:t>
            </a:r>
            <a:r>
              <a:rPr kumimoji="1" lang="en-US" altLang="ja-JP" dirty="0"/>
              <a:t>c1</a:t>
            </a:r>
            <a:r>
              <a:rPr kumimoji="1" lang="ja-JP" altLang="en-US" dirty="0"/>
              <a:t>に、</a:t>
            </a:r>
            <a:r>
              <a:rPr kumimoji="1" lang="en-US" altLang="ja-JP" dirty="0"/>
              <a:t>a1</a:t>
            </a:r>
            <a:r>
              <a:rPr kumimoji="1" lang="ja-JP" altLang="en-US" dirty="0"/>
              <a:t>のルークを</a:t>
            </a:r>
            <a:r>
              <a:rPr kumimoji="1" lang="en-US" altLang="ja-JP" dirty="0"/>
              <a:t>d1</a:t>
            </a:r>
            <a:r>
              <a:rPr kumimoji="1" lang="ja-JP" altLang="en-US" dirty="0"/>
              <a:t>に動かせます。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56</a:t>
            </a:fld>
            <a:endParaRPr lang="en-US" altLang="ja-JP"/>
          </a:p>
        </p:txBody>
      </p:sp>
    </p:spTree>
    <p:extLst>
      <p:ext uri="{BB962C8B-B14F-4D97-AF65-F5344CB8AC3E}">
        <p14:creationId xmlns:p14="http://schemas.microsoft.com/office/powerpoint/2010/main" val="376872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キャスリングをするには条件があります。</a:t>
            </a:r>
            <a:endParaRPr kumimoji="1" lang="en-US" altLang="ja-JP" dirty="0"/>
          </a:p>
          <a:p>
            <a:r>
              <a:rPr kumimoji="1" lang="ja-JP" altLang="en-US" dirty="0"/>
              <a:t>まずキングとキャスリングするルークはゲーム開始後一度も動かしてはいけません。</a:t>
            </a:r>
            <a:endParaRPr kumimoji="1" lang="en-US" altLang="ja-JP" dirty="0"/>
          </a:p>
          <a:p>
            <a:r>
              <a:rPr kumimoji="1" lang="ja-JP" altLang="en-US" dirty="0"/>
              <a:t>また、キングにチェックがかかっている場合、キングが移動するマスに敵の駒が効いている場合はできません。</a:t>
            </a:r>
            <a:endParaRPr kumimoji="1" lang="en-US" altLang="ja-JP" dirty="0"/>
          </a:p>
          <a:p>
            <a:r>
              <a:rPr kumimoji="1" lang="ja-JP" altLang="en-US" dirty="0"/>
              <a:t>さらに、キングとキャスリングするルークの間に駒があってはいけません。</a:t>
            </a:r>
            <a:endParaRPr kumimoji="1" lang="en-US" altLang="ja-JP" dirty="0"/>
          </a:p>
          <a:p>
            <a:r>
              <a:rPr kumimoji="1" lang="ja-JP" altLang="en-US" dirty="0"/>
              <a:t>従来はこの</a:t>
            </a:r>
            <a:r>
              <a:rPr kumimoji="1" lang="en-US" altLang="ja-JP" dirty="0"/>
              <a:t>4</a:t>
            </a:r>
            <a:r>
              <a:rPr kumimoji="1" lang="ja-JP" altLang="en-US" dirty="0"/>
              <a:t>つの条件だったのですが、</a:t>
            </a:r>
            <a:r>
              <a:rPr kumimoji="1" lang="en-US" altLang="ja-JP" dirty="0"/>
              <a:t>1972</a:t>
            </a:r>
            <a:r>
              <a:rPr kumimoji="1" lang="ja-JP" altLang="en-US" dirty="0"/>
              <a:t>年に、キングとルークが同じ段にある、というルールが加わりました。</a:t>
            </a:r>
            <a:endParaRPr kumimoji="1" lang="en-US" altLang="ja-JP" dirty="0"/>
          </a:p>
          <a:p>
            <a:r>
              <a:rPr kumimoji="1" lang="ja-JP" altLang="en-US" dirty="0"/>
              <a:t>初期状態ではキングとルークは同じ段にあり、</a:t>
            </a:r>
            <a:endParaRPr kumimoji="1" lang="en-US" altLang="ja-JP" dirty="0"/>
          </a:p>
          <a:p>
            <a:r>
              <a:rPr kumimoji="1" lang="ja-JP" altLang="en-US" dirty="0"/>
              <a:t>キングとルークは動いてはいけないのですから、</a:t>
            </a:r>
            <a:endParaRPr kumimoji="1" lang="en-US" altLang="ja-JP" dirty="0"/>
          </a:p>
          <a:p>
            <a:r>
              <a:rPr kumimoji="1" lang="ja-JP" altLang="en-US" dirty="0"/>
              <a:t>新しく加わった条件は必用無さそうです。</a:t>
            </a:r>
            <a:endParaRPr kumimoji="1" lang="en-US" altLang="ja-JP" dirty="0"/>
          </a:p>
          <a:p>
            <a:r>
              <a:rPr kumimoji="1" lang="ja-JP" altLang="en-US" dirty="0"/>
              <a:t>ところが、ここにルールの不備かありました。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57</a:t>
            </a:fld>
            <a:endParaRPr lang="en-US" altLang="ja-JP"/>
          </a:p>
        </p:txBody>
      </p:sp>
    </p:spTree>
    <p:extLst>
      <p:ext uri="{BB962C8B-B14F-4D97-AF65-F5344CB8AC3E}">
        <p14:creationId xmlns:p14="http://schemas.microsoft.com/office/powerpoint/2010/main" val="27503523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こちらの局面は</a:t>
            </a:r>
            <a:r>
              <a:rPr kumimoji="1" lang="en-US" altLang="ja-JP" dirty="0"/>
              <a:t>2</a:t>
            </a:r>
            <a:r>
              <a:rPr kumimoji="1" lang="ja-JP" altLang="en-US" dirty="0"/>
              <a:t>手詰めの詰めチェスです。</a:t>
            </a:r>
            <a:endParaRPr kumimoji="1" lang="en-US" altLang="ja-JP" dirty="0"/>
          </a:p>
          <a:p>
            <a:r>
              <a:rPr kumimoji="1" lang="en-US" altLang="ja-JP" dirty="0"/>
              <a:t>a1</a:t>
            </a:r>
            <a:r>
              <a:rPr kumimoji="1" lang="ja-JP" altLang="en-US" dirty="0"/>
              <a:t>にルークがありますが、このルークとキャスリングしても黒のキングは詰みません。</a:t>
            </a:r>
            <a:endParaRPr kumimoji="1" lang="en-US" altLang="ja-JP" dirty="0"/>
          </a:p>
          <a:p>
            <a:r>
              <a:rPr kumimoji="1" lang="ja-JP" altLang="en-US" dirty="0"/>
              <a:t>ここのポイントは、</a:t>
            </a:r>
            <a:r>
              <a:rPr kumimoji="1" lang="en-US" altLang="ja-JP" dirty="0"/>
              <a:t>e7</a:t>
            </a:r>
            <a:r>
              <a:rPr kumimoji="1" lang="ja-JP" altLang="en-US" dirty="0"/>
              <a:t>にあるポーンです。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58</a:t>
            </a:fld>
            <a:endParaRPr lang="en-US" altLang="ja-JP"/>
          </a:p>
        </p:txBody>
      </p:sp>
    </p:spTree>
    <p:extLst>
      <p:ext uri="{BB962C8B-B14F-4D97-AF65-F5344CB8AC3E}">
        <p14:creationId xmlns:p14="http://schemas.microsoft.com/office/powerpoint/2010/main" val="1977745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e7</a:t>
            </a:r>
            <a:r>
              <a:rPr kumimoji="1" lang="ja-JP" altLang="en-US" dirty="0"/>
              <a:t>のポーンを</a:t>
            </a:r>
            <a:r>
              <a:rPr kumimoji="1" lang="en-US" altLang="ja-JP" dirty="0"/>
              <a:t>e8</a:t>
            </a:r>
            <a:r>
              <a:rPr kumimoji="1" lang="ja-JP" altLang="en-US" dirty="0"/>
              <a:t>に進めてルークに成ります。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黒の手番ですが、黒が指せる手は、</a:t>
            </a:r>
          </a:p>
          <a:p>
            <a:r>
              <a:rPr kumimoji="1" lang="ja-JP" altLang="en-US" dirty="0"/>
              <a:t>キングを緑の丸のついたどれかのマスに動かす手だけです。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59</a:t>
            </a:fld>
            <a:endParaRPr lang="en-US" altLang="ja-JP"/>
          </a:p>
        </p:txBody>
      </p:sp>
    </p:spTree>
    <p:extLst>
      <p:ext uri="{BB962C8B-B14F-4D97-AF65-F5344CB8AC3E}">
        <p14:creationId xmlns:p14="http://schemas.microsoft.com/office/powerpoint/2010/main" val="280888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リバーシのルール違反の例としては、</a:t>
            </a:r>
            <a:endParaRPr kumimoji="1" lang="en-US" altLang="ja-JP" dirty="0"/>
          </a:p>
          <a:p>
            <a:r>
              <a:rPr kumimoji="1" lang="ja-JP" altLang="en-US" dirty="0"/>
              <a:t>敵石を挟めないマスに打つ、</a:t>
            </a:r>
            <a:endParaRPr kumimoji="1" lang="en-US" altLang="ja-JP" dirty="0"/>
          </a:p>
          <a:p>
            <a:r>
              <a:rPr kumimoji="1" lang="ja-JP" altLang="en-US" dirty="0"/>
              <a:t>敵石を挟んでもひっくり返さない、</a:t>
            </a:r>
            <a:endParaRPr kumimoji="1" lang="en-US" altLang="ja-JP" dirty="0"/>
          </a:p>
          <a:p>
            <a:r>
              <a:rPr kumimoji="1" lang="ja-JP" altLang="en-US" dirty="0"/>
              <a:t>すでに石がある空いていないマスに打つ、</a:t>
            </a:r>
            <a:endParaRPr kumimoji="1" lang="en-US" altLang="ja-JP" dirty="0"/>
          </a:p>
          <a:p>
            <a:r>
              <a:rPr kumimoji="1" lang="ja-JP" altLang="en-US" dirty="0"/>
              <a:t>表裏を間違えて敵石を打つ、</a:t>
            </a:r>
            <a:endParaRPr kumimoji="1" lang="en-US" altLang="ja-JP" dirty="0"/>
          </a:p>
          <a:p>
            <a:r>
              <a:rPr kumimoji="1" lang="ja-JP" altLang="en-US" dirty="0"/>
              <a:t>自石をひっくり返す、</a:t>
            </a:r>
            <a:endParaRPr kumimoji="1" lang="en-US" altLang="ja-JP" dirty="0"/>
          </a:p>
          <a:p>
            <a:r>
              <a:rPr kumimoji="1" lang="ja-JP" altLang="en-US" dirty="0"/>
              <a:t>すでに置いてある石を動かしたり取ったりする、</a:t>
            </a:r>
            <a:endParaRPr kumimoji="1" lang="en-US" altLang="ja-JP" dirty="0"/>
          </a:p>
          <a:p>
            <a:r>
              <a:rPr kumimoji="1" lang="ja-JP" altLang="en-US" dirty="0"/>
              <a:t>相手の手番なのに石を打つ、などが考えられます。</a:t>
            </a:r>
            <a:endParaRPr kumimoji="1" lang="en-US" altLang="ja-JP" dirty="0"/>
          </a:p>
          <a:p>
            <a:r>
              <a:rPr kumimoji="1" lang="ja-JP" altLang="en-US" dirty="0"/>
              <a:t>これはルール違反ですが、うっかりするとそんなプログラムを作ってしまうかもしれません。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a:t>
            </a:fld>
            <a:endParaRPr lang="en-US" altLang="ja-JP"/>
          </a:p>
        </p:txBody>
      </p:sp>
    </p:spTree>
    <p:extLst>
      <p:ext uri="{BB962C8B-B14F-4D97-AF65-F5344CB8AC3E}">
        <p14:creationId xmlns:p14="http://schemas.microsoft.com/office/powerpoint/2010/main" val="712275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今回は、黒のキングを</a:t>
            </a:r>
            <a:r>
              <a:rPr kumimoji="1" lang="en-US" altLang="ja-JP" dirty="0"/>
              <a:t>h1 </a:t>
            </a:r>
            <a:r>
              <a:rPr kumimoji="1" lang="ja-JP" altLang="en-US" dirty="0"/>
              <a:t>に動かしたとしましょう。</a:t>
            </a:r>
            <a:endParaRPr kumimoji="1" lang="en-US" altLang="ja-JP" dirty="0"/>
          </a:p>
          <a:p>
            <a:r>
              <a:rPr kumimoji="1" lang="en-US" altLang="ja-JP" dirty="0"/>
              <a:t>2</a:t>
            </a:r>
            <a:r>
              <a:rPr kumimoji="1" lang="ja-JP" altLang="en-US" dirty="0"/>
              <a:t>手詰めですので、白は後</a:t>
            </a:r>
            <a:r>
              <a:rPr kumimoji="1" lang="en-US" altLang="ja-JP" dirty="0"/>
              <a:t>1</a:t>
            </a:r>
            <a:r>
              <a:rPr kumimoji="1" lang="ja-JP" altLang="en-US" dirty="0"/>
              <a:t>手で詰める必要があります。</a:t>
            </a:r>
            <a:endParaRPr kumimoji="1" lang="en-US" altLang="ja-JP" dirty="0"/>
          </a:p>
          <a:p>
            <a:r>
              <a:rPr kumimoji="1" lang="ja-JP" altLang="en-US" dirty="0"/>
              <a:t>さて、ここで</a:t>
            </a:r>
            <a:r>
              <a:rPr kumimoji="1" lang="en-US" altLang="ja-JP" dirty="0"/>
              <a:t>e8</a:t>
            </a:r>
            <a:r>
              <a:rPr kumimoji="1" lang="ja-JP" altLang="en-US" dirty="0"/>
              <a:t>のルークに注目します。</a:t>
            </a:r>
            <a:endParaRPr kumimoji="1" lang="en-US" altLang="ja-JP" dirty="0"/>
          </a:p>
          <a:p>
            <a:r>
              <a:rPr kumimoji="1" lang="ja-JP" altLang="en-US" dirty="0"/>
              <a:t>このルークは、ポーンとしてここまで来ましたが、ルークとしては動いていません。</a:t>
            </a:r>
            <a:endParaRPr kumimoji="1" lang="en-US" altLang="ja-JP" dirty="0"/>
          </a:p>
          <a:p>
            <a:r>
              <a:rPr kumimoji="1" lang="ja-JP" altLang="en-US" dirty="0"/>
              <a:t>キャスリングのルールは、キングとルークが動いていないことです。</a:t>
            </a:r>
            <a:endParaRPr kumimoji="1" lang="en-US" altLang="ja-JP" dirty="0"/>
          </a:p>
          <a:p>
            <a:r>
              <a:rPr kumimoji="1" lang="ja-JP" altLang="en-US" dirty="0"/>
              <a:t>ということは、</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60</a:t>
            </a:fld>
            <a:endParaRPr lang="en-US" altLang="ja-JP"/>
          </a:p>
        </p:txBody>
      </p:sp>
    </p:spTree>
    <p:extLst>
      <p:ext uri="{BB962C8B-B14F-4D97-AF65-F5344CB8AC3E}">
        <p14:creationId xmlns:p14="http://schemas.microsoft.com/office/powerpoint/2010/main" val="656792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キングを</a:t>
            </a:r>
            <a:r>
              <a:rPr kumimoji="1" lang="en-US" altLang="ja-JP" dirty="0"/>
              <a:t>e8</a:t>
            </a:r>
            <a:r>
              <a:rPr kumimoji="1" lang="ja-JP" altLang="en-US" dirty="0"/>
              <a:t>のルークに</a:t>
            </a:r>
            <a:r>
              <a:rPr kumimoji="1" lang="en-US" altLang="ja-JP" dirty="0"/>
              <a:t>2</a:t>
            </a:r>
            <a:r>
              <a:rPr kumimoji="1" lang="ja-JP" altLang="en-US" dirty="0"/>
              <a:t>マス動かし、</a:t>
            </a:r>
            <a:endParaRPr kumimoji="1" lang="en-US" altLang="ja-JP" dirty="0"/>
          </a:p>
          <a:p>
            <a:r>
              <a:rPr kumimoji="1" lang="en-US" altLang="ja-JP" dirty="0"/>
              <a:t>e8</a:t>
            </a:r>
            <a:r>
              <a:rPr kumimoji="1" lang="ja-JP" altLang="en-US" dirty="0"/>
              <a:t>のルークをキングを跳び越してキングの隣に置く、という</a:t>
            </a:r>
            <a:endParaRPr kumimoji="1" lang="en-US" altLang="ja-JP" dirty="0"/>
          </a:p>
          <a:p>
            <a:r>
              <a:rPr kumimoji="1" lang="ja-JP" altLang="en-US" dirty="0"/>
              <a:t>縦のキャスリングができてしまします。</a:t>
            </a:r>
            <a:endParaRPr kumimoji="1" lang="en-US" altLang="ja-JP" dirty="0"/>
          </a:p>
          <a:p>
            <a:r>
              <a:rPr kumimoji="1" lang="ja-JP" altLang="en-US" dirty="0"/>
              <a:t>こんな状況は、わざと作らない限りまず起きませんが、</a:t>
            </a:r>
            <a:endParaRPr kumimoji="1" lang="en-US" altLang="ja-JP" dirty="0"/>
          </a:p>
          <a:p>
            <a:r>
              <a:rPr kumimoji="1" lang="ja-JP" altLang="en-US" dirty="0"/>
              <a:t>それでもルールの不備には違いありません。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61</a:t>
            </a:fld>
            <a:endParaRPr lang="en-US" altLang="ja-JP"/>
          </a:p>
        </p:txBody>
      </p:sp>
    </p:spTree>
    <p:extLst>
      <p:ext uri="{BB962C8B-B14F-4D97-AF65-F5344CB8AC3E}">
        <p14:creationId xmlns:p14="http://schemas.microsoft.com/office/powerpoint/2010/main" val="285696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将棋には指せる手が無い、状態以外にも、</a:t>
            </a:r>
            <a:endParaRPr kumimoji="1" lang="en-US" altLang="ja-JP" dirty="0"/>
          </a:p>
          <a:p>
            <a:r>
              <a:rPr kumimoji="1" lang="ja-JP" altLang="en-US" dirty="0"/>
              <a:t>ルールの不備があります。</a:t>
            </a:r>
            <a:endParaRPr kumimoji="1" lang="en-US" altLang="ja-JP" dirty="0"/>
          </a:p>
          <a:p>
            <a:r>
              <a:rPr kumimoji="1" lang="ja-JP" altLang="en-US" dirty="0"/>
              <a:t>将棋には、歩を打って詰めてはいけない、という打ち歩詰めのルールと、</a:t>
            </a:r>
            <a:endParaRPr kumimoji="1" lang="en-US" altLang="ja-JP" dirty="0"/>
          </a:p>
          <a:p>
            <a:r>
              <a:rPr kumimoji="1" lang="ja-JP" altLang="en-US" dirty="0"/>
              <a:t>連続王手の千日手には王手を掛けた方が負け、というルールがあります。</a:t>
            </a:r>
            <a:endParaRPr kumimoji="1" lang="en-US" altLang="ja-JP" dirty="0"/>
          </a:p>
          <a:p>
            <a:r>
              <a:rPr kumimoji="1" lang="ja-JP" altLang="en-US" dirty="0"/>
              <a:t>これらのルールは、単独では問題はおきません。</a:t>
            </a:r>
            <a:endParaRPr kumimoji="1" lang="en-US" altLang="ja-JP" dirty="0"/>
          </a:p>
          <a:p>
            <a:r>
              <a:rPr kumimoji="1" lang="ja-JP" altLang="en-US" dirty="0"/>
              <a:t>ところが、この</a:t>
            </a:r>
            <a:r>
              <a:rPr kumimoji="1" lang="en-US" altLang="ja-JP" dirty="0"/>
              <a:t>2</a:t>
            </a:r>
            <a:r>
              <a:rPr kumimoji="1" lang="ja-JP" altLang="en-US" dirty="0"/>
              <a:t>つのルールが組み合わさる、つまり、</a:t>
            </a:r>
            <a:endParaRPr kumimoji="1" lang="en-US" altLang="ja-JP" dirty="0"/>
          </a:p>
          <a:p>
            <a:r>
              <a:rPr kumimoji="1" lang="ja-JP" altLang="en-US" dirty="0"/>
              <a:t>連続王手、かつ打ち歩詰めという状態になると問題が発生します。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62</a:t>
            </a:fld>
            <a:endParaRPr lang="en-US" altLang="ja-JP"/>
          </a:p>
        </p:txBody>
      </p:sp>
    </p:spTree>
    <p:extLst>
      <p:ext uri="{BB962C8B-B14F-4D97-AF65-F5344CB8AC3E}">
        <p14:creationId xmlns:p14="http://schemas.microsoft.com/office/powerpoint/2010/main" val="525127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こちらの局面は、最後の審判となずけられた</a:t>
            </a:r>
            <a:r>
              <a:rPr kumimoji="1" lang="en-US" altLang="ja-JP" dirty="0"/>
              <a:t>69</a:t>
            </a:r>
            <a:r>
              <a:rPr kumimoji="1" lang="ja-JP" altLang="en-US" dirty="0"/>
              <a:t>手詰めの詰将棋です。</a:t>
            </a:r>
            <a:endParaRPr kumimoji="1" lang="en-US" altLang="ja-JP" dirty="0"/>
          </a:p>
          <a:p>
            <a:r>
              <a:rPr kumimoji="1" lang="ja-JP" altLang="en-US" dirty="0"/>
              <a:t>この詰め将棋は、先手にも玉将がある双玉問題です。</a:t>
            </a:r>
            <a:endParaRPr kumimoji="1" lang="en-US" altLang="ja-JP" dirty="0"/>
          </a:p>
          <a:p>
            <a:r>
              <a:rPr kumimoji="1" lang="ja-JP" altLang="en-US" dirty="0"/>
              <a:t>これがどうやって詰むのか見てみましょう。</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63</a:t>
            </a:fld>
            <a:endParaRPr lang="en-US" altLang="ja-JP"/>
          </a:p>
        </p:txBody>
      </p:sp>
    </p:spTree>
    <p:extLst>
      <p:ext uri="{BB962C8B-B14F-4D97-AF65-F5344CB8AC3E}">
        <p14:creationId xmlns:p14="http://schemas.microsoft.com/office/powerpoint/2010/main" val="26732566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手目は、</a:t>
            </a:r>
            <a:endParaRPr kumimoji="1" lang="en-US" altLang="ja-JP" dirty="0"/>
          </a:p>
          <a:p>
            <a:r>
              <a:rPr kumimoji="1" lang="ja-JP" altLang="en-US" dirty="0"/>
              <a:t>角を５六に打ちます。</a:t>
            </a:r>
            <a:endParaRPr kumimoji="1" lang="en-US" altLang="ja-JP" dirty="0"/>
          </a:p>
          <a:p>
            <a:r>
              <a:rPr kumimoji="1" lang="ja-JP" altLang="en-US" dirty="0"/>
              <a:t>それに対して、後手が指せる手は、△４四玉のみです。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64</a:t>
            </a:fld>
            <a:endParaRPr lang="en-US" altLang="ja-JP"/>
          </a:p>
        </p:txBody>
      </p:sp>
    </p:spTree>
    <p:extLst>
      <p:ext uri="{BB962C8B-B14F-4D97-AF65-F5344CB8AC3E}">
        <p14:creationId xmlns:p14="http://schemas.microsoft.com/office/powerpoint/2010/main" val="1219006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手順を進めてくと、</a:t>
            </a:r>
            <a:endParaRPr kumimoji="1" lang="en-US" altLang="ja-JP" dirty="0"/>
          </a:p>
          <a:p>
            <a:r>
              <a:rPr kumimoji="1" lang="ja-JP" altLang="en-US" dirty="0"/>
              <a:t>▲６七角で王手をかける局面になります。</a:t>
            </a:r>
            <a:endParaRPr kumimoji="1" lang="en-US" altLang="ja-JP" dirty="0"/>
          </a:p>
          <a:p>
            <a:r>
              <a:rPr kumimoji="1" lang="ja-JP" altLang="en-US" dirty="0"/>
              <a:t>この局面で、後手が指せる手は、△４四玉か、△５六歩の</a:t>
            </a:r>
            <a:r>
              <a:rPr kumimoji="1" lang="en-US" altLang="ja-JP" dirty="0"/>
              <a:t>2</a:t>
            </a:r>
            <a:r>
              <a:rPr kumimoji="1" lang="ja-JP" altLang="en-US" dirty="0"/>
              <a:t>つの手しかありません。</a:t>
            </a:r>
            <a:endParaRPr kumimoji="1" lang="en-US" altLang="ja-JP" dirty="0"/>
          </a:p>
          <a:p>
            <a:r>
              <a:rPr kumimoji="1" lang="ja-JP" altLang="en-US" dirty="0"/>
              <a:t>このうち、△４四玉を指すと早詰みになってしまいます。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65</a:t>
            </a:fld>
            <a:endParaRPr lang="en-US" altLang="ja-JP"/>
          </a:p>
        </p:txBody>
      </p:sp>
    </p:spTree>
    <p:extLst>
      <p:ext uri="{BB962C8B-B14F-4D97-AF65-F5344CB8AC3E}">
        <p14:creationId xmlns:p14="http://schemas.microsoft.com/office/powerpoint/2010/main" val="48646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そこで後手は５六歩、と歩で合い駒をして王手を防ぎます。</a:t>
            </a:r>
            <a:endParaRPr kumimoji="1" lang="en-US" altLang="ja-JP" dirty="0"/>
          </a:p>
          <a:p>
            <a:r>
              <a:rPr kumimoji="1" lang="ja-JP" altLang="en-US" dirty="0"/>
              <a:t>すると、この手は、歩で先手玉に王手を掛ける逆王手になっています。</a:t>
            </a:r>
            <a:endParaRPr kumimoji="1" lang="en-US" altLang="ja-JP" dirty="0"/>
          </a:p>
          <a:p>
            <a:r>
              <a:rPr kumimoji="1" lang="ja-JP" altLang="en-US" dirty="0"/>
              <a:t>先手がこのを王手を受けるには、▲５六同角しかありません。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66</a:t>
            </a:fld>
            <a:endParaRPr lang="en-US" altLang="ja-JP"/>
          </a:p>
        </p:txBody>
      </p:sp>
    </p:spTree>
    <p:extLst>
      <p:ext uri="{BB962C8B-B14F-4D97-AF65-F5344CB8AC3E}">
        <p14:creationId xmlns:p14="http://schemas.microsoft.com/office/powerpoint/2010/main" val="644413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先手が▲５六同角と歩を取って王手します。</a:t>
            </a:r>
            <a:endParaRPr kumimoji="1" lang="en-US" altLang="ja-JP" dirty="0"/>
          </a:p>
          <a:p>
            <a:r>
              <a:rPr kumimoji="1" lang="ja-JP" altLang="en-US" dirty="0"/>
              <a:t>この局面は、第</a:t>
            </a:r>
            <a:r>
              <a:rPr kumimoji="1" lang="en-US" altLang="ja-JP" dirty="0"/>
              <a:t>1</a:t>
            </a:r>
            <a:r>
              <a:rPr kumimoji="1" lang="ja-JP" altLang="en-US" dirty="0"/>
              <a:t>手目の▲５六角と打った後の局面と全く同じになります。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67</a:t>
            </a:fld>
            <a:endParaRPr lang="en-US" altLang="ja-JP"/>
          </a:p>
        </p:txBody>
      </p:sp>
    </p:spTree>
    <p:extLst>
      <p:ext uri="{BB962C8B-B14F-4D97-AF65-F5344CB8AC3E}">
        <p14:creationId xmlns:p14="http://schemas.microsoft.com/office/powerpoint/2010/main" val="3620496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手目と全く同じ局面ですので、</a:t>
            </a:r>
            <a:endParaRPr kumimoji="1" lang="en-US" altLang="ja-JP" dirty="0"/>
          </a:p>
          <a:p>
            <a:r>
              <a:rPr kumimoji="1" lang="ja-JP" altLang="en-US" dirty="0"/>
              <a:t>ここから先は、全く同じ手順がループすることになります。</a:t>
            </a:r>
            <a:endParaRPr kumimoji="1" lang="en-US" altLang="ja-JP" dirty="0"/>
          </a:p>
          <a:p>
            <a:r>
              <a:rPr kumimoji="1" lang="ja-JP" altLang="en-US" dirty="0"/>
              <a:t>ここで</a:t>
            </a:r>
            <a:r>
              <a:rPr kumimoji="1" lang="en-US" altLang="ja-JP" dirty="0"/>
              <a:t>3</a:t>
            </a:r>
            <a:r>
              <a:rPr kumimoji="1" lang="ja-JP" altLang="en-US" dirty="0"/>
              <a:t>回ループした後の局面を見てみましょう。</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68</a:t>
            </a:fld>
            <a:endParaRPr lang="en-US" altLang="ja-JP"/>
          </a:p>
        </p:txBody>
      </p:sp>
    </p:spTree>
    <p:extLst>
      <p:ext uri="{BB962C8B-B14F-4D97-AF65-F5344CB8AC3E}">
        <p14:creationId xmlns:p14="http://schemas.microsoft.com/office/powerpoint/2010/main" val="1881680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回ループした後、後手は△５六歩で逆王手をかけます。</a:t>
            </a:r>
            <a:endParaRPr kumimoji="1" lang="en-US" altLang="ja-JP" dirty="0"/>
          </a:p>
          <a:p>
            <a:r>
              <a:rPr kumimoji="1" lang="ja-JP" altLang="en-US" dirty="0"/>
              <a:t>先手がこれを受けるには▲５六同角と角で歩を取るしかありません。</a:t>
            </a:r>
            <a:endParaRPr kumimoji="1" lang="en-US" altLang="ja-JP" dirty="0"/>
          </a:p>
          <a:p>
            <a:r>
              <a:rPr kumimoji="1" lang="ja-JP" altLang="en-US" dirty="0"/>
              <a:t>しかし、▲５六角とすると、第</a:t>
            </a:r>
            <a:r>
              <a:rPr kumimoji="1" lang="en-US" altLang="ja-JP" dirty="0"/>
              <a:t>1</a:t>
            </a:r>
            <a:r>
              <a:rPr kumimoji="1" lang="ja-JP" altLang="en-US" dirty="0"/>
              <a:t>手目と同じ局面が</a:t>
            </a:r>
            <a:r>
              <a:rPr kumimoji="1" lang="en-US" altLang="ja-JP" dirty="0"/>
              <a:t>4</a:t>
            </a:r>
            <a:r>
              <a:rPr kumimoji="1" lang="ja-JP" altLang="en-US" dirty="0"/>
              <a:t>回出てきたことになりますから、</a:t>
            </a:r>
            <a:endParaRPr kumimoji="1" lang="en-US" altLang="ja-JP" dirty="0"/>
          </a:p>
          <a:p>
            <a:r>
              <a:rPr kumimoji="1" lang="ja-JP" altLang="en-US" dirty="0"/>
              <a:t>千日手になります。</a:t>
            </a:r>
            <a:endParaRPr kumimoji="1" lang="en-US" altLang="ja-JP" dirty="0"/>
          </a:p>
          <a:p>
            <a:r>
              <a:rPr kumimoji="1" lang="ja-JP" altLang="en-US" dirty="0"/>
              <a:t>そして、詰将棋ですので、先手はここまで連続王手をしてきました。</a:t>
            </a:r>
            <a:endParaRPr kumimoji="1" lang="en-US" altLang="ja-JP" dirty="0"/>
          </a:p>
          <a:p>
            <a:r>
              <a:rPr kumimoji="1" lang="ja-JP" altLang="en-US" dirty="0"/>
              <a:t>連続王手の千日手は王手を掛けた方が負けです。</a:t>
            </a:r>
            <a:endParaRPr kumimoji="1" lang="en-US" altLang="ja-JP" dirty="0"/>
          </a:p>
          <a:p>
            <a:r>
              <a:rPr kumimoji="1" lang="ja-JP" altLang="en-US" dirty="0"/>
              <a:t>ということは、先手は、角で５六の歩を取れないということです。</a:t>
            </a:r>
            <a:endParaRPr kumimoji="1" lang="en-US" altLang="ja-JP" dirty="0"/>
          </a:p>
          <a:p>
            <a:r>
              <a:rPr kumimoji="1" lang="ja-JP" altLang="en-US" dirty="0"/>
              <a:t>▲５六角ができないと、先手には王手からのがれる手がありませんので、</a:t>
            </a:r>
            <a:endParaRPr kumimoji="1" lang="en-US" altLang="ja-JP" dirty="0"/>
          </a:p>
          <a:p>
            <a:r>
              <a:rPr kumimoji="1" lang="ja-JP" altLang="en-US" dirty="0"/>
              <a:t>先手は詰んでいます。</a:t>
            </a:r>
            <a:endParaRPr kumimoji="1" lang="en-US" altLang="ja-JP" dirty="0"/>
          </a:p>
          <a:p>
            <a:r>
              <a:rPr kumimoji="1" lang="ja-JP" altLang="en-US" dirty="0"/>
              <a:t>さて、後手の△５六歩は歩を打って王手を掛けました。</a:t>
            </a:r>
            <a:endParaRPr kumimoji="1" lang="en-US" altLang="ja-JP" dirty="0"/>
          </a:p>
          <a:p>
            <a:r>
              <a:rPr kumimoji="1" lang="ja-JP" altLang="en-US" dirty="0"/>
              <a:t>しかし、それで先手が詰んでしまうわけですから、</a:t>
            </a:r>
            <a:endParaRPr kumimoji="1" lang="en-US" altLang="ja-JP" dirty="0"/>
          </a:p>
          <a:p>
            <a:r>
              <a:rPr kumimoji="1" lang="ja-JP" altLang="en-US" dirty="0"/>
              <a:t>△５六歩は打ち歩詰めになります。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69</a:t>
            </a:fld>
            <a:endParaRPr lang="en-US" altLang="ja-JP"/>
          </a:p>
        </p:txBody>
      </p:sp>
    </p:spTree>
    <p:extLst>
      <p:ext uri="{BB962C8B-B14F-4D97-AF65-F5344CB8AC3E}">
        <p14:creationId xmlns:p14="http://schemas.microsoft.com/office/powerpoint/2010/main" val="109230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例えば、石を置いたとき、</a:t>
            </a:r>
            <a:endParaRPr kumimoji="1" lang="en-US" altLang="ja-JP" dirty="0"/>
          </a:p>
          <a:p>
            <a:r>
              <a:rPr kumimoji="1" lang="ja-JP" altLang="en-US" dirty="0"/>
              <a:t>挟めるかチェックしていく場合を見てみます。</a:t>
            </a:r>
            <a:endParaRPr kumimoji="1" lang="en-US" altLang="ja-JP" dirty="0"/>
          </a:p>
          <a:p>
            <a:r>
              <a:rPr kumimoji="1" lang="ja-JP" altLang="en-US" dirty="0"/>
              <a:t>まず上方向をチェックしてひっくり返せない、</a:t>
            </a:r>
            <a:endParaRPr kumimoji="1" lang="en-US" altLang="ja-JP" dirty="0"/>
          </a:p>
          <a:p>
            <a:r>
              <a:rPr kumimoji="1" lang="ja-JP" altLang="en-US" dirty="0"/>
              <a:t>右上方向をチェックしてひっくり返せない、</a:t>
            </a:r>
            <a:endParaRPr kumimoji="1" lang="en-US" altLang="ja-JP" dirty="0"/>
          </a:p>
          <a:p>
            <a:r>
              <a:rPr kumimoji="1" lang="ja-JP" altLang="en-US" dirty="0"/>
              <a:t>右方向をチェックして、黒石で挟めるので間の白石をひっくり返せます。</a:t>
            </a:r>
            <a:endParaRPr kumimoji="1" lang="en-US" altLang="ja-JP" dirty="0"/>
          </a:p>
          <a:p>
            <a:r>
              <a:rPr kumimoji="1" lang="ja-JP" altLang="en-US" dirty="0"/>
              <a:t>このとき、うっかりすると、ひっくり返した後に</a:t>
            </a:r>
            <a:endParaRPr kumimoji="1" lang="en-US" altLang="ja-JP" dirty="0"/>
          </a:p>
          <a:p>
            <a:r>
              <a:rPr kumimoji="1" lang="ja-JP" altLang="en-US" dirty="0"/>
              <a:t>他の方向のチェックを飛ばしてしまったりします。</a:t>
            </a:r>
            <a:endParaRPr kumimoji="1" lang="en-US" altLang="ja-JP" dirty="0"/>
          </a:p>
          <a:p>
            <a:r>
              <a:rPr kumimoji="1" lang="ja-JP" altLang="en-US" dirty="0"/>
              <a:t>すると、挟んだのにひっくり返されない石が出てきます。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a:t>
            </a:fld>
            <a:endParaRPr lang="en-US" altLang="ja-JP"/>
          </a:p>
        </p:txBody>
      </p:sp>
    </p:spTree>
    <p:extLst>
      <p:ext uri="{BB962C8B-B14F-4D97-AF65-F5344CB8AC3E}">
        <p14:creationId xmlns:p14="http://schemas.microsoft.com/office/powerpoint/2010/main" val="786117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後手が歩を打つ前の局面を見てみましょう。</a:t>
            </a:r>
            <a:endParaRPr kumimoji="1" lang="en-US" altLang="ja-JP" dirty="0"/>
          </a:p>
          <a:p>
            <a:r>
              <a:rPr kumimoji="1" lang="ja-JP" altLang="en-US" dirty="0"/>
              <a:t>▲６七角の王手に対して、後手が指せるては△４四玉か△５六歩しかありません。</a:t>
            </a:r>
            <a:endParaRPr kumimoji="1" lang="en-US" altLang="ja-JP" dirty="0"/>
          </a:p>
          <a:p>
            <a:r>
              <a:rPr kumimoji="1" lang="ja-JP" altLang="en-US" dirty="0"/>
              <a:t>しかし、△５六歩は打ち歩詰めになってしまいますので、</a:t>
            </a:r>
            <a:endParaRPr kumimoji="1" lang="en-US" altLang="ja-JP" dirty="0"/>
          </a:p>
          <a:p>
            <a:r>
              <a:rPr kumimoji="1" lang="ja-JP" altLang="en-US" dirty="0"/>
              <a:t>後手は△４四玉しか指せません。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70</a:t>
            </a:fld>
            <a:endParaRPr lang="en-US" altLang="ja-JP"/>
          </a:p>
        </p:txBody>
      </p:sp>
    </p:spTree>
    <p:extLst>
      <p:ext uri="{BB962C8B-B14F-4D97-AF65-F5344CB8AC3E}">
        <p14:creationId xmlns:p14="http://schemas.microsoft.com/office/powerpoint/2010/main" val="1786159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後手が△４四玉と指すと、最終的に後手玉は詰みます。</a:t>
            </a:r>
            <a:endParaRPr kumimoji="1" lang="en-US" altLang="ja-JP" dirty="0"/>
          </a:p>
          <a:p>
            <a:r>
              <a:rPr kumimoji="1" lang="ja-JP" altLang="en-US" dirty="0"/>
              <a:t>結局、この詰将棋は、同一手順を</a:t>
            </a:r>
            <a:r>
              <a:rPr kumimoji="1" lang="en-US" altLang="ja-JP" dirty="0"/>
              <a:t>3</a:t>
            </a:r>
            <a:r>
              <a:rPr kumimoji="1" lang="ja-JP" altLang="en-US" dirty="0"/>
              <a:t>回繰り返した後、</a:t>
            </a:r>
            <a:endParaRPr kumimoji="1" lang="en-US" altLang="ja-JP" dirty="0"/>
          </a:p>
          <a:p>
            <a:r>
              <a:rPr kumimoji="1" lang="ja-JP" altLang="en-US" dirty="0"/>
              <a:t>後手が打ち歩詰めを避けるために</a:t>
            </a:r>
            <a:r>
              <a:rPr kumimoji="1" lang="en-US" altLang="ja-JP" dirty="0"/>
              <a:t>4</a:t>
            </a:r>
            <a:r>
              <a:rPr kumimoji="1" lang="ja-JP" altLang="en-US" dirty="0"/>
              <a:t>回目は手を変えなければいけない、という点にあります。</a:t>
            </a:r>
            <a:endParaRPr kumimoji="1" lang="en-US" altLang="ja-JP" dirty="0"/>
          </a:p>
          <a:p>
            <a:r>
              <a:rPr kumimoji="1" lang="ja-JP" altLang="en-US" dirty="0"/>
              <a:t>さて、それでは本当にこれでルール通りなのでしょうか？</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71</a:t>
            </a:fld>
            <a:endParaRPr lang="en-US" altLang="ja-JP"/>
          </a:p>
        </p:txBody>
      </p:sp>
    </p:spTree>
    <p:extLst>
      <p:ext uri="{BB962C8B-B14F-4D97-AF65-F5344CB8AC3E}">
        <p14:creationId xmlns:p14="http://schemas.microsoft.com/office/powerpoint/2010/main" val="3374539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実は、この詰将棋が成り立つかどうかは、ルール上からは分かりません。</a:t>
            </a:r>
            <a:endParaRPr kumimoji="1" lang="en-US" altLang="ja-JP" dirty="0"/>
          </a:p>
          <a:p>
            <a:r>
              <a:rPr kumimoji="1" lang="ja-JP" altLang="en-US" dirty="0"/>
              <a:t>連続王手でしか王手から逃げられない局面は詰みであるかどうかの、という規定が</a:t>
            </a:r>
            <a:endParaRPr kumimoji="1" lang="en-US" altLang="ja-JP" dirty="0"/>
          </a:p>
          <a:p>
            <a:r>
              <a:rPr kumimoji="1" lang="ja-JP" altLang="en-US" dirty="0"/>
              <a:t>ルールにはありません。</a:t>
            </a:r>
            <a:endParaRPr kumimoji="1" lang="en-US" altLang="ja-JP" dirty="0"/>
          </a:p>
          <a:p>
            <a:r>
              <a:rPr kumimoji="1" lang="ja-JP" altLang="en-US" dirty="0"/>
              <a:t>詰みである場合は打ち歩詰めになるので、後手は手を変えなければならず、後手の負けになります。</a:t>
            </a:r>
            <a:endParaRPr kumimoji="1" lang="en-US" altLang="ja-JP" dirty="0"/>
          </a:p>
          <a:p>
            <a:r>
              <a:rPr kumimoji="1" lang="ja-JP" altLang="en-US" dirty="0"/>
              <a:t>詰みではない場合は、後手は手を変える必要は無く、先手は連続王手の千日手で負けになります。</a:t>
            </a:r>
            <a:endParaRPr kumimoji="1" lang="en-US" altLang="ja-JP" dirty="0"/>
          </a:p>
          <a:p>
            <a:r>
              <a:rPr kumimoji="1" lang="ja-JP" altLang="en-US" dirty="0"/>
              <a:t>ちなみに、日本将棋連盟の見解では、プロ棋士の対戦でそのような状態が発生したら</a:t>
            </a:r>
            <a:endParaRPr kumimoji="1" lang="en-US" altLang="ja-JP" dirty="0"/>
          </a:p>
          <a:p>
            <a:r>
              <a:rPr kumimoji="1" lang="ja-JP" altLang="en-US" dirty="0"/>
              <a:t>考える、とのことです。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72</a:t>
            </a:fld>
            <a:endParaRPr lang="en-US" altLang="ja-JP"/>
          </a:p>
        </p:txBody>
      </p:sp>
    </p:spTree>
    <p:extLst>
      <p:ext uri="{BB962C8B-B14F-4D97-AF65-F5344CB8AC3E}">
        <p14:creationId xmlns:p14="http://schemas.microsoft.com/office/powerpoint/2010/main" val="7411061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それでは宿題です。</a:t>
            </a:r>
            <a:endParaRPr kumimoji="1" lang="en-US" altLang="ja-JP" dirty="0"/>
          </a:p>
          <a:p>
            <a:r>
              <a:rPr kumimoji="1" lang="ja-JP" altLang="en-US" dirty="0"/>
              <a:t>皆さん、自分の知っているゲームで、合法手が無い場合にどう処理されるのか</a:t>
            </a:r>
            <a:endParaRPr kumimoji="1" lang="en-US" altLang="ja-JP" dirty="0"/>
          </a:p>
          <a:p>
            <a:r>
              <a:rPr kumimoji="1" lang="ja-JP" altLang="en-US" dirty="0"/>
              <a:t>調べてください。</a:t>
            </a:r>
            <a:endParaRPr kumimoji="1" lang="en-US" altLang="ja-JP" dirty="0"/>
          </a:p>
          <a:p>
            <a:r>
              <a:rPr kumimoji="1" lang="ja-JP" altLang="en-US" dirty="0"/>
              <a:t>駒を置けるマスが無い場合、動かせる駒が無い場合、</a:t>
            </a:r>
            <a:endParaRPr kumimoji="1" lang="en-US" altLang="ja-JP" dirty="0"/>
          </a:p>
          <a:p>
            <a:r>
              <a:rPr kumimoji="1" lang="ja-JP" altLang="en-US" dirty="0"/>
              <a:t>山札や手札が無くなった場合にどうなるかをまとめてくだい。</a:t>
            </a:r>
            <a:endParaRPr kumimoji="1" lang="en-US" altLang="ja-JP" dirty="0"/>
          </a:p>
          <a:p>
            <a:r>
              <a:rPr kumimoji="1" lang="ja-JP" altLang="en-US" dirty="0"/>
              <a:t>また、パスはできるのか、できるならどのような条件があるのか、も調べてください。</a:t>
            </a:r>
            <a:endParaRPr kumimoji="1" lang="en-US" altLang="ja-JP" dirty="0"/>
          </a:p>
          <a:p>
            <a:r>
              <a:rPr kumimoji="1" lang="ja-JP" altLang="en-US" dirty="0"/>
              <a:t>これを最低</a:t>
            </a:r>
            <a:r>
              <a:rPr kumimoji="1" lang="en-US" altLang="ja-JP" dirty="0"/>
              <a:t>5</a:t>
            </a:r>
            <a:r>
              <a:rPr kumimoji="1" lang="ja-JP" altLang="en-US" dirty="0"/>
              <a:t>個以上のゲームについて、来週までに調べてください。</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73</a:t>
            </a:fld>
            <a:endParaRPr lang="en-US" altLang="ja-JP"/>
          </a:p>
        </p:txBody>
      </p:sp>
    </p:spTree>
    <p:extLst>
      <p:ext uri="{BB962C8B-B14F-4D97-AF65-F5344CB8AC3E}">
        <p14:creationId xmlns:p14="http://schemas.microsoft.com/office/powerpoint/2010/main" val="38044862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もう一つ宿題を出します。</a:t>
            </a:r>
            <a:endParaRPr kumimoji="1" lang="en-US" altLang="ja-JP" dirty="0"/>
          </a:p>
          <a:p>
            <a:r>
              <a:rPr kumimoji="1" lang="en-US" altLang="ja-JP" dirty="0"/>
              <a:t>Java</a:t>
            </a:r>
            <a:r>
              <a:rPr kumimoji="1" lang="ja-JP" altLang="en-US" dirty="0"/>
              <a:t>で</a:t>
            </a:r>
            <a:r>
              <a:rPr kumimoji="1" lang="en-US" altLang="ja-JP" dirty="0"/>
              <a:t>3</a:t>
            </a:r>
            <a:r>
              <a:rPr kumimoji="1" lang="ja-JP" altLang="en-US" dirty="0"/>
              <a:t>目並べを作ってみてください。</a:t>
            </a:r>
            <a:endParaRPr kumimoji="1" lang="en-US" altLang="ja-JP" dirty="0"/>
          </a:p>
          <a:p>
            <a:r>
              <a:rPr kumimoji="1" lang="en-US" altLang="ja-JP" dirty="0"/>
              <a:t>3</a:t>
            </a:r>
            <a:r>
              <a:rPr kumimoji="1" lang="ja-JP" altLang="en-US" dirty="0"/>
              <a:t>目並べは、</a:t>
            </a:r>
            <a:r>
              <a:rPr kumimoji="1" lang="en-US" altLang="ja-JP" dirty="0"/>
              <a:t>3×3</a:t>
            </a:r>
            <a:r>
              <a:rPr kumimoji="1" lang="ja-JP" altLang="en-US" dirty="0"/>
              <a:t>のマスに、交互に丸とバツを付けていきます。</a:t>
            </a:r>
            <a:endParaRPr kumimoji="1" lang="en-US" altLang="ja-JP" dirty="0"/>
          </a:p>
          <a:p>
            <a:r>
              <a:rPr kumimoji="1" lang="ja-JP" altLang="en-US" dirty="0"/>
              <a:t>縦横斜めのいずれかに丸かバツが並べば勝ちです。</a:t>
            </a:r>
            <a:endParaRPr kumimoji="1" lang="en-US" altLang="ja-JP" dirty="0"/>
          </a:p>
          <a:p>
            <a:r>
              <a:rPr kumimoji="1" lang="ja-JP" altLang="en-US" dirty="0"/>
              <a:t>全てのマスが埋まれば引き分けになります。</a:t>
            </a:r>
            <a:endParaRPr kumimoji="1" lang="en-US" altLang="ja-JP" dirty="0"/>
          </a:p>
          <a:p>
            <a:r>
              <a:rPr kumimoji="1" lang="ja-JP" altLang="en-US" dirty="0"/>
              <a:t>手の選択は人間がするとします。</a:t>
            </a:r>
            <a:endParaRPr kumimoji="1" lang="en-US" altLang="ja-JP" dirty="0"/>
          </a:p>
          <a:p>
            <a:r>
              <a:rPr kumimoji="1" lang="ja-JP" altLang="en-US" dirty="0"/>
              <a:t>キーボードから手を入力し、合法手以外が入力された場合は再入力にします。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74</a:t>
            </a:fld>
            <a:endParaRPr lang="en-US" altLang="ja-JP"/>
          </a:p>
        </p:txBody>
      </p:sp>
    </p:spTree>
    <p:extLst>
      <p:ext uri="{BB962C8B-B14F-4D97-AF65-F5344CB8AC3E}">
        <p14:creationId xmlns:p14="http://schemas.microsoft.com/office/powerpoint/2010/main" val="1101565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目並べの盤面は、</a:t>
            </a:r>
            <a:r>
              <a:rPr kumimoji="1" lang="en-US" altLang="ja-JP" dirty="0"/>
              <a:t>2</a:t>
            </a:r>
            <a:r>
              <a:rPr kumimoji="1" lang="ja-JP" altLang="en-US" dirty="0"/>
              <a:t>次元配列を使えばできます。</a:t>
            </a:r>
            <a:endParaRPr kumimoji="1" lang="en-US" altLang="ja-JP" dirty="0"/>
          </a:p>
          <a:p>
            <a:r>
              <a:rPr kumimoji="1" lang="en-US" altLang="ja-JP" dirty="0"/>
              <a:t>3×3</a:t>
            </a:r>
            <a:r>
              <a:rPr kumimoji="1" lang="ja-JP" altLang="en-US" dirty="0"/>
              <a:t>の </a:t>
            </a:r>
            <a:r>
              <a:rPr kumimoji="1" lang="en-US" altLang="ja-JP" dirty="0"/>
              <a:t>int </a:t>
            </a:r>
            <a:r>
              <a:rPr kumimoji="1" lang="ja-JP" altLang="en-US" dirty="0"/>
              <a:t>型</a:t>
            </a:r>
            <a:r>
              <a:rPr kumimoji="1" lang="en-US" altLang="ja-JP" dirty="0"/>
              <a:t>2</a:t>
            </a:r>
            <a:r>
              <a:rPr kumimoji="1" lang="ja-JP" altLang="en-US" dirty="0"/>
              <a:t>次元配列を作ってください。</a:t>
            </a:r>
            <a:endParaRPr kumimoji="1" lang="en-US" altLang="ja-JP" dirty="0"/>
          </a:p>
          <a:p>
            <a:r>
              <a:rPr kumimoji="1" lang="ja-JP" altLang="en-US" dirty="0"/>
              <a:t>また、丸、バツ、空きマスにそれぞれ </a:t>
            </a:r>
            <a:r>
              <a:rPr kumimoji="1" lang="en-US" altLang="ja-JP" dirty="0"/>
              <a:t>1, -1, 0 </a:t>
            </a:r>
            <a:r>
              <a:rPr kumimoji="1" lang="ja-JP" altLang="en-US" dirty="0"/>
              <a:t>を割り当てればいいでしょう。</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75</a:t>
            </a:fld>
            <a:endParaRPr lang="en-US" altLang="ja-JP"/>
          </a:p>
        </p:txBody>
      </p:sp>
    </p:spTree>
    <p:extLst>
      <p:ext uri="{BB962C8B-B14F-4D97-AF65-F5344CB8AC3E}">
        <p14:creationId xmlns:p14="http://schemas.microsoft.com/office/powerpoint/2010/main" val="3356928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目並べのフローチャートはこのようになります。</a:t>
            </a:r>
            <a:endParaRPr kumimoji="1" lang="en-US" altLang="ja-JP" dirty="0"/>
          </a:p>
          <a:p>
            <a:r>
              <a:rPr kumimoji="1" lang="ja-JP" altLang="en-US" dirty="0"/>
              <a:t>プレイヤーがマスの座標を入力し、それで丸が</a:t>
            </a:r>
            <a:r>
              <a:rPr kumimoji="1" lang="en-US" altLang="ja-JP" dirty="0"/>
              <a:t>3</a:t>
            </a:r>
            <a:r>
              <a:rPr kumimoji="1" lang="ja-JP" altLang="en-US" dirty="0"/>
              <a:t>つ並べば丸の勝ち、</a:t>
            </a:r>
            <a:endParaRPr kumimoji="1" lang="en-US" altLang="ja-JP" dirty="0"/>
          </a:p>
          <a:p>
            <a:r>
              <a:rPr kumimoji="1" lang="ja-JP" altLang="en-US" dirty="0"/>
              <a:t>全てのマスが埋まれば引き分け、</a:t>
            </a:r>
            <a:endParaRPr kumimoji="1" lang="en-US" altLang="ja-JP" dirty="0"/>
          </a:p>
          <a:p>
            <a:r>
              <a:rPr kumimoji="1" lang="ja-JP" altLang="en-US" dirty="0"/>
              <a:t>それ以外ならバツの手番にします。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76</a:t>
            </a:fld>
            <a:endParaRPr lang="en-US" altLang="ja-JP"/>
          </a:p>
        </p:txBody>
      </p:sp>
    </p:spTree>
    <p:extLst>
      <p:ext uri="{BB962C8B-B14F-4D97-AF65-F5344CB8AC3E}">
        <p14:creationId xmlns:p14="http://schemas.microsoft.com/office/powerpoint/2010/main" val="2323125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目並べの勝利判定は、縦横斜めの各列の和を求め、</a:t>
            </a:r>
            <a:endParaRPr kumimoji="1" lang="en-US" altLang="ja-JP" dirty="0"/>
          </a:p>
          <a:p>
            <a:r>
              <a:rPr kumimoji="1" lang="ja-JP" altLang="en-US" dirty="0"/>
              <a:t>いずれかの和が</a:t>
            </a:r>
            <a:r>
              <a:rPr kumimoji="1" lang="en-US" altLang="ja-JP" dirty="0"/>
              <a:t>+3</a:t>
            </a:r>
            <a:r>
              <a:rPr kumimoji="1" lang="ja-JP" altLang="en-US" dirty="0"/>
              <a:t>になれば丸の勝ち、</a:t>
            </a:r>
            <a:r>
              <a:rPr kumimoji="1" lang="en-US" altLang="ja-JP" dirty="0"/>
              <a:t>-3</a:t>
            </a:r>
            <a:r>
              <a:rPr kumimoji="1" lang="ja-JP" altLang="en-US" dirty="0"/>
              <a:t>になればバツの勝ち、とすればできます。</a:t>
            </a:r>
            <a:endParaRPr kumimoji="1" lang="en-US" altLang="ja-JP" dirty="0"/>
          </a:p>
          <a:p>
            <a:r>
              <a:rPr kumimoji="1" lang="ja-JP" altLang="en-US" dirty="0"/>
              <a:t>こちらは、</a:t>
            </a:r>
            <a:r>
              <a:rPr kumimoji="1" lang="en-US" altLang="ja-JP" dirty="0"/>
              <a:t>11</a:t>
            </a:r>
            <a:r>
              <a:rPr kumimoji="1" lang="ja-JP" altLang="en-US" dirty="0"/>
              <a:t>月くらいまでをめどに作成してください。</a:t>
            </a:r>
            <a:endParaRPr kumimoji="1" lang="en-US" altLang="ja-JP" dirty="0"/>
          </a:p>
          <a:p>
            <a:r>
              <a:rPr kumimoji="1" lang="ja-JP" altLang="en-US" dirty="0"/>
              <a:t>それでは、今日の授業はここまでです。</a:t>
            </a:r>
            <a:endParaRPr kumimoji="1" lang="en-US" altLang="ja-JP" dirty="0"/>
          </a:p>
          <a:p>
            <a:r>
              <a:rPr kumimoji="1" lang="ja-JP" altLang="en-US" dirty="0"/>
              <a:t>お疲れ様でした。</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77</a:t>
            </a:fld>
            <a:endParaRPr lang="en-US" altLang="ja-JP"/>
          </a:p>
        </p:txBody>
      </p:sp>
    </p:spTree>
    <p:extLst>
      <p:ext uri="{BB962C8B-B14F-4D97-AF65-F5344CB8AC3E}">
        <p14:creationId xmlns:p14="http://schemas.microsoft.com/office/powerpoint/2010/main" val="304636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挟めるかどうかは、各マスを順番にチェックします。</a:t>
            </a:r>
            <a:endParaRPr kumimoji="1" lang="en-US" altLang="ja-JP" dirty="0"/>
          </a:p>
          <a:p>
            <a:r>
              <a:rPr kumimoji="1" lang="ja-JP" altLang="en-US" dirty="0"/>
              <a:t>このとき、挟めるかどうかだけをチェックして、</a:t>
            </a:r>
            <a:endParaRPr kumimoji="1" lang="en-US" altLang="ja-JP" dirty="0"/>
          </a:p>
          <a:p>
            <a:r>
              <a:rPr kumimoji="1" lang="ja-JP" altLang="en-US" dirty="0"/>
              <a:t>空きマスかどうかのチェックを忘れてしまう、なんてこともやりがちなミスです。</a:t>
            </a:r>
            <a:endParaRPr kumimoji="1" lang="en-US" altLang="ja-JP" dirty="0"/>
          </a:p>
          <a:p>
            <a:r>
              <a:rPr kumimoji="1" lang="ja-JP" altLang="en-US" dirty="0"/>
              <a:t>空きマスのチェックを忘れると、すでに石があるのに</a:t>
            </a:r>
            <a:endParaRPr kumimoji="1" lang="en-US" altLang="ja-JP" dirty="0"/>
          </a:p>
          <a:p>
            <a:r>
              <a:rPr kumimoji="1" lang="ja-JP" altLang="en-US" dirty="0"/>
              <a:t>石を置いてしまったりします。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8</a:t>
            </a:fld>
            <a:endParaRPr lang="en-US" altLang="ja-JP"/>
          </a:p>
        </p:txBody>
      </p:sp>
    </p:spTree>
    <p:extLst>
      <p:ext uri="{BB962C8B-B14F-4D97-AF65-F5344CB8AC3E}">
        <p14:creationId xmlns:p14="http://schemas.microsoft.com/office/powerpoint/2010/main" val="92082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石を置いたとき、挟めるかどうかのチェックをします。</a:t>
            </a:r>
            <a:endParaRPr kumimoji="1" lang="en-US" altLang="ja-JP" dirty="0"/>
          </a:p>
          <a:p>
            <a:r>
              <a:rPr kumimoji="1" lang="ja-JP" altLang="en-US" dirty="0"/>
              <a:t>このとき、端の石だけをチェックして、間の石のチェックを忘れてしまう、などということもあります。</a:t>
            </a:r>
            <a:endParaRPr kumimoji="1" lang="en-US" altLang="ja-JP" dirty="0"/>
          </a:p>
          <a:p>
            <a:r>
              <a:rPr kumimoji="1" lang="ja-JP" altLang="en-US" dirty="0"/>
              <a:t>間の石のチェックを忘れると、間にある自石をひっくり返してしまいます。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9</a:t>
            </a:fld>
            <a:endParaRPr lang="en-US" altLang="ja-JP"/>
          </a:p>
        </p:txBody>
      </p:sp>
    </p:spTree>
    <p:extLst>
      <p:ext uri="{BB962C8B-B14F-4D97-AF65-F5344CB8AC3E}">
        <p14:creationId xmlns:p14="http://schemas.microsoft.com/office/powerpoint/2010/main" val="246669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0825" cy="6850063"/>
            <a:chOff x="0" y="0"/>
            <a:chExt cx="5758" cy="4315"/>
          </a:xfrm>
        </p:grpSpPr>
        <p:grpSp>
          <p:nvGrpSpPr>
            <p:cNvPr id="34819" name="Group 3"/>
            <p:cNvGrpSpPr>
              <a:grpSpLocks/>
            </p:cNvGrpSpPr>
            <p:nvPr userDrawn="1"/>
          </p:nvGrpSpPr>
          <p:grpSpPr bwMode="auto">
            <a:xfrm>
              <a:off x="1728" y="2230"/>
              <a:ext cx="4027" cy="2085"/>
              <a:chOff x="1728" y="2230"/>
              <a:chExt cx="4027" cy="2085"/>
            </a:xfrm>
          </p:grpSpPr>
          <p:sp>
            <p:nvSpPr>
              <p:cNvPr id="34820"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1"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2"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3"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4"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5"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6"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a:t>マスタ タイトルの書式設定</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34829"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ja-JP"/>
          </a:p>
        </p:txBody>
      </p:sp>
      <p:sp>
        <p:nvSpPr>
          <p:cNvPr id="34830"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ja-JP"/>
          </a:p>
        </p:txBody>
      </p:sp>
      <p:sp>
        <p:nvSpPr>
          <p:cNvPr id="34831" name="Rectangle 15"/>
          <p:cNvSpPr>
            <a:spLocks noGrp="1" noChangeArrowheads="1"/>
          </p:cNvSpPr>
          <p:nvPr>
            <p:ph type="sldNum" sz="quarter" idx="4"/>
          </p:nvPr>
        </p:nvSpPr>
        <p:spPr>
          <a:xfrm>
            <a:off x="6553200" y="6254750"/>
            <a:ext cx="2133600" cy="476250"/>
          </a:xfrm>
        </p:spPr>
        <p:txBody>
          <a:bodyPr/>
          <a:lstStyle>
            <a:lvl1pPr>
              <a:defRPr/>
            </a:lvl1pPr>
          </a:lstStyle>
          <a:p>
            <a:fld id="{639EE976-C289-4BB6-AF8F-E624978B19F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85C90169-E5E6-4C9C-8999-AB2BF8BBE387}"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62219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E69FA33-78A4-4639-B1FF-E91117DD02EB}"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88234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76250"/>
          </a:xfrm>
        </p:spPr>
        <p:txBody>
          <a:bodyPr/>
          <a:lstStyle>
            <a:lvl1pPr>
              <a:defRPr/>
            </a:lvl1pPr>
          </a:lstStyle>
          <a:p>
            <a:fld id="{3CA05E5F-7863-41B6-8272-7109D124210F}" type="slidenum">
              <a:rPr lang="en-US" altLang="ja-JP"/>
              <a:pPr/>
              <a:t>‹#›</a:t>
            </a:fld>
            <a:endParaRPr lang="en-US" altLang="ja-JP"/>
          </a:p>
        </p:txBody>
      </p:sp>
      <p:sp>
        <p:nvSpPr>
          <p:cNvPr id="7" name="フッター プレースホルダー 6"/>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02577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F69429CD-93C8-46DE-B449-183FB40D0D19}"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172955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B875E2C9-A1FB-45C2-A8A3-56B6FB1361FA}"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3349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7A48BF1-AA2E-471D-8A72-84048B26CDD6}"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67236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CFF48A76-592C-463F-9DF8-50211B02AE95}"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311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A06E511-2E1C-4017-AA72-6FF5764CB37D}"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5422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1B25238-1750-48D8-BC8A-39B29DB4F370}" type="slidenum">
              <a:rPr lang="en-US" altLang="ja-JP"/>
              <a:pPr/>
              <a:t>‹#›</a:t>
            </a:fld>
            <a:endParaRPr lang="en-US" altLang="ja-JP"/>
          </a:p>
        </p:txBody>
      </p:sp>
      <p:sp>
        <p:nvSpPr>
          <p:cNvPr id="9" name="フッター プレースホルダー 8"/>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914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DCD30CF-7369-4E9B-B461-323BC9607680}" type="slidenum">
              <a:rPr lang="en-US" altLang="ja-JP"/>
              <a:pPr/>
              <a:t>‹#›</a:t>
            </a:fld>
            <a:endParaRPr lang="en-US" altLang="ja-JP"/>
          </a:p>
        </p:txBody>
      </p:sp>
      <p:sp>
        <p:nvSpPr>
          <p:cNvPr id="5" name="フッター プレースホルダー 4"/>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5693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6EFF4F76-7123-40C2-AEAF-151AD234FF96}" type="slidenum">
              <a:rPr lang="en-US" altLang="ja-JP"/>
              <a:pPr/>
              <a:t>‹#›</a:t>
            </a:fld>
            <a:endParaRPr lang="en-US" altLang="ja-JP"/>
          </a:p>
        </p:txBody>
      </p:sp>
      <p:sp>
        <p:nvSpPr>
          <p:cNvPr id="4" name="フッター プレースホルダー 3"/>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9882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F01E9CA-BFBC-4421-8FF6-6A62360415C5}"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134309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1D02CCD1-63CA-4920-91EF-604B6913C50F}"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2175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SzTx/>
              <a:buFontTx/>
              <a:buNone/>
              <a:defRPr kumimoji="0" sz="1200">
                <a:effectLst/>
                <a:latin typeface="Arial" panose="020B0604020202020204" pitchFamily="34" charset="0"/>
              </a:defRPr>
            </a:lvl1pPr>
          </a:lstStyle>
          <a:p>
            <a:endParaRPr lang="en-US" altLang="ja-JP"/>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kumimoji="0" sz="1200">
                <a:effectLst/>
                <a:latin typeface="Arial" panose="020B0604020202020204" pitchFamily="34" charset="0"/>
              </a:defRPr>
            </a:lvl1pPr>
          </a:lstStyle>
          <a:p>
            <a:fld id="{831CFD09-B07C-4DF1-85CC-437CED0CA555}" type="slidenum">
              <a:rPr lang="en-US" altLang="ja-JP"/>
              <a:pPr/>
              <a:t>‹#›</a:t>
            </a:fld>
            <a:endParaRPr lang="en-US" altLang="ja-JP"/>
          </a:p>
        </p:txBody>
      </p:sp>
      <p:grpSp>
        <p:nvGrpSpPr>
          <p:cNvPr id="33796" name="Group 4"/>
          <p:cNvGrpSpPr>
            <a:grpSpLocks/>
          </p:cNvGrpSpPr>
          <p:nvPr/>
        </p:nvGrpSpPr>
        <p:grpSpPr bwMode="auto">
          <a:xfrm>
            <a:off x="0" y="0"/>
            <a:ext cx="9140825" cy="6850063"/>
            <a:chOff x="0" y="0"/>
            <a:chExt cx="5758" cy="4315"/>
          </a:xfrm>
        </p:grpSpPr>
        <p:grpSp>
          <p:nvGrpSpPr>
            <p:cNvPr id="33797"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kumimoji="0" sz="1200">
                <a:effectLst/>
                <a:latin typeface="Arial" panose="020B0604020202020204" pitchFamily="34" charset="0"/>
              </a:defRPr>
            </a:lvl1pPr>
          </a:lstStyle>
          <a:p>
            <a:endParaRPr lang="en-US" altLang="ja-JP"/>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rtl="0" fontAlgn="base">
        <a:spcBef>
          <a:spcPct val="0"/>
        </a:spcBef>
        <a:spcAft>
          <a:spcPct val="0"/>
        </a:spcAft>
        <a:defRPr kumimoji="1"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3" Type="http://schemas.openxmlformats.org/officeDocument/2006/relationships/image" Target="../media/image12.gif"/><Relationship Id="rId18" Type="http://schemas.openxmlformats.org/officeDocument/2006/relationships/image" Target="../media/image17.gif"/><Relationship Id="rId26" Type="http://schemas.openxmlformats.org/officeDocument/2006/relationships/image" Target="../media/image25.gif"/><Relationship Id="rId39" Type="http://schemas.openxmlformats.org/officeDocument/2006/relationships/image" Target="../media/image38.gif"/><Relationship Id="rId3" Type="http://schemas.openxmlformats.org/officeDocument/2006/relationships/image" Target="../media/image2.gif"/><Relationship Id="rId21" Type="http://schemas.openxmlformats.org/officeDocument/2006/relationships/image" Target="../media/image20.gif"/><Relationship Id="rId34" Type="http://schemas.openxmlformats.org/officeDocument/2006/relationships/image" Target="../media/image33.gif"/><Relationship Id="rId42" Type="http://schemas.openxmlformats.org/officeDocument/2006/relationships/image" Target="../media/image41.gif"/><Relationship Id="rId47" Type="http://schemas.openxmlformats.org/officeDocument/2006/relationships/image" Target="../media/image46.gif"/><Relationship Id="rId50" Type="http://schemas.openxmlformats.org/officeDocument/2006/relationships/image" Target="../media/image49.gif"/><Relationship Id="rId7" Type="http://schemas.openxmlformats.org/officeDocument/2006/relationships/image" Target="../media/image6.gif"/><Relationship Id="rId12" Type="http://schemas.openxmlformats.org/officeDocument/2006/relationships/image" Target="../media/image11.gif"/><Relationship Id="rId17" Type="http://schemas.openxmlformats.org/officeDocument/2006/relationships/image" Target="../media/image16.gif"/><Relationship Id="rId25" Type="http://schemas.openxmlformats.org/officeDocument/2006/relationships/image" Target="../media/image24.gif"/><Relationship Id="rId33" Type="http://schemas.openxmlformats.org/officeDocument/2006/relationships/image" Target="../media/image32.gif"/><Relationship Id="rId38" Type="http://schemas.openxmlformats.org/officeDocument/2006/relationships/image" Target="../media/image37.gif"/><Relationship Id="rId46" Type="http://schemas.openxmlformats.org/officeDocument/2006/relationships/image" Target="../media/image45.gif"/><Relationship Id="rId2" Type="http://schemas.openxmlformats.org/officeDocument/2006/relationships/notesSlide" Target="../notesSlides/notesSlide18.xml"/><Relationship Id="rId16" Type="http://schemas.openxmlformats.org/officeDocument/2006/relationships/image" Target="../media/image15.gif"/><Relationship Id="rId20" Type="http://schemas.openxmlformats.org/officeDocument/2006/relationships/image" Target="../media/image19.gif"/><Relationship Id="rId29" Type="http://schemas.openxmlformats.org/officeDocument/2006/relationships/image" Target="../media/image28.gif"/><Relationship Id="rId41" Type="http://schemas.openxmlformats.org/officeDocument/2006/relationships/image" Target="../media/image40.gif"/><Relationship Id="rId54" Type="http://schemas.openxmlformats.org/officeDocument/2006/relationships/image" Target="../media/image53.gif"/><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10.gif"/><Relationship Id="rId24" Type="http://schemas.openxmlformats.org/officeDocument/2006/relationships/image" Target="../media/image23.gif"/><Relationship Id="rId32" Type="http://schemas.openxmlformats.org/officeDocument/2006/relationships/image" Target="../media/image31.gif"/><Relationship Id="rId37" Type="http://schemas.openxmlformats.org/officeDocument/2006/relationships/image" Target="../media/image36.gif"/><Relationship Id="rId40" Type="http://schemas.openxmlformats.org/officeDocument/2006/relationships/image" Target="../media/image39.gif"/><Relationship Id="rId45" Type="http://schemas.openxmlformats.org/officeDocument/2006/relationships/image" Target="../media/image44.gif"/><Relationship Id="rId53" Type="http://schemas.openxmlformats.org/officeDocument/2006/relationships/image" Target="../media/image52.gif"/><Relationship Id="rId5" Type="http://schemas.openxmlformats.org/officeDocument/2006/relationships/image" Target="../media/image4.gif"/><Relationship Id="rId15" Type="http://schemas.openxmlformats.org/officeDocument/2006/relationships/image" Target="../media/image14.gif"/><Relationship Id="rId23" Type="http://schemas.openxmlformats.org/officeDocument/2006/relationships/image" Target="../media/image22.gif"/><Relationship Id="rId28" Type="http://schemas.openxmlformats.org/officeDocument/2006/relationships/image" Target="../media/image27.gif"/><Relationship Id="rId36" Type="http://schemas.openxmlformats.org/officeDocument/2006/relationships/image" Target="../media/image35.gif"/><Relationship Id="rId49" Type="http://schemas.openxmlformats.org/officeDocument/2006/relationships/image" Target="../media/image48.gif"/><Relationship Id="rId10" Type="http://schemas.openxmlformats.org/officeDocument/2006/relationships/image" Target="../media/image9.gif"/><Relationship Id="rId19" Type="http://schemas.openxmlformats.org/officeDocument/2006/relationships/image" Target="../media/image18.gif"/><Relationship Id="rId31" Type="http://schemas.openxmlformats.org/officeDocument/2006/relationships/image" Target="../media/image30.gif"/><Relationship Id="rId44" Type="http://schemas.openxmlformats.org/officeDocument/2006/relationships/image" Target="../media/image43.gif"/><Relationship Id="rId52" Type="http://schemas.openxmlformats.org/officeDocument/2006/relationships/image" Target="../media/image51.gif"/><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gif"/><Relationship Id="rId22" Type="http://schemas.openxmlformats.org/officeDocument/2006/relationships/image" Target="../media/image21.gif"/><Relationship Id="rId27" Type="http://schemas.openxmlformats.org/officeDocument/2006/relationships/image" Target="../media/image26.gif"/><Relationship Id="rId30" Type="http://schemas.openxmlformats.org/officeDocument/2006/relationships/image" Target="../media/image29.gif"/><Relationship Id="rId35" Type="http://schemas.openxmlformats.org/officeDocument/2006/relationships/image" Target="../media/image34.gif"/><Relationship Id="rId43" Type="http://schemas.openxmlformats.org/officeDocument/2006/relationships/image" Target="../media/image42.gif"/><Relationship Id="rId48" Type="http://schemas.openxmlformats.org/officeDocument/2006/relationships/image" Target="../media/image47.gif"/><Relationship Id="rId8" Type="http://schemas.openxmlformats.org/officeDocument/2006/relationships/image" Target="../media/image7.gif"/><Relationship Id="rId51" Type="http://schemas.openxmlformats.org/officeDocument/2006/relationships/image" Target="../media/image50.gif"/></Relationships>
</file>

<file path=ppt/slides/_rels/slide1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8.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4.gif"/><Relationship Id="rId5" Type="http://schemas.openxmlformats.org/officeDocument/2006/relationships/image" Target="../media/image56.gif"/><Relationship Id="rId4" Type="http://schemas.openxmlformats.org/officeDocument/2006/relationships/image" Target="../media/image55.gif"/></Relationships>
</file>

<file path=ppt/slides/_rels/slide2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0.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56.gif"/><Relationship Id="rId4" Type="http://schemas.openxmlformats.org/officeDocument/2006/relationships/image" Target="../media/image57.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6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66.png"/></Relationships>
</file>

<file path=ppt/slides/_rels/slide4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3.png"/><Relationship Id="rId12"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73.png"/><Relationship Id="rId11" Type="http://schemas.openxmlformats.org/officeDocument/2006/relationships/image" Target="../media/image65.png"/><Relationship Id="rId5" Type="http://schemas.openxmlformats.org/officeDocument/2006/relationships/image" Target="../media/image72.png"/><Relationship Id="rId15" Type="http://schemas.openxmlformats.org/officeDocument/2006/relationships/image" Target="../media/image88.pn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3.png"/><Relationship Id="rId14" Type="http://schemas.openxmlformats.org/officeDocument/2006/relationships/image" Target="../media/image8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90.gi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9.gif"/><Relationship Id="rId5" Type="http://schemas.openxmlformats.org/officeDocument/2006/relationships/image" Target="../media/image61.gif"/><Relationship Id="rId4" Type="http://schemas.openxmlformats.org/officeDocument/2006/relationships/image" Target="../media/image57.gif"/></Relationships>
</file>

<file path=ppt/slides/_rels/slide53.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54.gif"/><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89.gif"/><Relationship Id="rId5" Type="http://schemas.openxmlformats.org/officeDocument/2006/relationships/image" Target="../media/image56.gif"/><Relationship Id="rId4" Type="http://schemas.openxmlformats.org/officeDocument/2006/relationships/image" Target="../media/image90.gif"/></Relationships>
</file>

<file path=ppt/slides/_rels/slide54.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91.gif"/><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89.gif"/><Relationship Id="rId5" Type="http://schemas.openxmlformats.org/officeDocument/2006/relationships/image" Target="../media/image56.gif"/><Relationship Id="rId4" Type="http://schemas.openxmlformats.org/officeDocument/2006/relationships/image" Target="../media/image90.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90.gif"/></Relationships>
</file>

<file path=ppt/slides/_rels/slide57.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55.gif"/><Relationship Id="rId7" Type="http://schemas.openxmlformats.org/officeDocument/2006/relationships/image" Target="../media/image90.gi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9.gif"/><Relationship Id="rId5" Type="http://schemas.openxmlformats.org/officeDocument/2006/relationships/image" Target="../media/image61.gif"/><Relationship Id="rId4" Type="http://schemas.openxmlformats.org/officeDocument/2006/relationships/image" Target="../media/image57.gif"/></Relationships>
</file>

<file path=ppt/slides/_rels/slide58.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55.gif"/><Relationship Id="rId7" Type="http://schemas.openxmlformats.org/officeDocument/2006/relationships/image" Target="../media/image89.gif"/><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92.gif"/><Relationship Id="rId5" Type="http://schemas.openxmlformats.org/officeDocument/2006/relationships/image" Target="../media/image56.gif"/><Relationship Id="rId4" Type="http://schemas.openxmlformats.org/officeDocument/2006/relationships/image" Target="../media/image90.gif"/></Relationships>
</file>

<file path=ppt/slides/_rels/slide59.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89.gif"/><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92.gif"/><Relationship Id="rId5" Type="http://schemas.openxmlformats.org/officeDocument/2006/relationships/image" Target="../media/image56.gif"/><Relationship Id="rId4" Type="http://schemas.openxmlformats.org/officeDocument/2006/relationships/image" Target="../media/image9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92.gif"/><Relationship Id="rId5" Type="http://schemas.openxmlformats.org/officeDocument/2006/relationships/image" Target="../media/image56.gif"/><Relationship Id="rId4" Type="http://schemas.openxmlformats.org/officeDocument/2006/relationships/image" Target="../media/image90.gif"/></Relationships>
</file>

<file path=ppt/slides/_rels/slide6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92.gif"/><Relationship Id="rId5" Type="http://schemas.openxmlformats.org/officeDocument/2006/relationships/image" Target="../media/image56.gif"/><Relationship Id="rId4" Type="http://schemas.openxmlformats.org/officeDocument/2006/relationships/image" Target="../media/image90.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sz="quarter"/>
          </p:nvPr>
        </p:nvSpPr>
        <p:spPr>
          <a:xfrm>
            <a:off x="0" y="1557338"/>
            <a:ext cx="4737100" cy="1905000"/>
          </a:xfrm>
        </p:spPr>
        <p:txBody>
          <a:bodyPr/>
          <a:lstStyle/>
          <a:p>
            <a:r>
              <a:rPr lang="ja-JP" altLang="en-US" sz="4000" dirty="0">
                <a:latin typeface="Times New Roman" panose="02020603050405020304" pitchFamily="18" charset="0"/>
              </a:rPr>
              <a:t>情報論理工学</a:t>
            </a:r>
            <a:br>
              <a:rPr lang="ja-JP" altLang="en-US" sz="4000" dirty="0">
                <a:latin typeface="Times New Roman" panose="02020603050405020304" pitchFamily="18" charset="0"/>
              </a:rPr>
            </a:br>
            <a:r>
              <a:rPr lang="ja-JP" altLang="en-US" sz="4000" dirty="0">
                <a:latin typeface="Times New Roman" panose="02020603050405020304" pitchFamily="18" charset="0"/>
              </a:rPr>
              <a:t>研究室</a:t>
            </a:r>
          </a:p>
        </p:txBody>
      </p:sp>
      <p:sp>
        <p:nvSpPr>
          <p:cNvPr id="296963" name="Rectangle 3"/>
          <p:cNvSpPr>
            <a:spLocks noGrp="1" noChangeArrowheads="1"/>
          </p:cNvSpPr>
          <p:nvPr>
            <p:ph type="subTitle" sz="quarter" idx="1"/>
          </p:nvPr>
        </p:nvSpPr>
        <p:spPr>
          <a:xfrm>
            <a:off x="179388" y="3933825"/>
            <a:ext cx="4137025" cy="1679575"/>
          </a:xfrm>
        </p:spPr>
        <p:txBody>
          <a:bodyPr/>
          <a:lstStyle/>
          <a:p>
            <a:pPr>
              <a:lnSpc>
                <a:spcPct val="90000"/>
              </a:lnSpc>
            </a:pPr>
            <a:r>
              <a:rPr lang="ja-JP" altLang="en-US" dirty="0">
                <a:latin typeface="Times New Roman" panose="02020603050405020304" pitchFamily="18" charset="0"/>
              </a:rPr>
              <a:t>第</a:t>
            </a:r>
            <a:r>
              <a:rPr lang="en-US" altLang="ja-JP" dirty="0">
                <a:latin typeface="Times New Roman" panose="02020603050405020304" pitchFamily="18" charset="0"/>
              </a:rPr>
              <a:t>3</a:t>
            </a:r>
            <a:r>
              <a:rPr lang="ja-JP" altLang="en-US" dirty="0">
                <a:latin typeface="Times New Roman" panose="02020603050405020304" pitchFamily="18" charset="0"/>
              </a:rPr>
              <a:t>回：</a:t>
            </a:r>
            <a:endParaRPr lang="en-US" altLang="ja-JP" dirty="0">
              <a:latin typeface="Times New Roman" panose="02020603050405020304" pitchFamily="18" charset="0"/>
            </a:endParaRPr>
          </a:p>
          <a:p>
            <a:pPr>
              <a:lnSpc>
                <a:spcPct val="90000"/>
              </a:lnSpc>
            </a:pPr>
            <a:r>
              <a:rPr lang="ja-JP" altLang="en-US" dirty="0">
                <a:latin typeface="Times New Roman" panose="02020603050405020304" pitchFamily="18" charset="0"/>
              </a:rPr>
              <a:t>ルール通りに動く</a:t>
            </a:r>
          </a:p>
        </p:txBody>
      </p:sp>
      <p:pic>
        <p:nvPicPr>
          <p:cNvPr id="296964" name="Picture 4" descr="Phanto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258" y="-19493"/>
            <a:ext cx="459374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将棋</a:t>
            </a:r>
            <a:endParaRPr kumimoji="1" lang="ja-JP" altLang="en-US" dirty="0">
              <a:latin typeface="Times New Roman" panose="02020603050405020304" pitchFamily="18" charset="0"/>
            </a:endParaRPr>
          </a:p>
        </p:txBody>
      </p:sp>
      <p:sp>
        <p:nvSpPr>
          <p:cNvPr id="68" name="正方形/長方形 67"/>
          <p:cNvSpPr/>
          <p:nvPr/>
        </p:nvSpPr>
        <p:spPr bwMode="auto">
          <a:xfrm>
            <a:off x="762000" y="1455621"/>
            <a:ext cx="3563007" cy="36007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1430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764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2098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7432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58207"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91607"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1430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764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2098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7432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58207"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91607"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1430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764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2098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7432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58207"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91607"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1430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764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2098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7432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58207"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91607"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1430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764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2098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7432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58207"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91607"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1430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764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2098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7432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58207"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91607"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248140" y="138912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81540" y="1383316"/>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303676" y="138881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837077" y="138300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357475" y="138912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90875" y="1383316"/>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96" name="テキスト ボックス 95"/>
          <p:cNvSpPr txBox="1"/>
          <p:nvPr/>
        </p:nvSpPr>
        <p:spPr>
          <a:xfrm>
            <a:off x="654653" y="4481305"/>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647868" y="3942815"/>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656154" y="3447050"/>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649371" y="2908560"/>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657337" y="2387885"/>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650551" y="1849395"/>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14" name="フリーフォーム 113"/>
          <p:cNvSpPr/>
          <p:nvPr/>
        </p:nvSpPr>
        <p:spPr bwMode="auto">
          <a:xfrm>
            <a:off x="2272171" y="349750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728608" y="24579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rot="10800000">
            <a:off x="1740113" y="29787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rot="10800000">
            <a:off x="1199622" y="29893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2266729" y="29934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rot="10800000">
            <a:off x="2793905" y="3013636"/>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21300" y="30049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3843938" y="300499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rot="10800000">
            <a:off x="2276789" y="245252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793905" y="189939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1740113" y="191310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199623" y="191257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rot="10800000">
            <a:off x="3321299" y="245252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4420819" y="450726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a:off x="3310264" y="404364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67" name="テキスト ボックス 66"/>
          <p:cNvSpPr txBox="1"/>
          <p:nvPr/>
        </p:nvSpPr>
        <p:spPr>
          <a:xfrm>
            <a:off x="1676400" y="5160725"/>
            <a:ext cx="1869423" cy="461665"/>
          </a:xfrm>
          <a:prstGeom prst="rect">
            <a:avLst/>
          </a:prstGeom>
          <a:noFill/>
        </p:spPr>
        <p:txBody>
          <a:bodyPr wrap="none" rtlCol="0">
            <a:spAutoFit/>
          </a:bodyPr>
          <a:lstStyle/>
          <a:p>
            <a:r>
              <a:rPr kumimoji="1" lang="ja-JP" altLang="en-US" sz="2400" dirty="0"/>
              <a:t>▲</a:t>
            </a:r>
            <a:r>
              <a:rPr lang="ja-JP" altLang="en-US" sz="2400" dirty="0"/>
              <a:t>７四桂まで</a:t>
            </a:r>
            <a:endParaRPr kumimoji="1" lang="ja-JP" altLang="en-US" sz="2400" dirty="0"/>
          </a:p>
        </p:txBody>
      </p:sp>
      <p:sp>
        <p:nvSpPr>
          <p:cNvPr id="69" name="テキスト ボックス 68"/>
          <p:cNvSpPr txBox="1"/>
          <p:nvPr/>
        </p:nvSpPr>
        <p:spPr>
          <a:xfrm>
            <a:off x="5044556" y="1650436"/>
            <a:ext cx="2864887" cy="1557349"/>
          </a:xfrm>
          <a:prstGeom prst="rect">
            <a:avLst/>
          </a:prstGeom>
          <a:noFill/>
        </p:spPr>
        <p:txBody>
          <a:bodyPr wrap="none" rtlCol="0">
            <a:spAutoFit/>
          </a:bodyPr>
          <a:lstStyle/>
          <a:p>
            <a:pPr algn="l"/>
            <a:r>
              <a:rPr kumimoji="1" lang="ja-JP" altLang="en-US" dirty="0"/>
              <a:t>▲７四桂に対して</a:t>
            </a:r>
            <a:endParaRPr kumimoji="1" lang="en-US" altLang="ja-JP" dirty="0"/>
          </a:p>
          <a:p>
            <a:pPr algn="l"/>
            <a:r>
              <a:rPr lang="ja-JP" altLang="en-US" dirty="0"/>
              <a:t>△同歩とすると</a:t>
            </a:r>
            <a:endParaRPr lang="en-US" altLang="ja-JP" dirty="0"/>
          </a:p>
          <a:p>
            <a:pPr algn="l"/>
            <a:r>
              <a:rPr kumimoji="1" lang="ja-JP" altLang="en-US" dirty="0"/>
              <a:t>角に玉を取られる</a:t>
            </a:r>
          </a:p>
        </p:txBody>
      </p:sp>
      <p:grpSp>
        <p:nvGrpSpPr>
          <p:cNvPr id="18" name="グループ化 17">
            <a:extLst>
              <a:ext uri="{FF2B5EF4-FFF2-40B4-BE49-F238E27FC236}">
                <a16:creationId xmlns:a16="http://schemas.microsoft.com/office/drawing/2014/main" id="{178934F1-C2D2-4216-9EA1-F4B6ECA68E91}"/>
              </a:ext>
            </a:extLst>
          </p:cNvPr>
          <p:cNvGrpSpPr/>
          <p:nvPr/>
        </p:nvGrpSpPr>
        <p:grpSpPr>
          <a:xfrm>
            <a:off x="5084573" y="3333353"/>
            <a:ext cx="2845651" cy="1648970"/>
            <a:chOff x="5084573" y="3333353"/>
            <a:chExt cx="2845651" cy="1648970"/>
          </a:xfrm>
        </p:grpSpPr>
        <p:sp>
          <p:nvSpPr>
            <p:cNvPr id="9" name="テキスト ボックス 8"/>
            <p:cNvSpPr txBox="1"/>
            <p:nvPr/>
          </p:nvSpPr>
          <p:spPr>
            <a:xfrm>
              <a:off x="5084573" y="3942038"/>
              <a:ext cx="2845651" cy="1040285"/>
            </a:xfrm>
            <a:prstGeom prst="rect">
              <a:avLst/>
            </a:prstGeom>
            <a:noFill/>
          </p:spPr>
          <p:txBody>
            <a:bodyPr wrap="none" rtlCol="0">
              <a:spAutoFit/>
            </a:bodyPr>
            <a:lstStyle/>
            <a:p>
              <a:pPr algn="l"/>
              <a:r>
                <a:rPr kumimoji="1" lang="ja-JP" altLang="en-US" dirty="0"/>
                <a:t>△７四同歩と</a:t>
              </a:r>
              <a:endParaRPr kumimoji="1" lang="en-US" altLang="ja-JP" dirty="0"/>
            </a:p>
            <a:p>
              <a:pPr algn="l"/>
              <a:r>
                <a:rPr lang="ja-JP" altLang="en-US" dirty="0"/>
                <a:t>差してはいけない</a:t>
              </a:r>
              <a:endParaRPr kumimoji="1" lang="en-US" altLang="ja-JP" dirty="0"/>
            </a:p>
          </p:txBody>
        </p:sp>
        <p:sp>
          <p:nvSpPr>
            <p:cNvPr id="10" name="下矢印 9"/>
            <p:cNvSpPr/>
            <p:nvPr/>
          </p:nvSpPr>
          <p:spPr bwMode="auto">
            <a:xfrm>
              <a:off x="6210299" y="3333353"/>
              <a:ext cx="533400" cy="435083"/>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26" name="直線矢印コネクタ 25">
            <a:extLst>
              <a:ext uri="{FF2B5EF4-FFF2-40B4-BE49-F238E27FC236}">
                <a16:creationId xmlns:a16="http://schemas.microsoft.com/office/drawing/2014/main" id="{78CC5103-50D9-4B54-AC26-BCEE431C8C43}"/>
              </a:ext>
            </a:extLst>
          </p:cNvPr>
          <p:cNvCxnSpPr/>
          <p:nvPr/>
        </p:nvCxnSpPr>
        <p:spPr bwMode="auto">
          <a:xfrm flipH="1" flipV="1">
            <a:off x="2006464" y="2720642"/>
            <a:ext cx="1332000" cy="1332000"/>
          </a:xfrm>
          <a:prstGeom prst="straightConnector1">
            <a:avLst/>
          </a:prstGeom>
          <a:noFill/>
          <a:ln w="34925"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34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将棋</a:t>
            </a:r>
            <a:endParaRPr kumimoji="1" lang="ja-JP" altLang="en-US" dirty="0">
              <a:latin typeface="Times New Roman" panose="02020603050405020304" pitchFamily="18" charset="0"/>
            </a:endParaRPr>
          </a:p>
        </p:txBody>
      </p:sp>
      <p:sp>
        <p:nvSpPr>
          <p:cNvPr id="68" name="正方形/長方形 67"/>
          <p:cNvSpPr/>
          <p:nvPr/>
        </p:nvSpPr>
        <p:spPr bwMode="auto">
          <a:xfrm>
            <a:off x="762000" y="1455621"/>
            <a:ext cx="3563007" cy="36007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1430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764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2098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743200"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58207"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91607" y="18493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1430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764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2098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743200"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58207"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91607" y="238279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1430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764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2098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743200"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58207"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91607" y="29227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1430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764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2098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743200"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58207"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91607" y="34561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1430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764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2098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743200"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58207"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91607" y="39895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1430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764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2098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743200"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58207"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91607" y="452296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248140" y="138912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81540" y="1383316"/>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303676" y="138881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837077" y="138300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357475" y="138912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90875" y="1383316"/>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96" name="テキスト ボックス 95"/>
          <p:cNvSpPr txBox="1"/>
          <p:nvPr/>
        </p:nvSpPr>
        <p:spPr>
          <a:xfrm>
            <a:off x="654653" y="4481305"/>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647868" y="3942815"/>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656154" y="3447050"/>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649371" y="2908560"/>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657337" y="2387885"/>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650551" y="1849395"/>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14" name="フリーフォーム 113"/>
          <p:cNvSpPr/>
          <p:nvPr/>
        </p:nvSpPr>
        <p:spPr bwMode="auto">
          <a:xfrm>
            <a:off x="2272171" y="349750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2266728" y="191912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rot="10800000">
            <a:off x="1740113" y="29787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rot="10800000">
            <a:off x="1199622" y="29893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2266729" y="29934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rot="10800000">
            <a:off x="2793905" y="3013636"/>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21300" y="30049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3843938" y="300499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rot="10800000">
            <a:off x="2276789" y="245252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793905" y="189939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1740113" y="191310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199623" y="191257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rot="10800000">
            <a:off x="3321299" y="245252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4420819" y="450726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a:off x="3310264" y="404364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67" name="テキスト ボックス 66"/>
          <p:cNvSpPr txBox="1"/>
          <p:nvPr/>
        </p:nvSpPr>
        <p:spPr>
          <a:xfrm>
            <a:off x="1676403" y="5160725"/>
            <a:ext cx="1869422" cy="461665"/>
          </a:xfrm>
          <a:prstGeom prst="rect">
            <a:avLst/>
          </a:prstGeom>
          <a:noFill/>
        </p:spPr>
        <p:txBody>
          <a:bodyPr wrap="none" rtlCol="0">
            <a:spAutoFit/>
          </a:bodyPr>
          <a:lstStyle/>
          <a:p>
            <a:r>
              <a:rPr lang="ja-JP" altLang="en-US" sz="2400" dirty="0"/>
              <a:t>△７一玉まで</a:t>
            </a:r>
            <a:endParaRPr kumimoji="1" lang="ja-JP" altLang="en-US" sz="2400" dirty="0"/>
          </a:p>
        </p:txBody>
      </p:sp>
      <p:sp>
        <p:nvSpPr>
          <p:cNvPr id="69" name="テキスト ボックス 68"/>
          <p:cNvSpPr txBox="1"/>
          <p:nvPr/>
        </p:nvSpPr>
        <p:spPr>
          <a:xfrm>
            <a:off x="5044556" y="1650436"/>
            <a:ext cx="2864887" cy="1557349"/>
          </a:xfrm>
          <a:prstGeom prst="rect">
            <a:avLst/>
          </a:prstGeom>
          <a:noFill/>
        </p:spPr>
        <p:txBody>
          <a:bodyPr wrap="none" rtlCol="0">
            <a:spAutoFit/>
          </a:bodyPr>
          <a:lstStyle/>
          <a:p>
            <a:pPr algn="l"/>
            <a:r>
              <a:rPr kumimoji="1" lang="ja-JP" altLang="en-US" dirty="0"/>
              <a:t>▲７四桂に対して</a:t>
            </a:r>
            <a:endParaRPr kumimoji="1" lang="en-US" altLang="ja-JP" dirty="0"/>
          </a:p>
          <a:p>
            <a:pPr algn="l"/>
            <a:r>
              <a:rPr lang="ja-JP" altLang="en-US" dirty="0"/>
              <a:t>△同歩とすると</a:t>
            </a:r>
            <a:endParaRPr lang="en-US" altLang="ja-JP" dirty="0"/>
          </a:p>
          <a:p>
            <a:pPr algn="l"/>
            <a:r>
              <a:rPr kumimoji="1" lang="ja-JP" altLang="en-US" dirty="0"/>
              <a:t>角に玉を取られる</a:t>
            </a:r>
          </a:p>
        </p:txBody>
      </p:sp>
      <p:sp>
        <p:nvSpPr>
          <p:cNvPr id="9" name="テキスト ボックス 8"/>
          <p:cNvSpPr txBox="1"/>
          <p:nvPr/>
        </p:nvSpPr>
        <p:spPr>
          <a:xfrm>
            <a:off x="5084573" y="3942038"/>
            <a:ext cx="2845651" cy="1040285"/>
          </a:xfrm>
          <a:prstGeom prst="rect">
            <a:avLst/>
          </a:prstGeom>
          <a:noFill/>
        </p:spPr>
        <p:txBody>
          <a:bodyPr wrap="none" rtlCol="0">
            <a:spAutoFit/>
          </a:bodyPr>
          <a:lstStyle/>
          <a:p>
            <a:pPr algn="l"/>
            <a:r>
              <a:rPr kumimoji="1" lang="ja-JP" altLang="en-US" dirty="0"/>
              <a:t>△７四同歩と</a:t>
            </a:r>
            <a:endParaRPr kumimoji="1" lang="en-US" altLang="ja-JP" dirty="0"/>
          </a:p>
          <a:p>
            <a:pPr algn="l"/>
            <a:r>
              <a:rPr lang="ja-JP" altLang="en-US" dirty="0"/>
              <a:t>差してはいけない</a:t>
            </a:r>
            <a:endParaRPr kumimoji="1" lang="en-US" altLang="ja-JP" dirty="0"/>
          </a:p>
        </p:txBody>
      </p:sp>
      <p:sp>
        <p:nvSpPr>
          <p:cNvPr id="10" name="下矢印 9"/>
          <p:cNvSpPr/>
          <p:nvPr/>
        </p:nvSpPr>
        <p:spPr bwMode="auto">
          <a:xfrm>
            <a:off x="6210299" y="3333353"/>
            <a:ext cx="533400" cy="435083"/>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テキスト ボックス 16"/>
          <p:cNvSpPr txBox="1"/>
          <p:nvPr/>
        </p:nvSpPr>
        <p:spPr>
          <a:xfrm>
            <a:off x="1371600" y="6096000"/>
            <a:ext cx="6801862" cy="523220"/>
          </a:xfrm>
          <a:prstGeom prst="rect">
            <a:avLst/>
          </a:prstGeom>
          <a:noFill/>
        </p:spPr>
        <p:txBody>
          <a:bodyPr wrap="none" rtlCol="0">
            <a:spAutoFit/>
          </a:bodyPr>
          <a:lstStyle/>
          <a:p>
            <a:r>
              <a:rPr kumimoji="1" lang="ja-JP" altLang="en-US" dirty="0"/>
              <a:t>自ら王手にかかる手のチェックは見逃しがち</a:t>
            </a:r>
          </a:p>
        </p:txBody>
      </p:sp>
      <p:sp>
        <p:nvSpPr>
          <p:cNvPr id="73" name="テキスト ボックス 72"/>
          <p:cNvSpPr txBox="1"/>
          <p:nvPr/>
        </p:nvSpPr>
        <p:spPr>
          <a:xfrm>
            <a:off x="3800871" y="5029200"/>
            <a:ext cx="5343129" cy="966418"/>
          </a:xfrm>
          <a:prstGeom prst="rect">
            <a:avLst/>
          </a:prstGeom>
          <a:noFill/>
        </p:spPr>
        <p:txBody>
          <a:bodyPr wrap="none" rtlCol="0">
            <a:spAutoFit/>
          </a:bodyPr>
          <a:lstStyle/>
          <a:p>
            <a:r>
              <a:rPr lang="ja-JP" altLang="en-US" dirty="0">
                <a:latin typeface="Times New Roman" pitchFamily="18" charset="0"/>
              </a:rPr>
              <a:t>合法手は△９二玉か△７一玉のみ</a:t>
            </a:r>
            <a:endParaRPr lang="en-US" altLang="ja-JP" dirty="0">
              <a:latin typeface="Times New Roman" pitchFamily="18" charset="0"/>
            </a:endParaRPr>
          </a:p>
          <a:p>
            <a:r>
              <a:rPr lang="en-US" altLang="ja-JP" sz="2400" dirty="0">
                <a:latin typeface="Times New Roman" pitchFamily="18" charset="0"/>
              </a:rPr>
              <a:t>(</a:t>
            </a:r>
            <a:r>
              <a:rPr lang="ja-JP" altLang="en-US" sz="2400" dirty="0">
                <a:latin typeface="Times New Roman" pitchFamily="18" charset="0"/>
              </a:rPr>
              <a:t>いずれにせよ▲８二金で詰み</a:t>
            </a:r>
            <a:r>
              <a:rPr lang="en-US" altLang="ja-JP" sz="2400" dirty="0">
                <a:latin typeface="Times New Roman" pitchFamily="18" charset="0"/>
              </a:rPr>
              <a:t>)</a:t>
            </a:r>
          </a:p>
        </p:txBody>
      </p:sp>
    </p:spTree>
    <p:extLst>
      <p:ext uri="{BB962C8B-B14F-4D97-AF65-F5344CB8AC3E}">
        <p14:creationId xmlns:p14="http://schemas.microsoft.com/office/powerpoint/2010/main" val="20166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将棋</a:t>
            </a:r>
            <a:endParaRPr kumimoji="1" lang="ja-JP" altLang="en-US" dirty="0">
              <a:latin typeface="Times New Roman" panose="02020603050405020304" pitchFamily="18" charset="0"/>
            </a:endParaRPr>
          </a:p>
        </p:txBody>
      </p:sp>
      <p:sp>
        <p:nvSpPr>
          <p:cNvPr id="68" name="正方形/長方形 67"/>
          <p:cNvSpPr/>
          <p:nvPr/>
        </p:nvSpPr>
        <p:spPr bwMode="auto">
          <a:xfrm>
            <a:off x="478141" y="1295400"/>
            <a:ext cx="3563007" cy="36007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471055"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004455"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537855"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071255"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586262"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119662"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71055"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004455"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537855"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071255"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586262"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119662"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71055"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004455"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537855"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071255"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586262"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119662"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71055"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004455"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537855"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071255"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586262"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119662"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71055"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004455"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537855"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071255"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586262"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119662"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71055"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004455"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537855"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071255"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586262"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119662"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576195" y="12418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109595" y="1236059"/>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1631731" y="1241557"/>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165132" y="1235745"/>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2685530" y="12418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218929" y="1236059"/>
            <a:ext cx="364203" cy="523220"/>
          </a:xfrm>
          <a:prstGeom prst="rect">
            <a:avLst/>
          </a:prstGeom>
          <a:noFill/>
        </p:spPr>
        <p:txBody>
          <a:bodyPr wrap="none" rtlCol="0">
            <a:spAutoFit/>
          </a:bodyPr>
          <a:lstStyle/>
          <a:p>
            <a:r>
              <a:rPr kumimoji="1"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6" name="テキスト ボックス 95"/>
          <p:cNvSpPr txBox="1"/>
          <p:nvPr/>
        </p:nvSpPr>
        <p:spPr>
          <a:xfrm>
            <a:off x="3584653" y="434557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3577868" y="3807082"/>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3586154" y="3311317"/>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3579371" y="2772827"/>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3587337" y="2252152"/>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3580551" y="171366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14" name="フリーフォーム 113"/>
          <p:cNvSpPr/>
          <p:nvPr/>
        </p:nvSpPr>
        <p:spPr bwMode="auto">
          <a:xfrm>
            <a:off x="2637616" y="28184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2647700" y="23019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rot="10800000">
            <a:off x="3165157" y="2305254"/>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rot="10800000">
            <a:off x="2134618" y="17732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110574" y="229813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2647701" y="178724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3192042" y="1780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637616" y="33584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a:off x="522423" y="226924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67" name="テキスト ボックス 66"/>
          <p:cNvSpPr txBox="1"/>
          <p:nvPr/>
        </p:nvSpPr>
        <p:spPr>
          <a:xfrm>
            <a:off x="1349506" y="5002032"/>
            <a:ext cx="1869423" cy="461665"/>
          </a:xfrm>
          <a:prstGeom prst="rect">
            <a:avLst/>
          </a:prstGeom>
          <a:noFill/>
        </p:spPr>
        <p:txBody>
          <a:bodyPr wrap="none" rtlCol="0">
            <a:spAutoFit/>
          </a:bodyPr>
          <a:lstStyle/>
          <a:p>
            <a:r>
              <a:rPr kumimoji="1" lang="ja-JP" altLang="en-US" sz="2400" dirty="0"/>
              <a:t>▲</a:t>
            </a:r>
            <a:r>
              <a:rPr lang="ja-JP" altLang="en-US" sz="2400" dirty="0"/>
              <a:t>２三歩まで</a:t>
            </a:r>
            <a:endParaRPr kumimoji="1" lang="ja-JP" altLang="en-US" sz="2400" dirty="0"/>
          </a:p>
        </p:txBody>
      </p:sp>
      <p:sp>
        <p:nvSpPr>
          <p:cNvPr id="70" name="フリーフォーム 69"/>
          <p:cNvSpPr/>
          <p:nvPr/>
        </p:nvSpPr>
        <p:spPr bwMode="auto">
          <a:xfrm rot="10800000">
            <a:off x="2110575" y="284113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71" name="フリーフォーム 70"/>
          <p:cNvSpPr/>
          <p:nvPr/>
        </p:nvSpPr>
        <p:spPr bwMode="auto">
          <a:xfrm>
            <a:off x="522423" y="335323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0" name="テキスト ボックス 9"/>
          <p:cNvSpPr txBox="1"/>
          <p:nvPr/>
        </p:nvSpPr>
        <p:spPr>
          <a:xfrm>
            <a:off x="576195" y="5469047"/>
            <a:ext cx="3648756" cy="523220"/>
          </a:xfrm>
          <a:prstGeom prst="rect">
            <a:avLst/>
          </a:prstGeom>
          <a:noFill/>
        </p:spPr>
        <p:txBody>
          <a:bodyPr wrap="none" rtlCol="0">
            <a:spAutoFit/>
          </a:bodyPr>
          <a:lstStyle/>
          <a:p>
            <a:r>
              <a:rPr kumimoji="1" lang="ja-JP" altLang="en-US" dirty="0"/>
              <a:t>打ち歩詰めなので反則</a:t>
            </a:r>
          </a:p>
        </p:txBody>
      </p:sp>
      <p:sp>
        <p:nvSpPr>
          <p:cNvPr id="73" name="正方形/長方形 72"/>
          <p:cNvSpPr/>
          <p:nvPr/>
        </p:nvSpPr>
        <p:spPr bwMode="auto">
          <a:xfrm>
            <a:off x="5118133" y="1295400"/>
            <a:ext cx="3563007" cy="36007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正方形/長方形 73"/>
          <p:cNvSpPr/>
          <p:nvPr/>
        </p:nvSpPr>
        <p:spPr bwMode="auto">
          <a:xfrm>
            <a:off x="5111047"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正方形/長方形 74"/>
          <p:cNvSpPr/>
          <p:nvPr/>
        </p:nvSpPr>
        <p:spPr bwMode="auto">
          <a:xfrm>
            <a:off x="5644447"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正方形/長方形 75"/>
          <p:cNvSpPr/>
          <p:nvPr/>
        </p:nvSpPr>
        <p:spPr bwMode="auto">
          <a:xfrm>
            <a:off x="6177847"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6711247"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7226254"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正方形/長方形 84"/>
          <p:cNvSpPr/>
          <p:nvPr/>
        </p:nvSpPr>
        <p:spPr bwMode="auto">
          <a:xfrm>
            <a:off x="7759654" y="1702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111047"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644447"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6177847"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6711247"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7226254"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7759654" y="22355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111047"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正方形/長方形 92"/>
          <p:cNvSpPr/>
          <p:nvPr/>
        </p:nvSpPr>
        <p:spPr bwMode="auto">
          <a:xfrm>
            <a:off x="5644447"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4" name="正方形/長方形 93"/>
          <p:cNvSpPr/>
          <p:nvPr/>
        </p:nvSpPr>
        <p:spPr bwMode="auto">
          <a:xfrm>
            <a:off x="6177847"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6711247"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7226254"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7759654" y="2775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5111047"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5644447"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6177847"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6711247"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7226254"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7759654" y="3308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111047"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正方形/長方形 110"/>
          <p:cNvSpPr/>
          <p:nvPr/>
        </p:nvSpPr>
        <p:spPr bwMode="auto">
          <a:xfrm>
            <a:off x="5644447"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正方形/長方形 112"/>
          <p:cNvSpPr/>
          <p:nvPr/>
        </p:nvSpPr>
        <p:spPr bwMode="auto">
          <a:xfrm>
            <a:off x="6177847"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6711247"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正方形/長方形 128"/>
          <p:cNvSpPr/>
          <p:nvPr/>
        </p:nvSpPr>
        <p:spPr bwMode="auto">
          <a:xfrm>
            <a:off x="7226254"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7759654" y="3842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5111047"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5644447"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6177847"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6711247"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正方形/長方形 134"/>
          <p:cNvSpPr/>
          <p:nvPr/>
        </p:nvSpPr>
        <p:spPr bwMode="auto">
          <a:xfrm>
            <a:off x="7226254"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正方形/長方形 135"/>
          <p:cNvSpPr/>
          <p:nvPr/>
        </p:nvSpPr>
        <p:spPr bwMode="auto">
          <a:xfrm>
            <a:off x="7759654" y="43757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テキスト ボックス 136"/>
          <p:cNvSpPr txBox="1"/>
          <p:nvPr/>
        </p:nvSpPr>
        <p:spPr>
          <a:xfrm>
            <a:off x="5216187" y="12418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138" name="テキスト ボックス 137"/>
          <p:cNvSpPr txBox="1"/>
          <p:nvPr/>
        </p:nvSpPr>
        <p:spPr>
          <a:xfrm>
            <a:off x="5749587" y="1236059"/>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139" name="テキスト ボックス 138"/>
          <p:cNvSpPr txBox="1"/>
          <p:nvPr/>
        </p:nvSpPr>
        <p:spPr>
          <a:xfrm>
            <a:off x="6271723" y="1241557"/>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140" name="テキスト ボックス 139"/>
          <p:cNvSpPr txBox="1"/>
          <p:nvPr/>
        </p:nvSpPr>
        <p:spPr>
          <a:xfrm>
            <a:off x="6805124" y="1235745"/>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141" name="テキスト ボックス 140"/>
          <p:cNvSpPr txBox="1"/>
          <p:nvPr/>
        </p:nvSpPr>
        <p:spPr>
          <a:xfrm>
            <a:off x="7325522" y="12418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142" name="テキスト ボックス 141"/>
          <p:cNvSpPr txBox="1"/>
          <p:nvPr/>
        </p:nvSpPr>
        <p:spPr>
          <a:xfrm>
            <a:off x="7858921" y="1236059"/>
            <a:ext cx="364203" cy="523220"/>
          </a:xfrm>
          <a:prstGeom prst="rect">
            <a:avLst/>
          </a:prstGeom>
          <a:noFill/>
        </p:spPr>
        <p:txBody>
          <a:bodyPr wrap="none" rtlCol="0">
            <a:spAutoFit/>
          </a:bodyPr>
          <a:lstStyle/>
          <a:p>
            <a:r>
              <a:rPr kumimoji="1"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143" name="テキスト ボックス 142"/>
          <p:cNvSpPr txBox="1"/>
          <p:nvPr/>
        </p:nvSpPr>
        <p:spPr>
          <a:xfrm>
            <a:off x="8224645" y="434557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4" name="テキスト ボックス 143"/>
          <p:cNvSpPr txBox="1"/>
          <p:nvPr/>
        </p:nvSpPr>
        <p:spPr>
          <a:xfrm>
            <a:off x="8217860" y="3807082"/>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5" name="テキスト ボックス 144"/>
          <p:cNvSpPr txBox="1"/>
          <p:nvPr/>
        </p:nvSpPr>
        <p:spPr>
          <a:xfrm>
            <a:off x="8226146" y="3311317"/>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6" name="テキスト ボックス 145"/>
          <p:cNvSpPr txBox="1"/>
          <p:nvPr/>
        </p:nvSpPr>
        <p:spPr>
          <a:xfrm>
            <a:off x="8219363" y="2772827"/>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7" name="テキスト ボックス 146"/>
          <p:cNvSpPr txBox="1"/>
          <p:nvPr/>
        </p:nvSpPr>
        <p:spPr>
          <a:xfrm>
            <a:off x="8227329" y="2252152"/>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8" name="テキスト ボックス 147"/>
          <p:cNvSpPr txBox="1"/>
          <p:nvPr/>
        </p:nvSpPr>
        <p:spPr>
          <a:xfrm>
            <a:off x="8220543" y="171366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9" name="フリーフォーム 148"/>
          <p:cNvSpPr/>
          <p:nvPr/>
        </p:nvSpPr>
        <p:spPr bwMode="auto">
          <a:xfrm>
            <a:off x="7277608" y="28184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0" name="フリーフォーム 149"/>
          <p:cNvSpPr/>
          <p:nvPr/>
        </p:nvSpPr>
        <p:spPr bwMode="auto">
          <a:xfrm rot="10800000">
            <a:off x="7287692" y="23019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51" name="フリーフォーム 150"/>
          <p:cNvSpPr/>
          <p:nvPr/>
        </p:nvSpPr>
        <p:spPr bwMode="auto">
          <a:xfrm rot="10800000">
            <a:off x="7805149" y="2305254"/>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2" name="フリーフォーム 151"/>
          <p:cNvSpPr/>
          <p:nvPr/>
        </p:nvSpPr>
        <p:spPr bwMode="auto">
          <a:xfrm rot="10800000">
            <a:off x="6732453" y="177325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53" name="フリーフォーム 152"/>
          <p:cNvSpPr/>
          <p:nvPr/>
        </p:nvSpPr>
        <p:spPr bwMode="auto">
          <a:xfrm rot="10800000">
            <a:off x="6736097" y="229813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4" name="フリーフォーム 153"/>
          <p:cNvSpPr/>
          <p:nvPr/>
        </p:nvSpPr>
        <p:spPr bwMode="auto">
          <a:xfrm rot="10800000">
            <a:off x="7287693" y="178724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55" name="フリーフォーム 154"/>
          <p:cNvSpPr/>
          <p:nvPr/>
        </p:nvSpPr>
        <p:spPr bwMode="auto">
          <a:xfrm rot="10800000">
            <a:off x="7832034" y="1780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56" name="フリーフォーム 155"/>
          <p:cNvSpPr/>
          <p:nvPr/>
        </p:nvSpPr>
        <p:spPr bwMode="auto">
          <a:xfrm>
            <a:off x="7277608" y="33584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57" name="フリーフォーム 156"/>
          <p:cNvSpPr/>
          <p:nvPr/>
        </p:nvSpPr>
        <p:spPr bwMode="auto">
          <a:xfrm>
            <a:off x="5151151" y="17403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58" name="テキスト ボックス 157"/>
          <p:cNvSpPr txBox="1"/>
          <p:nvPr/>
        </p:nvSpPr>
        <p:spPr>
          <a:xfrm>
            <a:off x="5989498" y="5002032"/>
            <a:ext cx="1869423" cy="461665"/>
          </a:xfrm>
          <a:prstGeom prst="rect">
            <a:avLst/>
          </a:prstGeom>
          <a:noFill/>
        </p:spPr>
        <p:txBody>
          <a:bodyPr wrap="none" rtlCol="0">
            <a:spAutoFit/>
          </a:bodyPr>
          <a:lstStyle/>
          <a:p>
            <a:r>
              <a:rPr kumimoji="1" lang="ja-JP" altLang="en-US" sz="2400" dirty="0"/>
              <a:t>▲</a:t>
            </a:r>
            <a:r>
              <a:rPr lang="ja-JP" altLang="en-US" sz="2400" dirty="0"/>
              <a:t>２三歩まで</a:t>
            </a:r>
            <a:endParaRPr kumimoji="1" lang="ja-JP" altLang="en-US" sz="2400" dirty="0"/>
          </a:p>
        </p:txBody>
      </p:sp>
      <p:sp>
        <p:nvSpPr>
          <p:cNvPr id="159" name="フリーフォーム 158"/>
          <p:cNvSpPr/>
          <p:nvPr/>
        </p:nvSpPr>
        <p:spPr bwMode="auto">
          <a:xfrm rot="10800000">
            <a:off x="6750567" y="284113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0" name="フリーフォーム 159"/>
          <p:cNvSpPr/>
          <p:nvPr/>
        </p:nvSpPr>
        <p:spPr bwMode="auto">
          <a:xfrm>
            <a:off x="5151150" y="337797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61" name="フリーフォーム 160"/>
          <p:cNvSpPr/>
          <p:nvPr/>
        </p:nvSpPr>
        <p:spPr bwMode="auto">
          <a:xfrm rot="10800000">
            <a:off x="6226363" y="2835396"/>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2" name="フリーフォーム 161"/>
          <p:cNvSpPr/>
          <p:nvPr/>
        </p:nvSpPr>
        <p:spPr bwMode="auto">
          <a:xfrm rot="10800000">
            <a:off x="1586371" y="2833698"/>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3" name="テキスト ボックス 162"/>
          <p:cNvSpPr txBox="1"/>
          <p:nvPr/>
        </p:nvSpPr>
        <p:spPr>
          <a:xfrm>
            <a:off x="5323209" y="5365151"/>
            <a:ext cx="3328155" cy="904863"/>
          </a:xfrm>
          <a:prstGeom prst="rect">
            <a:avLst/>
          </a:prstGeom>
          <a:noFill/>
        </p:spPr>
        <p:txBody>
          <a:bodyPr wrap="none" rtlCol="0">
            <a:spAutoFit/>
          </a:bodyPr>
          <a:lstStyle/>
          <a:p>
            <a:pPr algn="l"/>
            <a:r>
              <a:rPr lang="ja-JP" altLang="en-US" sz="2400" dirty="0"/>
              <a:t>△２三同金と指せるの</a:t>
            </a:r>
            <a:r>
              <a:rPr kumimoji="1" lang="ja-JP" altLang="en-US" sz="2400" dirty="0"/>
              <a:t>で</a:t>
            </a:r>
            <a:endParaRPr kumimoji="1" lang="en-US" altLang="ja-JP" sz="2400" dirty="0"/>
          </a:p>
          <a:p>
            <a:pPr algn="l"/>
            <a:r>
              <a:rPr kumimoji="1" lang="ja-JP" altLang="en-US" sz="2400" dirty="0"/>
              <a:t>打ち歩詰めではない</a:t>
            </a:r>
          </a:p>
        </p:txBody>
      </p:sp>
      <p:sp>
        <p:nvSpPr>
          <p:cNvPr id="164" name="テキスト ボックス 163"/>
          <p:cNvSpPr txBox="1"/>
          <p:nvPr/>
        </p:nvSpPr>
        <p:spPr>
          <a:xfrm>
            <a:off x="699610" y="6199277"/>
            <a:ext cx="6558206" cy="523220"/>
          </a:xfrm>
          <a:prstGeom prst="rect">
            <a:avLst/>
          </a:prstGeom>
          <a:noFill/>
        </p:spPr>
        <p:txBody>
          <a:bodyPr wrap="none" rtlCol="0">
            <a:spAutoFit/>
          </a:bodyPr>
          <a:lstStyle/>
          <a:p>
            <a:r>
              <a:rPr lang="ja-JP" altLang="en-US" dirty="0"/>
              <a:t>打ち歩詰め関連のチェックは結構難しい</a:t>
            </a:r>
            <a:r>
              <a:rPr lang="en-US" altLang="ja-JP" dirty="0"/>
              <a:t>…</a:t>
            </a:r>
            <a:endParaRPr kumimoji="1" lang="ja-JP" altLang="en-US" dirty="0"/>
          </a:p>
        </p:txBody>
      </p:sp>
      <p:sp>
        <p:nvSpPr>
          <p:cNvPr id="165" name="フリーフォーム 164"/>
          <p:cNvSpPr/>
          <p:nvPr/>
        </p:nvSpPr>
        <p:spPr bwMode="auto">
          <a:xfrm>
            <a:off x="3177374" y="335836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6" name="フリーフォーム 165"/>
          <p:cNvSpPr/>
          <p:nvPr/>
        </p:nvSpPr>
        <p:spPr bwMode="auto">
          <a:xfrm>
            <a:off x="7832033" y="33483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7516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合法手の生成</a:t>
            </a:r>
          </a:p>
        </p:txBody>
      </p:sp>
      <p:sp>
        <p:nvSpPr>
          <p:cNvPr id="3" name="コンテンツ プレースホルダー 2"/>
          <p:cNvSpPr>
            <a:spLocks noGrp="1"/>
          </p:cNvSpPr>
          <p:nvPr>
            <p:ph idx="1"/>
          </p:nvPr>
        </p:nvSpPr>
        <p:spPr/>
        <p:txBody>
          <a:bodyPr/>
          <a:lstStyle/>
          <a:p>
            <a:r>
              <a:rPr kumimoji="1" lang="ja-JP" altLang="en-US" dirty="0"/>
              <a:t>合法手の生成</a:t>
            </a:r>
            <a:endParaRPr kumimoji="1" lang="en-US" altLang="ja-JP" dirty="0"/>
          </a:p>
          <a:p>
            <a:pPr lvl="1"/>
            <a:r>
              <a:rPr kumimoji="1" lang="ja-JP" altLang="en-US" dirty="0"/>
              <a:t>これができれば一応ゲームは可能</a:t>
            </a:r>
            <a:endParaRPr kumimoji="1" lang="en-US" altLang="ja-JP" dirty="0"/>
          </a:p>
          <a:p>
            <a:pPr lvl="2"/>
            <a:r>
              <a:rPr lang="ja-JP" altLang="en-US" dirty="0"/>
              <a:t>合法手の中からプレイヤーが選択する</a:t>
            </a:r>
            <a:endParaRPr lang="en-US" altLang="ja-JP" dirty="0"/>
          </a:p>
          <a:p>
            <a:pPr lvl="2"/>
            <a:r>
              <a:rPr kumimoji="1" lang="ja-JP" altLang="en-US" dirty="0"/>
              <a:t>合法手の中からランダムに選択する</a:t>
            </a:r>
            <a:r>
              <a:rPr kumimoji="1" lang="en-US" altLang="ja-JP" dirty="0"/>
              <a:t>(</a:t>
            </a:r>
            <a:r>
              <a:rPr kumimoji="1" lang="ja-JP" altLang="en-US" dirty="0"/>
              <a:t>ただし弱い</a:t>
            </a:r>
            <a:r>
              <a:rPr kumimoji="1" lang="en-US" altLang="ja-JP" dirty="0"/>
              <a:t>)</a:t>
            </a:r>
          </a:p>
          <a:p>
            <a:r>
              <a:rPr lang="ja-JP" altLang="en-US" dirty="0"/>
              <a:t>合法手から手を選択</a:t>
            </a:r>
            <a:endParaRPr lang="en-US" altLang="ja-JP" dirty="0"/>
          </a:p>
          <a:p>
            <a:pPr lvl="1"/>
            <a:r>
              <a:rPr kumimoji="1" lang="ja-JP" altLang="en-US" dirty="0"/>
              <a:t>強い手を選ぶのは難しい</a:t>
            </a:r>
            <a:endParaRPr kumimoji="1" lang="en-US" altLang="ja-JP" dirty="0"/>
          </a:p>
          <a:p>
            <a:pPr lvl="2"/>
            <a:r>
              <a:rPr lang="ja-JP" altLang="en-US" dirty="0"/>
              <a:t>ゲームごとに強い手は異なる</a:t>
            </a:r>
            <a:endParaRPr lang="en-US" altLang="ja-JP" dirty="0"/>
          </a:p>
          <a:p>
            <a:pPr lvl="2"/>
            <a:r>
              <a:rPr kumimoji="1" lang="ja-JP" altLang="en-US" dirty="0"/>
              <a:t>同じゲームでも局面ごとに強い手は異なる</a:t>
            </a:r>
            <a:endParaRPr kumimoji="1" lang="en-US" altLang="ja-JP" dirty="0"/>
          </a:p>
        </p:txBody>
      </p:sp>
      <p:sp>
        <p:nvSpPr>
          <p:cNvPr id="5" name="テキスト ボックス 4"/>
          <p:cNvSpPr txBox="1"/>
          <p:nvPr/>
        </p:nvSpPr>
        <p:spPr>
          <a:xfrm>
            <a:off x="2286000" y="5606020"/>
            <a:ext cx="5755102" cy="1040285"/>
          </a:xfrm>
          <a:prstGeom prst="rect">
            <a:avLst/>
          </a:prstGeom>
          <a:noFill/>
        </p:spPr>
        <p:txBody>
          <a:bodyPr wrap="none" rtlCol="0">
            <a:spAutoFit/>
          </a:bodyPr>
          <a:lstStyle/>
          <a:p>
            <a:pPr algn="l"/>
            <a:r>
              <a:rPr kumimoji="1" lang="en-US" altLang="ja-JP" dirty="0"/>
              <a:t>…</a:t>
            </a:r>
            <a:r>
              <a:rPr kumimoji="1" lang="ja-JP" altLang="en-US" dirty="0" err="1"/>
              <a:t>なので</a:t>
            </a:r>
            <a:r>
              <a:rPr kumimoji="1" lang="ja-JP" altLang="en-US" dirty="0"/>
              <a:t>とりあえずは</a:t>
            </a:r>
            <a:endParaRPr kumimoji="1" lang="en-US" altLang="ja-JP" dirty="0"/>
          </a:p>
          <a:p>
            <a:pPr algn="l"/>
            <a:r>
              <a:rPr lang="ja-JP" altLang="en-US" dirty="0"/>
              <a:t>プレイヤーが手を選択することにする</a:t>
            </a:r>
            <a:endParaRPr kumimoji="1" lang="ja-JP" altLang="en-US" dirty="0"/>
          </a:p>
        </p:txBody>
      </p:sp>
    </p:spTree>
    <p:extLst>
      <p:ext uri="{BB962C8B-B14F-4D97-AF65-F5344CB8AC3E}">
        <p14:creationId xmlns:p14="http://schemas.microsoft.com/office/powerpoint/2010/main" val="12331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合法手の選択</a:t>
            </a:r>
          </a:p>
        </p:txBody>
      </p:sp>
      <p:sp>
        <p:nvSpPr>
          <p:cNvPr id="25" name="コンテンツ プレースホルダー 24"/>
          <p:cNvSpPr>
            <a:spLocks noGrp="1"/>
          </p:cNvSpPr>
          <p:nvPr>
            <p:ph idx="1"/>
          </p:nvPr>
        </p:nvSpPr>
        <p:spPr>
          <a:xfrm>
            <a:off x="457200" y="1423500"/>
            <a:ext cx="8229600" cy="938646"/>
          </a:xfrm>
        </p:spPr>
        <p:txBody>
          <a:bodyPr/>
          <a:lstStyle/>
          <a:p>
            <a:r>
              <a:rPr lang="ja-JP" altLang="en-US" sz="2800" dirty="0"/>
              <a:t>以下のどちらかで合法手を選択する</a:t>
            </a:r>
            <a:endParaRPr kumimoji="1" lang="ja-JP" altLang="en-US" sz="2800" dirty="0"/>
          </a:p>
        </p:txBody>
      </p:sp>
      <p:sp>
        <p:nvSpPr>
          <p:cNvPr id="3" name="フローチャート: 処理 2"/>
          <p:cNvSpPr/>
          <p:nvPr/>
        </p:nvSpPr>
        <p:spPr bwMode="auto">
          <a:xfrm>
            <a:off x="609600" y="2109299"/>
            <a:ext cx="3581400" cy="9144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合法手のリストを生成</a:t>
            </a:r>
          </a:p>
        </p:txBody>
      </p:sp>
      <p:sp>
        <p:nvSpPr>
          <p:cNvPr id="5" name="フローチャート: 処理 4"/>
          <p:cNvSpPr/>
          <p:nvPr/>
        </p:nvSpPr>
        <p:spPr bwMode="auto">
          <a:xfrm>
            <a:off x="595745" y="3650617"/>
            <a:ext cx="3581400" cy="9144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リストから手を選択する</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フローチャート: 処理 5"/>
          <p:cNvSpPr/>
          <p:nvPr/>
        </p:nvSpPr>
        <p:spPr bwMode="auto">
          <a:xfrm>
            <a:off x="4537364" y="2109299"/>
            <a:ext cx="3581400" cy="9144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手を選択する</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フローチャート: 判断 6"/>
          <p:cNvSpPr/>
          <p:nvPr/>
        </p:nvSpPr>
        <p:spPr bwMode="auto">
          <a:xfrm>
            <a:off x="4537364" y="3328499"/>
            <a:ext cx="3581400" cy="1544782"/>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選択した手が</a:t>
            </a:r>
            <a:endPar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合法手か？</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フローチャート: 処理 8"/>
          <p:cNvSpPr/>
          <p:nvPr/>
        </p:nvSpPr>
        <p:spPr bwMode="auto">
          <a:xfrm>
            <a:off x="595745" y="5226571"/>
            <a:ext cx="3581400" cy="9144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選択した手を指す</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フローチャート: 処理 9"/>
          <p:cNvSpPr/>
          <p:nvPr/>
        </p:nvSpPr>
        <p:spPr bwMode="auto">
          <a:xfrm>
            <a:off x="4613564" y="5246342"/>
            <a:ext cx="3581400" cy="9144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選択した手を指す</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12" name="直線矢印コネクタ 11"/>
          <p:cNvCxnSpPr>
            <a:stCxn id="3" idx="2"/>
            <a:endCxn id="5" idx="0"/>
          </p:cNvCxnSpPr>
          <p:nvPr/>
        </p:nvCxnSpPr>
        <p:spPr bwMode="auto">
          <a:xfrm flipH="1">
            <a:off x="2386445" y="3023699"/>
            <a:ext cx="13855" cy="626918"/>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矢印コネクタ 12"/>
          <p:cNvCxnSpPr/>
          <p:nvPr/>
        </p:nvCxnSpPr>
        <p:spPr bwMode="auto">
          <a:xfrm flipH="1">
            <a:off x="2372590" y="4599653"/>
            <a:ext cx="13855" cy="626918"/>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a:stCxn id="6" idx="2"/>
            <a:endCxn id="7" idx="0"/>
          </p:cNvCxnSpPr>
          <p:nvPr/>
        </p:nvCxnSpPr>
        <p:spPr bwMode="auto">
          <a:xfrm>
            <a:off x="6328064" y="3023699"/>
            <a:ext cx="0" cy="304800"/>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p:cNvCxnSpPr>
            <a:stCxn id="7" idx="2"/>
          </p:cNvCxnSpPr>
          <p:nvPr/>
        </p:nvCxnSpPr>
        <p:spPr bwMode="auto">
          <a:xfrm>
            <a:off x="6328064" y="4873281"/>
            <a:ext cx="0" cy="358846"/>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6321136" y="4791094"/>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cxnSp>
        <p:nvCxnSpPr>
          <p:cNvPr id="29" name="直線コネクタ 28"/>
          <p:cNvCxnSpPr/>
          <p:nvPr/>
        </p:nvCxnSpPr>
        <p:spPr bwMode="auto">
          <a:xfrm flipH="1" flipV="1">
            <a:off x="8465128" y="2566499"/>
            <a:ext cx="1" cy="1546513"/>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線コネクタ 33"/>
          <p:cNvCxnSpPr>
            <a:stCxn id="7" idx="3"/>
          </p:cNvCxnSpPr>
          <p:nvPr/>
        </p:nvCxnSpPr>
        <p:spPr bwMode="auto">
          <a:xfrm>
            <a:off x="8118764" y="4100890"/>
            <a:ext cx="360219"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endCxn id="6" idx="3"/>
          </p:cNvCxnSpPr>
          <p:nvPr/>
        </p:nvCxnSpPr>
        <p:spPr bwMode="auto">
          <a:xfrm flipH="1">
            <a:off x="8118764" y="2566499"/>
            <a:ext cx="346364" cy="0"/>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38"/>
          <p:cNvSpPr txBox="1"/>
          <p:nvPr/>
        </p:nvSpPr>
        <p:spPr>
          <a:xfrm>
            <a:off x="7980001" y="4156202"/>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
        <p:nvSpPr>
          <p:cNvPr id="40" name="テキスト ボックス 39"/>
          <p:cNvSpPr txBox="1"/>
          <p:nvPr/>
        </p:nvSpPr>
        <p:spPr>
          <a:xfrm>
            <a:off x="4046477" y="6279305"/>
            <a:ext cx="4389343" cy="523220"/>
          </a:xfrm>
          <a:prstGeom prst="rect">
            <a:avLst/>
          </a:prstGeom>
          <a:noFill/>
        </p:spPr>
        <p:txBody>
          <a:bodyPr wrap="none" rtlCol="0">
            <a:spAutoFit/>
          </a:bodyPr>
          <a:lstStyle/>
          <a:p>
            <a:r>
              <a:rPr kumimoji="1" lang="ja-JP" altLang="en-US" dirty="0"/>
              <a:t>合法手無しの場合に注意！</a:t>
            </a:r>
          </a:p>
        </p:txBody>
      </p:sp>
    </p:spTree>
    <p:extLst>
      <p:ext uri="{BB962C8B-B14F-4D97-AF65-F5344CB8AC3E}">
        <p14:creationId xmlns:p14="http://schemas.microsoft.com/office/powerpoint/2010/main" val="19378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合法手生成・判定の注意点</a:t>
            </a:r>
          </a:p>
        </p:txBody>
      </p:sp>
      <p:sp>
        <p:nvSpPr>
          <p:cNvPr id="3" name="コンテンツ プレースホルダー 2"/>
          <p:cNvSpPr>
            <a:spLocks noGrp="1"/>
          </p:cNvSpPr>
          <p:nvPr>
            <p:ph idx="1"/>
          </p:nvPr>
        </p:nvSpPr>
        <p:spPr/>
        <p:txBody>
          <a:bodyPr/>
          <a:lstStyle/>
          <a:p>
            <a:r>
              <a:rPr kumimoji="1" lang="ja-JP" altLang="en-US" dirty="0"/>
              <a:t>合法手の生成・判定では以下の点に注意</a:t>
            </a:r>
            <a:endParaRPr kumimoji="1" lang="en-US" altLang="ja-JP" dirty="0"/>
          </a:p>
          <a:p>
            <a:pPr lvl="1"/>
            <a:r>
              <a:rPr lang="ja-JP" altLang="en-US" dirty="0"/>
              <a:t>合法手があるのか？</a:t>
            </a:r>
            <a:endParaRPr lang="en-US" altLang="ja-JP" dirty="0"/>
          </a:p>
          <a:p>
            <a:pPr lvl="2"/>
            <a:r>
              <a:rPr kumimoji="1" lang="ja-JP" altLang="en-US" dirty="0"/>
              <a:t>合法手が無い場合にフリーズする可能性</a:t>
            </a:r>
            <a:endParaRPr lang="en-US" altLang="ja-JP" dirty="0"/>
          </a:p>
          <a:p>
            <a:pPr lvl="1"/>
            <a:r>
              <a:rPr kumimoji="1" lang="ja-JP" altLang="en-US" dirty="0"/>
              <a:t>パスはできるのか？</a:t>
            </a:r>
            <a:endParaRPr kumimoji="1" lang="en-US" altLang="ja-JP" dirty="0"/>
          </a:p>
          <a:p>
            <a:pPr lvl="2"/>
            <a:r>
              <a:rPr lang="ja-JP" altLang="en-US" dirty="0"/>
              <a:t>パス</a:t>
            </a:r>
            <a:r>
              <a:rPr lang="en-US" altLang="ja-JP" dirty="0"/>
              <a:t>(</a:t>
            </a:r>
            <a:r>
              <a:rPr lang="ja-JP" altLang="en-US" dirty="0"/>
              <a:t>何もしない</a:t>
            </a:r>
            <a:r>
              <a:rPr lang="en-US" altLang="ja-JP" dirty="0"/>
              <a:t>)</a:t>
            </a:r>
            <a:r>
              <a:rPr lang="ja-JP" altLang="en-US" dirty="0"/>
              <a:t>が合法手に含まれるのか？</a:t>
            </a:r>
            <a:endParaRPr kumimoji="1" lang="en-US" altLang="ja-JP" dirty="0"/>
          </a:p>
          <a:p>
            <a:pPr lvl="1"/>
            <a:r>
              <a:rPr lang="ja-JP" altLang="en-US" dirty="0"/>
              <a:t>合法手だけを生成・判定しているか？</a:t>
            </a:r>
            <a:endParaRPr lang="en-US" altLang="ja-JP" dirty="0"/>
          </a:p>
          <a:p>
            <a:pPr lvl="2"/>
            <a:r>
              <a:rPr kumimoji="1" lang="ja-JP" altLang="en-US" dirty="0"/>
              <a:t>合法手以外の手を合法手と判定</a:t>
            </a:r>
            <a:r>
              <a:rPr lang="ja-JP" altLang="en-US" dirty="0"/>
              <a:t>していないか？</a:t>
            </a:r>
            <a:endParaRPr kumimoji="1" lang="en-US" altLang="ja-JP" dirty="0"/>
          </a:p>
          <a:p>
            <a:pPr lvl="2"/>
            <a:r>
              <a:rPr lang="ja-JP" altLang="en-US" dirty="0"/>
              <a:t>合法手なのに合法手リストから漏れていないか？」</a:t>
            </a:r>
            <a:endParaRPr kumimoji="1" lang="ja-JP" altLang="en-US" dirty="0"/>
          </a:p>
        </p:txBody>
      </p:sp>
    </p:spTree>
    <p:extLst>
      <p:ext uri="{BB962C8B-B14F-4D97-AF65-F5344CB8AC3E}">
        <p14:creationId xmlns:p14="http://schemas.microsoft.com/office/powerpoint/2010/main" val="369354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合法手無し・パスの処理</a:t>
            </a:r>
          </a:p>
        </p:txBody>
      </p:sp>
      <p:graphicFrame>
        <p:nvGraphicFramePr>
          <p:cNvPr id="4" name="表 3"/>
          <p:cNvGraphicFramePr>
            <a:graphicFrameLocks noGrp="1"/>
          </p:cNvGraphicFramePr>
          <p:nvPr>
            <p:extLst>
              <p:ext uri="{D42A27DB-BD31-4B8C-83A1-F6EECF244321}">
                <p14:modId xmlns:p14="http://schemas.microsoft.com/office/powerpoint/2010/main" val="3463664927"/>
              </p:ext>
            </p:extLst>
          </p:nvPr>
        </p:nvGraphicFramePr>
        <p:xfrm>
          <a:off x="486508" y="1600200"/>
          <a:ext cx="8276492" cy="4079240"/>
        </p:xfrm>
        <a:graphic>
          <a:graphicData uri="http://schemas.openxmlformats.org/drawingml/2006/table">
            <a:tbl>
              <a:tblPr firstRow="1" bandRow="1">
                <a:tableStyleId>{5C22544A-7EE6-4342-B048-85BDC9FD1C3A}</a:tableStyleId>
              </a:tblPr>
              <a:tblGrid>
                <a:gridCol w="1723292">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r>
                        <a:rPr kumimoji="1" lang="ja-JP" altLang="en-US" dirty="0"/>
                        <a:t>ゲーム</a:t>
                      </a:r>
                    </a:p>
                  </a:txBody>
                  <a:tcPr/>
                </a:tc>
                <a:tc>
                  <a:txBody>
                    <a:bodyPr/>
                    <a:lstStyle/>
                    <a:p>
                      <a:r>
                        <a:rPr kumimoji="1" lang="ja-JP" altLang="en-US" dirty="0"/>
                        <a:t>合法手無しの場合の処理</a:t>
                      </a:r>
                    </a:p>
                  </a:txBody>
                  <a:tcPr/>
                </a:tc>
                <a:tc>
                  <a:txBody>
                    <a:bodyPr/>
                    <a:lstStyle/>
                    <a:p>
                      <a:r>
                        <a:rPr kumimoji="1" lang="ja-JP" altLang="en-US" dirty="0"/>
                        <a:t>パス</a:t>
                      </a:r>
                    </a:p>
                  </a:txBody>
                  <a:tcPr/>
                </a:tc>
                <a:extLst>
                  <a:ext uri="{0D108BD9-81ED-4DB2-BD59-A6C34878D82A}">
                    <a16:rowId xmlns:a16="http://schemas.microsoft.com/office/drawing/2014/main" val="10000"/>
                  </a:ext>
                </a:extLst>
              </a:tr>
              <a:tr h="370840">
                <a:tc>
                  <a:txBody>
                    <a:bodyPr/>
                    <a:lstStyle/>
                    <a:p>
                      <a:r>
                        <a:rPr kumimoji="1" lang="ja-JP" altLang="en-US" dirty="0"/>
                        <a:t>リバーシ</a:t>
                      </a:r>
                    </a:p>
                  </a:txBody>
                  <a:tcPr/>
                </a:tc>
                <a:tc>
                  <a:txBody>
                    <a:bodyPr/>
                    <a:lstStyle/>
                    <a:p>
                      <a:r>
                        <a:rPr kumimoji="1" lang="ja-JP" altLang="en-US" dirty="0"/>
                        <a:t>パス　双方パスならゲーム終了</a:t>
                      </a:r>
                    </a:p>
                  </a:txBody>
                  <a:tcPr/>
                </a:tc>
                <a:tc>
                  <a:txBody>
                    <a:bodyPr/>
                    <a:lstStyle/>
                    <a:p>
                      <a:r>
                        <a:rPr kumimoji="1" lang="ja-JP" altLang="en-US" dirty="0"/>
                        <a:t>合法手無しの場合のみ</a:t>
                      </a:r>
                    </a:p>
                  </a:txBody>
                  <a:tcPr/>
                </a:tc>
                <a:extLst>
                  <a:ext uri="{0D108BD9-81ED-4DB2-BD59-A6C34878D82A}">
                    <a16:rowId xmlns:a16="http://schemas.microsoft.com/office/drawing/2014/main" val="10001"/>
                  </a:ext>
                </a:extLst>
              </a:tr>
              <a:tr h="370840">
                <a:tc>
                  <a:txBody>
                    <a:bodyPr/>
                    <a:lstStyle/>
                    <a:p>
                      <a:r>
                        <a:rPr kumimoji="1" lang="ja-JP" altLang="en-US" dirty="0"/>
                        <a:t>７並べ</a:t>
                      </a:r>
                    </a:p>
                  </a:txBody>
                  <a:tcPr/>
                </a:tc>
                <a:tc>
                  <a:txBody>
                    <a:bodyPr/>
                    <a:lstStyle/>
                    <a:p>
                      <a:r>
                        <a:rPr kumimoji="1" lang="ja-JP" altLang="en-US" dirty="0"/>
                        <a:t>パス</a:t>
                      </a:r>
                      <a:r>
                        <a:rPr kumimoji="1" lang="en-US" altLang="ja-JP" dirty="0"/>
                        <a:t>(3</a:t>
                      </a:r>
                      <a:r>
                        <a:rPr kumimoji="1" lang="ja-JP" altLang="en-US" dirty="0"/>
                        <a:t>回まで</a:t>
                      </a:r>
                      <a:r>
                        <a:rPr kumimoji="1" lang="en-US" altLang="ja-JP" dirty="0"/>
                        <a:t>)</a:t>
                      </a:r>
                      <a:r>
                        <a:rPr kumimoji="1" lang="ja-JP" altLang="en-US" dirty="0"/>
                        <a:t>　</a:t>
                      </a:r>
                      <a:r>
                        <a:rPr kumimoji="1" lang="en-US" altLang="ja-JP" dirty="0"/>
                        <a:t>4</a:t>
                      </a:r>
                      <a:r>
                        <a:rPr kumimoji="1" lang="ja-JP" altLang="en-US" dirty="0"/>
                        <a:t>回目のパスは負け</a:t>
                      </a:r>
                    </a:p>
                  </a:txBody>
                  <a:tcPr/>
                </a:tc>
                <a:tc>
                  <a:txBody>
                    <a:bodyPr/>
                    <a:lstStyle/>
                    <a:p>
                      <a:r>
                        <a:rPr kumimoji="1" lang="ja-JP" altLang="en-US" dirty="0"/>
                        <a:t>いつでも可</a:t>
                      </a:r>
                      <a:r>
                        <a:rPr kumimoji="1" lang="en-US" altLang="ja-JP" dirty="0"/>
                        <a:t>(3</a:t>
                      </a:r>
                      <a:r>
                        <a:rPr kumimoji="1" lang="ja-JP" altLang="en-US" dirty="0"/>
                        <a:t>回まで</a:t>
                      </a:r>
                      <a:r>
                        <a:rPr kumimoji="1" lang="en-US" altLang="ja-JP" dirty="0"/>
                        <a:t>)</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大富豪</a:t>
                      </a:r>
                    </a:p>
                  </a:txBody>
                  <a:tcPr/>
                </a:tc>
                <a:tc>
                  <a:txBody>
                    <a:bodyPr/>
                    <a:lstStyle/>
                    <a:p>
                      <a:r>
                        <a:rPr kumimoji="1" lang="ja-JP" altLang="en-US" dirty="0"/>
                        <a:t>パス</a:t>
                      </a:r>
                    </a:p>
                  </a:txBody>
                  <a:tcPr/>
                </a:tc>
                <a:tc>
                  <a:txBody>
                    <a:bodyPr/>
                    <a:lstStyle/>
                    <a:p>
                      <a:r>
                        <a:rPr kumimoji="1" lang="ja-JP" altLang="en-US" dirty="0"/>
                        <a:t>いつでも可</a:t>
                      </a:r>
                    </a:p>
                  </a:txBody>
                  <a:tcPr/>
                </a:tc>
                <a:extLst>
                  <a:ext uri="{0D108BD9-81ED-4DB2-BD59-A6C34878D82A}">
                    <a16:rowId xmlns:a16="http://schemas.microsoft.com/office/drawing/2014/main" val="10003"/>
                  </a:ext>
                </a:extLst>
              </a:tr>
              <a:tr h="370840">
                <a:tc>
                  <a:txBody>
                    <a:bodyPr/>
                    <a:lstStyle/>
                    <a:p>
                      <a:r>
                        <a:rPr kumimoji="1" lang="ja-JP" altLang="en-US" dirty="0"/>
                        <a:t>チェス</a:t>
                      </a:r>
                    </a:p>
                  </a:txBody>
                  <a:tcPr/>
                </a:tc>
                <a:tc>
                  <a:txBody>
                    <a:bodyPr/>
                    <a:lstStyle/>
                    <a:p>
                      <a:r>
                        <a:rPr kumimoji="1" lang="ja-JP" altLang="en-US" dirty="0"/>
                        <a:t>ステールメイト</a:t>
                      </a:r>
                      <a:r>
                        <a:rPr kumimoji="1" lang="en-US" altLang="ja-JP" dirty="0"/>
                        <a:t>(</a:t>
                      </a:r>
                      <a:r>
                        <a:rPr kumimoji="1" lang="ja-JP" altLang="en-US" dirty="0"/>
                        <a:t>引き分け</a:t>
                      </a:r>
                      <a:r>
                        <a:rPr kumimoji="1" lang="en-US" altLang="ja-JP" dirty="0"/>
                        <a:t>)</a:t>
                      </a:r>
                      <a:endParaRPr kumimoji="1" lang="ja-JP" altLang="en-US" dirty="0"/>
                    </a:p>
                  </a:txBody>
                  <a:tcPr/>
                </a:tc>
                <a:tc>
                  <a:txBody>
                    <a:bodyPr/>
                    <a:lstStyle/>
                    <a:p>
                      <a:r>
                        <a:rPr kumimoji="1" lang="ja-JP" altLang="en-US" dirty="0"/>
                        <a:t>無し</a:t>
                      </a:r>
                    </a:p>
                  </a:txBody>
                  <a:tcPr/>
                </a:tc>
                <a:extLst>
                  <a:ext uri="{0D108BD9-81ED-4DB2-BD59-A6C34878D82A}">
                    <a16:rowId xmlns:a16="http://schemas.microsoft.com/office/drawing/2014/main" val="10004"/>
                  </a:ext>
                </a:extLst>
              </a:tr>
              <a:tr h="370840">
                <a:tc>
                  <a:txBody>
                    <a:bodyPr/>
                    <a:lstStyle/>
                    <a:p>
                      <a:r>
                        <a:rPr kumimoji="1" lang="ja-JP" altLang="en-US" dirty="0"/>
                        <a:t>将棋</a:t>
                      </a:r>
                    </a:p>
                  </a:txBody>
                  <a:tcPr/>
                </a:tc>
                <a:tc>
                  <a:txBody>
                    <a:bodyPr/>
                    <a:lstStyle/>
                    <a:p>
                      <a:r>
                        <a:rPr kumimoji="1" lang="ja-JP" altLang="en-US" dirty="0"/>
                        <a:t>規定無し</a:t>
                      </a:r>
                      <a:r>
                        <a:rPr kumimoji="1" lang="en-US" altLang="ja-JP" dirty="0"/>
                        <a:t>(</a:t>
                      </a:r>
                      <a:r>
                        <a:rPr kumimoji="1" lang="ja-JP" altLang="en-US" dirty="0"/>
                        <a:t>実戦ではますありえない</a:t>
                      </a:r>
                      <a:r>
                        <a:rPr kumimoji="1" lang="en-US" altLang="ja-JP" dirty="0"/>
                        <a:t>)</a:t>
                      </a:r>
                      <a:endParaRPr kumimoji="1" lang="ja-JP" altLang="en-US" dirty="0"/>
                    </a:p>
                  </a:txBody>
                  <a:tcPr/>
                </a:tc>
                <a:tc>
                  <a:txBody>
                    <a:bodyPr/>
                    <a:lstStyle/>
                    <a:p>
                      <a:r>
                        <a:rPr kumimoji="1" lang="ja-JP" altLang="en-US" dirty="0"/>
                        <a:t>無し</a:t>
                      </a:r>
                    </a:p>
                  </a:txBody>
                  <a:tcPr/>
                </a:tc>
                <a:extLst>
                  <a:ext uri="{0D108BD9-81ED-4DB2-BD59-A6C34878D82A}">
                    <a16:rowId xmlns:a16="http://schemas.microsoft.com/office/drawing/2014/main" val="10005"/>
                  </a:ext>
                </a:extLst>
              </a:tr>
              <a:tr h="370840">
                <a:tc>
                  <a:txBody>
                    <a:bodyPr/>
                    <a:lstStyle/>
                    <a:p>
                      <a:r>
                        <a:rPr kumimoji="1" lang="ja-JP" altLang="en-US" dirty="0"/>
                        <a:t>囲碁</a:t>
                      </a:r>
                    </a:p>
                  </a:txBody>
                  <a:tcPr/>
                </a:tc>
                <a:tc>
                  <a:txBody>
                    <a:bodyPr/>
                    <a:lstStyle/>
                    <a:p>
                      <a:r>
                        <a:rPr kumimoji="1" lang="ja-JP" altLang="en-US" dirty="0"/>
                        <a:t>規定無し</a:t>
                      </a:r>
                      <a:r>
                        <a:rPr kumimoji="1" lang="en-US" altLang="ja-JP" dirty="0"/>
                        <a:t>(</a:t>
                      </a:r>
                      <a:r>
                        <a:rPr kumimoji="1" lang="ja-JP" altLang="en-US" dirty="0"/>
                        <a:t>実戦ではますありえない</a:t>
                      </a:r>
                      <a:r>
                        <a:rPr kumimoji="1" lang="en-US" altLang="ja-JP" dirty="0"/>
                        <a:t>)</a:t>
                      </a:r>
                      <a:endParaRPr kumimoji="1" lang="ja-JP" altLang="en-US" dirty="0"/>
                    </a:p>
                  </a:txBody>
                  <a:tcPr/>
                </a:tc>
                <a:tc>
                  <a:txBody>
                    <a:bodyPr/>
                    <a:lstStyle/>
                    <a:p>
                      <a:r>
                        <a:rPr kumimoji="1" lang="ja-JP" altLang="en-US" dirty="0"/>
                        <a:t>いつでも可</a:t>
                      </a:r>
                    </a:p>
                  </a:txBody>
                  <a:tcPr/>
                </a:tc>
                <a:extLst>
                  <a:ext uri="{0D108BD9-81ED-4DB2-BD59-A6C34878D82A}">
                    <a16:rowId xmlns:a16="http://schemas.microsoft.com/office/drawing/2014/main" val="10006"/>
                  </a:ext>
                </a:extLst>
              </a:tr>
              <a:tr h="370840">
                <a:tc>
                  <a:txBody>
                    <a:bodyPr/>
                    <a:lstStyle/>
                    <a:p>
                      <a:r>
                        <a:rPr kumimoji="1" lang="ja-JP" altLang="en-US" dirty="0"/>
                        <a:t>連珠</a:t>
                      </a:r>
                    </a:p>
                  </a:txBody>
                  <a:tcPr/>
                </a:tc>
                <a:tc>
                  <a:txBody>
                    <a:bodyPr/>
                    <a:lstStyle/>
                    <a:p>
                      <a:r>
                        <a:rPr kumimoji="1" lang="ja-JP" altLang="en-US" dirty="0"/>
                        <a:t>規定無し</a:t>
                      </a:r>
                      <a:r>
                        <a:rPr kumimoji="1" lang="en-US" altLang="ja-JP" dirty="0"/>
                        <a:t>(</a:t>
                      </a:r>
                      <a:r>
                        <a:rPr kumimoji="1" lang="ja-JP" altLang="en-US" dirty="0"/>
                        <a:t>実戦ではまずありえない</a:t>
                      </a:r>
                      <a:r>
                        <a:rPr kumimoji="1" lang="en-US" altLang="ja-JP" dirty="0"/>
                        <a:t>)</a:t>
                      </a:r>
                      <a:endParaRPr kumimoji="1" lang="ja-JP" altLang="en-US" dirty="0"/>
                    </a:p>
                  </a:txBody>
                  <a:tcPr/>
                </a:tc>
                <a:tc>
                  <a:txBody>
                    <a:bodyPr/>
                    <a:lstStyle/>
                    <a:p>
                      <a:r>
                        <a:rPr kumimoji="1" lang="ja-JP" altLang="en-US" dirty="0"/>
                        <a:t>無し</a:t>
                      </a:r>
                    </a:p>
                  </a:txBody>
                  <a:tcPr/>
                </a:tc>
                <a:extLst>
                  <a:ext uri="{0D108BD9-81ED-4DB2-BD59-A6C34878D82A}">
                    <a16:rowId xmlns:a16="http://schemas.microsoft.com/office/drawing/2014/main" val="10007"/>
                  </a:ext>
                </a:extLst>
              </a:tr>
              <a:tr h="370840">
                <a:tc>
                  <a:txBody>
                    <a:bodyPr/>
                    <a:lstStyle/>
                    <a:p>
                      <a:r>
                        <a:rPr kumimoji="1" lang="ja-JP" altLang="en-US" dirty="0"/>
                        <a:t>バックギャモン</a:t>
                      </a:r>
                    </a:p>
                  </a:txBody>
                  <a:tcPr/>
                </a:tc>
                <a:tc>
                  <a:txBody>
                    <a:bodyPr/>
                    <a:lstStyle/>
                    <a:p>
                      <a:r>
                        <a:rPr kumimoji="1" lang="ja-JP" altLang="en-US" dirty="0"/>
                        <a:t>パス</a:t>
                      </a:r>
                    </a:p>
                  </a:txBody>
                  <a:tcPr/>
                </a:tc>
                <a:tc>
                  <a:txBody>
                    <a:bodyPr/>
                    <a:lstStyle/>
                    <a:p>
                      <a:r>
                        <a:rPr kumimoji="1" lang="ja-JP" altLang="en-US" dirty="0"/>
                        <a:t>合法手無しの場合のみ</a:t>
                      </a:r>
                    </a:p>
                  </a:txBody>
                  <a:tcPr/>
                </a:tc>
                <a:extLst>
                  <a:ext uri="{0D108BD9-81ED-4DB2-BD59-A6C34878D82A}">
                    <a16:rowId xmlns:a16="http://schemas.microsoft.com/office/drawing/2014/main" val="10008"/>
                  </a:ext>
                </a:extLst>
              </a:tr>
              <a:tr h="370840">
                <a:tc>
                  <a:txBody>
                    <a:bodyPr/>
                    <a:lstStyle/>
                    <a:p>
                      <a:r>
                        <a:rPr kumimoji="1" lang="ja-JP" altLang="en-US" dirty="0"/>
                        <a:t>チェッカー</a:t>
                      </a:r>
                    </a:p>
                  </a:txBody>
                  <a:tcPr/>
                </a:tc>
                <a:tc>
                  <a:txBody>
                    <a:bodyPr/>
                    <a:lstStyle/>
                    <a:p>
                      <a:r>
                        <a:rPr kumimoji="1" lang="ja-JP" altLang="en-US" dirty="0"/>
                        <a:t>負け</a:t>
                      </a:r>
                    </a:p>
                  </a:txBody>
                  <a:tcPr/>
                </a:tc>
                <a:tc>
                  <a:txBody>
                    <a:bodyPr/>
                    <a:lstStyle/>
                    <a:p>
                      <a:r>
                        <a:rPr kumimoji="1" lang="ja-JP" altLang="en-US" dirty="0"/>
                        <a:t>無し</a:t>
                      </a:r>
                    </a:p>
                  </a:txBody>
                  <a:tcPr/>
                </a:tc>
                <a:extLst>
                  <a:ext uri="{0D108BD9-81ED-4DB2-BD59-A6C34878D82A}">
                    <a16:rowId xmlns:a16="http://schemas.microsoft.com/office/drawing/2014/main" val="10009"/>
                  </a:ext>
                </a:extLst>
              </a:tr>
              <a:tr h="370840">
                <a:tc>
                  <a:txBody>
                    <a:bodyPr/>
                    <a:lstStyle/>
                    <a:p>
                      <a:r>
                        <a:rPr kumimoji="1" lang="ja-JP" altLang="en-US" dirty="0"/>
                        <a:t>麻雀</a:t>
                      </a:r>
                    </a:p>
                  </a:txBody>
                  <a:tcPr/>
                </a:tc>
                <a:tc>
                  <a:txBody>
                    <a:bodyPr/>
                    <a:lstStyle/>
                    <a:p>
                      <a:r>
                        <a:rPr kumimoji="1" lang="ja-JP" altLang="en-US" dirty="0"/>
                        <a:t>ありえない</a:t>
                      </a:r>
                    </a:p>
                  </a:txBody>
                  <a:tcPr/>
                </a:tc>
                <a:tc>
                  <a:txBody>
                    <a:bodyPr/>
                    <a:lstStyle/>
                    <a:p>
                      <a:r>
                        <a:rPr kumimoji="1" lang="ja-JP" altLang="en-US" dirty="0"/>
                        <a:t>無し</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9244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latin typeface="Times New Roman" panose="02020603050405020304" pitchFamily="18" charset="0"/>
              </a:rPr>
              <a:t>合法手無しの例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86" name="円/楕円 85"/>
          <p:cNvSpPr/>
          <p:nvPr/>
        </p:nvSpPr>
        <p:spPr bwMode="auto">
          <a:xfrm>
            <a:off x="2148052" y="227914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円/楕円 86"/>
          <p:cNvSpPr/>
          <p:nvPr/>
        </p:nvSpPr>
        <p:spPr bwMode="auto">
          <a:xfrm>
            <a:off x="1600200"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円/楕円 87"/>
          <p:cNvSpPr/>
          <p:nvPr/>
        </p:nvSpPr>
        <p:spPr bwMode="auto">
          <a:xfrm>
            <a:off x="2130434"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円/楕円 88"/>
          <p:cNvSpPr/>
          <p:nvPr/>
        </p:nvSpPr>
        <p:spPr bwMode="auto">
          <a:xfrm>
            <a:off x="2649202"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円/楕円 89"/>
          <p:cNvSpPr/>
          <p:nvPr/>
        </p:nvSpPr>
        <p:spPr bwMode="auto">
          <a:xfrm>
            <a:off x="3205655" y="176621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円/楕円 90"/>
          <p:cNvSpPr/>
          <p:nvPr/>
        </p:nvSpPr>
        <p:spPr bwMode="auto">
          <a:xfrm>
            <a:off x="3715407"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円/楕円 91"/>
          <p:cNvSpPr/>
          <p:nvPr/>
        </p:nvSpPr>
        <p:spPr bwMode="auto">
          <a:xfrm>
            <a:off x="4233015"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円/楕円 92"/>
          <p:cNvSpPr/>
          <p:nvPr/>
        </p:nvSpPr>
        <p:spPr bwMode="auto">
          <a:xfrm>
            <a:off x="1087341" y="22925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4" name="円/楕円 93"/>
          <p:cNvSpPr/>
          <p:nvPr/>
        </p:nvSpPr>
        <p:spPr bwMode="auto">
          <a:xfrm>
            <a:off x="1087341" y="28194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円/楕円 94"/>
          <p:cNvSpPr/>
          <p:nvPr/>
        </p:nvSpPr>
        <p:spPr bwMode="auto">
          <a:xfrm>
            <a:off x="1087341" y="33593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円/楕円 95"/>
          <p:cNvSpPr/>
          <p:nvPr/>
        </p:nvSpPr>
        <p:spPr bwMode="auto">
          <a:xfrm>
            <a:off x="1068673" y="38862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円/楕円 96"/>
          <p:cNvSpPr/>
          <p:nvPr/>
        </p:nvSpPr>
        <p:spPr bwMode="auto">
          <a:xfrm>
            <a:off x="1087341"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円/楕円 97"/>
          <p:cNvSpPr/>
          <p:nvPr/>
        </p:nvSpPr>
        <p:spPr bwMode="auto">
          <a:xfrm>
            <a:off x="1087341" y="496613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円/楕円 98"/>
          <p:cNvSpPr/>
          <p:nvPr/>
        </p:nvSpPr>
        <p:spPr bwMode="auto">
          <a:xfrm>
            <a:off x="4767755" y="227894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円/楕円 99"/>
          <p:cNvSpPr/>
          <p:nvPr/>
        </p:nvSpPr>
        <p:spPr bwMode="auto">
          <a:xfrm>
            <a:off x="4767755" y="28194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円/楕円 100"/>
          <p:cNvSpPr/>
          <p:nvPr/>
        </p:nvSpPr>
        <p:spPr bwMode="auto">
          <a:xfrm>
            <a:off x="4782207" y="33593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円/楕円 101"/>
          <p:cNvSpPr/>
          <p:nvPr/>
        </p:nvSpPr>
        <p:spPr bwMode="auto">
          <a:xfrm>
            <a:off x="4767755" y="38862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円/楕円 102"/>
          <p:cNvSpPr/>
          <p:nvPr/>
        </p:nvSpPr>
        <p:spPr bwMode="auto">
          <a:xfrm>
            <a:off x="4782207" y="441254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円/楕円 103"/>
          <p:cNvSpPr/>
          <p:nvPr/>
        </p:nvSpPr>
        <p:spPr bwMode="auto">
          <a:xfrm>
            <a:off x="4767755" y="496625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円/楕円 104"/>
          <p:cNvSpPr/>
          <p:nvPr/>
        </p:nvSpPr>
        <p:spPr bwMode="auto">
          <a:xfrm>
            <a:off x="1598265" y="548365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円/楕円 105"/>
          <p:cNvSpPr/>
          <p:nvPr/>
        </p:nvSpPr>
        <p:spPr bwMode="auto">
          <a:xfrm>
            <a:off x="2128499" y="548365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円/楕円 106"/>
          <p:cNvSpPr/>
          <p:nvPr/>
        </p:nvSpPr>
        <p:spPr bwMode="auto">
          <a:xfrm>
            <a:off x="2647267" y="548365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円/楕円 107"/>
          <p:cNvSpPr/>
          <p:nvPr/>
        </p:nvSpPr>
        <p:spPr bwMode="auto">
          <a:xfrm>
            <a:off x="3203720" y="549727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円/楕円 108"/>
          <p:cNvSpPr/>
          <p:nvPr/>
        </p:nvSpPr>
        <p:spPr bwMode="auto">
          <a:xfrm>
            <a:off x="3715407" y="548365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円/楕円 109"/>
          <p:cNvSpPr/>
          <p:nvPr/>
        </p:nvSpPr>
        <p:spPr bwMode="auto">
          <a:xfrm>
            <a:off x="4233015" y="548365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円/楕円 110"/>
          <p:cNvSpPr/>
          <p:nvPr/>
        </p:nvSpPr>
        <p:spPr bwMode="auto">
          <a:xfrm>
            <a:off x="1605382" y="22925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円/楕円 111"/>
          <p:cNvSpPr/>
          <p:nvPr/>
        </p:nvSpPr>
        <p:spPr bwMode="auto">
          <a:xfrm>
            <a:off x="2646815" y="22925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円/楕円 112"/>
          <p:cNvSpPr/>
          <p:nvPr/>
        </p:nvSpPr>
        <p:spPr bwMode="auto">
          <a:xfrm>
            <a:off x="3200400" y="22925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円/楕円 113"/>
          <p:cNvSpPr/>
          <p:nvPr/>
        </p:nvSpPr>
        <p:spPr bwMode="auto">
          <a:xfrm>
            <a:off x="3715407" y="22925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4233015" y="229770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2134891" y="281011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1607320" y="2823703"/>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円/楕円 131"/>
          <p:cNvSpPr/>
          <p:nvPr/>
        </p:nvSpPr>
        <p:spPr bwMode="auto">
          <a:xfrm>
            <a:off x="2650470" y="281011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円/楕円 132"/>
          <p:cNvSpPr/>
          <p:nvPr/>
        </p:nvSpPr>
        <p:spPr bwMode="auto">
          <a:xfrm>
            <a:off x="3203720" y="2823703"/>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円/楕円 133"/>
          <p:cNvSpPr/>
          <p:nvPr/>
        </p:nvSpPr>
        <p:spPr bwMode="auto">
          <a:xfrm>
            <a:off x="3720195" y="281011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円/楕円 134"/>
          <p:cNvSpPr/>
          <p:nvPr/>
        </p:nvSpPr>
        <p:spPr bwMode="auto">
          <a:xfrm>
            <a:off x="4250098" y="281581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2153285" y="333665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1610615" y="33500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2652048" y="33500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円/楕円 138"/>
          <p:cNvSpPr/>
          <p:nvPr/>
        </p:nvSpPr>
        <p:spPr bwMode="auto">
          <a:xfrm>
            <a:off x="3205633" y="33500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円/楕円 139"/>
          <p:cNvSpPr/>
          <p:nvPr/>
        </p:nvSpPr>
        <p:spPr bwMode="auto">
          <a:xfrm>
            <a:off x="3720640" y="33500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円/楕円 140"/>
          <p:cNvSpPr/>
          <p:nvPr/>
        </p:nvSpPr>
        <p:spPr bwMode="auto">
          <a:xfrm>
            <a:off x="4238248" y="335522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円/楕円 141"/>
          <p:cNvSpPr/>
          <p:nvPr/>
        </p:nvSpPr>
        <p:spPr bwMode="auto">
          <a:xfrm>
            <a:off x="2149990" y="386345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1607320" y="387688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円/楕円 143"/>
          <p:cNvSpPr/>
          <p:nvPr/>
        </p:nvSpPr>
        <p:spPr bwMode="auto">
          <a:xfrm>
            <a:off x="2648753" y="387688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円/楕円 144"/>
          <p:cNvSpPr/>
          <p:nvPr/>
        </p:nvSpPr>
        <p:spPr bwMode="auto">
          <a:xfrm>
            <a:off x="3202338" y="387688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3717345" y="387688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4234953" y="388202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2151184" y="440345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円/楕円 148"/>
          <p:cNvSpPr/>
          <p:nvPr/>
        </p:nvSpPr>
        <p:spPr bwMode="auto">
          <a:xfrm>
            <a:off x="1608514" y="44168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円/楕円 149"/>
          <p:cNvSpPr/>
          <p:nvPr/>
        </p:nvSpPr>
        <p:spPr bwMode="auto">
          <a:xfrm>
            <a:off x="2649947" y="44168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円/楕円 150"/>
          <p:cNvSpPr/>
          <p:nvPr/>
        </p:nvSpPr>
        <p:spPr bwMode="auto">
          <a:xfrm>
            <a:off x="3203532" y="44168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円/楕円 151"/>
          <p:cNvSpPr/>
          <p:nvPr/>
        </p:nvSpPr>
        <p:spPr bwMode="auto">
          <a:xfrm>
            <a:off x="3718539" y="44168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4236147" y="442202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2150155" y="494358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円/楕円 154"/>
          <p:cNvSpPr/>
          <p:nvPr/>
        </p:nvSpPr>
        <p:spPr bwMode="auto">
          <a:xfrm>
            <a:off x="1607485" y="495701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2648918" y="495701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3202503" y="495701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3717510" y="495701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4235118" y="496215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テキスト ボックス 159"/>
          <p:cNvSpPr txBox="1"/>
          <p:nvPr/>
        </p:nvSpPr>
        <p:spPr>
          <a:xfrm>
            <a:off x="5821671" y="2119667"/>
            <a:ext cx="2529860" cy="1040285"/>
          </a:xfrm>
          <a:prstGeom prst="rect">
            <a:avLst/>
          </a:prstGeom>
          <a:noFill/>
        </p:spPr>
        <p:txBody>
          <a:bodyPr wrap="none" rtlCol="0">
            <a:spAutoFit/>
          </a:bodyPr>
          <a:lstStyle/>
          <a:p>
            <a:pPr algn="l"/>
            <a:r>
              <a:rPr kumimoji="1" lang="ja-JP" altLang="en-US" dirty="0"/>
              <a:t>黒も白も</a:t>
            </a:r>
            <a:endParaRPr kumimoji="1" lang="en-US" altLang="ja-JP" dirty="0"/>
          </a:p>
          <a:p>
            <a:pPr algn="l"/>
            <a:r>
              <a:rPr lang="ja-JP" altLang="en-US" dirty="0"/>
              <a:t>打てる場所無し</a:t>
            </a:r>
            <a:endParaRPr kumimoji="1" lang="en-US" altLang="ja-JP" dirty="0"/>
          </a:p>
        </p:txBody>
      </p:sp>
      <p:grpSp>
        <p:nvGrpSpPr>
          <p:cNvPr id="117" name="グループ化 116"/>
          <p:cNvGrpSpPr/>
          <p:nvPr/>
        </p:nvGrpSpPr>
        <p:grpSpPr>
          <a:xfrm>
            <a:off x="6031010" y="3336659"/>
            <a:ext cx="1896674" cy="1046305"/>
            <a:chOff x="6031010" y="3336659"/>
            <a:chExt cx="1896674" cy="1046305"/>
          </a:xfrm>
        </p:grpSpPr>
        <p:sp>
          <p:nvSpPr>
            <p:cNvPr id="85" name="テキスト ボックス 84"/>
            <p:cNvSpPr txBox="1"/>
            <p:nvPr/>
          </p:nvSpPr>
          <p:spPr>
            <a:xfrm>
              <a:off x="6031010" y="3859744"/>
              <a:ext cx="1896674" cy="523220"/>
            </a:xfrm>
            <a:prstGeom prst="rect">
              <a:avLst/>
            </a:prstGeom>
            <a:noFill/>
          </p:spPr>
          <p:txBody>
            <a:bodyPr wrap="none" rtlCol="0">
              <a:spAutoFit/>
            </a:bodyPr>
            <a:lstStyle/>
            <a:p>
              <a:r>
                <a:rPr kumimoji="1" lang="ja-JP" altLang="en-US" dirty="0"/>
                <a:t>合法手無し</a:t>
              </a:r>
            </a:p>
          </p:txBody>
        </p:sp>
        <p:sp>
          <p:nvSpPr>
            <p:cNvPr id="116" name="下矢印 115"/>
            <p:cNvSpPr/>
            <p:nvPr/>
          </p:nvSpPr>
          <p:spPr bwMode="auto">
            <a:xfrm>
              <a:off x="6705600" y="3336659"/>
              <a:ext cx="533400" cy="47189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18" name="テキスト ボックス 117"/>
          <p:cNvSpPr txBox="1"/>
          <p:nvPr/>
        </p:nvSpPr>
        <p:spPr>
          <a:xfrm>
            <a:off x="5767805" y="4867714"/>
            <a:ext cx="3238500" cy="954107"/>
          </a:xfrm>
          <a:prstGeom prst="rect">
            <a:avLst/>
          </a:prstGeom>
          <a:noFill/>
        </p:spPr>
        <p:txBody>
          <a:bodyPr wrap="square" rtlCol="0">
            <a:spAutoFit/>
          </a:bodyPr>
          <a:lstStyle/>
          <a:p>
            <a:pPr algn="l"/>
            <a:r>
              <a:rPr kumimoji="1" lang="ja-JP" altLang="en-US" dirty="0"/>
              <a:t>双方打てなくなればゲーム終了</a:t>
            </a:r>
          </a:p>
        </p:txBody>
      </p:sp>
    </p:spTree>
    <p:extLst>
      <p:ext uri="{BB962C8B-B14F-4D97-AF65-F5344CB8AC3E}">
        <p14:creationId xmlns:p14="http://schemas.microsoft.com/office/powerpoint/2010/main" val="3668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up)">
                                      <p:cBhvr>
                                        <p:cTn id="13" dur="5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8">
                                            <p:txEl>
                                              <p:pRg st="0" end="0"/>
                                            </p:txEl>
                                          </p:spTgt>
                                        </p:tgtEl>
                                        <p:attrNameLst>
                                          <p:attrName>style.visibility</p:attrName>
                                        </p:attrNameLst>
                                      </p:cBhvr>
                                      <p:to>
                                        <p:strVal val="visible"/>
                                      </p:to>
                                    </p:set>
                                    <p:anim calcmode="lin" valueType="num">
                                      <p:cBhvr additive="base">
                                        <p:cTn id="18"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合法手無しの例：</a:t>
            </a:r>
            <a:r>
              <a:rPr lang="en-US" altLang="ja-JP" dirty="0">
                <a:latin typeface="Times New Roman" panose="02020603050405020304" pitchFamily="18" charset="0"/>
              </a:rPr>
              <a:t>7</a:t>
            </a:r>
            <a:r>
              <a:rPr lang="ja-JP" altLang="en-US" dirty="0">
                <a:latin typeface="Times New Roman" panose="02020603050405020304" pitchFamily="18" charset="0"/>
              </a:rPr>
              <a:t>並べ</a:t>
            </a:r>
            <a:endParaRPr kumimoji="1" lang="ja-JP" altLang="en-US" dirty="0">
              <a:latin typeface="Times New Roman" panose="02020603050405020304" pitchFamily="18" charset="0"/>
            </a:endParaRPr>
          </a:p>
        </p:txBody>
      </p:sp>
      <p:sp>
        <p:nvSpPr>
          <p:cNvPr id="5" name="テキスト ボックス 4"/>
          <p:cNvSpPr txBox="1"/>
          <p:nvPr/>
        </p:nvSpPr>
        <p:spPr>
          <a:xfrm>
            <a:off x="78077" y="1167595"/>
            <a:ext cx="7008523" cy="523220"/>
          </a:xfrm>
          <a:prstGeom prst="rect">
            <a:avLst/>
          </a:prstGeom>
          <a:noFill/>
        </p:spPr>
        <p:txBody>
          <a:bodyPr wrap="square" rtlCol="0">
            <a:spAutoFit/>
          </a:bodyPr>
          <a:lstStyle/>
          <a:p>
            <a:r>
              <a:rPr lang="ja-JP" altLang="en-US" dirty="0"/>
              <a:t>カードを出す代わりにパスしてもいい</a:t>
            </a:r>
            <a:r>
              <a:rPr lang="en-US" altLang="ja-JP" dirty="0"/>
              <a:t>(3</a:t>
            </a:r>
            <a:r>
              <a:rPr lang="ja-JP" altLang="en-US" dirty="0"/>
              <a:t>回まで</a:t>
            </a:r>
            <a:r>
              <a:rPr lang="en-US" altLang="ja-JP" dirty="0"/>
              <a:t>)</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305" y="4505298"/>
            <a:ext cx="285750" cy="428625"/>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840" y="4023164"/>
            <a:ext cx="285750" cy="428625"/>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9840" y="3541030"/>
            <a:ext cx="285750" cy="428625"/>
          </a:xfrm>
          <a:prstGeom prst="rect">
            <a:avLst/>
          </a:prstGeom>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840" y="3065435"/>
            <a:ext cx="285750" cy="428625"/>
          </a:xfrm>
          <a:prstGeom prst="rect">
            <a:avLst/>
          </a:prstGeom>
        </p:spPr>
      </p:pic>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054" y="4505298"/>
            <a:ext cx="285750" cy="428625"/>
          </a:xfrm>
          <a:prstGeom prst="rect">
            <a:avLst/>
          </a:prstGeom>
        </p:spPr>
      </p:pic>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4913" y="4505298"/>
            <a:ext cx="285750" cy="428625"/>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4772" y="4505298"/>
            <a:ext cx="285750" cy="428625"/>
          </a:xfrm>
          <a:prstGeom prst="rect">
            <a:avLst/>
          </a:prstGeom>
        </p:spPr>
      </p:pic>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1611" y="4505298"/>
            <a:ext cx="285750" cy="428625"/>
          </a:xfrm>
          <a:prstGeom prst="rect">
            <a:avLst/>
          </a:prstGeom>
        </p:spPr>
      </p:pic>
      <p:pic>
        <p:nvPicPr>
          <p:cNvPr id="40" name="図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5556" y="4495773"/>
            <a:ext cx="285750" cy="428625"/>
          </a:xfrm>
          <a:prstGeom prst="rect">
            <a:avLst/>
          </a:prstGeom>
        </p:spPr>
      </p:pic>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55556" y="4023163"/>
            <a:ext cx="285750" cy="428625"/>
          </a:xfrm>
          <a:prstGeom prst="rect">
            <a:avLst/>
          </a:prstGeom>
        </p:spPr>
      </p:pic>
      <p:pic>
        <p:nvPicPr>
          <p:cNvPr id="42" name="図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99413" y="4023162"/>
            <a:ext cx="285750" cy="428625"/>
          </a:xfrm>
          <a:prstGeom prst="rect">
            <a:avLst/>
          </a:prstGeom>
        </p:spPr>
      </p:pic>
      <p:pic>
        <p:nvPicPr>
          <p:cNvPr id="43" name="図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3270" y="4023162"/>
            <a:ext cx="285750" cy="428625"/>
          </a:xfrm>
          <a:prstGeom prst="rect">
            <a:avLst/>
          </a:prstGeom>
        </p:spPr>
      </p:pic>
      <p:pic>
        <p:nvPicPr>
          <p:cNvPr id="44" name="図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054" y="4029860"/>
            <a:ext cx="285750" cy="428625"/>
          </a:xfrm>
          <a:prstGeom prst="rect">
            <a:avLst/>
          </a:prstGeom>
        </p:spPr>
      </p:pic>
      <p:pic>
        <p:nvPicPr>
          <p:cNvPr id="45" name="図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24913" y="4023162"/>
            <a:ext cx="285750" cy="428625"/>
          </a:xfrm>
          <a:prstGeom prst="rect">
            <a:avLst/>
          </a:prstGeom>
        </p:spPr>
      </p:pic>
      <p:pic>
        <p:nvPicPr>
          <p:cNvPr id="46" name="図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55556" y="3550553"/>
            <a:ext cx="285750" cy="428625"/>
          </a:xfrm>
          <a:prstGeom prst="rect">
            <a:avLst/>
          </a:prstGeom>
        </p:spPr>
      </p:pic>
      <p:pic>
        <p:nvPicPr>
          <p:cNvPr id="47" name="図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08938" y="3541028"/>
            <a:ext cx="285750" cy="428625"/>
          </a:xfrm>
          <a:prstGeom prst="rect">
            <a:avLst/>
          </a:prstGeom>
        </p:spPr>
      </p:pic>
      <p:pic>
        <p:nvPicPr>
          <p:cNvPr id="48" name="図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80859" y="5169827"/>
            <a:ext cx="571500" cy="857250"/>
          </a:xfrm>
          <a:prstGeom prst="rect">
            <a:avLst/>
          </a:prstGeom>
        </p:spPr>
      </p:pic>
      <p:pic>
        <p:nvPicPr>
          <p:cNvPr id="49" name="図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65054" y="3077246"/>
            <a:ext cx="285750" cy="428625"/>
          </a:xfrm>
          <a:prstGeom prst="rect">
            <a:avLst/>
          </a:prstGeom>
        </p:spPr>
      </p:pic>
      <p:pic>
        <p:nvPicPr>
          <p:cNvPr id="50" name="図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84772" y="3082008"/>
            <a:ext cx="285750" cy="428625"/>
          </a:xfrm>
          <a:prstGeom prst="rect">
            <a:avLst/>
          </a:prstGeom>
        </p:spPr>
      </p:pic>
      <p:pic>
        <p:nvPicPr>
          <p:cNvPr id="51" name="図 5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20268" y="3065434"/>
            <a:ext cx="285750" cy="428625"/>
          </a:xfrm>
          <a:prstGeom prst="rect">
            <a:avLst/>
          </a:prstGeom>
        </p:spPr>
      </p:pic>
      <p:pic>
        <p:nvPicPr>
          <p:cNvPr id="52" name="図 5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98450" y="4507584"/>
            <a:ext cx="285750" cy="428625"/>
          </a:xfrm>
          <a:prstGeom prst="rect">
            <a:avLst/>
          </a:prstGeom>
        </p:spPr>
      </p:pic>
      <p:pic>
        <p:nvPicPr>
          <p:cNvPr id="53" name="図 5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94472" y="4023162"/>
            <a:ext cx="285750" cy="428625"/>
          </a:xfrm>
          <a:prstGeom prst="rect">
            <a:avLst/>
          </a:prstGeom>
        </p:spPr>
      </p:pic>
      <p:pic>
        <p:nvPicPr>
          <p:cNvPr id="54" name="図 5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054654" y="3541027"/>
            <a:ext cx="285750" cy="428625"/>
          </a:xfrm>
          <a:prstGeom prst="rect">
            <a:avLst/>
          </a:prstGeom>
        </p:spPr>
      </p:pic>
      <p:pic>
        <p:nvPicPr>
          <p:cNvPr id="55" name="図 5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395697" y="4509033"/>
            <a:ext cx="285750" cy="428625"/>
          </a:xfrm>
          <a:prstGeom prst="rect">
            <a:avLst/>
          </a:prstGeom>
        </p:spPr>
      </p:pic>
      <p:pic>
        <p:nvPicPr>
          <p:cNvPr id="56" name="図 5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81722" y="4501008"/>
            <a:ext cx="285750" cy="428625"/>
          </a:xfrm>
          <a:prstGeom prst="rect">
            <a:avLst/>
          </a:prstGeom>
        </p:spPr>
      </p:pic>
      <p:pic>
        <p:nvPicPr>
          <p:cNvPr id="57" name="図 5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21462" y="4495772"/>
            <a:ext cx="285750" cy="428625"/>
          </a:xfrm>
          <a:prstGeom prst="rect">
            <a:avLst/>
          </a:prstGeom>
        </p:spPr>
      </p:pic>
      <p:pic>
        <p:nvPicPr>
          <p:cNvPr id="58" name="図 5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12296" y="2060066"/>
            <a:ext cx="571500" cy="857250"/>
          </a:xfrm>
          <a:prstGeom prst="rect">
            <a:avLst/>
          </a:prstGeom>
        </p:spPr>
      </p:pic>
      <p:pic>
        <p:nvPicPr>
          <p:cNvPr id="59" name="図 5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451164" y="5172907"/>
            <a:ext cx="571500" cy="857250"/>
          </a:xfrm>
          <a:prstGeom prst="rect">
            <a:avLst/>
          </a:prstGeom>
        </p:spPr>
      </p:pic>
      <p:pic>
        <p:nvPicPr>
          <p:cNvPr id="60" name="図 5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85743" y="5180542"/>
            <a:ext cx="571500" cy="857250"/>
          </a:xfrm>
          <a:prstGeom prst="rect">
            <a:avLst/>
          </a:prstGeom>
        </p:spPr>
      </p:pic>
      <p:pic>
        <p:nvPicPr>
          <p:cNvPr id="61" name="図 6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501184" y="2051830"/>
            <a:ext cx="571500" cy="857250"/>
          </a:xfrm>
          <a:prstGeom prst="rect">
            <a:avLst/>
          </a:prstGeom>
        </p:spPr>
      </p:pic>
      <p:pic>
        <p:nvPicPr>
          <p:cNvPr id="62" name="図 6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497775" y="5180542"/>
            <a:ext cx="571500" cy="857250"/>
          </a:xfrm>
          <a:prstGeom prst="rect">
            <a:avLst/>
          </a:prstGeom>
        </p:spPr>
      </p:pic>
      <p:pic>
        <p:nvPicPr>
          <p:cNvPr id="3" name="図 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332378" y="4017651"/>
            <a:ext cx="285750" cy="428625"/>
          </a:xfrm>
          <a:prstGeom prst="rect">
            <a:avLst/>
          </a:prstGeom>
        </p:spPr>
      </p:pic>
      <p:pic>
        <p:nvPicPr>
          <p:cNvPr id="4" name="図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81722" y="4029860"/>
            <a:ext cx="285750" cy="428625"/>
          </a:xfrm>
          <a:prstGeom prst="rect">
            <a:avLst/>
          </a:prstGeom>
        </p:spPr>
      </p:pic>
      <p:pic>
        <p:nvPicPr>
          <p:cNvPr id="7" name="図 6"/>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536037" y="3074207"/>
            <a:ext cx="285750" cy="428625"/>
          </a:xfrm>
          <a:prstGeom prst="rect">
            <a:avLst/>
          </a:prstGeom>
        </p:spPr>
      </p:pic>
      <p:pic>
        <p:nvPicPr>
          <p:cNvPr id="8" name="図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686891" y="3541026"/>
            <a:ext cx="285750" cy="428625"/>
          </a:xfrm>
          <a:prstGeom prst="rect">
            <a:avLst/>
          </a:prstGeom>
        </p:spPr>
      </p:pic>
      <p:pic>
        <p:nvPicPr>
          <p:cNvPr id="15" name="図 1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5983" y="2060066"/>
            <a:ext cx="571500" cy="857250"/>
          </a:xfrm>
          <a:prstGeom prst="rect">
            <a:avLst/>
          </a:prstGeom>
        </p:spPr>
      </p:pic>
      <p:pic>
        <p:nvPicPr>
          <p:cNvPr id="22" name="図 2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035838" y="4495772"/>
            <a:ext cx="285750" cy="428625"/>
          </a:xfrm>
          <a:prstGeom prst="rect">
            <a:avLst/>
          </a:prstGeom>
        </p:spPr>
      </p:pic>
      <p:pic>
        <p:nvPicPr>
          <p:cNvPr id="24" name="図 2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810986" y="2045351"/>
            <a:ext cx="571500" cy="857250"/>
          </a:xfrm>
          <a:prstGeom prst="rect">
            <a:avLst/>
          </a:prstGeom>
        </p:spPr>
      </p:pic>
      <p:pic>
        <p:nvPicPr>
          <p:cNvPr id="64" name="図 6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898216" y="3065433"/>
            <a:ext cx="285750" cy="428625"/>
          </a:xfrm>
          <a:prstGeom prst="rect">
            <a:avLst/>
          </a:prstGeom>
        </p:spPr>
      </p:pic>
      <p:pic>
        <p:nvPicPr>
          <p:cNvPr id="65" name="図 6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260395" y="3074206"/>
            <a:ext cx="285750" cy="428625"/>
          </a:xfrm>
          <a:prstGeom prst="rect">
            <a:avLst/>
          </a:prstGeom>
        </p:spPr>
      </p:pic>
      <p:pic>
        <p:nvPicPr>
          <p:cNvPr id="67" name="図 6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49962" y="5175498"/>
            <a:ext cx="571500" cy="857250"/>
          </a:xfrm>
          <a:prstGeom prst="rect">
            <a:avLst/>
          </a:prstGeom>
        </p:spPr>
      </p:pic>
      <p:pic>
        <p:nvPicPr>
          <p:cNvPr id="68" name="図 6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425276" y="5180542"/>
            <a:ext cx="571500" cy="857250"/>
          </a:xfrm>
          <a:prstGeom prst="rect">
            <a:avLst/>
          </a:prstGeom>
        </p:spPr>
      </p:pic>
      <p:pic>
        <p:nvPicPr>
          <p:cNvPr id="69" name="図 6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447800" y="2057400"/>
            <a:ext cx="571500" cy="857250"/>
          </a:xfrm>
          <a:prstGeom prst="rect">
            <a:avLst/>
          </a:prstGeom>
        </p:spPr>
      </p:pic>
      <p:pic>
        <p:nvPicPr>
          <p:cNvPr id="70" name="図 69"/>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774101" y="2071063"/>
            <a:ext cx="571500" cy="857250"/>
          </a:xfrm>
          <a:prstGeom prst="rect">
            <a:avLst/>
          </a:prstGeom>
        </p:spPr>
      </p:pic>
      <p:pic>
        <p:nvPicPr>
          <p:cNvPr id="71" name="図 70"/>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425908" y="2060066"/>
            <a:ext cx="571500" cy="857250"/>
          </a:xfrm>
          <a:prstGeom prst="rect">
            <a:avLst/>
          </a:prstGeom>
        </p:spPr>
      </p:pic>
      <p:pic>
        <p:nvPicPr>
          <p:cNvPr id="73" name="図 72"/>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126479" y="5175498"/>
            <a:ext cx="571500" cy="857250"/>
          </a:xfrm>
          <a:prstGeom prst="rect">
            <a:avLst/>
          </a:prstGeom>
        </p:spPr>
      </p:pic>
      <p:pic>
        <p:nvPicPr>
          <p:cNvPr id="74" name="図 73"/>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120427" y="2051784"/>
            <a:ext cx="571500" cy="857250"/>
          </a:xfrm>
          <a:prstGeom prst="rect">
            <a:avLst/>
          </a:prstGeom>
        </p:spPr>
      </p:pic>
      <p:pic>
        <p:nvPicPr>
          <p:cNvPr id="75" name="図 7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801793" y="5175498"/>
            <a:ext cx="571500" cy="857250"/>
          </a:xfrm>
          <a:prstGeom prst="rect">
            <a:avLst/>
          </a:prstGeom>
        </p:spPr>
      </p:pic>
      <p:pic>
        <p:nvPicPr>
          <p:cNvPr id="76" name="図 75"/>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190495" y="4017651"/>
            <a:ext cx="285750" cy="428625"/>
          </a:xfrm>
          <a:prstGeom prst="rect">
            <a:avLst/>
          </a:prstGeom>
        </p:spPr>
      </p:pic>
      <p:pic>
        <p:nvPicPr>
          <p:cNvPr id="77" name="図 76"/>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4536037" y="4017651"/>
            <a:ext cx="285750" cy="428625"/>
          </a:xfrm>
          <a:prstGeom prst="rect">
            <a:avLst/>
          </a:prstGeom>
        </p:spPr>
      </p:pic>
      <p:pic>
        <p:nvPicPr>
          <p:cNvPr id="78" name="図 77"/>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684773" y="4500673"/>
            <a:ext cx="285750" cy="428625"/>
          </a:xfrm>
          <a:prstGeom prst="rect">
            <a:avLst/>
          </a:prstGeom>
        </p:spPr>
      </p:pic>
      <p:pic>
        <p:nvPicPr>
          <p:cNvPr id="79" name="図 78"/>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5260395" y="4495772"/>
            <a:ext cx="285750" cy="428625"/>
          </a:xfrm>
          <a:prstGeom prst="rect">
            <a:avLst/>
          </a:prstGeom>
        </p:spPr>
      </p:pic>
      <p:sp>
        <p:nvSpPr>
          <p:cNvPr id="16" name="角丸四角形吹き出し 15"/>
          <p:cNvSpPr/>
          <p:nvPr/>
        </p:nvSpPr>
        <p:spPr bwMode="auto">
          <a:xfrm>
            <a:off x="6705600" y="1747908"/>
            <a:ext cx="2140389" cy="917365"/>
          </a:xfrm>
          <a:prstGeom prst="wedgeRoundRectCallout">
            <a:avLst>
              <a:gd name="adj1" fmla="val -80058"/>
              <a:gd name="adj2" fmla="val 30552"/>
              <a:gd name="adj3" fmla="val 16667"/>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出せるカードが</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無いのでパス</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17" name="角丸四角形 16"/>
          <p:cNvSpPr/>
          <p:nvPr/>
        </p:nvSpPr>
        <p:spPr bwMode="auto">
          <a:xfrm>
            <a:off x="6248400" y="2945666"/>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83" name="角丸四角形吹き出し 82"/>
          <p:cNvSpPr/>
          <p:nvPr/>
        </p:nvSpPr>
        <p:spPr bwMode="auto">
          <a:xfrm>
            <a:off x="6705600" y="5180542"/>
            <a:ext cx="2140389" cy="917365"/>
          </a:xfrm>
          <a:prstGeom prst="wedgeRoundRectCallout">
            <a:avLst>
              <a:gd name="adj1" fmla="val -77867"/>
              <a:gd name="adj2" fmla="val 1160"/>
              <a:gd name="adj3" fmla="val 16667"/>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solidFill>
                  <a:schemeClr val="bg2"/>
                </a:solidFill>
              </a:rPr>
              <a:t>♠</a:t>
            </a:r>
            <a:r>
              <a:rPr lang="en-US" altLang="ja-JP" sz="2400" dirty="0">
                <a:solidFill>
                  <a:schemeClr val="bg2"/>
                </a:solidFill>
              </a:rPr>
              <a:t>6</a:t>
            </a:r>
            <a:r>
              <a:rPr lang="ja-JP" altLang="en-US" sz="2400" dirty="0"/>
              <a:t> や </a:t>
            </a:r>
            <a:r>
              <a:rPr lang="ja-JP" altLang="en-US" sz="2400" dirty="0">
                <a:solidFill>
                  <a:srgbClr val="FF0000"/>
                </a:solidFill>
              </a:rPr>
              <a:t>♥</a:t>
            </a:r>
            <a:r>
              <a:rPr lang="en-US" altLang="ja-JP" sz="2400" dirty="0">
                <a:solidFill>
                  <a:srgbClr val="FF0000"/>
                </a:solidFill>
              </a:rPr>
              <a:t>8</a:t>
            </a:r>
            <a:r>
              <a:rPr lang="en-US" altLang="ja-JP" sz="2400" dirty="0"/>
              <a:t> </a:t>
            </a:r>
            <a:r>
              <a:rPr lang="ja-JP" altLang="en-US" sz="2400" dirty="0"/>
              <a:t>を</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出せるがパス</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84" name="角丸四角形 83"/>
          <p:cNvSpPr/>
          <p:nvPr/>
        </p:nvSpPr>
        <p:spPr bwMode="auto">
          <a:xfrm>
            <a:off x="6248400" y="4722370"/>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85" name="角丸四角形 84"/>
          <p:cNvSpPr/>
          <p:nvPr/>
        </p:nvSpPr>
        <p:spPr bwMode="auto">
          <a:xfrm>
            <a:off x="7198345" y="2945665"/>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86" name="角丸四角形 85"/>
          <p:cNvSpPr/>
          <p:nvPr/>
        </p:nvSpPr>
        <p:spPr bwMode="auto">
          <a:xfrm>
            <a:off x="7198345" y="4719610"/>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87" name="角丸四角形 86"/>
          <p:cNvSpPr/>
          <p:nvPr/>
        </p:nvSpPr>
        <p:spPr bwMode="auto">
          <a:xfrm>
            <a:off x="8148290" y="2931073"/>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88" name="角丸四角形 87"/>
          <p:cNvSpPr/>
          <p:nvPr/>
        </p:nvSpPr>
        <p:spPr bwMode="auto">
          <a:xfrm>
            <a:off x="8148290" y="4704973"/>
            <a:ext cx="838200" cy="214313"/>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パス</a:t>
            </a:r>
          </a:p>
        </p:txBody>
      </p:sp>
      <p:sp>
        <p:nvSpPr>
          <p:cNvPr id="18" name="テキスト ボックス 17"/>
          <p:cNvSpPr txBox="1"/>
          <p:nvPr/>
        </p:nvSpPr>
        <p:spPr>
          <a:xfrm>
            <a:off x="5844699" y="3290442"/>
            <a:ext cx="3299301" cy="461665"/>
          </a:xfrm>
          <a:prstGeom prst="rect">
            <a:avLst/>
          </a:prstGeom>
          <a:noFill/>
        </p:spPr>
        <p:txBody>
          <a:bodyPr wrap="none" rtlCol="0">
            <a:spAutoFit/>
          </a:bodyPr>
          <a:lstStyle/>
          <a:p>
            <a:r>
              <a:rPr kumimoji="1" lang="ja-JP" altLang="en-US" sz="2400" dirty="0"/>
              <a:t>パス</a:t>
            </a:r>
            <a:r>
              <a:rPr kumimoji="1" lang="en-US" altLang="ja-JP" sz="2400" dirty="0"/>
              <a:t>4</a:t>
            </a:r>
            <a:r>
              <a:rPr kumimoji="1" lang="ja-JP" altLang="en-US" sz="2400" dirty="0"/>
              <a:t>回目なので</a:t>
            </a:r>
            <a:r>
              <a:rPr lang="ja-JP" altLang="en-US" sz="2400" dirty="0"/>
              <a:t>負け！</a:t>
            </a:r>
            <a:endParaRPr kumimoji="1" lang="ja-JP" altLang="en-US" sz="2400" dirty="0"/>
          </a:p>
        </p:txBody>
      </p:sp>
    </p:spTree>
    <p:extLst>
      <p:ext uri="{BB962C8B-B14F-4D97-AF65-F5344CB8AC3E}">
        <p14:creationId xmlns:p14="http://schemas.microsoft.com/office/powerpoint/2010/main" val="5776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checkerboard(across)">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1+#ppt_w/2"/>
                                          </p:val>
                                        </p:tav>
                                        <p:tav tm="100000">
                                          <p:val>
                                            <p:strVal val="#ppt_x"/>
                                          </p:val>
                                        </p:tav>
                                      </p:tavLst>
                                    </p:anim>
                                    <p:anim calcmode="lin" valueType="num">
                                      <p:cBhvr additive="base">
                                        <p:cTn id="2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1+#ppt_w/2"/>
                                          </p:val>
                                        </p:tav>
                                        <p:tav tm="100000">
                                          <p:val>
                                            <p:strVal val="#ppt_x"/>
                                          </p:val>
                                        </p:tav>
                                      </p:tavLst>
                                    </p:anim>
                                    <p:anim calcmode="lin" valueType="num">
                                      <p:cBhvr additive="base">
                                        <p:cTn id="30"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fill="hold"/>
                                        <p:tgtEl>
                                          <p:spTgt spid="86"/>
                                        </p:tgtEl>
                                        <p:attrNameLst>
                                          <p:attrName>ppt_x</p:attrName>
                                        </p:attrNameLst>
                                      </p:cBhvr>
                                      <p:tavLst>
                                        <p:tav tm="0">
                                          <p:val>
                                            <p:strVal val="1+#ppt_w/2"/>
                                          </p:val>
                                        </p:tav>
                                        <p:tav tm="100000">
                                          <p:val>
                                            <p:strVal val="#ppt_x"/>
                                          </p:val>
                                        </p:tav>
                                      </p:tavLst>
                                    </p:anim>
                                    <p:anim calcmode="lin" valueType="num">
                                      <p:cBhvr additive="base">
                                        <p:cTn id="3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1+#ppt_w/2"/>
                                          </p:val>
                                        </p:tav>
                                        <p:tav tm="100000">
                                          <p:val>
                                            <p:strVal val="#ppt_x"/>
                                          </p:val>
                                        </p:tav>
                                      </p:tavLst>
                                    </p:anim>
                                    <p:anim calcmode="lin" valueType="num">
                                      <p:cBhvr additive="base">
                                        <p:cTn id="4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1+#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3" grpId="0" animBg="1"/>
      <p:bldP spid="84" grpId="0" animBg="1"/>
      <p:bldP spid="85" grpId="0" animBg="1"/>
      <p:bldP spid="86" grpId="0" animBg="1"/>
      <p:bldP spid="87" grpId="0" animBg="1"/>
      <p:bldP spid="88"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合法手無しの例：チェス</a:t>
            </a:r>
            <a:endParaRPr kumimoji="1" lang="ja-JP" altLang="en-US" dirty="0">
              <a:latin typeface="Times New Roman" panose="02020603050405020304" pitchFamily="18" charset="0"/>
            </a:endParaRPr>
          </a:p>
        </p:txBody>
      </p:sp>
      <p:grpSp>
        <p:nvGrpSpPr>
          <p:cNvPr id="192" name="グループ化 191"/>
          <p:cNvGrpSpPr/>
          <p:nvPr/>
        </p:nvGrpSpPr>
        <p:grpSpPr>
          <a:xfrm>
            <a:off x="304800" y="1905000"/>
            <a:ext cx="3607650" cy="3607653"/>
            <a:chOff x="562304" y="1245449"/>
            <a:chExt cx="5105400" cy="5105404"/>
          </a:xfrm>
        </p:grpSpPr>
        <p:sp>
          <p:nvSpPr>
            <p:cNvPr id="193" name="正方形/長方形 192"/>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正方形/長方形 209"/>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1" name="正方形/長方形 210"/>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2" name="正方形/長方形 211"/>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3" name="正方形/長方形 212"/>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正方形/長方形 213"/>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正方形/長方形 214"/>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正方形/長方形 215"/>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正方形/長方形 216"/>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正方形/長方形 217"/>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正方形/長方形 225"/>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7" name="正方形/長方形 226"/>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8" name="正方形/長方形 227"/>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9" name="正方形/長方形 228"/>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7" name="正方形/長方形 266"/>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8" name="正方形/長方形 267"/>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9" name="正方形/長方形 268"/>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0" name="正方形/長方形 269"/>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1" name="正方形/長方形 270"/>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2" name="正方形/長方形 271"/>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4" name="正方形/長方形 273"/>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5" name="正方形/長方形 274"/>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6" name="正方形/長方形 275"/>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7" name="正方形/長方形 276"/>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8" name="正方形/長方形 277"/>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正方形/長方形 318"/>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正方形/長方形 319"/>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1" name="正方形/長方形 320"/>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2" name="正方形/長方形 321"/>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3" name="正方形/長方形 322"/>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5" name="正方形/長方形 324"/>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9" name="正方形/長方形 328"/>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0" name="正方形/長方形 329"/>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1" name="正方形/長方形 330"/>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2" name="正方形/長方形 331"/>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3" name="正方形/長方形 332"/>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8" name="正方形/長方形 417"/>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9" name="正方形/長方形 418"/>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0" name="正方形/長方形 419"/>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1" name="正方形/長方形 420"/>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2" name="正方形/長方形 421"/>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3" name="正方形/長方形 422"/>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4" name="テキスト ボックス 423"/>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425" name="テキスト ボックス 424"/>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426" name="テキスト ボックス 425"/>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427" name="テキスト ボックス 426"/>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428" name="テキスト ボックス 427"/>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429" name="テキスト ボックス 428"/>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430" name="テキスト ボックス 429"/>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431" name="テキスト ボックス 430"/>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432" name="テキスト ボックス 431"/>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433" name="テキスト ボックス 432"/>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434" name="テキスト ボックス 433"/>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435" name="テキスト ボックス 434"/>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436" name="テキスト ボックス 435"/>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437" name="テキスト ボックス 436"/>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438" name="テキスト ボックス 437"/>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439" name="テキスト ボックス 438"/>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440" name="図 4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314" y="2627388"/>
            <a:ext cx="219075" cy="2667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078" y="3003813"/>
            <a:ext cx="323850" cy="295275"/>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2949" y="2619801"/>
            <a:ext cx="323850" cy="295275"/>
          </a:xfrm>
          <a:prstGeom prst="rect">
            <a:avLst/>
          </a:prstGeom>
        </p:spPr>
      </p:pic>
      <p:sp>
        <p:nvSpPr>
          <p:cNvPr id="5" name="テキスト ボックス 4"/>
          <p:cNvSpPr txBox="1"/>
          <p:nvPr/>
        </p:nvSpPr>
        <p:spPr>
          <a:xfrm>
            <a:off x="878526" y="5515517"/>
            <a:ext cx="2345514" cy="523220"/>
          </a:xfrm>
          <a:prstGeom prst="rect">
            <a:avLst/>
          </a:prstGeom>
          <a:noFill/>
        </p:spPr>
        <p:txBody>
          <a:bodyPr wrap="none" rtlCol="0">
            <a:spAutoFit/>
          </a:bodyPr>
          <a:lstStyle/>
          <a:p>
            <a:r>
              <a:rPr kumimoji="1" lang="en-US" altLang="ja-JP" dirty="0">
                <a:latin typeface="Times New Roman" panose="02020603050405020304" pitchFamily="18" charset="0"/>
              </a:rPr>
              <a:t>1. … Kh7 </a:t>
            </a:r>
            <a:r>
              <a:rPr kumimoji="1" lang="ja-JP" altLang="en-US" dirty="0">
                <a:latin typeface="Times New Roman" panose="02020603050405020304" pitchFamily="18" charset="0"/>
              </a:rPr>
              <a:t>まで</a:t>
            </a:r>
          </a:p>
        </p:txBody>
      </p:sp>
      <p:grpSp>
        <p:nvGrpSpPr>
          <p:cNvPr id="9" name="グループ化 8"/>
          <p:cNvGrpSpPr/>
          <p:nvPr/>
        </p:nvGrpSpPr>
        <p:grpSpPr>
          <a:xfrm>
            <a:off x="4009671" y="1928446"/>
            <a:ext cx="4090490" cy="4133737"/>
            <a:chOff x="4009671" y="1928446"/>
            <a:chExt cx="4090490" cy="4133737"/>
          </a:xfrm>
        </p:grpSpPr>
        <p:grpSp>
          <p:nvGrpSpPr>
            <p:cNvPr id="456" name="グループ化 455"/>
            <p:cNvGrpSpPr/>
            <p:nvPr/>
          </p:nvGrpSpPr>
          <p:grpSpPr>
            <a:xfrm>
              <a:off x="4492511" y="1928446"/>
              <a:ext cx="3607650" cy="3607653"/>
              <a:chOff x="562304" y="1245449"/>
              <a:chExt cx="5105400" cy="5105404"/>
            </a:xfrm>
          </p:grpSpPr>
          <p:sp>
            <p:nvSpPr>
              <p:cNvPr id="457" name="正方形/長方形 456"/>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8" name="正方形/長方形 457"/>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3" name="正方形/長方形 462"/>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4" name="正方形/長方形 463"/>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5" name="正方形/長方形 464"/>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6" name="正方形/長方形 465"/>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1" name="正方形/長方形 470"/>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2" name="正方形/長方形 471"/>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3" name="正方形/長方形 472"/>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4" name="正方形/長方形 473"/>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5" name="正方形/長方形 474"/>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6" name="正方形/長方形 475"/>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7" name="正方形/長方形 476"/>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8" name="正方形/長方形 477"/>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9" name="正方形/長方形 478"/>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0" name="正方形/長方形 479"/>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1" name="正方形/長方形 480"/>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2" name="正方形/長方形 481"/>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3" name="正方形/長方形 482"/>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4" name="正方形/長方形 483"/>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5" name="正方形/長方形 484"/>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6" name="正方形/長方形 485"/>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7" name="正方形/長方形 486"/>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8" name="正方形/長方形 487"/>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9" name="正方形/長方形 488"/>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0" name="正方形/長方形 489"/>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1" name="正方形/長方形 490"/>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2" name="正方形/長方形 491"/>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3" name="正方形/長方形 492"/>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4" name="正方形/長方形 493"/>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5" name="正方形/長方形 494"/>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6" name="正方形/長方形 495"/>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7" name="正方形/長方形 496"/>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8" name="正方形/長方形 497"/>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9" name="正方形/長方形 498"/>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0" name="正方形/長方形 499"/>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1" name="正方形/長方形 500"/>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2" name="正方形/長方形 501"/>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3" name="正方形/長方形 502"/>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4" name="正方形/長方形 503"/>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5" name="正方形/長方形 504"/>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6" name="正方形/長方形 505"/>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1" name="正方形/長方形 510"/>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2" name="正方形/長方形 511"/>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3" name="正方形/長方形 512"/>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4" name="正方形/長方形 513"/>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5" name="正方形/長方形 514"/>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6" name="正方形/長方形 515"/>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7" name="正方形/長方形 516"/>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8" name="正方形/長方形 517"/>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3" name="正方形/長方形 522"/>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5" name="正方形/長方形 52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6" name="正方形/長方形 52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7" name="正方形/長方形 52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8" name="正方形/長方形 52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1" name="正方形/長方形 530"/>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2" name="正方形/長方形 531"/>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9" name="正方形/長方形 618"/>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0" name="正方形/長方形 619"/>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1" name="正方形/長方形 620"/>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2" name="正方形/長方形 621"/>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3" name="正方形/長方形 622"/>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4" name="正方形/長方形 623"/>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5" name="正方形/長方形 624"/>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6" name="正方形/長方形 625"/>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7" name="テキスト ボックス 626"/>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628" name="テキスト ボックス 627"/>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629" name="テキスト ボックス 628"/>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630" name="テキスト ボックス 629"/>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631" name="テキスト ボックス 630"/>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632" name="テキスト ボックス 631"/>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633" name="テキスト ボックス 632"/>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634" name="テキスト ボックス 633"/>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635" name="テキスト ボックス 634"/>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636" name="テキスト ボックス 635"/>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637" name="テキスト ボックス 636"/>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638" name="テキスト ボックス 637"/>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639" name="テキスト ボックス 638"/>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640" name="テキスト ボックス 639"/>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641" name="テキスト ボックス 640"/>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642" name="テキスト ボックス 641"/>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644" name="図 6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789" y="3027259"/>
              <a:ext cx="323850" cy="295275"/>
            </a:xfrm>
            <a:prstGeom prst="rect">
              <a:avLst/>
            </a:prstGeom>
          </p:spPr>
        </p:pic>
        <p:pic>
          <p:nvPicPr>
            <p:cNvPr id="645" name="図 6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0660" y="2643247"/>
              <a:ext cx="323850" cy="295275"/>
            </a:xfrm>
            <a:prstGeom prst="rect">
              <a:avLst/>
            </a:prstGeom>
          </p:spPr>
        </p:pic>
        <p:sp>
          <p:nvSpPr>
            <p:cNvPr id="646" name="テキスト ボックス 645"/>
            <p:cNvSpPr txBox="1"/>
            <p:nvPr/>
          </p:nvSpPr>
          <p:spPr>
            <a:xfrm>
              <a:off x="5219324" y="5538963"/>
              <a:ext cx="2039341" cy="523220"/>
            </a:xfrm>
            <a:prstGeom prst="rect">
              <a:avLst/>
            </a:prstGeom>
            <a:noFill/>
          </p:spPr>
          <p:txBody>
            <a:bodyPr wrap="none" rtlCol="0">
              <a:spAutoFit/>
            </a:bodyPr>
            <a:lstStyle/>
            <a:p>
              <a:r>
                <a:rPr lang="en-US" altLang="ja-JP" dirty="0">
                  <a:latin typeface="Times New Roman" panose="02020603050405020304" pitchFamily="18" charset="0"/>
                </a:rPr>
                <a:t>2.</a:t>
              </a:r>
              <a:r>
                <a:rPr kumimoji="1" lang="en-US" altLang="ja-JP" dirty="0">
                  <a:latin typeface="Times New Roman" panose="02020603050405020304" pitchFamily="18" charset="0"/>
                </a:rPr>
                <a:t> f7=Q </a:t>
              </a:r>
              <a:r>
                <a:rPr kumimoji="1" lang="ja-JP" altLang="en-US" dirty="0">
                  <a:latin typeface="Times New Roman" panose="02020603050405020304" pitchFamily="18" charset="0"/>
                </a:rPr>
                <a:t>まで</a:t>
              </a: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7715" y="2260338"/>
              <a:ext cx="266700" cy="295275"/>
            </a:xfrm>
            <a:prstGeom prst="rect">
              <a:avLst/>
            </a:prstGeom>
          </p:spPr>
        </p:pic>
        <p:sp>
          <p:nvSpPr>
            <p:cNvPr id="8" name="右矢印 7"/>
            <p:cNvSpPr/>
            <p:nvPr/>
          </p:nvSpPr>
          <p:spPr bwMode="auto">
            <a:xfrm>
              <a:off x="4009671" y="3421729"/>
              <a:ext cx="373896" cy="565534"/>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11" name="直線矢印コネクタ 10"/>
          <p:cNvCxnSpPr>
            <a:stCxn id="471" idx="3"/>
            <a:endCxn id="473" idx="3"/>
          </p:cNvCxnSpPr>
          <p:nvPr/>
        </p:nvCxnSpPr>
        <p:spPr bwMode="auto">
          <a:xfrm>
            <a:off x="7043675" y="2421431"/>
            <a:ext cx="753837"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7" name="直線矢印コネクタ 646"/>
          <p:cNvCxnSpPr/>
          <p:nvPr/>
        </p:nvCxnSpPr>
        <p:spPr bwMode="auto">
          <a:xfrm>
            <a:off x="7030677" y="2633329"/>
            <a:ext cx="766835" cy="72173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8" name="直線矢印コネクタ 647"/>
          <p:cNvCxnSpPr>
            <a:stCxn id="466" idx="3"/>
            <a:endCxn id="458" idx="1"/>
          </p:cNvCxnSpPr>
          <p:nvPr/>
        </p:nvCxnSpPr>
        <p:spPr bwMode="auto">
          <a:xfrm flipH="1">
            <a:off x="4795160" y="2421431"/>
            <a:ext cx="1871596"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9" name="直線矢印コネクタ 648"/>
          <p:cNvCxnSpPr/>
          <p:nvPr/>
        </p:nvCxnSpPr>
        <p:spPr bwMode="auto">
          <a:xfrm flipH="1">
            <a:off x="4801648" y="2606617"/>
            <a:ext cx="1863646" cy="1886222"/>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0" name="直線矢印コネクタ 649"/>
          <p:cNvCxnSpPr>
            <a:stCxn id="479" idx="0"/>
            <a:endCxn id="487" idx="0"/>
          </p:cNvCxnSpPr>
          <p:nvPr/>
        </p:nvCxnSpPr>
        <p:spPr bwMode="auto">
          <a:xfrm>
            <a:off x="6855216" y="2609889"/>
            <a:ext cx="0" cy="37191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グループ化 20"/>
          <p:cNvGrpSpPr/>
          <p:nvPr/>
        </p:nvGrpSpPr>
        <p:grpSpPr>
          <a:xfrm>
            <a:off x="6359862" y="2688110"/>
            <a:ext cx="992435" cy="979046"/>
            <a:chOff x="6359862" y="2688110"/>
            <a:chExt cx="992435" cy="979046"/>
          </a:xfrm>
        </p:grpSpPr>
        <p:sp>
          <p:nvSpPr>
            <p:cNvPr id="20" name="円/楕円 19"/>
            <p:cNvSpPr/>
            <p:nvPr/>
          </p:nvSpPr>
          <p:spPr bwMode="auto">
            <a:xfrm>
              <a:off x="6735300" y="2688110"/>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1" name="円/楕円 650"/>
            <p:cNvSpPr/>
            <p:nvPr/>
          </p:nvSpPr>
          <p:spPr bwMode="auto">
            <a:xfrm>
              <a:off x="7122725" y="2703640"/>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2" name="円/楕円 651"/>
            <p:cNvSpPr/>
            <p:nvPr/>
          </p:nvSpPr>
          <p:spPr bwMode="auto">
            <a:xfrm>
              <a:off x="7110452" y="3070843"/>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3" name="円/楕円 652"/>
            <p:cNvSpPr/>
            <p:nvPr/>
          </p:nvSpPr>
          <p:spPr bwMode="auto">
            <a:xfrm>
              <a:off x="7123697" y="342517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4" name="円/楕円 653"/>
            <p:cNvSpPr/>
            <p:nvPr/>
          </p:nvSpPr>
          <p:spPr bwMode="auto">
            <a:xfrm>
              <a:off x="6735300" y="343784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5" name="円/楕円 654"/>
            <p:cNvSpPr/>
            <p:nvPr/>
          </p:nvSpPr>
          <p:spPr bwMode="auto">
            <a:xfrm>
              <a:off x="6359862" y="343855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6" name="円/楕円 655"/>
            <p:cNvSpPr/>
            <p:nvPr/>
          </p:nvSpPr>
          <p:spPr bwMode="auto">
            <a:xfrm>
              <a:off x="6371093" y="3063595"/>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7" name="円/楕円 656"/>
            <p:cNvSpPr/>
            <p:nvPr/>
          </p:nvSpPr>
          <p:spPr bwMode="auto">
            <a:xfrm>
              <a:off x="6386505" y="2703640"/>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22" name="角丸四角形吹き出し 21"/>
          <p:cNvSpPr/>
          <p:nvPr/>
        </p:nvSpPr>
        <p:spPr bwMode="auto">
          <a:xfrm>
            <a:off x="5878839" y="1135146"/>
            <a:ext cx="2992241" cy="791887"/>
          </a:xfrm>
          <a:prstGeom prst="wedgeRoundRectCallout">
            <a:avLst>
              <a:gd name="adj1" fmla="val 12469"/>
              <a:gd name="adj2" fmla="val 13207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動けるマスが無い！</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3" name="テキスト ボックス 22"/>
          <p:cNvSpPr txBox="1"/>
          <p:nvPr/>
        </p:nvSpPr>
        <p:spPr>
          <a:xfrm>
            <a:off x="2011490" y="6206522"/>
            <a:ext cx="5944256" cy="523220"/>
          </a:xfrm>
          <a:prstGeom prst="rect">
            <a:avLst/>
          </a:prstGeom>
          <a:noFill/>
        </p:spPr>
        <p:txBody>
          <a:bodyPr wrap="none" rtlCol="0">
            <a:spAutoFit/>
          </a:bodyPr>
          <a:lstStyle/>
          <a:p>
            <a:r>
              <a:rPr kumimoji="1" lang="ja-JP" altLang="en-US" dirty="0"/>
              <a:t>合法手無しはステールメイト</a:t>
            </a:r>
            <a:r>
              <a:rPr kumimoji="1" lang="en-US" altLang="ja-JP" dirty="0"/>
              <a:t>(</a:t>
            </a:r>
            <a:r>
              <a:rPr kumimoji="1" lang="ja-JP" altLang="en-US" dirty="0"/>
              <a:t>引き分け</a:t>
            </a:r>
            <a:r>
              <a:rPr kumimoji="1" lang="en-US" altLang="ja-JP" dirty="0"/>
              <a:t>)</a:t>
            </a:r>
            <a:endParaRPr kumimoji="1" lang="ja-JP" altLang="en-US" dirty="0"/>
          </a:p>
        </p:txBody>
      </p:sp>
    </p:spTree>
    <p:extLst>
      <p:ext uri="{BB962C8B-B14F-4D97-AF65-F5344CB8AC3E}">
        <p14:creationId xmlns:p14="http://schemas.microsoft.com/office/powerpoint/2010/main" val="24028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8"/>
                                        </p:tgtEl>
                                        <p:attrNameLst>
                                          <p:attrName>style.visibility</p:attrName>
                                        </p:attrNameLst>
                                      </p:cBhvr>
                                      <p:to>
                                        <p:strVal val="visible"/>
                                      </p:to>
                                    </p:set>
                                    <p:animEffect transition="in" filter="wipe(right)">
                                      <p:cBhvr>
                                        <p:cTn id="12" dur="500"/>
                                        <p:tgtEl>
                                          <p:spTgt spid="648"/>
                                        </p:tgtEl>
                                      </p:cBhvr>
                                    </p:animEffect>
                                  </p:childTnLst>
                                </p:cTn>
                              </p:par>
                              <p:par>
                                <p:cTn id="13" presetID="22" presetClass="entr" presetSubtype="2" fill="hold" nodeType="withEffect">
                                  <p:stCondLst>
                                    <p:cond delay="0"/>
                                  </p:stCondLst>
                                  <p:childTnLst>
                                    <p:set>
                                      <p:cBhvr>
                                        <p:cTn id="14" dur="1" fill="hold">
                                          <p:stCondLst>
                                            <p:cond delay="0"/>
                                          </p:stCondLst>
                                        </p:cTn>
                                        <p:tgtEl>
                                          <p:spTgt spid="649"/>
                                        </p:tgtEl>
                                        <p:attrNameLst>
                                          <p:attrName>style.visibility</p:attrName>
                                        </p:attrNameLst>
                                      </p:cBhvr>
                                      <p:to>
                                        <p:strVal val="visible"/>
                                      </p:to>
                                    </p:set>
                                    <p:animEffect transition="in" filter="wipe(right)">
                                      <p:cBhvr>
                                        <p:cTn id="15" dur="500"/>
                                        <p:tgtEl>
                                          <p:spTgt spid="649"/>
                                        </p:tgtEl>
                                      </p:cBhvr>
                                    </p:animEffect>
                                  </p:childTnLst>
                                </p:cTn>
                              </p:par>
                              <p:par>
                                <p:cTn id="16" presetID="22" presetClass="entr" presetSubtype="1" fill="hold" nodeType="withEffect">
                                  <p:stCondLst>
                                    <p:cond delay="0"/>
                                  </p:stCondLst>
                                  <p:childTnLst>
                                    <p:set>
                                      <p:cBhvr>
                                        <p:cTn id="17" dur="1" fill="hold">
                                          <p:stCondLst>
                                            <p:cond delay="0"/>
                                          </p:stCondLst>
                                        </p:cTn>
                                        <p:tgtEl>
                                          <p:spTgt spid="650"/>
                                        </p:tgtEl>
                                        <p:attrNameLst>
                                          <p:attrName>style.visibility</p:attrName>
                                        </p:attrNameLst>
                                      </p:cBhvr>
                                      <p:to>
                                        <p:strVal val="visible"/>
                                      </p:to>
                                    </p:set>
                                    <p:animEffect transition="in" filter="wipe(up)">
                                      <p:cBhvr>
                                        <p:cTn id="18" dur="500"/>
                                        <p:tgtEl>
                                          <p:spTgt spid="650"/>
                                        </p:tgtEl>
                                      </p:cBhvr>
                                    </p:animEffect>
                                  </p:childTnLst>
                                </p:cTn>
                              </p:par>
                              <p:par>
                                <p:cTn id="19" presetID="22" presetClass="entr" presetSubtype="1" fill="hold" nodeType="withEffect">
                                  <p:stCondLst>
                                    <p:cond delay="0"/>
                                  </p:stCondLst>
                                  <p:childTnLst>
                                    <p:set>
                                      <p:cBhvr>
                                        <p:cTn id="20" dur="1" fill="hold">
                                          <p:stCondLst>
                                            <p:cond delay="0"/>
                                          </p:stCondLst>
                                        </p:cTn>
                                        <p:tgtEl>
                                          <p:spTgt spid="647"/>
                                        </p:tgtEl>
                                        <p:attrNameLst>
                                          <p:attrName>style.visibility</p:attrName>
                                        </p:attrNameLst>
                                      </p:cBhvr>
                                      <p:to>
                                        <p:strVal val="visible"/>
                                      </p:to>
                                    </p:set>
                                    <p:animEffect transition="in" filter="wipe(up)">
                                      <p:cBhvr>
                                        <p:cTn id="21" dur="500"/>
                                        <p:tgtEl>
                                          <p:spTgt spid="647"/>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ゲーム</a:t>
            </a:r>
            <a:r>
              <a:rPr lang="en-US" altLang="ja-JP" dirty="0"/>
              <a:t>AI</a:t>
            </a:r>
            <a:r>
              <a:rPr lang="ja-JP" altLang="en-US" dirty="0"/>
              <a:t>の作成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ゲーム</a:t>
            </a:r>
            <a:r>
              <a:rPr kumimoji="1" lang="en-US" altLang="ja-JP" dirty="0"/>
              <a:t>AI</a:t>
            </a:r>
            <a:r>
              <a:rPr lang="ja-JP" altLang="en-US" dirty="0"/>
              <a:t>作成には何が必要か？</a:t>
            </a:r>
            <a:endParaRPr lang="en-US" altLang="ja-JP" dirty="0"/>
          </a:p>
          <a:p>
            <a:pPr lvl="1"/>
            <a:r>
              <a:rPr kumimoji="1" lang="ja-JP" altLang="en-US" dirty="0"/>
              <a:t>ルール通りに指せる・打てる</a:t>
            </a:r>
            <a:endParaRPr kumimoji="1" lang="en-US" altLang="ja-JP" dirty="0"/>
          </a:p>
          <a:p>
            <a:pPr lvl="2"/>
            <a:r>
              <a:rPr lang="ja-JP" altLang="en-US" dirty="0"/>
              <a:t>合法手の中で強い手を選べる</a:t>
            </a:r>
            <a:endParaRPr lang="en-US" altLang="ja-JP" dirty="0"/>
          </a:p>
          <a:p>
            <a:pPr lvl="1"/>
            <a:r>
              <a:rPr kumimoji="1" lang="ja-JP" altLang="en-US" dirty="0"/>
              <a:t>プレイヤーの手が合法手か判定できる</a:t>
            </a:r>
            <a:endParaRPr kumimoji="1" lang="en-US" altLang="ja-JP" dirty="0"/>
          </a:p>
          <a:p>
            <a:pPr lvl="1"/>
            <a:r>
              <a:rPr lang="ja-JP" altLang="en-US" dirty="0"/>
              <a:t>合法手を指した・打った後の</a:t>
            </a:r>
            <a:r>
              <a:rPr kumimoji="1" lang="ja-JP" altLang="en-US" dirty="0"/>
              <a:t>局面を生成できる</a:t>
            </a:r>
            <a:endParaRPr kumimoji="1" lang="en-US" altLang="ja-JP" dirty="0"/>
          </a:p>
          <a:p>
            <a:pPr lvl="1"/>
            <a:r>
              <a:rPr lang="ja-JP" altLang="en-US" dirty="0"/>
              <a:t>終了判定ができる</a:t>
            </a:r>
            <a:endParaRPr lang="en-US" altLang="ja-JP" dirty="0"/>
          </a:p>
          <a:p>
            <a:pPr lvl="1"/>
            <a:r>
              <a:rPr kumimoji="1" lang="ja-JP" altLang="en-US" dirty="0"/>
              <a:t>得点計算・勝敗判定ができる</a:t>
            </a:r>
          </a:p>
        </p:txBody>
      </p:sp>
    </p:spTree>
    <p:extLst>
      <p:ext uri="{BB962C8B-B14F-4D97-AF65-F5344CB8AC3E}">
        <p14:creationId xmlns:p14="http://schemas.microsoft.com/office/powerpoint/2010/main" val="106744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 name="グループ化 429">
            <a:extLst>
              <a:ext uri="{FF2B5EF4-FFF2-40B4-BE49-F238E27FC236}">
                <a16:creationId xmlns:a16="http://schemas.microsoft.com/office/drawing/2014/main" id="{C1D09264-B94A-467C-8AD7-4115B9113668}"/>
              </a:ext>
            </a:extLst>
          </p:cNvPr>
          <p:cNvGrpSpPr/>
          <p:nvPr/>
        </p:nvGrpSpPr>
        <p:grpSpPr>
          <a:xfrm>
            <a:off x="1166973" y="318687"/>
            <a:ext cx="2971102" cy="3244501"/>
            <a:chOff x="1594038" y="351396"/>
            <a:chExt cx="2971102" cy="3244501"/>
          </a:xfrm>
        </p:grpSpPr>
        <p:grpSp>
          <p:nvGrpSpPr>
            <p:cNvPr id="3" name="グループ化 2"/>
            <p:cNvGrpSpPr/>
            <p:nvPr/>
          </p:nvGrpSpPr>
          <p:grpSpPr>
            <a:xfrm>
              <a:off x="1752600" y="351396"/>
              <a:ext cx="2812540" cy="2904628"/>
              <a:chOff x="521973" y="1245449"/>
              <a:chExt cx="5145731" cy="5314212"/>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971057" y="5827633"/>
                <a:ext cx="572484" cy="732028"/>
              </a:xfrm>
              <a:prstGeom prst="rect">
                <a:avLst/>
              </a:prstGeom>
              <a:noFill/>
            </p:spPr>
            <p:txBody>
              <a:bodyPr wrap="none" rtlCol="0">
                <a:spAutoFit/>
              </a:bodyPr>
              <a:lstStyle/>
              <a:p>
                <a:r>
                  <a:rPr kumimoji="1" lang="en-US" altLang="ja-JP" sz="2000" b="1" dirty="0">
                    <a:effectLst/>
                    <a:latin typeface="Times New Roman" panose="02020603050405020304" pitchFamily="18" charset="0"/>
                  </a:rPr>
                  <a:t>a</a:t>
                </a:r>
                <a:endParaRPr kumimoji="1" lang="ja-JP" altLang="en-US" sz="2000" b="1" dirty="0">
                  <a:effectLst/>
                  <a:latin typeface="Times New Roman" panose="02020603050405020304" pitchFamily="18" charset="0"/>
                </a:endParaRPr>
              </a:p>
            </p:txBody>
          </p:sp>
          <p:sp>
            <p:nvSpPr>
              <p:cNvPr id="70" name="テキスト ボックス 69"/>
              <p:cNvSpPr txBox="1"/>
              <p:nvPr/>
            </p:nvSpPr>
            <p:spPr>
              <a:xfrm>
                <a:off x="1491259" y="5821820"/>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b</a:t>
                </a:r>
                <a:endParaRPr kumimoji="1" lang="ja-JP" altLang="en-US" sz="2000" b="1" dirty="0">
                  <a:effectLst/>
                  <a:latin typeface="Times New Roman" panose="02020603050405020304" pitchFamily="18" charset="0"/>
                </a:endParaRPr>
              </a:p>
            </p:txBody>
          </p:sp>
          <p:sp>
            <p:nvSpPr>
              <p:cNvPr id="71" name="テキスト ボックス 70"/>
              <p:cNvSpPr txBox="1"/>
              <p:nvPr/>
            </p:nvSpPr>
            <p:spPr>
              <a:xfrm>
                <a:off x="2039793" y="5827318"/>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c</a:t>
                </a:r>
                <a:endParaRPr kumimoji="1" lang="ja-JP" altLang="en-US" sz="2000" b="1" dirty="0">
                  <a:effectLst/>
                  <a:latin typeface="Times New Roman" panose="02020603050405020304" pitchFamily="18" charset="0"/>
                </a:endParaRPr>
              </a:p>
            </p:txBody>
          </p:sp>
          <p:sp>
            <p:nvSpPr>
              <p:cNvPr id="72" name="テキスト ボックス 71"/>
              <p:cNvSpPr txBox="1"/>
              <p:nvPr/>
            </p:nvSpPr>
            <p:spPr>
              <a:xfrm>
                <a:off x="2546797"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d</a:t>
                </a:r>
                <a:endParaRPr kumimoji="1" lang="ja-JP" altLang="en-US" sz="2000" b="1" dirty="0">
                  <a:effectLst/>
                  <a:latin typeface="Times New Roman" panose="02020603050405020304" pitchFamily="18" charset="0"/>
                </a:endParaRPr>
              </a:p>
            </p:txBody>
          </p:sp>
          <p:sp>
            <p:nvSpPr>
              <p:cNvPr id="73" name="テキスト ボックス 72"/>
              <p:cNvSpPr txBox="1"/>
              <p:nvPr/>
            </p:nvSpPr>
            <p:spPr>
              <a:xfrm>
                <a:off x="3093591" y="5827633"/>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e</a:t>
                </a:r>
                <a:endParaRPr kumimoji="1" lang="ja-JP" altLang="en-US" sz="2000" b="1" dirty="0">
                  <a:effectLst/>
                  <a:latin typeface="Times New Roman" panose="02020603050405020304" pitchFamily="18" charset="0"/>
                </a:endParaRPr>
              </a:p>
            </p:txBody>
          </p:sp>
          <p:sp>
            <p:nvSpPr>
              <p:cNvPr id="74" name="テキスト ボックス 73"/>
              <p:cNvSpPr txBox="1"/>
              <p:nvPr/>
            </p:nvSpPr>
            <p:spPr>
              <a:xfrm>
                <a:off x="3653387" y="5821820"/>
                <a:ext cx="493299" cy="732028"/>
              </a:xfrm>
              <a:prstGeom prst="rect">
                <a:avLst/>
              </a:prstGeom>
              <a:noFill/>
            </p:spPr>
            <p:txBody>
              <a:bodyPr wrap="none" rtlCol="0">
                <a:spAutoFit/>
              </a:bodyPr>
              <a:lstStyle/>
              <a:p>
                <a:r>
                  <a:rPr lang="en-US" altLang="ja-JP" sz="2000" b="1" dirty="0">
                    <a:effectLst/>
                    <a:latin typeface="Times New Roman" panose="02020603050405020304" pitchFamily="18" charset="0"/>
                  </a:rPr>
                  <a:t>f</a:t>
                </a:r>
                <a:endParaRPr kumimoji="1" lang="ja-JP" altLang="en-US" sz="2000" b="1" dirty="0">
                  <a:effectLst/>
                  <a:latin typeface="Times New Roman" panose="02020603050405020304" pitchFamily="18" charset="0"/>
                </a:endParaRPr>
              </a:p>
            </p:txBody>
          </p:sp>
          <p:sp>
            <p:nvSpPr>
              <p:cNvPr id="75" name="テキスト ボックス 74"/>
              <p:cNvSpPr txBox="1"/>
              <p:nvPr/>
            </p:nvSpPr>
            <p:spPr>
              <a:xfrm>
                <a:off x="4135930" y="582731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g</a:t>
                </a:r>
                <a:endParaRPr kumimoji="1" lang="ja-JP" altLang="en-US" sz="2000" b="1" dirty="0">
                  <a:effectLst/>
                  <a:latin typeface="Times New Roman" panose="02020603050405020304" pitchFamily="18" charset="0"/>
                </a:endParaRPr>
              </a:p>
            </p:txBody>
          </p:sp>
          <p:sp>
            <p:nvSpPr>
              <p:cNvPr id="76" name="テキスト ボックス 75"/>
              <p:cNvSpPr txBox="1"/>
              <p:nvPr/>
            </p:nvSpPr>
            <p:spPr>
              <a:xfrm>
                <a:off x="4656133"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h</a:t>
                </a:r>
                <a:endParaRPr kumimoji="1" lang="ja-JP" altLang="en-US" sz="2000" b="1" dirty="0">
                  <a:effectLst/>
                  <a:latin typeface="Times New Roman" panose="02020603050405020304" pitchFamily="18" charset="0"/>
                </a:endParaRPr>
              </a:p>
            </p:txBody>
          </p:sp>
          <p:sp>
            <p:nvSpPr>
              <p:cNvPr id="77" name="テキスト ボックス 76"/>
              <p:cNvSpPr txBox="1"/>
              <p:nvPr/>
            </p:nvSpPr>
            <p:spPr>
              <a:xfrm>
                <a:off x="528757" y="540620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1</a:t>
                </a:r>
                <a:endParaRPr kumimoji="1" lang="ja-JP" altLang="en-US" sz="2000" b="1" dirty="0">
                  <a:effectLst/>
                  <a:latin typeface="Times New Roman" panose="02020603050405020304" pitchFamily="18" charset="0"/>
                </a:endParaRPr>
              </a:p>
            </p:txBody>
          </p:sp>
          <p:sp>
            <p:nvSpPr>
              <p:cNvPr id="78" name="テキスト ボックス 77"/>
              <p:cNvSpPr txBox="1"/>
              <p:nvPr/>
            </p:nvSpPr>
            <p:spPr>
              <a:xfrm>
                <a:off x="521973" y="486771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2</a:t>
                </a:r>
                <a:endParaRPr kumimoji="1" lang="ja-JP" altLang="en-US" sz="2000" b="1" dirty="0">
                  <a:effectLst/>
                  <a:latin typeface="Times New Roman" panose="02020603050405020304" pitchFamily="18" charset="0"/>
                </a:endParaRPr>
              </a:p>
            </p:txBody>
          </p:sp>
          <p:sp>
            <p:nvSpPr>
              <p:cNvPr id="79" name="テキスト ボックス 78"/>
              <p:cNvSpPr txBox="1"/>
              <p:nvPr/>
            </p:nvSpPr>
            <p:spPr>
              <a:xfrm>
                <a:off x="529937" y="434703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3</a:t>
                </a:r>
                <a:endParaRPr kumimoji="1" lang="ja-JP" altLang="en-US" sz="2000" b="1" dirty="0">
                  <a:effectLst/>
                  <a:latin typeface="Times New Roman" panose="02020603050405020304" pitchFamily="18" charset="0"/>
                </a:endParaRPr>
              </a:p>
            </p:txBody>
          </p:sp>
          <p:sp>
            <p:nvSpPr>
              <p:cNvPr id="80" name="テキスト ボックス 79"/>
              <p:cNvSpPr txBox="1"/>
              <p:nvPr/>
            </p:nvSpPr>
            <p:spPr>
              <a:xfrm>
                <a:off x="523153" y="380854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4</a:t>
                </a:r>
                <a:endParaRPr kumimoji="1" lang="ja-JP" altLang="en-US" sz="2000" b="1" dirty="0">
                  <a:effectLst/>
                  <a:latin typeface="Times New Roman" panose="02020603050405020304" pitchFamily="18" charset="0"/>
                </a:endParaRPr>
              </a:p>
            </p:txBody>
          </p:sp>
          <p:sp>
            <p:nvSpPr>
              <p:cNvPr id="81" name="テキスト ボックス 80"/>
              <p:cNvSpPr txBox="1"/>
              <p:nvPr/>
            </p:nvSpPr>
            <p:spPr>
              <a:xfrm>
                <a:off x="531439" y="331278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5</a:t>
                </a:r>
                <a:endParaRPr kumimoji="1" lang="ja-JP" altLang="en-US" sz="2000" b="1" dirty="0">
                  <a:effectLst/>
                  <a:latin typeface="Times New Roman" panose="02020603050405020304" pitchFamily="18" charset="0"/>
                </a:endParaRPr>
              </a:p>
            </p:txBody>
          </p:sp>
          <p:sp>
            <p:nvSpPr>
              <p:cNvPr id="82" name="テキスト ボックス 81"/>
              <p:cNvSpPr txBox="1"/>
              <p:nvPr/>
            </p:nvSpPr>
            <p:spPr>
              <a:xfrm>
                <a:off x="524655" y="277429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6</a:t>
                </a:r>
                <a:endParaRPr kumimoji="1" lang="ja-JP" altLang="en-US" sz="2000" b="1" dirty="0">
                  <a:effectLst/>
                  <a:latin typeface="Times New Roman" panose="02020603050405020304" pitchFamily="18" charset="0"/>
                </a:endParaRPr>
              </a:p>
            </p:txBody>
          </p:sp>
          <p:sp>
            <p:nvSpPr>
              <p:cNvPr id="83" name="テキスト ボックス 82"/>
              <p:cNvSpPr txBox="1"/>
              <p:nvPr/>
            </p:nvSpPr>
            <p:spPr>
              <a:xfrm>
                <a:off x="532621" y="225361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7</a:t>
                </a:r>
                <a:endParaRPr kumimoji="1" lang="ja-JP" altLang="en-US" sz="2000" b="1" dirty="0">
                  <a:effectLst/>
                  <a:latin typeface="Times New Roman" panose="02020603050405020304" pitchFamily="18" charset="0"/>
                </a:endParaRPr>
              </a:p>
            </p:txBody>
          </p:sp>
          <p:sp>
            <p:nvSpPr>
              <p:cNvPr id="84" name="テキスト ボックス 83"/>
              <p:cNvSpPr txBox="1"/>
              <p:nvPr/>
            </p:nvSpPr>
            <p:spPr>
              <a:xfrm>
                <a:off x="525837" y="171512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8</a:t>
                </a:r>
                <a:endParaRPr kumimoji="1" lang="ja-JP" altLang="en-US" sz="2000" b="1" dirty="0">
                  <a:effectLst/>
                  <a:latin typeface="Times New Roman" panose="02020603050405020304" pitchFamily="18" charset="0"/>
                </a:endParaRPr>
              </a:p>
            </p:txBody>
          </p:sp>
        </p:grpSp>
        <p:pic>
          <p:nvPicPr>
            <p:cNvPr id="85" name="図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947" y="1187521"/>
              <a:ext cx="265514" cy="242087"/>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1164" y="896577"/>
              <a:ext cx="265514" cy="242087"/>
            </a:xfrm>
            <a:prstGeom prst="rect">
              <a:avLst/>
            </a:prstGeom>
          </p:spPr>
        </p:pic>
        <p:sp>
          <p:nvSpPr>
            <p:cNvPr id="91" name="テキスト ボックス 90"/>
            <p:cNvSpPr txBox="1"/>
            <p:nvPr/>
          </p:nvSpPr>
          <p:spPr>
            <a:xfrm>
              <a:off x="1594038" y="3134232"/>
              <a:ext cx="1407758" cy="461665"/>
            </a:xfrm>
            <a:prstGeom prst="rect">
              <a:avLst/>
            </a:prstGeom>
            <a:noFill/>
          </p:spPr>
          <p:txBody>
            <a:bodyPr wrap="none" rtlCol="0">
              <a:spAutoFit/>
            </a:bodyPr>
            <a:lstStyle/>
            <a:p>
              <a:pPr algn="l"/>
              <a:r>
                <a:rPr lang="en-US" altLang="ja-JP" sz="2400" dirty="0">
                  <a:latin typeface="Times New Roman" panose="02020603050405020304" pitchFamily="18" charset="0"/>
                  <a:cs typeface="Times New Roman" panose="02020603050405020304" pitchFamily="18" charset="0"/>
                </a:rPr>
                <a:t>1. ...  Kh7</a:t>
              </a:r>
              <a:endParaRPr kumimoji="1" lang="ja-JP" altLang="en-US" sz="2400" dirty="0">
                <a:latin typeface="Times New Roman" panose="02020603050405020304" pitchFamily="18" charset="0"/>
                <a:cs typeface="Times New Roman" panose="02020603050405020304" pitchFamily="18" charset="0"/>
              </a:endParaRPr>
            </a:p>
          </p:txBody>
        </p:sp>
        <p:pic>
          <p:nvPicPr>
            <p:cNvPr id="86" name="図 85">
              <a:extLst>
                <a:ext uri="{FF2B5EF4-FFF2-40B4-BE49-F238E27FC236}">
                  <a16:creationId xmlns:a16="http://schemas.microsoft.com/office/drawing/2014/main" id="{A51B40B4-1B9D-4EA9-B26E-FB61DF54A8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901" y="914914"/>
              <a:ext cx="179642" cy="218694"/>
            </a:xfrm>
            <a:prstGeom prst="rect">
              <a:avLst/>
            </a:prstGeom>
          </p:spPr>
        </p:pic>
      </p:grpSp>
      <p:grpSp>
        <p:nvGrpSpPr>
          <p:cNvPr id="431" name="グループ化 430">
            <a:extLst>
              <a:ext uri="{FF2B5EF4-FFF2-40B4-BE49-F238E27FC236}">
                <a16:creationId xmlns:a16="http://schemas.microsoft.com/office/drawing/2014/main" id="{3B50352B-DC88-4292-9741-F6EF716A970D}"/>
              </a:ext>
            </a:extLst>
          </p:cNvPr>
          <p:cNvGrpSpPr/>
          <p:nvPr/>
        </p:nvGrpSpPr>
        <p:grpSpPr>
          <a:xfrm>
            <a:off x="1166973" y="3086956"/>
            <a:ext cx="3518457" cy="3732473"/>
            <a:chOff x="1594038" y="3119665"/>
            <a:chExt cx="3518457" cy="3732473"/>
          </a:xfrm>
        </p:grpSpPr>
        <p:grpSp>
          <p:nvGrpSpPr>
            <p:cNvPr id="99" name="グループ化 98"/>
            <p:cNvGrpSpPr/>
            <p:nvPr/>
          </p:nvGrpSpPr>
          <p:grpSpPr>
            <a:xfrm>
              <a:off x="1780387" y="3609068"/>
              <a:ext cx="2812540" cy="2904628"/>
              <a:chOff x="521973" y="1245449"/>
              <a:chExt cx="5145731" cy="5314212"/>
            </a:xfrm>
          </p:grpSpPr>
          <p:sp>
            <p:nvSpPr>
              <p:cNvPr id="101" name="正方形/長方形 100"/>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正方形/長方形 110"/>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正方形/長方形 111"/>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正方形/長方形 112"/>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正方形/長方形 113"/>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正方形/長方形 114"/>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正方形/長方形 115"/>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正方形/長方形 116"/>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正方形/長方形 117"/>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正方形/長方形 118"/>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正方形/長方形 119"/>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正方形/長方形 120"/>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正方形/長方形 121"/>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正方形/長方形 122"/>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正方形/長方形 123"/>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正方形/長方形 124"/>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正方形/長方形 125"/>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正方形/長方形 126"/>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正方形/長方形 128"/>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正方形/長方形 134"/>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正方形/長方形 135"/>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正方形/長方形 136"/>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正方形/長方形 137"/>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正方形/長方形 138"/>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正方形/長方形 139"/>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正方形/長方形 140"/>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正方形/長方形 141"/>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正方形/長方形 142"/>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正方形/長方形 143"/>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正方形/長方形 144"/>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テキスト ボックス 167"/>
              <p:cNvSpPr txBox="1"/>
              <p:nvPr/>
            </p:nvSpPr>
            <p:spPr>
              <a:xfrm>
                <a:off x="971057" y="5827633"/>
                <a:ext cx="572484" cy="732028"/>
              </a:xfrm>
              <a:prstGeom prst="rect">
                <a:avLst/>
              </a:prstGeom>
              <a:noFill/>
            </p:spPr>
            <p:txBody>
              <a:bodyPr wrap="none" rtlCol="0">
                <a:spAutoFit/>
              </a:bodyPr>
              <a:lstStyle/>
              <a:p>
                <a:r>
                  <a:rPr kumimoji="1" lang="en-US" altLang="ja-JP" sz="2000" b="1" dirty="0">
                    <a:effectLst/>
                    <a:latin typeface="Times New Roman" panose="02020603050405020304" pitchFamily="18" charset="0"/>
                  </a:rPr>
                  <a:t>a</a:t>
                </a:r>
                <a:endParaRPr kumimoji="1" lang="ja-JP" altLang="en-US" sz="2000" b="1" dirty="0">
                  <a:effectLst/>
                  <a:latin typeface="Times New Roman" panose="02020603050405020304" pitchFamily="18" charset="0"/>
                </a:endParaRPr>
              </a:p>
            </p:txBody>
          </p:sp>
          <p:sp>
            <p:nvSpPr>
              <p:cNvPr id="169" name="テキスト ボックス 168"/>
              <p:cNvSpPr txBox="1"/>
              <p:nvPr/>
            </p:nvSpPr>
            <p:spPr>
              <a:xfrm>
                <a:off x="1491259" y="5821820"/>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b</a:t>
                </a:r>
                <a:endParaRPr kumimoji="1" lang="ja-JP" altLang="en-US" sz="2000" b="1" dirty="0">
                  <a:effectLst/>
                  <a:latin typeface="Times New Roman" panose="02020603050405020304" pitchFamily="18" charset="0"/>
                </a:endParaRPr>
              </a:p>
            </p:txBody>
          </p:sp>
          <p:sp>
            <p:nvSpPr>
              <p:cNvPr id="170" name="テキスト ボックス 169"/>
              <p:cNvSpPr txBox="1"/>
              <p:nvPr/>
            </p:nvSpPr>
            <p:spPr>
              <a:xfrm>
                <a:off x="2039793" y="5827318"/>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c</a:t>
                </a:r>
                <a:endParaRPr kumimoji="1" lang="ja-JP" altLang="en-US" sz="2000" b="1" dirty="0">
                  <a:effectLst/>
                  <a:latin typeface="Times New Roman" panose="02020603050405020304" pitchFamily="18" charset="0"/>
                </a:endParaRPr>
              </a:p>
            </p:txBody>
          </p:sp>
          <p:sp>
            <p:nvSpPr>
              <p:cNvPr id="171" name="テキスト ボックス 170"/>
              <p:cNvSpPr txBox="1"/>
              <p:nvPr/>
            </p:nvSpPr>
            <p:spPr>
              <a:xfrm>
                <a:off x="2546797"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d</a:t>
                </a:r>
                <a:endParaRPr kumimoji="1" lang="ja-JP" altLang="en-US" sz="2000" b="1" dirty="0">
                  <a:effectLst/>
                  <a:latin typeface="Times New Roman" panose="02020603050405020304" pitchFamily="18" charset="0"/>
                </a:endParaRPr>
              </a:p>
            </p:txBody>
          </p:sp>
          <p:sp>
            <p:nvSpPr>
              <p:cNvPr id="172" name="テキスト ボックス 171"/>
              <p:cNvSpPr txBox="1"/>
              <p:nvPr/>
            </p:nvSpPr>
            <p:spPr>
              <a:xfrm>
                <a:off x="3093591" y="5827633"/>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e</a:t>
                </a:r>
                <a:endParaRPr kumimoji="1" lang="ja-JP" altLang="en-US" sz="2000" b="1" dirty="0">
                  <a:effectLst/>
                  <a:latin typeface="Times New Roman" panose="02020603050405020304" pitchFamily="18" charset="0"/>
                </a:endParaRPr>
              </a:p>
            </p:txBody>
          </p:sp>
          <p:sp>
            <p:nvSpPr>
              <p:cNvPr id="173" name="テキスト ボックス 172"/>
              <p:cNvSpPr txBox="1"/>
              <p:nvPr/>
            </p:nvSpPr>
            <p:spPr>
              <a:xfrm>
                <a:off x="3653387" y="5821820"/>
                <a:ext cx="493299" cy="732028"/>
              </a:xfrm>
              <a:prstGeom prst="rect">
                <a:avLst/>
              </a:prstGeom>
              <a:noFill/>
            </p:spPr>
            <p:txBody>
              <a:bodyPr wrap="none" rtlCol="0">
                <a:spAutoFit/>
              </a:bodyPr>
              <a:lstStyle/>
              <a:p>
                <a:r>
                  <a:rPr lang="en-US" altLang="ja-JP" sz="2000" b="1" dirty="0">
                    <a:effectLst/>
                    <a:latin typeface="Times New Roman" panose="02020603050405020304" pitchFamily="18" charset="0"/>
                  </a:rPr>
                  <a:t>f</a:t>
                </a:r>
                <a:endParaRPr kumimoji="1" lang="ja-JP" altLang="en-US" sz="2000" b="1" dirty="0">
                  <a:effectLst/>
                  <a:latin typeface="Times New Roman" panose="02020603050405020304" pitchFamily="18" charset="0"/>
                </a:endParaRPr>
              </a:p>
            </p:txBody>
          </p:sp>
          <p:sp>
            <p:nvSpPr>
              <p:cNvPr id="174" name="テキスト ボックス 173"/>
              <p:cNvSpPr txBox="1"/>
              <p:nvPr/>
            </p:nvSpPr>
            <p:spPr>
              <a:xfrm>
                <a:off x="4135930" y="582731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g</a:t>
                </a:r>
                <a:endParaRPr kumimoji="1" lang="ja-JP" altLang="en-US" sz="2000" b="1" dirty="0">
                  <a:effectLst/>
                  <a:latin typeface="Times New Roman" panose="02020603050405020304" pitchFamily="18" charset="0"/>
                </a:endParaRPr>
              </a:p>
            </p:txBody>
          </p:sp>
          <p:sp>
            <p:nvSpPr>
              <p:cNvPr id="175" name="テキスト ボックス 174"/>
              <p:cNvSpPr txBox="1"/>
              <p:nvPr/>
            </p:nvSpPr>
            <p:spPr>
              <a:xfrm>
                <a:off x="4656133"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h</a:t>
                </a:r>
                <a:endParaRPr kumimoji="1" lang="ja-JP" altLang="en-US" sz="2000" b="1" dirty="0">
                  <a:effectLst/>
                  <a:latin typeface="Times New Roman" panose="02020603050405020304" pitchFamily="18" charset="0"/>
                </a:endParaRPr>
              </a:p>
            </p:txBody>
          </p:sp>
          <p:sp>
            <p:nvSpPr>
              <p:cNvPr id="176" name="テキスト ボックス 175"/>
              <p:cNvSpPr txBox="1"/>
              <p:nvPr/>
            </p:nvSpPr>
            <p:spPr>
              <a:xfrm>
                <a:off x="528757" y="540620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1</a:t>
                </a:r>
                <a:endParaRPr kumimoji="1" lang="ja-JP" altLang="en-US" sz="2000" b="1" dirty="0">
                  <a:effectLst/>
                  <a:latin typeface="Times New Roman" panose="02020603050405020304" pitchFamily="18" charset="0"/>
                </a:endParaRPr>
              </a:p>
            </p:txBody>
          </p:sp>
          <p:sp>
            <p:nvSpPr>
              <p:cNvPr id="177" name="テキスト ボックス 176"/>
              <p:cNvSpPr txBox="1"/>
              <p:nvPr/>
            </p:nvSpPr>
            <p:spPr>
              <a:xfrm>
                <a:off x="521973" y="486771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2</a:t>
                </a:r>
                <a:endParaRPr kumimoji="1" lang="ja-JP" altLang="en-US" sz="2000" b="1" dirty="0">
                  <a:effectLst/>
                  <a:latin typeface="Times New Roman" panose="02020603050405020304" pitchFamily="18" charset="0"/>
                </a:endParaRPr>
              </a:p>
            </p:txBody>
          </p:sp>
          <p:sp>
            <p:nvSpPr>
              <p:cNvPr id="178" name="テキスト ボックス 177"/>
              <p:cNvSpPr txBox="1"/>
              <p:nvPr/>
            </p:nvSpPr>
            <p:spPr>
              <a:xfrm>
                <a:off x="529937" y="434703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3</a:t>
                </a:r>
                <a:endParaRPr kumimoji="1" lang="ja-JP" altLang="en-US" sz="2000" b="1" dirty="0">
                  <a:effectLst/>
                  <a:latin typeface="Times New Roman" panose="02020603050405020304" pitchFamily="18" charset="0"/>
                </a:endParaRPr>
              </a:p>
            </p:txBody>
          </p:sp>
          <p:sp>
            <p:nvSpPr>
              <p:cNvPr id="179" name="テキスト ボックス 178"/>
              <p:cNvSpPr txBox="1"/>
              <p:nvPr/>
            </p:nvSpPr>
            <p:spPr>
              <a:xfrm>
                <a:off x="523153" y="380854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4</a:t>
                </a:r>
                <a:endParaRPr kumimoji="1" lang="ja-JP" altLang="en-US" sz="2000" b="1" dirty="0">
                  <a:effectLst/>
                  <a:latin typeface="Times New Roman" panose="02020603050405020304" pitchFamily="18" charset="0"/>
                </a:endParaRPr>
              </a:p>
            </p:txBody>
          </p:sp>
          <p:sp>
            <p:nvSpPr>
              <p:cNvPr id="180" name="テキスト ボックス 179"/>
              <p:cNvSpPr txBox="1"/>
              <p:nvPr/>
            </p:nvSpPr>
            <p:spPr>
              <a:xfrm>
                <a:off x="531439" y="331278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5</a:t>
                </a:r>
                <a:endParaRPr kumimoji="1" lang="ja-JP" altLang="en-US" sz="2000" b="1" dirty="0">
                  <a:effectLst/>
                  <a:latin typeface="Times New Roman" panose="02020603050405020304" pitchFamily="18" charset="0"/>
                </a:endParaRPr>
              </a:p>
            </p:txBody>
          </p:sp>
          <p:sp>
            <p:nvSpPr>
              <p:cNvPr id="181" name="テキスト ボックス 180"/>
              <p:cNvSpPr txBox="1"/>
              <p:nvPr/>
            </p:nvSpPr>
            <p:spPr>
              <a:xfrm>
                <a:off x="524655" y="277429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6</a:t>
                </a:r>
                <a:endParaRPr kumimoji="1" lang="ja-JP" altLang="en-US" sz="2000" b="1" dirty="0">
                  <a:effectLst/>
                  <a:latin typeface="Times New Roman" panose="02020603050405020304" pitchFamily="18" charset="0"/>
                </a:endParaRPr>
              </a:p>
            </p:txBody>
          </p:sp>
          <p:sp>
            <p:nvSpPr>
              <p:cNvPr id="182" name="テキスト ボックス 181"/>
              <p:cNvSpPr txBox="1"/>
              <p:nvPr/>
            </p:nvSpPr>
            <p:spPr>
              <a:xfrm>
                <a:off x="532621" y="225361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7</a:t>
                </a:r>
                <a:endParaRPr kumimoji="1" lang="ja-JP" altLang="en-US" sz="2000" b="1" dirty="0">
                  <a:effectLst/>
                  <a:latin typeface="Times New Roman" panose="02020603050405020304" pitchFamily="18" charset="0"/>
                </a:endParaRPr>
              </a:p>
            </p:txBody>
          </p:sp>
          <p:sp>
            <p:nvSpPr>
              <p:cNvPr id="183" name="テキスト ボックス 182"/>
              <p:cNvSpPr txBox="1"/>
              <p:nvPr/>
            </p:nvSpPr>
            <p:spPr>
              <a:xfrm>
                <a:off x="525837" y="171512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8</a:t>
                </a:r>
                <a:endParaRPr kumimoji="1" lang="ja-JP" altLang="en-US" sz="2000" b="1" dirty="0">
                  <a:effectLst/>
                  <a:latin typeface="Times New Roman" panose="02020603050405020304" pitchFamily="18" charset="0"/>
                </a:endParaRPr>
              </a:p>
            </p:txBody>
          </p:sp>
        </p:grpSp>
        <p:sp>
          <p:nvSpPr>
            <p:cNvPr id="189" name="テキスト ボックス 188"/>
            <p:cNvSpPr txBox="1"/>
            <p:nvPr/>
          </p:nvSpPr>
          <p:spPr>
            <a:xfrm>
              <a:off x="1594038" y="6390473"/>
              <a:ext cx="1734770" cy="461665"/>
            </a:xfrm>
            <a:prstGeom prst="rect">
              <a:avLst/>
            </a:prstGeom>
            <a:noFill/>
          </p:spPr>
          <p:txBody>
            <a:bodyPr wrap="none" rtlCol="0">
              <a:spAutoFit/>
            </a:bodyPr>
            <a:lstStyle/>
            <a:p>
              <a:pPr algn="l"/>
              <a:r>
                <a:rPr lang="en-US" altLang="ja-JP" sz="2400" dirty="0">
                  <a:latin typeface="Times New Roman" panose="02020603050405020304" pitchFamily="18" charset="0"/>
                  <a:cs typeface="Times New Roman" panose="02020603050405020304" pitchFamily="18" charset="0"/>
                </a:rPr>
                <a:t>2. f8=R Kh6</a:t>
              </a:r>
              <a:endParaRPr kumimoji="1" lang="ja-JP" altLang="en-US" sz="2400" dirty="0">
                <a:latin typeface="Times New Roman" panose="02020603050405020304" pitchFamily="18" charset="0"/>
                <a:cs typeface="Times New Roman" panose="02020603050405020304" pitchFamily="18" charset="0"/>
              </a:endParaRPr>
            </a:p>
          </p:txBody>
        </p:sp>
        <p:pic>
          <p:nvPicPr>
            <p:cNvPr id="396" name="図 395">
              <a:extLst>
                <a:ext uri="{FF2B5EF4-FFF2-40B4-BE49-F238E27FC236}">
                  <a16:creationId xmlns:a16="http://schemas.microsoft.com/office/drawing/2014/main" id="{BA402B34-6D8B-41C9-A499-9E1DD9F4E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131" y="4452638"/>
              <a:ext cx="265514" cy="242087"/>
            </a:xfrm>
            <a:prstGeom prst="rect">
              <a:avLst/>
            </a:prstGeom>
          </p:spPr>
        </p:pic>
        <p:pic>
          <p:nvPicPr>
            <p:cNvPr id="397" name="図 396">
              <a:extLst>
                <a:ext uri="{FF2B5EF4-FFF2-40B4-BE49-F238E27FC236}">
                  <a16:creationId xmlns:a16="http://schemas.microsoft.com/office/drawing/2014/main" id="{A3A6B1FC-DB22-4A7D-8FB5-F5486638E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3509" y="4455035"/>
              <a:ext cx="265514" cy="242087"/>
            </a:xfrm>
            <a:prstGeom prst="rect">
              <a:avLst/>
            </a:prstGeom>
          </p:spPr>
        </p:pic>
        <p:pic>
          <p:nvPicPr>
            <p:cNvPr id="398" name="図 397">
              <a:extLst>
                <a:ext uri="{FF2B5EF4-FFF2-40B4-BE49-F238E27FC236}">
                  <a16:creationId xmlns:a16="http://schemas.microsoft.com/office/drawing/2014/main" id="{D7A9D2C1-E4DD-4E7B-A10C-D837BCE72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874" y="3867357"/>
              <a:ext cx="249936" cy="249936"/>
            </a:xfrm>
            <a:prstGeom prst="rect">
              <a:avLst/>
            </a:prstGeom>
          </p:spPr>
        </p:pic>
        <p:sp>
          <p:nvSpPr>
            <p:cNvPr id="427" name="矢印: 下 426">
              <a:extLst>
                <a:ext uri="{FF2B5EF4-FFF2-40B4-BE49-F238E27FC236}">
                  <a16:creationId xmlns:a16="http://schemas.microsoft.com/office/drawing/2014/main" id="{6EC8BDA9-6973-4302-A2EE-9BFD3330CB98}"/>
                </a:ext>
              </a:extLst>
            </p:cNvPr>
            <p:cNvSpPr/>
            <p:nvPr/>
          </p:nvSpPr>
          <p:spPr bwMode="auto">
            <a:xfrm rot="2700000">
              <a:off x="4644174" y="3038739"/>
              <a:ext cx="387395" cy="549247"/>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429" name="グループ化 428">
            <a:extLst>
              <a:ext uri="{FF2B5EF4-FFF2-40B4-BE49-F238E27FC236}">
                <a16:creationId xmlns:a16="http://schemas.microsoft.com/office/drawing/2014/main" id="{01978EFC-D2B6-48AA-84E4-B2DC43B1B2F6}"/>
              </a:ext>
            </a:extLst>
          </p:cNvPr>
          <p:cNvGrpSpPr/>
          <p:nvPr/>
        </p:nvGrpSpPr>
        <p:grpSpPr>
          <a:xfrm>
            <a:off x="4313944" y="331858"/>
            <a:ext cx="3477478" cy="3244501"/>
            <a:chOff x="4396956" y="345534"/>
            <a:chExt cx="3477478" cy="3244501"/>
          </a:xfrm>
        </p:grpSpPr>
        <p:sp>
          <p:nvSpPr>
            <p:cNvPr id="94" name="テキスト ボックス 93"/>
            <p:cNvSpPr txBox="1"/>
            <p:nvPr/>
          </p:nvSpPr>
          <p:spPr>
            <a:xfrm>
              <a:off x="6971623" y="1274628"/>
              <a:ext cx="902811" cy="523220"/>
            </a:xfrm>
            <a:prstGeom prst="rect">
              <a:avLst/>
            </a:prstGeom>
            <a:noFill/>
          </p:spPr>
          <p:txBody>
            <a:bodyPr wrap="none" rtlCol="0">
              <a:spAutoFit/>
            </a:bodyPr>
            <a:lstStyle/>
            <a:p>
              <a:pPr algn="l"/>
              <a:r>
                <a:rPr lang="ja-JP" altLang="en-US" dirty="0">
                  <a:latin typeface="Times New Roman" panose="02020603050405020304" pitchFamily="18" charset="0"/>
                </a:rPr>
                <a:t>黒番</a:t>
              </a:r>
              <a:endParaRPr kumimoji="1" lang="ja-JP" altLang="en-US" dirty="0">
                <a:latin typeface="Times New Roman" panose="02020603050405020304" pitchFamily="18" charset="0"/>
              </a:endParaRPr>
            </a:p>
          </p:txBody>
        </p:sp>
        <p:grpSp>
          <p:nvGrpSpPr>
            <p:cNvPr id="190" name="グループ化 189"/>
            <p:cNvGrpSpPr/>
            <p:nvPr/>
          </p:nvGrpSpPr>
          <p:grpSpPr>
            <a:xfrm>
              <a:off x="4950448" y="345534"/>
              <a:ext cx="2812540" cy="2904628"/>
              <a:chOff x="521973" y="1245449"/>
              <a:chExt cx="5145731" cy="5314212"/>
            </a:xfrm>
          </p:grpSpPr>
          <p:sp>
            <p:nvSpPr>
              <p:cNvPr id="191" name="正方形/長方形 190"/>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正方形/長方形 192"/>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正方形/長方形 209"/>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1" name="正方形/長方形 210"/>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2" name="正方形/長方形 211"/>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3" name="正方形/長方形 212"/>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正方形/長方形 213"/>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正方形/長方形 214"/>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正方形/長方形 215"/>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正方形/長方形 216"/>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正方形/長方形 217"/>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正方形/長方形 225"/>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7" name="正方形/長方形 226"/>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8" name="正方形/長方形 227"/>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9" name="正方形/長方形 228"/>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0" name="正方形/長方形 229"/>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1" name="正方形/長方形 230"/>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2" name="正方形/長方形 231"/>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3" name="正方形/長方形 232"/>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4" name="正方形/長方形 233"/>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5" name="正方形/長方形 234"/>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正方形/長方形 243"/>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5" name="正方形/長方形 244"/>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6" name="正方形/長方形 245"/>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7" name="正方形/長方形 246"/>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8" name="正方形/長方形 247"/>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9" name="正方形/長方形 248"/>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0" name="正方形/長方形 249"/>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1" name="正方形/長方形 250"/>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2" name="正方形/長方形 251"/>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3" name="正方形/長方形 252"/>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4" name="正方形/長方形 253"/>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5" name="正方形/長方形 254"/>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6" name="テキスト ボックス 255"/>
              <p:cNvSpPr txBox="1"/>
              <p:nvPr/>
            </p:nvSpPr>
            <p:spPr>
              <a:xfrm>
                <a:off x="971057" y="5827633"/>
                <a:ext cx="572484" cy="732028"/>
              </a:xfrm>
              <a:prstGeom prst="rect">
                <a:avLst/>
              </a:prstGeom>
              <a:noFill/>
            </p:spPr>
            <p:txBody>
              <a:bodyPr wrap="none" rtlCol="0">
                <a:spAutoFit/>
              </a:bodyPr>
              <a:lstStyle/>
              <a:p>
                <a:r>
                  <a:rPr kumimoji="1" lang="en-US" altLang="ja-JP" sz="2000" b="1" dirty="0">
                    <a:effectLst/>
                    <a:latin typeface="Times New Roman" panose="02020603050405020304" pitchFamily="18" charset="0"/>
                  </a:rPr>
                  <a:t>a</a:t>
                </a:r>
                <a:endParaRPr kumimoji="1" lang="ja-JP" altLang="en-US" sz="2000" b="1" dirty="0">
                  <a:effectLst/>
                  <a:latin typeface="Times New Roman" panose="02020603050405020304" pitchFamily="18" charset="0"/>
                </a:endParaRPr>
              </a:p>
            </p:txBody>
          </p:sp>
          <p:sp>
            <p:nvSpPr>
              <p:cNvPr id="257" name="テキスト ボックス 256"/>
              <p:cNvSpPr txBox="1"/>
              <p:nvPr/>
            </p:nvSpPr>
            <p:spPr>
              <a:xfrm>
                <a:off x="1491259" y="5821820"/>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b</a:t>
                </a:r>
                <a:endParaRPr kumimoji="1" lang="ja-JP" altLang="en-US" sz="2000" b="1" dirty="0">
                  <a:effectLst/>
                  <a:latin typeface="Times New Roman" panose="02020603050405020304" pitchFamily="18" charset="0"/>
                </a:endParaRPr>
              </a:p>
            </p:txBody>
          </p:sp>
          <p:sp>
            <p:nvSpPr>
              <p:cNvPr id="258" name="テキスト ボックス 257"/>
              <p:cNvSpPr txBox="1"/>
              <p:nvPr/>
            </p:nvSpPr>
            <p:spPr>
              <a:xfrm>
                <a:off x="2039793" y="5827318"/>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c</a:t>
                </a:r>
                <a:endParaRPr kumimoji="1" lang="ja-JP" altLang="en-US" sz="2000" b="1" dirty="0">
                  <a:effectLst/>
                  <a:latin typeface="Times New Roman" panose="02020603050405020304" pitchFamily="18" charset="0"/>
                </a:endParaRPr>
              </a:p>
            </p:txBody>
          </p:sp>
          <p:sp>
            <p:nvSpPr>
              <p:cNvPr id="259" name="テキスト ボックス 258"/>
              <p:cNvSpPr txBox="1"/>
              <p:nvPr/>
            </p:nvSpPr>
            <p:spPr>
              <a:xfrm>
                <a:off x="2546797"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d</a:t>
                </a:r>
                <a:endParaRPr kumimoji="1" lang="ja-JP" altLang="en-US" sz="2000" b="1" dirty="0">
                  <a:effectLst/>
                  <a:latin typeface="Times New Roman" panose="02020603050405020304" pitchFamily="18" charset="0"/>
                </a:endParaRPr>
              </a:p>
            </p:txBody>
          </p:sp>
          <p:sp>
            <p:nvSpPr>
              <p:cNvPr id="260" name="テキスト ボックス 259"/>
              <p:cNvSpPr txBox="1"/>
              <p:nvPr/>
            </p:nvSpPr>
            <p:spPr>
              <a:xfrm>
                <a:off x="3093591" y="5827633"/>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e</a:t>
                </a:r>
                <a:endParaRPr kumimoji="1" lang="ja-JP" altLang="en-US" sz="2000" b="1" dirty="0">
                  <a:effectLst/>
                  <a:latin typeface="Times New Roman" panose="02020603050405020304" pitchFamily="18" charset="0"/>
                </a:endParaRPr>
              </a:p>
            </p:txBody>
          </p:sp>
          <p:sp>
            <p:nvSpPr>
              <p:cNvPr id="261" name="テキスト ボックス 260"/>
              <p:cNvSpPr txBox="1"/>
              <p:nvPr/>
            </p:nvSpPr>
            <p:spPr>
              <a:xfrm>
                <a:off x="3653387" y="5821820"/>
                <a:ext cx="493299" cy="732028"/>
              </a:xfrm>
              <a:prstGeom prst="rect">
                <a:avLst/>
              </a:prstGeom>
              <a:noFill/>
            </p:spPr>
            <p:txBody>
              <a:bodyPr wrap="none" rtlCol="0">
                <a:spAutoFit/>
              </a:bodyPr>
              <a:lstStyle/>
              <a:p>
                <a:r>
                  <a:rPr lang="en-US" altLang="ja-JP" sz="2000" b="1" dirty="0">
                    <a:effectLst/>
                    <a:latin typeface="Times New Roman" panose="02020603050405020304" pitchFamily="18" charset="0"/>
                  </a:rPr>
                  <a:t>f</a:t>
                </a:r>
                <a:endParaRPr kumimoji="1" lang="ja-JP" altLang="en-US" sz="2000" b="1" dirty="0">
                  <a:effectLst/>
                  <a:latin typeface="Times New Roman" panose="02020603050405020304" pitchFamily="18" charset="0"/>
                </a:endParaRPr>
              </a:p>
            </p:txBody>
          </p:sp>
          <p:sp>
            <p:nvSpPr>
              <p:cNvPr id="262" name="テキスト ボックス 261"/>
              <p:cNvSpPr txBox="1"/>
              <p:nvPr/>
            </p:nvSpPr>
            <p:spPr>
              <a:xfrm>
                <a:off x="4135930" y="582731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g</a:t>
                </a:r>
                <a:endParaRPr kumimoji="1" lang="ja-JP" altLang="en-US" sz="2000" b="1" dirty="0">
                  <a:effectLst/>
                  <a:latin typeface="Times New Roman" panose="02020603050405020304" pitchFamily="18" charset="0"/>
                </a:endParaRPr>
              </a:p>
            </p:txBody>
          </p:sp>
          <p:sp>
            <p:nvSpPr>
              <p:cNvPr id="263" name="テキスト ボックス 262"/>
              <p:cNvSpPr txBox="1"/>
              <p:nvPr/>
            </p:nvSpPr>
            <p:spPr>
              <a:xfrm>
                <a:off x="4656133"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h</a:t>
                </a:r>
                <a:endParaRPr kumimoji="1" lang="ja-JP" altLang="en-US" sz="2000" b="1" dirty="0">
                  <a:effectLst/>
                  <a:latin typeface="Times New Roman" panose="02020603050405020304" pitchFamily="18" charset="0"/>
                </a:endParaRPr>
              </a:p>
            </p:txBody>
          </p:sp>
          <p:sp>
            <p:nvSpPr>
              <p:cNvPr id="264" name="テキスト ボックス 263"/>
              <p:cNvSpPr txBox="1"/>
              <p:nvPr/>
            </p:nvSpPr>
            <p:spPr>
              <a:xfrm>
                <a:off x="528757" y="540620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1</a:t>
                </a:r>
                <a:endParaRPr kumimoji="1" lang="ja-JP" altLang="en-US" sz="2000" b="1" dirty="0">
                  <a:effectLst/>
                  <a:latin typeface="Times New Roman" panose="02020603050405020304" pitchFamily="18" charset="0"/>
                </a:endParaRPr>
              </a:p>
            </p:txBody>
          </p:sp>
          <p:sp>
            <p:nvSpPr>
              <p:cNvPr id="265" name="テキスト ボックス 264"/>
              <p:cNvSpPr txBox="1"/>
              <p:nvPr/>
            </p:nvSpPr>
            <p:spPr>
              <a:xfrm>
                <a:off x="521973" y="486771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2</a:t>
                </a:r>
                <a:endParaRPr kumimoji="1" lang="ja-JP" altLang="en-US" sz="2000" b="1" dirty="0">
                  <a:effectLst/>
                  <a:latin typeface="Times New Roman" panose="02020603050405020304" pitchFamily="18" charset="0"/>
                </a:endParaRPr>
              </a:p>
            </p:txBody>
          </p:sp>
          <p:sp>
            <p:nvSpPr>
              <p:cNvPr id="266" name="テキスト ボックス 265"/>
              <p:cNvSpPr txBox="1"/>
              <p:nvPr/>
            </p:nvSpPr>
            <p:spPr>
              <a:xfrm>
                <a:off x="529937" y="434703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3</a:t>
                </a:r>
                <a:endParaRPr kumimoji="1" lang="ja-JP" altLang="en-US" sz="2000" b="1" dirty="0">
                  <a:effectLst/>
                  <a:latin typeface="Times New Roman" panose="02020603050405020304" pitchFamily="18" charset="0"/>
                </a:endParaRPr>
              </a:p>
            </p:txBody>
          </p:sp>
          <p:sp>
            <p:nvSpPr>
              <p:cNvPr id="267" name="テキスト ボックス 266"/>
              <p:cNvSpPr txBox="1"/>
              <p:nvPr/>
            </p:nvSpPr>
            <p:spPr>
              <a:xfrm>
                <a:off x="523153" y="380854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4</a:t>
                </a:r>
                <a:endParaRPr kumimoji="1" lang="ja-JP" altLang="en-US" sz="2000" b="1" dirty="0">
                  <a:effectLst/>
                  <a:latin typeface="Times New Roman" panose="02020603050405020304" pitchFamily="18" charset="0"/>
                </a:endParaRPr>
              </a:p>
            </p:txBody>
          </p:sp>
          <p:sp>
            <p:nvSpPr>
              <p:cNvPr id="268" name="テキスト ボックス 267"/>
              <p:cNvSpPr txBox="1"/>
              <p:nvPr/>
            </p:nvSpPr>
            <p:spPr>
              <a:xfrm>
                <a:off x="531439" y="331278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5</a:t>
                </a:r>
                <a:endParaRPr kumimoji="1" lang="ja-JP" altLang="en-US" sz="2000" b="1" dirty="0">
                  <a:effectLst/>
                  <a:latin typeface="Times New Roman" panose="02020603050405020304" pitchFamily="18" charset="0"/>
                </a:endParaRPr>
              </a:p>
            </p:txBody>
          </p:sp>
          <p:sp>
            <p:nvSpPr>
              <p:cNvPr id="269" name="テキスト ボックス 268"/>
              <p:cNvSpPr txBox="1"/>
              <p:nvPr/>
            </p:nvSpPr>
            <p:spPr>
              <a:xfrm>
                <a:off x="524655" y="277429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6</a:t>
                </a:r>
                <a:endParaRPr kumimoji="1" lang="ja-JP" altLang="en-US" sz="2000" b="1" dirty="0">
                  <a:effectLst/>
                  <a:latin typeface="Times New Roman" panose="02020603050405020304" pitchFamily="18" charset="0"/>
                </a:endParaRPr>
              </a:p>
            </p:txBody>
          </p:sp>
          <p:sp>
            <p:nvSpPr>
              <p:cNvPr id="270" name="テキスト ボックス 269"/>
              <p:cNvSpPr txBox="1"/>
              <p:nvPr/>
            </p:nvSpPr>
            <p:spPr>
              <a:xfrm>
                <a:off x="532621" y="225361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7</a:t>
                </a:r>
                <a:endParaRPr kumimoji="1" lang="ja-JP" altLang="en-US" sz="2000" b="1" dirty="0">
                  <a:effectLst/>
                  <a:latin typeface="Times New Roman" panose="02020603050405020304" pitchFamily="18" charset="0"/>
                </a:endParaRPr>
              </a:p>
            </p:txBody>
          </p:sp>
          <p:sp>
            <p:nvSpPr>
              <p:cNvPr id="271" name="テキスト ボックス 270"/>
              <p:cNvSpPr txBox="1"/>
              <p:nvPr/>
            </p:nvSpPr>
            <p:spPr>
              <a:xfrm>
                <a:off x="525837" y="171512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8</a:t>
                </a:r>
                <a:endParaRPr kumimoji="1" lang="ja-JP" altLang="en-US" sz="2000" b="1" dirty="0">
                  <a:effectLst/>
                  <a:latin typeface="Times New Roman" panose="02020603050405020304" pitchFamily="18" charset="0"/>
                </a:endParaRPr>
              </a:p>
            </p:txBody>
          </p:sp>
        </p:grpSp>
        <p:pic>
          <p:nvPicPr>
            <p:cNvPr id="272" name="図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3111" y="1180447"/>
              <a:ext cx="265514" cy="242087"/>
            </a:xfrm>
            <a:prstGeom prst="rect">
              <a:avLst/>
            </a:prstGeom>
          </p:spPr>
        </p:pic>
        <p:pic>
          <p:nvPicPr>
            <p:cNvPr id="273" name="図 2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0361" y="896576"/>
              <a:ext cx="265514" cy="242087"/>
            </a:xfrm>
            <a:prstGeom prst="rect">
              <a:avLst/>
            </a:prstGeom>
          </p:spPr>
        </p:pic>
        <p:sp>
          <p:nvSpPr>
            <p:cNvPr id="274" name="テキスト ボックス 273"/>
            <p:cNvSpPr txBox="1"/>
            <p:nvPr/>
          </p:nvSpPr>
          <p:spPr>
            <a:xfrm>
              <a:off x="4791886" y="3128370"/>
              <a:ext cx="1127232" cy="461665"/>
            </a:xfrm>
            <a:prstGeom prst="rect">
              <a:avLst/>
            </a:prstGeom>
            <a:noFill/>
          </p:spPr>
          <p:txBody>
            <a:bodyPr wrap="none" rtlCol="0">
              <a:spAutoFit/>
            </a:bodyPr>
            <a:lstStyle/>
            <a:p>
              <a:pPr algn="l"/>
              <a:r>
                <a:rPr lang="en-US" altLang="ja-JP" sz="2400" dirty="0">
                  <a:latin typeface="Times New Roman" panose="02020603050405020304" pitchFamily="18" charset="0"/>
                  <a:cs typeface="Times New Roman" panose="02020603050405020304" pitchFamily="18" charset="0"/>
                </a:rPr>
                <a:t>2. f8=R</a:t>
              </a:r>
              <a:endParaRPr kumimoji="1" lang="ja-JP" altLang="en-US" sz="2400" dirty="0">
                <a:latin typeface="Times New Roman" panose="02020603050405020304" pitchFamily="18" charset="0"/>
                <a:cs typeface="Times New Roman" panose="02020603050405020304" pitchFamily="18" charset="0"/>
              </a:endParaRPr>
            </a:p>
          </p:txBody>
        </p:sp>
        <p:pic>
          <p:nvPicPr>
            <p:cNvPr id="96" name="図 95">
              <a:extLst>
                <a:ext uri="{FF2B5EF4-FFF2-40B4-BE49-F238E27FC236}">
                  <a16:creationId xmlns:a16="http://schemas.microsoft.com/office/drawing/2014/main" id="{A4153768-4BCD-4AC4-8840-EDD0B3A44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5819" y="601036"/>
              <a:ext cx="249936" cy="249936"/>
            </a:xfrm>
            <a:prstGeom prst="rect">
              <a:avLst/>
            </a:prstGeom>
          </p:spPr>
        </p:pic>
        <p:sp>
          <p:nvSpPr>
            <p:cNvPr id="428" name="矢印: 右 427">
              <a:extLst>
                <a:ext uri="{FF2B5EF4-FFF2-40B4-BE49-F238E27FC236}">
                  <a16:creationId xmlns:a16="http://schemas.microsoft.com/office/drawing/2014/main" id="{42AE5B2F-C911-42F6-8552-55A384AA9B0A}"/>
                </a:ext>
              </a:extLst>
            </p:cNvPr>
            <p:cNvSpPr/>
            <p:nvPr/>
          </p:nvSpPr>
          <p:spPr bwMode="auto">
            <a:xfrm>
              <a:off x="4396956" y="1585264"/>
              <a:ext cx="508796" cy="40011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435" name="グループ化 434">
            <a:extLst>
              <a:ext uri="{FF2B5EF4-FFF2-40B4-BE49-F238E27FC236}">
                <a16:creationId xmlns:a16="http://schemas.microsoft.com/office/drawing/2014/main" id="{F0AB040F-DD47-4642-A07E-90A37ABA9B15}"/>
              </a:ext>
            </a:extLst>
          </p:cNvPr>
          <p:cNvGrpSpPr/>
          <p:nvPr/>
        </p:nvGrpSpPr>
        <p:grpSpPr>
          <a:xfrm>
            <a:off x="4351940" y="3589530"/>
            <a:ext cx="3355823" cy="3243070"/>
            <a:chOff x="4434952" y="3603206"/>
            <a:chExt cx="3355823" cy="3243070"/>
          </a:xfrm>
        </p:grpSpPr>
        <p:grpSp>
          <p:nvGrpSpPr>
            <p:cNvPr id="278" name="グループ化 277"/>
            <p:cNvGrpSpPr/>
            <p:nvPr/>
          </p:nvGrpSpPr>
          <p:grpSpPr>
            <a:xfrm>
              <a:off x="4978235" y="3603206"/>
              <a:ext cx="2812540" cy="2904628"/>
              <a:chOff x="521973" y="1245449"/>
              <a:chExt cx="5145731" cy="5314212"/>
            </a:xfrm>
          </p:grpSpPr>
          <p:sp>
            <p:nvSpPr>
              <p:cNvPr id="279" name="正方形/長方形 278"/>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0" name="正方形/長方形 279"/>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1" name="正方形/長方形 280"/>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2" name="正方形/長方形 281"/>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3" name="正方形/長方形 282"/>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4" name="正方形/長方形 283"/>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5" name="正方形/長方形 284"/>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6" name="正方形/長方形 285"/>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7" name="正方形/長方形 286"/>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8" name="正方形/長方形 287"/>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9" name="正方形/長方形 288"/>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0" name="正方形/長方形 289"/>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1" name="正方形/長方形 290"/>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2" name="正方形/長方形 291"/>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3" name="正方形/長方形 292"/>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4" name="正方形/長方形 293"/>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5" name="正方形/長方形 294"/>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6" name="正方形/長方形 295"/>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7" name="正方形/長方形 296"/>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8" name="正方形/長方形 297"/>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9" name="正方形/長方形 298"/>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0" name="正方形/長方形 299"/>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1" name="正方形/長方形 300"/>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2" name="正方形/長方形 301"/>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3" name="正方形/長方形 302"/>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4" name="正方形/長方形 303"/>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5" name="正方形/長方形 304"/>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6" name="正方形/長方形 305"/>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7" name="正方形/長方形 306"/>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8" name="正方形/長方形 307"/>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9" name="正方形/長方形 308"/>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0" name="正方形/長方形 309"/>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1" name="正方形/長方形 310"/>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2" name="正方形/長方形 311"/>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3" name="正方形/長方形 312"/>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4" name="正方形/長方形 313"/>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5" name="正方形/長方形 314"/>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6" name="正方形/長方形 315"/>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7" name="正方形/長方形 316"/>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8" name="正方形/長方形 317"/>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正方形/長方形 318"/>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正方形/長方形 319"/>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1" name="正方形/長方形 320"/>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2" name="正方形/長方形 321"/>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3" name="正方形/長方形 322"/>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4" name="正方形/長方形 323"/>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5" name="正方形/長方形 324"/>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6" name="正方形/長方形 325"/>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7" name="正方形/長方形 326"/>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8" name="正方形/長方形 327"/>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9" name="正方形/長方形 328"/>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0" name="正方形/長方形 329"/>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1" name="正方形/長方形 330"/>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2" name="正方形/長方形 331"/>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3" name="正方形/長方形 332"/>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4" name="正方形/長方形 333"/>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5" name="正方形/長方形 334"/>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6" name="正方形/長方形 335"/>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7" name="正方形/長方形 336"/>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8" name="正方形/長方形 337"/>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9" name="正方形/長方形 338"/>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0" name="正方形/長方形 339"/>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1" name="正方形/長方形 340"/>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2" name="正方形/長方形 341"/>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3" name="正方形/長方形 342"/>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4" name="テキスト ボックス 343"/>
              <p:cNvSpPr txBox="1"/>
              <p:nvPr/>
            </p:nvSpPr>
            <p:spPr>
              <a:xfrm>
                <a:off x="971057" y="5827633"/>
                <a:ext cx="572484" cy="732028"/>
              </a:xfrm>
              <a:prstGeom prst="rect">
                <a:avLst/>
              </a:prstGeom>
              <a:noFill/>
            </p:spPr>
            <p:txBody>
              <a:bodyPr wrap="none" rtlCol="0">
                <a:spAutoFit/>
              </a:bodyPr>
              <a:lstStyle/>
              <a:p>
                <a:r>
                  <a:rPr kumimoji="1" lang="en-US" altLang="ja-JP" sz="2000" b="1" dirty="0">
                    <a:effectLst/>
                    <a:latin typeface="Times New Roman" panose="02020603050405020304" pitchFamily="18" charset="0"/>
                  </a:rPr>
                  <a:t>a</a:t>
                </a:r>
                <a:endParaRPr kumimoji="1" lang="ja-JP" altLang="en-US" sz="2000" b="1" dirty="0">
                  <a:effectLst/>
                  <a:latin typeface="Times New Roman" panose="02020603050405020304" pitchFamily="18" charset="0"/>
                </a:endParaRPr>
              </a:p>
            </p:txBody>
          </p:sp>
          <p:sp>
            <p:nvSpPr>
              <p:cNvPr id="345" name="テキスト ボックス 344"/>
              <p:cNvSpPr txBox="1"/>
              <p:nvPr/>
            </p:nvSpPr>
            <p:spPr>
              <a:xfrm>
                <a:off x="1491259" y="5821820"/>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b</a:t>
                </a:r>
                <a:endParaRPr kumimoji="1" lang="ja-JP" altLang="en-US" sz="2000" b="1" dirty="0">
                  <a:effectLst/>
                  <a:latin typeface="Times New Roman" panose="02020603050405020304" pitchFamily="18" charset="0"/>
                </a:endParaRPr>
              </a:p>
            </p:txBody>
          </p:sp>
          <p:sp>
            <p:nvSpPr>
              <p:cNvPr id="346" name="テキスト ボックス 345"/>
              <p:cNvSpPr txBox="1"/>
              <p:nvPr/>
            </p:nvSpPr>
            <p:spPr>
              <a:xfrm>
                <a:off x="2039793" y="5827318"/>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c</a:t>
                </a:r>
                <a:endParaRPr kumimoji="1" lang="ja-JP" altLang="en-US" sz="2000" b="1" dirty="0">
                  <a:effectLst/>
                  <a:latin typeface="Times New Roman" panose="02020603050405020304" pitchFamily="18" charset="0"/>
                </a:endParaRPr>
              </a:p>
            </p:txBody>
          </p:sp>
          <p:sp>
            <p:nvSpPr>
              <p:cNvPr id="347" name="テキスト ボックス 346"/>
              <p:cNvSpPr txBox="1"/>
              <p:nvPr/>
            </p:nvSpPr>
            <p:spPr>
              <a:xfrm>
                <a:off x="2546797"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d</a:t>
                </a:r>
                <a:endParaRPr kumimoji="1" lang="ja-JP" altLang="en-US" sz="2000" b="1" dirty="0">
                  <a:effectLst/>
                  <a:latin typeface="Times New Roman" panose="02020603050405020304" pitchFamily="18" charset="0"/>
                </a:endParaRPr>
              </a:p>
            </p:txBody>
          </p:sp>
          <p:sp>
            <p:nvSpPr>
              <p:cNvPr id="348" name="テキスト ボックス 347"/>
              <p:cNvSpPr txBox="1"/>
              <p:nvPr/>
            </p:nvSpPr>
            <p:spPr>
              <a:xfrm>
                <a:off x="3093591" y="5827633"/>
                <a:ext cx="546089" cy="732028"/>
              </a:xfrm>
              <a:prstGeom prst="rect">
                <a:avLst/>
              </a:prstGeom>
              <a:noFill/>
            </p:spPr>
            <p:txBody>
              <a:bodyPr wrap="none" rtlCol="0">
                <a:spAutoFit/>
              </a:bodyPr>
              <a:lstStyle/>
              <a:p>
                <a:r>
                  <a:rPr lang="en-US" altLang="ja-JP" sz="2000" b="1" dirty="0">
                    <a:effectLst/>
                    <a:latin typeface="Times New Roman" panose="02020603050405020304" pitchFamily="18" charset="0"/>
                  </a:rPr>
                  <a:t>e</a:t>
                </a:r>
                <a:endParaRPr kumimoji="1" lang="ja-JP" altLang="en-US" sz="2000" b="1" dirty="0">
                  <a:effectLst/>
                  <a:latin typeface="Times New Roman" panose="02020603050405020304" pitchFamily="18" charset="0"/>
                </a:endParaRPr>
              </a:p>
            </p:txBody>
          </p:sp>
          <p:sp>
            <p:nvSpPr>
              <p:cNvPr id="349" name="テキスト ボックス 348"/>
              <p:cNvSpPr txBox="1"/>
              <p:nvPr/>
            </p:nvSpPr>
            <p:spPr>
              <a:xfrm>
                <a:off x="3653387" y="5821820"/>
                <a:ext cx="493299" cy="732028"/>
              </a:xfrm>
              <a:prstGeom prst="rect">
                <a:avLst/>
              </a:prstGeom>
              <a:noFill/>
            </p:spPr>
            <p:txBody>
              <a:bodyPr wrap="none" rtlCol="0">
                <a:spAutoFit/>
              </a:bodyPr>
              <a:lstStyle/>
              <a:p>
                <a:r>
                  <a:rPr lang="en-US" altLang="ja-JP" sz="2000" b="1" dirty="0">
                    <a:effectLst/>
                    <a:latin typeface="Times New Roman" panose="02020603050405020304" pitchFamily="18" charset="0"/>
                  </a:rPr>
                  <a:t>f</a:t>
                </a:r>
                <a:endParaRPr kumimoji="1" lang="ja-JP" altLang="en-US" sz="2000" b="1" dirty="0">
                  <a:effectLst/>
                  <a:latin typeface="Times New Roman" panose="02020603050405020304" pitchFamily="18" charset="0"/>
                </a:endParaRPr>
              </a:p>
            </p:txBody>
          </p:sp>
          <p:sp>
            <p:nvSpPr>
              <p:cNvPr id="350" name="テキスト ボックス 349"/>
              <p:cNvSpPr txBox="1"/>
              <p:nvPr/>
            </p:nvSpPr>
            <p:spPr>
              <a:xfrm>
                <a:off x="4135930" y="582731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g</a:t>
                </a:r>
                <a:endParaRPr kumimoji="1" lang="ja-JP" altLang="en-US" sz="2000" b="1" dirty="0">
                  <a:effectLst/>
                  <a:latin typeface="Times New Roman" panose="02020603050405020304" pitchFamily="18" charset="0"/>
                </a:endParaRPr>
              </a:p>
            </p:txBody>
          </p:sp>
          <p:sp>
            <p:nvSpPr>
              <p:cNvPr id="351" name="テキスト ボックス 350"/>
              <p:cNvSpPr txBox="1"/>
              <p:nvPr/>
            </p:nvSpPr>
            <p:spPr>
              <a:xfrm>
                <a:off x="4656133" y="5821507"/>
                <a:ext cx="598880" cy="732028"/>
              </a:xfrm>
              <a:prstGeom prst="rect">
                <a:avLst/>
              </a:prstGeom>
              <a:noFill/>
            </p:spPr>
            <p:txBody>
              <a:bodyPr wrap="none" rtlCol="0">
                <a:spAutoFit/>
              </a:bodyPr>
              <a:lstStyle/>
              <a:p>
                <a:r>
                  <a:rPr lang="en-US" altLang="ja-JP" sz="2000" b="1" dirty="0">
                    <a:effectLst/>
                    <a:latin typeface="Times New Roman" panose="02020603050405020304" pitchFamily="18" charset="0"/>
                  </a:rPr>
                  <a:t>h</a:t>
                </a:r>
                <a:endParaRPr kumimoji="1" lang="ja-JP" altLang="en-US" sz="2000" b="1" dirty="0">
                  <a:effectLst/>
                  <a:latin typeface="Times New Roman" panose="02020603050405020304" pitchFamily="18" charset="0"/>
                </a:endParaRPr>
              </a:p>
            </p:txBody>
          </p:sp>
          <p:sp>
            <p:nvSpPr>
              <p:cNvPr id="352" name="テキスト ボックス 351"/>
              <p:cNvSpPr txBox="1"/>
              <p:nvPr/>
            </p:nvSpPr>
            <p:spPr>
              <a:xfrm>
                <a:off x="528757" y="540620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1</a:t>
                </a:r>
                <a:endParaRPr kumimoji="1" lang="ja-JP" altLang="en-US" sz="2000" b="1" dirty="0">
                  <a:effectLst/>
                  <a:latin typeface="Times New Roman" panose="02020603050405020304" pitchFamily="18" charset="0"/>
                </a:endParaRPr>
              </a:p>
            </p:txBody>
          </p:sp>
          <p:sp>
            <p:nvSpPr>
              <p:cNvPr id="353" name="テキスト ボックス 352"/>
              <p:cNvSpPr txBox="1"/>
              <p:nvPr/>
            </p:nvSpPr>
            <p:spPr>
              <a:xfrm>
                <a:off x="521973" y="486771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2</a:t>
                </a:r>
                <a:endParaRPr kumimoji="1" lang="ja-JP" altLang="en-US" sz="2000" b="1" dirty="0">
                  <a:effectLst/>
                  <a:latin typeface="Times New Roman" panose="02020603050405020304" pitchFamily="18" charset="0"/>
                </a:endParaRPr>
              </a:p>
            </p:txBody>
          </p:sp>
          <p:sp>
            <p:nvSpPr>
              <p:cNvPr id="354" name="テキスト ボックス 353"/>
              <p:cNvSpPr txBox="1"/>
              <p:nvPr/>
            </p:nvSpPr>
            <p:spPr>
              <a:xfrm>
                <a:off x="529937" y="434703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3</a:t>
                </a:r>
                <a:endParaRPr kumimoji="1" lang="ja-JP" altLang="en-US" sz="2000" b="1" dirty="0">
                  <a:effectLst/>
                  <a:latin typeface="Times New Roman" panose="02020603050405020304" pitchFamily="18" charset="0"/>
                </a:endParaRPr>
              </a:p>
            </p:txBody>
          </p:sp>
          <p:sp>
            <p:nvSpPr>
              <p:cNvPr id="355" name="テキスト ボックス 354"/>
              <p:cNvSpPr txBox="1"/>
              <p:nvPr/>
            </p:nvSpPr>
            <p:spPr>
              <a:xfrm>
                <a:off x="523153" y="380854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4</a:t>
                </a:r>
                <a:endParaRPr kumimoji="1" lang="ja-JP" altLang="en-US" sz="2000" b="1" dirty="0">
                  <a:effectLst/>
                  <a:latin typeface="Times New Roman" panose="02020603050405020304" pitchFamily="18" charset="0"/>
                </a:endParaRPr>
              </a:p>
            </p:txBody>
          </p:sp>
          <p:sp>
            <p:nvSpPr>
              <p:cNvPr id="356" name="テキスト ボックス 355"/>
              <p:cNvSpPr txBox="1"/>
              <p:nvPr/>
            </p:nvSpPr>
            <p:spPr>
              <a:xfrm>
                <a:off x="531439" y="3312785"/>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5</a:t>
                </a:r>
                <a:endParaRPr kumimoji="1" lang="ja-JP" altLang="en-US" sz="2000" b="1" dirty="0">
                  <a:effectLst/>
                  <a:latin typeface="Times New Roman" panose="02020603050405020304" pitchFamily="18" charset="0"/>
                </a:endParaRPr>
              </a:p>
            </p:txBody>
          </p:sp>
          <p:sp>
            <p:nvSpPr>
              <p:cNvPr id="357" name="テキスト ボックス 356"/>
              <p:cNvSpPr txBox="1"/>
              <p:nvPr/>
            </p:nvSpPr>
            <p:spPr>
              <a:xfrm>
                <a:off x="524655" y="2774294"/>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6</a:t>
                </a:r>
                <a:endParaRPr kumimoji="1" lang="ja-JP" altLang="en-US" sz="2000" b="1" dirty="0">
                  <a:effectLst/>
                  <a:latin typeface="Times New Roman" panose="02020603050405020304" pitchFamily="18" charset="0"/>
                </a:endParaRPr>
              </a:p>
            </p:txBody>
          </p:sp>
          <p:sp>
            <p:nvSpPr>
              <p:cNvPr id="358" name="テキスト ボックス 357"/>
              <p:cNvSpPr txBox="1"/>
              <p:nvPr/>
            </p:nvSpPr>
            <p:spPr>
              <a:xfrm>
                <a:off x="532621" y="2253619"/>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7</a:t>
                </a:r>
                <a:endParaRPr kumimoji="1" lang="ja-JP" altLang="en-US" sz="2000" b="1" dirty="0">
                  <a:effectLst/>
                  <a:latin typeface="Times New Roman" panose="02020603050405020304" pitchFamily="18" charset="0"/>
                </a:endParaRPr>
              </a:p>
            </p:txBody>
          </p:sp>
          <p:sp>
            <p:nvSpPr>
              <p:cNvPr id="359" name="テキスト ボックス 358"/>
              <p:cNvSpPr txBox="1"/>
              <p:nvPr/>
            </p:nvSpPr>
            <p:spPr>
              <a:xfrm>
                <a:off x="525837" y="1715128"/>
                <a:ext cx="572484" cy="732028"/>
              </a:xfrm>
              <a:prstGeom prst="rect">
                <a:avLst/>
              </a:prstGeom>
              <a:noFill/>
            </p:spPr>
            <p:txBody>
              <a:bodyPr wrap="none" rtlCol="0">
                <a:spAutoFit/>
              </a:bodyPr>
              <a:lstStyle/>
              <a:p>
                <a:r>
                  <a:rPr lang="en-US" altLang="ja-JP" sz="2000" b="1" dirty="0">
                    <a:effectLst/>
                    <a:latin typeface="Times New Roman" panose="02020603050405020304" pitchFamily="18" charset="0"/>
                  </a:rPr>
                  <a:t>8</a:t>
                </a:r>
                <a:endParaRPr kumimoji="1" lang="ja-JP" altLang="en-US" sz="2000" b="1" dirty="0">
                  <a:effectLst/>
                  <a:latin typeface="Times New Roman" panose="02020603050405020304" pitchFamily="18" charset="0"/>
                </a:endParaRPr>
              </a:p>
            </p:txBody>
          </p:sp>
        </p:grpSp>
        <p:sp>
          <p:nvSpPr>
            <p:cNvPr id="365" name="テキスト ボックス 364"/>
            <p:cNvSpPr txBox="1"/>
            <p:nvPr/>
          </p:nvSpPr>
          <p:spPr>
            <a:xfrm>
              <a:off x="4783067" y="6384611"/>
              <a:ext cx="1159292" cy="461665"/>
            </a:xfrm>
            <a:prstGeom prst="rect">
              <a:avLst/>
            </a:prstGeom>
            <a:noFill/>
          </p:spPr>
          <p:txBody>
            <a:bodyPr wrap="none" rtlCol="0">
              <a:spAutoFit/>
            </a:bodyPr>
            <a:lstStyle/>
            <a:p>
              <a:pPr algn="l"/>
              <a:r>
                <a:rPr lang="en-US" altLang="ja-JP" sz="2400" dirty="0">
                  <a:latin typeface="Times New Roman" panose="02020603050405020304" pitchFamily="18" charset="0"/>
                  <a:cs typeface="Times New Roman" panose="02020603050405020304" pitchFamily="18" charset="0"/>
                </a:rPr>
                <a:t>3. Rh8#</a:t>
              </a:r>
              <a:endParaRPr kumimoji="1" lang="ja-JP" altLang="en-US" sz="2400" dirty="0">
                <a:latin typeface="Times New Roman" panose="02020603050405020304" pitchFamily="18" charset="0"/>
                <a:cs typeface="Times New Roman" panose="02020603050405020304" pitchFamily="18" charset="0"/>
              </a:endParaRPr>
            </a:p>
          </p:txBody>
        </p:sp>
        <p:pic>
          <p:nvPicPr>
            <p:cNvPr id="422" name="図 421">
              <a:extLst>
                <a:ext uri="{FF2B5EF4-FFF2-40B4-BE49-F238E27FC236}">
                  <a16:creationId xmlns:a16="http://schemas.microsoft.com/office/drawing/2014/main" id="{5969949A-ADB8-44D4-97DD-DB44EFBC3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907" y="4450520"/>
              <a:ext cx="265514" cy="242087"/>
            </a:xfrm>
            <a:prstGeom prst="rect">
              <a:avLst/>
            </a:prstGeom>
          </p:spPr>
        </p:pic>
        <p:pic>
          <p:nvPicPr>
            <p:cNvPr id="424" name="図 423">
              <a:extLst>
                <a:ext uri="{FF2B5EF4-FFF2-40B4-BE49-F238E27FC236}">
                  <a16:creationId xmlns:a16="http://schemas.microsoft.com/office/drawing/2014/main" id="{9C320035-75A7-4024-B1CE-A9EEBF2722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8071" y="4450519"/>
              <a:ext cx="265514" cy="242087"/>
            </a:xfrm>
            <a:prstGeom prst="rect">
              <a:avLst/>
            </a:prstGeom>
          </p:spPr>
        </p:pic>
        <p:pic>
          <p:nvPicPr>
            <p:cNvPr id="426" name="図 425">
              <a:extLst>
                <a:ext uri="{FF2B5EF4-FFF2-40B4-BE49-F238E27FC236}">
                  <a16:creationId xmlns:a16="http://schemas.microsoft.com/office/drawing/2014/main" id="{7E74543C-E63C-47E7-983C-D87E15C1FF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1357" y="3867357"/>
              <a:ext cx="249936" cy="249936"/>
            </a:xfrm>
            <a:prstGeom prst="rect">
              <a:avLst/>
            </a:prstGeom>
          </p:spPr>
        </p:pic>
        <p:sp>
          <p:nvSpPr>
            <p:cNvPr id="433" name="矢印: 右 432">
              <a:extLst>
                <a:ext uri="{FF2B5EF4-FFF2-40B4-BE49-F238E27FC236}">
                  <a16:creationId xmlns:a16="http://schemas.microsoft.com/office/drawing/2014/main" id="{5536D1CF-2493-4974-B050-C2F0C48A0713}"/>
                </a:ext>
              </a:extLst>
            </p:cNvPr>
            <p:cNvSpPr/>
            <p:nvPr/>
          </p:nvSpPr>
          <p:spPr bwMode="auto">
            <a:xfrm>
              <a:off x="4434952" y="4848636"/>
              <a:ext cx="508796" cy="40011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436" name="直線矢印コネクタ 435">
            <a:extLst>
              <a:ext uri="{FF2B5EF4-FFF2-40B4-BE49-F238E27FC236}">
                <a16:creationId xmlns:a16="http://schemas.microsoft.com/office/drawing/2014/main" id="{3E8C2943-788A-4E80-BC6D-686D2818251B}"/>
              </a:ext>
            </a:extLst>
          </p:cNvPr>
          <p:cNvCxnSpPr/>
          <p:nvPr/>
        </p:nvCxnSpPr>
        <p:spPr bwMode="auto">
          <a:xfrm>
            <a:off x="6862790" y="713178"/>
            <a:ext cx="583088"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直線矢印コネクタ 436">
            <a:extLst>
              <a:ext uri="{FF2B5EF4-FFF2-40B4-BE49-F238E27FC236}">
                <a16:creationId xmlns:a16="http://schemas.microsoft.com/office/drawing/2014/main" id="{2CBAEADA-5BBF-4259-A8BC-8D4F4C64FF3B}"/>
              </a:ext>
            </a:extLst>
          </p:cNvPr>
          <p:cNvCxnSpPr/>
          <p:nvPr/>
        </p:nvCxnSpPr>
        <p:spPr bwMode="auto">
          <a:xfrm flipH="1">
            <a:off x="5123577" y="713178"/>
            <a:ext cx="1447669"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 name="直線矢印コネクタ 437">
            <a:extLst>
              <a:ext uri="{FF2B5EF4-FFF2-40B4-BE49-F238E27FC236}">
                <a16:creationId xmlns:a16="http://schemas.microsoft.com/office/drawing/2014/main" id="{1D35017D-3E44-46E0-8978-9D356B7D59D3}"/>
              </a:ext>
            </a:extLst>
          </p:cNvPr>
          <p:cNvCxnSpPr/>
          <p:nvPr/>
        </p:nvCxnSpPr>
        <p:spPr bwMode="auto">
          <a:xfrm>
            <a:off x="6720988" y="858950"/>
            <a:ext cx="0" cy="279206"/>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9" name="グループ化 438">
            <a:extLst>
              <a:ext uri="{FF2B5EF4-FFF2-40B4-BE49-F238E27FC236}">
                <a16:creationId xmlns:a16="http://schemas.microsoft.com/office/drawing/2014/main" id="{2B8F6970-0862-4867-8D57-7F8AD313B3AD}"/>
              </a:ext>
            </a:extLst>
          </p:cNvPr>
          <p:cNvGrpSpPr/>
          <p:nvPr/>
        </p:nvGrpSpPr>
        <p:grpSpPr>
          <a:xfrm>
            <a:off x="6375139" y="962365"/>
            <a:ext cx="688892" cy="682093"/>
            <a:chOff x="6458151" y="976041"/>
            <a:chExt cx="688892" cy="682093"/>
          </a:xfrm>
        </p:grpSpPr>
        <p:sp>
          <p:nvSpPr>
            <p:cNvPr id="440" name="楕円 439">
              <a:extLst>
                <a:ext uri="{FF2B5EF4-FFF2-40B4-BE49-F238E27FC236}">
                  <a16:creationId xmlns:a16="http://schemas.microsoft.com/office/drawing/2014/main" id="{CFE7B836-875E-4A9E-9CB5-381AF33C4737}"/>
                </a:ext>
              </a:extLst>
            </p:cNvPr>
            <p:cNvSpPr/>
            <p:nvPr/>
          </p:nvSpPr>
          <p:spPr bwMode="auto">
            <a:xfrm>
              <a:off x="6458151"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1" name="楕円 440">
              <a:extLst>
                <a:ext uri="{FF2B5EF4-FFF2-40B4-BE49-F238E27FC236}">
                  <a16:creationId xmlns:a16="http://schemas.microsoft.com/office/drawing/2014/main" id="{B78756B1-4EE2-4619-B4BE-54817C065800}"/>
                </a:ext>
              </a:extLst>
            </p:cNvPr>
            <p:cNvSpPr/>
            <p:nvPr/>
          </p:nvSpPr>
          <p:spPr bwMode="auto">
            <a:xfrm>
              <a:off x="6768704"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2" name="楕円 441">
              <a:extLst>
                <a:ext uri="{FF2B5EF4-FFF2-40B4-BE49-F238E27FC236}">
                  <a16:creationId xmlns:a16="http://schemas.microsoft.com/office/drawing/2014/main" id="{A79A5771-BFE0-497D-82A8-3C0CDB1ADEAE}"/>
                </a:ext>
              </a:extLst>
            </p:cNvPr>
            <p:cNvSpPr/>
            <p:nvPr/>
          </p:nvSpPr>
          <p:spPr bwMode="auto">
            <a:xfrm>
              <a:off x="7044891"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3" name="楕円 442">
              <a:extLst>
                <a:ext uri="{FF2B5EF4-FFF2-40B4-BE49-F238E27FC236}">
                  <a16:creationId xmlns:a16="http://schemas.microsoft.com/office/drawing/2014/main" id="{B720A1B3-77FA-4053-B15B-E05CC06B00AD}"/>
                </a:ext>
              </a:extLst>
            </p:cNvPr>
            <p:cNvSpPr/>
            <p:nvPr/>
          </p:nvSpPr>
          <p:spPr bwMode="auto">
            <a:xfrm>
              <a:off x="7050606" y="1261722"/>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4" name="楕円 443">
              <a:extLst>
                <a:ext uri="{FF2B5EF4-FFF2-40B4-BE49-F238E27FC236}">
                  <a16:creationId xmlns:a16="http://schemas.microsoft.com/office/drawing/2014/main" id="{68C7B4C9-3622-461B-92EB-8F4847FD7FBC}"/>
                </a:ext>
              </a:extLst>
            </p:cNvPr>
            <p:cNvSpPr/>
            <p:nvPr/>
          </p:nvSpPr>
          <p:spPr bwMode="auto">
            <a:xfrm>
              <a:off x="7043355" y="1552653"/>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5" name="楕円 444">
              <a:extLst>
                <a:ext uri="{FF2B5EF4-FFF2-40B4-BE49-F238E27FC236}">
                  <a16:creationId xmlns:a16="http://schemas.microsoft.com/office/drawing/2014/main" id="{98A3A259-C131-4942-B4D2-703572433884}"/>
                </a:ext>
              </a:extLst>
            </p:cNvPr>
            <p:cNvSpPr/>
            <p:nvPr/>
          </p:nvSpPr>
          <p:spPr bwMode="auto">
            <a:xfrm>
              <a:off x="6749117" y="1561697"/>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6" name="楕円 445">
              <a:extLst>
                <a:ext uri="{FF2B5EF4-FFF2-40B4-BE49-F238E27FC236}">
                  <a16:creationId xmlns:a16="http://schemas.microsoft.com/office/drawing/2014/main" id="{67D282D5-4AE2-4B4A-A065-FD43EE7455CD}"/>
                </a:ext>
              </a:extLst>
            </p:cNvPr>
            <p:cNvSpPr/>
            <p:nvPr/>
          </p:nvSpPr>
          <p:spPr bwMode="auto">
            <a:xfrm>
              <a:off x="6464450" y="126172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7" name="楕円 446">
              <a:extLst>
                <a:ext uri="{FF2B5EF4-FFF2-40B4-BE49-F238E27FC236}">
                  <a16:creationId xmlns:a16="http://schemas.microsoft.com/office/drawing/2014/main" id="{8E36060A-A546-4DB2-BD58-EA5B9AFD33AA}"/>
                </a:ext>
              </a:extLst>
            </p:cNvPr>
            <p:cNvSpPr/>
            <p:nvPr/>
          </p:nvSpPr>
          <p:spPr bwMode="auto">
            <a:xfrm>
              <a:off x="6463762" y="1557534"/>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448" name="直線矢印コネクタ 447">
            <a:extLst>
              <a:ext uri="{FF2B5EF4-FFF2-40B4-BE49-F238E27FC236}">
                <a16:creationId xmlns:a16="http://schemas.microsoft.com/office/drawing/2014/main" id="{58D67B79-805D-4617-9F14-22C4C44ACD16}"/>
              </a:ext>
            </a:extLst>
          </p:cNvPr>
          <p:cNvCxnSpPr/>
          <p:nvPr/>
        </p:nvCxnSpPr>
        <p:spPr bwMode="auto">
          <a:xfrm flipH="1">
            <a:off x="5151364" y="3970850"/>
            <a:ext cx="2030757"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直線矢印コネクタ 448">
            <a:extLst>
              <a:ext uri="{FF2B5EF4-FFF2-40B4-BE49-F238E27FC236}">
                <a16:creationId xmlns:a16="http://schemas.microsoft.com/office/drawing/2014/main" id="{F8FD2450-C8C4-4B14-958E-6F607FBD029C}"/>
              </a:ext>
            </a:extLst>
          </p:cNvPr>
          <p:cNvCxnSpPr/>
          <p:nvPr/>
        </p:nvCxnSpPr>
        <p:spPr bwMode="auto">
          <a:xfrm>
            <a:off x="7327893" y="4103617"/>
            <a:ext cx="0" cy="2046067"/>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0" name="グループ化 449">
            <a:extLst>
              <a:ext uri="{FF2B5EF4-FFF2-40B4-BE49-F238E27FC236}">
                <a16:creationId xmlns:a16="http://schemas.microsoft.com/office/drawing/2014/main" id="{4DB26196-D92B-4AD8-B044-844A021A7C62}"/>
              </a:ext>
            </a:extLst>
          </p:cNvPr>
          <p:cNvGrpSpPr/>
          <p:nvPr/>
        </p:nvGrpSpPr>
        <p:grpSpPr>
          <a:xfrm>
            <a:off x="6405689" y="4224877"/>
            <a:ext cx="688892" cy="682093"/>
            <a:chOff x="6458151" y="976041"/>
            <a:chExt cx="688892" cy="682093"/>
          </a:xfrm>
        </p:grpSpPr>
        <p:sp>
          <p:nvSpPr>
            <p:cNvPr id="451" name="楕円 450">
              <a:extLst>
                <a:ext uri="{FF2B5EF4-FFF2-40B4-BE49-F238E27FC236}">
                  <a16:creationId xmlns:a16="http://schemas.microsoft.com/office/drawing/2014/main" id="{36B7E50F-BB6D-4BA1-AC55-5AB0AD8F84D3}"/>
                </a:ext>
              </a:extLst>
            </p:cNvPr>
            <p:cNvSpPr/>
            <p:nvPr/>
          </p:nvSpPr>
          <p:spPr bwMode="auto">
            <a:xfrm>
              <a:off x="6458151"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2" name="楕円 451">
              <a:extLst>
                <a:ext uri="{FF2B5EF4-FFF2-40B4-BE49-F238E27FC236}">
                  <a16:creationId xmlns:a16="http://schemas.microsoft.com/office/drawing/2014/main" id="{49D2121D-9043-4029-8BAE-6F29AA93BC2C}"/>
                </a:ext>
              </a:extLst>
            </p:cNvPr>
            <p:cNvSpPr/>
            <p:nvPr/>
          </p:nvSpPr>
          <p:spPr bwMode="auto">
            <a:xfrm>
              <a:off x="6768704"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3" name="楕円 452">
              <a:extLst>
                <a:ext uri="{FF2B5EF4-FFF2-40B4-BE49-F238E27FC236}">
                  <a16:creationId xmlns:a16="http://schemas.microsoft.com/office/drawing/2014/main" id="{2CA3148F-29AD-4E80-8591-A05FE214596C}"/>
                </a:ext>
              </a:extLst>
            </p:cNvPr>
            <p:cNvSpPr/>
            <p:nvPr/>
          </p:nvSpPr>
          <p:spPr bwMode="auto">
            <a:xfrm>
              <a:off x="7044891" y="97604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4" name="楕円 453">
              <a:extLst>
                <a:ext uri="{FF2B5EF4-FFF2-40B4-BE49-F238E27FC236}">
                  <a16:creationId xmlns:a16="http://schemas.microsoft.com/office/drawing/2014/main" id="{491572DA-F517-4EC5-B455-19D317A79E98}"/>
                </a:ext>
              </a:extLst>
            </p:cNvPr>
            <p:cNvSpPr/>
            <p:nvPr/>
          </p:nvSpPr>
          <p:spPr bwMode="auto">
            <a:xfrm>
              <a:off x="7050606" y="1261722"/>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5" name="楕円 454">
              <a:extLst>
                <a:ext uri="{FF2B5EF4-FFF2-40B4-BE49-F238E27FC236}">
                  <a16:creationId xmlns:a16="http://schemas.microsoft.com/office/drawing/2014/main" id="{C860A2DB-C7BF-4DA9-82F5-331A38AE75F1}"/>
                </a:ext>
              </a:extLst>
            </p:cNvPr>
            <p:cNvSpPr/>
            <p:nvPr/>
          </p:nvSpPr>
          <p:spPr bwMode="auto">
            <a:xfrm>
              <a:off x="7043355" y="1552653"/>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6" name="楕円 455">
              <a:extLst>
                <a:ext uri="{FF2B5EF4-FFF2-40B4-BE49-F238E27FC236}">
                  <a16:creationId xmlns:a16="http://schemas.microsoft.com/office/drawing/2014/main" id="{F19931FD-CE80-4EB4-822E-E84DCA7054BF}"/>
                </a:ext>
              </a:extLst>
            </p:cNvPr>
            <p:cNvSpPr/>
            <p:nvPr/>
          </p:nvSpPr>
          <p:spPr bwMode="auto">
            <a:xfrm>
              <a:off x="6749117" y="1561697"/>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7" name="楕円 456">
              <a:extLst>
                <a:ext uri="{FF2B5EF4-FFF2-40B4-BE49-F238E27FC236}">
                  <a16:creationId xmlns:a16="http://schemas.microsoft.com/office/drawing/2014/main" id="{801B1C11-C5AF-46E5-A686-196C468EA55C}"/>
                </a:ext>
              </a:extLst>
            </p:cNvPr>
            <p:cNvSpPr/>
            <p:nvPr/>
          </p:nvSpPr>
          <p:spPr bwMode="auto">
            <a:xfrm>
              <a:off x="6464450" y="1261721"/>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8" name="楕円 457">
              <a:extLst>
                <a:ext uri="{FF2B5EF4-FFF2-40B4-BE49-F238E27FC236}">
                  <a16:creationId xmlns:a16="http://schemas.microsoft.com/office/drawing/2014/main" id="{75B3B00E-1E40-4E53-977A-6D41C0501CC4}"/>
                </a:ext>
              </a:extLst>
            </p:cNvPr>
            <p:cNvSpPr/>
            <p:nvPr/>
          </p:nvSpPr>
          <p:spPr bwMode="auto">
            <a:xfrm>
              <a:off x="6463762" y="1557534"/>
              <a:ext cx="96437" cy="9643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459" name="角丸四角形吹き出し 21">
            <a:extLst>
              <a:ext uri="{FF2B5EF4-FFF2-40B4-BE49-F238E27FC236}">
                <a16:creationId xmlns:a16="http://schemas.microsoft.com/office/drawing/2014/main" id="{E1AAF353-8C6B-4BF3-AC7B-D83A848929DC}"/>
              </a:ext>
            </a:extLst>
          </p:cNvPr>
          <p:cNvSpPr/>
          <p:nvPr/>
        </p:nvSpPr>
        <p:spPr bwMode="auto">
          <a:xfrm>
            <a:off x="7677172" y="1042221"/>
            <a:ext cx="1319649" cy="791887"/>
          </a:xfrm>
          <a:prstGeom prst="wedgeRoundRectCallout">
            <a:avLst>
              <a:gd name="adj1" fmla="val -71978"/>
              <a:gd name="adj2" fmla="val -2509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動けるのは</a:t>
            </a:r>
            <a:endParaRPr lang="en-US" altLang="ja-JP" sz="20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ここだけ</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60" name="星: 16 pt 459">
            <a:extLst>
              <a:ext uri="{FF2B5EF4-FFF2-40B4-BE49-F238E27FC236}">
                <a16:creationId xmlns:a16="http://schemas.microsoft.com/office/drawing/2014/main" id="{36503313-A728-4280-95C7-FA2233EEDF17}"/>
              </a:ext>
            </a:extLst>
          </p:cNvPr>
          <p:cNvSpPr/>
          <p:nvPr/>
        </p:nvSpPr>
        <p:spPr bwMode="auto">
          <a:xfrm rot="19800000">
            <a:off x="5908312" y="5198880"/>
            <a:ext cx="2971479" cy="1014500"/>
          </a:xfrm>
          <a:prstGeom prst="star16">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charset="0"/>
                <a:ea typeface="ＭＳ Ｐゴシック" pitchFamily="50" charset="-128"/>
              </a:rPr>
              <a:t>チェックメイト！</a:t>
            </a:r>
          </a:p>
        </p:txBody>
      </p:sp>
    </p:spTree>
    <p:custDataLst>
      <p:tags r:id="rId1"/>
    </p:custDataLst>
    <p:extLst>
      <p:ext uri="{BB962C8B-B14F-4D97-AF65-F5344CB8AC3E}">
        <p14:creationId xmlns:p14="http://schemas.microsoft.com/office/powerpoint/2010/main" val="2539838354"/>
      </p:ext>
    </p:extLst>
  </p:cSld>
  <p:clrMapOvr>
    <a:masterClrMapping/>
  </p:clrMapOvr>
  <mc:AlternateContent xmlns:mc="http://schemas.openxmlformats.org/markup-compatibility/2006" xmlns:p14="http://schemas.microsoft.com/office/powerpoint/2010/main">
    <mc:Choice Requires="p14">
      <p:transition spd="slow" p14:dur="2000" advTm="9565"/>
    </mc:Choice>
    <mc:Fallback xmlns="">
      <p:transition spd="slow" advTm="9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wipe(left)">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37"/>
                                        </p:tgtEl>
                                        <p:attrNameLst>
                                          <p:attrName>style.visibility</p:attrName>
                                        </p:attrNameLst>
                                      </p:cBhvr>
                                      <p:to>
                                        <p:strVal val="visible"/>
                                      </p:to>
                                    </p:set>
                                    <p:animEffect transition="in" filter="wipe(right)">
                                      <p:cBhvr>
                                        <p:cTn id="12" dur="500"/>
                                        <p:tgtEl>
                                          <p:spTgt spid="437"/>
                                        </p:tgtEl>
                                      </p:cBhvr>
                                    </p:animEffect>
                                  </p:childTnLst>
                                </p:cTn>
                              </p:par>
                              <p:par>
                                <p:cTn id="13" presetID="22" presetClass="entr" presetSubtype="8" fill="hold" nodeType="withEffect">
                                  <p:stCondLst>
                                    <p:cond delay="0"/>
                                  </p:stCondLst>
                                  <p:childTnLst>
                                    <p:set>
                                      <p:cBhvr>
                                        <p:cTn id="14" dur="1" fill="hold">
                                          <p:stCondLst>
                                            <p:cond delay="0"/>
                                          </p:stCondLst>
                                        </p:cTn>
                                        <p:tgtEl>
                                          <p:spTgt spid="436"/>
                                        </p:tgtEl>
                                        <p:attrNameLst>
                                          <p:attrName>style.visibility</p:attrName>
                                        </p:attrNameLst>
                                      </p:cBhvr>
                                      <p:to>
                                        <p:strVal val="visible"/>
                                      </p:to>
                                    </p:set>
                                    <p:animEffect transition="in" filter="wipe(left)">
                                      <p:cBhvr>
                                        <p:cTn id="15" dur="500"/>
                                        <p:tgtEl>
                                          <p:spTgt spid="436"/>
                                        </p:tgtEl>
                                      </p:cBhvr>
                                    </p:animEffect>
                                  </p:childTnLst>
                                </p:cTn>
                              </p:par>
                              <p:par>
                                <p:cTn id="16" presetID="22" presetClass="entr" presetSubtype="1" fill="hold" nodeType="withEffect">
                                  <p:stCondLst>
                                    <p:cond delay="0"/>
                                  </p:stCondLst>
                                  <p:childTnLst>
                                    <p:set>
                                      <p:cBhvr>
                                        <p:cTn id="17" dur="1" fill="hold">
                                          <p:stCondLst>
                                            <p:cond delay="0"/>
                                          </p:stCondLst>
                                        </p:cTn>
                                        <p:tgtEl>
                                          <p:spTgt spid="438"/>
                                        </p:tgtEl>
                                        <p:attrNameLst>
                                          <p:attrName>style.visibility</p:attrName>
                                        </p:attrNameLst>
                                      </p:cBhvr>
                                      <p:to>
                                        <p:strVal val="visible"/>
                                      </p:to>
                                    </p:set>
                                    <p:animEffect transition="in" filter="wipe(up)">
                                      <p:cBhvr>
                                        <p:cTn id="18" dur="500"/>
                                        <p:tgtEl>
                                          <p:spTgt spid="43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39"/>
                                        </p:tgtEl>
                                        <p:attrNameLst>
                                          <p:attrName>style.visibility</p:attrName>
                                        </p:attrNameLst>
                                      </p:cBhvr>
                                      <p:to>
                                        <p:strVal val="visible"/>
                                      </p:to>
                                    </p:set>
                                    <p:anim calcmode="lin" valueType="num">
                                      <p:cBhvr>
                                        <p:cTn id="23" dur="500" fill="hold"/>
                                        <p:tgtEl>
                                          <p:spTgt spid="439"/>
                                        </p:tgtEl>
                                        <p:attrNameLst>
                                          <p:attrName>ppt_w</p:attrName>
                                        </p:attrNameLst>
                                      </p:cBhvr>
                                      <p:tavLst>
                                        <p:tav tm="0">
                                          <p:val>
                                            <p:fltVal val="0"/>
                                          </p:val>
                                        </p:tav>
                                        <p:tav tm="100000">
                                          <p:val>
                                            <p:strVal val="#ppt_w"/>
                                          </p:val>
                                        </p:tav>
                                      </p:tavLst>
                                    </p:anim>
                                    <p:anim calcmode="lin" valueType="num">
                                      <p:cBhvr>
                                        <p:cTn id="24" dur="500" fill="hold"/>
                                        <p:tgtEl>
                                          <p:spTgt spid="439"/>
                                        </p:tgtEl>
                                        <p:attrNameLst>
                                          <p:attrName>ppt_h</p:attrName>
                                        </p:attrNameLst>
                                      </p:cBhvr>
                                      <p:tavLst>
                                        <p:tav tm="0">
                                          <p:val>
                                            <p:fltVal val="0"/>
                                          </p:val>
                                        </p:tav>
                                        <p:tav tm="100000">
                                          <p:val>
                                            <p:strVal val="#ppt_h"/>
                                          </p:val>
                                        </p:tav>
                                      </p:tavLst>
                                    </p:anim>
                                    <p:animEffect transition="in" filter="fade">
                                      <p:cBhvr>
                                        <p:cTn id="25" dur="500"/>
                                        <p:tgtEl>
                                          <p:spTgt spid="43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59"/>
                                        </p:tgtEl>
                                        <p:attrNameLst>
                                          <p:attrName>style.visibility</p:attrName>
                                        </p:attrNameLst>
                                      </p:cBhvr>
                                      <p:to>
                                        <p:strVal val="visible"/>
                                      </p:to>
                                    </p:set>
                                    <p:animEffect transition="in" filter="checkerboard(across)">
                                      <p:cBhvr>
                                        <p:cTn id="30" dur="500"/>
                                        <p:tgtEl>
                                          <p:spTgt spid="4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31"/>
                                        </p:tgtEl>
                                        <p:attrNameLst>
                                          <p:attrName>style.visibility</p:attrName>
                                        </p:attrNameLst>
                                      </p:cBhvr>
                                      <p:to>
                                        <p:strVal val="visible"/>
                                      </p:to>
                                    </p:set>
                                    <p:animEffect transition="in" filter="wipe(right)">
                                      <p:cBhvr>
                                        <p:cTn id="35" dur="500"/>
                                        <p:tgtEl>
                                          <p:spTgt spid="4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35"/>
                                        </p:tgtEl>
                                        <p:attrNameLst>
                                          <p:attrName>style.visibility</p:attrName>
                                        </p:attrNameLst>
                                      </p:cBhvr>
                                      <p:to>
                                        <p:strVal val="visible"/>
                                      </p:to>
                                    </p:set>
                                    <p:animEffect transition="in" filter="wipe(left)">
                                      <p:cBhvr>
                                        <p:cTn id="40" dur="500"/>
                                        <p:tgtEl>
                                          <p:spTgt spid="4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48"/>
                                        </p:tgtEl>
                                        <p:attrNameLst>
                                          <p:attrName>style.visibility</p:attrName>
                                        </p:attrNameLst>
                                      </p:cBhvr>
                                      <p:to>
                                        <p:strVal val="visible"/>
                                      </p:to>
                                    </p:set>
                                    <p:animEffect transition="in" filter="wipe(right)">
                                      <p:cBhvr>
                                        <p:cTn id="45" dur="500"/>
                                        <p:tgtEl>
                                          <p:spTgt spid="448"/>
                                        </p:tgtEl>
                                      </p:cBhvr>
                                    </p:animEffect>
                                  </p:childTnLst>
                                </p:cTn>
                              </p:par>
                              <p:par>
                                <p:cTn id="46" presetID="22" presetClass="entr" presetSubtype="1" fill="hold" nodeType="withEffect">
                                  <p:stCondLst>
                                    <p:cond delay="0"/>
                                  </p:stCondLst>
                                  <p:childTnLst>
                                    <p:set>
                                      <p:cBhvr>
                                        <p:cTn id="47" dur="1" fill="hold">
                                          <p:stCondLst>
                                            <p:cond delay="0"/>
                                          </p:stCondLst>
                                        </p:cTn>
                                        <p:tgtEl>
                                          <p:spTgt spid="449"/>
                                        </p:tgtEl>
                                        <p:attrNameLst>
                                          <p:attrName>style.visibility</p:attrName>
                                        </p:attrNameLst>
                                      </p:cBhvr>
                                      <p:to>
                                        <p:strVal val="visible"/>
                                      </p:to>
                                    </p:set>
                                    <p:animEffect transition="in" filter="wipe(up)">
                                      <p:cBhvr>
                                        <p:cTn id="48" dur="500"/>
                                        <p:tgtEl>
                                          <p:spTgt spid="44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50"/>
                                        </p:tgtEl>
                                        <p:attrNameLst>
                                          <p:attrName>style.visibility</p:attrName>
                                        </p:attrNameLst>
                                      </p:cBhvr>
                                      <p:to>
                                        <p:strVal val="visible"/>
                                      </p:to>
                                    </p:set>
                                    <p:anim calcmode="lin" valueType="num">
                                      <p:cBhvr>
                                        <p:cTn id="53" dur="500" fill="hold"/>
                                        <p:tgtEl>
                                          <p:spTgt spid="450"/>
                                        </p:tgtEl>
                                        <p:attrNameLst>
                                          <p:attrName>ppt_w</p:attrName>
                                        </p:attrNameLst>
                                      </p:cBhvr>
                                      <p:tavLst>
                                        <p:tav tm="0">
                                          <p:val>
                                            <p:fltVal val="0"/>
                                          </p:val>
                                        </p:tav>
                                        <p:tav tm="100000">
                                          <p:val>
                                            <p:strVal val="#ppt_w"/>
                                          </p:val>
                                        </p:tav>
                                      </p:tavLst>
                                    </p:anim>
                                    <p:anim calcmode="lin" valueType="num">
                                      <p:cBhvr>
                                        <p:cTn id="54" dur="500" fill="hold"/>
                                        <p:tgtEl>
                                          <p:spTgt spid="450"/>
                                        </p:tgtEl>
                                        <p:attrNameLst>
                                          <p:attrName>ppt_h</p:attrName>
                                        </p:attrNameLst>
                                      </p:cBhvr>
                                      <p:tavLst>
                                        <p:tav tm="0">
                                          <p:val>
                                            <p:fltVal val="0"/>
                                          </p:val>
                                        </p:tav>
                                        <p:tav tm="100000">
                                          <p:val>
                                            <p:strVal val="#ppt_h"/>
                                          </p:val>
                                        </p:tav>
                                      </p:tavLst>
                                    </p:anim>
                                    <p:animEffect transition="in" filter="fade">
                                      <p:cBhvr>
                                        <p:cTn id="55" dur="500"/>
                                        <p:tgtEl>
                                          <p:spTgt spid="450"/>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460"/>
                                        </p:tgtEl>
                                        <p:attrNameLst>
                                          <p:attrName>style.visibility</p:attrName>
                                        </p:attrNameLst>
                                      </p:cBhvr>
                                      <p:to>
                                        <p:strVal val="visible"/>
                                      </p:to>
                                    </p:set>
                                    <p:anim calcmode="lin" valueType="num">
                                      <p:cBhvr>
                                        <p:cTn id="59" dur="500" fill="hold"/>
                                        <p:tgtEl>
                                          <p:spTgt spid="460"/>
                                        </p:tgtEl>
                                        <p:attrNameLst>
                                          <p:attrName>ppt_w</p:attrName>
                                        </p:attrNameLst>
                                      </p:cBhvr>
                                      <p:tavLst>
                                        <p:tav tm="0">
                                          <p:val>
                                            <p:fltVal val="0"/>
                                          </p:val>
                                        </p:tav>
                                        <p:tav tm="100000">
                                          <p:val>
                                            <p:strVal val="#ppt_w"/>
                                          </p:val>
                                        </p:tav>
                                      </p:tavLst>
                                    </p:anim>
                                    <p:anim calcmode="lin" valueType="num">
                                      <p:cBhvr>
                                        <p:cTn id="60" dur="500" fill="hold"/>
                                        <p:tgtEl>
                                          <p:spTgt spid="460"/>
                                        </p:tgtEl>
                                        <p:attrNameLst>
                                          <p:attrName>ppt_h</p:attrName>
                                        </p:attrNameLst>
                                      </p:cBhvr>
                                      <p:tavLst>
                                        <p:tav tm="0">
                                          <p:val>
                                            <p:fltVal val="0"/>
                                          </p:val>
                                        </p:tav>
                                        <p:tav tm="100000">
                                          <p:val>
                                            <p:strVal val="#ppt_h"/>
                                          </p:val>
                                        </p:tav>
                                      </p:tavLst>
                                    </p:anim>
                                    <p:animEffect transition="in" filter="fade">
                                      <p:cBhvr>
                                        <p:cTn id="6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274638"/>
            <a:ext cx="8534400" cy="1143000"/>
          </a:xfrm>
        </p:spPr>
        <p:txBody>
          <a:bodyPr/>
          <a:lstStyle/>
          <a:p>
            <a:r>
              <a:rPr lang="ja-JP" altLang="en-US" dirty="0">
                <a:latin typeface="Times New Roman" panose="02020603050405020304" pitchFamily="18" charset="0"/>
              </a:rPr>
              <a:t>合法手無し</a:t>
            </a:r>
            <a:r>
              <a:rPr kumimoji="1" lang="ja-JP" altLang="en-US" dirty="0">
                <a:latin typeface="Times New Roman" panose="02020603050405020304" pitchFamily="18" charset="0"/>
              </a:rPr>
              <a:t>の例：バックギャモン</a:t>
            </a:r>
          </a:p>
        </p:txBody>
      </p:sp>
      <p:grpSp>
        <p:nvGrpSpPr>
          <p:cNvPr id="30" name="グループ化 29"/>
          <p:cNvGrpSpPr/>
          <p:nvPr/>
        </p:nvGrpSpPr>
        <p:grpSpPr>
          <a:xfrm>
            <a:off x="3200400" y="1417638"/>
            <a:ext cx="5638800" cy="4724400"/>
            <a:chOff x="1143000" y="1219200"/>
            <a:chExt cx="4572000" cy="4724400"/>
          </a:xfrm>
        </p:grpSpPr>
        <p:sp>
          <p:nvSpPr>
            <p:cNvPr id="29" name="正方形/長方形 28"/>
            <p:cNvSpPr/>
            <p:nvPr/>
          </p:nvSpPr>
          <p:spPr bwMode="auto">
            <a:xfrm>
              <a:off x="1143000" y="1219200"/>
              <a:ext cx="4572000" cy="47244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447799" y="1417638"/>
              <a:ext cx="1828801" cy="429736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3584221" y="1431749"/>
              <a:ext cx="1828801" cy="429736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二等辺三角形 2"/>
            <p:cNvSpPr/>
            <p:nvPr/>
          </p:nvSpPr>
          <p:spPr bwMode="auto">
            <a:xfrm>
              <a:off x="14478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二等辺三角形 3"/>
            <p:cNvSpPr/>
            <p:nvPr/>
          </p:nvSpPr>
          <p:spPr bwMode="auto">
            <a:xfrm>
              <a:off x="17526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二等辺三角形 4"/>
            <p:cNvSpPr/>
            <p:nvPr/>
          </p:nvSpPr>
          <p:spPr bwMode="auto">
            <a:xfrm>
              <a:off x="20574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二等辺三角形 5"/>
            <p:cNvSpPr/>
            <p:nvPr/>
          </p:nvSpPr>
          <p:spPr bwMode="auto">
            <a:xfrm>
              <a:off x="23622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二等辺三角形 6"/>
            <p:cNvSpPr/>
            <p:nvPr/>
          </p:nvSpPr>
          <p:spPr bwMode="auto">
            <a:xfrm>
              <a:off x="26670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二等辺三角形 7"/>
            <p:cNvSpPr/>
            <p:nvPr/>
          </p:nvSpPr>
          <p:spPr bwMode="auto">
            <a:xfrm>
              <a:off x="29718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二等辺三角形 8"/>
            <p:cNvSpPr/>
            <p:nvPr/>
          </p:nvSpPr>
          <p:spPr bwMode="auto">
            <a:xfrm>
              <a:off x="35955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二等辺三角形 9"/>
            <p:cNvSpPr/>
            <p:nvPr/>
          </p:nvSpPr>
          <p:spPr bwMode="auto">
            <a:xfrm>
              <a:off x="39003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二等辺三角形 10"/>
            <p:cNvSpPr/>
            <p:nvPr/>
          </p:nvSpPr>
          <p:spPr bwMode="auto">
            <a:xfrm>
              <a:off x="42051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二等辺三角形 11"/>
            <p:cNvSpPr/>
            <p:nvPr/>
          </p:nvSpPr>
          <p:spPr bwMode="auto">
            <a:xfrm>
              <a:off x="45099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二等辺三角形 12"/>
            <p:cNvSpPr/>
            <p:nvPr/>
          </p:nvSpPr>
          <p:spPr bwMode="auto">
            <a:xfrm>
              <a:off x="48147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二等辺三角形 13"/>
            <p:cNvSpPr/>
            <p:nvPr/>
          </p:nvSpPr>
          <p:spPr bwMode="auto">
            <a:xfrm>
              <a:off x="51195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二等辺三角形 14"/>
            <p:cNvSpPr/>
            <p:nvPr/>
          </p:nvSpPr>
          <p:spPr bwMode="auto">
            <a:xfrm rot="10800000">
              <a:off x="14478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二等辺三角形 15"/>
            <p:cNvSpPr/>
            <p:nvPr/>
          </p:nvSpPr>
          <p:spPr bwMode="auto">
            <a:xfrm rot="10800000">
              <a:off x="17526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二等辺三角形 16"/>
            <p:cNvSpPr/>
            <p:nvPr/>
          </p:nvSpPr>
          <p:spPr bwMode="auto">
            <a:xfrm rot="10800000">
              <a:off x="20574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二等辺三角形 17"/>
            <p:cNvSpPr/>
            <p:nvPr/>
          </p:nvSpPr>
          <p:spPr bwMode="auto">
            <a:xfrm rot="10800000">
              <a:off x="23622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二等辺三角形 18"/>
            <p:cNvSpPr/>
            <p:nvPr/>
          </p:nvSpPr>
          <p:spPr bwMode="auto">
            <a:xfrm rot="10800000">
              <a:off x="26670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二等辺三角形 19"/>
            <p:cNvSpPr/>
            <p:nvPr/>
          </p:nvSpPr>
          <p:spPr bwMode="auto">
            <a:xfrm rot="10800000">
              <a:off x="29718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二等辺三角形 20"/>
            <p:cNvSpPr/>
            <p:nvPr/>
          </p:nvSpPr>
          <p:spPr bwMode="auto">
            <a:xfrm rot="10800000">
              <a:off x="35955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二等辺三角形 21"/>
            <p:cNvSpPr/>
            <p:nvPr/>
          </p:nvSpPr>
          <p:spPr bwMode="auto">
            <a:xfrm rot="10800000">
              <a:off x="39003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二等辺三角形 22"/>
            <p:cNvSpPr/>
            <p:nvPr/>
          </p:nvSpPr>
          <p:spPr bwMode="auto">
            <a:xfrm rot="10800000">
              <a:off x="42051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二等辺三角形 23"/>
            <p:cNvSpPr/>
            <p:nvPr/>
          </p:nvSpPr>
          <p:spPr bwMode="auto">
            <a:xfrm rot="10800000">
              <a:off x="45099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二等辺三角形 24"/>
            <p:cNvSpPr/>
            <p:nvPr/>
          </p:nvSpPr>
          <p:spPr bwMode="auto">
            <a:xfrm rot="10800000">
              <a:off x="48147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二等辺三角形 25"/>
            <p:cNvSpPr/>
            <p:nvPr/>
          </p:nvSpPr>
          <p:spPr bwMode="auto">
            <a:xfrm rot="10800000">
              <a:off x="51195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31" name="円/楕円 30"/>
          <p:cNvSpPr/>
          <p:nvPr/>
        </p:nvSpPr>
        <p:spPr bwMode="auto">
          <a:xfrm>
            <a:off x="4724400" y="2362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円/楕円 31"/>
          <p:cNvSpPr/>
          <p:nvPr/>
        </p:nvSpPr>
        <p:spPr bwMode="auto">
          <a:xfrm>
            <a:off x="3553271" y="163018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円/楕円 32"/>
          <p:cNvSpPr/>
          <p:nvPr/>
        </p:nvSpPr>
        <p:spPr bwMode="auto">
          <a:xfrm>
            <a:off x="4724400" y="1981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円/楕円 33"/>
          <p:cNvSpPr/>
          <p:nvPr/>
        </p:nvSpPr>
        <p:spPr bwMode="auto">
          <a:xfrm>
            <a:off x="4724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円/楕円 34"/>
          <p:cNvSpPr/>
          <p:nvPr/>
        </p:nvSpPr>
        <p:spPr bwMode="auto">
          <a:xfrm>
            <a:off x="3962400" y="1981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円/楕円 35"/>
          <p:cNvSpPr/>
          <p:nvPr/>
        </p:nvSpPr>
        <p:spPr bwMode="auto">
          <a:xfrm>
            <a:off x="3962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円/楕円 36"/>
          <p:cNvSpPr/>
          <p:nvPr/>
        </p:nvSpPr>
        <p:spPr bwMode="auto">
          <a:xfrm>
            <a:off x="7391400" y="160020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円/楕円 37"/>
          <p:cNvSpPr/>
          <p:nvPr/>
        </p:nvSpPr>
        <p:spPr bwMode="auto">
          <a:xfrm>
            <a:off x="6324600" y="358140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円/楕円 38"/>
          <p:cNvSpPr/>
          <p:nvPr/>
        </p:nvSpPr>
        <p:spPr bwMode="auto">
          <a:xfrm>
            <a:off x="3962400" y="548640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円/楕円 39"/>
          <p:cNvSpPr/>
          <p:nvPr/>
        </p:nvSpPr>
        <p:spPr bwMode="auto">
          <a:xfrm>
            <a:off x="5943600" y="358140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円/楕円 44"/>
          <p:cNvSpPr/>
          <p:nvPr/>
        </p:nvSpPr>
        <p:spPr bwMode="auto">
          <a:xfrm>
            <a:off x="5076286" y="513332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円/楕円 45"/>
          <p:cNvSpPr/>
          <p:nvPr/>
        </p:nvSpPr>
        <p:spPr bwMode="auto">
          <a:xfrm>
            <a:off x="5065044" y="551889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円/楕円 47"/>
          <p:cNvSpPr/>
          <p:nvPr/>
        </p:nvSpPr>
        <p:spPr bwMode="auto">
          <a:xfrm>
            <a:off x="6255362" y="4384443"/>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円/楕円 48"/>
          <p:cNvSpPr/>
          <p:nvPr/>
        </p:nvSpPr>
        <p:spPr bwMode="auto">
          <a:xfrm>
            <a:off x="6244120" y="477000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円/楕円 49"/>
          <p:cNvSpPr/>
          <p:nvPr/>
        </p:nvSpPr>
        <p:spPr bwMode="auto">
          <a:xfrm>
            <a:off x="6244120" y="5153179"/>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円/楕円 50"/>
          <p:cNvSpPr/>
          <p:nvPr/>
        </p:nvSpPr>
        <p:spPr bwMode="auto">
          <a:xfrm>
            <a:off x="6244120" y="552658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円/楕円 51"/>
          <p:cNvSpPr/>
          <p:nvPr/>
        </p:nvSpPr>
        <p:spPr bwMode="auto">
          <a:xfrm>
            <a:off x="7772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円/楕円 52"/>
          <p:cNvSpPr/>
          <p:nvPr/>
        </p:nvSpPr>
        <p:spPr bwMode="auto">
          <a:xfrm>
            <a:off x="6553200" y="1981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円/楕円 53"/>
          <p:cNvSpPr/>
          <p:nvPr/>
        </p:nvSpPr>
        <p:spPr bwMode="auto">
          <a:xfrm>
            <a:off x="4343400" y="1981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円/楕円 54"/>
          <p:cNvSpPr/>
          <p:nvPr/>
        </p:nvSpPr>
        <p:spPr bwMode="auto">
          <a:xfrm>
            <a:off x="4343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円/楕円 55"/>
          <p:cNvSpPr/>
          <p:nvPr/>
        </p:nvSpPr>
        <p:spPr bwMode="auto">
          <a:xfrm>
            <a:off x="5486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円/楕円 56"/>
          <p:cNvSpPr/>
          <p:nvPr/>
        </p:nvSpPr>
        <p:spPr bwMode="auto">
          <a:xfrm>
            <a:off x="5104907" y="24047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円/楕円 57"/>
          <p:cNvSpPr/>
          <p:nvPr/>
        </p:nvSpPr>
        <p:spPr bwMode="auto">
          <a:xfrm>
            <a:off x="5087598" y="20237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円/楕円 58"/>
          <p:cNvSpPr/>
          <p:nvPr/>
        </p:nvSpPr>
        <p:spPr bwMode="auto">
          <a:xfrm>
            <a:off x="51054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円/楕円 59"/>
          <p:cNvSpPr/>
          <p:nvPr/>
        </p:nvSpPr>
        <p:spPr bwMode="auto">
          <a:xfrm>
            <a:off x="8082750" y="55263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円/楕円 60"/>
          <p:cNvSpPr/>
          <p:nvPr/>
        </p:nvSpPr>
        <p:spPr bwMode="auto">
          <a:xfrm>
            <a:off x="6553200" y="160020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円/楕円 61"/>
          <p:cNvSpPr/>
          <p:nvPr/>
        </p:nvSpPr>
        <p:spPr bwMode="auto">
          <a:xfrm>
            <a:off x="8111394" y="1632371"/>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円/楕円 62"/>
          <p:cNvSpPr/>
          <p:nvPr/>
        </p:nvSpPr>
        <p:spPr bwMode="auto">
          <a:xfrm>
            <a:off x="8111394" y="200577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円/楕円 63"/>
          <p:cNvSpPr/>
          <p:nvPr/>
        </p:nvSpPr>
        <p:spPr bwMode="auto">
          <a:xfrm>
            <a:off x="4337638" y="5114232"/>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円/楕円 64"/>
          <p:cNvSpPr/>
          <p:nvPr/>
        </p:nvSpPr>
        <p:spPr bwMode="auto">
          <a:xfrm>
            <a:off x="4326396" y="549979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テキスト ボックス 66"/>
          <p:cNvSpPr txBox="1"/>
          <p:nvPr/>
        </p:nvSpPr>
        <p:spPr>
          <a:xfrm>
            <a:off x="381000" y="5105400"/>
            <a:ext cx="2289409" cy="1040285"/>
          </a:xfrm>
          <a:prstGeom prst="rect">
            <a:avLst/>
          </a:prstGeom>
          <a:noFill/>
        </p:spPr>
        <p:txBody>
          <a:bodyPr wrap="none" rtlCol="0">
            <a:spAutoFit/>
          </a:bodyPr>
          <a:lstStyle/>
          <a:p>
            <a:pPr algn="l"/>
            <a:r>
              <a:rPr lang="ja-JP" altLang="en-US" dirty="0"/>
              <a:t>動かせる駒が</a:t>
            </a:r>
            <a:endParaRPr lang="en-US" altLang="ja-JP" dirty="0"/>
          </a:p>
          <a:p>
            <a:pPr algn="l"/>
            <a:r>
              <a:rPr lang="ja-JP" altLang="en-US" dirty="0"/>
              <a:t>無ければ</a:t>
            </a:r>
            <a:r>
              <a:rPr kumimoji="1" lang="ja-JP" altLang="en-US" dirty="0"/>
              <a:t>パス</a:t>
            </a:r>
            <a:endParaRPr kumimoji="1" lang="en-US" altLang="ja-JP" dirty="0"/>
          </a:p>
        </p:txBody>
      </p:sp>
      <p:sp>
        <p:nvSpPr>
          <p:cNvPr id="68" name="角丸四角形吹き出し 67"/>
          <p:cNvSpPr/>
          <p:nvPr/>
        </p:nvSpPr>
        <p:spPr bwMode="auto">
          <a:xfrm>
            <a:off x="228600" y="2667000"/>
            <a:ext cx="3657600" cy="1066800"/>
          </a:xfrm>
          <a:prstGeom prst="wedgeRoundRectCallout">
            <a:avLst>
              <a:gd name="adj1" fmla="val 107988"/>
              <a:gd name="adj2" fmla="val 52115"/>
              <a:gd name="adj3" fmla="val 16667"/>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バーに駒があるときは</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それ以外の駒は動かせない</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角丸四角形吹き出し 68"/>
          <p:cNvSpPr/>
          <p:nvPr/>
        </p:nvSpPr>
        <p:spPr bwMode="auto">
          <a:xfrm>
            <a:off x="228600" y="1447800"/>
            <a:ext cx="3048000" cy="1066800"/>
          </a:xfrm>
          <a:prstGeom prst="wedgeRoundRectCallout">
            <a:avLst>
              <a:gd name="adj1" fmla="val 72450"/>
              <a:gd name="adj2" fmla="val 24423"/>
              <a:gd name="adj3" fmla="val 16667"/>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敵駒が</a:t>
            </a:r>
            <a:r>
              <a:rPr lang="en-US" altLang="ja-JP" sz="2400" dirty="0"/>
              <a:t>2</a:t>
            </a:r>
            <a:r>
              <a:rPr lang="ja-JP" altLang="en-US" sz="2400" dirty="0"/>
              <a:t>個以上ある</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マスには入れない</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43" name="グループ化 42"/>
          <p:cNvGrpSpPr/>
          <p:nvPr/>
        </p:nvGrpSpPr>
        <p:grpSpPr>
          <a:xfrm>
            <a:off x="1600200" y="3810000"/>
            <a:ext cx="1429433" cy="1182885"/>
            <a:chOff x="1455959" y="3683017"/>
            <a:chExt cx="1429433" cy="1182885"/>
          </a:xfrm>
        </p:grpSpPr>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59" y="3683017"/>
              <a:ext cx="742950" cy="922020"/>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442" y="3943882"/>
              <a:ext cx="742950" cy="922020"/>
            </a:xfrm>
            <a:prstGeom prst="rect">
              <a:avLst/>
            </a:prstGeom>
          </p:spPr>
        </p:pic>
      </p:grpSp>
      <p:sp>
        <p:nvSpPr>
          <p:cNvPr id="44" name="四角形: 角を丸くする 43">
            <a:extLst>
              <a:ext uri="{FF2B5EF4-FFF2-40B4-BE49-F238E27FC236}">
                <a16:creationId xmlns:a16="http://schemas.microsoft.com/office/drawing/2014/main" id="{9DC17B2C-393F-4579-B59C-C1022E24AF1B}"/>
              </a:ext>
            </a:extLst>
          </p:cNvPr>
          <p:cNvSpPr/>
          <p:nvPr/>
        </p:nvSpPr>
        <p:spPr bwMode="auto">
          <a:xfrm>
            <a:off x="3952239" y="1447800"/>
            <a:ext cx="375919" cy="1524000"/>
          </a:xfrm>
          <a:prstGeom prst="roundRect">
            <a:avLst/>
          </a:prstGeom>
          <a:noFill/>
          <a:ln w="38100"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四角形: 角を丸くする 69">
            <a:extLst>
              <a:ext uri="{FF2B5EF4-FFF2-40B4-BE49-F238E27FC236}">
                <a16:creationId xmlns:a16="http://schemas.microsoft.com/office/drawing/2014/main" id="{9F295302-DC84-417E-BE4D-6CA2A1E5DD94}"/>
              </a:ext>
            </a:extLst>
          </p:cNvPr>
          <p:cNvSpPr/>
          <p:nvPr/>
        </p:nvSpPr>
        <p:spPr bwMode="auto">
          <a:xfrm>
            <a:off x="4739219" y="1465881"/>
            <a:ext cx="375919" cy="1524000"/>
          </a:xfrm>
          <a:prstGeom prst="roundRect">
            <a:avLst/>
          </a:prstGeom>
          <a:noFill/>
          <a:ln w="38100"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Tree>
    <p:extLst>
      <p:ext uri="{BB962C8B-B14F-4D97-AF65-F5344CB8AC3E}">
        <p14:creationId xmlns:p14="http://schemas.microsoft.com/office/powerpoint/2010/main" val="3101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heckerboard(across)">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80">
                                          <p:stCondLst>
                                            <p:cond delay="0"/>
                                          </p:stCondLst>
                                        </p:cTn>
                                        <p:tgtEl>
                                          <p:spTgt spid="43"/>
                                        </p:tgtEl>
                                      </p:cBhvr>
                                    </p:animEffect>
                                    <p:anim calcmode="lin" valueType="num">
                                      <p:cBhvr>
                                        <p:cTn id="1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23" dur="26">
                                          <p:stCondLst>
                                            <p:cond delay="650"/>
                                          </p:stCondLst>
                                        </p:cTn>
                                        <p:tgtEl>
                                          <p:spTgt spid="43"/>
                                        </p:tgtEl>
                                      </p:cBhvr>
                                      <p:to x="100000" y="60000"/>
                                    </p:animScale>
                                    <p:animScale>
                                      <p:cBhvr>
                                        <p:cTn id="24" dur="166" decel="50000">
                                          <p:stCondLst>
                                            <p:cond delay="676"/>
                                          </p:stCondLst>
                                        </p:cTn>
                                        <p:tgtEl>
                                          <p:spTgt spid="43"/>
                                        </p:tgtEl>
                                      </p:cBhvr>
                                      <p:to x="100000" y="100000"/>
                                    </p:animScale>
                                    <p:animScale>
                                      <p:cBhvr>
                                        <p:cTn id="25" dur="26">
                                          <p:stCondLst>
                                            <p:cond delay="1312"/>
                                          </p:stCondLst>
                                        </p:cTn>
                                        <p:tgtEl>
                                          <p:spTgt spid="43"/>
                                        </p:tgtEl>
                                      </p:cBhvr>
                                      <p:to x="100000" y="80000"/>
                                    </p:animScale>
                                    <p:animScale>
                                      <p:cBhvr>
                                        <p:cTn id="26" dur="166" decel="50000">
                                          <p:stCondLst>
                                            <p:cond delay="1338"/>
                                          </p:stCondLst>
                                        </p:cTn>
                                        <p:tgtEl>
                                          <p:spTgt spid="43"/>
                                        </p:tgtEl>
                                      </p:cBhvr>
                                      <p:to x="100000" y="100000"/>
                                    </p:animScale>
                                    <p:animScale>
                                      <p:cBhvr>
                                        <p:cTn id="27" dur="26">
                                          <p:stCondLst>
                                            <p:cond delay="1642"/>
                                          </p:stCondLst>
                                        </p:cTn>
                                        <p:tgtEl>
                                          <p:spTgt spid="43"/>
                                        </p:tgtEl>
                                      </p:cBhvr>
                                      <p:to x="100000" y="90000"/>
                                    </p:animScale>
                                    <p:animScale>
                                      <p:cBhvr>
                                        <p:cTn id="28" dur="166" decel="50000">
                                          <p:stCondLst>
                                            <p:cond delay="1668"/>
                                          </p:stCondLst>
                                        </p:cTn>
                                        <p:tgtEl>
                                          <p:spTgt spid="43"/>
                                        </p:tgtEl>
                                      </p:cBhvr>
                                      <p:to x="100000" y="100000"/>
                                    </p:animScale>
                                    <p:animScale>
                                      <p:cBhvr>
                                        <p:cTn id="29" dur="26">
                                          <p:stCondLst>
                                            <p:cond delay="1808"/>
                                          </p:stCondLst>
                                        </p:cTn>
                                        <p:tgtEl>
                                          <p:spTgt spid="43"/>
                                        </p:tgtEl>
                                      </p:cBhvr>
                                      <p:to x="100000" y="95000"/>
                                    </p:animScale>
                                    <p:animScale>
                                      <p:cBhvr>
                                        <p:cTn id="30" dur="166" decel="50000">
                                          <p:stCondLst>
                                            <p:cond delay="1834"/>
                                          </p:stCondLst>
                                        </p:cTn>
                                        <p:tgtEl>
                                          <p:spTgt spid="4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checkerboard(across)">
                                      <p:cBhvr>
                                        <p:cTn id="35" dur="500"/>
                                        <p:tgtEl>
                                          <p:spTgt spid="44"/>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checkerboard(across)">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animBg="1"/>
      <p:bldP spid="69" grpId="0" animBg="1"/>
      <p:bldP spid="44" grpId="0" animBg="1"/>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合法手の選択</a:t>
            </a:r>
          </a:p>
        </p:txBody>
      </p:sp>
      <p:sp>
        <p:nvSpPr>
          <p:cNvPr id="25" name="コンテンツ プレースホルダー 24"/>
          <p:cNvSpPr>
            <a:spLocks noGrp="1"/>
          </p:cNvSpPr>
          <p:nvPr>
            <p:ph idx="1"/>
          </p:nvPr>
        </p:nvSpPr>
        <p:spPr>
          <a:xfrm>
            <a:off x="457200" y="1423500"/>
            <a:ext cx="8229600" cy="938646"/>
          </a:xfrm>
        </p:spPr>
        <p:txBody>
          <a:bodyPr/>
          <a:lstStyle/>
          <a:p>
            <a:r>
              <a:rPr lang="ja-JP" altLang="en-US" sz="2800" dirty="0"/>
              <a:t>以下のどちらかで合法手を選択する</a:t>
            </a:r>
            <a:endParaRPr kumimoji="1" lang="ja-JP" altLang="en-US" sz="2800" dirty="0"/>
          </a:p>
        </p:txBody>
      </p:sp>
      <p:sp>
        <p:nvSpPr>
          <p:cNvPr id="3" name="フローチャート: 処理 2"/>
          <p:cNvSpPr/>
          <p:nvPr/>
        </p:nvSpPr>
        <p:spPr bwMode="auto">
          <a:xfrm>
            <a:off x="346466" y="2089686"/>
            <a:ext cx="3061856" cy="544919"/>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合法手のリストを生成</a:t>
            </a:r>
          </a:p>
        </p:txBody>
      </p:sp>
      <p:sp>
        <p:nvSpPr>
          <p:cNvPr id="5" name="フローチャート: 処理 4"/>
          <p:cNvSpPr/>
          <p:nvPr/>
        </p:nvSpPr>
        <p:spPr bwMode="auto">
          <a:xfrm>
            <a:off x="346467" y="4313494"/>
            <a:ext cx="3061855" cy="533401"/>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リストから手を選択する</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6" name="フローチャート: 処理 5"/>
          <p:cNvSpPr/>
          <p:nvPr/>
        </p:nvSpPr>
        <p:spPr bwMode="auto">
          <a:xfrm>
            <a:off x="5462878" y="3195205"/>
            <a:ext cx="3074261" cy="59116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手を選択する</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7" name="フローチャート: 判断 6"/>
          <p:cNvSpPr/>
          <p:nvPr/>
        </p:nvSpPr>
        <p:spPr bwMode="auto">
          <a:xfrm>
            <a:off x="5867400" y="4091165"/>
            <a:ext cx="2265218" cy="1014901"/>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rPr>
              <a:t>選択した手が</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合法手か？</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9" name="フローチャート: 処理 8"/>
          <p:cNvSpPr/>
          <p:nvPr/>
        </p:nvSpPr>
        <p:spPr bwMode="auto">
          <a:xfrm>
            <a:off x="346466" y="5368829"/>
            <a:ext cx="3061856" cy="549335"/>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選択した手を指す</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10" name="フローチャート: 処理 9"/>
          <p:cNvSpPr/>
          <p:nvPr/>
        </p:nvSpPr>
        <p:spPr bwMode="auto">
          <a:xfrm>
            <a:off x="5462878" y="5514774"/>
            <a:ext cx="3074261" cy="533401"/>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選択した手を指す</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cxnSp>
        <p:nvCxnSpPr>
          <p:cNvPr id="12" name="直線矢印コネクタ 11"/>
          <p:cNvCxnSpPr>
            <a:stCxn id="3" idx="2"/>
            <a:endCxn id="71" idx="0"/>
          </p:cNvCxnSpPr>
          <p:nvPr/>
        </p:nvCxnSpPr>
        <p:spPr bwMode="auto">
          <a:xfrm>
            <a:off x="1877394" y="2634605"/>
            <a:ext cx="0" cy="35828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矢印コネクタ 12"/>
          <p:cNvCxnSpPr>
            <a:stCxn id="5" idx="2"/>
            <a:endCxn id="9" idx="0"/>
          </p:cNvCxnSpPr>
          <p:nvPr/>
        </p:nvCxnSpPr>
        <p:spPr bwMode="auto">
          <a:xfrm flipH="1">
            <a:off x="1877394" y="4846895"/>
            <a:ext cx="1" cy="521934"/>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a:stCxn id="6" idx="2"/>
            <a:endCxn id="7" idx="0"/>
          </p:cNvCxnSpPr>
          <p:nvPr/>
        </p:nvCxnSpPr>
        <p:spPr bwMode="auto">
          <a:xfrm>
            <a:off x="7000009" y="3786365"/>
            <a:ext cx="0" cy="304800"/>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p:cNvCxnSpPr>
            <a:stCxn id="7" idx="2"/>
            <a:endCxn id="10" idx="0"/>
          </p:cNvCxnSpPr>
          <p:nvPr/>
        </p:nvCxnSpPr>
        <p:spPr bwMode="auto">
          <a:xfrm>
            <a:off x="7000009" y="5106066"/>
            <a:ext cx="0" cy="408708"/>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7062034" y="5033274"/>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cxnSp>
        <p:nvCxnSpPr>
          <p:cNvPr id="29" name="直線コネクタ 28"/>
          <p:cNvCxnSpPr/>
          <p:nvPr/>
        </p:nvCxnSpPr>
        <p:spPr bwMode="auto">
          <a:xfrm flipH="1" flipV="1">
            <a:off x="8895165" y="3502288"/>
            <a:ext cx="13854" cy="1084215"/>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線コネクタ 33"/>
          <p:cNvCxnSpPr>
            <a:stCxn id="7" idx="3"/>
          </p:cNvCxnSpPr>
          <p:nvPr/>
        </p:nvCxnSpPr>
        <p:spPr bwMode="auto">
          <a:xfrm flipV="1">
            <a:off x="8132618" y="4598005"/>
            <a:ext cx="776401" cy="611"/>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endCxn id="6" idx="3"/>
          </p:cNvCxnSpPr>
          <p:nvPr/>
        </p:nvCxnSpPr>
        <p:spPr bwMode="auto">
          <a:xfrm flipH="1" flipV="1">
            <a:off x="8537139" y="3490785"/>
            <a:ext cx="358026" cy="11503"/>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38"/>
          <p:cNvSpPr txBox="1"/>
          <p:nvPr/>
        </p:nvSpPr>
        <p:spPr>
          <a:xfrm>
            <a:off x="8007492" y="4555664"/>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
        <p:nvSpPr>
          <p:cNvPr id="40" name="テキスト ボックス 39"/>
          <p:cNvSpPr txBox="1"/>
          <p:nvPr/>
        </p:nvSpPr>
        <p:spPr>
          <a:xfrm>
            <a:off x="2605690" y="6268065"/>
            <a:ext cx="6303329" cy="523220"/>
          </a:xfrm>
          <a:prstGeom prst="rect">
            <a:avLst/>
          </a:prstGeom>
          <a:noFill/>
        </p:spPr>
        <p:txBody>
          <a:bodyPr wrap="none" rtlCol="0">
            <a:spAutoFit/>
          </a:bodyPr>
          <a:lstStyle/>
          <a:p>
            <a:r>
              <a:rPr kumimoji="1" lang="ja-JP" altLang="en-US" dirty="0"/>
              <a:t>合法手無しの場合</a:t>
            </a:r>
            <a:r>
              <a:rPr lang="ja-JP" altLang="en-US" dirty="0"/>
              <a:t>の処理を忘れないこと</a:t>
            </a:r>
            <a:endParaRPr kumimoji="1" lang="ja-JP" altLang="en-US" dirty="0"/>
          </a:p>
        </p:txBody>
      </p:sp>
      <p:sp>
        <p:nvSpPr>
          <p:cNvPr id="57" name="フローチャート: 判断 56"/>
          <p:cNvSpPr/>
          <p:nvPr/>
        </p:nvSpPr>
        <p:spPr bwMode="auto">
          <a:xfrm>
            <a:off x="5867400" y="1854695"/>
            <a:ext cx="2265218" cy="1014901"/>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合法手が</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存在するか？</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cxnSp>
        <p:nvCxnSpPr>
          <p:cNvPr id="58" name="直線矢印コネクタ 57"/>
          <p:cNvCxnSpPr>
            <a:stCxn id="57" idx="2"/>
            <a:endCxn id="6" idx="0"/>
          </p:cNvCxnSpPr>
          <p:nvPr/>
        </p:nvCxnSpPr>
        <p:spPr bwMode="auto">
          <a:xfrm>
            <a:off x="7000009" y="2869596"/>
            <a:ext cx="0" cy="325609"/>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7000008" y="2741914"/>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sp>
        <p:nvSpPr>
          <p:cNvPr id="71" name="フローチャート: 判断 70"/>
          <p:cNvSpPr/>
          <p:nvPr/>
        </p:nvSpPr>
        <p:spPr bwMode="auto">
          <a:xfrm>
            <a:off x="744785" y="2992890"/>
            <a:ext cx="2265218" cy="1014901"/>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合法手が</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存在するか？</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cxnSp>
        <p:nvCxnSpPr>
          <p:cNvPr id="72" name="直線矢印コネクタ 71"/>
          <p:cNvCxnSpPr>
            <a:stCxn id="71" idx="2"/>
            <a:endCxn id="5" idx="0"/>
          </p:cNvCxnSpPr>
          <p:nvPr/>
        </p:nvCxnSpPr>
        <p:spPr bwMode="auto">
          <a:xfrm>
            <a:off x="1877394" y="4007791"/>
            <a:ext cx="1" cy="305703"/>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テキスト ボックス 72"/>
          <p:cNvSpPr txBox="1"/>
          <p:nvPr/>
        </p:nvSpPr>
        <p:spPr>
          <a:xfrm>
            <a:off x="1860152" y="3886399"/>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sp>
        <p:nvSpPr>
          <p:cNvPr id="85" name="フローチャート: 端子 84"/>
          <p:cNvSpPr/>
          <p:nvPr/>
        </p:nvSpPr>
        <p:spPr bwMode="auto">
          <a:xfrm>
            <a:off x="3261381" y="2778562"/>
            <a:ext cx="1981200" cy="846057"/>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合法手無しの</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場合の処理</a:t>
            </a:r>
          </a:p>
        </p:txBody>
      </p:sp>
      <p:cxnSp>
        <p:nvCxnSpPr>
          <p:cNvPr id="86" name="直線矢印コネクタ 85"/>
          <p:cNvCxnSpPr>
            <a:stCxn id="71" idx="3"/>
            <a:endCxn id="85" idx="1"/>
          </p:cNvCxnSpPr>
          <p:nvPr/>
        </p:nvCxnSpPr>
        <p:spPr bwMode="auto">
          <a:xfrm flipV="1">
            <a:off x="3010003" y="3201591"/>
            <a:ext cx="251378" cy="298750"/>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矢印コネクタ 88"/>
          <p:cNvCxnSpPr>
            <a:stCxn id="57" idx="1"/>
            <a:endCxn id="85" idx="3"/>
          </p:cNvCxnSpPr>
          <p:nvPr/>
        </p:nvCxnSpPr>
        <p:spPr bwMode="auto">
          <a:xfrm flipH="1">
            <a:off x="5242581" y="2362146"/>
            <a:ext cx="624819" cy="83944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188143" y="2100535"/>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
        <p:nvSpPr>
          <p:cNvPr id="93" name="テキスト ボックス 92"/>
          <p:cNvSpPr txBox="1"/>
          <p:nvPr/>
        </p:nvSpPr>
        <p:spPr>
          <a:xfrm>
            <a:off x="2890379" y="3467648"/>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363384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合法手からの漏れの例：将棋</a:t>
            </a:r>
          </a:p>
        </p:txBody>
      </p:sp>
      <p:sp>
        <p:nvSpPr>
          <p:cNvPr id="5" name="正方形/長方形 4"/>
          <p:cNvSpPr/>
          <p:nvPr/>
        </p:nvSpPr>
        <p:spPr bwMode="auto">
          <a:xfrm>
            <a:off x="932793"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466193"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1999593"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32793"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466193"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1999593"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32793"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466193"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1999593"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フリーフォーム 103"/>
          <p:cNvSpPr/>
          <p:nvPr/>
        </p:nvSpPr>
        <p:spPr bwMode="auto">
          <a:xfrm>
            <a:off x="1523905" y="248009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05" name="円/楕円 104"/>
          <p:cNvSpPr/>
          <p:nvPr/>
        </p:nvSpPr>
        <p:spPr bwMode="auto">
          <a:xfrm>
            <a:off x="1618593" y="2074655"/>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76600"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810000"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343400" y="1905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3276600"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3810000"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正方形/長方形 110"/>
          <p:cNvSpPr/>
          <p:nvPr/>
        </p:nvSpPr>
        <p:spPr bwMode="auto">
          <a:xfrm>
            <a:off x="4343400" y="2438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正方形/長方形 111"/>
          <p:cNvSpPr/>
          <p:nvPr/>
        </p:nvSpPr>
        <p:spPr bwMode="auto">
          <a:xfrm>
            <a:off x="3276600"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正方形/長方形 112"/>
          <p:cNvSpPr/>
          <p:nvPr/>
        </p:nvSpPr>
        <p:spPr bwMode="auto">
          <a:xfrm>
            <a:off x="3810000"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正方形/長方形 113"/>
          <p:cNvSpPr/>
          <p:nvPr/>
        </p:nvSpPr>
        <p:spPr bwMode="auto">
          <a:xfrm>
            <a:off x="4343400" y="29783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フリーフォーム 114"/>
          <p:cNvSpPr/>
          <p:nvPr/>
        </p:nvSpPr>
        <p:spPr bwMode="auto">
          <a:xfrm>
            <a:off x="3867712" y="248009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cxnSp>
        <p:nvCxnSpPr>
          <p:cNvPr id="118" name="直線矢印コネクタ 117"/>
          <p:cNvCxnSpPr/>
          <p:nvPr/>
        </p:nvCxnSpPr>
        <p:spPr bwMode="auto">
          <a:xfrm flipV="1">
            <a:off x="4343400" y="1905000"/>
            <a:ext cx="533400" cy="53340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矢印コネクタ 118"/>
          <p:cNvCxnSpPr/>
          <p:nvPr/>
        </p:nvCxnSpPr>
        <p:spPr bwMode="auto">
          <a:xfrm>
            <a:off x="4343400" y="2965609"/>
            <a:ext cx="533400" cy="539591"/>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p:nvPr/>
        </p:nvCxnSpPr>
        <p:spPr bwMode="auto">
          <a:xfrm flipH="1" flipV="1">
            <a:off x="3276600" y="1905000"/>
            <a:ext cx="504544" cy="545454"/>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p:nvPr/>
        </p:nvCxnSpPr>
        <p:spPr bwMode="auto">
          <a:xfrm flipH="1">
            <a:off x="3270738" y="2978369"/>
            <a:ext cx="541068" cy="550277"/>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正方形/長方形 125"/>
          <p:cNvSpPr/>
          <p:nvPr/>
        </p:nvSpPr>
        <p:spPr bwMode="auto">
          <a:xfrm>
            <a:off x="5562694" y="19170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正方形/長方形 126"/>
          <p:cNvSpPr/>
          <p:nvPr/>
        </p:nvSpPr>
        <p:spPr bwMode="auto">
          <a:xfrm>
            <a:off x="6096094" y="19170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6629494" y="19170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正方形/長方形 128"/>
          <p:cNvSpPr/>
          <p:nvPr/>
        </p:nvSpPr>
        <p:spPr bwMode="auto">
          <a:xfrm>
            <a:off x="5562694" y="24504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6096094" y="24504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6629494" y="2450454"/>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5562694" y="2990423"/>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6096094" y="2990423"/>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6629494" y="2990423"/>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フリーフォーム 134"/>
          <p:cNvSpPr/>
          <p:nvPr/>
        </p:nvSpPr>
        <p:spPr bwMode="auto">
          <a:xfrm>
            <a:off x="6153806" y="249214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cxnSp>
        <p:nvCxnSpPr>
          <p:cNvPr id="136" name="直線矢印コネクタ 135"/>
          <p:cNvCxnSpPr>
            <a:stCxn id="131" idx="1"/>
            <a:endCxn id="131" idx="3"/>
          </p:cNvCxnSpPr>
          <p:nvPr/>
        </p:nvCxnSpPr>
        <p:spPr bwMode="auto">
          <a:xfrm>
            <a:off x="6629494" y="2717154"/>
            <a:ext cx="533400" cy="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矢印コネクタ 136"/>
          <p:cNvCxnSpPr>
            <a:endCxn id="133" idx="2"/>
          </p:cNvCxnSpPr>
          <p:nvPr/>
        </p:nvCxnSpPr>
        <p:spPr bwMode="auto">
          <a:xfrm>
            <a:off x="6362793" y="3001109"/>
            <a:ext cx="1" cy="522714"/>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endCxn id="127" idx="0"/>
          </p:cNvCxnSpPr>
          <p:nvPr/>
        </p:nvCxnSpPr>
        <p:spPr bwMode="auto">
          <a:xfrm flipV="1">
            <a:off x="6362793" y="1917054"/>
            <a:ext cx="1" cy="512555"/>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p:cNvCxnSpPr>
            <a:stCxn id="129" idx="3"/>
            <a:endCxn id="129" idx="1"/>
          </p:cNvCxnSpPr>
          <p:nvPr/>
        </p:nvCxnSpPr>
        <p:spPr bwMode="auto">
          <a:xfrm flipH="1">
            <a:off x="5562694" y="2717154"/>
            <a:ext cx="533400" cy="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下矢印 145"/>
          <p:cNvSpPr/>
          <p:nvPr/>
        </p:nvSpPr>
        <p:spPr bwMode="auto">
          <a:xfrm>
            <a:off x="1542392" y="3657600"/>
            <a:ext cx="381000" cy="3048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下矢印 146"/>
          <p:cNvSpPr/>
          <p:nvPr/>
        </p:nvSpPr>
        <p:spPr bwMode="auto">
          <a:xfrm>
            <a:off x="3862659" y="3657600"/>
            <a:ext cx="381000" cy="3048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下矢印 147"/>
          <p:cNvSpPr/>
          <p:nvPr/>
        </p:nvSpPr>
        <p:spPr bwMode="auto">
          <a:xfrm>
            <a:off x="6148753" y="3657600"/>
            <a:ext cx="381000" cy="3048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932793"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1466193"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1999593"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932793"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1466193"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1999593"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932793"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1466193"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1999593"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フリーフォーム 157"/>
          <p:cNvSpPr/>
          <p:nvPr/>
        </p:nvSpPr>
        <p:spPr bwMode="auto">
          <a:xfrm>
            <a:off x="1523905" y="466682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59" name="円/楕円 158"/>
          <p:cNvSpPr/>
          <p:nvPr/>
        </p:nvSpPr>
        <p:spPr bwMode="auto">
          <a:xfrm>
            <a:off x="1618593" y="4261387"/>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3276600"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3810000"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4343400" y="40917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3276600"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3810000"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4343400" y="462513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3276600"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3810000"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4343400" y="516510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フリーフォーム 168"/>
          <p:cNvSpPr/>
          <p:nvPr/>
        </p:nvSpPr>
        <p:spPr bwMode="auto">
          <a:xfrm>
            <a:off x="3867712" y="466682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cxnSp>
        <p:nvCxnSpPr>
          <p:cNvPr id="170" name="直線矢印コネクタ 169"/>
          <p:cNvCxnSpPr/>
          <p:nvPr/>
        </p:nvCxnSpPr>
        <p:spPr bwMode="auto">
          <a:xfrm flipV="1">
            <a:off x="4343400" y="4091732"/>
            <a:ext cx="533400" cy="53340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線矢印コネクタ 170"/>
          <p:cNvCxnSpPr/>
          <p:nvPr/>
        </p:nvCxnSpPr>
        <p:spPr bwMode="auto">
          <a:xfrm>
            <a:off x="4343400" y="5152341"/>
            <a:ext cx="533400" cy="539591"/>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p:cNvCxnSpPr/>
          <p:nvPr/>
        </p:nvCxnSpPr>
        <p:spPr bwMode="auto">
          <a:xfrm flipH="1" flipV="1">
            <a:off x="3276600" y="4091732"/>
            <a:ext cx="504544" cy="545454"/>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線矢印コネクタ 172"/>
          <p:cNvCxnSpPr/>
          <p:nvPr/>
        </p:nvCxnSpPr>
        <p:spPr bwMode="auto">
          <a:xfrm flipH="1">
            <a:off x="3270738" y="5165101"/>
            <a:ext cx="541068" cy="550277"/>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正方形/長方形 173"/>
          <p:cNvSpPr/>
          <p:nvPr/>
        </p:nvSpPr>
        <p:spPr bwMode="auto">
          <a:xfrm>
            <a:off x="5562694" y="41037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6096094" y="41037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6629494" y="41037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5562694" y="46371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6096094" y="46371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6629494" y="4637186"/>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5562694" y="517715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6096094" y="517715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6629494" y="5177155"/>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フリーフォーム 182"/>
          <p:cNvSpPr/>
          <p:nvPr/>
        </p:nvSpPr>
        <p:spPr bwMode="auto">
          <a:xfrm>
            <a:off x="6153806" y="467887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龍</a:t>
            </a:r>
            <a:endParaRPr kumimoji="1" lang="ja-JP" altLang="en-US" sz="2000" b="1" i="0" u="none" strike="noStrike" cap="none" normalizeH="0" dirty="0">
              <a:ln>
                <a:noFill/>
              </a:ln>
              <a:solidFill>
                <a:schemeClr val="bg2"/>
              </a:solidFill>
              <a:effectLst/>
            </a:endParaRPr>
          </a:p>
        </p:txBody>
      </p:sp>
      <p:cxnSp>
        <p:nvCxnSpPr>
          <p:cNvPr id="184" name="直線矢印コネクタ 183"/>
          <p:cNvCxnSpPr>
            <a:stCxn id="179" idx="1"/>
            <a:endCxn id="179" idx="3"/>
          </p:cNvCxnSpPr>
          <p:nvPr/>
        </p:nvCxnSpPr>
        <p:spPr bwMode="auto">
          <a:xfrm>
            <a:off x="6629494" y="4903886"/>
            <a:ext cx="533400" cy="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矢印コネクタ 184"/>
          <p:cNvCxnSpPr>
            <a:endCxn id="181" idx="2"/>
          </p:cNvCxnSpPr>
          <p:nvPr/>
        </p:nvCxnSpPr>
        <p:spPr bwMode="auto">
          <a:xfrm>
            <a:off x="6362793" y="5187841"/>
            <a:ext cx="1" cy="522714"/>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矢印コネクタ 185"/>
          <p:cNvCxnSpPr>
            <a:endCxn id="175" idx="0"/>
          </p:cNvCxnSpPr>
          <p:nvPr/>
        </p:nvCxnSpPr>
        <p:spPr bwMode="auto">
          <a:xfrm flipV="1">
            <a:off x="6362793" y="4103786"/>
            <a:ext cx="1" cy="512555"/>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矢印コネクタ 186"/>
          <p:cNvCxnSpPr>
            <a:stCxn id="177" idx="3"/>
            <a:endCxn id="177" idx="1"/>
          </p:cNvCxnSpPr>
          <p:nvPr/>
        </p:nvCxnSpPr>
        <p:spPr bwMode="auto">
          <a:xfrm flipH="1">
            <a:off x="5562694" y="4903886"/>
            <a:ext cx="533400" cy="0"/>
          </a:xfrm>
          <a:prstGeom prst="straightConnector1">
            <a:avLst/>
          </a:prstGeom>
          <a:noFill/>
          <a:ln w="508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8" name="円/楕円 187"/>
          <p:cNvSpPr/>
          <p:nvPr/>
        </p:nvSpPr>
        <p:spPr bwMode="auto">
          <a:xfrm>
            <a:off x="2154266" y="427332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円/楕円 188"/>
          <p:cNvSpPr/>
          <p:nvPr/>
        </p:nvSpPr>
        <p:spPr bwMode="auto">
          <a:xfrm>
            <a:off x="1082920" y="4261387"/>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円/楕円 189"/>
          <p:cNvSpPr/>
          <p:nvPr/>
        </p:nvSpPr>
        <p:spPr bwMode="auto">
          <a:xfrm>
            <a:off x="1090753" y="478958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円/楕円 190"/>
          <p:cNvSpPr/>
          <p:nvPr/>
        </p:nvSpPr>
        <p:spPr bwMode="auto">
          <a:xfrm>
            <a:off x="2157553" y="4801571"/>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円/楕円 191"/>
          <p:cNvSpPr/>
          <p:nvPr/>
        </p:nvSpPr>
        <p:spPr bwMode="auto">
          <a:xfrm>
            <a:off x="1622990" y="5317501"/>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円/楕円 192"/>
          <p:cNvSpPr/>
          <p:nvPr/>
        </p:nvSpPr>
        <p:spPr bwMode="auto">
          <a:xfrm>
            <a:off x="3426972" y="478958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円/楕円 193"/>
          <p:cNvSpPr/>
          <p:nvPr/>
        </p:nvSpPr>
        <p:spPr bwMode="auto">
          <a:xfrm>
            <a:off x="3981450" y="4261387"/>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円/楕円 194"/>
          <p:cNvSpPr/>
          <p:nvPr/>
        </p:nvSpPr>
        <p:spPr bwMode="auto">
          <a:xfrm>
            <a:off x="3962399" y="533489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円/楕円 195"/>
          <p:cNvSpPr/>
          <p:nvPr/>
        </p:nvSpPr>
        <p:spPr bwMode="auto">
          <a:xfrm>
            <a:off x="4495800" y="478958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円/楕円 196"/>
          <p:cNvSpPr/>
          <p:nvPr/>
        </p:nvSpPr>
        <p:spPr bwMode="auto">
          <a:xfrm>
            <a:off x="5715245" y="4286015"/>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円/楕円 197"/>
          <p:cNvSpPr/>
          <p:nvPr/>
        </p:nvSpPr>
        <p:spPr bwMode="auto">
          <a:xfrm>
            <a:off x="5713287" y="534113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円/楕円 198"/>
          <p:cNvSpPr/>
          <p:nvPr/>
        </p:nvSpPr>
        <p:spPr bwMode="auto">
          <a:xfrm>
            <a:off x="6781893" y="533489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円/楕円 199"/>
          <p:cNvSpPr/>
          <p:nvPr/>
        </p:nvSpPr>
        <p:spPr bwMode="auto">
          <a:xfrm>
            <a:off x="6781743" y="427332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テキスト ボックス 200"/>
          <p:cNvSpPr txBox="1"/>
          <p:nvPr/>
        </p:nvSpPr>
        <p:spPr>
          <a:xfrm>
            <a:off x="374143" y="1335217"/>
            <a:ext cx="4017446" cy="523220"/>
          </a:xfrm>
          <a:prstGeom prst="rect">
            <a:avLst/>
          </a:prstGeom>
          <a:noFill/>
        </p:spPr>
        <p:txBody>
          <a:bodyPr wrap="none" rtlCol="0">
            <a:spAutoFit/>
          </a:bodyPr>
          <a:lstStyle/>
          <a:p>
            <a:r>
              <a:rPr lang="ja-JP" altLang="en-US" dirty="0"/>
              <a:t>歩角飛は成った方が強い</a:t>
            </a:r>
            <a:endParaRPr kumimoji="1" lang="ja-JP" altLang="en-US" dirty="0"/>
          </a:p>
        </p:txBody>
      </p:sp>
      <p:sp>
        <p:nvSpPr>
          <p:cNvPr id="202" name="テキスト ボックス 201"/>
          <p:cNvSpPr txBox="1"/>
          <p:nvPr/>
        </p:nvSpPr>
        <p:spPr>
          <a:xfrm>
            <a:off x="3033078" y="6138379"/>
            <a:ext cx="5817618" cy="523220"/>
          </a:xfrm>
          <a:prstGeom prst="rect">
            <a:avLst/>
          </a:prstGeom>
          <a:noFill/>
        </p:spPr>
        <p:txBody>
          <a:bodyPr wrap="none" rtlCol="0">
            <a:spAutoFit/>
          </a:bodyPr>
          <a:lstStyle/>
          <a:p>
            <a:r>
              <a:rPr lang="ja-JP" altLang="en-US" dirty="0"/>
              <a:t>歩角飛の不成は忘れがちだが合法手</a:t>
            </a:r>
            <a:endParaRPr kumimoji="1" lang="ja-JP" altLang="en-US" dirty="0"/>
          </a:p>
        </p:txBody>
      </p:sp>
    </p:spTree>
    <p:extLst>
      <p:ext uri="{BB962C8B-B14F-4D97-AF65-F5344CB8AC3E}">
        <p14:creationId xmlns:p14="http://schemas.microsoft.com/office/powerpoint/2010/main" val="19607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fill="hold"/>
                                        <p:tgtEl>
                                          <p:spTgt spid="202"/>
                                        </p:tgtEl>
                                        <p:attrNameLst>
                                          <p:attrName>ppt_x</p:attrName>
                                        </p:attrNameLst>
                                      </p:cBhvr>
                                      <p:tavLst>
                                        <p:tav tm="0">
                                          <p:val>
                                            <p:strVal val="#ppt_x"/>
                                          </p:val>
                                        </p:tav>
                                        <p:tav tm="100000">
                                          <p:val>
                                            <p:strVal val="#ppt_x"/>
                                          </p:val>
                                        </p:tav>
                                      </p:tavLst>
                                    </p:anim>
                                    <p:anim calcmode="lin" valueType="num">
                                      <p:cBhvr additive="base">
                                        <p:cTn id="8"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14400"/>
          </a:xfrm>
        </p:spPr>
        <p:txBody>
          <a:bodyPr/>
          <a:lstStyle/>
          <a:p>
            <a:r>
              <a:rPr lang="ja-JP" altLang="en-US" dirty="0">
                <a:latin typeface="Times New Roman" panose="02020603050405020304" pitchFamily="18" charset="0"/>
              </a:rPr>
              <a:t>コラム：電脳戦での実戦例</a:t>
            </a:r>
            <a:endParaRPr kumimoji="1" lang="ja-JP" altLang="en-US" dirty="0">
              <a:latin typeface="Times New Roman" panose="02020603050405020304" pitchFamily="18" charset="0"/>
            </a:endParaRPr>
          </a:p>
        </p:txBody>
      </p:sp>
      <p:sp>
        <p:nvSpPr>
          <p:cNvPr id="119" name="フリーフォーム 118"/>
          <p:cNvSpPr/>
          <p:nvPr/>
        </p:nvSpPr>
        <p:spPr bwMode="auto">
          <a:xfrm>
            <a:off x="6324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6324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6324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grpSp>
        <p:nvGrpSpPr>
          <p:cNvPr id="3" name="グループ化 112"/>
          <p:cNvGrpSpPr/>
          <p:nvPr/>
        </p:nvGrpSpPr>
        <p:grpSpPr>
          <a:xfrm>
            <a:off x="685800" y="762000"/>
            <a:ext cx="5635936" cy="5608971"/>
            <a:chOff x="704193" y="1127238"/>
            <a:chExt cx="5635936" cy="5608971"/>
          </a:xfrm>
        </p:grpSpPr>
        <p:sp>
          <p:nvSpPr>
            <p:cNvPr id="145" name="正方形/長方形 144"/>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正方形/長方形 183"/>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正方形/長方形 184"/>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正方形/長方形 185"/>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正方形/長方形 186"/>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正方形/長方形 187"/>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正方形/長方形 188"/>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正方形/長方形 189"/>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正方形/長方形 190"/>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正方形/長方形 192"/>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テキスト ボックス 209"/>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211" name="テキスト ボックス 210"/>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212" name="テキスト ボックス 211"/>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213" name="テキスト ボックス 212"/>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214" name="テキスト ボックス 213"/>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215" name="テキスト ボックス 214"/>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216" name="テキスト ボックス 215"/>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217" name="テキスト ボックス 216"/>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218" name="正方形/長方形 217"/>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テキスト ボックス 225"/>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227" name="テキスト ボックス 226"/>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228" name="テキスト ボックス 227"/>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29" name="テキスト ボックス 228"/>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0" name="テキスト ボックス 229"/>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1" name="テキスト ボックス 230"/>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2" name="テキスト ボックス 231"/>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3" name="テキスト ボックス 232"/>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4" name="テキスト ボックス 233"/>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5" name="正方形/長方形 234"/>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テキスト ボックス 243"/>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40" name="フリーフォーム 139"/>
          <p:cNvSpPr/>
          <p:nvPr/>
        </p:nvSpPr>
        <p:spPr bwMode="auto">
          <a:xfrm rot="10800000">
            <a:off x="11430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46" name="フリーフォーム 245"/>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47" name="フリーフォーム 246"/>
          <p:cNvSpPr/>
          <p:nvPr/>
        </p:nvSpPr>
        <p:spPr bwMode="auto">
          <a:xfrm rot="10800000">
            <a:off x="2209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48" name="テキスト ボックス 247"/>
          <p:cNvSpPr txBox="1"/>
          <p:nvPr/>
        </p:nvSpPr>
        <p:spPr>
          <a:xfrm>
            <a:off x="2362196" y="6334780"/>
            <a:ext cx="2151551" cy="523220"/>
          </a:xfrm>
          <a:prstGeom prst="rect">
            <a:avLst/>
          </a:prstGeom>
          <a:noFill/>
        </p:spPr>
        <p:txBody>
          <a:bodyPr wrap="none" rtlCol="0">
            <a:spAutoFit/>
          </a:bodyPr>
          <a:lstStyle/>
          <a:p>
            <a:r>
              <a:rPr lang="ja-JP" altLang="en-US" dirty="0"/>
              <a:t>▲２七歩まで</a:t>
            </a:r>
            <a:endParaRPr kumimoji="1" lang="ja-JP" altLang="en-US" dirty="0"/>
          </a:p>
        </p:txBody>
      </p:sp>
      <p:sp>
        <p:nvSpPr>
          <p:cNvPr id="249" name="フリーフォーム 248"/>
          <p:cNvSpPr/>
          <p:nvPr/>
        </p:nvSpPr>
        <p:spPr bwMode="auto">
          <a:xfrm rot="10800000">
            <a:off x="2743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50" name="フリーフォーム 249"/>
          <p:cNvSpPr/>
          <p:nvPr/>
        </p:nvSpPr>
        <p:spPr bwMode="auto">
          <a:xfrm rot="10800000">
            <a:off x="1066800" y="2971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1" name="フリーフォーム 250"/>
          <p:cNvSpPr/>
          <p:nvPr/>
        </p:nvSpPr>
        <p:spPr bwMode="auto">
          <a:xfrm rot="10800000">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2" name="フリーフォーム 251"/>
          <p:cNvSpPr/>
          <p:nvPr/>
        </p:nvSpPr>
        <p:spPr bwMode="auto">
          <a:xfrm rot="10800000">
            <a:off x="3276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3" name="フリーフォーム 252"/>
          <p:cNvSpPr/>
          <p:nvPr/>
        </p:nvSpPr>
        <p:spPr bwMode="auto">
          <a:xfrm rot="10800000">
            <a:off x="37338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4" name="フリーフォーム 253"/>
          <p:cNvSpPr/>
          <p:nvPr/>
        </p:nvSpPr>
        <p:spPr bwMode="auto">
          <a:xfrm rot="10800000">
            <a:off x="4267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5" name="フリーフォーム 254"/>
          <p:cNvSpPr/>
          <p:nvPr/>
        </p:nvSpPr>
        <p:spPr bwMode="auto">
          <a:xfrm rot="10800000">
            <a:off x="4267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56" name="フリーフォーム 255"/>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7" name="フリーフォーム 256"/>
          <p:cNvSpPr/>
          <p:nvPr/>
        </p:nvSpPr>
        <p:spPr bwMode="auto">
          <a:xfrm>
            <a:off x="11430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8" name="フリーフォーム 257"/>
          <p:cNvSpPr/>
          <p:nvPr/>
        </p:nvSpPr>
        <p:spPr bwMode="auto">
          <a:xfrm>
            <a:off x="16764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9" name="フリーフォーム 258"/>
          <p:cNvSpPr/>
          <p:nvPr/>
        </p:nvSpPr>
        <p:spPr bwMode="auto">
          <a:xfrm>
            <a:off x="2743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0" name="フリーフォーム 259"/>
          <p:cNvSpPr/>
          <p:nvPr/>
        </p:nvSpPr>
        <p:spPr bwMode="auto">
          <a:xfrm>
            <a:off x="32766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1" name="フリーフォーム 260"/>
          <p:cNvSpPr/>
          <p:nvPr/>
        </p:nvSpPr>
        <p:spPr bwMode="auto">
          <a:xfrm>
            <a:off x="37338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2" name="フリーフォーム 261"/>
          <p:cNvSpPr/>
          <p:nvPr/>
        </p:nvSpPr>
        <p:spPr bwMode="auto">
          <a:xfrm>
            <a:off x="2209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63" name="フリーフォーム 262"/>
          <p:cNvSpPr/>
          <p:nvPr/>
        </p:nvSpPr>
        <p:spPr bwMode="auto">
          <a:xfrm>
            <a:off x="2209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4" name="フリーフォーム 263"/>
          <p:cNvSpPr/>
          <p:nvPr/>
        </p:nvSpPr>
        <p:spPr bwMode="auto">
          <a:xfrm>
            <a:off x="1143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65" name="フリーフォーム 264"/>
          <p:cNvSpPr/>
          <p:nvPr/>
        </p:nvSpPr>
        <p:spPr bwMode="auto">
          <a:xfrm>
            <a:off x="16764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66" name="フリーフォーム 265"/>
          <p:cNvSpPr/>
          <p:nvPr/>
        </p:nvSpPr>
        <p:spPr bwMode="auto">
          <a:xfrm>
            <a:off x="27432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7" name="フリーフォーム 266"/>
          <p:cNvSpPr/>
          <p:nvPr/>
        </p:nvSpPr>
        <p:spPr bwMode="auto">
          <a:xfrm>
            <a:off x="3733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8" name="フリーフォーム 267"/>
          <p:cNvSpPr/>
          <p:nvPr/>
        </p:nvSpPr>
        <p:spPr bwMode="auto">
          <a:xfrm>
            <a:off x="3733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9" name="フリーフォーム 268"/>
          <p:cNvSpPr/>
          <p:nvPr/>
        </p:nvSpPr>
        <p:spPr bwMode="auto">
          <a:xfrm>
            <a:off x="4267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70" name="フリーフォーム 269"/>
          <p:cNvSpPr/>
          <p:nvPr/>
        </p:nvSpPr>
        <p:spPr bwMode="auto">
          <a:xfrm rot="10800000">
            <a:off x="4800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71" name="フリーフォーム 270"/>
          <p:cNvSpPr/>
          <p:nvPr/>
        </p:nvSpPr>
        <p:spPr bwMode="auto">
          <a:xfrm rot="10800000">
            <a:off x="48006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2" name="フリーフォーム 271"/>
          <p:cNvSpPr/>
          <p:nvPr/>
        </p:nvSpPr>
        <p:spPr bwMode="auto">
          <a:xfrm>
            <a:off x="53340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3" name="フリーフォーム 272"/>
          <p:cNvSpPr/>
          <p:nvPr/>
        </p:nvSpPr>
        <p:spPr bwMode="auto">
          <a:xfrm rot="10800000">
            <a:off x="53340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4" name="フリーフォーム 273"/>
          <p:cNvSpPr/>
          <p:nvPr/>
        </p:nvSpPr>
        <p:spPr bwMode="auto">
          <a:xfrm rot="10800000">
            <a:off x="53340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5" name="フリーフォーム 274"/>
          <p:cNvSpPr/>
          <p:nvPr/>
        </p:nvSpPr>
        <p:spPr bwMode="auto">
          <a:xfrm>
            <a:off x="5334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6" name="フリーフォーム 275"/>
          <p:cNvSpPr/>
          <p:nvPr/>
        </p:nvSpPr>
        <p:spPr bwMode="auto">
          <a:xfrm rot="10800000">
            <a:off x="53340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77" name="フリーフォーム 276"/>
          <p:cNvSpPr/>
          <p:nvPr/>
        </p:nvSpPr>
        <p:spPr bwMode="auto">
          <a:xfrm>
            <a:off x="4800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8" name="フリーフォーム 277"/>
          <p:cNvSpPr/>
          <p:nvPr/>
        </p:nvSpPr>
        <p:spPr bwMode="auto">
          <a:xfrm>
            <a:off x="4267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9" name="フリーフォーム 278"/>
          <p:cNvSpPr/>
          <p:nvPr/>
        </p:nvSpPr>
        <p:spPr bwMode="auto">
          <a:xfrm rot="10800000">
            <a:off x="228600" y="838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81" name="フリーフォーム 280"/>
          <p:cNvSpPr/>
          <p:nvPr/>
        </p:nvSpPr>
        <p:spPr bwMode="auto">
          <a:xfrm rot="10800000">
            <a:off x="2286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2" name="フリーフォーム 281"/>
          <p:cNvSpPr/>
          <p:nvPr/>
        </p:nvSpPr>
        <p:spPr bwMode="auto">
          <a:xfrm rot="10800000">
            <a:off x="228600" y="175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3" name="フリーフォーム 282"/>
          <p:cNvSpPr/>
          <p:nvPr/>
        </p:nvSpPr>
        <p:spPr bwMode="auto">
          <a:xfrm rot="10800000">
            <a:off x="228600" y="2209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84" name="テキスト ボックス 283"/>
          <p:cNvSpPr txBox="1"/>
          <p:nvPr/>
        </p:nvSpPr>
        <p:spPr>
          <a:xfrm>
            <a:off x="6172200" y="990600"/>
            <a:ext cx="3200400" cy="2074414"/>
          </a:xfrm>
          <a:prstGeom prst="rect">
            <a:avLst/>
          </a:prstGeom>
          <a:noFill/>
        </p:spPr>
        <p:txBody>
          <a:bodyPr wrap="square" rtlCol="0">
            <a:spAutoFit/>
          </a:bodyPr>
          <a:lstStyle/>
          <a:p>
            <a:pPr algn="l"/>
            <a:r>
              <a:rPr lang="en-US" altLang="ja-JP" dirty="0"/>
              <a:t>2015</a:t>
            </a:r>
            <a:r>
              <a:rPr kumimoji="1" lang="ja-JP" altLang="en-US" dirty="0"/>
              <a:t>年</a:t>
            </a:r>
            <a:r>
              <a:rPr lang="en-US" altLang="ja-JP" dirty="0"/>
              <a:t>3</a:t>
            </a:r>
            <a:r>
              <a:rPr kumimoji="1" lang="ja-JP" altLang="en-US" dirty="0"/>
              <a:t>月</a:t>
            </a:r>
            <a:r>
              <a:rPr lang="en-US" altLang="ja-JP" dirty="0"/>
              <a:t>21</a:t>
            </a:r>
            <a:r>
              <a:rPr kumimoji="1" lang="ja-JP" altLang="en-US" dirty="0"/>
              <a:t>日</a:t>
            </a:r>
            <a:endParaRPr kumimoji="1" lang="en-US" altLang="ja-JP" dirty="0"/>
          </a:p>
          <a:p>
            <a:pPr algn="l"/>
            <a:r>
              <a:rPr lang="ja-JP" altLang="en-US" dirty="0"/>
              <a:t>電脳戦</a:t>
            </a:r>
            <a:r>
              <a:rPr lang="en-US" altLang="ja-JP" dirty="0"/>
              <a:t>Final</a:t>
            </a:r>
            <a:r>
              <a:rPr lang="ja-JP" altLang="en-US" dirty="0"/>
              <a:t>第</a:t>
            </a:r>
            <a:r>
              <a:rPr lang="en-US" altLang="ja-JP" dirty="0"/>
              <a:t>2</a:t>
            </a:r>
            <a:r>
              <a:rPr lang="ja-JP" altLang="en-US" dirty="0"/>
              <a:t>局</a:t>
            </a:r>
            <a:endParaRPr kumimoji="1" lang="en-US" altLang="ja-JP" dirty="0"/>
          </a:p>
          <a:p>
            <a:pPr algn="l"/>
            <a:r>
              <a:rPr lang="ja-JP" altLang="en-US" dirty="0"/>
              <a:t>▲</a:t>
            </a:r>
            <a:r>
              <a:rPr lang="en-US" altLang="ja-JP" dirty="0"/>
              <a:t>Selene</a:t>
            </a:r>
          </a:p>
          <a:p>
            <a:pPr algn="l"/>
            <a:r>
              <a:rPr kumimoji="1" lang="ja-JP" altLang="en-US" dirty="0"/>
              <a:t>△</a:t>
            </a:r>
            <a:r>
              <a:rPr lang="ja-JP" altLang="en-US" dirty="0"/>
              <a:t>永瀬六段</a:t>
            </a:r>
            <a:endParaRPr kumimoji="1" lang="ja-JP" altLang="en-US" dirty="0"/>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14400"/>
          </a:xfrm>
        </p:spPr>
        <p:txBody>
          <a:bodyPr/>
          <a:lstStyle/>
          <a:p>
            <a:r>
              <a:rPr lang="ja-JP" altLang="en-US" dirty="0">
                <a:latin typeface="Times New Roman" panose="02020603050405020304" pitchFamily="18" charset="0"/>
              </a:rPr>
              <a:t>コラム：電脳戦での実戦例</a:t>
            </a:r>
            <a:endParaRPr kumimoji="1" lang="ja-JP" altLang="en-US" dirty="0">
              <a:latin typeface="Times New Roman" panose="02020603050405020304" pitchFamily="18" charset="0"/>
            </a:endParaRPr>
          </a:p>
        </p:txBody>
      </p:sp>
      <p:sp>
        <p:nvSpPr>
          <p:cNvPr id="119" name="フリーフォーム 118"/>
          <p:cNvSpPr/>
          <p:nvPr/>
        </p:nvSpPr>
        <p:spPr bwMode="auto">
          <a:xfrm>
            <a:off x="6324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6324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6324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grpSp>
        <p:nvGrpSpPr>
          <p:cNvPr id="3" name="グループ化 112"/>
          <p:cNvGrpSpPr/>
          <p:nvPr/>
        </p:nvGrpSpPr>
        <p:grpSpPr>
          <a:xfrm>
            <a:off x="685800" y="762000"/>
            <a:ext cx="5635936" cy="5608971"/>
            <a:chOff x="704193" y="1127238"/>
            <a:chExt cx="5635936" cy="5608971"/>
          </a:xfrm>
        </p:grpSpPr>
        <p:sp>
          <p:nvSpPr>
            <p:cNvPr id="145" name="正方形/長方形 144"/>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正方形/長方形 183"/>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正方形/長方形 184"/>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正方形/長方形 185"/>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正方形/長方形 186"/>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正方形/長方形 187"/>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正方形/長方形 188"/>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正方形/長方形 189"/>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正方形/長方形 190"/>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正方形/長方形 192"/>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テキスト ボックス 209"/>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211" name="テキスト ボックス 210"/>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212" name="テキスト ボックス 211"/>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213" name="テキスト ボックス 212"/>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214" name="テキスト ボックス 213"/>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215" name="テキスト ボックス 214"/>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216" name="テキスト ボックス 215"/>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217" name="テキスト ボックス 216"/>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218" name="正方形/長方形 217"/>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テキスト ボックス 225"/>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227" name="テキスト ボックス 226"/>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228" name="テキスト ボックス 227"/>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29" name="テキスト ボックス 228"/>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0" name="テキスト ボックス 229"/>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1" name="テキスト ボックス 230"/>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2" name="テキスト ボックス 231"/>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3" name="テキスト ボックス 232"/>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4" name="テキスト ボックス 233"/>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5" name="正方形/長方形 234"/>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テキスト ボックス 243"/>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40" name="フリーフォーム 139"/>
          <p:cNvSpPr/>
          <p:nvPr/>
        </p:nvSpPr>
        <p:spPr bwMode="auto">
          <a:xfrm rot="10800000">
            <a:off x="11430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46" name="フリーフォーム 245"/>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47" name="フリーフォーム 246"/>
          <p:cNvSpPr/>
          <p:nvPr/>
        </p:nvSpPr>
        <p:spPr bwMode="auto">
          <a:xfrm rot="10800000">
            <a:off x="2209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48" name="テキスト ボックス 247"/>
          <p:cNvSpPr txBox="1"/>
          <p:nvPr/>
        </p:nvSpPr>
        <p:spPr>
          <a:xfrm>
            <a:off x="1823586" y="6334780"/>
            <a:ext cx="3228769" cy="523220"/>
          </a:xfrm>
          <a:prstGeom prst="rect">
            <a:avLst/>
          </a:prstGeom>
          <a:noFill/>
        </p:spPr>
        <p:txBody>
          <a:bodyPr wrap="none" rtlCol="0">
            <a:spAutoFit/>
          </a:bodyPr>
          <a:lstStyle/>
          <a:p>
            <a:r>
              <a:rPr lang="ja-JP" altLang="en-US" dirty="0"/>
              <a:t>△２七同角不成まで</a:t>
            </a:r>
            <a:endParaRPr kumimoji="1" lang="ja-JP" altLang="en-US" dirty="0"/>
          </a:p>
        </p:txBody>
      </p:sp>
      <p:sp>
        <p:nvSpPr>
          <p:cNvPr id="249" name="フリーフォーム 248"/>
          <p:cNvSpPr/>
          <p:nvPr/>
        </p:nvSpPr>
        <p:spPr bwMode="auto">
          <a:xfrm rot="10800000">
            <a:off x="2743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50" name="フリーフォーム 249"/>
          <p:cNvSpPr/>
          <p:nvPr/>
        </p:nvSpPr>
        <p:spPr bwMode="auto">
          <a:xfrm rot="10800000">
            <a:off x="1066800" y="2971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1" name="フリーフォーム 250"/>
          <p:cNvSpPr/>
          <p:nvPr/>
        </p:nvSpPr>
        <p:spPr bwMode="auto">
          <a:xfrm rot="10800000">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2" name="フリーフォーム 251"/>
          <p:cNvSpPr/>
          <p:nvPr/>
        </p:nvSpPr>
        <p:spPr bwMode="auto">
          <a:xfrm rot="10800000">
            <a:off x="3276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3" name="フリーフォーム 252"/>
          <p:cNvSpPr/>
          <p:nvPr/>
        </p:nvSpPr>
        <p:spPr bwMode="auto">
          <a:xfrm rot="10800000">
            <a:off x="37338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4" name="フリーフォーム 253"/>
          <p:cNvSpPr/>
          <p:nvPr/>
        </p:nvSpPr>
        <p:spPr bwMode="auto">
          <a:xfrm rot="10800000">
            <a:off x="4267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5" name="フリーフォーム 254"/>
          <p:cNvSpPr/>
          <p:nvPr/>
        </p:nvSpPr>
        <p:spPr bwMode="auto">
          <a:xfrm rot="10800000">
            <a:off x="4267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56" name="フリーフォーム 255"/>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7" name="フリーフォーム 256"/>
          <p:cNvSpPr/>
          <p:nvPr/>
        </p:nvSpPr>
        <p:spPr bwMode="auto">
          <a:xfrm>
            <a:off x="11430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8" name="フリーフォーム 257"/>
          <p:cNvSpPr/>
          <p:nvPr/>
        </p:nvSpPr>
        <p:spPr bwMode="auto">
          <a:xfrm>
            <a:off x="16764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9" name="フリーフォーム 258"/>
          <p:cNvSpPr/>
          <p:nvPr/>
        </p:nvSpPr>
        <p:spPr bwMode="auto">
          <a:xfrm>
            <a:off x="2743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0" name="フリーフォーム 259"/>
          <p:cNvSpPr/>
          <p:nvPr/>
        </p:nvSpPr>
        <p:spPr bwMode="auto">
          <a:xfrm>
            <a:off x="32766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1" name="フリーフォーム 260"/>
          <p:cNvSpPr/>
          <p:nvPr/>
        </p:nvSpPr>
        <p:spPr bwMode="auto">
          <a:xfrm>
            <a:off x="37338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2" name="フリーフォーム 261"/>
          <p:cNvSpPr/>
          <p:nvPr/>
        </p:nvSpPr>
        <p:spPr bwMode="auto">
          <a:xfrm>
            <a:off x="2209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63" name="フリーフォーム 262"/>
          <p:cNvSpPr/>
          <p:nvPr/>
        </p:nvSpPr>
        <p:spPr bwMode="auto">
          <a:xfrm>
            <a:off x="2209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4" name="フリーフォーム 263"/>
          <p:cNvSpPr/>
          <p:nvPr/>
        </p:nvSpPr>
        <p:spPr bwMode="auto">
          <a:xfrm>
            <a:off x="1143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65" name="フリーフォーム 264"/>
          <p:cNvSpPr/>
          <p:nvPr/>
        </p:nvSpPr>
        <p:spPr bwMode="auto">
          <a:xfrm>
            <a:off x="16764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66" name="フリーフォーム 265"/>
          <p:cNvSpPr/>
          <p:nvPr/>
        </p:nvSpPr>
        <p:spPr bwMode="auto">
          <a:xfrm>
            <a:off x="27432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7" name="フリーフォーム 266"/>
          <p:cNvSpPr/>
          <p:nvPr/>
        </p:nvSpPr>
        <p:spPr bwMode="auto">
          <a:xfrm>
            <a:off x="3733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8" name="フリーフォーム 267"/>
          <p:cNvSpPr/>
          <p:nvPr/>
        </p:nvSpPr>
        <p:spPr bwMode="auto">
          <a:xfrm>
            <a:off x="3733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9" name="フリーフォーム 268"/>
          <p:cNvSpPr/>
          <p:nvPr/>
        </p:nvSpPr>
        <p:spPr bwMode="auto">
          <a:xfrm>
            <a:off x="4267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70" name="フリーフォーム 269"/>
          <p:cNvSpPr/>
          <p:nvPr/>
        </p:nvSpPr>
        <p:spPr bwMode="auto">
          <a:xfrm rot="10800000">
            <a:off x="4800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71" name="フリーフォーム 270"/>
          <p:cNvSpPr/>
          <p:nvPr/>
        </p:nvSpPr>
        <p:spPr bwMode="auto">
          <a:xfrm rot="10800000">
            <a:off x="48006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2" name="フリーフォーム 271"/>
          <p:cNvSpPr/>
          <p:nvPr/>
        </p:nvSpPr>
        <p:spPr bwMode="auto">
          <a:xfrm>
            <a:off x="53340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3" name="フリーフォーム 272"/>
          <p:cNvSpPr/>
          <p:nvPr/>
        </p:nvSpPr>
        <p:spPr bwMode="auto">
          <a:xfrm rot="10800000">
            <a:off x="53340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4" name="フリーフォーム 273"/>
          <p:cNvSpPr/>
          <p:nvPr/>
        </p:nvSpPr>
        <p:spPr bwMode="auto">
          <a:xfrm rot="10800000">
            <a:off x="53340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5" name="フリーフォーム 274"/>
          <p:cNvSpPr/>
          <p:nvPr/>
        </p:nvSpPr>
        <p:spPr bwMode="auto">
          <a:xfrm>
            <a:off x="5334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6" name="フリーフォーム 275"/>
          <p:cNvSpPr/>
          <p:nvPr/>
        </p:nvSpPr>
        <p:spPr bwMode="auto">
          <a:xfrm rot="10800000">
            <a:off x="4800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78" name="フリーフォーム 277"/>
          <p:cNvSpPr/>
          <p:nvPr/>
        </p:nvSpPr>
        <p:spPr bwMode="auto">
          <a:xfrm>
            <a:off x="4267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9" name="フリーフォーム 278"/>
          <p:cNvSpPr/>
          <p:nvPr/>
        </p:nvSpPr>
        <p:spPr bwMode="auto">
          <a:xfrm rot="10800000">
            <a:off x="228600" y="838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80" name="フリーフォーム 279"/>
          <p:cNvSpPr/>
          <p:nvPr/>
        </p:nvSpPr>
        <p:spPr bwMode="auto">
          <a:xfrm rot="10800000">
            <a:off x="2286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81" name="フリーフォーム 280"/>
          <p:cNvSpPr/>
          <p:nvPr/>
        </p:nvSpPr>
        <p:spPr bwMode="auto">
          <a:xfrm rot="10800000">
            <a:off x="228600" y="175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2" name="フリーフォーム 281"/>
          <p:cNvSpPr/>
          <p:nvPr/>
        </p:nvSpPr>
        <p:spPr bwMode="auto">
          <a:xfrm rot="10800000">
            <a:off x="228600" y="2209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3" name="フリーフォーム 282"/>
          <p:cNvSpPr/>
          <p:nvPr/>
        </p:nvSpPr>
        <p:spPr bwMode="auto">
          <a:xfrm rot="10800000">
            <a:off x="228600" y="2667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45" name="テキスト ボックス 244"/>
          <p:cNvSpPr txBox="1"/>
          <p:nvPr/>
        </p:nvSpPr>
        <p:spPr>
          <a:xfrm>
            <a:off x="6705600" y="1219200"/>
            <a:ext cx="2241319" cy="461665"/>
          </a:xfrm>
          <a:prstGeom prst="rect">
            <a:avLst/>
          </a:prstGeom>
          <a:noFill/>
        </p:spPr>
        <p:txBody>
          <a:bodyPr wrap="none" rtlCol="0">
            <a:spAutoFit/>
          </a:bodyPr>
          <a:lstStyle/>
          <a:p>
            <a:pPr algn="l"/>
            <a:r>
              <a:rPr lang="ja-JP" altLang="en-US" sz="2400" dirty="0"/>
              <a:t>△２七同角不成</a:t>
            </a:r>
            <a:endParaRPr lang="en-US" altLang="ja-JP" sz="2400" dirty="0"/>
          </a:p>
        </p:txBody>
      </p:sp>
      <p:sp>
        <p:nvSpPr>
          <p:cNvPr id="286" name="テキスト ボックス 285"/>
          <p:cNvSpPr txBox="1"/>
          <p:nvPr/>
        </p:nvSpPr>
        <p:spPr>
          <a:xfrm>
            <a:off x="6705600" y="1828800"/>
            <a:ext cx="1882247" cy="1557349"/>
          </a:xfrm>
          <a:prstGeom prst="rect">
            <a:avLst/>
          </a:prstGeom>
          <a:noFill/>
        </p:spPr>
        <p:txBody>
          <a:bodyPr wrap="none" rtlCol="0">
            <a:spAutoFit/>
          </a:bodyPr>
          <a:lstStyle/>
          <a:p>
            <a:pPr algn="l"/>
            <a:r>
              <a:rPr lang="en-US" altLang="ja-JP" dirty="0"/>
              <a:t>Selene</a:t>
            </a:r>
            <a:r>
              <a:rPr lang="ja-JP" altLang="en-US" dirty="0"/>
              <a:t>は</a:t>
            </a:r>
            <a:endParaRPr lang="en-US" altLang="ja-JP" dirty="0"/>
          </a:p>
          <a:p>
            <a:pPr algn="l"/>
            <a:r>
              <a:rPr lang="ja-JP" altLang="en-US" dirty="0"/>
              <a:t>角不成を</a:t>
            </a:r>
            <a:endParaRPr lang="en-US" altLang="ja-JP" dirty="0"/>
          </a:p>
          <a:p>
            <a:pPr algn="l"/>
            <a:r>
              <a:rPr lang="ja-JP" altLang="en-US" dirty="0"/>
              <a:t>認識できず</a:t>
            </a:r>
            <a:endParaRPr lang="en-US" altLang="ja-JP" dirty="0"/>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checkerboard(across)">
                                      <p:cBhvr>
                                        <p:cTn id="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14400"/>
          </a:xfrm>
        </p:spPr>
        <p:txBody>
          <a:bodyPr/>
          <a:lstStyle/>
          <a:p>
            <a:r>
              <a:rPr lang="ja-JP" altLang="en-US" dirty="0">
                <a:latin typeface="Times New Roman" panose="02020603050405020304" pitchFamily="18" charset="0"/>
              </a:rPr>
              <a:t>コラム：電脳戦での実戦例</a:t>
            </a:r>
            <a:endParaRPr kumimoji="1" lang="ja-JP" altLang="en-US" dirty="0">
              <a:latin typeface="Times New Roman" panose="02020603050405020304" pitchFamily="18" charset="0"/>
            </a:endParaRPr>
          </a:p>
        </p:txBody>
      </p:sp>
      <p:sp>
        <p:nvSpPr>
          <p:cNvPr id="121" name="フリーフォーム 120"/>
          <p:cNvSpPr/>
          <p:nvPr/>
        </p:nvSpPr>
        <p:spPr bwMode="auto">
          <a:xfrm>
            <a:off x="6324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6324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grpSp>
        <p:nvGrpSpPr>
          <p:cNvPr id="3" name="グループ化 112"/>
          <p:cNvGrpSpPr/>
          <p:nvPr/>
        </p:nvGrpSpPr>
        <p:grpSpPr>
          <a:xfrm>
            <a:off x="685800" y="762000"/>
            <a:ext cx="5635936" cy="5608971"/>
            <a:chOff x="704193" y="1127238"/>
            <a:chExt cx="5635936" cy="5608971"/>
          </a:xfrm>
        </p:grpSpPr>
        <p:sp>
          <p:nvSpPr>
            <p:cNvPr id="145" name="正方形/長方形 144"/>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正方形/長方形 183"/>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正方形/長方形 184"/>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正方形/長方形 185"/>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正方形/長方形 186"/>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正方形/長方形 187"/>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正方形/長方形 188"/>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正方形/長方形 189"/>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正方形/長方形 190"/>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正方形/長方形 192"/>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テキスト ボックス 209"/>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211" name="テキスト ボックス 210"/>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212" name="テキスト ボックス 211"/>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213" name="テキスト ボックス 212"/>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214" name="テキスト ボックス 213"/>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215" name="テキスト ボックス 214"/>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216" name="テキスト ボックス 215"/>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217" name="テキスト ボックス 216"/>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218" name="正方形/長方形 217"/>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テキスト ボックス 225"/>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227" name="テキスト ボックス 226"/>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228" name="テキスト ボックス 227"/>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29" name="テキスト ボックス 228"/>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0" name="テキスト ボックス 229"/>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1" name="テキスト ボックス 230"/>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2" name="テキスト ボックス 231"/>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233" name="テキスト ボックス 232"/>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4" name="テキスト ボックス 233"/>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235" name="正方形/長方形 234"/>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テキスト ボックス 243"/>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40" name="フリーフォーム 139"/>
          <p:cNvSpPr/>
          <p:nvPr/>
        </p:nvSpPr>
        <p:spPr bwMode="auto">
          <a:xfrm rot="10800000">
            <a:off x="11430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46" name="フリーフォーム 245"/>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47" name="フリーフォーム 246"/>
          <p:cNvSpPr/>
          <p:nvPr/>
        </p:nvSpPr>
        <p:spPr bwMode="auto">
          <a:xfrm rot="10800000">
            <a:off x="2209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48" name="テキスト ボックス 247"/>
          <p:cNvSpPr txBox="1"/>
          <p:nvPr/>
        </p:nvSpPr>
        <p:spPr>
          <a:xfrm>
            <a:off x="2362195" y="6334780"/>
            <a:ext cx="2151550" cy="523220"/>
          </a:xfrm>
          <a:prstGeom prst="rect">
            <a:avLst/>
          </a:prstGeom>
          <a:noFill/>
        </p:spPr>
        <p:txBody>
          <a:bodyPr wrap="none" rtlCol="0">
            <a:spAutoFit/>
          </a:bodyPr>
          <a:lstStyle/>
          <a:p>
            <a:r>
              <a:rPr lang="ja-JP" altLang="en-US" dirty="0" smtClean="0"/>
              <a:t>▲２二銀</a:t>
            </a:r>
            <a:r>
              <a:rPr lang="ja-JP" altLang="en-US" dirty="0" smtClean="0"/>
              <a:t>まで</a:t>
            </a:r>
            <a:endParaRPr kumimoji="1" lang="ja-JP" altLang="en-US" dirty="0"/>
          </a:p>
        </p:txBody>
      </p:sp>
      <p:sp>
        <p:nvSpPr>
          <p:cNvPr id="249" name="フリーフォーム 248"/>
          <p:cNvSpPr/>
          <p:nvPr/>
        </p:nvSpPr>
        <p:spPr bwMode="auto">
          <a:xfrm rot="10800000">
            <a:off x="2743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50" name="フリーフォーム 249"/>
          <p:cNvSpPr/>
          <p:nvPr/>
        </p:nvSpPr>
        <p:spPr bwMode="auto">
          <a:xfrm rot="10800000">
            <a:off x="1066800" y="2971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1" name="フリーフォーム 250"/>
          <p:cNvSpPr/>
          <p:nvPr/>
        </p:nvSpPr>
        <p:spPr bwMode="auto">
          <a:xfrm rot="10800000">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2" name="フリーフォーム 251"/>
          <p:cNvSpPr/>
          <p:nvPr/>
        </p:nvSpPr>
        <p:spPr bwMode="auto">
          <a:xfrm rot="10800000">
            <a:off x="3276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3" name="フリーフォーム 252"/>
          <p:cNvSpPr/>
          <p:nvPr/>
        </p:nvSpPr>
        <p:spPr bwMode="auto">
          <a:xfrm rot="10800000">
            <a:off x="37338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4" name="フリーフォーム 253"/>
          <p:cNvSpPr/>
          <p:nvPr/>
        </p:nvSpPr>
        <p:spPr bwMode="auto">
          <a:xfrm rot="10800000">
            <a:off x="4267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5" name="フリーフォーム 254"/>
          <p:cNvSpPr/>
          <p:nvPr/>
        </p:nvSpPr>
        <p:spPr bwMode="auto">
          <a:xfrm rot="10800000">
            <a:off x="42672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56" name="フリーフォーム 255"/>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7" name="フリーフォーム 256"/>
          <p:cNvSpPr/>
          <p:nvPr/>
        </p:nvSpPr>
        <p:spPr bwMode="auto">
          <a:xfrm>
            <a:off x="11430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8" name="フリーフォーム 257"/>
          <p:cNvSpPr/>
          <p:nvPr/>
        </p:nvSpPr>
        <p:spPr bwMode="auto">
          <a:xfrm>
            <a:off x="16764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59" name="フリーフォーム 258"/>
          <p:cNvSpPr/>
          <p:nvPr/>
        </p:nvSpPr>
        <p:spPr bwMode="auto">
          <a:xfrm>
            <a:off x="2743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0" name="フリーフォーム 259"/>
          <p:cNvSpPr/>
          <p:nvPr/>
        </p:nvSpPr>
        <p:spPr bwMode="auto">
          <a:xfrm>
            <a:off x="32766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1" name="フリーフォーム 260"/>
          <p:cNvSpPr/>
          <p:nvPr/>
        </p:nvSpPr>
        <p:spPr bwMode="auto">
          <a:xfrm>
            <a:off x="37338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62" name="フリーフォーム 261"/>
          <p:cNvSpPr/>
          <p:nvPr/>
        </p:nvSpPr>
        <p:spPr bwMode="auto">
          <a:xfrm>
            <a:off x="2209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63" name="フリーフォーム 262"/>
          <p:cNvSpPr/>
          <p:nvPr/>
        </p:nvSpPr>
        <p:spPr bwMode="auto">
          <a:xfrm>
            <a:off x="2209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4" name="フリーフォーム 263"/>
          <p:cNvSpPr/>
          <p:nvPr/>
        </p:nvSpPr>
        <p:spPr bwMode="auto">
          <a:xfrm>
            <a:off x="1143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65" name="フリーフォーム 264"/>
          <p:cNvSpPr/>
          <p:nvPr/>
        </p:nvSpPr>
        <p:spPr bwMode="auto">
          <a:xfrm>
            <a:off x="16764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66" name="フリーフォーム 265"/>
          <p:cNvSpPr/>
          <p:nvPr/>
        </p:nvSpPr>
        <p:spPr bwMode="auto">
          <a:xfrm>
            <a:off x="27432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7" name="フリーフォーム 266"/>
          <p:cNvSpPr/>
          <p:nvPr/>
        </p:nvSpPr>
        <p:spPr bwMode="auto">
          <a:xfrm>
            <a:off x="37338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68" name="フリーフォーム 267"/>
          <p:cNvSpPr/>
          <p:nvPr/>
        </p:nvSpPr>
        <p:spPr bwMode="auto">
          <a:xfrm>
            <a:off x="37338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69" name="フリーフォーム 268"/>
          <p:cNvSpPr/>
          <p:nvPr/>
        </p:nvSpPr>
        <p:spPr bwMode="auto">
          <a:xfrm>
            <a:off x="4267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70" name="フリーフォーム 269"/>
          <p:cNvSpPr/>
          <p:nvPr/>
        </p:nvSpPr>
        <p:spPr bwMode="auto">
          <a:xfrm rot="10800000">
            <a:off x="48006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71" name="フリーフォーム 270"/>
          <p:cNvSpPr/>
          <p:nvPr/>
        </p:nvSpPr>
        <p:spPr bwMode="auto">
          <a:xfrm rot="10800000">
            <a:off x="48006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2" name="フリーフォーム 271"/>
          <p:cNvSpPr/>
          <p:nvPr/>
        </p:nvSpPr>
        <p:spPr bwMode="auto">
          <a:xfrm>
            <a:off x="53340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3" name="フリーフォーム 272"/>
          <p:cNvSpPr/>
          <p:nvPr/>
        </p:nvSpPr>
        <p:spPr bwMode="auto">
          <a:xfrm rot="10800000">
            <a:off x="53340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4" name="フリーフォーム 273"/>
          <p:cNvSpPr/>
          <p:nvPr/>
        </p:nvSpPr>
        <p:spPr bwMode="auto">
          <a:xfrm rot="10800000">
            <a:off x="53340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275" name="フリーフォーム 274"/>
          <p:cNvSpPr/>
          <p:nvPr/>
        </p:nvSpPr>
        <p:spPr bwMode="auto">
          <a:xfrm>
            <a:off x="5334000" y="556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76" name="フリーフォーム 275"/>
          <p:cNvSpPr/>
          <p:nvPr/>
        </p:nvSpPr>
        <p:spPr bwMode="auto">
          <a:xfrm rot="10800000">
            <a:off x="4800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78" name="フリーフォーム 277"/>
          <p:cNvSpPr/>
          <p:nvPr/>
        </p:nvSpPr>
        <p:spPr bwMode="auto">
          <a:xfrm>
            <a:off x="4267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79" name="フリーフォーム 278"/>
          <p:cNvSpPr/>
          <p:nvPr/>
        </p:nvSpPr>
        <p:spPr bwMode="auto">
          <a:xfrm rot="10800000">
            <a:off x="228600" y="838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80" name="フリーフォーム 279"/>
          <p:cNvSpPr/>
          <p:nvPr/>
        </p:nvSpPr>
        <p:spPr bwMode="auto">
          <a:xfrm rot="10800000">
            <a:off x="2286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81" name="フリーフォーム 280"/>
          <p:cNvSpPr/>
          <p:nvPr/>
        </p:nvSpPr>
        <p:spPr bwMode="auto">
          <a:xfrm rot="10800000">
            <a:off x="228600" y="1752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2" name="フリーフォーム 281"/>
          <p:cNvSpPr/>
          <p:nvPr/>
        </p:nvSpPr>
        <p:spPr bwMode="auto">
          <a:xfrm rot="10800000">
            <a:off x="228600" y="2209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83" name="フリーフォーム 282"/>
          <p:cNvSpPr/>
          <p:nvPr/>
        </p:nvSpPr>
        <p:spPr bwMode="auto">
          <a:xfrm rot="10800000">
            <a:off x="228600" y="2667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45" name="テキスト ボックス 244"/>
          <p:cNvSpPr txBox="1"/>
          <p:nvPr/>
        </p:nvSpPr>
        <p:spPr>
          <a:xfrm>
            <a:off x="6705600" y="1219200"/>
            <a:ext cx="2241319" cy="461665"/>
          </a:xfrm>
          <a:prstGeom prst="rect">
            <a:avLst/>
          </a:prstGeom>
          <a:noFill/>
        </p:spPr>
        <p:txBody>
          <a:bodyPr wrap="none" rtlCol="0">
            <a:spAutoFit/>
          </a:bodyPr>
          <a:lstStyle/>
          <a:p>
            <a:pPr algn="l"/>
            <a:r>
              <a:rPr lang="ja-JP" altLang="en-US" sz="2400" dirty="0"/>
              <a:t>△２七同角不成</a:t>
            </a:r>
            <a:endParaRPr lang="en-US" altLang="ja-JP" sz="2400" dirty="0"/>
          </a:p>
        </p:txBody>
      </p:sp>
      <p:sp>
        <p:nvSpPr>
          <p:cNvPr id="286" name="テキスト ボックス 285"/>
          <p:cNvSpPr txBox="1"/>
          <p:nvPr/>
        </p:nvSpPr>
        <p:spPr>
          <a:xfrm>
            <a:off x="6705600" y="1828800"/>
            <a:ext cx="1882247" cy="1557349"/>
          </a:xfrm>
          <a:prstGeom prst="rect">
            <a:avLst/>
          </a:prstGeom>
          <a:noFill/>
        </p:spPr>
        <p:txBody>
          <a:bodyPr wrap="none" rtlCol="0">
            <a:spAutoFit/>
          </a:bodyPr>
          <a:lstStyle/>
          <a:p>
            <a:pPr algn="l"/>
            <a:r>
              <a:rPr lang="en-US" altLang="ja-JP" dirty="0"/>
              <a:t>Selene</a:t>
            </a:r>
            <a:r>
              <a:rPr lang="ja-JP" altLang="en-US" dirty="0"/>
              <a:t>は</a:t>
            </a:r>
            <a:endParaRPr lang="en-US" altLang="ja-JP" dirty="0"/>
          </a:p>
          <a:p>
            <a:pPr algn="l"/>
            <a:r>
              <a:rPr lang="ja-JP" altLang="en-US" dirty="0"/>
              <a:t>角不成を</a:t>
            </a:r>
            <a:endParaRPr lang="en-US" altLang="ja-JP" dirty="0"/>
          </a:p>
          <a:p>
            <a:pPr algn="l"/>
            <a:r>
              <a:rPr lang="ja-JP" altLang="en-US" dirty="0"/>
              <a:t>認識できず</a:t>
            </a:r>
            <a:endParaRPr lang="en-US" altLang="ja-JP" dirty="0"/>
          </a:p>
        </p:txBody>
      </p:sp>
      <p:grpSp>
        <p:nvGrpSpPr>
          <p:cNvPr id="288" name="グループ化 287"/>
          <p:cNvGrpSpPr/>
          <p:nvPr/>
        </p:nvGrpSpPr>
        <p:grpSpPr>
          <a:xfrm>
            <a:off x="6324600" y="3429000"/>
            <a:ext cx="2643672" cy="1345085"/>
            <a:chOff x="6324600" y="3429000"/>
            <a:chExt cx="2643672" cy="1345085"/>
          </a:xfrm>
        </p:grpSpPr>
        <p:sp>
          <p:nvSpPr>
            <p:cNvPr id="285" name="テキスト ボックス 284"/>
            <p:cNvSpPr txBox="1"/>
            <p:nvPr/>
          </p:nvSpPr>
          <p:spPr>
            <a:xfrm>
              <a:off x="6324600" y="3733800"/>
              <a:ext cx="2643672" cy="1040285"/>
            </a:xfrm>
            <a:prstGeom prst="rect">
              <a:avLst/>
            </a:prstGeom>
            <a:noFill/>
          </p:spPr>
          <p:txBody>
            <a:bodyPr wrap="none" rtlCol="0">
              <a:spAutoFit/>
            </a:bodyPr>
            <a:lstStyle/>
            <a:p>
              <a:pPr algn="l"/>
              <a:r>
                <a:rPr lang="ja-JP" altLang="en-US" dirty="0"/>
                <a:t>▲</a:t>
              </a:r>
              <a:r>
                <a:rPr kumimoji="1" lang="ja-JP" altLang="en-US" dirty="0"/>
                <a:t>２二銀を指し</a:t>
              </a:r>
              <a:endParaRPr kumimoji="1" lang="en-US" altLang="ja-JP" dirty="0"/>
            </a:p>
            <a:p>
              <a:pPr algn="l"/>
              <a:r>
                <a:rPr lang="ja-JP" altLang="en-US" dirty="0"/>
                <a:t>王手放置で負け</a:t>
              </a:r>
              <a:endParaRPr kumimoji="1" lang="ja-JP" altLang="en-US" dirty="0"/>
            </a:p>
          </p:txBody>
        </p:sp>
        <p:sp>
          <p:nvSpPr>
            <p:cNvPr id="287" name="下矢印 286"/>
            <p:cNvSpPr/>
            <p:nvPr/>
          </p:nvSpPr>
          <p:spPr bwMode="auto">
            <a:xfrm>
              <a:off x="7315200" y="3429000"/>
              <a:ext cx="457200" cy="3048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19" name="フリーフォーム 118"/>
          <p:cNvSpPr/>
          <p:nvPr/>
        </p:nvSpPr>
        <p:spPr bwMode="auto">
          <a:xfrm>
            <a:off x="4825019" y="18169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7933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wipe(up)">
                                      <p:cBhvr>
                                        <p:cTn id="7"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21" name="フリーフォーム 120"/>
          <p:cNvSpPr/>
          <p:nvPr/>
        </p:nvSpPr>
        <p:spPr bwMode="auto">
          <a:xfrm>
            <a:off x="6306207" y="2987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6306207" y="5806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210207" y="930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rot="10800000">
            <a:off x="11246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45" name="フリーフォーム 144"/>
          <p:cNvSpPr/>
          <p:nvPr/>
        </p:nvSpPr>
        <p:spPr bwMode="auto">
          <a:xfrm rot="10800000">
            <a:off x="1658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46" name="フリーフォーム 145"/>
          <p:cNvSpPr/>
          <p:nvPr/>
        </p:nvSpPr>
        <p:spPr bwMode="auto">
          <a:xfrm rot="10800000">
            <a:off x="11246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7" name="フリーフォーム 146"/>
          <p:cNvSpPr/>
          <p:nvPr/>
        </p:nvSpPr>
        <p:spPr bwMode="auto">
          <a:xfrm>
            <a:off x="11246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8" name="フリーフォーム 147"/>
          <p:cNvSpPr/>
          <p:nvPr/>
        </p:nvSpPr>
        <p:spPr bwMode="auto">
          <a:xfrm rot="10800000">
            <a:off x="16580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9" name="フリーフォーム 148"/>
          <p:cNvSpPr/>
          <p:nvPr/>
        </p:nvSpPr>
        <p:spPr bwMode="auto">
          <a:xfrm rot="10800000">
            <a:off x="21914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0" name="フリーフォーム 149"/>
          <p:cNvSpPr/>
          <p:nvPr/>
        </p:nvSpPr>
        <p:spPr bwMode="auto">
          <a:xfrm>
            <a:off x="27248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1" name="フリーフォーム 150"/>
          <p:cNvSpPr/>
          <p:nvPr/>
        </p:nvSpPr>
        <p:spPr bwMode="auto">
          <a:xfrm>
            <a:off x="32582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52" name="フリーフォーム 151"/>
          <p:cNvSpPr/>
          <p:nvPr/>
        </p:nvSpPr>
        <p:spPr bwMode="auto">
          <a:xfrm>
            <a:off x="43250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53" name="フリーフォーム 152"/>
          <p:cNvSpPr/>
          <p:nvPr/>
        </p:nvSpPr>
        <p:spPr bwMode="auto">
          <a:xfrm rot="10800000">
            <a:off x="48584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4" name="フリーフォーム 153"/>
          <p:cNvSpPr/>
          <p:nvPr/>
        </p:nvSpPr>
        <p:spPr bwMode="auto">
          <a:xfrm rot="10800000">
            <a:off x="4325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5" name="フリーフォーム 154"/>
          <p:cNvSpPr/>
          <p:nvPr/>
        </p:nvSpPr>
        <p:spPr bwMode="auto">
          <a:xfrm>
            <a:off x="4325007" y="3444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6" name="フリーフォーム 155"/>
          <p:cNvSpPr/>
          <p:nvPr/>
        </p:nvSpPr>
        <p:spPr bwMode="auto">
          <a:xfrm rot="10800000">
            <a:off x="37916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7" name="フリーフォーム 156"/>
          <p:cNvSpPr/>
          <p:nvPr/>
        </p:nvSpPr>
        <p:spPr bwMode="auto">
          <a:xfrm rot="10800000">
            <a:off x="32582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58" name="フリーフォーム 157"/>
          <p:cNvSpPr/>
          <p:nvPr/>
        </p:nvSpPr>
        <p:spPr bwMode="auto">
          <a:xfrm rot="10800000">
            <a:off x="2724807" y="3444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159" name="フリーフォーム 158"/>
          <p:cNvSpPr/>
          <p:nvPr/>
        </p:nvSpPr>
        <p:spPr bwMode="auto">
          <a:xfrm>
            <a:off x="27248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0" name="フリーフォーム 159"/>
          <p:cNvSpPr/>
          <p:nvPr/>
        </p:nvSpPr>
        <p:spPr bwMode="auto">
          <a:xfrm>
            <a:off x="21914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1" name="フリーフォーム 160"/>
          <p:cNvSpPr/>
          <p:nvPr/>
        </p:nvSpPr>
        <p:spPr bwMode="auto">
          <a:xfrm>
            <a:off x="16580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2" name="フリーフォーム 161"/>
          <p:cNvSpPr/>
          <p:nvPr/>
        </p:nvSpPr>
        <p:spPr bwMode="auto">
          <a:xfrm>
            <a:off x="2191407" y="5044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63" name="フリーフォーム 162"/>
          <p:cNvSpPr/>
          <p:nvPr/>
        </p:nvSpPr>
        <p:spPr bwMode="auto">
          <a:xfrm>
            <a:off x="21914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64" name="フリーフォーム 163"/>
          <p:cNvSpPr/>
          <p:nvPr/>
        </p:nvSpPr>
        <p:spPr bwMode="auto">
          <a:xfrm>
            <a:off x="1658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65" name="フリーフォーム 164"/>
          <p:cNvSpPr/>
          <p:nvPr/>
        </p:nvSpPr>
        <p:spPr bwMode="auto">
          <a:xfrm>
            <a:off x="11246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6" name="フリーフォーム 165"/>
          <p:cNvSpPr/>
          <p:nvPr/>
        </p:nvSpPr>
        <p:spPr bwMode="auto">
          <a:xfrm>
            <a:off x="4325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7" name="フリーフォーム 166"/>
          <p:cNvSpPr/>
          <p:nvPr/>
        </p:nvSpPr>
        <p:spPr bwMode="auto">
          <a:xfrm>
            <a:off x="53918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8" name="フリーフォーム 167"/>
          <p:cNvSpPr/>
          <p:nvPr/>
        </p:nvSpPr>
        <p:spPr bwMode="auto">
          <a:xfrm>
            <a:off x="53918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9" name="フリーフォーム 168"/>
          <p:cNvSpPr/>
          <p:nvPr/>
        </p:nvSpPr>
        <p:spPr bwMode="auto">
          <a:xfrm>
            <a:off x="21914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0" name="フリーフォーム 169"/>
          <p:cNvSpPr/>
          <p:nvPr/>
        </p:nvSpPr>
        <p:spPr bwMode="auto">
          <a:xfrm rot="10800000">
            <a:off x="210207" y="3673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1" name="フリーフォーム 170"/>
          <p:cNvSpPr/>
          <p:nvPr/>
        </p:nvSpPr>
        <p:spPr bwMode="auto">
          <a:xfrm rot="10800000">
            <a:off x="210207" y="3216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2" name="フリーフォーム 171"/>
          <p:cNvSpPr/>
          <p:nvPr/>
        </p:nvSpPr>
        <p:spPr bwMode="auto">
          <a:xfrm rot="10800000">
            <a:off x="210207" y="2758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73" name="フリーフォーム 172"/>
          <p:cNvSpPr/>
          <p:nvPr/>
        </p:nvSpPr>
        <p:spPr bwMode="auto">
          <a:xfrm rot="10800000">
            <a:off x="210207" y="2301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4" name="フリーフォーム 173"/>
          <p:cNvSpPr/>
          <p:nvPr/>
        </p:nvSpPr>
        <p:spPr bwMode="auto">
          <a:xfrm rot="10800000">
            <a:off x="2102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75" name="フリーフォーム 174"/>
          <p:cNvSpPr/>
          <p:nvPr/>
        </p:nvSpPr>
        <p:spPr bwMode="auto">
          <a:xfrm rot="10800000">
            <a:off x="210207" y="1387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76" name="フリーフォーム 175"/>
          <p:cNvSpPr/>
          <p:nvPr/>
        </p:nvSpPr>
        <p:spPr bwMode="auto">
          <a:xfrm>
            <a:off x="6306207" y="5349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7" name="フリーフォーム 176"/>
          <p:cNvSpPr/>
          <p:nvPr/>
        </p:nvSpPr>
        <p:spPr bwMode="auto">
          <a:xfrm>
            <a:off x="6306207" y="4892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8" name="フリーフォーム 177"/>
          <p:cNvSpPr/>
          <p:nvPr/>
        </p:nvSpPr>
        <p:spPr bwMode="auto">
          <a:xfrm>
            <a:off x="6306207" y="4435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9" name="フリーフォーム 178"/>
          <p:cNvSpPr/>
          <p:nvPr/>
        </p:nvSpPr>
        <p:spPr bwMode="auto">
          <a:xfrm>
            <a:off x="63062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0" name="フリーフォーム 179"/>
          <p:cNvSpPr/>
          <p:nvPr/>
        </p:nvSpPr>
        <p:spPr bwMode="auto">
          <a:xfrm>
            <a:off x="6306207" y="3520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1" name="テキスト ボックス 180"/>
          <p:cNvSpPr txBox="1"/>
          <p:nvPr/>
        </p:nvSpPr>
        <p:spPr>
          <a:xfrm>
            <a:off x="6172200" y="990600"/>
            <a:ext cx="3200400" cy="2074414"/>
          </a:xfrm>
          <a:prstGeom prst="rect">
            <a:avLst/>
          </a:prstGeom>
          <a:noFill/>
        </p:spPr>
        <p:txBody>
          <a:bodyPr wrap="square" rtlCol="0">
            <a:spAutoFit/>
          </a:bodyPr>
          <a:lstStyle/>
          <a:p>
            <a:pPr algn="l"/>
            <a:r>
              <a:rPr kumimoji="1" lang="en-US" altLang="ja-JP" dirty="0"/>
              <a:t>1983</a:t>
            </a:r>
            <a:r>
              <a:rPr kumimoji="1" lang="ja-JP" altLang="en-US" dirty="0"/>
              <a:t>年</a:t>
            </a:r>
            <a:r>
              <a:rPr kumimoji="1" lang="en-US" altLang="ja-JP" dirty="0"/>
              <a:t>7</a:t>
            </a:r>
            <a:r>
              <a:rPr kumimoji="1" lang="ja-JP" altLang="en-US" dirty="0"/>
              <a:t>月</a:t>
            </a:r>
            <a:r>
              <a:rPr kumimoji="1" lang="en-US" altLang="ja-JP" dirty="0"/>
              <a:t>19</a:t>
            </a:r>
            <a:r>
              <a:rPr kumimoji="1" lang="ja-JP" altLang="en-US" dirty="0"/>
              <a:t>日</a:t>
            </a:r>
            <a:endParaRPr kumimoji="1" lang="en-US" altLang="ja-JP" dirty="0"/>
          </a:p>
          <a:p>
            <a:pPr algn="l"/>
            <a:r>
              <a:rPr kumimoji="1" lang="ja-JP" altLang="en-US" dirty="0"/>
              <a:t>王位</a:t>
            </a:r>
            <a:r>
              <a:rPr lang="ja-JP" altLang="en-US" dirty="0"/>
              <a:t>戦</a:t>
            </a:r>
            <a:r>
              <a:rPr kumimoji="1" lang="ja-JP" altLang="en-US" dirty="0"/>
              <a:t>リーグ</a:t>
            </a:r>
            <a:endParaRPr kumimoji="1" lang="en-US" altLang="ja-JP" dirty="0"/>
          </a:p>
          <a:p>
            <a:pPr algn="l"/>
            <a:r>
              <a:rPr lang="ja-JP" altLang="en-US" dirty="0"/>
              <a:t>▲谷川名人</a:t>
            </a:r>
            <a:endParaRPr lang="en-US" altLang="ja-JP" dirty="0"/>
          </a:p>
          <a:p>
            <a:pPr algn="l"/>
            <a:r>
              <a:rPr kumimoji="1" lang="ja-JP" altLang="en-US" dirty="0"/>
              <a:t>△大山十五世名人</a:t>
            </a:r>
          </a:p>
        </p:txBody>
      </p:sp>
      <p:sp>
        <p:nvSpPr>
          <p:cNvPr id="182" name="テキスト ボックス 181"/>
          <p:cNvSpPr txBox="1"/>
          <p:nvPr/>
        </p:nvSpPr>
        <p:spPr>
          <a:xfrm>
            <a:off x="2362200" y="6334780"/>
            <a:ext cx="2151551" cy="523220"/>
          </a:xfrm>
          <a:prstGeom prst="rect">
            <a:avLst/>
          </a:prstGeom>
          <a:noFill/>
        </p:spPr>
        <p:txBody>
          <a:bodyPr wrap="none" rtlCol="0">
            <a:spAutoFit/>
          </a:bodyPr>
          <a:lstStyle/>
          <a:p>
            <a:r>
              <a:rPr kumimoji="1" lang="ja-JP" altLang="en-US" dirty="0"/>
              <a:t>△６六玉まで</a:t>
            </a:r>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21" name="フリーフォーム 120"/>
          <p:cNvSpPr/>
          <p:nvPr/>
        </p:nvSpPr>
        <p:spPr bwMode="auto">
          <a:xfrm>
            <a:off x="6306207" y="2987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6306207" y="5806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210207" y="930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rot="10800000">
            <a:off x="11246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45" name="フリーフォーム 144"/>
          <p:cNvSpPr/>
          <p:nvPr/>
        </p:nvSpPr>
        <p:spPr bwMode="auto">
          <a:xfrm rot="10800000">
            <a:off x="1658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46" name="フリーフォーム 145"/>
          <p:cNvSpPr/>
          <p:nvPr/>
        </p:nvSpPr>
        <p:spPr bwMode="auto">
          <a:xfrm rot="10800000">
            <a:off x="11246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7" name="フリーフォーム 146"/>
          <p:cNvSpPr/>
          <p:nvPr/>
        </p:nvSpPr>
        <p:spPr bwMode="auto">
          <a:xfrm>
            <a:off x="11246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8" name="フリーフォーム 147"/>
          <p:cNvSpPr/>
          <p:nvPr/>
        </p:nvSpPr>
        <p:spPr bwMode="auto">
          <a:xfrm rot="10800000">
            <a:off x="16580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9" name="フリーフォーム 148"/>
          <p:cNvSpPr/>
          <p:nvPr/>
        </p:nvSpPr>
        <p:spPr bwMode="auto">
          <a:xfrm rot="10800000">
            <a:off x="21914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0" name="フリーフォーム 149"/>
          <p:cNvSpPr/>
          <p:nvPr/>
        </p:nvSpPr>
        <p:spPr bwMode="auto">
          <a:xfrm>
            <a:off x="27248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2" name="フリーフォーム 151"/>
          <p:cNvSpPr/>
          <p:nvPr/>
        </p:nvSpPr>
        <p:spPr bwMode="auto">
          <a:xfrm>
            <a:off x="43250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53" name="フリーフォーム 152"/>
          <p:cNvSpPr/>
          <p:nvPr/>
        </p:nvSpPr>
        <p:spPr bwMode="auto">
          <a:xfrm rot="10800000">
            <a:off x="48584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4" name="フリーフォーム 153"/>
          <p:cNvSpPr/>
          <p:nvPr/>
        </p:nvSpPr>
        <p:spPr bwMode="auto">
          <a:xfrm rot="10800000">
            <a:off x="4325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5" name="フリーフォーム 154"/>
          <p:cNvSpPr/>
          <p:nvPr/>
        </p:nvSpPr>
        <p:spPr bwMode="auto">
          <a:xfrm>
            <a:off x="4325007" y="3444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6" name="フリーフォーム 155"/>
          <p:cNvSpPr/>
          <p:nvPr/>
        </p:nvSpPr>
        <p:spPr bwMode="auto">
          <a:xfrm rot="10800000">
            <a:off x="37916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7" name="フリーフォーム 156"/>
          <p:cNvSpPr/>
          <p:nvPr/>
        </p:nvSpPr>
        <p:spPr bwMode="auto">
          <a:xfrm rot="10800000">
            <a:off x="32582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58" name="フリーフォーム 157"/>
          <p:cNvSpPr/>
          <p:nvPr/>
        </p:nvSpPr>
        <p:spPr bwMode="auto">
          <a:xfrm rot="10800000">
            <a:off x="2724807" y="3444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159" name="フリーフォーム 158"/>
          <p:cNvSpPr/>
          <p:nvPr/>
        </p:nvSpPr>
        <p:spPr bwMode="auto">
          <a:xfrm>
            <a:off x="27248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0" name="フリーフォーム 159"/>
          <p:cNvSpPr/>
          <p:nvPr/>
        </p:nvSpPr>
        <p:spPr bwMode="auto">
          <a:xfrm>
            <a:off x="21914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1" name="フリーフォーム 160"/>
          <p:cNvSpPr/>
          <p:nvPr/>
        </p:nvSpPr>
        <p:spPr bwMode="auto">
          <a:xfrm>
            <a:off x="16580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2" name="フリーフォーム 161"/>
          <p:cNvSpPr/>
          <p:nvPr/>
        </p:nvSpPr>
        <p:spPr bwMode="auto">
          <a:xfrm>
            <a:off x="2191407" y="5044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63" name="フリーフォーム 162"/>
          <p:cNvSpPr/>
          <p:nvPr/>
        </p:nvSpPr>
        <p:spPr bwMode="auto">
          <a:xfrm>
            <a:off x="21914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64" name="フリーフォーム 163"/>
          <p:cNvSpPr/>
          <p:nvPr/>
        </p:nvSpPr>
        <p:spPr bwMode="auto">
          <a:xfrm>
            <a:off x="1658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65" name="フリーフォーム 164"/>
          <p:cNvSpPr/>
          <p:nvPr/>
        </p:nvSpPr>
        <p:spPr bwMode="auto">
          <a:xfrm>
            <a:off x="11246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6" name="フリーフォーム 165"/>
          <p:cNvSpPr/>
          <p:nvPr/>
        </p:nvSpPr>
        <p:spPr bwMode="auto">
          <a:xfrm>
            <a:off x="4325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7" name="フリーフォーム 166"/>
          <p:cNvSpPr/>
          <p:nvPr/>
        </p:nvSpPr>
        <p:spPr bwMode="auto">
          <a:xfrm>
            <a:off x="53918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8" name="フリーフォーム 167"/>
          <p:cNvSpPr/>
          <p:nvPr/>
        </p:nvSpPr>
        <p:spPr bwMode="auto">
          <a:xfrm>
            <a:off x="53918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9" name="フリーフォーム 168"/>
          <p:cNvSpPr/>
          <p:nvPr/>
        </p:nvSpPr>
        <p:spPr bwMode="auto">
          <a:xfrm>
            <a:off x="21914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0" name="フリーフォーム 169"/>
          <p:cNvSpPr/>
          <p:nvPr/>
        </p:nvSpPr>
        <p:spPr bwMode="auto">
          <a:xfrm rot="10800000">
            <a:off x="210207" y="3673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1" name="フリーフォーム 170"/>
          <p:cNvSpPr/>
          <p:nvPr/>
        </p:nvSpPr>
        <p:spPr bwMode="auto">
          <a:xfrm rot="10800000">
            <a:off x="210207" y="3216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2" name="フリーフォーム 171"/>
          <p:cNvSpPr/>
          <p:nvPr/>
        </p:nvSpPr>
        <p:spPr bwMode="auto">
          <a:xfrm rot="10800000">
            <a:off x="210207" y="2758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73" name="フリーフォーム 172"/>
          <p:cNvSpPr/>
          <p:nvPr/>
        </p:nvSpPr>
        <p:spPr bwMode="auto">
          <a:xfrm rot="10800000">
            <a:off x="210207" y="2301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4" name="フリーフォーム 173"/>
          <p:cNvSpPr/>
          <p:nvPr/>
        </p:nvSpPr>
        <p:spPr bwMode="auto">
          <a:xfrm rot="10800000">
            <a:off x="2102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75" name="フリーフォーム 174"/>
          <p:cNvSpPr/>
          <p:nvPr/>
        </p:nvSpPr>
        <p:spPr bwMode="auto">
          <a:xfrm rot="10800000">
            <a:off x="210207" y="1387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76" name="フリーフォーム 175"/>
          <p:cNvSpPr/>
          <p:nvPr/>
        </p:nvSpPr>
        <p:spPr bwMode="auto">
          <a:xfrm>
            <a:off x="6306207" y="5349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7" name="フリーフォーム 176"/>
          <p:cNvSpPr/>
          <p:nvPr/>
        </p:nvSpPr>
        <p:spPr bwMode="auto">
          <a:xfrm>
            <a:off x="6306207" y="4892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8" name="フリーフォーム 177"/>
          <p:cNvSpPr/>
          <p:nvPr/>
        </p:nvSpPr>
        <p:spPr bwMode="auto">
          <a:xfrm>
            <a:off x="6306207" y="4435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9" name="フリーフォーム 178"/>
          <p:cNvSpPr/>
          <p:nvPr/>
        </p:nvSpPr>
        <p:spPr bwMode="auto">
          <a:xfrm>
            <a:off x="63062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0" name="フリーフォーム 179"/>
          <p:cNvSpPr/>
          <p:nvPr/>
        </p:nvSpPr>
        <p:spPr bwMode="auto">
          <a:xfrm>
            <a:off x="6306207" y="3520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1" name="テキスト ボックス 180"/>
          <p:cNvSpPr txBox="1"/>
          <p:nvPr/>
        </p:nvSpPr>
        <p:spPr>
          <a:xfrm>
            <a:off x="6705600" y="1219200"/>
            <a:ext cx="2241319" cy="461665"/>
          </a:xfrm>
          <a:prstGeom prst="rect">
            <a:avLst/>
          </a:prstGeom>
          <a:noFill/>
        </p:spPr>
        <p:txBody>
          <a:bodyPr wrap="none" rtlCol="0">
            <a:spAutoFit/>
          </a:bodyPr>
          <a:lstStyle/>
          <a:p>
            <a:pPr algn="l"/>
            <a:r>
              <a:rPr lang="ja-JP" altLang="en-US" sz="2400" dirty="0"/>
              <a:t>▲４三角引不成</a:t>
            </a:r>
            <a:endParaRPr kumimoji="1" lang="en-US" altLang="ja-JP" sz="2400" dirty="0"/>
          </a:p>
        </p:txBody>
      </p:sp>
      <p:sp>
        <p:nvSpPr>
          <p:cNvPr id="182" name="テキスト ボックス 181"/>
          <p:cNvSpPr txBox="1"/>
          <p:nvPr/>
        </p:nvSpPr>
        <p:spPr>
          <a:xfrm>
            <a:off x="1823590" y="6334780"/>
            <a:ext cx="3228769" cy="523220"/>
          </a:xfrm>
          <a:prstGeom prst="rect">
            <a:avLst/>
          </a:prstGeom>
          <a:noFill/>
        </p:spPr>
        <p:txBody>
          <a:bodyPr wrap="none" rtlCol="0">
            <a:spAutoFit/>
          </a:bodyPr>
          <a:lstStyle/>
          <a:p>
            <a:r>
              <a:rPr lang="ja-JP" altLang="en-US" dirty="0"/>
              <a:t>▲４三角引不成</a:t>
            </a:r>
            <a:r>
              <a:rPr kumimoji="1" lang="ja-JP" altLang="en-US" dirty="0"/>
              <a:t>まで</a:t>
            </a:r>
          </a:p>
        </p:txBody>
      </p:sp>
      <p:sp>
        <p:nvSpPr>
          <p:cNvPr id="184" name="フリーフォーム 183"/>
          <p:cNvSpPr/>
          <p:nvPr/>
        </p:nvSpPr>
        <p:spPr bwMode="auto">
          <a:xfrm>
            <a:off x="3775686" y="237569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85" name="角丸四角形吹き出し 184"/>
          <p:cNvSpPr/>
          <p:nvPr/>
        </p:nvSpPr>
        <p:spPr bwMode="auto">
          <a:xfrm>
            <a:off x="990600" y="838200"/>
            <a:ext cx="3124200" cy="1066800"/>
          </a:xfrm>
          <a:prstGeom prst="wedgeRoundRectCallout">
            <a:avLst>
              <a:gd name="adj1" fmla="val 39955"/>
              <a:gd name="adj2" fmla="val 94148"/>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角をあえて不成に</a:t>
            </a:r>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checkerboard(across)">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25" name="フリーフォーム 124"/>
          <p:cNvSpPr/>
          <p:nvPr/>
        </p:nvSpPr>
        <p:spPr bwMode="auto">
          <a:xfrm>
            <a:off x="6306207" y="5806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210207" y="930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rot="10800000">
            <a:off x="11246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45" name="フリーフォーム 144"/>
          <p:cNvSpPr/>
          <p:nvPr/>
        </p:nvSpPr>
        <p:spPr bwMode="auto">
          <a:xfrm rot="10800000">
            <a:off x="1658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46" name="フリーフォーム 145"/>
          <p:cNvSpPr/>
          <p:nvPr/>
        </p:nvSpPr>
        <p:spPr bwMode="auto">
          <a:xfrm rot="10800000">
            <a:off x="11246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7" name="フリーフォーム 146"/>
          <p:cNvSpPr/>
          <p:nvPr/>
        </p:nvSpPr>
        <p:spPr bwMode="auto">
          <a:xfrm>
            <a:off x="11246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8" name="フリーフォーム 147"/>
          <p:cNvSpPr/>
          <p:nvPr/>
        </p:nvSpPr>
        <p:spPr bwMode="auto">
          <a:xfrm rot="10800000">
            <a:off x="16580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9" name="フリーフォーム 148"/>
          <p:cNvSpPr/>
          <p:nvPr/>
        </p:nvSpPr>
        <p:spPr bwMode="auto">
          <a:xfrm rot="10800000">
            <a:off x="21914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0" name="フリーフォーム 149"/>
          <p:cNvSpPr/>
          <p:nvPr/>
        </p:nvSpPr>
        <p:spPr bwMode="auto">
          <a:xfrm>
            <a:off x="27248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2" name="フリーフォーム 151"/>
          <p:cNvSpPr/>
          <p:nvPr/>
        </p:nvSpPr>
        <p:spPr bwMode="auto">
          <a:xfrm>
            <a:off x="4325007" y="2911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53" name="フリーフォーム 152"/>
          <p:cNvSpPr/>
          <p:nvPr/>
        </p:nvSpPr>
        <p:spPr bwMode="auto">
          <a:xfrm rot="10800000">
            <a:off x="4858407" y="2377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4" name="フリーフォーム 153"/>
          <p:cNvSpPr/>
          <p:nvPr/>
        </p:nvSpPr>
        <p:spPr bwMode="auto">
          <a:xfrm rot="10800000">
            <a:off x="4325007" y="1311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5" name="フリーフォーム 154"/>
          <p:cNvSpPr/>
          <p:nvPr/>
        </p:nvSpPr>
        <p:spPr bwMode="auto">
          <a:xfrm>
            <a:off x="4325007" y="3444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6" name="フリーフォーム 155"/>
          <p:cNvSpPr/>
          <p:nvPr/>
        </p:nvSpPr>
        <p:spPr bwMode="auto">
          <a:xfrm rot="10800000">
            <a:off x="37916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8" name="フリーフォーム 157"/>
          <p:cNvSpPr/>
          <p:nvPr/>
        </p:nvSpPr>
        <p:spPr bwMode="auto">
          <a:xfrm rot="10800000">
            <a:off x="32766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159" name="フリーフォーム 158"/>
          <p:cNvSpPr/>
          <p:nvPr/>
        </p:nvSpPr>
        <p:spPr bwMode="auto">
          <a:xfrm>
            <a:off x="27432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0" name="フリーフォーム 159"/>
          <p:cNvSpPr/>
          <p:nvPr/>
        </p:nvSpPr>
        <p:spPr bwMode="auto">
          <a:xfrm>
            <a:off x="21914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1" name="フリーフォーム 160"/>
          <p:cNvSpPr/>
          <p:nvPr/>
        </p:nvSpPr>
        <p:spPr bwMode="auto">
          <a:xfrm>
            <a:off x="16580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2" name="フリーフォーム 161"/>
          <p:cNvSpPr/>
          <p:nvPr/>
        </p:nvSpPr>
        <p:spPr bwMode="auto">
          <a:xfrm>
            <a:off x="2191407" y="5044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63" name="フリーフォーム 162"/>
          <p:cNvSpPr/>
          <p:nvPr/>
        </p:nvSpPr>
        <p:spPr bwMode="auto">
          <a:xfrm>
            <a:off x="21914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64" name="フリーフォーム 163"/>
          <p:cNvSpPr/>
          <p:nvPr/>
        </p:nvSpPr>
        <p:spPr bwMode="auto">
          <a:xfrm>
            <a:off x="1658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65" name="フリーフォーム 164"/>
          <p:cNvSpPr/>
          <p:nvPr/>
        </p:nvSpPr>
        <p:spPr bwMode="auto">
          <a:xfrm>
            <a:off x="11246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6" name="フリーフォーム 165"/>
          <p:cNvSpPr/>
          <p:nvPr/>
        </p:nvSpPr>
        <p:spPr bwMode="auto">
          <a:xfrm>
            <a:off x="43250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7" name="フリーフォーム 166"/>
          <p:cNvSpPr/>
          <p:nvPr/>
        </p:nvSpPr>
        <p:spPr bwMode="auto">
          <a:xfrm>
            <a:off x="5391807" y="5578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68" name="フリーフォーム 167"/>
          <p:cNvSpPr/>
          <p:nvPr/>
        </p:nvSpPr>
        <p:spPr bwMode="auto">
          <a:xfrm>
            <a:off x="53918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69" name="フリーフォーム 168"/>
          <p:cNvSpPr/>
          <p:nvPr/>
        </p:nvSpPr>
        <p:spPr bwMode="auto">
          <a:xfrm>
            <a:off x="2191407" y="4511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0" name="フリーフォーム 169"/>
          <p:cNvSpPr/>
          <p:nvPr/>
        </p:nvSpPr>
        <p:spPr bwMode="auto">
          <a:xfrm rot="10800000">
            <a:off x="210207" y="3673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1" name="フリーフォーム 170"/>
          <p:cNvSpPr/>
          <p:nvPr/>
        </p:nvSpPr>
        <p:spPr bwMode="auto">
          <a:xfrm rot="10800000">
            <a:off x="210207" y="3216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72" name="フリーフォーム 171"/>
          <p:cNvSpPr/>
          <p:nvPr/>
        </p:nvSpPr>
        <p:spPr bwMode="auto">
          <a:xfrm rot="10800000">
            <a:off x="210207" y="2758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73" name="フリーフォーム 172"/>
          <p:cNvSpPr/>
          <p:nvPr/>
        </p:nvSpPr>
        <p:spPr bwMode="auto">
          <a:xfrm rot="10800000">
            <a:off x="210207" y="2301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4" name="フリーフォーム 173"/>
          <p:cNvSpPr/>
          <p:nvPr/>
        </p:nvSpPr>
        <p:spPr bwMode="auto">
          <a:xfrm rot="10800000">
            <a:off x="210207" y="1844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75" name="フリーフォーム 174"/>
          <p:cNvSpPr/>
          <p:nvPr/>
        </p:nvSpPr>
        <p:spPr bwMode="auto">
          <a:xfrm rot="10800000">
            <a:off x="210207" y="1387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76" name="フリーフォーム 175"/>
          <p:cNvSpPr/>
          <p:nvPr/>
        </p:nvSpPr>
        <p:spPr bwMode="auto">
          <a:xfrm>
            <a:off x="6306207" y="53497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7" name="フリーフォーム 176"/>
          <p:cNvSpPr/>
          <p:nvPr/>
        </p:nvSpPr>
        <p:spPr bwMode="auto">
          <a:xfrm>
            <a:off x="6306207" y="48925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8" name="フリーフォーム 177"/>
          <p:cNvSpPr/>
          <p:nvPr/>
        </p:nvSpPr>
        <p:spPr bwMode="auto">
          <a:xfrm>
            <a:off x="6306207" y="44353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79" name="フリーフォーム 178"/>
          <p:cNvSpPr/>
          <p:nvPr/>
        </p:nvSpPr>
        <p:spPr bwMode="auto">
          <a:xfrm>
            <a:off x="6306207" y="39781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0" name="フリーフォーム 179"/>
          <p:cNvSpPr/>
          <p:nvPr/>
        </p:nvSpPr>
        <p:spPr bwMode="auto">
          <a:xfrm>
            <a:off x="6306207" y="35209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1" name="テキスト ボックス 180"/>
          <p:cNvSpPr txBox="1"/>
          <p:nvPr/>
        </p:nvSpPr>
        <p:spPr>
          <a:xfrm>
            <a:off x="6705600" y="1219200"/>
            <a:ext cx="2241319" cy="3120854"/>
          </a:xfrm>
          <a:prstGeom prst="rect">
            <a:avLst/>
          </a:prstGeom>
          <a:noFill/>
        </p:spPr>
        <p:txBody>
          <a:bodyPr wrap="none" rtlCol="0">
            <a:spAutoFit/>
          </a:bodyPr>
          <a:lstStyle/>
          <a:p>
            <a:pPr algn="l"/>
            <a:r>
              <a:rPr lang="ja-JP" altLang="en-US" sz="2400" dirty="0"/>
              <a:t>▲４三角引不成</a:t>
            </a:r>
            <a:endParaRPr lang="en-US" altLang="ja-JP" sz="2400" dirty="0"/>
          </a:p>
          <a:p>
            <a:pPr algn="l"/>
            <a:r>
              <a:rPr kumimoji="1" lang="ja-JP" altLang="en-US" sz="2400" dirty="0"/>
              <a:t>△５四歩</a:t>
            </a:r>
            <a:endParaRPr kumimoji="1" lang="en-US" altLang="ja-JP" sz="2400" dirty="0"/>
          </a:p>
          <a:p>
            <a:pPr algn="l"/>
            <a:r>
              <a:rPr lang="ja-JP" altLang="en-US" sz="2400" dirty="0"/>
              <a:t>▲６六銀打</a:t>
            </a:r>
            <a:endParaRPr lang="en-US" altLang="ja-JP" sz="2400" dirty="0"/>
          </a:p>
          <a:p>
            <a:pPr algn="l"/>
            <a:r>
              <a:rPr kumimoji="1" lang="ja-JP" altLang="en-US" sz="2400" dirty="0"/>
              <a:t>△同と</a:t>
            </a:r>
            <a:endParaRPr kumimoji="1" lang="en-US" altLang="ja-JP" sz="2400" dirty="0"/>
          </a:p>
          <a:p>
            <a:pPr algn="l"/>
            <a:r>
              <a:rPr lang="ja-JP" altLang="en-US" sz="2400" dirty="0"/>
              <a:t>▲同歩</a:t>
            </a:r>
            <a:endParaRPr lang="en-US" altLang="ja-JP" sz="2400" dirty="0"/>
          </a:p>
          <a:p>
            <a:pPr algn="l"/>
            <a:r>
              <a:rPr kumimoji="1" lang="ja-JP" altLang="en-US" sz="2400" dirty="0"/>
              <a:t>△５五玉</a:t>
            </a:r>
            <a:endParaRPr kumimoji="1" lang="en-US" altLang="ja-JP" sz="2400" dirty="0"/>
          </a:p>
          <a:p>
            <a:pPr algn="l"/>
            <a:r>
              <a:rPr lang="ja-JP" altLang="en-US" sz="2400" dirty="0"/>
              <a:t>▲５六歩</a:t>
            </a:r>
            <a:endParaRPr lang="en-US" altLang="ja-JP" sz="2400" dirty="0"/>
          </a:p>
        </p:txBody>
      </p:sp>
      <p:sp>
        <p:nvSpPr>
          <p:cNvPr id="182" name="テキスト ボックス 181"/>
          <p:cNvSpPr txBox="1"/>
          <p:nvPr/>
        </p:nvSpPr>
        <p:spPr>
          <a:xfrm>
            <a:off x="2362198" y="6334780"/>
            <a:ext cx="2151551" cy="523220"/>
          </a:xfrm>
          <a:prstGeom prst="rect">
            <a:avLst/>
          </a:prstGeom>
          <a:noFill/>
        </p:spPr>
        <p:txBody>
          <a:bodyPr wrap="none" rtlCol="0">
            <a:spAutoFit/>
          </a:bodyPr>
          <a:lstStyle/>
          <a:p>
            <a:r>
              <a:rPr lang="ja-JP" altLang="en-US" dirty="0"/>
              <a:t>▲５六歩</a:t>
            </a:r>
            <a:r>
              <a:rPr kumimoji="1" lang="ja-JP" altLang="en-US" dirty="0"/>
              <a:t>まで</a:t>
            </a:r>
          </a:p>
        </p:txBody>
      </p:sp>
      <p:sp>
        <p:nvSpPr>
          <p:cNvPr id="184" name="フリーフォーム 183"/>
          <p:cNvSpPr/>
          <p:nvPr/>
        </p:nvSpPr>
        <p:spPr bwMode="auto">
          <a:xfrm>
            <a:off x="3765359" y="236567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51" name="フリーフォーム 150"/>
          <p:cNvSpPr/>
          <p:nvPr/>
        </p:nvSpPr>
        <p:spPr bwMode="auto">
          <a:xfrm>
            <a:off x="3276600" y="3962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3" name="角丸四角形吹き出し 182"/>
          <p:cNvSpPr/>
          <p:nvPr/>
        </p:nvSpPr>
        <p:spPr bwMode="auto">
          <a:xfrm>
            <a:off x="685800" y="838200"/>
            <a:ext cx="3429000" cy="1066800"/>
          </a:xfrm>
          <a:prstGeom prst="wedgeRoundRectCallout">
            <a:avLst>
              <a:gd name="adj1" fmla="val 39955"/>
              <a:gd name="adj2" fmla="val 94148"/>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この角が成っていると</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打ち歩詰め！</a:t>
            </a:r>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heckerboard(across)">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ルール通りに指せる・打てる</a:t>
            </a:r>
          </a:p>
        </p:txBody>
      </p:sp>
      <p:sp>
        <p:nvSpPr>
          <p:cNvPr id="3" name="コンテンツ プレースホルダー 2"/>
          <p:cNvSpPr>
            <a:spLocks noGrp="1"/>
          </p:cNvSpPr>
          <p:nvPr>
            <p:ph idx="1"/>
          </p:nvPr>
        </p:nvSpPr>
        <p:spPr/>
        <p:txBody>
          <a:bodyPr/>
          <a:lstStyle/>
          <a:p>
            <a:r>
              <a:rPr kumimoji="1" lang="ja-JP" altLang="en-US" dirty="0"/>
              <a:t>ルール通りに指せる・打てる</a:t>
            </a:r>
            <a:endParaRPr kumimoji="1" lang="en-US" altLang="ja-JP" dirty="0"/>
          </a:p>
          <a:p>
            <a:pPr lvl="1"/>
            <a:r>
              <a:rPr lang="ja-JP" altLang="en-US" dirty="0"/>
              <a:t>これができないとそもそもゲームにならない</a:t>
            </a:r>
            <a:endParaRPr lang="en-US" altLang="ja-JP" dirty="0"/>
          </a:p>
          <a:p>
            <a:pPr lvl="2"/>
            <a:r>
              <a:rPr lang="ja-JP" altLang="en-US" dirty="0"/>
              <a:t>動かせない場所に駒を動かす</a:t>
            </a:r>
            <a:endParaRPr lang="en-US" altLang="ja-JP" dirty="0"/>
          </a:p>
          <a:p>
            <a:pPr lvl="2"/>
            <a:r>
              <a:rPr lang="ja-JP" altLang="en-US" dirty="0"/>
              <a:t>打てない場所に石を打つ</a:t>
            </a:r>
            <a:endParaRPr lang="en-US" altLang="ja-JP" dirty="0"/>
          </a:p>
          <a:p>
            <a:pPr lvl="2"/>
            <a:r>
              <a:rPr kumimoji="1" lang="ja-JP" altLang="en-US" dirty="0"/>
              <a:t>打てない駒・石を打つ</a:t>
            </a:r>
            <a:endParaRPr kumimoji="1" lang="en-US" altLang="ja-JP" dirty="0"/>
          </a:p>
          <a:p>
            <a:pPr lvl="2"/>
            <a:r>
              <a:rPr lang="ja-JP" altLang="en-US" dirty="0"/>
              <a:t>取れない駒・石を取る</a:t>
            </a:r>
            <a:endParaRPr lang="en-US" altLang="ja-JP" dirty="0"/>
          </a:p>
          <a:p>
            <a:pPr lvl="2"/>
            <a:r>
              <a:rPr lang="ja-JP" altLang="en-US" dirty="0"/>
              <a:t>手番では無いのに動く</a:t>
            </a:r>
            <a:endParaRPr lang="en-US" altLang="ja-JP" dirty="0"/>
          </a:p>
          <a:p>
            <a:pPr lvl="2"/>
            <a:r>
              <a:rPr kumimoji="1" lang="ja-JP" altLang="en-US" dirty="0"/>
              <a:t>手番なのに動かない</a:t>
            </a:r>
            <a:endParaRPr kumimoji="1" lang="en-US" altLang="ja-JP" dirty="0"/>
          </a:p>
          <a:p>
            <a:pPr marL="914400" lvl="2" indent="0">
              <a:buNone/>
            </a:pPr>
            <a:r>
              <a:rPr lang="en-US" altLang="ja-JP" dirty="0"/>
              <a:t>		</a:t>
            </a:r>
            <a:r>
              <a:rPr lang="ja-JP" altLang="en-US" dirty="0"/>
              <a:t>：</a:t>
            </a:r>
            <a:endParaRPr kumimoji="1" lang="ja-JP" altLang="en-US" dirty="0"/>
          </a:p>
        </p:txBody>
      </p:sp>
      <p:sp>
        <p:nvSpPr>
          <p:cNvPr id="4" name="テキスト ボックス 3"/>
          <p:cNvSpPr txBox="1"/>
          <p:nvPr/>
        </p:nvSpPr>
        <p:spPr>
          <a:xfrm>
            <a:off x="3962400" y="5764240"/>
            <a:ext cx="4419800" cy="523220"/>
          </a:xfrm>
          <a:prstGeom prst="rect">
            <a:avLst/>
          </a:prstGeom>
          <a:noFill/>
        </p:spPr>
        <p:txBody>
          <a:bodyPr wrap="none" rtlCol="0">
            <a:spAutoFit/>
          </a:bodyPr>
          <a:lstStyle/>
          <a:p>
            <a:r>
              <a:rPr kumimoji="1" lang="ja-JP" altLang="en-US" dirty="0"/>
              <a:t>でもこれだけでも結構難しい</a:t>
            </a:r>
          </a:p>
        </p:txBody>
      </p:sp>
    </p:spTree>
    <p:extLst>
      <p:ext uri="{BB962C8B-B14F-4D97-AF65-F5344CB8AC3E}">
        <p14:creationId xmlns:p14="http://schemas.microsoft.com/office/powerpoint/2010/main" val="10240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225"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82" name="テキスト ボックス 181"/>
          <p:cNvSpPr txBox="1"/>
          <p:nvPr/>
        </p:nvSpPr>
        <p:spPr>
          <a:xfrm>
            <a:off x="2362197" y="6334780"/>
            <a:ext cx="2151551" cy="523220"/>
          </a:xfrm>
          <a:prstGeom prst="rect">
            <a:avLst/>
          </a:prstGeom>
          <a:noFill/>
        </p:spPr>
        <p:txBody>
          <a:bodyPr wrap="none" rtlCol="0">
            <a:spAutoFit/>
          </a:bodyPr>
          <a:lstStyle/>
          <a:p>
            <a:r>
              <a:rPr lang="ja-JP" altLang="en-US" dirty="0"/>
              <a:t>△１五香まで</a:t>
            </a:r>
            <a:endParaRPr kumimoji="1" lang="ja-JP" altLang="en-US" dirty="0"/>
          </a:p>
        </p:txBody>
      </p:sp>
      <p:sp>
        <p:nvSpPr>
          <p:cNvPr id="157" name="テキスト ボックス 156"/>
          <p:cNvSpPr txBox="1"/>
          <p:nvPr/>
        </p:nvSpPr>
        <p:spPr>
          <a:xfrm>
            <a:off x="6172200" y="990600"/>
            <a:ext cx="3200400" cy="2074414"/>
          </a:xfrm>
          <a:prstGeom prst="rect">
            <a:avLst/>
          </a:prstGeom>
          <a:noFill/>
        </p:spPr>
        <p:txBody>
          <a:bodyPr wrap="square" rtlCol="0">
            <a:spAutoFit/>
          </a:bodyPr>
          <a:lstStyle/>
          <a:p>
            <a:pPr algn="l"/>
            <a:r>
              <a:rPr lang="en-US" altLang="ja-JP" dirty="0"/>
              <a:t>2008</a:t>
            </a:r>
            <a:r>
              <a:rPr kumimoji="1" lang="ja-JP" altLang="en-US" dirty="0"/>
              <a:t>年</a:t>
            </a:r>
            <a:r>
              <a:rPr kumimoji="1" lang="en-US" altLang="ja-JP" dirty="0"/>
              <a:t>7</a:t>
            </a:r>
            <a:r>
              <a:rPr kumimoji="1" lang="ja-JP" altLang="en-US" dirty="0"/>
              <a:t>月</a:t>
            </a:r>
            <a:r>
              <a:rPr kumimoji="1" lang="en-US" altLang="ja-JP" dirty="0"/>
              <a:t>11</a:t>
            </a:r>
            <a:r>
              <a:rPr kumimoji="1" lang="ja-JP" altLang="en-US" dirty="0"/>
              <a:t>日</a:t>
            </a:r>
            <a:endParaRPr kumimoji="1" lang="en-US" altLang="ja-JP" dirty="0"/>
          </a:p>
          <a:p>
            <a:pPr algn="l"/>
            <a:r>
              <a:rPr lang="ja-JP" altLang="en-US" dirty="0"/>
              <a:t>順位戦</a:t>
            </a:r>
            <a:r>
              <a:rPr lang="en-US" altLang="ja-JP" dirty="0"/>
              <a:t>B</a:t>
            </a:r>
            <a:r>
              <a:rPr lang="ja-JP" altLang="en-US" dirty="0"/>
              <a:t>級</a:t>
            </a:r>
            <a:r>
              <a:rPr lang="en-US" altLang="ja-JP" dirty="0"/>
              <a:t>1</a:t>
            </a:r>
            <a:r>
              <a:rPr lang="ja-JP" altLang="en-US" dirty="0"/>
              <a:t>組</a:t>
            </a:r>
            <a:endParaRPr kumimoji="1" lang="en-US" altLang="ja-JP" dirty="0"/>
          </a:p>
          <a:p>
            <a:pPr algn="l"/>
            <a:r>
              <a:rPr lang="ja-JP" altLang="en-US" dirty="0"/>
              <a:t>▲杉本七段</a:t>
            </a:r>
            <a:endParaRPr lang="en-US" altLang="ja-JP" dirty="0"/>
          </a:p>
          <a:p>
            <a:pPr algn="l"/>
            <a:r>
              <a:rPr kumimoji="1" lang="ja-JP" altLang="en-US" dirty="0"/>
              <a:t>△渡辺竜王</a:t>
            </a:r>
          </a:p>
        </p:txBody>
      </p:sp>
      <p:sp>
        <p:nvSpPr>
          <p:cNvPr id="185" name="フリーフォーム 184"/>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86" name="フリーフォーム 185"/>
          <p:cNvSpPr/>
          <p:nvPr/>
        </p:nvSpPr>
        <p:spPr bwMode="auto">
          <a:xfrm rot="10800000">
            <a:off x="11430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7" name="フリーフォーム 186"/>
          <p:cNvSpPr/>
          <p:nvPr/>
        </p:nvSpPr>
        <p:spPr bwMode="auto">
          <a:xfrm>
            <a:off x="1676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8" name="フリーフォーム 187"/>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9" name="フリーフォーム 188"/>
          <p:cNvSpPr/>
          <p:nvPr/>
        </p:nvSpPr>
        <p:spPr bwMode="auto">
          <a:xfrm>
            <a:off x="11430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0" name="フリーフォーム 189"/>
          <p:cNvSpPr/>
          <p:nvPr/>
        </p:nvSpPr>
        <p:spPr bwMode="auto">
          <a:xfrm rot="10800000">
            <a:off x="2743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91" name="フリーフォーム 190"/>
          <p:cNvSpPr/>
          <p:nvPr/>
        </p:nvSpPr>
        <p:spPr bwMode="auto">
          <a:xfrm>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龍</a:t>
            </a:r>
            <a:endParaRPr kumimoji="1" lang="ja-JP" altLang="en-US" sz="2000" b="1" i="0" u="none" strike="noStrike" cap="none" normalizeH="0" dirty="0">
              <a:ln>
                <a:noFill/>
              </a:ln>
              <a:solidFill>
                <a:schemeClr val="bg2"/>
              </a:solidFill>
              <a:effectLst/>
            </a:endParaRPr>
          </a:p>
        </p:txBody>
      </p:sp>
      <p:sp>
        <p:nvSpPr>
          <p:cNvPr id="192" name="フリーフォーム 191"/>
          <p:cNvSpPr/>
          <p:nvPr/>
        </p:nvSpPr>
        <p:spPr bwMode="auto">
          <a:xfrm>
            <a:off x="3200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3" name="フリーフォーム 192"/>
          <p:cNvSpPr/>
          <p:nvPr/>
        </p:nvSpPr>
        <p:spPr bwMode="auto">
          <a:xfrm rot="10800000">
            <a:off x="3733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94" name="フリーフォーム 193"/>
          <p:cNvSpPr/>
          <p:nvPr/>
        </p:nvSpPr>
        <p:spPr bwMode="auto">
          <a:xfrm rot="10800000">
            <a:off x="32766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5" name="フリーフォーム 194"/>
          <p:cNvSpPr/>
          <p:nvPr/>
        </p:nvSpPr>
        <p:spPr bwMode="auto">
          <a:xfrm rot="10800000">
            <a:off x="3733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6" name="フリーフォーム 195"/>
          <p:cNvSpPr/>
          <p:nvPr/>
        </p:nvSpPr>
        <p:spPr bwMode="auto">
          <a:xfrm rot="10800000">
            <a:off x="43434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7" name="フリーフォーム 196"/>
          <p:cNvSpPr/>
          <p:nvPr/>
        </p:nvSpPr>
        <p:spPr bwMode="auto">
          <a:xfrm rot="10800000">
            <a:off x="228600" y="914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8" name="フリーフォーム 197"/>
          <p:cNvSpPr/>
          <p:nvPr/>
        </p:nvSpPr>
        <p:spPr bwMode="auto">
          <a:xfrm rot="10800000">
            <a:off x="228600" y="1447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9" name="フリーフォーム 198"/>
          <p:cNvSpPr/>
          <p:nvPr/>
        </p:nvSpPr>
        <p:spPr bwMode="auto">
          <a:xfrm rot="10800000">
            <a:off x="228600" y="1981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0" name="フリーフォーム 199"/>
          <p:cNvSpPr/>
          <p:nvPr/>
        </p:nvSpPr>
        <p:spPr bwMode="auto">
          <a:xfrm rot="10800000">
            <a:off x="228600" y="2514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1" name="フリーフォーム 200"/>
          <p:cNvSpPr/>
          <p:nvPr/>
        </p:nvSpPr>
        <p:spPr bwMode="auto">
          <a:xfrm rot="10800000">
            <a:off x="536884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02" name="フリーフォーム 201"/>
          <p:cNvSpPr/>
          <p:nvPr/>
        </p:nvSpPr>
        <p:spPr bwMode="auto">
          <a:xfrm>
            <a:off x="5370589" y="450668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03" name="フリーフォーム 202"/>
          <p:cNvSpPr/>
          <p:nvPr/>
        </p:nvSpPr>
        <p:spPr bwMode="auto">
          <a:xfrm>
            <a:off x="5363156"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04" name="フリーフォーム 203"/>
          <p:cNvSpPr/>
          <p:nvPr/>
        </p:nvSpPr>
        <p:spPr bwMode="auto">
          <a:xfrm>
            <a:off x="4839919" y="556474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sp>
        <p:nvSpPr>
          <p:cNvPr id="205" name="フリーフォーム 204"/>
          <p:cNvSpPr/>
          <p:nvPr/>
        </p:nvSpPr>
        <p:spPr bwMode="auto">
          <a:xfrm rot="10800000">
            <a:off x="4343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6" name="フリーフォーム 205"/>
          <p:cNvSpPr/>
          <p:nvPr/>
        </p:nvSpPr>
        <p:spPr bwMode="auto">
          <a:xfrm rot="10800000">
            <a:off x="32766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7" name="フリーフォーム 206"/>
          <p:cNvSpPr/>
          <p:nvPr/>
        </p:nvSpPr>
        <p:spPr bwMode="auto">
          <a:xfrm rot="10800000">
            <a:off x="4841908"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08" name="フリーフォーム 207"/>
          <p:cNvSpPr/>
          <p:nvPr/>
        </p:nvSpPr>
        <p:spPr bwMode="auto">
          <a:xfrm rot="10800000">
            <a:off x="4853025"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9" name="フリーフォーム 208"/>
          <p:cNvSpPr/>
          <p:nvPr/>
        </p:nvSpPr>
        <p:spPr bwMode="auto">
          <a:xfrm rot="10800000">
            <a:off x="4841907" y="130631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10" name="フリーフォーム 209"/>
          <p:cNvSpPr/>
          <p:nvPr/>
        </p:nvSpPr>
        <p:spPr bwMode="auto">
          <a:xfrm rot="10800000">
            <a:off x="5373353" y="130631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211" name="フリーフォーム 210"/>
          <p:cNvSpPr/>
          <p:nvPr/>
        </p:nvSpPr>
        <p:spPr bwMode="auto">
          <a:xfrm rot="10800000">
            <a:off x="4841907" y="23616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12" name="フリーフォーム 211"/>
          <p:cNvSpPr/>
          <p:nvPr/>
        </p:nvSpPr>
        <p:spPr bwMode="auto">
          <a:xfrm>
            <a:off x="37338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13" name="フリーフォーム 212"/>
          <p:cNvSpPr/>
          <p:nvPr/>
        </p:nvSpPr>
        <p:spPr bwMode="auto">
          <a:xfrm>
            <a:off x="62484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4" name="フリーフォーム 213"/>
          <p:cNvSpPr/>
          <p:nvPr/>
        </p:nvSpPr>
        <p:spPr bwMode="auto">
          <a:xfrm>
            <a:off x="62484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5" name="フリーフォーム 214"/>
          <p:cNvSpPr/>
          <p:nvPr/>
        </p:nvSpPr>
        <p:spPr bwMode="auto">
          <a:xfrm>
            <a:off x="62484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6" name="フリーフォーム 215"/>
          <p:cNvSpPr/>
          <p:nvPr/>
        </p:nvSpPr>
        <p:spPr bwMode="auto">
          <a:xfrm>
            <a:off x="6248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7" name="フリーフォーム 216"/>
          <p:cNvSpPr/>
          <p:nvPr/>
        </p:nvSpPr>
        <p:spPr bwMode="auto">
          <a:xfrm>
            <a:off x="62484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8" name="フリーフォーム 217"/>
          <p:cNvSpPr/>
          <p:nvPr/>
        </p:nvSpPr>
        <p:spPr bwMode="auto">
          <a:xfrm>
            <a:off x="62484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9" name="フリーフォーム 218"/>
          <p:cNvSpPr/>
          <p:nvPr/>
        </p:nvSpPr>
        <p:spPr bwMode="auto">
          <a:xfrm>
            <a:off x="6705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20" name="フリーフォーム 219"/>
          <p:cNvSpPr/>
          <p:nvPr/>
        </p:nvSpPr>
        <p:spPr bwMode="auto">
          <a:xfrm>
            <a:off x="6705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1" name="フリーフォーム 220"/>
          <p:cNvSpPr/>
          <p:nvPr/>
        </p:nvSpPr>
        <p:spPr bwMode="auto">
          <a:xfrm>
            <a:off x="6705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2" name="フリーフォーム 221"/>
          <p:cNvSpPr/>
          <p:nvPr/>
        </p:nvSpPr>
        <p:spPr bwMode="auto">
          <a:xfrm>
            <a:off x="6705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3" name="フリーフォーム 222"/>
          <p:cNvSpPr/>
          <p:nvPr/>
        </p:nvSpPr>
        <p:spPr bwMode="auto">
          <a:xfrm>
            <a:off x="67056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4" name="フリーフォーム 223"/>
          <p:cNvSpPr/>
          <p:nvPr/>
        </p:nvSpPr>
        <p:spPr bwMode="auto">
          <a:xfrm>
            <a:off x="67056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81" name="テキスト ボックス 180"/>
          <p:cNvSpPr txBox="1"/>
          <p:nvPr/>
        </p:nvSpPr>
        <p:spPr>
          <a:xfrm>
            <a:off x="6705600" y="1219200"/>
            <a:ext cx="2241319" cy="461665"/>
          </a:xfrm>
          <a:prstGeom prst="rect">
            <a:avLst/>
          </a:prstGeom>
          <a:noFill/>
        </p:spPr>
        <p:txBody>
          <a:bodyPr wrap="none" rtlCol="0">
            <a:spAutoFit/>
          </a:bodyPr>
          <a:lstStyle/>
          <a:p>
            <a:pPr algn="l"/>
            <a:r>
              <a:rPr lang="ja-JP" altLang="en-US" sz="2400" dirty="0"/>
              <a:t>▲１五同角不成</a:t>
            </a:r>
            <a:endParaRPr lang="en-US" altLang="ja-JP" sz="2400" dirty="0"/>
          </a:p>
        </p:txBody>
      </p:sp>
      <p:sp>
        <p:nvSpPr>
          <p:cNvPr id="182" name="テキスト ボックス 181"/>
          <p:cNvSpPr txBox="1"/>
          <p:nvPr/>
        </p:nvSpPr>
        <p:spPr>
          <a:xfrm>
            <a:off x="1823589" y="6334780"/>
            <a:ext cx="3228769" cy="523220"/>
          </a:xfrm>
          <a:prstGeom prst="rect">
            <a:avLst/>
          </a:prstGeom>
          <a:noFill/>
        </p:spPr>
        <p:txBody>
          <a:bodyPr wrap="none" rtlCol="0">
            <a:spAutoFit/>
          </a:bodyPr>
          <a:lstStyle/>
          <a:p>
            <a:r>
              <a:rPr lang="ja-JP" altLang="en-US" dirty="0"/>
              <a:t>▲１五同角不成まで</a:t>
            </a:r>
            <a:endParaRPr kumimoji="1" lang="ja-JP" altLang="en-US" dirty="0"/>
          </a:p>
        </p:txBody>
      </p:sp>
      <p:sp>
        <p:nvSpPr>
          <p:cNvPr id="185" name="フリーフォーム 184"/>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86" name="フリーフォーム 185"/>
          <p:cNvSpPr/>
          <p:nvPr/>
        </p:nvSpPr>
        <p:spPr bwMode="auto">
          <a:xfrm rot="10800000">
            <a:off x="11430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7" name="フリーフォーム 186"/>
          <p:cNvSpPr/>
          <p:nvPr/>
        </p:nvSpPr>
        <p:spPr bwMode="auto">
          <a:xfrm>
            <a:off x="1676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8" name="フリーフォーム 187"/>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9" name="フリーフォーム 188"/>
          <p:cNvSpPr/>
          <p:nvPr/>
        </p:nvSpPr>
        <p:spPr bwMode="auto">
          <a:xfrm>
            <a:off x="11430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0" name="フリーフォーム 189"/>
          <p:cNvSpPr/>
          <p:nvPr/>
        </p:nvSpPr>
        <p:spPr bwMode="auto">
          <a:xfrm rot="10800000">
            <a:off x="2743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91" name="フリーフォーム 190"/>
          <p:cNvSpPr/>
          <p:nvPr/>
        </p:nvSpPr>
        <p:spPr bwMode="auto">
          <a:xfrm>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龍</a:t>
            </a:r>
            <a:endParaRPr kumimoji="1" lang="ja-JP" altLang="en-US" sz="2000" b="1" i="0" u="none" strike="noStrike" cap="none" normalizeH="0" dirty="0">
              <a:ln>
                <a:noFill/>
              </a:ln>
              <a:solidFill>
                <a:schemeClr val="bg2"/>
              </a:solidFill>
              <a:effectLst/>
            </a:endParaRPr>
          </a:p>
        </p:txBody>
      </p:sp>
      <p:sp>
        <p:nvSpPr>
          <p:cNvPr id="192" name="フリーフォーム 191"/>
          <p:cNvSpPr/>
          <p:nvPr/>
        </p:nvSpPr>
        <p:spPr bwMode="auto">
          <a:xfrm>
            <a:off x="3200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3" name="フリーフォーム 192"/>
          <p:cNvSpPr/>
          <p:nvPr/>
        </p:nvSpPr>
        <p:spPr bwMode="auto">
          <a:xfrm rot="10800000">
            <a:off x="3733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94" name="フリーフォーム 193"/>
          <p:cNvSpPr/>
          <p:nvPr/>
        </p:nvSpPr>
        <p:spPr bwMode="auto">
          <a:xfrm rot="10800000">
            <a:off x="32766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5" name="フリーフォーム 194"/>
          <p:cNvSpPr/>
          <p:nvPr/>
        </p:nvSpPr>
        <p:spPr bwMode="auto">
          <a:xfrm rot="10800000">
            <a:off x="3733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6" name="フリーフォーム 195"/>
          <p:cNvSpPr/>
          <p:nvPr/>
        </p:nvSpPr>
        <p:spPr bwMode="auto">
          <a:xfrm rot="10800000">
            <a:off x="43434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7" name="フリーフォーム 196"/>
          <p:cNvSpPr/>
          <p:nvPr/>
        </p:nvSpPr>
        <p:spPr bwMode="auto">
          <a:xfrm rot="10800000">
            <a:off x="228600" y="914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8" name="フリーフォーム 197"/>
          <p:cNvSpPr/>
          <p:nvPr/>
        </p:nvSpPr>
        <p:spPr bwMode="auto">
          <a:xfrm rot="10800000">
            <a:off x="228600" y="1447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9" name="フリーフォーム 198"/>
          <p:cNvSpPr/>
          <p:nvPr/>
        </p:nvSpPr>
        <p:spPr bwMode="auto">
          <a:xfrm rot="10800000">
            <a:off x="228600" y="1981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0" name="フリーフォーム 199"/>
          <p:cNvSpPr/>
          <p:nvPr/>
        </p:nvSpPr>
        <p:spPr bwMode="auto">
          <a:xfrm rot="10800000">
            <a:off x="228600" y="2514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2" name="フリーフォーム 201"/>
          <p:cNvSpPr/>
          <p:nvPr/>
        </p:nvSpPr>
        <p:spPr bwMode="auto">
          <a:xfrm>
            <a:off x="5371080" y="4495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03" name="フリーフォーム 202"/>
          <p:cNvSpPr/>
          <p:nvPr/>
        </p:nvSpPr>
        <p:spPr bwMode="auto">
          <a:xfrm>
            <a:off x="5378386" y="50289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04" name="フリーフォーム 203"/>
          <p:cNvSpPr/>
          <p:nvPr/>
        </p:nvSpPr>
        <p:spPr bwMode="auto">
          <a:xfrm>
            <a:off x="4841938" y="556440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sp>
        <p:nvSpPr>
          <p:cNvPr id="205" name="フリーフォーム 204"/>
          <p:cNvSpPr/>
          <p:nvPr/>
        </p:nvSpPr>
        <p:spPr bwMode="auto">
          <a:xfrm rot="10800000">
            <a:off x="4343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6" name="フリーフォーム 205"/>
          <p:cNvSpPr/>
          <p:nvPr/>
        </p:nvSpPr>
        <p:spPr bwMode="auto">
          <a:xfrm rot="10800000">
            <a:off x="32766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7" name="フリーフォーム 206"/>
          <p:cNvSpPr/>
          <p:nvPr/>
        </p:nvSpPr>
        <p:spPr bwMode="auto">
          <a:xfrm rot="10800000">
            <a:off x="4853521" y="4495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08" name="フリーフォーム 207"/>
          <p:cNvSpPr/>
          <p:nvPr/>
        </p:nvSpPr>
        <p:spPr bwMode="auto">
          <a:xfrm rot="10800000">
            <a:off x="4841939"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9" name="フリーフォーム 208"/>
          <p:cNvSpPr/>
          <p:nvPr/>
        </p:nvSpPr>
        <p:spPr bwMode="auto">
          <a:xfrm rot="10800000">
            <a:off x="4839919" y="130894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10" name="フリーフォーム 209"/>
          <p:cNvSpPr/>
          <p:nvPr/>
        </p:nvSpPr>
        <p:spPr bwMode="auto">
          <a:xfrm rot="10800000">
            <a:off x="5389368" y="130894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211" name="フリーフォーム 210"/>
          <p:cNvSpPr/>
          <p:nvPr/>
        </p:nvSpPr>
        <p:spPr bwMode="auto">
          <a:xfrm rot="10800000">
            <a:off x="4839918" y="23616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12" name="フリーフォーム 211"/>
          <p:cNvSpPr/>
          <p:nvPr/>
        </p:nvSpPr>
        <p:spPr bwMode="auto">
          <a:xfrm>
            <a:off x="5353029"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13" name="フリーフォーム 212"/>
          <p:cNvSpPr/>
          <p:nvPr/>
        </p:nvSpPr>
        <p:spPr bwMode="auto">
          <a:xfrm>
            <a:off x="62484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4" name="フリーフォーム 213"/>
          <p:cNvSpPr/>
          <p:nvPr/>
        </p:nvSpPr>
        <p:spPr bwMode="auto">
          <a:xfrm>
            <a:off x="62484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5" name="フリーフォーム 214"/>
          <p:cNvSpPr/>
          <p:nvPr/>
        </p:nvSpPr>
        <p:spPr bwMode="auto">
          <a:xfrm>
            <a:off x="62484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6" name="フリーフォーム 215"/>
          <p:cNvSpPr/>
          <p:nvPr/>
        </p:nvSpPr>
        <p:spPr bwMode="auto">
          <a:xfrm>
            <a:off x="6248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7" name="フリーフォーム 216"/>
          <p:cNvSpPr/>
          <p:nvPr/>
        </p:nvSpPr>
        <p:spPr bwMode="auto">
          <a:xfrm>
            <a:off x="62484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8" name="フリーフォーム 217"/>
          <p:cNvSpPr/>
          <p:nvPr/>
        </p:nvSpPr>
        <p:spPr bwMode="auto">
          <a:xfrm>
            <a:off x="62484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9" name="フリーフォーム 218"/>
          <p:cNvSpPr/>
          <p:nvPr/>
        </p:nvSpPr>
        <p:spPr bwMode="auto">
          <a:xfrm>
            <a:off x="6705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20" name="フリーフォーム 219"/>
          <p:cNvSpPr/>
          <p:nvPr/>
        </p:nvSpPr>
        <p:spPr bwMode="auto">
          <a:xfrm>
            <a:off x="6705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1" name="フリーフォーム 220"/>
          <p:cNvSpPr/>
          <p:nvPr/>
        </p:nvSpPr>
        <p:spPr bwMode="auto">
          <a:xfrm>
            <a:off x="6705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2" name="フリーフォーム 221"/>
          <p:cNvSpPr/>
          <p:nvPr/>
        </p:nvSpPr>
        <p:spPr bwMode="auto">
          <a:xfrm>
            <a:off x="6705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3" name="フリーフォーム 222"/>
          <p:cNvSpPr/>
          <p:nvPr/>
        </p:nvSpPr>
        <p:spPr bwMode="auto">
          <a:xfrm>
            <a:off x="67056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4" name="フリーフォーム 223"/>
          <p:cNvSpPr/>
          <p:nvPr/>
        </p:nvSpPr>
        <p:spPr bwMode="auto">
          <a:xfrm>
            <a:off x="67056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25" name="フリーフォーム 224"/>
          <p:cNvSpPr/>
          <p:nvPr/>
        </p:nvSpPr>
        <p:spPr bwMode="auto">
          <a:xfrm>
            <a:off x="6248400" y="3124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26" name="角丸四角形吹き出し 225"/>
          <p:cNvSpPr/>
          <p:nvPr/>
        </p:nvSpPr>
        <p:spPr bwMode="auto">
          <a:xfrm>
            <a:off x="228600" y="4800600"/>
            <a:ext cx="3429000" cy="1066800"/>
          </a:xfrm>
          <a:prstGeom prst="wedgeRoundRectCallout">
            <a:avLst>
              <a:gd name="adj1" fmla="val 102015"/>
              <a:gd name="adj2" fmla="val -114682"/>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打ち歩詰めになるので</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△１六歩</a:t>
            </a:r>
            <a:r>
              <a:rPr lang="ja-JP" altLang="en-US"/>
              <a:t>が打てない！</a:t>
            </a:r>
            <a:endParaRPr lang="en-US" altLang="ja-JP" dirty="0"/>
          </a:p>
        </p:txBody>
      </p:sp>
    </p:spTree>
    <p:extLst>
      <p:ext uri="{BB962C8B-B14F-4D97-AF65-F5344CB8AC3E}">
        <p14:creationId xmlns:p14="http://schemas.microsoft.com/office/powerpoint/2010/main" val="39812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checkerboard(across)">
                                      <p:cBhvr>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81" name="テキスト ボックス 180"/>
          <p:cNvSpPr txBox="1"/>
          <p:nvPr/>
        </p:nvSpPr>
        <p:spPr>
          <a:xfrm>
            <a:off x="6705600" y="1219200"/>
            <a:ext cx="1933543" cy="461665"/>
          </a:xfrm>
          <a:prstGeom prst="rect">
            <a:avLst/>
          </a:prstGeom>
          <a:noFill/>
        </p:spPr>
        <p:txBody>
          <a:bodyPr wrap="none" rtlCol="0">
            <a:spAutoFit/>
          </a:bodyPr>
          <a:lstStyle/>
          <a:p>
            <a:pPr algn="l"/>
            <a:r>
              <a:rPr lang="ja-JP" altLang="en-US" sz="2400" dirty="0"/>
              <a:t>▲１五</a:t>
            </a:r>
            <a:r>
              <a:rPr lang="ja-JP" altLang="en-US" sz="2400" dirty="0" smtClean="0"/>
              <a:t>同角成</a:t>
            </a:r>
            <a:endParaRPr lang="en-US" altLang="ja-JP" sz="2400" dirty="0"/>
          </a:p>
        </p:txBody>
      </p:sp>
      <p:sp>
        <p:nvSpPr>
          <p:cNvPr id="182" name="テキスト ボックス 181"/>
          <p:cNvSpPr txBox="1"/>
          <p:nvPr/>
        </p:nvSpPr>
        <p:spPr>
          <a:xfrm>
            <a:off x="2003126" y="6334780"/>
            <a:ext cx="2869695" cy="523220"/>
          </a:xfrm>
          <a:prstGeom prst="rect">
            <a:avLst/>
          </a:prstGeom>
          <a:noFill/>
        </p:spPr>
        <p:txBody>
          <a:bodyPr wrap="none" rtlCol="0">
            <a:spAutoFit/>
          </a:bodyPr>
          <a:lstStyle/>
          <a:p>
            <a:r>
              <a:rPr lang="ja-JP" altLang="en-US" dirty="0"/>
              <a:t>▲１五</a:t>
            </a:r>
            <a:r>
              <a:rPr lang="ja-JP" altLang="en-US" dirty="0" smtClean="0"/>
              <a:t>同角成</a:t>
            </a:r>
            <a:r>
              <a:rPr lang="ja-JP" altLang="en-US" dirty="0"/>
              <a:t>まで</a:t>
            </a:r>
            <a:endParaRPr kumimoji="1" lang="ja-JP" altLang="en-US" dirty="0"/>
          </a:p>
        </p:txBody>
      </p:sp>
      <p:sp>
        <p:nvSpPr>
          <p:cNvPr id="185" name="フリーフォーム 184"/>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86" name="フリーフォーム 185"/>
          <p:cNvSpPr/>
          <p:nvPr/>
        </p:nvSpPr>
        <p:spPr bwMode="auto">
          <a:xfrm rot="10800000">
            <a:off x="11430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7" name="フリーフォーム 186"/>
          <p:cNvSpPr/>
          <p:nvPr/>
        </p:nvSpPr>
        <p:spPr bwMode="auto">
          <a:xfrm>
            <a:off x="1676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8" name="フリーフォーム 187"/>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9" name="フリーフォーム 188"/>
          <p:cNvSpPr/>
          <p:nvPr/>
        </p:nvSpPr>
        <p:spPr bwMode="auto">
          <a:xfrm>
            <a:off x="11430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0" name="フリーフォーム 189"/>
          <p:cNvSpPr/>
          <p:nvPr/>
        </p:nvSpPr>
        <p:spPr bwMode="auto">
          <a:xfrm rot="10800000">
            <a:off x="2743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91" name="フリーフォーム 190"/>
          <p:cNvSpPr/>
          <p:nvPr/>
        </p:nvSpPr>
        <p:spPr bwMode="auto">
          <a:xfrm>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龍</a:t>
            </a:r>
            <a:endParaRPr kumimoji="1" lang="ja-JP" altLang="en-US" sz="2000" b="1" i="0" u="none" strike="noStrike" cap="none" normalizeH="0" dirty="0">
              <a:ln>
                <a:noFill/>
              </a:ln>
              <a:solidFill>
                <a:schemeClr val="bg2"/>
              </a:solidFill>
              <a:effectLst/>
            </a:endParaRPr>
          </a:p>
        </p:txBody>
      </p:sp>
      <p:sp>
        <p:nvSpPr>
          <p:cNvPr id="192" name="フリーフォーム 191"/>
          <p:cNvSpPr/>
          <p:nvPr/>
        </p:nvSpPr>
        <p:spPr bwMode="auto">
          <a:xfrm>
            <a:off x="3200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3" name="フリーフォーム 192"/>
          <p:cNvSpPr/>
          <p:nvPr/>
        </p:nvSpPr>
        <p:spPr bwMode="auto">
          <a:xfrm rot="10800000">
            <a:off x="3733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94" name="フリーフォーム 193"/>
          <p:cNvSpPr/>
          <p:nvPr/>
        </p:nvSpPr>
        <p:spPr bwMode="auto">
          <a:xfrm rot="10800000">
            <a:off x="32766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5" name="フリーフォーム 194"/>
          <p:cNvSpPr/>
          <p:nvPr/>
        </p:nvSpPr>
        <p:spPr bwMode="auto">
          <a:xfrm rot="10800000">
            <a:off x="3733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6" name="フリーフォーム 195"/>
          <p:cNvSpPr/>
          <p:nvPr/>
        </p:nvSpPr>
        <p:spPr bwMode="auto">
          <a:xfrm rot="10800000">
            <a:off x="43434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7" name="フリーフォーム 196"/>
          <p:cNvSpPr/>
          <p:nvPr/>
        </p:nvSpPr>
        <p:spPr bwMode="auto">
          <a:xfrm rot="10800000">
            <a:off x="228600" y="914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8" name="フリーフォーム 197"/>
          <p:cNvSpPr/>
          <p:nvPr/>
        </p:nvSpPr>
        <p:spPr bwMode="auto">
          <a:xfrm rot="10800000">
            <a:off x="228600" y="1447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9" name="フリーフォーム 198"/>
          <p:cNvSpPr/>
          <p:nvPr/>
        </p:nvSpPr>
        <p:spPr bwMode="auto">
          <a:xfrm rot="10800000">
            <a:off x="228600" y="1981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0" name="フリーフォーム 199"/>
          <p:cNvSpPr/>
          <p:nvPr/>
        </p:nvSpPr>
        <p:spPr bwMode="auto">
          <a:xfrm rot="10800000">
            <a:off x="228600" y="2514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2" name="フリーフォーム 201"/>
          <p:cNvSpPr/>
          <p:nvPr/>
        </p:nvSpPr>
        <p:spPr bwMode="auto">
          <a:xfrm>
            <a:off x="5371080" y="4495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03" name="フリーフォーム 202"/>
          <p:cNvSpPr/>
          <p:nvPr/>
        </p:nvSpPr>
        <p:spPr bwMode="auto">
          <a:xfrm>
            <a:off x="5378386" y="50289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04" name="フリーフォーム 203"/>
          <p:cNvSpPr/>
          <p:nvPr/>
        </p:nvSpPr>
        <p:spPr bwMode="auto">
          <a:xfrm>
            <a:off x="4841938" y="556440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sp>
        <p:nvSpPr>
          <p:cNvPr id="205" name="フリーフォーム 204"/>
          <p:cNvSpPr/>
          <p:nvPr/>
        </p:nvSpPr>
        <p:spPr bwMode="auto">
          <a:xfrm rot="10800000">
            <a:off x="4343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6" name="フリーフォーム 205"/>
          <p:cNvSpPr/>
          <p:nvPr/>
        </p:nvSpPr>
        <p:spPr bwMode="auto">
          <a:xfrm rot="10800000">
            <a:off x="32766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7" name="フリーフォーム 206"/>
          <p:cNvSpPr/>
          <p:nvPr/>
        </p:nvSpPr>
        <p:spPr bwMode="auto">
          <a:xfrm rot="10800000">
            <a:off x="4853521" y="4495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08" name="フリーフォーム 207"/>
          <p:cNvSpPr/>
          <p:nvPr/>
        </p:nvSpPr>
        <p:spPr bwMode="auto">
          <a:xfrm rot="10800000">
            <a:off x="4841939"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9" name="フリーフォーム 208"/>
          <p:cNvSpPr/>
          <p:nvPr/>
        </p:nvSpPr>
        <p:spPr bwMode="auto">
          <a:xfrm rot="10800000">
            <a:off x="4839919" y="130894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10" name="フリーフォーム 209"/>
          <p:cNvSpPr/>
          <p:nvPr/>
        </p:nvSpPr>
        <p:spPr bwMode="auto">
          <a:xfrm rot="10800000">
            <a:off x="5389368" y="130894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211" name="フリーフォーム 210"/>
          <p:cNvSpPr/>
          <p:nvPr/>
        </p:nvSpPr>
        <p:spPr bwMode="auto">
          <a:xfrm rot="10800000">
            <a:off x="4839918" y="23616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12" name="フリーフォーム 211"/>
          <p:cNvSpPr/>
          <p:nvPr/>
        </p:nvSpPr>
        <p:spPr bwMode="auto">
          <a:xfrm>
            <a:off x="5353029"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sp>
        <p:nvSpPr>
          <p:cNvPr id="213" name="フリーフォーム 212"/>
          <p:cNvSpPr/>
          <p:nvPr/>
        </p:nvSpPr>
        <p:spPr bwMode="auto">
          <a:xfrm>
            <a:off x="62484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4" name="フリーフォーム 213"/>
          <p:cNvSpPr/>
          <p:nvPr/>
        </p:nvSpPr>
        <p:spPr bwMode="auto">
          <a:xfrm>
            <a:off x="62484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5" name="フリーフォーム 214"/>
          <p:cNvSpPr/>
          <p:nvPr/>
        </p:nvSpPr>
        <p:spPr bwMode="auto">
          <a:xfrm>
            <a:off x="62484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6" name="フリーフォーム 215"/>
          <p:cNvSpPr/>
          <p:nvPr/>
        </p:nvSpPr>
        <p:spPr bwMode="auto">
          <a:xfrm>
            <a:off x="6248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7" name="フリーフォーム 216"/>
          <p:cNvSpPr/>
          <p:nvPr/>
        </p:nvSpPr>
        <p:spPr bwMode="auto">
          <a:xfrm>
            <a:off x="62484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8" name="フリーフォーム 217"/>
          <p:cNvSpPr/>
          <p:nvPr/>
        </p:nvSpPr>
        <p:spPr bwMode="auto">
          <a:xfrm>
            <a:off x="62484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9" name="フリーフォーム 218"/>
          <p:cNvSpPr/>
          <p:nvPr/>
        </p:nvSpPr>
        <p:spPr bwMode="auto">
          <a:xfrm>
            <a:off x="6705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20" name="フリーフォーム 219"/>
          <p:cNvSpPr/>
          <p:nvPr/>
        </p:nvSpPr>
        <p:spPr bwMode="auto">
          <a:xfrm>
            <a:off x="6705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1" name="フリーフォーム 220"/>
          <p:cNvSpPr/>
          <p:nvPr/>
        </p:nvSpPr>
        <p:spPr bwMode="auto">
          <a:xfrm>
            <a:off x="6705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2" name="フリーフォーム 221"/>
          <p:cNvSpPr/>
          <p:nvPr/>
        </p:nvSpPr>
        <p:spPr bwMode="auto">
          <a:xfrm>
            <a:off x="6705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3" name="フリーフォーム 222"/>
          <p:cNvSpPr/>
          <p:nvPr/>
        </p:nvSpPr>
        <p:spPr bwMode="auto">
          <a:xfrm>
            <a:off x="67056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4" name="フリーフォーム 223"/>
          <p:cNvSpPr/>
          <p:nvPr/>
        </p:nvSpPr>
        <p:spPr bwMode="auto">
          <a:xfrm>
            <a:off x="67056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25" name="フリーフォーム 224"/>
          <p:cNvSpPr/>
          <p:nvPr/>
        </p:nvSpPr>
        <p:spPr bwMode="auto">
          <a:xfrm>
            <a:off x="6248400" y="3124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26" name="角丸四角形吹き出し 225"/>
          <p:cNvSpPr/>
          <p:nvPr/>
        </p:nvSpPr>
        <p:spPr bwMode="auto">
          <a:xfrm>
            <a:off x="1676398" y="2095500"/>
            <a:ext cx="2895601" cy="1066800"/>
          </a:xfrm>
          <a:prstGeom prst="wedgeRoundRectCallout">
            <a:avLst>
              <a:gd name="adj1" fmla="val 76009"/>
              <a:gd name="adj2" fmla="val 76915"/>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smtClean="0"/>
              <a:t>もしも角が</a:t>
            </a:r>
            <a:endParaRPr lang="en-US" altLang="ja-JP" dirty="0" smtClean="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smtClean="0"/>
              <a:t>成っていると</a:t>
            </a:r>
            <a:r>
              <a:rPr lang="en-US" altLang="ja-JP" dirty="0" smtClean="0"/>
              <a:t>…</a:t>
            </a:r>
            <a:endParaRPr lang="en-US" altLang="ja-JP" dirty="0"/>
          </a:p>
        </p:txBody>
      </p:sp>
    </p:spTree>
    <p:extLst>
      <p:ext uri="{BB962C8B-B14F-4D97-AF65-F5344CB8AC3E}">
        <p14:creationId xmlns:p14="http://schemas.microsoft.com/office/powerpoint/2010/main" val="18377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checkerboard(across)">
                                      <p:cBhvr>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563562"/>
          </a:xfrm>
        </p:spPr>
        <p:txBody>
          <a:bodyPr/>
          <a:lstStyle/>
          <a:p>
            <a:r>
              <a:rPr lang="ja-JP" altLang="en-US" dirty="0">
                <a:latin typeface="Times New Roman" panose="02020603050405020304" pitchFamily="18" charset="0"/>
              </a:rPr>
              <a:t>コラム：プロの実戦例</a:t>
            </a:r>
            <a:endParaRPr kumimoji="1" lang="ja-JP" altLang="en-US" dirty="0">
              <a:latin typeface="Times New Roman" panose="02020603050405020304" pitchFamily="18" charset="0"/>
            </a:endParaRPr>
          </a:p>
        </p:txBody>
      </p:sp>
      <p:grpSp>
        <p:nvGrpSpPr>
          <p:cNvPr id="67" name="グループ化 112"/>
          <p:cNvGrpSpPr/>
          <p:nvPr/>
        </p:nvGrpSpPr>
        <p:grpSpPr>
          <a:xfrm>
            <a:off x="685800" y="762000"/>
            <a:ext cx="5635936" cy="5608971"/>
            <a:chOff x="704193" y="1127238"/>
            <a:chExt cx="5635936" cy="5608971"/>
          </a:xfrm>
        </p:grpSpPr>
        <p:sp>
          <p:nvSpPr>
            <p:cNvPr id="68" name="正方形/長方形 67"/>
            <p:cNvSpPr/>
            <p:nvPr/>
          </p:nvSpPr>
          <p:spPr bwMode="auto">
            <a:xfrm>
              <a:off x="704193" y="1199857"/>
              <a:ext cx="5536352" cy="5536352"/>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テキスト ボックス 76"/>
            <p:cNvSpPr txBox="1"/>
            <p:nvPr/>
          </p:nvSpPr>
          <p:spPr>
            <a:xfrm>
              <a:off x="1190333"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8" name="テキスト ボックス 77"/>
            <p:cNvSpPr txBox="1"/>
            <p:nvPr/>
          </p:nvSpPr>
          <p:spPr>
            <a:xfrm>
              <a:off x="1723733"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9" name="テキスト ボックス 78"/>
            <p:cNvSpPr txBox="1"/>
            <p:nvPr/>
          </p:nvSpPr>
          <p:spPr>
            <a:xfrm>
              <a:off x="2245869"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80" name="テキスト ボックス 79"/>
            <p:cNvSpPr txBox="1"/>
            <p:nvPr/>
          </p:nvSpPr>
          <p:spPr>
            <a:xfrm>
              <a:off x="2779270"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81" name="テキスト ボックス 80"/>
            <p:cNvSpPr txBox="1"/>
            <p:nvPr/>
          </p:nvSpPr>
          <p:spPr>
            <a:xfrm>
              <a:off x="3299668" y="1133364"/>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82" name="テキスト ボックス 81"/>
            <p:cNvSpPr txBox="1"/>
            <p:nvPr/>
          </p:nvSpPr>
          <p:spPr>
            <a:xfrm>
              <a:off x="3833068" y="1127552"/>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83" name="テキスト ボックス 82"/>
            <p:cNvSpPr txBox="1"/>
            <p:nvPr/>
          </p:nvSpPr>
          <p:spPr>
            <a:xfrm>
              <a:off x="4355205" y="1133050"/>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84" name="テキスト ボックス 83"/>
            <p:cNvSpPr txBox="1"/>
            <p:nvPr/>
          </p:nvSpPr>
          <p:spPr>
            <a:xfrm>
              <a:off x="4888606"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85" name="正方形/長方形 84"/>
            <p:cNvSpPr/>
            <p:nvPr/>
          </p:nvSpPr>
          <p:spPr bwMode="auto">
            <a:xfrm>
              <a:off x="5329521"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329521"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329521"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5329521"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5329521"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5329521"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5329521"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329521"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テキスト ボックス 92"/>
            <p:cNvSpPr txBox="1"/>
            <p:nvPr/>
          </p:nvSpPr>
          <p:spPr>
            <a:xfrm>
              <a:off x="5417527" y="1127238"/>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94" name="テキスト ボックス 93"/>
            <p:cNvSpPr txBox="1"/>
            <p:nvPr/>
          </p:nvSpPr>
          <p:spPr>
            <a:xfrm>
              <a:off x="5792103" y="5312446"/>
              <a:ext cx="545341" cy="523220"/>
            </a:xfrm>
            <a:prstGeom prst="rect">
              <a:avLst/>
            </a:prstGeom>
            <a:noFill/>
          </p:spPr>
          <p:txBody>
            <a:bodyPr wrap="non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95" name="テキスト ボックス 94"/>
            <p:cNvSpPr txBox="1"/>
            <p:nvPr/>
          </p:nvSpPr>
          <p:spPr>
            <a:xfrm>
              <a:off x="5784138" y="4756396"/>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6" name="テキスト ボックス 95"/>
            <p:cNvSpPr txBox="1"/>
            <p:nvPr/>
          </p:nvSpPr>
          <p:spPr>
            <a:xfrm>
              <a:off x="5792103" y="423572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7" name="テキスト ボックス 96"/>
            <p:cNvSpPr txBox="1"/>
            <p:nvPr/>
          </p:nvSpPr>
          <p:spPr>
            <a:xfrm>
              <a:off x="5785318" y="3697231"/>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8" name="テキスト ボックス 97"/>
            <p:cNvSpPr txBox="1"/>
            <p:nvPr/>
          </p:nvSpPr>
          <p:spPr>
            <a:xfrm>
              <a:off x="5793604" y="3201466"/>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9" name="テキスト ボックス 98"/>
            <p:cNvSpPr txBox="1"/>
            <p:nvPr/>
          </p:nvSpPr>
          <p:spPr>
            <a:xfrm>
              <a:off x="5786821" y="266297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00" name="テキスト ボックス 99"/>
            <p:cNvSpPr txBox="1"/>
            <p:nvPr/>
          </p:nvSpPr>
          <p:spPr>
            <a:xfrm>
              <a:off x="5794787" y="2142301"/>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1" name="テキスト ボックス 100"/>
            <p:cNvSpPr txBox="1"/>
            <p:nvPr/>
          </p:nvSpPr>
          <p:spPr>
            <a:xfrm>
              <a:off x="5788001" y="1603811"/>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02" name="正方形/長方形 101"/>
            <p:cNvSpPr/>
            <p:nvPr/>
          </p:nvSpPr>
          <p:spPr bwMode="auto">
            <a:xfrm>
              <a:off x="10851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6185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21519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2685393"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32004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37338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42672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4800600"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329521" y="58739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テキスト ボックス 110"/>
            <p:cNvSpPr txBox="1"/>
            <p:nvPr/>
          </p:nvSpPr>
          <p:spPr>
            <a:xfrm>
              <a:off x="5792104" y="5845846"/>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81" name="テキスト ボックス 180"/>
          <p:cNvSpPr txBox="1"/>
          <p:nvPr/>
        </p:nvSpPr>
        <p:spPr>
          <a:xfrm>
            <a:off x="6705600" y="1219200"/>
            <a:ext cx="1933543" cy="1791260"/>
          </a:xfrm>
          <a:prstGeom prst="rect">
            <a:avLst/>
          </a:prstGeom>
          <a:noFill/>
        </p:spPr>
        <p:txBody>
          <a:bodyPr wrap="none" rtlCol="0">
            <a:spAutoFit/>
          </a:bodyPr>
          <a:lstStyle/>
          <a:p>
            <a:pPr algn="l"/>
            <a:r>
              <a:rPr lang="ja-JP" altLang="en-US" sz="2400" dirty="0"/>
              <a:t>▲１五</a:t>
            </a:r>
            <a:r>
              <a:rPr lang="ja-JP" altLang="en-US" sz="2400" dirty="0" smtClean="0"/>
              <a:t>同角成</a:t>
            </a:r>
            <a:endParaRPr lang="en-US" altLang="ja-JP" sz="2400" dirty="0" smtClean="0"/>
          </a:p>
          <a:p>
            <a:pPr algn="l"/>
            <a:r>
              <a:rPr lang="ja-JP" altLang="en-US" sz="2400" dirty="0" smtClean="0"/>
              <a:t>△１六歩</a:t>
            </a:r>
            <a:endParaRPr lang="en-US" altLang="ja-JP" sz="2400" dirty="0" smtClean="0"/>
          </a:p>
          <a:p>
            <a:pPr algn="l"/>
            <a:r>
              <a:rPr lang="ja-JP" altLang="en-US" sz="2400" dirty="0" smtClean="0"/>
              <a:t>▲同馬</a:t>
            </a:r>
            <a:endParaRPr lang="en-US" altLang="ja-JP" sz="2400" dirty="0" smtClean="0"/>
          </a:p>
          <a:p>
            <a:pPr algn="l"/>
            <a:r>
              <a:rPr lang="ja-JP" altLang="en-US" sz="2400" dirty="0" smtClean="0"/>
              <a:t>△同銀</a:t>
            </a:r>
            <a:endParaRPr lang="en-US" altLang="ja-JP" sz="2400" dirty="0"/>
          </a:p>
        </p:txBody>
      </p:sp>
      <p:sp>
        <p:nvSpPr>
          <p:cNvPr id="182" name="テキスト ボックス 181"/>
          <p:cNvSpPr txBox="1"/>
          <p:nvPr/>
        </p:nvSpPr>
        <p:spPr>
          <a:xfrm>
            <a:off x="2182662" y="6334780"/>
            <a:ext cx="2510624" cy="523220"/>
          </a:xfrm>
          <a:prstGeom prst="rect">
            <a:avLst/>
          </a:prstGeom>
          <a:noFill/>
        </p:spPr>
        <p:txBody>
          <a:bodyPr wrap="none" rtlCol="0">
            <a:spAutoFit/>
          </a:bodyPr>
          <a:lstStyle/>
          <a:p>
            <a:r>
              <a:rPr lang="ja-JP" altLang="en-US" dirty="0"/>
              <a:t>△</a:t>
            </a:r>
            <a:r>
              <a:rPr lang="ja-JP" altLang="en-US" dirty="0" smtClean="0"/>
              <a:t>１六同銀まで</a:t>
            </a:r>
            <a:endParaRPr kumimoji="1" lang="ja-JP" altLang="en-US" dirty="0"/>
          </a:p>
        </p:txBody>
      </p:sp>
      <p:sp>
        <p:nvSpPr>
          <p:cNvPr id="185" name="フリーフォーム 184"/>
          <p:cNvSpPr/>
          <p:nvPr/>
        </p:nvSpPr>
        <p:spPr bwMode="auto">
          <a:xfrm rot="10800000">
            <a:off x="1676400" y="1295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86" name="フリーフォーム 185"/>
          <p:cNvSpPr/>
          <p:nvPr/>
        </p:nvSpPr>
        <p:spPr bwMode="auto">
          <a:xfrm rot="10800000">
            <a:off x="11430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7" name="フリーフォーム 186"/>
          <p:cNvSpPr/>
          <p:nvPr/>
        </p:nvSpPr>
        <p:spPr bwMode="auto">
          <a:xfrm>
            <a:off x="1676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8" name="フリーフォーム 187"/>
          <p:cNvSpPr/>
          <p:nvPr/>
        </p:nvSpPr>
        <p:spPr bwMode="auto">
          <a:xfrm>
            <a:off x="2209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89" name="フリーフォーム 188"/>
          <p:cNvSpPr/>
          <p:nvPr/>
        </p:nvSpPr>
        <p:spPr bwMode="auto">
          <a:xfrm>
            <a:off x="11430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0" name="フリーフォーム 189"/>
          <p:cNvSpPr/>
          <p:nvPr/>
        </p:nvSpPr>
        <p:spPr bwMode="auto">
          <a:xfrm rot="10800000">
            <a:off x="27432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91" name="フリーフォーム 190"/>
          <p:cNvSpPr/>
          <p:nvPr/>
        </p:nvSpPr>
        <p:spPr bwMode="auto">
          <a:xfrm>
            <a:off x="27432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龍</a:t>
            </a:r>
            <a:endParaRPr kumimoji="1" lang="ja-JP" altLang="en-US" sz="2000" b="1" i="0" u="none" strike="noStrike" cap="none" normalizeH="0" dirty="0">
              <a:ln>
                <a:noFill/>
              </a:ln>
              <a:solidFill>
                <a:schemeClr val="bg2"/>
              </a:solidFill>
              <a:effectLst/>
            </a:endParaRPr>
          </a:p>
        </p:txBody>
      </p:sp>
      <p:sp>
        <p:nvSpPr>
          <p:cNvPr id="192" name="フリーフォーム 191"/>
          <p:cNvSpPr/>
          <p:nvPr/>
        </p:nvSpPr>
        <p:spPr bwMode="auto">
          <a:xfrm>
            <a:off x="32004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3" name="フリーフォーム 192"/>
          <p:cNvSpPr/>
          <p:nvPr/>
        </p:nvSpPr>
        <p:spPr bwMode="auto">
          <a:xfrm rot="10800000">
            <a:off x="3733800"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94" name="フリーフォーム 193"/>
          <p:cNvSpPr/>
          <p:nvPr/>
        </p:nvSpPr>
        <p:spPr bwMode="auto">
          <a:xfrm rot="10800000">
            <a:off x="3276600" y="1828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5" name="フリーフォーム 194"/>
          <p:cNvSpPr/>
          <p:nvPr/>
        </p:nvSpPr>
        <p:spPr bwMode="auto">
          <a:xfrm rot="10800000">
            <a:off x="3733800" y="2362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6" name="フリーフォーム 195"/>
          <p:cNvSpPr/>
          <p:nvPr/>
        </p:nvSpPr>
        <p:spPr bwMode="auto">
          <a:xfrm rot="10800000">
            <a:off x="4343400" y="2895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7" name="フリーフォーム 196"/>
          <p:cNvSpPr/>
          <p:nvPr/>
        </p:nvSpPr>
        <p:spPr bwMode="auto">
          <a:xfrm rot="10800000">
            <a:off x="228600" y="914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8" name="フリーフォーム 197"/>
          <p:cNvSpPr/>
          <p:nvPr/>
        </p:nvSpPr>
        <p:spPr bwMode="auto">
          <a:xfrm rot="10800000">
            <a:off x="228600" y="1447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99" name="フリーフォーム 198"/>
          <p:cNvSpPr/>
          <p:nvPr/>
        </p:nvSpPr>
        <p:spPr bwMode="auto">
          <a:xfrm rot="10800000">
            <a:off x="228600" y="1981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0" name="フリーフォーム 199"/>
          <p:cNvSpPr/>
          <p:nvPr/>
        </p:nvSpPr>
        <p:spPr bwMode="auto">
          <a:xfrm rot="10800000">
            <a:off x="228600" y="2514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202" name="フリーフォーム 201"/>
          <p:cNvSpPr/>
          <p:nvPr/>
        </p:nvSpPr>
        <p:spPr bwMode="auto">
          <a:xfrm>
            <a:off x="5371080" y="4495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203" name="フリーフォーム 202"/>
          <p:cNvSpPr/>
          <p:nvPr/>
        </p:nvSpPr>
        <p:spPr bwMode="auto">
          <a:xfrm>
            <a:off x="5378386" y="50289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04" name="フリーフォーム 203"/>
          <p:cNvSpPr/>
          <p:nvPr/>
        </p:nvSpPr>
        <p:spPr bwMode="auto">
          <a:xfrm>
            <a:off x="4841938" y="556440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馬</a:t>
            </a:r>
            <a:endParaRPr kumimoji="1" lang="ja-JP" altLang="en-US" sz="2000" b="1" i="0" u="none" strike="noStrike" cap="none" normalizeH="0" dirty="0">
              <a:ln>
                <a:noFill/>
              </a:ln>
              <a:solidFill>
                <a:schemeClr val="bg2"/>
              </a:solidFill>
              <a:effectLst/>
            </a:endParaRPr>
          </a:p>
        </p:txBody>
      </p:sp>
      <p:sp>
        <p:nvSpPr>
          <p:cNvPr id="205" name="フリーフォーム 204"/>
          <p:cNvSpPr/>
          <p:nvPr/>
        </p:nvSpPr>
        <p:spPr bwMode="auto">
          <a:xfrm rot="10800000">
            <a:off x="4343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6" name="フリーフォーム 205"/>
          <p:cNvSpPr/>
          <p:nvPr/>
        </p:nvSpPr>
        <p:spPr bwMode="auto">
          <a:xfrm rot="10800000">
            <a:off x="3276600" y="5029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07" name="フリーフォーム 206"/>
          <p:cNvSpPr/>
          <p:nvPr/>
        </p:nvSpPr>
        <p:spPr bwMode="auto">
          <a:xfrm rot="10800000">
            <a:off x="5363042" y="398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08" name="フリーフォーム 207"/>
          <p:cNvSpPr/>
          <p:nvPr/>
        </p:nvSpPr>
        <p:spPr bwMode="auto">
          <a:xfrm rot="10800000">
            <a:off x="4841939" y="3429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09" name="フリーフォーム 208"/>
          <p:cNvSpPr/>
          <p:nvPr/>
        </p:nvSpPr>
        <p:spPr bwMode="auto">
          <a:xfrm rot="10800000">
            <a:off x="4839919" y="130894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10" name="フリーフォーム 209"/>
          <p:cNvSpPr/>
          <p:nvPr/>
        </p:nvSpPr>
        <p:spPr bwMode="auto">
          <a:xfrm rot="10800000">
            <a:off x="5389368" y="130894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王</a:t>
            </a:r>
            <a:endParaRPr kumimoji="1" lang="ja-JP" altLang="en-US" sz="2000" b="1" i="0" u="none" strike="noStrike" cap="none" normalizeH="0" dirty="0">
              <a:ln>
                <a:noFill/>
              </a:ln>
              <a:solidFill>
                <a:schemeClr val="bg2"/>
              </a:solidFill>
              <a:effectLst/>
            </a:endParaRPr>
          </a:p>
        </p:txBody>
      </p:sp>
      <p:sp>
        <p:nvSpPr>
          <p:cNvPr id="211" name="フリーフォーム 210"/>
          <p:cNvSpPr/>
          <p:nvPr/>
        </p:nvSpPr>
        <p:spPr bwMode="auto">
          <a:xfrm rot="10800000">
            <a:off x="4839918" y="23616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13" name="フリーフォーム 212"/>
          <p:cNvSpPr/>
          <p:nvPr/>
        </p:nvSpPr>
        <p:spPr bwMode="auto">
          <a:xfrm>
            <a:off x="62484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4" name="フリーフォーム 213"/>
          <p:cNvSpPr/>
          <p:nvPr/>
        </p:nvSpPr>
        <p:spPr bwMode="auto">
          <a:xfrm>
            <a:off x="62484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5" name="フリーフォーム 214"/>
          <p:cNvSpPr/>
          <p:nvPr/>
        </p:nvSpPr>
        <p:spPr bwMode="auto">
          <a:xfrm>
            <a:off x="62484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6" name="フリーフォーム 215"/>
          <p:cNvSpPr/>
          <p:nvPr/>
        </p:nvSpPr>
        <p:spPr bwMode="auto">
          <a:xfrm>
            <a:off x="62484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7" name="フリーフォーム 216"/>
          <p:cNvSpPr/>
          <p:nvPr/>
        </p:nvSpPr>
        <p:spPr bwMode="auto">
          <a:xfrm>
            <a:off x="62484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smtClean="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18" name="フリーフォーム 217"/>
          <p:cNvSpPr/>
          <p:nvPr/>
        </p:nvSpPr>
        <p:spPr bwMode="auto">
          <a:xfrm>
            <a:off x="62484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19" name="フリーフォーム 218"/>
          <p:cNvSpPr/>
          <p:nvPr/>
        </p:nvSpPr>
        <p:spPr bwMode="auto">
          <a:xfrm>
            <a:off x="6705600" y="5867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220" name="フリーフォーム 219"/>
          <p:cNvSpPr/>
          <p:nvPr/>
        </p:nvSpPr>
        <p:spPr bwMode="auto">
          <a:xfrm>
            <a:off x="6705600" y="5410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1" name="フリーフォーム 220"/>
          <p:cNvSpPr/>
          <p:nvPr/>
        </p:nvSpPr>
        <p:spPr bwMode="auto">
          <a:xfrm>
            <a:off x="6705600" y="49530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222" name="フリーフォーム 221"/>
          <p:cNvSpPr/>
          <p:nvPr/>
        </p:nvSpPr>
        <p:spPr bwMode="auto">
          <a:xfrm>
            <a:off x="6705600" y="4495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3" name="フリーフォーム 222"/>
          <p:cNvSpPr/>
          <p:nvPr/>
        </p:nvSpPr>
        <p:spPr bwMode="auto">
          <a:xfrm>
            <a:off x="6705600" y="4038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224" name="フリーフォーム 223"/>
          <p:cNvSpPr/>
          <p:nvPr/>
        </p:nvSpPr>
        <p:spPr bwMode="auto">
          <a:xfrm>
            <a:off x="6705600" y="35814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225" name="フリーフォーム 224"/>
          <p:cNvSpPr/>
          <p:nvPr/>
        </p:nvSpPr>
        <p:spPr bwMode="auto">
          <a:xfrm>
            <a:off x="6248400" y="3124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226" name="角丸四角形吹き出し 225"/>
          <p:cNvSpPr/>
          <p:nvPr/>
        </p:nvSpPr>
        <p:spPr bwMode="auto">
          <a:xfrm>
            <a:off x="228600" y="4800600"/>
            <a:ext cx="3429000" cy="1066800"/>
          </a:xfrm>
          <a:prstGeom prst="wedgeRoundRectCallout">
            <a:avLst>
              <a:gd name="adj1" fmla="val 102015"/>
              <a:gd name="adj2" fmla="val -114682"/>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smtClean="0"/>
              <a:t>馬を取られてしまう！</a:t>
            </a:r>
            <a:endParaRPr lang="en-US" altLang="ja-JP" dirty="0" smtClean="0"/>
          </a:p>
        </p:txBody>
      </p:sp>
      <p:sp>
        <p:nvSpPr>
          <p:cNvPr id="147" name="フリーフォーム 146"/>
          <p:cNvSpPr/>
          <p:nvPr/>
        </p:nvSpPr>
        <p:spPr bwMode="auto">
          <a:xfrm>
            <a:off x="6266186" y="267254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21583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checkerboard(across)">
                                      <p:cBhvr>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ゲーム終了の判定</a:t>
            </a:r>
          </a:p>
        </p:txBody>
      </p:sp>
      <p:graphicFrame>
        <p:nvGraphicFramePr>
          <p:cNvPr id="4" name="表 3"/>
          <p:cNvGraphicFramePr>
            <a:graphicFrameLocks noGrp="1"/>
          </p:cNvGraphicFramePr>
          <p:nvPr>
            <p:extLst>
              <p:ext uri="{D42A27DB-BD31-4B8C-83A1-F6EECF244321}">
                <p14:modId xmlns:p14="http://schemas.microsoft.com/office/powerpoint/2010/main" val="688058513"/>
              </p:ext>
            </p:extLst>
          </p:nvPr>
        </p:nvGraphicFramePr>
        <p:xfrm>
          <a:off x="486508" y="1600200"/>
          <a:ext cx="7819292" cy="4079240"/>
        </p:xfrm>
        <a:graphic>
          <a:graphicData uri="http://schemas.openxmlformats.org/drawingml/2006/table">
            <a:tbl>
              <a:tblPr firstRow="1" bandRow="1">
                <a:tableStyleId>{5C22544A-7EE6-4342-B048-85BDC9FD1C3A}</a:tableStyleId>
              </a:tblPr>
              <a:tblGrid>
                <a:gridCol w="1723292">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r>
                        <a:rPr kumimoji="1" lang="ja-JP" altLang="en-US" dirty="0"/>
                        <a:t>ゲーム</a:t>
                      </a:r>
                    </a:p>
                  </a:txBody>
                  <a:tcPr/>
                </a:tc>
                <a:tc>
                  <a:txBody>
                    <a:bodyPr/>
                    <a:lstStyle/>
                    <a:p>
                      <a:r>
                        <a:rPr kumimoji="1" lang="ja-JP" altLang="en-US" dirty="0"/>
                        <a:t>ゲーム終了条件</a:t>
                      </a:r>
                    </a:p>
                  </a:txBody>
                  <a:tcPr/>
                </a:tc>
                <a:extLst>
                  <a:ext uri="{0D108BD9-81ED-4DB2-BD59-A6C34878D82A}">
                    <a16:rowId xmlns:a16="http://schemas.microsoft.com/office/drawing/2014/main" val="10000"/>
                  </a:ext>
                </a:extLst>
              </a:tr>
              <a:tr h="370840">
                <a:tc>
                  <a:txBody>
                    <a:bodyPr/>
                    <a:lstStyle/>
                    <a:p>
                      <a:r>
                        <a:rPr kumimoji="1" lang="ja-JP" altLang="en-US" dirty="0"/>
                        <a:t>リバーシ</a:t>
                      </a:r>
                    </a:p>
                  </a:txBody>
                  <a:tcPr/>
                </a:tc>
                <a:tc>
                  <a:txBody>
                    <a:bodyPr/>
                    <a:lstStyle/>
                    <a:p>
                      <a:r>
                        <a:rPr kumimoji="1" lang="ja-JP" altLang="en-US" dirty="0"/>
                        <a:t>双方石を置けるマスが無くなる</a:t>
                      </a:r>
                    </a:p>
                  </a:txBody>
                  <a:tcPr/>
                </a:tc>
                <a:extLst>
                  <a:ext uri="{0D108BD9-81ED-4DB2-BD59-A6C34878D82A}">
                    <a16:rowId xmlns:a16="http://schemas.microsoft.com/office/drawing/2014/main" val="10001"/>
                  </a:ext>
                </a:extLst>
              </a:tr>
              <a:tr h="370840">
                <a:tc>
                  <a:txBody>
                    <a:bodyPr/>
                    <a:lstStyle/>
                    <a:p>
                      <a:r>
                        <a:rPr kumimoji="1" lang="ja-JP" altLang="en-US" dirty="0"/>
                        <a:t>７並べ</a:t>
                      </a:r>
                    </a:p>
                  </a:txBody>
                  <a:tcPr/>
                </a:tc>
                <a:tc>
                  <a:txBody>
                    <a:bodyPr/>
                    <a:lstStyle/>
                    <a:p>
                      <a:r>
                        <a:rPr kumimoji="1" lang="ja-JP" altLang="en-US" dirty="0"/>
                        <a:t>全ての手札を場に出す</a:t>
                      </a:r>
                    </a:p>
                  </a:txBody>
                  <a:tcPr/>
                </a:tc>
                <a:extLst>
                  <a:ext uri="{0D108BD9-81ED-4DB2-BD59-A6C34878D82A}">
                    <a16:rowId xmlns:a16="http://schemas.microsoft.com/office/drawing/2014/main" val="10002"/>
                  </a:ext>
                </a:extLst>
              </a:tr>
              <a:tr h="370840">
                <a:tc>
                  <a:txBody>
                    <a:bodyPr/>
                    <a:lstStyle/>
                    <a:p>
                      <a:r>
                        <a:rPr kumimoji="1" lang="ja-JP" altLang="en-US" dirty="0"/>
                        <a:t>大富豪</a:t>
                      </a:r>
                    </a:p>
                  </a:txBody>
                  <a:tcPr/>
                </a:tc>
                <a:tc>
                  <a:txBody>
                    <a:bodyPr/>
                    <a:lstStyle/>
                    <a:p>
                      <a:r>
                        <a:rPr kumimoji="1" lang="ja-JP" altLang="en-US" dirty="0"/>
                        <a:t>全ての手札を場に出す</a:t>
                      </a:r>
                    </a:p>
                  </a:txBody>
                  <a:tcPr/>
                </a:tc>
                <a:extLst>
                  <a:ext uri="{0D108BD9-81ED-4DB2-BD59-A6C34878D82A}">
                    <a16:rowId xmlns:a16="http://schemas.microsoft.com/office/drawing/2014/main" val="10003"/>
                  </a:ext>
                </a:extLst>
              </a:tr>
              <a:tr h="370840">
                <a:tc>
                  <a:txBody>
                    <a:bodyPr/>
                    <a:lstStyle/>
                    <a:p>
                      <a:r>
                        <a:rPr kumimoji="1" lang="ja-JP" altLang="en-US" dirty="0"/>
                        <a:t>チェス</a:t>
                      </a:r>
                    </a:p>
                  </a:txBody>
                  <a:tcPr/>
                </a:tc>
                <a:tc>
                  <a:txBody>
                    <a:bodyPr/>
                    <a:lstStyle/>
                    <a:p>
                      <a:r>
                        <a:rPr kumimoji="1" lang="ja-JP" altLang="en-US" dirty="0"/>
                        <a:t>キングをチェックメイトする</a:t>
                      </a:r>
                    </a:p>
                  </a:txBody>
                  <a:tcPr/>
                </a:tc>
                <a:extLst>
                  <a:ext uri="{0D108BD9-81ED-4DB2-BD59-A6C34878D82A}">
                    <a16:rowId xmlns:a16="http://schemas.microsoft.com/office/drawing/2014/main" val="10004"/>
                  </a:ext>
                </a:extLst>
              </a:tr>
              <a:tr h="370840">
                <a:tc>
                  <a:txBody>
                    <a:bodyPr/>
                    <a:lstStyle/>
                    <a:p>
                      <a:r>
                        <a:rPr kumimoji="1" lang="ja-JP" altLang="en-US" dirty="0"/>
                        <a:t>将棋</a:t>
                      </a:r>
                    </a:p>
                  </a:txBody>
                  <a:tcPr/>
                </a:tc>
                <a:tc>
                  <a:txBody>
                    <a:bodyPr/>
                    <a:lstStyle/>
                    <a:p>
                      <a:r>
                        <a:rPr kumimoji="1" lang="ja-JP" altLang="en-US" dirty="0"/>
                        <a:t>玉を詰める</a:t>
                      </a:r>
                    </a:p>
                  </a:txBody>
                  <a:tcPr/>
                </a:tc>
                <a:extLst>
                  <a:ext uri="{0D108BD9-81ED-4DB2-BD59-A6C34878D82A}">
                    <a16:rowId xmlns:a16="http://schemas.microsoft.com/office/drawing/2014/main" val="10005"/>
                  </a:ext>
                </a:extLst>
              </a:tr>
              <a:tr h="370840">
                <a:tc>
                  <a:txBody>
                    <a:bodyPr/>
                    <a:lstStyle/>
                    <a:p>
                      <a:r>
                        <a:rPr kumimoji="1" lang="ja-JP" altLang="en-US" dirty="0"/>
                        <a:t>囲碁</a:t>
                      </a:r>
                    </a:p>
                  </a:txBody>
                  <a:tcPr/>
                </a:tc>
                <a:tc>
                  <a:txBody>
                    <a:bodyPr/>
                    <a:lstStyle/>
                    <a:p>
                      <a:r>
                        <a:rPr kumimoji="1" lang="ja-JP" altLang="en-US" dirty="0"/>
                        <a:t>双方がパスをする</a:t>
                      </a:r>
                    </a:p>
                  </a:txBody>
                  <a:tcPr/>
                </a:tc>
                <a:extLst>
                  <a:ext uri="{0D108BD9-81ED-4DB2-BD59-A6C34878D82A}">
                    <a16:rowId xmlns:a16="http://schemas.microsoft.com/office/drawing/2014/main" val="10006"/>
                  </a:ext>
                </a:extLst>
              </a:tr>
              <a:tr h="370840">
                <a:tc>
                  <a:txBody>
                    <a:bodyPr/>
                    <a:lstStyle/>
                    <a:p>
                      <a:r>
                        <a:rPr kumimoji="1" lang="ja-JP" altLang="en-US" dirty="0"/>
                        <a:t>連珠</a:t>
                      </a:r>
                    </a:p>
                  </a:txBody>
                  <a:tcPr/>
                </a:tc>
                <a:tc>
                  <a:txBody>
                    <a:bodyPr/>
                    <a:lstStyle/>
                    <a:p>
                      <a:r>
                        <a:rPr kumimoji="1" lang="en-US" altLang="ja-JP" dirty="0"/>
                        <a:t>5</a:t>
                      </a:r>
                      <a:r>
                        <a:rPr kumimoji="1" lang="ja-JP" altLang="en-US" dirty="0"/>
                        <a:t>目並べる</a:t>
                      </a:r>
                    </a:p>
                  </a:txBody>
                  <a:tcPr/>
                </a:tc>
                <a:extLst>
                  <a:ext uri="{0D108BD9-81ED-4DB2-BD59-A6C34878D82A}">
                    <a16:rowId xmlns:a16="http://schemas.microsoft.com/office/drawing/2014/main" val="10007"/>
                  </a:ext>
                </a:extLst>
              </a:tr>
              <a:tr h="370840">
                <a:tc>
                  <a:txBody>
                    <a:bodyPr/>
                    <a:lstStyle/>
                    <a:p>
                      <a:r>
                        <a:rPr kumimoji="1" lang="ja-JP" altLang="en-US" dirty="0"/>
                        <a:t>バックギャモン</a:t>
                      </a:r>
                    </a:p>
                  </a:txBody>
                  <a:tcPr/>
                </a:tc>
                <a:tc>
                  <a:txBody>
                    <a:bodyPr/>
                    <a:lstStyle/>
                    <a:p>
                      <a:r>
                        <a:rPr kumimoji="1" lang="ja-JP" altLang="en-US" dirty="0"/>
                        <a:t>全ての駒がゴールする</a:t>
                      </a:r>
                    </a:p>
                  </a:txBody>
                  <a:tcPr/>
                </a:tc>
                <a:extLst>
                  <a:ext uri="{0D108BD9-81ED-4DB2-BD59-A6C34878D82A}">
                    <a16:rowId xmlns:a16="http://schemas.microsoft.com/office/drawing/2014/main" val="10008"/>
                  </a:ext>
                </a:extLst>
              </a:tr>
              <a:tr h="370840">
                <a:tc>
                  <a:txBody>
                    <a:bodyPr/>
                    <a:lstStyle/>
                    <a:p>
                      <a:r>
                        <a:rPr kumimoji="1" lang="ja-JP" altLang="en-US" dirty="0"/>
                        <a:t>チェッカー</a:t>
                      </a:r>
                    </a:p>
                  </a:txBody>
                  <a:tcPr/>
                </a:tc>
                <a:tc>
                  <a:txBody>
                    <a:bodyPr/>
                    <a:lstStyle/>
                    <a:p>
                      <a:r>
                        <a:rPr kumimoji="1" lang="ja-JP" altLang="en-US" dirty="0"/>
                        <a:t>相手の駒を全て取る</a:t>
                      </a:r>
                    </a:p>
                  </a:txBody>
                  <a:tcPr/>
                </a:tc>
                <a:extLst>
                  <a:ext uri="{0D108BD9-81ED-4DB2-BD59-A6C34878D82A}">
                    <a16:rowId xmlns:a16="http://schemas.microsoft.com/office/drawing/2014/main" val="10009"/>
                  </a:ext>
                </a:extLst>
              </a:tr>
              <a:tr h="370840">
                <a:tc>
                  <a:txBody>
                    <a:bodyPr/>
                    <a:lstStyle/>
                    <a:p>
                      <a:r>
                        <a:rPr kumimoji="1" lang="ja-JP" altLang="en-US" dirty="0"/>
                        <a:t>麻雀</a:t>
                      </a:r>
                    </a:p>
                  </a:txBody>
                  <a:tcPr/>
                </a:tc>
                <a:tc>
                  <a:txBody>
                    <a:bodyPr/>
                    <a:lstStyle/>
                    <a:p>
                      <a:r>
                        <a:rPr kumimoji="1" lang="ja-JP" altLang="en-US" dirty="0"/>
                        <a:t>和了型になる</a:t>
                      </a:r>
                    </a:p>
                  </a:txBody>
                  <a:tcPr/>
                </a:tc>
                <a:extLst>
                  <a:ext uri="{0D108BD9-81ED-4DB2-BD59-A6C34878D82A}">
                    <a16:rowId xmlns:a16="http://schemas.microsoft.com/office/drawing/2014/main" val="10010"/>
                  </a:ext>
                </a:extLst>
              </a:tr>
            </a:tbl>
          </a:graphicData>
        </a:graphic>
      </p:graphicFrame>
      <p:sp>
        <p:nvSpPr>
          <p:cNvPr id="3" name="テキスト ボックス 2"/>
          <p:cNvSpPr txBox="1"/>
          <p:nvPr/>
        </p:nvSpPr>
        <p:spPr>
          <a:xfrm>
            <a:off x="2220431" y="5943600"/>
            <a:ext cx="6102954" cy="523220"/>
          </a:xfrm>
          <a:prstGeom prst="rect">
            <a:avLst/>
          </a:prstGeom>
          <a:noFill/>
        </p:spPr>
        <p:txBody>
          <a:bodyPr wrap="none" rtlCol="0">
            <a:spAutoFit/>
          </a:bodyPr>
          <a:lstStyle/>
          <a:p>
            <a:r>
              <a:rPr kumimoji="1" lang="ja-JP" altLang="en-US" dirty="0"/>
              <a:t>ゲーム終了したら</a:t>
            </a:r>
            <a:r>
              <a:rPr kumimoji="1" lang="en-US" altLang="ja-JP" dirty="0"/>
              <a:t>(</a:t>
            </a:r>
            <a:r>
              <a:rPr kumimoji="1" lang="ja-JP" altLang="en-US" dirty="0"/>
              <a:t>あるなら</a:t>
            </a:r>
            <a:r>
              <a:rPr kumimoji="1" lang="en-US" altLang="ja-JP" dirty="0"/>
              <a:t>)</a:t>
            </a:r>
            <a:r>
              <a:rPr kumimoji="1" lang="ja-JP" altLang="en-US" dirty="0"/>
              <a:t>得点計算へ</a:t>
            </a:r>
          </a:p>
        </p:txBody>
      </p:sp>
    </p:spTree>
    <p:extLst>
      <p:ext uri="{BB962C8B-B14F-4D97-AF65-F5344CB8AC3E}">
        <p14:creationId xmlns:p14="http://schemas.microsoft.com/office/powerpoint/2010/main" val="151701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410200" y="2631611"/>
            <a:ext cx="3607650" cy="3607653"/>
            <a:chOff x="562304" y="1245449"/>
            <a:chExt cx="5105400" cy="5105404"/>
          </a:xfrm>
        </p:grpSpPr>
        <p:sp>
          <p:nvSpPr>
            <p:cNvPr id="113" name="正方形/長方形 112"/>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正方形/長方形 113"/>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正方形/長方形 11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正方形/長方形 11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正方形/長方形 118"/>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正方形/長方形 119"/>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正方形/長方形 121"/>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正方形/長方形 123"/>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正方形/長方形 125"/>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正方形/長方形 126"/>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正方形/長方形 134"/>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正方形/長方形 135"/>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正方形/長方形 136"/>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正方形/長方形 137"/>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正方形/長方形 138"/>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正方形/長方形 139"/>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正方形/長方形 140"/>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正方形/長方形 141"/>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正方形/長方形 142"/>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正方形/長方形 143"/>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正方形/長方形 144"/>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テキスト ボックス 183"/>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185" name="テキスト ボックス 184"/>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186" name="テキスト ボックス 185"/>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187" name="テキスト ボックス 186"/>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188" name="テキスト ボックス 187"/>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189" name="テキスト ボックス 188"/>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190" name="テキスト ボックス 189"/>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191" name="テキスト ボックス 190"/>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192" name="テキスト ボックス 191"/>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193" name="テキスト ボックス 192"/>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194" name="テキスト ボックス 193"/>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195" name="テキスト ボックス 194"/>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196" name="テキスト ボックス 195"/>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197" name="テキスト ボックス 196"/>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198" name="テキスト ボックス 197"/>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199" name="テキスト ボックス 198"/>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sp>
        <p:nvSpPr>
          <p:cNvPr id="2" name="タイトル 1"/>
          <p:cNvSpPr>
            <a:spLocks noGrp="1"/>
          </p:cNvSpPr>
          <p:nvPr>
            <p:ph type="title"/>
          </p:nvPr>
        </p:nvSpPr>
        <p:spPr/>
        <p:txBody>
          <a:bodyPr/>
          <a:lstStyle/>
          <a:p>
            <a:r>
              <a:rPr lang="ja-JP" altLang="en-US" dirty="0">
                <a:latin typeface="Times New Roman" panose="02020603050405020304" pitchFamily="18" charset="0"/>
              </a:rPr>
              <a:t>終了判定の例：チェス</a:t>
            </a:r>
            <a:endParaRPr kumimoji="1" lang="ja-JP" altLang="en-US" dirty="0"/>
          </a:p>
        </p:txBody>
      </p:sp>
      <p:sp>
        <p:nvSpPr>
          <p:cNvPr id="129" name="コンテンツ プレースホルダー 128"/>
          <p:cNvSpPr>
            <a:spLocks noGrp="1"/>
          </p:cNvSpPr>
          <p:nvPr>
            <p:ph idx="1"/>
          </p:nvPr>
        </p:nvSpPr>
        <p:spPr>
          <a:xfrm>
            <a:off x="457200" y="1600200"/>
            <a:ext cx="6085666" cy="4525963"/>
          </a:xfrm>
        </p:spPr>
        <p:txBody>
          <a:bodyPr/>
          <a:lstStyle/>
          <a:p>
            <a:r>
              <a:rPr lang="ja-JP" altLang="en-US" dirty="0"/>
              <a:t>キングをチェックメイトする</a:t>
            </a:r>
            <a:endParaRPr lang="en-US" altLang="ja-JP" dirty="0"/>
          </a:p>
          <a:p>
            <a:pPr lvl="1"/>
            <a:r>
              <a:rPr kumimoji="1" lang="ja-JP" altLang="en-US" dirty="0"/>
              <a:t>キングがチェックされている</a:t>
            </a:r>
            <a:endParaRPr kumimoji="1" lang="en-US" altLang="ja-JP" dirty="0"/>
          </a:p>
          <a:p>
            <a:pPr lvl="1"/>
            <a:r>
              <a:rPr lang="ja-JP" altLang="en-US" dirty="0"/>
              <a:t>以下のどれもできない</a:t>
            </a:r>
            <a:endParaRPr lang="en-US" altLang="ja-JP" dirty="0"/>
          </a:p>
          <a:p>
            <a:pPr lvl="2"/>
            <a:r>
              <a:rPr kumimoji="1" lang="ja-JP" altLang="en-US" dirty="0"/>
              <a:t>キングを敵の利きから逃がす</a:t>
            </a:r>
            <a:endParaRPr kumimoji="1" lang="en-US" altLang="ja-JP" dirty="0"/>
          </a:p>
          <a:p>
            <a:pPr lvl="2"/>
            <a:r>
              <a:rPr lang="ja-JP" altLang="en-US" dirty="0"/>
              <a:t>チェックしてる駒を取る</a:t>
            </a:r>
            <a:endParaRPr lang="en-US" altLang="ja-JP" dirty="0"/>
          </a:p>
          <a:p>
            <a:pPr lvl="2"/>
            <a:r>
              <a:rPr lang="ja-JP" altLang="en-US" dirty="0"/>
              <a:t>合い駒をする</a:t>
            </a:r>
            <a:endParaRPr kumimoji="1" lang="ja-JP" altLang="en-US" dirty="0"/>
          </a:p>
        </p:txBody>
      </p:sp>
      <p:sp>
        <p:nvSpPr>
          <p:cNvPr id="94" name="テキスト ボックス 93"/>
          <p:cNvSpPr txBox="1"/>
          <p:nvPr/>
        </p:nvSpPr>
        <p:spPr>
          <a:xfrm>
            <a:off x="6151696" y="6287800"/>
            <a:ext cx="2016899" cy="523220"/>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 Qf4# </a:t>
            </a:r>
            <a:r>
              <a:rPr lang="ja-JP" altLang="en-US" dirty="0">
                <a:latin typeface="Times New Roman" panose="02020603050405020304" pitchFamily="18" charset="0"/>
                <a:cs typeface="Times New Roman" panose="02020603050405020304" pitchFamily="18" charset="0"/>
              </a:rPr>
              <a:t>まで</a:t>
            </a:r>
            <a:endParaRPr kumimoji="1" lang="ja-JP" altLang="en-US" dirty="0">
              <a:latin typeface="Times New Roman" panose="02020603050405020304" pitchFamily="18" charset="0"/>
              <a:cs typeface="Times New Roman" panose="02020603050405020304" pitchFamily="18" charset="0"/>
            </a:endParaRPr>
          </a:p>
        </p:txBody>
      </p:sp>
      <p:grpSp>
        <p:nvGrpSpPr>
          <p:cNvPr id="104" name="グループ化 103"/>
          <p:cNvGrpSpPr/>
          <p:nvPr/>
        </p:nvGrpSpPr>
        <p:grpSpPr>
          <a:xfrm>
            <a:off x="7290710" y="4511594"/>
            <a:ext cx="988548" cy="988088"/>
            <a:chOff x="3276359" y="3958538"/>
            <a:chExt cx="988548" cy="988088"/>
          </a:xfrm>
        </p:grpSpPr>
        <p:sp>
          <p:nvSpPr>
            <p:cNvPr id="95" name="円/楕円 94"/>
            <p:cNvSpPr/>
            <p:nvPr/>
          </p:nvSpPr>
          <p:spPr bwMode="auto">
            <a:xfrm>
              <a:off x="3276359" y="395885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円/楕円 96"/>
            <p:cNvSpPr/>
            <p:nvPr/>
          </p:nvSpPr>
          <p:spPr bwMode="auto">
            <a:xfrm>
              <a:off x="3646565" y="396704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円/楕円 97"/>
            <p:cNvSpPr/>
            <p:nvPr/>
          </p:nvSpPr>
          <p:spPr bwMode="auto">
            <a:xfrm>
              <a:off x="4036307" y="395853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円/楕円 98"/>
            <p:cNvSpPr/>
            <p:nvPr/>
          </p:nvSpPr>
          <p:spPr bwMode="auto">
            <a:xfrm>
              <a:off x="3288822" y="4336823"/>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円/楕円 99"/>
            <p:cNvSpPr/>
            <p:nvPr/>
          </p:nvSpPr>
          <p:spPr bwMode="auto">
            <a:xfrm>
              <a:off x="3276359" y="471802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円/楕円 100"/>
            <p:cNvSpPr/>
            <p:nvPr/>
          </p:nvSpPr>
          <p:spPr bwMode="auto">
            <a:xfrm>
              <a:off x="3655216" y="4712525"/>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円/楕円 101"/>
            <p:cNvSpPr/>
            <p:nvPr/>
          </p:nvSpPr>
          <p:spPr bwMode="auto">
            <a:xfrm>
              <a:off x="4027113" y="434059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円/楕円 102"/>
            <p:cNvSpPr/>
            <p:nvPr/>
          </p:nvSpPr>
          <p:spPr bwMode="auto">
            <a:xfrm>
              <a:off x="4027113" y="4717827"/>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105" name="直線矢印コネクタ 104"/>
          <p:cNvCxnSpPr/>
          <p:nvPr/>
        </p:nvCxnSpPr>
        <p:spPr bwMode="auto">
          <a:xfrm flipH="1">
            <a:off x="6489179" y="4818295"/>
            <a:ext cx="1094395" cy="1123173"/>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p:nvPr/>
        </p:nvCxnSpPr>
        <p:spPr bwMode="auto">
          <a:xfrm flipH="1" flipV="1">
            <a:off x="5718776" y="4627234"/>
            <a:ext cx="1891743" cy="14331"/>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p:nvPr/>
        </p:nvCxnSpPr>
        <p:spPr bwMode="auto">
          <a:xfrm flipH="1" flipV="1">
            <a:off x="6102959" y="2963284"/>
            <a:ext cx="1501632" cy="1463437"/>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p:cNvCxnSpPr/>
          <p:nvPr/>
        </p:nvCxnSpPr>
        <p:spPr bwMode="auto">
          <a:xfrm flipH="1" flipV="1">
            <a:off x="7778952" y="2936136"/>
            <a:ext cx="9831" cy="1498562"/>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p:cNvCxnSpPr/>
          <p:nvPr/>
        </p:nvCxnSpPr>
        <p:spPr bwMode="auto">
          <a:xfrm flipV="1">
            <a:off x="7971431" y="3700759"/>
            <a:ext cx="743770" cy="748829"/>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158" idx="1"/>
            <a:endCxn id="159" idx="3"/>
          </p:cNvCxnSpPr>
          <p:nvPr/>
        </p:nvCxnSpPr>
        <p:spPr bwMode="auto">
          <a:xfrm>
            <a:off x="7961363" y="4627262"/>
            <a:ext cx="753838"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p:nvPr/>
        </p:nvCxnSpPr>
        <p:spPr bwMode="auto">
          <a:xfrm>
            <a:off x="7982741" y="4850827"/>
            <a:ext cx="754249" cy="724509"/>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p:nvPr/>
        </p:nvCxnSpPr>
        <p:spPr bwMode="auto">
          <a:xfrm flipV="1">
            <a:off x="6102959" y="2963503"/>
            <a:ext cx="2235323" cy="2225744"/>
          </a:xfrm>
          <a:prstGeom prst="straightConnector1">
            <a:avLst/>
          </a:prstGeom>
          <a:noFill/>
          <a:ln w="508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a:off x="6084474" y="5567481"/>
            <a:ext cx="404705" cy="408106"/>
          </a:xfrm>
          <a:prstGeom prst="straightConnector1">
            <a:avLst/>
          </a:prstGeom>
          <a:noFill/>
          <a:ln w="508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6" name="図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397" y="4859906"/>
            <a:ext cx="323850" cy="295275"/>
          </a:xfrm>
          <a:prstGeom prst="rect">
            <a:avLst/>
          </a:prstGeom>
        </p:spPr>
      </p:pic>
      <p:pic>
        <p:nvPicPr>
          <p:cNvPr id="88" name="図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087" y="4472236"/>
            <a:ext cx="266700" cy="295275"/>
          </a:xfrm>
          <a:prstGeom prst="rect">
            <a:avLst/>
          </a:prstGeom>
        </p:spPr>
      </p:pic>
      <p:pic>
        <p:nvPicPr>
          <p:cNvPr id="89" name="図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458" y="4109283"/>
            <a:ext cx="323850" cy="295275"/>
          </a:xfrm>
          <a:prstGeom prst="rect">
            <a:avLst/>
          </a:prstGeom>
        </p:spPr>
      </p:pic>
      <p:pic>
        <p:nvPicPr>
          <p:cNvPr id="90" name="図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720" y="5242308"/>
            <a:ext cx="304800" cy="285750"/>
          </a:xfrm>
          <a:prstGeom prst="rect">
            <a:avLst/>
          </a:prstGeom>
        </p:spPr>
      </p:pic>
    </p:spTree>
    <p:extLst>
      <p:ext uri="{BB962C8B-B14F-4D97-AF65-F5344CB8AC3E}">
        <p14:creationId xmlns:p14="http://schemas.microsoft.com/office/powerpoint/2010/main" val="10077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fltVal val="0"/>
                                          </p:val>
                                        </p:tav>
                                        <p:tav tm="100000">
                                          <p:val>
                                            <p:strVal val="#ppt_w"/>
                                          </p:val>
                                        </p:tav>
                                      </p:tavLst>
                                    </p:anim>
                                    <p:anim calcmode="lin" valueType="num">
                                      <p:cBhvr>
                                        <p:cTn id="8" dur="500" fill="hold"/>
                                        <p:tgtEl>
                                          <p:spTgt spid="104"/>
                                        </p:tgtEl>
                                        <p:attrNameLst>
                                          <p:attrName>ppt_h</p:attrName>
                                        </p:attrNameLst>
                                      </p:cBhvr>
                                      <p:tavLst>
                                        <p:tav tm="0">
                                          <p:val>
                                            <p:fltVal val="0"/>
                                          </p:val>
                                        </p:tav>
                                        <p:tav tm="100000">
                                          <p:val>
                                            <p:strVal val="#ppt_h"/>
                                          </p:val>
                                        </p:tav>
                                      </p:tavLst>
                                    </p:anim>
                                    <p:animEffect transition="in" filter="fade">
                                      <p:cBhvr>
                                        <p:cTn id="9" dur="500"/>
                                        <p:tgtEl>
                                          <p:spTgt spid="10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wipe(right)">
                                      <p:cBhvr>
                                        <p:cTn id="14" dur="500"/>
                                        <p:tgtEl>
                                          <p:spTgt spid="110"/>
                                        </p:tgtEl>
                                      </p:cBhvr>
                                    </p:animEffect>
                                  </p:childTnLst>
                                </p:cTn>
                              </p:par>
                              <p:par>
                                <p:cTn id="15" presetID="22" presetClass="entr" presetSubtype="2"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par>
                                <p:cTn id="18" presetID="22" presetClass="entr" presetSubtype="2" fill="hold"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wipe(right)">
                                      <p:cBhvr>
                                        <p:cTn id="20" dur="500"/>
                                        <p:tgtEl>
                                          <p:spTgt spid="107"/>
                                        </p:tgtEl>
                                      </p:cBhvr>
                                    </p:animEffect>
                                  </p:childTnLst>
                                </p:cTn>
                              </p:par>
                              <p:par>
                                <p:cTn id="21" presetID="22" presetClass="entr" presetSubtype="4"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down)">
                                      <p:cBhvr>
                                        <p:cTn id="23" dur="500"/>
                                        <p:tgtEl>
                                          <p:spTgt spid="112"/>
                                        </p:tgtEl>
                                      </p:cBhvr>
                                    </p:animEffect>
                                  </p:childTnLst>
                                </p:cTn>
                              </p:par>
                              <p:par>
                                <p:cTn id="24" presetID="22" presetClass="entr" presetSubtype="8" fill="hold"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500"/>
                                        <p:tgtEl>
                                          <p:spTgt spid="115"/>
                                        </p:tgtEl>
                                      </p:cBhvr>
                                    </p:animEffect>
                                  </p:childTnLst>
                                </p:cTn>
                              </p:par>
                              <p:par>
                                <p:cTn id="27" presetID="22" presetClass="entr" presetSubtype="8" fill="hold"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par>
                                <p:cTn id="30" presetID="22" presetClass="entr" presetSubtype="8" fill="hold"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wipe(left)">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wipe(left)">
                                      <p:cBhvr>
                                        <p:cTn id="37" dur="500"/>
                                        <p:tgtEl>
                                          <p:spTgt spid="123"/>
                                        </p:tgtEl>
                                      </p:cBhvr>
                                    </p:animEffect>
                                  </p:childTnLst>
                                </p:cTn>
                              </p:par>
                              <p:par>
                                <p:cTn id="38" presetID="22" presetClass="entr" presetSubtype="8" fill="hold"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wipe(left)">
                                      <p:cBhvr>
                                        <p:cTn id="4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終了判定の例</a:t>
            </a:r>
            <a:r>
              <a:rPr lang="en-US" altLang="ja-JP" dirty="0">
                <a:latin typeface="Times New Roman" panose="02020603050405020304" pitchFamily="18" charset="0"/>
              </a:rPr>
              <a:t>:</a:t>
            </a:r>
            <a:r>
              <a:rPr lang="ja-JP" altLang="en-US" dirty="0">
                <a:latin typeface="Times New Roman" panose="02020603050405020304" pitchFamily="18" charset="0"/>
              </a:rPr>
              <a:t>将棋</a:t>
            </a:r>
            <a:endParaRPr kumimoji="1" lang="ja-JP" altLang="en-US" dirty="0">
              <a:latin typeface="Times New Roman" panose="02020603050405020304" pitchFamily="18" charset="0"/>
            </a:endParaRPr>
          </a:p>
        </p:txBody>
      </p:sp>
      <p:sp>
        <p:nvSpPr>
          <p:cNvPr id="167" name="コンテンツ プレースホルダ 166"/>
          <p:cNvSpPr>
            <a:spLocks noGrp="1"/>
          </p:cNvSpPr>
          <p:nvPr>
            <p:ph idx="1"/>
          </p:nvPr>
        </p:nvSpPr>
        <p:spPr/>
        <p:txBody>
          <a:bodyPr/>
          <a:lstStyle/>
          <a:p>
            <a:r>
              <a:rPr lang="ja-JP" altLang="en-US" dirty="0"/>
              <a:t>玉を詰める</a:t>
            </a:r>
            <a:endParaRPr lang="en-US" altLang="ja-JP" dirty="0"/>
          </a:p>
          <a:p>
            <a:pPr lvl="1"/>
            <a:r>
              <a:rPr lang="ja-JP" altLang="en-US" dirty="0"/>
              <a:t>玉が王手されている</a:t>
            </a:r>
            <a:endParaRPr lang="en-US" altLang="ja-JP" dirty="0"/>
          </a:p>
          <a:p>
            <a:pPr lvl="1"/>
            <a:r>
              <a:rPr lang="ja-JP" altLang="en-US" dirty="0"/>
              <a:t>以下のどれもできない</a:t>
            </a:r>
            <a:endParaRPr lang="en-US" altLang="ja-JP" dirty="0"/>
          </a:p>
          <a:p>
            <a:pPr lvl="2"/>
            <a:r>
              <a:rPr lang="ja-JP" altLang="en-US" dirty="0"/>
              <a:t>玉を敵の利きから逃がす</a:t>
            </a:r>
            <a:endParaRPr lang="en-US" altLang="ja-JP" dirty="0"/>
          </a:p>
          <a:p>
            <a:pPr lvl="2"/>
            <a:r>
              <a:rPr lang="ja-JP" altLang="en-US" dirty="0"/>
              <a:t>王手してる駒を取る</a:t>
            </a:r>
            <a:endParaRPr lang="en-US" altLang="ja-JP" dirty="0"/>
          </a:p>
          <a:p>
            <a:pPr lvl="2"/>
            <a:r>
              <a:rPr lang="ja-JP" altLang="en-US" dirty="0"/>
              <a:t>合い駒をする</a:t>
            </a:r>
          </a:p>
          <a:p>
            <a:endParaRPr kumimoji="1" lang="ja-JP" altLang="en-US" dirty="0"/>
          </a:p>
        </p:txBody>
      </p:sp>
      <p:sp>
        <p:nvSpPr>
          <p:cNvPr id="73" name="正方形/長方形 72"/>
          <p:cNvSpPr/>
          <p:nvPr/>
        </p:nvSpPr>
        <p:spPr bwMode="auto">
          <a:xfrm>
            <a:off x="5105400" y="2286000"/>
            <a:ext cx="3563007" cy="36007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正方形/長方形 73"/>
          <p:cNvSpPr/>
          <p:nvPr/>
        </p:nvSpPr>
        <p:spPr bwMode="auto">
          <a:xfrm>
            <a:off x="5098314"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正方形/長方形 74"/>
          <p:cNvSpPr/>
          <p:nvPr/>
        </p:nvSpPr>
        <p:spPr bwMode="auto">
          <a:xfrm>
            <a:off x="5631714"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正方形/長方形 75"/>
          <p:cNvSpPr/>
          <p:nvPr/>
        </p:nvSpPr>
        <p:spPr bwMode="auto">
          <a:xfrm>
            <a:off x="6165114"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6698514"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7213521"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正方形/長方形 84"/>
          <p:cNvSpPr/>
          <p:nvPr/>
        </p:nvSpPr>
        <p:spPr bwMode="auto">
          <a:xfrm>
            <a:off x="7746921" y="26927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正方形/長方形 85"/>
          <p:cNvSpPr/>
          <p:nvPr/>
        </p:nvSpPr>
        <p:spPr bwMode="auto">
          <a:xfrm>
            <a:off x="5098314"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5631714"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正方形/長方形 87"/>
          <p:cNvSpPr/>
          <p:nvPr/>
        </p:nvSpPr>
        <p:spPr bwMode="auto">
          <a:xfrm>
            <a:off x="6165114"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正方形/長方形 88"/>
          <p:cNvSpPr/>
          <p:nvPr/>
        </p:nvSpPr>
        <p:spPr bwMode="auto">
          <a:xfrm>
            <a:off x="6698514"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7213521"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正方形/長方形 90"/>
          <p:cNvSpPr/>
          <p:nvPr/>
        </p:nvSpPr>
        <p:spPr bwMode="auto">
          <a:xfrm>
            <a:off x="7746921" y="3226138"/>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正方形/長方形 91"/>
          <p:cNvSpPr/>
          <p:nvPr/>
        </p:nvSpPr>
        <p:spPr bwMode="auto">
          <a:xfrm>
            <a:off x="5098314"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正方形/長方形 92"/>
          <p:cNvSpPr/>
          <p:nvPr/>
        </p:nvSpPr>
        <p:spPr bwMode="auto">
          <a:xfrm>
            <a:off x="5631714"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4" name="正方形/長方形 93"/>
          <p:cNvSpPr/>
          <p:nvPr/>
        </p:nvSpPr>
        <p:spPr bwMode="auto">
          <a:xfrm>
            <a:off x="6165114"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6698514"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7213521"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7746921" y="37661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5098314"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5631714"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6165114"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6698514"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7213521"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7746921" y="42995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5098314"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正方形/長方形 110"/>
          <p:cNvSpPr/>
          <p:nvPr/>
        </p:nvSpPr>
        <p:spPr bwMode="auto">
          <a:xfrm>
            <a:off x="5631714"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正方形/長方形 112"/>
          <p:cNvSpPr/>
          <p:nvPr/>
        </p:nvSpPr>
        <p:spPr bwMode="auto">
          <a:xfrm>
            <a:off x="6165114"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6698514"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正方形/長方形 128"/>
          <p:cNvSpPr/>
          <p:nvPr/>
        </p:nvSpPr>
        <p:spPr bwMode="auto">
          <a:xfrm>
            <a:off x="7213521"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7746921" y="48329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5098314"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5631714"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6165114"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6698514"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正方形/長方形 134"/>
          <p:cNvSpPr/>
          <p:nvPr/>
        </p:nvSpPr>
        <p:spPr bwMode="auto">
          <a:xfrm>
            <a:off x="7213521"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正方形/長方形 135"/>
          <p:cNvSpPr/>
          <p:nvPr/>
        </p:nvSpPr>
        <p:spPr bwMode="auto">
          <a:xfrm>
            <a:off x="7746921" y="5366307"/>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テキスト ボックス 136"/>
          <p:cNvSpPr txBox="1"/>
          <p:nvPr/>
        </p:nvSpPr>
        <p:spPr>
          <a:xfrm>
            <a:off x="5203454" y="22324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138" name="テキスト ボックス 137"/>
          <p:cNvSpPr txBox="1"/>
          <p:nvPr/>
        </p:nvSpPr>
        <p:spPr>
          <a:xfrm>
            <a:off x="5736854" y="2226659"/>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139" name="テキスト ボックス 138"/>
          <p:cNvSpPr txBox="1"/>
          <p:nvPr/>
        </p:nvSpPr>
        <p:spPr>
          <a:xfrm>
            <a:off x="6258990" y="2232157"/>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140" name="テキスト ボックス 139"/>
          <p:cNvSpPr txBox="1"/>
          <p:nvPr/>
        </p:nvSpPr>
        <p:spPr>
          <a:xfrm>
            <a:off x="6792391" y="2226345"/>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141" name="テキスト ボックス 140"/>
          <p:cNvSpPr txBox="1"/>
          <p:nvPr/>
        </p:nvSpPr>
        <p:spPr>
          <a:xfrm>
            <a:off x="7312789" y="2232471"/>
            <a:ext cx="364203" cy="523220"/>
          </a:xfrm>
          <a:prstGeom prst="rect">
            <a:avLst/>
          </a:prstGeom>
          <a:noFill/>
        </p:spPr>
        <p:txBody>
          <a:bodyPr wrap="non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142" name="テキスト ボックス 141"/>
          <p:cNvSpPr txBox="1"/>
          <p:nvPr/>
        </p:nvSpPr>
        <p:spPr>
          <a:xfrm>
            <a:off x="7846188" y="2226659"/>
            <a:ext cx="364203" cy="523220"/>
          </a:xfrm>
          <a:prstGeom prst="rect">
            <a:avLst/>
          </a:prstGeom>
          <a:noFill/>
        </p:spPr>
        <p:txBody>
          <a:bodyPr wrap="none" rtlCol="0">
            <a:spAutoFit/>
          </a:bodyPr>
          <a:lstStyle/>
          <a:p>
            <a:r>
              <a:rPr kumimoji="1"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143" name="テキスト ボックス 142"/>
          <p:cNvSpPr txBox="1"/>
          <p:nvPr/>
        </p:nvSpPr>
        <p:spPr>
          <a:xfrm>
            <a:off x="8211912" y="533617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4" name="テキスト ボックス 143"/>
          <p:cNvSpPr txBox="1"/>
          <p:nvPr/>
        </p:nvSpPr>
        <p:spPr>
          <a:xfrm>
            <a:off x="8205127" y="4797682"/>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5" name="テキスト ボックス 144"/>
          <p:cNvSpPr txBox="1"/>
          <p:nvPr/>
        </p:nvSpPr>
        <p:spPr>
          <a:xfrm>
            <a:off x="8213413" y="4301917"/>
            <a:ext cx="545342"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6" name="テキスト ボックス 145"/>
          <p:cNvSpPr txBox="1"/>
          <p:nvPr/>
        </p:nvSpPr>
        <p:spPr>
          <a:xfrm>
            <a:off x="8206630" y="3763427"/>
            <a:ext cx="545341" cy="523220"/>
          </a:xfrm>
          <a:prstGeom prst="rect">
            <a:avLst/>
          </a:prstGeom>
          <a:noFill/>
        </p:spPr>
        <p:txBody>
          <a:bodyPr wrap="non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147" name="テキスト ボックス 146"/>
          <p:cNvSpPr txBox="1"/>
          <p:nvPr/>
        </p:nvSpPr>
        <p:spPr>
          <a:xfrm>
            <a:off x="8214596" y="3242752"/>
            <a:ext cx="545342"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8" name="テキスト ボックス 147"/>
          <p:cNvSpPr txBox="1"/>
          <p:nvPr/>
        </p:nvSpPr>
        <p:spPr>
          <a:xfrm>
            <a:off x="8207810" y="2704262"/>
            <a:ext cx="545341" cy="523220"/>
          </a:xfrm>
          <a:prstGeom prst="rect">
            <a:avLst/>
          </a:prstGeom>
          <a:noFill/>
        </p:spPr>
        <p:txBody>
          <a:bodyPr wrap="non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149" name="フリーフォーム 148"/>
          <p:cNvSpPr/>
          <p:nvPr/>
        </p:nvSpPr>
        <p:spPr bwMode="auto">
          <a:xfrm>
            <a:off x="7264875" y="38090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50" name="フリーフォーム 149"/>
          <p:cNvSpPr/>
          <p:nvPr/>
        </p:nvSpPr>
        <p:spPr bwMode="auto">
          <a:xfrm rot="10800000">
            <a:off x="6705600" y="3276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51" name="フリーフォーム 150"/>
          <p:cNvSpPr/>
          <p:nvPr/>
        </p:nvSpPr>
        <p:spPr bwMode="auto">
          <a:xfrm rot="10800000">
            <a:off x="7835867" y="3810000"/>
            <a:ext cx="417975" cy="401187"/>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54" name="フリーフォーム 153"/>
          <p:cNvSpPr/>
          <p:nvPr/>
        </p:nvSpPr>
        <p:spPr bwMode="auto">
          <a:xfrm rot="10800000">
            <a:off x="7274960" y="277784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55" name="フリーフォーム 154"/>
          <p:cNvSpPr/>
          <p:nvPr/>
        </p:nvSpPr>
        <p:spPr bwMode="auto">
          <a:xfrm rot="10800000">
            <a:off x="7819301" y="27712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56" name="フリーフォーム 155"/>
          <p:cNvSpPr/>
          <p:nvPr/>
        </p:nvSpPr>
        <p:spPr bwMode="auto">
          <a:xfrm>
            <a:off x="6769067" y="48768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57" name="フリーフォーム 156"/>
          <p:cNvSpPr/>
          <p:nvPr/>
        </p:nvSpPr>
        <p:spPr bwMode="auto">
          <a:xfrm>
            <a:off x="5138418" y="27309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58" name="テキスト ボックス 157"/>
          <p:cNvSpPr txBox="1"/>
          <p:nvPr/>
        </p:nvSpPr>
        <p:spPr>
          <a:xfrm>
            <a:off x="5976766" y="5992632"/>
            <a:ext cx="1869423" cy="461665"/>
          </a:xfrm>
          <a:prstGeom prst="rect">
            <a:avLst/>
          </a:prstGeom>
          <a:noFill/>
        </p:spPr>
        <p:txBody>
          <a:bodyPr wrap="none" rtlCol="0">
            <a:spAutoFit/>
          </a:bodyPr>
          <a:lstStyle/>
          <a:p>
            <a:r>
              <a:rPr kumimoji="1" lang="ja-JP" altLang="en-US" sz="2400" dirty="0"/>
              <a:t>▲</a:t>
            </a:r>
            <a:r>
              <a:rPr lang="ja-JP" altLang="en-US" sz="2400" dirty="0"/>
              <a:t>２三金まで</a:t>
            </a:r>
            <a:endParaRPr kumimoji="1" lang="ja-JP" altLang="en-US" sz="2400" dirty="0"/>
          </a:p>
        </p:txBody>
      </p:sp>
      <p:sp>
        <p:nvSpPr>
          <p:cNvPr id="159" name="フリーフォーム 158"/>
          <p:cNvSpPr/>
          <p:nvPr/>
        </p:nvSpPr>
        <p:spPr bwMode="auto">
          <a:xfrm rot="10800000">
            <a:off x="6737834" y="383173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grpSp>
        <p:nvGrpSpPr>
          <p:cNvPr id="168" name="グループ化 167"/>
          <p:cNvGrpSpPr/>
          <p:nvPr/>
        </p:nvGrpSpPr>
        <p:grpSpPr>
          <a:xfrm>
            <a:off x="6858000" y="3428997"/>
            <a:ext cx="1295400" cy="1287588"/>
            <a:chOff x="3276359" y="3958538"/>
            <a:chExt cx="988548" cy="982587"/>
          </a:xfrm>
        </p:grpSpPr>
        <p:sp>
          <p:nvSpPr>
            <p:cNvPr id="169" name="円/楕円 168"/>
            <p:cNvSpPr/>
            <p:nvPr/>
          </p:nvSpPr>
          <p:spPr bwMode="auto">
            <a:xfrm>
              <a:off x="3276359" y="3958856"/>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円/楕円 169"/>
            <p:cNvSpPr/>
            <p:nvPr/>
          </p:nvSpPr>
          <p:spPr bwMode="auto">
            <a:xfrm>
              <a:off x="3646565" y="396704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円/楕円 170"/>
            <p:cNvSpPr/>
            <p:nvPr/>
          </p:nvSpPr>
          <p:spPr bwMode="auto">
            <a:xfrm>
              <a:off x="4036307" y="3958538"/>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円/楕円 171"/>
            <p:cNvSpPr/>
            <p:nvPr/>
          </p:nvSpPr>
          <p:spPr bwMode="auto">
            <a:xfrm>
              <a:off x="3288822" y="4336823"/>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円/楕円 173"/>
            <p:cNvSpPr/>
            <p:nvPr/>
          </p:nvSpPr>
          <p:spPr bwMode="auto">
            <a:xfrm>
              <a:off x="3655216" y="4712525"/>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円/楕円 174"/>
            <p:cNvSpPr/>
            <p:nvPr/>
          </p:nvSpPr>
          <p:spPr bwMode="auto">
            <a:xfrm>
              <a:off x="4027113" y="4340594"/>
              <a:ext cx="228600" cy="228600"/>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179" name="グループ化 178"/>
          <p:cNvGrpSpPr/>
          <p:nvPr/>
        </p:nvGrpSpPr>
        <p:grpSpPr>
          <a:xfrm>
            <a:off x="6324600" y="3886200"/>
            <a:ext cx="1290159" cy="299559"/>
            <a:chOff x="6324600" y="3886200"/>
            <a:chExt cx="1290159" cy="299559"/>
          </a:xfrm>
        </p:grpSpPr>
        <p:sp>
          <p:nvSpPr>
            <p:cNvPr id="177" name="円/楕円 176"/>
            <p:cNvSpPr/>
            <p:nvPr/>
          </p:nvSpPr>
          <p:spPr bwMode="auto">
            <a:xfrm>
              <a:off x="6324600" y="3886200"/>
              <a:ext cx="299559" cy="299559"/>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円/楕円 177"/>
            <p:cNvSpPr/>
            <p:nvPr/>
          </p:nvSpPr>
          <p:spPr bwMode="auto">
            <a:xfrm>
              <a:off x="7315200" y="3886200"/>
              <a:ext cx="299559" cy="299559"/>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180" name="直線矢印コネクタ 179"/>
          <p:cNvCxnSpPr>
            <a:stCxn id="75" idx="1"/>
            <a:endCxn id="85" idx="1"/>
          </p:cNvCxnSpPr>
          <p:nvPr/>
        </p:nvCxnSpPr>
        <p:spPr bwMode="auto">
          <a:xfrm>
            <a:off x="5631714" y="2959438"/>
            <a:ext cx="2115207" cy="0"/>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線矢印コネクタ 182"/>
          <p:cNvCxnSpPr>
            <a:stCxn id="86" idx="0"/>
            <a:endCxn id="131" idx="2"/>
          </p:cNvCxnSpPr>
          <p:nvPr/>
        </p:nvCxnSpPr>
        <p:spPr bwMode="auto">
          <a:xfrm>
            <a:off x="5365014" y="3226138"/>
            <a:ext cx="0" cy="2673569"/>
          </a:xfrm>
          <a:prstGeom prst="straightConnector1">
            <a:avLst/>
          </a:prstGeom>
          <a:noFill/>
          <a:ln w="5080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 name="フリーフォーム 185"/>
          <p:cNvSpPr/>
          <p:nvPr/>
        </p:nvSpPr>
        <p:spPr bwMode="auto">
          <a:xfrm rot="10800000">
            <a:off x="6248400" y="32766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7516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0"/>
                                        </p:tgtEl>
                                        <p:attrNameLst>
                                          <p:attrName>style.visibility</p:attrName>
                                        </p:attrNameLst>
                                      </p:cBhvr>
                                      <p:to>
                                        <p:strVal val="visible"/>
                                      </p:to>
                                    </p:set>
                                    <p:animEffect transition="in" filter="wipe(left)">
                                      <p:cBhvr>
                                        <p:cTn id="14" dur="500"/>
                                        <p:tgtEl>
                                          <p:spTgt spid="180"/>
                                        </p:tgtEl>
                                      </p:cBhvr>
                                    </p:animEffect>
                                  </p:childTnLst>
                                </p:cTn>
                              </p:par>
                              <p:par>
                                <p:cTn id="15" presetID="22" presetClass="entr" presetSubtype="1" fill="hold" nodeType="with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wipe(up)">
                                      <p:cBhvr>
                                        <p:cTn id="17" dur="5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wipe(down)">
                                      <p:cBhvr>
                                        <p:cTn id="2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終了判定の例：将棋</a:t>
            </a:r>
          </a:p>
        </p:txBody>
      </p:sp>
      <p:sp>
        <p:nvSpPr>
          <p:cNvPr id="5" name="フローチャート : 判断 4"/>
          <p:cNvSpPr/>
          <p:nvPr/>
        </p:nvSpPr>
        <p:spPr bwMode="auto">
          <a:xfrm>
            <a:off x="1295400" y="1828800"/>
            <a:ext cx="3276600" cy="1143000"/>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王手</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されているか？</a:t>
            </a:r>
          </a:p>
        </p:txBody>
      </p:sp>
      <p:cxnSp>
        <p:nvCxnSpPr>
          <p:cNvPr id="7" name="直線矢印コネクタ 6"/>
          <p:cNvCxnSpPr>
            <a:stCxn id="5" idx="2"/>
            <a:endCxn id="11" idx="0"/>
          </p:cNvCxnSpPr>
          <p:nvPr/>
        </p:nvCxnSpPr>
        <p:spPr bwMode="auto">
          <a:xfrm>
            <a:off x="2933700" y="2971800"/>
            <a:ext cx="0" cy="4572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フローチャート: 処理 10"/>
          <p:cNvSpPr/>
          <p:nvPr/>
        </p:nvSpPr>
        <p:spPr bwMode="auto">
          <a:xfrm>
            <a:off x="1295400" y="3429000"/>
            <a:ext cx="3276600" cy="9906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玉を利きから逃がす手を</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合法手リストに加える</a:t>
            </a:r>
          </a:p>
        </p:txBody>
      </p:sp>
      <p:sp>
        <p:nvSpPr>
          <p:cNvPr id="22" name="テキスト ボックス 21"/>
          <p:cNvSpPr txBox="1"/>
          <p:nvPr/>
        </p:nvSpPr>
        <p:spPr>
          <a:xfrm>
            <a:off x="2971800" y="2971800"/>
            <a:ext cx="706540" cy="523220"/>
          </a:xfrm>
          <a:prstGeom prst="rect">
            <a:avLst/>
          </a:prstGeom>
          <a:noFill/>
        </p:spPr>
        <p:txBody>
          <a:bodyPr wrap="none" rtlCol="0">
            <a:spAutoFit/>
          </a:bodyPr>
          <a:lstStyle/>
          <a:p>
            <a:r>
              <a:rPr lang="en-US" altLang="ja-JP" dirty="0">
                <a:latin typeface="Times New Roman" pitchFamily="18" charset="0"/>
              </a:rPr>
              <a:t>Yes</a:t>
            </a:r>
            <a:endParaRPr kumimoji="1" lang="ja-JP" altLang="en-US" dirty="0">
              <a:latin typeface="Times New Roman" pitchFamily="18" charset="0"/>
            </a:endParaRPr>
          </a:p>
        </p:txBody>
      </p:sp>
      <p:cxnSp>
        <p:nvCxnSpPr>
          <p:cNvPr id="23" name="直線矢印コネクタ 22"/>
          <p:cNvCxnSpPr>
            <a:endCxn id="24" idx="0"/>
          </p:cNvCxnSpPr>
          <p:nvPr/>
        </p:nvCxnSpPr>
        <p:spPr bwMode="auto">
          <a:xfrm>
            <a:off x="2933700" y="4419600"/>
            <a:ext cx="0" cy="4572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フローチャート: 処理 23"/>
          <p:cNvSpPr/>
          <p:nvPr/>
        </p:nvSpPr>
        <p:spPr bwMode="auto">
          <a:xfrm>
            <a:off x="1295400" y="4876800"/>
            <a:ext cx="3276600" cy="9906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玉手している駒を取る手を</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合法手リストに加える</a:t>
            </a:r>
          </a:p>
        </p:txBody>
      </p:sp>
      <p:cxnSp>
        <p:nvCxnSpPr>
          <p:cNvPr id="26" name="直線矢印コネクタ 25"/>
          <p:cNvCxnSpPr/>
          <p:nvPr/>
        </p:nvCxnSpPr>
        <p:spPr bwMode="auto">
          <a:xfrm>
            <a:off x="6629400" y="1981200"/>
            <a:ext cx="0" cy="3810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フローチャート: 処理 26"/>
          <p:cNvSpPr/>
          <p:nvPr/>
        </p:nvSpPr>
        <p:spPr bwMode="auto">
          <a:xfrm>
            <a:off x="5029200" y="2362200"/>
            <a:ext cx="3276600" cy="9906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合駒する手を</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合法手リストに加える</a:t>
            </a:r>
          </a:p>
        </p:txBody>
      </p:sp>
      <p:cxnSp>
        <p:nvCxnSpPr>
          <p:cNvPr id="29" name="直線コネクタ 28"/>
          <p:cNvCxnSpPr/>
          <p:nvPr/>
        </p:nvCxnSpPr>
        <p:spPr bwMode="auto">
          <a:xfrm>
            <a:off x="2971800" y="5867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2971800" y="6248400"/>
            <a:ext cx="1828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p:nvPr/>
        </p:nvCxnSpPr>
        <p:spPr bwMode="auto">
          <a:xfrm>
            <a:off x="4800600" y="1981200"/>
            <a:ext cx="0" cy="4267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a:off x="4800600" y="1981200"/>
            <a:ext cx="1828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フローチャート : 判断 59"/>
          <p:cNvSpPr/>
          <p:nvPr/>
        </p:nvSpPr>
        <p:spPr bwMode="auto">
          <a:xfrm>
            <a:off x="4953000" y="3733800"/>
            <a:ext cx="3276600" cy="1143000"/>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合法手があるか？</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61" name="直線矢印コネクタ 60"/>
          <p:cNvCxnSpPr/>
          <p:nvPr/>
        </p:nvCxnSpPr>
        <p:spPr bwMode="auto">
          <a:xfrm>
            <a:off x="6629400" y="3352800"/>
            <a:ext cx="0" cy="3810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63"/>
          <p:cNvCxnSpPr/>
          <p:nvPr/>
        </p:nvCxnSpPr>
        <p:spPr bwMode="auto">
          <a:xfrm>
            <a:off x="6591300" y="4876800"/>
            <a:ext cx="0" cy="4572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p:cNvSpPr txBox="1"/>
          <p:nvPr/>
        </p:nvSpPr>
        <p:spPr>
          <a:xfrm>
            <a:off x="6670723" y="4876800"/>
            <a:ext cx="623890" cy="523220"/>
          </a:xfrm>
          <a:prstGeom prst="rect">
            <a:avLst/>
          </a:prstGeom>
          <a:noFill/>
        </p:spPr>
        <p:txBody>
          <a:bodyPr wrap="none" rtlCol="0">
            <a:spAutoFit/>
          </a:bodyPr>
          <a:lstStyle/>
          <a:p>
            <a:r>
              <a:rPr kumimoji="1" lang="en-US" altLang="ja-JP" dirty="0">
                <a:latin typeface="Times New Roman" pitchFamily="18" charset="0"/>
              </a:rPr>
              <a:t>No</a:t>
            </a:r>
            <a:endParaRPr kumimoji="1" lang="ja-JP" altLang="en-US" dirty="0">
              <a:latin typeface="Times New Roman" pitchFamily="18" charset="0"/>
            </a:endParaRPr>
          </a:p>
        </p:txBody>
      </p:sp>
      <p:sp>
        <p:nvSpPr>
          <p:cNvPr id="66" name="フローチャート : 端子 65"/>
          <p:cNvSpPr/>
          <p:nvPr/>
        </p:nvSpPr>
        <p:spPr bwMode="auto">
          <a:xfrm>
            <a:off x="5410200" y="5334000"/>
            <a:ext cx="2362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詰み！</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67" name="直線矢印コネクタ 66"/>
          <p:cNvCxnSpPr/>
          <p:nvPr/>
        </p:nvCxnSpPr>
        <p:spPr bwMode="auto">
          <a:xfrm>
            <a:off x="685800" y="2362200"/>
            <a:ext cx="0" cy="37338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テキスト ボックス 67"/>
          <p:cNvSpPr txBox="1"/>
          <p:nvPr/>
        </p:nvSpPr>
        <p:spPr>
          <a:xfrm>
            <a:off x="762000" y="2362200"/>
            <a:ext cx="623890" cy="523220"/>
          </a:xfrm>
          <a:prstGeom prst="rect">
            <a:avLst/>
          </a:prstGeom>
          <a:noFill/>
        </p:spPr>
        <p:txBody>
          <a:bodyPr wrap="none" rtlCol="0">
            <a:spAutoFit/>
          </a:bodyPr>
          <a:lstStyle/>
          <a:p>
            <a:r>
              <a:rPr kumimoji="1" lang="en-US" altLang="ja-JP" dirty="0">
                <a:latin typeface="Times New Roman" pitchFamily="18" charset="0"/>
              </a:rPr>
              <a:t>No</a:t>
            </a:r>
            <a:endParaRPr kumimoji="1" lang="ja-JP" altLang="en-US" dirty="0">
              <a:latin typeface="Times New Roman" pitchFamily="18" charset="0"/>
            </a:endParaRPr>
          </a:p>
        </p:txBody>
      </p:sp>
      <p:sp>
        <p:nvSpPr>
          <p:cNvPr id="69" name="フローチャート : 端子 68"/>
          <p:cNvSpPr/>
          <p:nvPr/>
        </p:nvSpPr>
        <p:spPr bwMode="auto">
          <a:xfrm>
            <a:off x="228600" y="6096000"/>
            <a:ext cx="2362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通常の処理</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71" name="直線コネクタ 70"/>
          <p:cNvCxnSpPr/>
          <p:nvPr/>
        </p:nvCxnSpPr>
        <p:spPr bwMode="auto">
          <a:xfrm>
            <a:off x="685800" y="2362200"/>
            <a:ext cx="60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フローチャート : 端子 73"/>
          <p:cNvSpPr/>
          <p:nvPr/>
        </p:nvSpPr>
        <p:spPr bwMode="auto">
          <a:xfrm>
            <a:off x="5029200" y="6096000"/>
            <a:ext cx="3886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王手から逃げる手の処理</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75" name="直線コネクタ 74"/>
          <p:cNvCxnSpPr/>
          <p:nvPr/>
        </p:nvCxnSpPr>
        <p:spPr bwMode="auto">
          <a:xfrm>
            <a:off x="8229600" y="43434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p:cNvCxnSpPr/>
          <p:nvPr/>
        </p:nvCxnSpPr>
        <p:spPr bwMode="auto">
          <a:xfrm>
            <a:off x="8534400" y="4343400"/>
            <a:ext cx="0" cy="18288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7772400" y="4343400"/>
            <a:ext cx="706540" cy="523220"/>
          </a:xfrm>
          <a:prstGeom prst="rect">
            <a:avLst/>
          </a:prstGeom>
          <a:noFill/>
        </p:spPr>
        <p:txBody>
          <a:bodyPr wrap="none" rtlCol="0">
            <a:spAutoFit/>
          </a:bodyPr>
          <a:lstStyle/>
          <a:p>
            <a:r>
              <a:rPr lang="en-US" altLang="ja-JP" dirty="0">
                <a:latin typeface="Times New Roman" pitchFamily="18" charset="0"/>
              </a:rPr>
              <a:t>Yes</a:t>
            </a:r>
            <a:endParaRPr kumimoji="1" lang="ja-JP" altLang="en-US" dirty="0">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終了判定の例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grpSp>
        <p:nvGrpSpPr>
          <p:cNvPr id="70" name="グループ化 69"/>
          <p:cNvGrpSpPr/>
          <p:nvPr/>
        </p:nvGrpSpPr>
        <p:grpSpPr>
          <a:xfrm>
            <a:off x="609600" y="1417638"/>
            <a:ext cx="5048543" cy="5048543"/>
            <a:chOff x="704193" y="1199857"/>
            <a:chExt cx="5048543" cy="5048543"/>
          </a:xfrm>
        </p:grpSpPr>
        <p:sp>
          <p:nvSpPr>
            <p:cNvPr id="68" name="正方形/長方形 67"/>
            <p:cNvSpPr/>
            <p:nvPr/>
          </p:nvSpPr>
          <p:spPr bwMode="auto">
            <a:xfrm>
              <a:off x="704193" y="1199857"/>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1428093" y="140313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円/楕円 112"/>
            <p:cNvSpPr/>
            <p:nvPr/>
          </p:nvSpPr>
          <p:spPr bwMode="auto">
            <a:xfrm>
              <a:off x="1960418" y="139984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2492743" y="141435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1960418" y="192757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2492743" y="245631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円/楕円 118"/>
            <p:cNvSpPr/>
            <p:nvPr/>
          </p:nvSpPr>
          <p:spPr bwMode="auto">
            <a:xfrm>
              <a:off x="2492743" y="193020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3007750" y="247321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円/楕円 120"/>
            <p:cNvSpPr/>
            <p:nvPr/>
          </p:nvSpPr>
          <p:spPr bwMode="auto">
            <a:xfrm>
              <a:off x="4087927" y="2477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円/楕円 121"/>
            <p:cNvSpPr/>
            <p:nvPr/>
          </p:nvSpPr>
          <p:spPr bwMode="auto">
            <a:xfrm>
              <a:off x="4624910" y="247677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5121046" y="2477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3004705" y="3013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3560977" y="3013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円/楕円 125"/>
            <p:cNvSpPr/>
            <p:nvPr/>
          </p:nvSpPr>
          <p:spPr bwMode="auto">
            <a:xfrm>
              <a:off x="4086255" y="301673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3004705" y="354986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円/楕円 127"/>
            <p:cNvSpPr/>
            <p:nvPr/>
          </p:nvSpPr>
          <p:spPr bwMode="auto">
            <a:xfrm>
              <a:off x="2988253" y="408655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3004710" y="461995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3004705" y="514350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987596" y="567033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円/楕円 131"/>
            <p:cNvSpPr/>
            <p:nvPr/>
          </p:nvSpPr>
          <p:spPr bwMode="auto">
            <a:xfrm>
              <a:off x="3526191" y="5680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円/楕円 132"/>
            <p:cNvSpPr/>
            <p:nvPr/>
          </p:nvSpPr>
          <p:spPr bwMode="auto">
            <a:xfrm>
              <a:off x="2492743" y="406586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円/楕円 133"/>
            <p:cNvSpPr/>
            <p:nvPr/>
          </p:nvSpPr>
          <p:spPr bwMode="auto">
            <a:xfrm>
              <a:off x="1950565" y="406586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円/楕円 134"/>
            <p:cNvSpPr/>
            <p:nvPr/>
          </p:nvSpPr>
          <p:spPr bwMode="auto">
            <a:xfrm>
              <a:off x="1950565" y="461693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1953431" y="514323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1425104" y="514323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886631" y="514251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円/楕円 138"/>
            <p:cNvSpPr/>
            <p:nvPr/>
          </p:nvSpPr>
          <p:spPr bwMode="auto">
            <a:xfrm>
              <a:off x="1427257" y="193020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円/楕円 139"/>
            <p:cNvSpPr/>
            <p:nvPr/>
          </p:nvSpPr>
          <p:spPr bwMode="auto">
            <a:xfrm>
              <a:off x="1953431" y="245631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円/楕円 140"/>
            <p:cNvSpPr/>
            <p:nvPr/>
          </p:nvSpPr>
          <p:spPr bwMode="auto">
            <a:xfrm>
              <a:off x="1953431" y="298287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円/楕円 141"/>
            <p:cNvSpPr/>
            <p:nvPr/>
          </p:nvSpPr>
          <p:spPr bwMode="auto">
            <a:xfrm>
              <a:off x="2494953" y="298242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2492743" y="354001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円/楕円 143"/>
            <p:cNvSpPr/>
            <p:nvPr/>
          </p:nvSpPr>
          <p:spPr bwMode="auto">
            <a:xfrm>
              <a:off x="1951938" y="353646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円/楕円 144"/>
            <p:cNvSpPr/>
            <p:nvPr/>
          </p:nvSpPr>
          <p:spPr bwMode="auto">
            <a:xfrm>
              <a:off x="1425104" y="35276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1425761" y="40610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1427911" y="461693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902573" y="461704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円/楕円 148"/>
            <p:cNvSpPr/>
            <p:nvPr/>
          </p:nvSpPr>
          <p:spPr bwMode="auto">
            <a:xfrm>
              <a:off x="5121046" y="301646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円/楕円 149"/>
            <p:cNvSpPr/>
            <p:nvPr/>
          </p:nvSpPr>
          <p:spPr bwMode="auto">
            <a:xfrm>
              <a:off x="4625032" y="30101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円/楕円 150"/>
            <p:cNvSpPr/>
            <p:nvPr/>
          </p:nvSpPr>
          <p:spPr bwMode="auto">
            <a:xfrm>
              <a:off x="4626194" y="354986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円/楕円 151"/>
            <p:cNvSpPr/>
            <p:nvPr/>
          </p:nvSpPr>
          <p:spPr bwMode="auto">
            <a:xfrm>
              <a:off x="4071929" y="354685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546823" y="353657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3546823" y="4062577"/>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3546823" y="461677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3546823" y="514339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4087927" y="514339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4085729" y="567033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97" name="テキスト ボックス 196"/>
          <p:cNvSpPr txBox="1"/>
          <p:nvPr/>
        </p:nvSpPr>
        <p:spPr>
          <a:xfrm>
            <a:off x="5953811" y="1552977"/>
            <a:ext cx="2252540" cy="1040285"/>
          </a:xfrm>
          <a:prstGeom prst="rect">
            <a:avLst/>
          </a:prstGeom>
          <a:noFill/>
        </p:spPr>
        <p:txBody>
          <a:bodyPr wrap="none" rtlCol="0">
            <a:spAutoFit/>
          </a:bodyPr>
          <a:lstStyle/>
          <a:p>
            <a:pPr algn="l"/>
            <a:r>
              <a:rPr lang="ja-JP" altLang="en-US" dirty="0"/>
              <a:t>双方がパスを</a:t>
            </a:r>
            <a:endParaRPr lang="en-US" altLang="ja-JP" dirty="0"/>
          </a:p>
          <a:p>
            <a:pPr algn="l"/>
            <a:r>
              <a:rPr lang="ja-JP" altLang="en-US" dirty="0"/>
              <a:t>すれば終了</a:t>
            </a:r>
            <a:endParaRPr kumimoji="1" lang="en-US" altLang="ja-JP" dirty="0"/>
          </a:p>
        </p:txBody>
      </p:sp>
      <p:sp>
        <p:nvSpPr>
          <p:cNvPr id="67" name="テキスト ボックス 66"/>
          <p:cNvSpPr txBox="1"/>
          <p:nvPr/>
        </p:nvSpPr>
        <p:spPr>
          <a:xfrm>
            <a:off x="6074948" y="2962708"/>
            <a:ext cx="2316660" cy="1348061"/>
          </a:xfrm>
          <a:prstGeom prst="rect">
            <a:avLst/>
          </a:prstGeom>
          <a:noFill/>
        </p:spPr>
        <p:txBody>
          <a:bodyPr wrap="none" rtlCol="0">
            <a:spAutoFit/>
          </a:bodyPr>
          <a:lstStyle/>
          <a:p>
            <a:pPr algn="l"/>
            <a:r>
              <a:rPr kumimoji="1" lang="ja-JP" altLang="en-US" sz="2400" dirty="0"/>
              <a:t>双方が</a:t>
            </a:r>
            <a:endParaRPr kumimoji="1" lang="en-US" altLang="ja-JP" sz="2400" dirty="0"/>
          </a:p>
          <a:p>
            <a:pPr algn="l"/>
            <a:r>
              <a:rPr lang="ja-JP" altLang="en-US" sz="2400" dirty="0"/>
              <a:t>「これ以上</a:t>
            </a:r>
            <a:r>
              <a:rPr kumimoji="1" lang="ja-JP" altLang="en-US" sz="2400" dirty="0"/>
              <a:t>石を</a:t>
            </a:r>
            <a:endParaRPr kumimoji="1" lang="en-US" altLang="ja-JP" sz="2400" dirty="0"/>
          </a:p>
          <a:p>
            <a:pPr algn="l"/>
            <a:r>
              <a:rPr kumimoji="1" lang="ja-JP" altLang="en-US" sz="2400" dirty="0"/>
              <a:t>打つと損になる」</a:t>
            </a:r>
            <a:endParaRPr kumimoji="1" lang="en-US" altLang="ja-JP" sz="2400" dirty="0"/>
          </a:p>
        </p:txBody>
      </p:sp>
      <p:sp>
        <p:nvSpPr>
          <p:cNvPr id="71" name="テキスト ボックス 70"/>
          <p:cNvSpPr txBox="1"/>
          <p:nvPr/>
        </p:nvSpPr>
        <p:spPr>
          <a:xfrm>
            <a:off x="6225630" y="4680215"/>
            <a:ext cx="2015295" cy="1348061"/>
          </a:xfrm>
          <a:prstGeom prst="rect">
            <a:avLst/>
          </a:prstGeom>
          <a:noFill/>
        </p:spPr>
        <p:txBody>
          <a:bodyPr wrap="none" rtlCol="0">
            <a:spAutoFit/>
          </a:bodyPr>
          <a:lstStyle/>
          <a:p>
            <a:pPr algn="l"/>
            <a:r>
              <a:rPr lang="ja-JP" altLang="en-US" sz="2400" dirty="0"/>
              <a:t>損になるかは</a:t>
            </a:r>
            <a:endParaRPr lang="en-US" altLang="ja-JP" sz="2400" dirty="0"/>
          </a:p>
          <a:p>
            <a:pPr algn="l"/>
            <a:r>
              <a:rPr lang="ja-JP" altLang="en-US" sz="2400" dirty="0"/>
              <a:t>地の計算</a:t>
            </a:r>
            <a:endParaRPr lang="en-US" altLang="ja-JP" sz="2400" dirty="0"/>
          </a:p>
          <a:p>
            <a:pPr algn="l"/>
            <a:r>
              <a:rPr lang="ja-JP" altLang="en-US" sz="2400" dirty="0"/>
              <a:t>で決まる</a:t>
            </a:r>
            <a:endParaRPr kumimoji="1" lang="ja-JP" altLang="en-US" sz="2400" dirty="0"/>
          </a:p>
        </p:txBody>
      </p:sp>
    </p:spTree>
    <p:extLst>
      <p:ext uri="{BB962C8B-B14F-4D97-AF65-F5344CB8AC3E}">
        <p14:creationId xmlns:p14="http://schemas.microsoft.com/office/powerpoint/2010/main" val="40749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終了判定の例：囲碁</a:t>
            </a:r>
          </a:p>
        </p:txBody>
      </p:sp>
      <p:sp>
        <p:nvSpPr>
          <p:cNvPr id="5" name="フローチャート : 判断 4"/>
          <p:cNvSpPr/>
          <p:nvPr/>
        </p:nvSpPr>
        <p:spPr bwMode="auto">
          <a:xfrm>
            <a:off x="1295400" y="1828800"/>
            <a:ext cx="3276600" cy="1143000"/>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打つと得になる</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目はあるか？</a:t>
            </a:r>
          </a:p>
        </p:txBody>
      </p:sp>
      <p:cxnSp>
        <p:nvCxnSpPr>
          <p:cNvPr id="7" name="直線矢印コネクタ 6"/>
          <p:cNvCxnSpPr>
            <a:stCxn id="5" idx="2"/>
          </p:cNvCxnSpPr>
          <p:nvPr/>
        </p:nvCxnSpPr>
        <p:spPr bwMode="auto">
          <a:xfrm>
            <a:off x="2933700" y="2971800"/>
            <a:ext cx="0" cy="4572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p:cNvSpPr txBox="1"/>
          <p:nvPr/>
        </p:nvSpPr>
        <p:spPr>
          <a:xfrm>
            <a:off x="4495800" y="1905000"/>
            <a:ext cx="706540" cy="523220"/>
          </a:xfrm>
          <a:prstGeom prst="rect">
            <a:avLst/>
          </a:prstGeom>
          <a:noFill/>
        </p:spPr>
        <p:txBody>
          <a:bodyPr wrap="none" rtlCol="0">
            <a:spAutoFit/>
          </a:bodyPr>
          <a:lstStyle/>
          <a:p>
            <a:r>
              <a:rPr lang="en-US" altLang="ja-JP" dirty="0">
                <a:latin typeface="Times New Roman" pitchFamily="18" charset="0"/>
              </a:rPr>
              <a:t>Yes</a:t>
            </a:r>
            <a:endParaRPr kumimoji="1" lang="ja-JP" altLang="en-US" dirty="0">
              <a:latin typeface="Times New Roman" pitchFamily="18" charset="0"/>
            </a:endParaRPr>
          </a:p>
        </p:txBody>
      </p:sp>
      <p:cxnSp>
        <p:nvCxnSpPr>
          <p:cNvPr id="67" name="直線矢印コネクタ 66"/>
          <p:cNvCxnSpPr/>
          <p:nvPr/>
        </p:nvCxnSpPr>
        <p:spPr bwMode="auto">
          <a:xfrm>
            <a:off x="4572000" y="2438400"/>
            <a:ext cx="9906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テキスト ボックス 67"/>
          <p:cNvSpPr txBox="1"/>
          <p:nvPr/>
        </p:nvSpPr>
        <p:spPr>
          <a:xfrm>
            <a:off x="3048000" y="2895600"/>
            <a:ext cx="623890" cy="523220"/>
          </a:xfrm>
          <a:prstGeom prst="rect">
            <a:avLst/>
          </a:prstGeom>
          <a:noFill/>
        </p:spPr>
        <p:txBody>
          <a:bodyPr wrap="none" rtlCol="0">
            <a:spAutoFit/>
          </a:bodyPr>
          <a:lstStyle/>
          <a:p>
            <a:r>
              <a:rPr kumimoji="1" lang="en-US" altLang="ja-JP" dirty="0">
                <a:latin typeface="Times New Roman" pitchFamily="18" charset="0"/>
              </a:rPr>
              <a:t>No</a:t>
            </a:r>
            <a:endParaRPr kumimoji="1" lang="ja-JP" altLang="en-US" dirty="0">
              <a:latin typeface="Times New Roman" pitchFamily="18" charset="0"/>
            </a:endParaRPr>
          </a:p>
        </p:txBody>
      </p:sp>
      <p:sp>
        <p:nvSpPr>
          <p:cNvPr id="69" name="フローチャート : 端子 68"/>
          <p:cNvSpPr/>
          <p:nvPr/>
        </p:nvSpPr>
        <p:spPr bwMode="auto">
          <a:xfrm>
            <a:off x="1752600" y="4953000"/>
            <a:ext cx="2362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パス</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フローチャート : 端子 29"/>
          <p:cNvSpPr/>
          <p:nvPr/>
        </p:nvSpPr>
        <p:spPr bwMode="auto">
          <a:xfrm>
            <a:off x="5562600" y="2133600"/>
            <a:ext cx="2362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通常の処理</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フローチャート : 判断 30"/>
          <p:cNvSpPr/>
          <p:nvPr/>
        </p:nvSpPr>
        <p:spPr bwMode="auto">
          <a:xfrm>
            <a:off x="1295400" y="3352800"/>
            <a:ext cx="3276600" cy="1143000"/>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駄目</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はあるか？</a:t>
            </a:r>
          </a:p>
        </p:txBody>
      </p:sp>
      <p:cxnSp>
        <p:nvCxnSpPr>
          <p:cNvPr id="32" name="直線矢印コネクタ 31"/>
          <p:cNvCxnSpPr/>
          <p:nvPr/>
        </p:nvCxnSpPr>
        <p:spPr bwMode="auto">
          <a:xfrm>
            <a:off x="2971800" y="4495800"/>
            <a:ext cx="0" cy="45720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4495800" y="3429000"/>
            <a:ext cx="706540" cy="523220"/>
          </a:xfrm>
          <a:prstGeom prst="rect">
            <a:avLst/>
          </a:prstGeom>
          <a:noFill/>
        </p:spPr>
        <p:txBody>
          <a:bodyPr wrap="none" rtlCol="0">
            <a:spAutoFit/>
          </a:bodyPr>
          <a:lstStyle/>
          <a:p>
            <a:r>
              <a:rPr lang="en-US" altLang="ja-JP" dirty="0">
                <a:latin typeface="Times New Roman" pitchFamily="18" charset="0"/>
              </a:rPr>
              <a:t>Yes</a:t>
            </a:r>
            <a:endParaRPr kumimoji="1" lang="ja-JP" altLang="en-US" dirty="0">
              <a:latin typeface="Times New Roman" pitchFamily="18" charset="0"/>
            </a:endParaRPr>
          </a:p>
        </p:txBody>
      </p:sp>
      <p:cxnSp>
        <p:nvCxnSpPr>
          <p:cNvPr id="34" name="直線矢印コネクタ 33"/>
          <p:cNvCxnSpPr/>
          <p:nvPr/>
        </p:nvCxnSpPr>
        <p:spPr bwMode="auto">
          <a:xfrm>
            <a:off x="4572000" y="3962400"/>
            <a:ext cx="9906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34"/>
          <p:cNvSpPr txBox="1"/>
          <p:nvPr/>
        </p:nvSpPr>
        <p:spPr>
          <a:xfrm>
            <a:off x="3048000" y="4419600"/>
            <a:ext cx="623890" cy="523220"/>
          </a:xfrm>
          <a:prstGeom prst="rect">
            <a:avLst/>
          </a:prstGeom>
          <a:noFill/>
        </p:spPr>
        <p:txBody>
          <a:bodyPr wrap="none" rtlCol="0">
            <a:spAutoFit/>
          </a:bodyPr>
          <a:lstStyle/>
          <a:p>
            <a:r>
              <a:rPr kumimoji="1" lang="en-US" altLang="ja-JP" dirty="0">
                <a:latin typeface="Times New Roman" pitchFamily="18" charset="0"/>
              </a:rPr>
              <a:t>No</a:t>
            </a:r>
            <a:endParaRPr kumimoji="1" lang="ja-JP" altLang="en-US" dirty="0">
              <a:latin typeface="Times New Roman" pitchFamily="18" charset="0"/>
            </a:endParaRPr>
          </a:p>
        </p:txBody>
      </p:sp>
      <p:sp>
        <p:nvSpPr>
          <p:cNvPr id="36" name="フローチャート : 端子 35"/>
          <p:cNvSpPr/>
          <p:nvPr/>
        </p:nvSpPr>
        <p:spPr bwMode="auto">
          <a:xfrm>
            <a:off x="5562600" y="3657600"/>
            <a:ext cx="2362200" cy="5334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駄目の処理</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テキスト ボックス 39"/>
          <p:cNvSpPr txBox="1"/>
          <p:nvPr/>
        </p:nvSpPr>
        <p:spPr>
          <a:xfrm>
            <a:off x="5029200" y="5486400"/>
            <a:ext cx="3570208" cy="1040285"/>
          </a:xfrm>
          <a:prstGeom prst="rect">
            <a:avLst/>
          </a:prstGeom>
          <a:noFill/>
        </p:spPr>
        <p:txBody>
          <a:bodyPr wrap="none" rtlCol="0">
            <a:spAutoFit/>
          </a:bodyPr>
          <a:lstStyle/>
          <a:p>
            <a:r>
              <a:rPr kumimoji="1" lang="ja-JP" altLang="en-US" dirty="0"/>
              <a:t>「打つと得になる目」の</a:t>
            </a:r>
            <a:endParaRPr kumimoji="1" lang="en-US" altLang="ja-JP" dirty="0"/>
          </a:p>
          <a:p>
            <a:r>
              <a:rPr lang="ja-JP" altLang="en-US" dirty="0"/>
              <a:t>判定は難しい</a:t>
            </a:r>
            <a:r>
              <a:rPr lang="en-US" altLang="ja-JP" dirty="0"/>
              <a:t>…</a:t>
            </a:r>
            <a:endParaRPr kumimoji="1"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grpSp>
        <p:nvGrpSpPr>
          <p:cNvPr id="85" name="グループ化 84"/>
          <p:cNvGrpSpPr/>
          <p:nvPr/>
        </p:nvGrpSpPr>
        <p:grpSpPr>
          <a:xfrm>
            <a:off x="562304" y="1210007"/>
            <a:ext cx="5105400" cy="5140842"/>
            <a:chOff x="562304" y="1210007"/>
            <a:chExt cx="5105400" cy="5140842"/>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86" name="円/楕円 85"/>
            <p:cNvSpPr/>
            <p:nvPr/>
          </p:nvSpPr>
          <p:spPr bwMode="auto">
            <a:xfrm>
              <a:off x="2652432" y="44261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2</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2" name="円/楕円 91"/>
            <p:cNvSpPr/>
            <p:nvPr/>
          </p:nvSpPr>
          <p:spPr bwMode="auto">
            <a:xfrm>
              <a:off x="2142063" y="38832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3</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4" name="円/楕円 93"/>
            <p:cNvSpPr/>
            <p:nvPr/>
          </p:nvSpPr>
          <p:spPr bwMode="auto">
            <a:xfrm>
              <a:off x="3719348" y="336899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4</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9" name="円/楕円 98"/>
            <p:cNvSpPr/>
            <p:nvPr/>
          </p:nvSpPr>
          <p:spPr bwMode="auto">
            <a:xfrm>
              <a:off x="2652432" y="3369517"/>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円/楕円 99"/>
            <p:cNvSpPr/>
            <p:nvPr/>
          </p:nvSpPr>
          <p:spPr bwMode="auto">
            <a:xfrm>
              <a:off x="3184076" y="284033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5</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01" name="円/楕円 100"/>
            <p:cNvSpPr/>
            <p:nvPr/>
          </p:nvSpPr>
          <p:spPr bwMode="auto">
            <a:xfrm>
              <a:off x="3711446" y="387965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1" name="円/楕円 110"/>
            <p:cNvSpPr/>
            <p:nvPr/>
          </p:nvSpPr>
          <p:spPr bwMode="auto">
            <a:xfrm>
              <a:off x="2652568" y="38927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円/楕円 111"/>
            <p:cNvSpPr/>
            <p:nvPr/>
          </p:nvSpPr>
          <p:spPr bwMode="auto">
            <a:xfrm>
              <a:off x="3170744" y="336209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3182007" y="388320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141846" y="441623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6</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160" name="テキスト ボックス 159"/>
          <p:cNvSpPr txBox="1"/>
          <p:nvPr/>
        </p:nvSpPr>
        <p:spPr>
          <a:xfrm>
            <a:off x="5714212" y="1336271"/>
            <a:ext cx="3286856" cy="1643527"/>
          </a:xfrm>
          <a:prstGeom prst="rect">
            <a:avLst/>
          </a:prstGeom>
          <a:noFill/>
        </p:spPr>
        <p:txBody>
          <a:bodyPr wrap="square" rtlCol="0">
            <a:spAutoFit/>
          </a:bodyPr>
          <a:lstStyle/>
          <a:p>
            <a:pPr marL="457200" indent="-457200" algn="l">
              <a:buClr>
                <a:srgbClr val="FFC000"/>
              </a:buClr>
              <a:buFont typeface="Wingdings" panose="05000000000000000000" pitchFamily="2" charset="2"/>
              <a:buChar char="l"/>
            </a:pPr>
            <a:r>
              <a:rPr lang="ja-JP" altLang="en-US" sz="2400" dirty="0"/>
              <a:t>敵石を挟める空マスにのみ自石を置ける</a:t>
            </a:r>
            <a:endParaRPr lang="en-US" altLang="ja-JP" sz="2400" dirty="0"/>
          </a:p>
          <a:p>
            <a:pPr marL="457200" indent="-457200" algn="l">
              <a:buClr>
                <a:srgbClr val="FFC000"/>
              </a:buClr>
              <a:buFont typeface="Wingdings" panose="05000000000000000000" pitchFamily="2" charset="2"/>
              <a:buChar char="l"/>
            </a:pPr>
            <a:r>
              <a:rPr kumimoji="1" lang="ja-JP" altLang="en-US" sz="2400" dirty="0"/>
              <a:t>挟んだ敵石をひっくり返</a:t>
            </a:r>
            <a:r>
              <a:rPr lang="ja-JP" altLang="en-US" sz="2400" dirty="0"/>
              <a:t>して自石にする</a:t>
            </a:r>
            <a:endParaRPr kumimoji="1" lang="en-US" altLang="ja-JP" sz="2400" dirty="0"/>
          </a:p>
        </p:txBody>
      </p:sp>
      <p:grpSp>
        <p:nvGrpSpPr>
          <p:cNvPr id="118" name="グループ化 117"/>
          <p:cNvGrpSpPr/>
          <p:nvPr/>
        </p:nvGrpSpPr>
        <p:grpSpPr>
          <a:xfrm>
            <a:off x="6137198" y="3452059"/>
            <a:ext cx="2544286" cy="904863"/>
            <a:chOff x="6201104" y="5512769"/>
            <a:chExt cx="2544286" cy="904863"/>
          </a:xfrm>
        </p:grpSpPr>
        <p:sp>
          <p:nvSpPr>
            <p:cNvPr id="167" name="星 5 166"/>
            <p:cNvSpPr/>
            <p:nvPr/>
          </p:nvSpPr>
          <p:spPr bwMode="auto">
            <a:xfrm>
              <a:off x="6326781" y="6026324"/>
              <a:ext cx="282330" cy="282330"/>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テキスト ボックス 116"/>
            <p:cNvSpPr txBox="1"/>
            <p:nvPr/>
          </p:nvSpPr>
          <p:spPr>
            <a:xfrm>
              <a:off x="6201104" y="5512769"/>
              <a:ext cx="2544286" cy="904863"/>
            </a:xfrm>
            <a:prstGeom prst="rect">
              <a:avLst/>
            </a:prstGeom>
            <a:noFill/>
          </p:spPr>
          <p:txBody>
            <a:bodyPr wrap="none" rtlCol="0">
              <a:spAutoFit/>
            </a:bodyPr>
            <a:lstStyle/>
            <a:p>
              <a:pPr algn="l"/>
              <a:r>
                <a:rPr kumimoji="1" lang="ja-JP" altLang="en-US" sz="2400" dirty="0"/>
                <a:t>黒石を置けるのは</a:t>
              </a:r>
              <a:endParaRPr kumimoji="1" lang="en-US" altLang="ja-JP" sz="2400" dirty="0"/>
            </a:p>
            <a:p>
              <a:pPr algn="l"/>
              <a:r>
                <a:rPr lang="ja-JP" altLang="en-US" sz="2400" dirty="0"/>
                <a:t>　　の</a:t>
              </a:r>
              <a:r>
                <a:rPr lang="en-US" altLang="ja-JP" sz="2400" dirty="0"/>
                <a:t>9</a:t>
              </a:r>
              <a:r>
                <a:rPr lang="ja-JP" altLang="en-US" sz="2400" dirty="0"/>
                <a:t>か所</a:t>
              </a:r>
              <a:endParaRPr kumimoji="1" lang="ja-JP" altLang="en-US" sz="2400" dirty="0"/>
            </a:p>
          </p:txBody>
        </p:sp>
      </p:grpSp>
      <p:grpSp>
        <p:nvGrpSpPr>
          <p:cNvPr id="119" name="グループ化 118"/>
          <p:cNvGrpSpPr/>
          <p:nvPr/>
        </p:nvGrpSpPr>
        <p:grpSpPr>
          <a:xfrm>
            <a:off x="2182935" y="2856390"/>
            <a:ext cx="2404787" cy="2449977"/>
            <a:chOff x="2182935" y="2856390"/>
            <a:chExt cx="2404787" cy="2449977"/>
          </a:xfrm>
        </p:grpSpPr>
        <p:sp>
          <p:nvSpPr>
            <p:cNvPr id="161" name="星 5 160"/>
            <p:cNvSpPr/>
            <p:nvPr/>
          </p:nvSpPr>
          <p:spPr bwMode="auto">
            <a:xfrm>
              <a:off x="2716409" y="285639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星 5 161"/>
            <p:cNvSpPr/>
            <p:nvPr/>
          </p:nvSpPr>
          <p:spPr bwMode="auto">
            <a:xfrm>
              <a:off x="3764742" y="444677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星 5 162"/>
            <p:cNvSpPr/>
            <p:nvPr/>
          </p:nvSpPr>
          <p:spPr bwMode="auto">
            <a:xfrm>
              <a:off x="3231342" y="445694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星 5 163"/>
            <p:cNvSpPr/>
            <p:nvPr/>
          </p:nvSpPr>
          <p:spPr bwMode="auto">
            <a:xfrm>
              <a:off x="2707368" y="500890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星 5 164"/>
            <p:cNvSpPr/>
            <p:nvPr/>
          </p:nvSpPr>
          <p:spPr bwMode="auto">
            <a:xfrm>
              <a:off x="2182935" y="5024037"/>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星 5 165"/>
            <p:cNvSpPr/>
            <p:nvPr/>
          </p:nvSpPr>
          <p:spPr bwMode="auto">
            <a:xfrm>
              <a:off x="3221737" y="5015473"/>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星 5 167"/>
            <p:cNvSpPr/>
            <p:nvPr/>
          </p:nvSpPr>
          <p:spPr bwMode="auto">
            <a:xfrm>
              <a:off x="4298142" y="338979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星 5 168"/>
            <p:cNvSpPr/>
            <p:nvPr/>
          </p:nvSpPr>
          <p:spPr bwMode="auto">
            <a:xfrm>
              <a:off x="3744310" y="2867799"/>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星 5 169"/>
            <p:cNvSpPr/>
            <p:nvPr/>
          </p:nvSpPr>
          <p:spPr bwMode="auto">
            <a:xfrm>
              <a:off x="4305392" y="391798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20" name="テキスト ボックス 119"/>
          <p:cNvSpPr txBox="1"/>
          <p:nvPr/>
        </p:nvSpPr>
        <p:spPr>
          <a:xfrm>
            <a:off x="2270242" y="6298076"/>
            <a:ext cx="1526380" cy="523220"/>
          </a:xfrm>
          <a:prstGeom prst="rect">
            <a:avLst/>
          </a:prstGeom>
          <a:noFill/>
        </p:spPr>
        <p:txBody>
          <a:bodyPr wrap="none" rtlCol="0">
            <a:spAutoFit/>
          </a:bodyPr>
          <a:lstStyle/>
          <a:p>
            <a:r>
              <a:rPr kumimoji="1" lang="ja-JP" altLang="en-US" dirty="0">
                <a:latin typeface="Times New Roman" panose="02020603050405020304" pitchFamily="18" charset="0"/>
              </a:rPr>
              <a:t>白</a:t>
            </a:r>
            <a:r>
              <a:rPr kumimoji="1" lang="en-US" altLang="ja-JP" dirty="0">
                <a:latin typeface="Times New Roman" panose="02020603050405020304" pitchFamily="18" charset="0"/>
              </a:rPr>
              <a:t>c6</a:t>
            </a:r>
            <a:r>
              <a:rPr kumimoji="1" lang="ja-JP" altLang="en-US" dirty="0">
                <a:latin typeface="Times New Roman" panose="02020603050405020304" pitchFamily="18" charset="0"/>
              </a:rPr>
              <a:t>まで</a:t>
            </a:r>
          </a:p>
        </p:txBody>
      </p:sp>
    </p:spTree>
    <p:extLst>
      <p:ext uri="{BB962C8B-B14F-4D97-AF65-F5344CB8AC3E}">
        <p14:creationId xmlns:p14="http://schemas.microsoft.com/office/powerpoint/2010/main" val="38599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checkerboard(across)">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500" fill="hold"/>
                                        <p:tgtEl>
                                          <p:spTgt spid="118"/>
                                        </p:tgtEl>
                                        <p:attrNameLst>
                                          <p:attrName>ppt_x</p:attrName>
                                        </p:attrNameLst>
                                      </p:cBhvr>
                                      <p:tavLst>
                                        <p:tav tm="0">
                                          <p:val>
                                            <p:strVal val="#ppt_x"/>
                                          </p:val>
                                        </p:tav>
                                        <p:tav tm="100000">
                                          <p:val>
                                            <p:strVal val="#ppt_x"/>
                                          </p:val>
                                        </p:tav>
                                      </p:tavLst>
                                    </p:anim>
                                    <p:anim calcmode="lin" valueType="num">
                                      <p:cBhvr additive="base">
                                        <p:cTn id="13"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得点計算の例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grpSp>
        <p:nvGrpSpPr>
          <p:cNvPr id="67" name="グループ化 66"/>
          <p:cNvGrpSpPr/>
          <p:nvPr/>
        </p:nvGrpSpPr>
        <p:grpSpPr>
          <a:xfrm>
            <a:off x="609600" y="1417638"/>
            <a:ext cx="5048543" cy="5048543"/>
            <a:chOff x="609600" y="1417638"/>
            <a:chExt cx="5048543" cy="5048543"/>
          </a:xfrm>
        </p:grpSpPr>
        <p:sp>
          <p:nvSpPr>
            <p:cNvPr id="68" name="正方形/長方形 67"/>
            <p:cNvSpPr/>
            <p:nvPr/>
          </p:nvSpPr>
          <p:spPr bwMode="auto">
            <a:xfrm>
              <a:off x="609600" y="1417638"/>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9906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5240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0574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5908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1058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6392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1726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7060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9906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5240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0574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5908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1058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6392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1726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7060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9906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5240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0574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5908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1058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6392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1726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7060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9906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5240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0574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5908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1058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6392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1726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7060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9906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5240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0574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5908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1058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6392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1726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7060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9906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5240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0574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5908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1058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6392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1726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7060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9906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5240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0574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5908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1058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6392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1726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7060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9906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5240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0574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5908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1058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6392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1726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7060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3963714" y="162323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2908114" y="268408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3443126" y="268098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円/楕円 120"/>
            <p:cNvSpPr/>
            <p:nvPr/>
          </p:nvSpPr>
          <p:spPr bwMode="auto">
            <a:xfrm>
              <a:off x="3989300" y="268574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円/楕円 121"/>
            <p:cNvSpPr/>
            <p:nvPr/>
          </p:nvSpPr>
          <p:spPr bwMode="auto">
            <a:xfrm>
              <a:off x="4530317" y="269455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5026453" y="269487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2389779" y="216772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2392889" y="163760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2918890" y="216088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1324439" y="589796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1872090" y="482750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1343503" y="482750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807980" y="483483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982107" y="589796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3971495" y="535551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2391239" y="481192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2409361" y="536117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2897656" y="53471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3438095" y="53471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76" name="グループ化 75"/>
          <p:cNvGrpSpPr/>
          <p:nvPr/>
        </p:nvGrpSpPr>
        <p:grpSpPr>
          <a:xfrm>
            <a:off x="6620067" y="4442070"/>
            <a:ext cx="1456911" cy="1040285"/>
            <a:chOff x="6620067" y="4442070"/>
            <a:chExt cx="1456911" cy="1040285"/>
          </a:xfrm>
        </p:grpSpPr>
        <p:sp>
          <p:nvSpPr>
            <p:cNvPr id="194" name="星 4 193"/>
            <p:cNvSpPr/>
            <p:nvPr/>
          </p:nvSpPr>
          <p:spPr bwMode="auto">
            <a:xfrm>
              <a:off x="6620067" y="4997779"/>
              <a:ext cx="381000" cy="381000"/>
            </a:xfrm>
            <a:prstGeom prst="star4">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星 5 194"/>
            <p:cNvSpPr/>
            <p:nvPr/>
          </p:nvSpPr>
          <p:spPr bwMode="auto">
            <a:xfrm>
              <a:off x="6669402" y="4577409"/>
              <a:ext cx="282330" cy="282330"/>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テキスト ボックス 74"/>
            <p:cNvSpPr txBox="1"/>
            <p:nvPr/>
          </p:nvSpPr>
          <p:spPr>
            <a:xfrm>
              <a:off x="6994630" y="4442070"/>
              <a:ext cx="1082348" cy="1040285"/>
            </a:xfrm>
            <a:prstGeom prst="rect">
              <a:avLst/>
            </a:prstGeom>
            <a:noFill/>
          </p:spPr>
          <p:txBody>
            <a:bodyPr wrap="none" rtlCol="0">
              <a:spAutoFit/>
            </a:bodyPr>
            <a:lstStyle/>
            <a:p>
              <a:r>
                <a:rPr kumimoji="1" lang="ja-JP" altLang="en-US" dirty="0">
                  <a:latin typeface="Times New Roman" panose="02020603050405020304" pitchFamily="18" charset="0"/>
                </a:rPr>
                <a:t>黒</a:t>
              </a:r>
              <a:r>
                <a:rPr lang="en-US" altLang="ja-JP" dirty="0">
                  <a:latin typeface="Times New Roman" panose="02020603050405020304" pitchFamily="18" charset="0"/>
                </a:rPr>
                <a:t>8</a:t>
              </a:r>
              <a:r>
                <a:rPr kumimoji="1" lang="ja-JP" altLang="en-US" dirty="0">
                  <a:latin typeface="Times New Roman" panose="02020603050405020304" pitchFamily="18" charset="0"/>
                </a:rPr>
                <a:t>目</a:t>
              </a:r>
              <a:endParaRPr kumimoji="1" lang="en-US" altLang="ja-JP" dirty="0">
                <a:latin typeface="Times New Roman" panose="02020603050405020304" pitchFamily="18" charset="0"/>
              </a:endParaRPr>
            </a:p>
            <a:p>
              <a:r>
                <a:rPr lang="ja-JP" altLang="en-US" dirty="0">
                  <a:latin typeface="Times New Roman" panose="02020603050405020304" pitchFamily="18" charset="0"/>
                </a:rPr>
                <a:t>白</a:t>
              </a:r>
              <a:r>
                <a:rPr lang="en-US" altLang="ja-JP" dirty="0">
                  <a:latin typeface="Times New Roman" panose="02020603050405020304" pitchFamily="18" charset="0"/>
                </a:rPr>
                <a:t>8</a:t>
              </a:r>
              <a:r>
                <a:rPr lang="ja-JP" altLang="en-US" dirty="0">
                  <a:latin typeface="Times New Roman" panose="02020603050405020304" pitchFamily="18" charset="0"/>
                </a:rPr>
                <a:t>目</a:t>
              </a:r>
              <a:endParaRPr kumimoji="1" lang="ja-JP" altLang="en-US" dirty="0">
                <a:latin typeface="Times New Roman" panose="02020603050405020304" pitchFamily="18" charset="0"/>
              </a:endParaRPr>
            </a:p>
          </p:txBody>
        </p:sp>
      </p:grpSp>
      <p:sp>
        <p:nvSpPr>
          <p:cNvPr id="197" name="テキスト ボックス 196"/>
          <p:cNvSpPr txBox="1"/>
          <p:nvPr/>
        </p:nvSpPr>
        <p:spPr>
          <a:xfrm>
            <a:off x="5953811" y="1552977"/>
            <a:ext cx="2927404" cy="1040285"/>
          </a:xfrm>
          <a:prstGeom prst="rect">
            <a:avLst/>
          </a:prstGeom>
          <a:noFill/>
        </p:spPr>
        <p:txBody>
          <a:bodyPr wrap="none" rtlCol="0">
            <a:spAutoFit/>
          </a:bodyPr>
          <a:lstStyle/>
          <a:p>
            <a:pPr algn="l"/>
            <a:r>
              <a:rPr kumimoji="1" lang="ja-JP" altLang="en-US" dirty="0"/>
              <a:t>陣地</a:t>
            </a:r>
            <a:r>
              <a:rPr kumimoji="1" lang="en-US" altLang="ja-JP" dirty="0"/>
              <a:t>(</a:t>
            </a:r>
            <a:r>
              <a:rPr kumimoji="1" lang="ja-JP" altLang="en-US" dirty="0"/>
              <a:t>地</a:t>
            </a:r>
            <a:r>
              <a:rPr kumimoji="1" lang="en-US" altLang="ja-JP" dirty="0"/>
              <a:t>)</a:t>
            </a:r>
            <a:r>
              <a:rPr kumimoji="1" lang="ja-JP" altLang="en-US" dirty="0"/>
              <a:t>の大小で</a:t>
            </a:r>
            <a:endParaRPr kumimoji="1" lang="en-US" altLang="ja-JP" dirty="0"/>
          </a:p>
          <a:p>
            <a:pPr algn="l"/>
            <a:r>
              <a:rPr kumimoji="1" lang="ja-JP" altLang="en-US" dirty="0"/>
              <a:t>勝敗を決める</a:t>
            </a:r>
          </a:p>
        </p:txBody>
      </p:sp>
      <p:grpSp>
        <p:nvGrpSpPr>
          <p:cNvPr id="71" name="グループ化 70"/>
          <p:cNvGrpSpPr/>
          <p:nvPr/>
        </p:nvGrpSpPr>
        <p:grpSpPr>
          <a:xfrm>
            <a:off x="790691" y="1656124"/>
            <a:ext cx="4597094" cy="4631545"/>
            <a:chOff x="790691" y="1656124"/>
            <a:chExt cx="4597094" cy="4631545"/>
          </a:xfrm>
        </p:grpSpPr>
        <p:sp>
          <p:nvSpPr>
            <p:cNvPr id="167" name="星 5 166"/>
            <p:cNvSpPr/>
            <p:nvPr/>
          </p:nvSpPr>
          <p:spPr bwMode="auto">
            <a:xfrm>
              <a:off x="2955430" y="165612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星 4 179"/>
            <p:cNvSpPr/>
            <p:nvPr/>
          </p:nvSpPr>
          <p:spPr bwMode="auto">
            <a:xfrm>
              <a:off x="798552" y="536785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星 5 195"/>
            <p:cNvSpPr/>
            <p:nvPr/>
          </p:nvSpPr>
          <p:spPr bwMode="auto">
            <a:xfrm>
              <a:off x="3488830" y="1670247"/>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星 5 197"/>
            <p:cNvSpPr/>
            <p:nvPr/>
          </p:nvSpPr>
          <p:spPr bwMode="auto">
            <a:xfrm>
              <a:off x="4565264" y="1670247"/>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星 5 198"/>
            <p:cNvSpPr/>
            <p:nvPr/>
          </p:nvSpPr>
          <p:spPr bwMode="auto">
            <a:xfrm>
              <a:off x="5088099" y="165931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星 5 199"/>
            <p:cNvSpPr/>
            <p:nvPr/>
          </p:nvSpPr>
          <p:spPr bwMode="auto">
            <a:xfrm>
              <a:off x="3511930" y="219077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星 5 200"/>
            <p:cNvSpPr/>
            <p:nvPr/>
          </p:nvSpPr>
          <p:spPr bwMode="auto">
            <a:xfrm>
              <a:off x="4023385" y="219077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星 5 201"/>
            <p:cNvSpPr/>
            <p:nvPr/>
          </p:nvSpPr>
          <p:spPr bwMode="auto">
            <a:xfrm>
              <a:off x="4564420" y="217895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星 5 202"/>
            <p:cNvSpPr/>
            <p:nvPr/>
          </p:nvSpPr>
          <p:spPr bwMode="auto">
            <a:xfrm>
              <a:off x="5105455" y="217895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星 4 203"/>
            <p:cNvSpPr/>
            <p:nvPr/>
          </p:nvSpPr>
          <p:spPr bwMode="auto">
            <a:xfrm>
              <a:off x="790691" y="590666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星 4 204"/>
            <p:cNvSpPr/>
            <p:nvPr/>
          </p:nvSpPr>
          <p:spPr bwMode="auto">
            <a:xfrm>
              <a:off x="1331952" y="5371134"/>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星 4 205"/>
            <p:cNvSpPr/>
            <p:nvPr/>
          </p:nvSpPr>
          <p:spPr bwMode="auto">
            <a:xfrm>
              <a:off x="1881091" y="5356325"/>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星 4 206"/>
            <p:cNvSpPr/>
            <p:nvPr/>
          </p:nvSpPr>
          <p:spPr bwMode="auto">
            <a:xfrm>
              <a:off x="1861273" y="590666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星 4 207"/>
            <p:cNvSpPr/>
            <p:nvPr/>
          </p:nvSpPr>
          <p:spPr bwMode="auto">
            <a:xfrm>
              <a:off x="2401103" y="5890526"/>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星 4 208"/>
            <p:cNvSpPr/>
            <p:nvPr/>
          </p:nvSpPr>
          <p:spPr bwMode="auto">
            <a:xfrm>
              <a:off x="2901617" y="590666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星 4 209"/>
            <p:cNvSpPr/>
            <p:nvPr/>
          </p:nvSpPr>
          <p:spPr bwMode="auto">
            <a:xfrm>
              <a:off x="3433532" y="5901274"/>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77" name="テキスト ボックス 76"/>
          <p:cNvSpPr txBox="1"/>
          <p:nvPr/>
        </p:nvSpPr>
        <p:spPr>
          <a:xfrm>
            <a:off x="5848319" y="2926777"/>
            <a:ext cx="3159840" cy="523220"/>
          </a:xfrm>
          <a:prstGeom prst="rect">
            <a:avLst/>
          </a:prstGeom>
          <a:noFill/>
        </p:spPr>
        <p:txBody>
          <a:bodyPr wrap="none" rtlCol="0">
            <a:spAutoFit/>
          </a:bodyPr>
          <a:lstStyle/>
          <a:p>
            <a:r>
              <a:rPr lang="ja-JP" altLang="en-US" dirty="0"/>
              <a:t>地：自石で囲んだ目</a:t>
            </a:r>
            <a:endParaRPr kumimoji="1" lang="ja-JP" altLang="en-US" dirty="0"/>
          </a:p>
        </p:txBody>
      </p:sp>
    </p:spTree>
    <p:extLst>
      <p:ext uri="{BB962C8B-B14F-4D97-AF65-F5344CB8AC3E}">
        <p14:creationId xmlns:p14="http://schemas.microsoft.com/office/powerpoint/2010/main" val="203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checkerboard(across)">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fill="hold"/>
                                        <p:tgtEl>
                                          <p:spTgt spid="76"/>
                                        </p:tgtEl>
                                        <p:attrNameLst>
                                          <p:attrName>ppt_x</p:attrName>
                                        </p:attrNameLst>
                                      </p:cBhvr>
                                      <p:tavLst>
                                        <p:tav tm="0">
                                          <p:val>
                                            <p:strVal val="#ppt_x"/>
                                          </p:val>
                                        </p:tav>
                                        <p:tav tm="100000">
                                          <p:val>
                                            <p:strVal val="#ppt_x"/>
                                          </p:val>
                                        </p:tav>
                                      </p:tavLst>
                                    </p:anim>
                                    <p:anim calcmode="lin" valueType="num">
                                      <p:cBhvr additive="base">
                                        <p:cTn id="19"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得点計算の例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grpSp>
        <p:nvGrpSpPr>
          <p:cNvPr id="70" name="グループ化 69"/>
          <p:cNvGrpSpPr/>
          <p:nvPr/>
        </p:nvGrpSpPr>
        <p:grpSpPr>
          <a:xfrm>
            <a:off x="609600" y="1417638"/>
            <a:ext cx="5048543" cy="5048543"/>
            <a:chOff x="704193" y="1199857"/>
            <a:chExt cx="5048543" cy="5048543"/>
          </a:xfrm>
        </p:grpSpPr>
        <p:sp>
          <p:nvSpPr>
            <p:cNvPr id="68" name="正方形/長方形 67"/>
            <p:cNvSpPr/>
            <p:nvPr/>
          </p:nvSpPr>
          <p:spPr bwMode="auto">
            <a:xfrm>
              <a:off x="704193" y="1199857"/>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10851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6185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1519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685393"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2004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7338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2672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800600" y="15936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0851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6185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1519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685393"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2004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7338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2672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800600" y="212703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0851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6185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1519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685393"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2004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7338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672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800600" y="26670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0851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6185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1519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685393"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2004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7338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672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800600" y="32004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0851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6185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1519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685393"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2004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7338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2672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800600" y="37338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0851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6185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1519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685393"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2004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7338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2672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800600" y="426720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0851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6185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1519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685393"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2004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7338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672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800600" y="48071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0851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6185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1519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685393"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2004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7338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672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800600" y="5340569"/>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1428093" y="140313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円/楕円 112"/>
            <p:cNvSpPr/>
            <p:nvPr/>
          </p:nvSpPr>
          <p:spPr bwMode="auto">
            <a:xfrm>
              <a:off x="1960418" y="139984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2492743" y="141435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1960418" y="192757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2492743" y="245631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円/楕円 118"/>
            <p:cNvSpPr/>
            <p:nvPr/>
          </p:nvSpPr>
          <p:spPr bwMode="auto">
            <a:xfrm>
              <a:off x="2492743" y="193020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3007750" y="247321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円/楕円 120"/>
            <p:cNvSpPr/>
            <p:nvPr/>
          </p:nvSpPr>
          <p:spPr bwMode="auto">
            <a:xfrm>
              <a:off x="4087927" y="2477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円/楕円 121"/>
            <p:cNvSpPr/>
            <p:nvPr/>
          </p:nvSpPr>
          <p:spPr bwMode="auto">
            <a:xfrm>
              <a:off x="4624910" y="247677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5121046" y="2477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3004705" y="3013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3560977" y="3013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円/楕円 125"/>
            <p:cNvSpPr/>
            <p:nvPr/>
          </p:nvSpPr>
          <p:spPr bwMode="auto">
            <a:xfrm>
              <a:off x="4086255" y="301673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3004705" y="354986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円/楕円 127"/>
            <p:cNvSpPr/>
            <p:nvPr/>
          </p:nvSpPr>
          <p:spPr bwMode="auto">
            <a:xfrm>
              <a:off x="2988253" y="408655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3004710" y="461995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3004705" y="514350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987596" y="567033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円/楕円 131"/>
            <p:cNvSpPr/>
            <p:nvPr/>
          </p:nvSpPr>
          <p:spPr bwMode="auto">
            <a:xfrm>
              <a:off x="3526191" y="568018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円/楕円 132"/>
            <p:cNvSpPr/>
            <p:nvPr/>
          </p:nvSpPr>
          <p:spPr bwMode="auto">
            <a:xfrm>
              <a:off x="2492743" y="406586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円/楕円 133"/>
            <p:cNvSpPr/>
            <p:nvPr/>
          </p:nvSpPr>
          <p:spPr bwMode="auto">
            <a:xfrm>
              <a:off x="1950565" y="406586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円/楕円 134"/>
            <p:cNvSpPr/>
            <p:nvPr/>
          </p:nvSpPr>
          <p:spPr bwMode="auto">
            <a:xfrm>
              <a:off x="1950565" y="461693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1953431" y="514323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1425104" y="514323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886631" y="514251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円/楕円 138"/>
            <p:cNvSpPr/>
            <p:nvPr/>
          </p:nvSpPr>
          <p:spPr bwMode="auto">
            <a:xfrm>
              <a:off x="1427257" y="193020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円/楕円 139"/>
            <p:cNvSpPr/>
            <p:nvPr/>
          </p:nvSpPr>
          <p:spPr bwMode="auto">
            <a:xfrm>
              <a:off x="1953431" y="245631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円/楕円 140"/>
            <p:cNvSpPr/>
            <p:nvPr/>
          </p:nvSpPr>
          <p:spPr bwMode="auto">
            <a:xfrm>
              <a:off x="1953431" y="298287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円/楕円 141"/>
            <p:cNvSpPr/>
            <p:nvPr/>
          </p:nvSpPr>
          <p:spPr bwMode="auto">
            <a:xfrm>
              <a:off x="2494953" y="298242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2492743" y="354001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円/楕円 143"/>
            <p:cNvSpPr/>
            <p:nvPr/>
          </p:nvSpPr>
          <p:spPr bwMode="auto">
            <a:xfrm>
              <a:off x="1951938" y="353646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円/楕円 144"/>
            <p:cNvSpPr/>
            <p:nvPr/>
          </p:nvSpPr>
          <p:spPr bwMode="auto">
            <a:xfrm>
              <a:off x="1425104" y="35276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1425761" y="40610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1427911" y="461693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902573" y="461704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円/楕円 148"/>
            <p:cNvSpPr/>
            <p:nvPr/>
          </p:nvSpPr>
          <p:spPr bwMode="auto">
            <a:xfrm>
              <a:off x="5121046" y="301646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円/楕円 149"/>
            <p:cNvSpPr/>
            <p:nvPr/>
          </p:nvSpPr>
          <p:spPr bwMode="auto">
            <a:xfrm>
              <a:off x="4625032" y="301017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円/楕円 150"/>
            <p:cNvSpPr/>
            <p:nvPr/>
          </p:nvSpPr>
          <p:spPr bwMode="auto">
            <a:xfrm>
              <a:off x="4626194" y="354986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円/楕円 151"/>
            <p:cNvSpPr/>
            <p:nvPr/>
          </p:nvSpPr>
          <p:spPr bwMode="auto">
            <a:xfrm>
              <a:off x="4071929" y="354685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546823" y="353657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3546823" y="4062577"/>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3546823" y="461677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3546823" y="514339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4087927" y="514339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4085729" y="567033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74" name="グループ化 73"/>
          <p:cNvGrpSpPr/>
          <p:nvPr/>
        </p:nvGrpSpPr>
        <p:grpSpPr>
          <a:xfrm>
            <a:off x="780448" y="1612949"/>
            <a:ext cx="4649459" cy="4690775"/>
            <a:chOff x="875041" y="1395168"/>
            <a:chExt cx="4649459" cy="4690775"/>
          </a:xfrm>
        </p:grpSpPr>
        <p:sp>
          <p:nvSpPr>
            <p:cNvPr id="72" name="星 5 71"/>
            <p:cNvSpPr/>
            <p:nvPr/>
          </p:nvSpPr>
          <p:spPr bwMode="auto">
            <a:xfrm>
              <a:off x="3048259" y="144045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星 4 72"/>
            <p:cNvSpPr/>
            <p:nvPr/>
          </p:nvSpPr>
          <p:spPr bwMode="auto">
            <a:xfrm>
              <a:off x="5143500" y="354303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星 5 159"/>
            <p:cNvSpPr/>
            <p:nvPr/>
          </p:nvSpPr>
          <p:spPr bwMode="auto">
            <a:xfrm>
              <a:off x="3618190" y="144045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星 5 160"/>
            <p:cNvSpPr/>
            <p:nvPr/>
          </p:nvSpPr>
          <p:spPr bwMode="auto">
            <a:xfrm>
              <a:off x="4129647" y="145038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星 5 161"/>
            <p:cNvSpPr/>
            <p:nvPr/>
          </p:nvSpPr>
          <p:spPr bwMode="auto">
            <a:xfrm>
              <a:off x="4657134" y="1455333"/>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星 5 162"/>
            <p:cNvSpPr/>
            <p:nvPr/>
          </p:nvSpPr>
          <p:spPr bwMode="auto">
            <a:xfrm>
              <a:off x="5184191" y="143683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星 5 163"/>
            <p:cNvSpPr/>
            <p:nvPr/>
          </p:nvSpPr>
          <p:spPr bwMode="auto">
            <a:xfrm>
              <a:off x="3033083" y="195199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星 5 164"/>
            <p:cNvSpPr/>
            <p:nvPr/>
          </p:nvSpPr>
          <p:spPr bwMode="auto">
            <a:xfrm>
              <a:off x="3602164" y="1961723"/>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星 5 165"/>
            <p:cNvSpPr/>
            <p:nvPr/>
          </p:nvSpPr>
          <p:spPr bwMode="auto">
            <a:xfrm>
              <a:off x="4128205" y="195199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星 5 166"/>
            <p:cNvSpPr/>
            <p:nvPr/>
          </p:nvSpPr>
          <p:spPr bwMode="auto">
            <a:xfrm>
              <a:off x="4654403" y="196572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星 5 167"/>
            <p:cNvSpPr/>
            <p:nvPr/>
          </p:nvSpPr>
          <p:spPr bwMode="auto">
            <a:xfrm>
              <a:off x="5184191" y="196572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星 5 168"/>
            <p:cNvSpPr/>
            <p:nvPr/>
          </p:nvSpPr>
          <p:spPr bwMode="auto">
            <a:xfrm>
              <a:off x="3602164" y="2489638"/>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星 5 169"/>
            <p:cNvSpPr/>
            <p:nvPr/>
          </p:nvSpPr>
          <p:spPr bwMode="auto">
            <a:xfrm>
              <a:off x="2535999" y="463783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星 5 170"/>
            <p:cNvSpPr/>
            <p:nvPr/>
          </p:nvSpPr>
          <p:spPr bwMode="auto">
            <a:xfrm>
              <a:off x="2539155" y="518357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星 5 171"/>
            <p:cNvSpPr/>
            <p:nvPr/>
          </p:nvSpPr>
          <p:spPr bwMode="auto">
            <a:xfrm>
              <a:off x="2522664" y="5701148"/>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星 5 172"/>
            <p:cNvSpPr/>
            <p:nvPr/>
          </p:nvSpPr>
          <p:spPr bwMode="auto">
            <a:xfrm>
              <a:off x="1983797" y="5701148"/>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星 5 173"/>
            <p:cNvSpPr/>
            <p:nvPr/>
          </p:nvSpPr>
          <p:spPr bwMode="auto">
            <a:xfrm>
              <a:off x="1469001" y="571912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星 5 174"/>
            <p:cNvSpPr/>
            <p:nvPr/>
          </p:nvSpPr>
          <p:spPr bwMode="auto">
            <a:xfrm>
              <a:off x="944028" y="571912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星 4 175"/>
            <p:cNvSpPr/>
            <p:nvPr/>
          </p:nvSpPr>
          <p:spPr bwMode="auto">
            <a:xfrm>
              <a:off x="5127406" y="406959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星 4 176"/>
            <p:cNvSpPr/>
            <p:nvPr/>
          </p:nvSpPr>
          <p:spPr bwMode="auto">
            <a:xfrm>
              <a:off x="4629752" y="4078852"/>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星 4 177"/>
            <p:cNvSpPr/>
            <p:nvPr/>
          </p:nvSpPr>
          <p:spPr bwMode="auto">
            <a:xfrm>
              <a:off x="4078870" y="406959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星 4 178"/>
            <p:cNvSpPr/>
            <p:nvPr/>
          </p:nvSpPr>
          <p:spPr bwMode="auto">
            <a:xfrm>
              <a:off x="4078870" y="460972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星 4 179"/>
            <p:cNvSpPr/>
            <p:nvPr/>
          </p:nvSpPr>
          <p:spPr bwMode="auto">
            <a:xfrm>
              <a:off x="4631747" y="460326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星 4 180"/>
            <p:cNvSpPr/>
            <p:nvPr/>
          </p:nvSpPr>
          <p:spPr bwMode="auto">
            <a:xfrm>
              <a:off x="5143500" y="460972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星 4 181"/>
            <p:cNvSpPr/>
            <p:nvPr/>
          </p:nvSpPr>
          <p:spPr bwMode="auto">
            <a:xfrm>
              <a:off x="4618759" y="515006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星 4 182"/>
            <p:cNvSpPr/>
            <p:nvPr/>
          </p:nvSpPr>
          <p:spPr bwMode="auto">
            <a:xfrm>
              <a:off x="5143500" y="515006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星 4 183"/>
            <p:cNvSpPr/>
            <p:nvPr/>
          </p:nvSpPr>
          <p:spPr bwMode="auto">
            <a:xfrm>
              <a:off x="4616520" y="5696877"/>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星 4 184"/>
            <p:cNvSpPr/>
            <p:nvPr/>
          </p:nvSpPr>
          <p:spPr bwMode="auto">
            <a:xfrm>
              <a:off x="5143500" y="5704943"/>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星 4 185"/>
            <p:cNvSpPr/>
            <p:nvPr/>
          </p:nvSpPr>
          <p:spPr bwMode="auto">
            <a:xfrm>
              <a:off x="1429278" y="2476499"/>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星 4 186"/>
            <p:cNvSpPr/>
            <p:nvPr/>
          </p:nvSpPr>
          <p:spPr bwMode="auto">
            <a:xfrm>
              <a:off x="1431082" y="300269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星 4 187"/>
            <p:cNvSpPr/>
            <p:nvPr/>
          </p:nvSpPr>
          <p:spPr bwMode="auto">
            <a:xfrm>
              <a:off x="902573" y="1395168"/>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星 4 188"/>
            <p:cNvSpPr/>
            <p:nvPr/>
          </p:nvSpPr>
          <p:spPr bwMode="auto">
            <a:xfrm>
              <a:off x="902573" y="1935788"/>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星 4 189"/>
            <p:cNvSpPr/>
            <p:nvPr/>
          </p:nvSpPr>
          <p:spPr bwMode="auto">
            <a:xfrm>
              <a:off x="902573" y="246004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星 4 190"/>
            <p:cNvSpPr/>
            <p:nvPr/>
          </p:nvSpPr>
          <p:spPr bwMode="auto">
            <a:xfrm>
              <a:off x="875041" y="354303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星 4 191"/>
            <p:cNvSpPr/>
            <p:nvPr/>
          </p:nvSpPr>
          <p:spPr bwMode="auto">
            <a:xfrm>
              <a:off x="889560" y="2987246"/>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星 4 192"/>
            <p:cNvSpPr/>
            <p:nvPr/>
          </p:nvSpPr>
          <p:spPr bwMode="auto">
            <a:xfrm>
              <a:off x="892922" y="406959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76" name="グループ化 75"/>
          <p:cNvGrpSpPr/>
          <p:nvPr/>
        </p:nvGrpSpPr>
        <p:grpSpPr>
          <a:xfrm>
            <a:off x="6620067" y="4442070"/>
            <a:ext cx="1546680" cy="1040285"/>
            <a:chOff x="6620067" y="4442070"/>
            <a:chExt cx="1546680" cy="1040285"/>
          </a:xfrm>
        </p:grpSpPr>
        <p:sp>
          <p:nvSpPr>
            <p:cNvPr id="194" name="星 4 193"/>
            <p:cNvSpPr/>
            <p:nvPr/>
          </p:nvSpPr>
          <p:spPr bwMode="auto">
            <a:xfrm>
              <a:off x="6620067" y="4997779"/>
              <a:ext cx="381000" cy="381000"/>
            </a:xfrm>
            <a:prstGeom prst="star4">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星 5 194"/>
            <p:cNvSpPr/>
            <p:nvPr/>
          </p:nvSpPr>
          <p:spPr bwMode="auto">
            <a:xfrm>
              <a:off x="6669402" y="4577409"/>
              <a:ext cx="282330" cy="282330"/>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テキスト ボックス 74"/>
            <p:cNvSpPr txBox="1"/>
            <p:nvPr/>
          </p:nvSpPr>
          <p:spPr>
            <a:xfrm>
              <a:off x="6904862" y="4442070"/>
              <a:ext cx="1261885" cy="1040285"/>
            </a:xfrm>
            <a:prstGeom prst="rect">
              <a:avLst/>
            </a:prstGeom>
            <a:noFill/>
          </p:spPr>
          <p:txBody>
            <a:bodyPr wrap="none" rtlCol="0">
              <a:spAutoFit/>
            </a:bodyPr>
            <a:lstStyle/>
            <a:p>
              <a:r>
                <a:rPr kumimoji="1" lang="ja-JP" altLang="en-US" dirty="0">
                  <a:latin typeface="Times New Roman" panose="02020603050405020304" pitchFamily="18" charset="0"/>
                </a:rPr>
                <a:t>黒</a:t>
              </a:r>
              <a:r>
                <a:rPr kumimoji="1" lang="en-US" altLang="ja-JP" dirty="0">
                  <a:latin typeface="Times New Roman" panose="02020603050405020304" pitchFamily="18" charset="0"/>
                </a:rPr>
                <a:t>17</a:t>
              </a:r>
              <a:r>
                <a:rPr kumimoji="1" lang="ja-JP" altLang="en-US" dirty="0">
                  <a:latin typeface="Times New Roman" panose="02020603050405020304" pitchFamily="18" charset="0"/>
                </a:rPr>
                <a:t>目</a:t>
              </a:r>
              <a:endParaRPr kumimoji="1" lang="en-US" altLang="ja-JP" dirty="0">
                <a:latin typeface="Times New Roman" panose="02020603050405020304" pitchFamily="18" charset="0"/>
              </a:endParaRPr>
            </a:p>
            <a:p>
              <a:r>
                <a:rPr lang="ja-JP" altLang="en-US" dirty="0">
                  <a:latin typeface="Times New Roman" panose="02020603050405020304" pitchFamily="18" charset="0"/>
                </a:rPr>
                <a:t>白</a:t>
              </a:r>
              <a:r>
                <a:rPr lang="en-US" altLang="ja-JP" dirty="0">
                  <a:latin typeface="Times New Roman" panose="02020603050405020304" pitchFamily="18" charset="0"/>
                </a:rPr>
                <a:t>19</a:t>
              </a:r>
              <a:r>
                <a:rPr lang="ja-JP" altLang="en-US" dirty="0">
                  <a:latin typeface="Times New Roman" panose="02020603050405020304" pitchFamily="18" charset="0"/>
                </a:rPr>
                <a:t>目</a:t>
              </a:r>
              <a:endParaRPr kumimoji="1" lang="ja-JP" altLang="en-US" dirty="0">
                <a:latin typeface="Times New Roman" panose="02020603050405020304" pitchFamily="18" charset="0"/>
              </a:endParaRPr>
            </a:p>
          </p:txBody>
        </p:sp>
      </p:grpSp>
      <p:sp>
        <p:nvSpPr>
          <p:cNvPr id="197" name="テキスト ボックス 196"/>
          <p:cNvSpPr txBox="1"/>
          <p:nvPr/>
        </p:nvSpPr>
        <p:spPr>
          <a:xfrm>
            <a:off x="5953811" y="1552977"/>
            <a:ext cx="2927404" cy="1040285"/>
          </a:xfrm>
          <a:prstGeom prst="rect">
            <a:avLst/>
          </a:prstGeom>
          <a:noFill/>
        </p:spPr>
        <p:txBody>
          <a:bodyPr wrap="none" rtlCol="0">
            <a:spAutoFit/>
          </a:bodyPr>
          <a:lstStyle/>
          <a:p>
            <a:pPr algn="l"/>
            <a:r>
              <a:rPr kumimoji="1" lang="ja-JP" altLang="en-US" dirty="0"/>
              <a:t>陣地</a:t>
            </a:r>
            <a:r>
              <a:rPr kumimoji="1" lang="en-US" altLang="ja-JP" dirty="0"/>
              <a:t>(</a:t>
            </a:r>
            <a:r>
              <a:rPr kumimoji="1" lang="ja-JP" altLang="en-US" dirty="0"/>
              <a:t>地</a:t>
            </a:r>
            <a:r>
              <a:rPr kumimoji="1" lang="en-US" altLang="ja-JP" dirty="0"/>
              <a:t>)</a:t>
            </a:r>
            <a:r>
              <a:rPr kumimoji="1" lang="ja-JP" altLang="en-US" dirty="0"/>
              <a:t>の大小で</a:t>
            </a:r>
            <a:endParaRPr kumimoji="1" lang="en-US" altLang="ja-JP" dirty="0"/>
          </a:p>
          <a:p>
            <a:pPr algn="l"/>
            <a:r>
              <a:rPr kumimoji="1" lang="ja-JP" altLang="en-US" dirty="0"/>
              <a:t>勝敗を決める</a:t>
            </a:r>
          </a:p>
        </p:txBody>
      </p:sp>
    </p:spTree>
    <p:extLst>
      <p:ext uri="{BB962C8B-B14F-4D97-AF65-F5344CB8AC3E}">
        <p14:creationId xmlns:p14="http://schemas.microsoft.com/office/powerpoint/2010/main" val="6288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checkerboard(across)">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得点計算の例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sp>
        <p:nvSpPr>
          <p:cNvPr id="197" name="テキスト ボックス 196"/>
          <p:cNvSpPr txBox="1"/>
          <p:nvPr/>
        </p:nvSpPr>
        <p:spPr>
          <a:xfrm>
            <a:off x="5953811" y="1552977"/>
            <a:ext cx="2927404" cy="1040285"/>
          </a:xfrm>
          <a:prstGeom prst="rect">
            <a:avLst/>
          </a:prstGeom>
          <a:noFill/>
        </p:spPr>
        <p:txBody>
          <a:bodyPr wrap="none" rtlCol="0">
            <a:spAutoFit/>
          </a:bodyPr>
          <a:lstStyle/>
          <a:p>
            <a:pPr algn="l"/>
            <a:r>
              <a:rPr kumimoji="1" lang="ja-JP" altLang="en-US" dirty="0"/>
              <a:t>陣地</a:t>
            </a:r>
            <a:r>
              <a:rPr kumimoji="1" lang="en-US" altLang="ja-JP" dirty="0"/>
              <a:t>(</a:t>
            </a:r>
            <a:r>
              <a:rPr kumimoji="1" lang="ja-JP" altLang="en-US" dirty="0"/>
              <a:t>地</a:t>
            </a:r>
            <a:r>
              <a:rPr kumimoji="1" lang="en-US" altLang="ja-JP" dirty="0"/>
              <a:t>)</a:t>
            </a:r>
            <a:r>
              <a:rPr kumimoji="1" lang="ja-JP" altLang="en-US" dirty="0"/>
              <a:t>の大小で</a:t>
            </a:r>
            <a:endParaRPr kumimoji="1" lang="en-US" altLang="ja-JP" dirty="0"/>
          </a:p>
          <a:p>
            <a:pPr algn="l"/>
            <a:r>
              <a:rPr kumimoji="1" lang="ja-JP" altLang="en-US" dirty="0"/>
              <a:t>勝敗を決める</a:t>
            </a:r>
          </a:p>
        </p:txBody>
      </p:sp>
      <p:grpSp>
        <p:nvGrpSpPr>
          <p:cNvPr id="67" name="グループ化 66"/>
          <p:cNvGrpSpPr/>
          <p:nvPr/>
        </p:nvGrpSpPr>
        <p:grpSpPr>
          <a:xfrm>
            <a:off x="609600" y="1417638"/>
            <a:ext cx="5048543" cy="5048543"/>
            <a:chOff x="609600" y="1417638"/>
            <a:chExt cx="5048543" cy="5048543"/>
          </a:xfrm>
        </p:grpSpPr>
        <p:sp>
          <p:nvSpPr>
            <p:cNvPr id="68" name="正方形/長方形 67"/>
            <p:cNvSpPr/>
            <p:nvPr/>
          </p:nvSpPr>
          <p:spPr bwMode="auto">
            <a:xfrm>
              <a:off x="609600" y="1417638"/>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9906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5240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0574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5908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1058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6392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1726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7060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9906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5240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0574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5908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1058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6392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1726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7060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9906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5240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0574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5908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1058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6392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1726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7060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9906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5240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0574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5908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1058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6392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1726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7060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9906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5240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0574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5908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1058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6392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1726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7060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9906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5240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0574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5908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1058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6392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1726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7060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9906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5240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0574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5908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1058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6392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1726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7060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9906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5240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0574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5908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1058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6392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1726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7060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2925888" y="162091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円/楕円 112"/>
            <p:cNvSpPr/>
            <p:nvPr/>
          </p:nvSpPr>
          <p:spPr bwMode="auto">
            <a:xfrm>
              <a:off x="1339412" y="212881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2398150" y="163213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1865825" y="214536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2398150" y="2674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円/楕円 118"/>
            <p:cNvSpPr/>
            <p:nvPr/>
          </p:nvSpPr>
          <p:spPr bwMode="auto">
            <a:xfrm>
              <a:off x="2398150" y="214798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2913157" y="269099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円/楕円 120"/>
            <p:cNvSpPr/>
            <p:nvPr/>
          </p:nvSpPr>
          <p:spPr bwMode="auto">
            <a:xfrm>
              <a:off x="3978584" y="21384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円/楕円 121"/>
            <p:cNvSpPr/>
            <p:nvPr/>
          </p:nvSpPr>
          <p:spPr bwMode="auto">
            <a:xfrm>
              <a:off x="4546175" y="213852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1326154" y="266832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2382623" y="323096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4518039" y="427424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円/楕円 125"/>
            <p:cNvSpPr/>
            <p:nvPr/>
          </p:nvSpPr>
          <p:spPr bwMode="auto">
            <a:xfrm>
              <a:off x="3977697" y="42629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2910112" y="37676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円/楕円 127"/>
            <p:cNvSpPr/>
            <p:nvPr/>
          </p:nvSpPr>
          <p:spPr bwMode="auto">
            <a:xfrm>
              <a:off x="2908673" y="534353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2910117" y="483773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5029197" y="480727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396442" y="5347108"/>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円/楕円 131"/>
            <p:cNvSpPr/>
            <p:nvPr/>
          </p:nvSpPr>
          <p:spPr bwMode="auto">
            <a:xfrm>
              <a:off x="4498656" y="53547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円/楕円 132"/>
            <p:cNvSpPr/>
            <p:nvPr/>
          </p:nvSpPr>
          <p:spPr bwMode="auto">
            <a:xfrm>
              <a:off x="1872391" y="374295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円/楕円 133"/>
            <p:cNvSpPr/>
            <p:nvPr/>
          </p:nvSpPr>
          <p:spPr bwMode="auto">
            <a:xfrm>
              <a:off x="1315823" y="375866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円/楕円 134"/>
            <p:cNvSpPr/>
            <p:nvPr/>
          </p:nvSpPr>
          <p:spPr bwMode="auto">
            <a:xfrm>
              <a:off x="1869796" y="321517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2385765" y="58881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1843336" y="58881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832823" y="322768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円/楕円 138"/>
            <p:cNvSpPr/>
            <p:nvPr/>
          </p:nvSpPr>
          <p:spPr bwMode="auto">
            <a:xfrm>
              <a:off x="2910112" y="213492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円/楕円 139"/>
            <p:cNvSpPr/>
            <p:nvPr/>
          </p:nvSpPr>
          <p:spPr bwMode="auto">
            <a:xfrm>
              <a:off x="1858838" y="267409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円/楕円 140"/>
            <p:cNvSpPr/>
            <p:nvPr/>
          </p:nvSpPr>
          <p:spPr bwMode="auto">
            <a:xfrm>
              <a:off x="3452230" y="267601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円/楕円 141"/>
            <p:cNvSpPr/>
            <p:nvPr/>
          </p:nvSpPr>
          <p:spPr bwMode="auto">
            <a:xfrm>
              <a:off x="3466384" y="214536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1332664" y="534710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円/楕円 143"/>
            <p:cNvSpPr/>
            <p:nvPr/>
          </p:nvSpPr>
          <p:spPr bwMode="auto">
            <a:xfrm>
              <a:off x="819803" y="426421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円/楕円 144"/>
            <p:cNvSpPr/>
            <p:nvPr/>
          </p:nvSpPr>
          <p:spPr bwMode="auto">
            <a:xfrm>
              <a:off x="817335" y="3758033"/>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1331168" y="42788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1333500" y="588440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1888333" y="426421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円/楕円 148"/>
            <p:cNvSpPr/>
            <p:nvPr/>
          </p:nvSpPr>
          <p:spPr bwMode="auto">
            <a:xfrm>
              <a:off x="5029197" y="37469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円/楕円 149"/>
            <p:cNvSpPr/>
            <p:nvPr/>
          </p:nvSpPr>
          <p:spPr bwMode="auto">
            <a:xfrm>
              <a:off x="4530439" y="32279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円/楕円 150"/>
            <p:cNvSpPr/>
            <p:nvPr/>
          </p:nvSpPr>
          <p:spPr bwMode="auto">
            <a:xfrm>
              <a:off x="4531601" y="376765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円/楕円 151"/>
            <p:cNvSpPr/>
            <p:nvPr/>
          </p:nvSpPr>
          <p:spPr bwMode="auto">
            <a:xfrm>
              <a:off x="4517896" y="268744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452230" y="375435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5029197" y="211960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5029197" y="267480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5019496" y="42803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2386317" y="48205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1884282" y="534710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円/楕円 195"/>
            <p:cNvSpPr/>
            <p:nvPr/>
          </p:nvSpPr>
          <p:spPr bwMode="auto">
            <a:xfrm>
              <a:off x="2416242" y="427847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円/楕円 197"/>
            <p:cNvSpPr/>
            <p:nvPr/>
          </p:nvSpPr>
          <p:spPr bwMode="auto">
            <a:xfrm>
              <a:off x="2912775" y="429054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円/楕円 198"/>
            <p:cNvSpPr/>
            <p:nvPr/>
          </p:nvSpPr>
          <p:spPr bwMode="auto">
            <a:xfrm>
              <a:off x="3992948" y="3224397"/>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円/楕円 199"/>
            <p:cNvSpPr/>
            <p:nvPr/>
          </p:nvSpPr>
          <p:spPr bwMode="auto">
            <a:xfrm>
              <a:off x="3454828" y="321191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円/楕円 200"/>
            <p:cNvSpPr/>
            <p:nvPr/>
          </p:nvSpPr>
          <p:spPr bwMode="auto">
            <a:xfrm>
              <a:off x="3451239" y="42629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円/楕円 201"/>
            <p:cNvSpPr/>
            <p:nvPr/>
          </p:nvSpPr>
          <p:spPr bwMode="auto">
            <a:xfrm>
              <a:off x="3990411" y="373866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円/楕円 202"/>
            <p:cNvSpPr/>
            <p:nvPr/>
          </p:nvSpPr>
          <p:spPr bwMode="auto">
            <a:xfrm>
              <a:off x="3451239" y="480307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78" name="グループ化 77"/>
          <p:cNvGrpSpPr/>
          <p:nvPr/>
        </p:nvGrpSpPr>
        <p:grpSpPr>
          <a:xfrm>
            <a:off x="1863377" y="2142928"/>
            <a:ext cx="3070748" cy="915452"/>
            <a:chOff x="1863377" y="2142928"/>
            <a:chExt cx="3070748" cy="915452"/>
          </a:xfrm>
        </p:grpSpPr>
        <p:sp>
          <p:nvSpPr>
            <p:cNvPr id="204" name="円/楕円 203"/>
            <p:cNvSpPr/>
            <p:nvPr/>
          </p:nvSpPr>
          <p:spPr bwMode="auto">
            <a:xfrm>
              <a:off x="3971634" y="2142928"/>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05" name="円/楕円 204"/>
            <p:cNvSpPr/>
            <p:nvPr/>
          </p:nvSpPr>
          <p:spPr bwMode="auto">
            <a:xfrm>
              <a:off x="1863377" y="214946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07" name="円/楕円 206"/>
            <p:cNvSpPr/>
            <p:nvPr/>
          </p:nvSpPr>
          <p:spPr bwMode="auto">
            <a:xfrm>
              <a:off x="4553125" y="2142928"/>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08" name="円/楕円 207"/>
            <p:cNvSpPr/>
            <p:nvPr/>
          </p:nvSpPr>
          <p:spPr bwMode="auto">
            <a:xfrm>
              <a:off x="1863377" y="267738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grpSp>
      <p:grpSp>
        <p:nvGrpSpPr>
          <p:cNvPr id="77" name="グループ化 76"/>
          <p:cNvGrpSpPr/>
          <p:nvPr/>
        </p:nvGrpSpPr>
        <p:grpSpPr>
          <a:xfrm>
            <a:off x="5936251" y="2990568"/>
            <a:ext cx="2049112" cy="523220"/>
            <a:chOff x="5936251" y="2990568"/>
            <a:chExt cx="2049112" cy="523220"/>
          </a:xfrm>
        </p:grpSpPr>
        <p:sp>
          <p:nvSpPr>
            <p:cNvPr id="209" name="円/楕円 208"/>
            <p:cNvSpPr/>
            <p:nvPr/>
          </p:nvSpPr>
          <p:spPr bwMode="auto">
            <a:xfrm>
              <a:off x="6374697" y="304932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10" name="円/楕円 209"/>
            <p:cNvSpPr/>
            <p:nvPr/>
          </p:nvSpPr>
          <p:spPr bwMode="auto">
            <a:xfrm>
              <a:off x="5936251" y="305580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71" name="テキスト ボックス 70"/>
            <p:cNvSpPr txBox="1"/>
            <p:nvPr/>
          </p:nvSpPr>
          <p:spPr>
            <a:xfrm>
              <a:off x="6723479" y="2990568"/>
              <a:ext cx="1261884" cy="523220"/>
            </a:xfrm>
            <a:prstGeom prst="rect">
              <a:avLst/>
            </a:prstGeom>
            <a:noFill/>
          </p:spPr>
          <p:txBody>
            <a:bodyPr wrap="none" rtlCol="0">
              <a:spAutoFit/>
            </a:bodyPr>
            <a:lstStyle/>
            <a:p>
              <a:r>
                <a:rPr kumimoji="1" lang="ja-JP" altLang="en-US" dirty="0"/>
                <a:t>は死石</a:t>
              </a:r>
            </a:p>
          </p:txBody>
        </p:sp>
      </p:grpSp>
      <p:grpSp>
        <p:nvGrpSpPr>
          <p:cNvPr id="84" name="グループ化 83"/>
          <p:cNvGrpSpPr/>
          <p:nvPr/>
        </p:nvGrpSpPr>
        <p:grpSpPr>
          <a:xfrm>
            <a:off x="2424435" y="3258440"/>
            <a:ext cx="851194" cy="865514"/>
            <a:chOff x="2424435" y="3258440"/>
            <a:chExt cx="851194" cy="865514"/>
          </a:xfrm>
        </p:grpSpPr>
        <p:grpSp>
          <p:nvGrpSpPr>
            <p:cNvPr id="212" name="グループ化 211"/>
            <p:cNvGrpSpPr/>
            <p:nvPr/>
          </p:nvGrpSpPr>
          <p:grpSpPr>
            <a:xfrm>
              <a:off x="2936441" y="3258440"/>
              <a:ext cx="339188" cy="339188"/>
              <a:chOff x="6358722" y="5724429"/>
              <a:chExt cx="339188" cy="339188"/>
            </a:xfrm>
          </p:grpSpPr>
          <p:cxnSp>
            <p:nvCxnSpPr>
              <p:cNvPr id="213" name="直線コネクタ 212"/>
              <p:cNvCxnSpPr/>
              <p:nvPr/>
            </p:nvCxnSpPr>
            <p:spPr bwMode="auto">
              <a:xfrm>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直線コネクタ 213"/>
              <p:cNvCxnSpPr/>
              <p:nvPr/>
            </p:nvCxnSpPr>
            <p:spPr bwMode="auto">
              <a:xfrm rot="5400000">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5" name="グループ化 214"/>
            <p:cNvGrpSpPr/>
            <p:nvPr/>
          </p:nvGrpSpPr>
          <p:grpSpPr>
            <a:xfrm>
              <a:off x="2424435" y="3784766"/>
              <a:ext cx="339188" cy="339188"/>
              <a:chOff x="6358722" y="5724429"/>
              <a:chExt cx="339188" cy="339188"/>
            </a:xfrm>
          </p:grpSpPr>
          <p:cxnSp>
            <p:nvCxnSpPr>
              <p:cNvPr id="216" name="直線コネクタ 215"/>
              <p:cNvCxnSpPr/>
              <p:nvPr/>
            </p:nvCxnSpPr>
            <p:spPr bwMode="auto">
              <a:xfrm>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直線コネクタ 216"/>
              <p:cNvCxnSpPr/>
              <p:nvPr/>
            </p:nvCxnSpPr>
            <p:spPr bwMode="auto">
              <a:xfrm rot="5400000">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3" name="グループ化 82"/>
          <p:cNvGrpSpPr/>
          <p:nvPr/>
        </p:nvGrpSpPr>
        <p:grpSpPr>
          <a:xfrm>
            <a:off x="5997520" y="3523155"/>
            <a:ext cx="1529944" cy="523220"/>
            <a:chOff x="5885851" y="3546277"/>
            <a:chExt cx="1529944" cy="523220"/>
          </a:xfrm>
        </p:grpSpPr>
        <p:grpSp>
          <p:nvGrpSpPr>
            <p:cNvPr id="81" name="グループ化 80"/>
            <p:cNvGrpSpPr/>
            <p:nvPr/>
          </p:nvGrpSpPr>
          <p:grpSpPr>
            <a:xfrm>
              <a:off x="5885851" y="3618892"/>
              <a:ext cx="339188" cy="339188"/>
              <a:chOff x="6358722" y="5724429"/>
              <a:chExt cx="339188" cy="339188"/>
            </a:xfrm>
          </p:grpSpPr>
          <p:cxnSp>
            <p:nvCxnSpPr>
              <p:cNvPr id="80" name="直線コネクタ 79"/>
              <p:cNvCxnSpPr/>
              <p:nvPr/>
            </p:nvCxnSpPr>
            <p:spPr bwMode="auto">
              <a:xfrm>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線コネクタ 210"/>
              <p:cNvCxnSpPr/>
              <p:nvPr/>
            </p:nvCxnSpPr>
            <p:spPr bwMode="auto">
              <a:xfrm rot="5400000">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 name="テキスト ボックス 81"/>
            <p:cNvSpPr txBox="1"/>
            <p:nvPr/>
          </p:nvSpPr>
          <p:spPr>
            <a:xfrm>
              <a:off x="6153910" y="3546277"/>
              <a:ext cx="1261885" cy="523220"/>
            </a:xfrm>
            <a:prstGeom prst="rect">
              <a:avLst/>
            </a:prstGeom>
            <a:noFill/>
          </p:spPr>
          <p:txBody>
            <a:bodyPr wrap="none" rtlCol="0">
              <a:spAutoFit/>
            </a:bodyPr>
            <a:lstStyle/>
            <a:p>
              <a:r>
                <a:rPr kumimoji="1" lang="ja-JP" altLang="en-US" dirty="0"/>
                <a:t>は駄目</a:t>
              </a:r>
            </a:p>
          </p:txBody>
        </p:sp>
      </p:grpSp>
    </p:spTree>
    <p:extLst>
      <p:ext uri="{BB962C8B-B14F-4D97-AF65-F5344CB8AC3E}">
        <p14:creationId xmlns:p14="http://schemas.microsoft.com/office/powerpoint/2010/main" val="14825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checkerboard(across)">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heckerboard(across)">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得点計算の例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sp>
        <p:nvSpPr>
          <p:cNvPr id="197" name="テキスト ボックス 196"/>
          <p:cNvSpPr txBox="1"/>
          <p:nvPr/>
        </p:nvSpPr>
        <p:spPr>
          <a:xfrm>
            <a:off x="5953811" y="1552977"/>
            <a:ext cx="2927404" cy="1040285"/>
          </a:xfrm>
          <a:prstGeom prst="rect">
            <a:avLst/>
          </a:prstGeom>
          <a:noFill/>
        </p:spPr>
        <p:txBody>
          <a:bodyPr wrap="none" rtlCol="0">
            <a:spAutoFit/>
          </a:bodyPr>
          <a:lstStyle/>
          <a:p>
            <a:pPr algn="l"/>
            <a:r>
              <a:rPr kumimoji="1" lang="ja-JP" altLang="en-US" dirty="0"/>
              <a:t>陣地</a:t>
            </a:r>
            <a:r>
              <a:rPr kumimoji="1" lang="en-US" altLang="ja-JP" dirty="0"/>
              <a:t>(</a:t>
            </a:r>
            <a:r>
              <a:rPr kumimoji="1" lang="ja-JP" altLang="en-US" dirty="0"/>
              <a:t>地</a:t>
            </a:r>
            <a:r>
              <a:rPr kumimoji="1" lang="en-US" altLang="ja-JP" dirty="0"/>
              <a:t>)</a:t>
            </a:r>
            <a:r>
              <a:rPr kumimoji="1" lang="ja-JP" altLang="en-US" dirty="0"/>
              <a:t>の大小で</a:t>
            </a:r>
            <a:endParaRPr kumimoji="1" lang="en-US" altLang="ja-JP" dirty="0"/>
          </a:p>
          <a:p>
            <a:pPr algn="l"/>
            <a:r>
              <a:rPr kumimoji="1" lang="ja-JP" altLang="en-US" dirty="0"/>
              <a:t>勝敗を決める</a:t>
            </a:r>
          </a:p>
        </p:txBody>
      </p:sp>
      <p:grpSp>
        <p:nvGrpSpPr>
          <p:cNvPr id="77" name="グループ化 76"/>
          <p:cNvGrpSpPr/>
          <p:nvPr/>
        </p:nvGrpSpPr>
        <p:grpSpPr>
          <a:xfrm>
            <a:off x="5936251" y="2990568"/>
            <a:ext cx="2049112" cy="523220"/>
            <a:chOff x="5936251" y="2990568"/>
            <a:chExt cx="2049112" cy="523220"/>
          </a:xfrm>
        </p:grpSpPr>
        <p:sp>
          <p:nvSpPr>
            <p:cNvPr id="209" name="円/楕円 208"/>
            <p:cNvSpPr/>
            <p:nvPr/>
          </p:nvSpPr>
          <p:spPr bwMode="auto">
            <a:xfrm>
              <a:off x="6374697" y="304932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10" name="円/楕円 209"/>
            <p:cNvSpPr/>
            <p:nvPr/>
          </p:nvSpPr>
          <p:spPr bwMode="auto">
            <a:xfrm>
              <a:off x="5936251" y="305580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71" name="テキスト ボックス 70"/>
            <p:cNvSpPr txBox="1"/>
            <p:nvPr/>
          </p:nvSpPr>
          <p:spPr>
            <a:xfrm>
              <a:off x="6723479" y="2990568"/>
              <a:ext cx="1261884" cy="523220"/>
            </a:xfrm>
            <a:prstGeom prst="rect">
              <a:avLst/>
            </a:prstGeom>
            <a:noFill/>
          </p:spPr>
          <p:txBody>
            <a:bodyPr wrap="none" rtlCol="0">
              <a:spAutoFit/>
            </a:bodyPr>
            <a:lstStyle/>
            <a:p>
              <a:r>
                <a:rPr kumimoji="1" lang="ja-JP" altLang="en-US" dirty="0"/>
                <a:t>は死石</a:t>
              </a:r>
            </a:p>
          </p:txBody>
        </p:sp>
      </p:grpSp>
      <p:grpSp>
        <p:nvGrpSpPr>
          <p:cNvPr id="83" name="グループ化 82"/>
          <p:cNvGrpSpPr/>
          <p:nvPr/>
        </p:nvGrpSpPr>
        <p:grpSpPr>
          <a:xfrm>
            <a:off x="5997520" y="3523155"/>
            <a:ext cx="1529944" cy="523220"/>
            <a:chOff x="5885851" y="3546277"/>
            <a:chExt cx="1529944" cy="523220"/>
          </a:xfrm>
        </p:grpSpPr>
        <p:grpSp>
          <p:nvGrpSpPr>
            <p:cNvPr id="81" name="グループ化 80"/>
            <p:cNvGrpSpPr/>
            <p:nvPr/>
          </p:nvGrpSpPr>
          <p:grpSpPr>
            <a:xfrm>
              <a:off x="5885851" y="3618892"/>
              <a:ext cx="339188" cy="339188"/>
              <a:chOff x="6358722" y="5724429"/>
              <a:chExt cx="339188" cy="339188"/>
            </a:xfrm>
          </p:grpSpPr>
          <p:cxnSp>
            <p:nvCxnSpPr>
              <p:cNvPr id="80" name="直線コネクタ 79"/>
              <p:cNvCxnSpPr/>
              <p:nvPr/>
            </p:nvCxnSpPr>
            <p:spPr bwMode="auto">
              <a:xfrm>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線コネクタ 210"/>
              <p:cNvCxnSpPr/>
              <p:nvPr/>
            </p:nvCxnSpPr>
            <p:spPr bwMode="auto">
              <a:xfrm rot="5400000">
                <a:off x="6358722" y="5724429"/>
                <a:ext cx="339188" cy="339188"/>
              </a:xfrm>
              <a:prstGeom prst="line">
                <a:avLst/>
              </a:prstGeom>
              <a:noFill/>
              <a:ln w="50800" cap="flat" cmpd="sng" algn="ctr">
                <a:solidFill>
                  <a:srgbClr val="FF99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 name="テキスト ボックス 81"/>
            <p:cNvSpPr txBox="1"/>
            <p:nvPr/>
          </p:nvSpPr>
          <p:spPr>
            <a:xfrm>
              <a:off x="6153910" y="3546277"/>
              <a:ext cx="1261885" cy="523220"/>
            </a:xfrm>
            <a:prstGeom prst="rect">
              <a:avLst/>
            </a:prstGeom>
            <a:noFill/>
          </p:spPr>
          <p:txBody>
            <a:bodyPr wrap="none" rtlCol="0">
              <a:spAutoFit/>
            </a:bodyPr>
            <a:lstStyle/>
            <a:p>
              <a:r>
                <a:rPr kumimoji="1" lang="ja-JP" altLang="en-US" dirty="0"/>
                <a:t>は駄目</a:t>
              </a:r>
            </a:p>
          </p:txBody>
        </p:sp>
      </p:grpSp>
      <p:grpSp>
        <p:nvGrpSpPr>
          <p:cNvPr id="225" name="グループ化 224"/>
          <p:cNvGrpSpPr/>
          <p:nvPr/>
        </p:nvGrpSpPr>
        <p:grpSpPr>
          <a:xfrm>
            <a:off x="609600" y="1417638"/>
            <a:ext cx="5048543" cy="5048543"/>
            <a:chOff x="609600" y="1417638"/>
            <a:chExt cx="5048543" cy="5048543"/>
          </a:xfrm>
        </p:grpSpPr>
        <p:grpSp>
          <p:nvGrpSpPr>
            <p:cNvPr id="67" name="グループ化 66"/>
            <p:cNvGrpSpPr/>
            <p:nvPr/>
          </p:nvGrpSpPr>
          <p:grpSpPr>
            <a:xfrm>
              <a:off x="609600" y="1417638"/>
              <a:ext cx="5048543" cy="5048543"/>
              <a:chOff x="609600" y="1417638"/>
              <a:chExt cx="5048543" cy="5048543"/>
            </a:xfrm>
          </p:grpSpPr>
          <p:sp>
            <p:nvSpPr>
              <p:cNvPr id="68" name="正方形/長方形 67"/>
              <p:cNvSpPr/>
              <p:nvPr/>
            </p:nvSpPr>
            <p:spPr bwMode="auto">
              <a:xfrm>
                <a:off x="609600" y="1417638"/>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9906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5240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0574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5908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1058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6392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1726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7060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9906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5240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0574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5908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1058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6392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1726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7060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9906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5240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0574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5908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1058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6392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1726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7060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9906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5240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0574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5908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1058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6392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1726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7060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9906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5240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0574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5908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1058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6392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1726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7060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9906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5240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0574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5908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1058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6392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1726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7060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9906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5240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0574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5908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1058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6392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1726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7060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9906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5240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0574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5908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1058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6392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1726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7060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2925888" y="162091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円/楕円 112"/>
              <p:cNvSpPr/>
              <p:nvPr/>
            </p:nvSpPr>
            <p:spPr bwMode="auto">
              <a:xfrm>
                <a:off x="1339412" y="212881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円/楕円 114"/>
              <p:cNvSpPr/>
              <p:nvPr/>
            </p:nvSpPr>
            <p:spPr bwMode="auto">
              <a:xfrm>
                <a:off x="2398150" y="163213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2398150" y="267409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円/楕円 118"/>
              <p:cNvSpPr/>
              <p:nvPr/>
            </p:nvSpPr>
            <p:spPr bwMode="auto">
              <a:xfrm>
                <a:off x="2398150" y="214798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2913157" y="269099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1326154" y="266832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2382623" y="323096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4518039" y="4274243"/>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円/楕円 125"/>
              <p:cNvSpPr/>
              <p:nvPr/>
            </p:nvSpPr>
            <p:spPr bwMode="auto">
              <a:xfrm>
                <a:off x="3977697" y="42629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2910112" y="37676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円/楕円 127"/>
              <p:cNvSpPr/>
              <p:nvPr/>
            </p:nvSpPr>
            <p:spPr bwMode="auto">
              <a:xfrm>
                <a:off x="2908673" y="534353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2910117" y="483773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5029197" y="480727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396442" y="5347108"/>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円/楕円 131"/>
              <p:cNvSpPr/>
              <p:nvPr/>
            </p:nvSpPr>
            <p:spPr bwMode="auto">
              <a:xfrm>
                <a:off x="4498656" y="53547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円/楕円 132"/>
              <p:cNvSpPr/>
              <p:nvPr/>
            </p:nvSpPr>
            <p:spPr bwMode="auto">
              <a:xfrm>
                <a:off x="1872391" y="374295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円/楕円 133"/>
              <p:cNvSpPr/>
              <p:nvPr/>
            </p:nvSpPr>
            <p:spPr bwMode="auto">
              <a:xfrm>
                <a:off x="1315823" y="375866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円/楕円 134"/>
              <p:cNvSpPr/>
              <p:nvPr/>
            </p:nvSpPr>
            <p:spPr bwMode="auto">
              <a:xfrm>
                <a:off x="1869796" y="321517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2385765" y="58881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1843336" y="588811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832823" y="3227681"/>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円/楕円 138"/>
              <p:cNvSpPr/>
              <p:nvPr/>
            </p:nvSpPr>
            <p:spPr bwMode="auto">
              <a:xfrm>
                <a:off x="2910112" y="213492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円/楕円 140"/>
              <p:cNvSpPr/>
              <p:nvPr/>
            </p:nvSpPr>
            <p:spPr bwMode="auto">
              <a:xfrm>
                <a:off x="3452230" y="267601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円/楕円 141"/>
              <p:cNvSpPr/>
              <p:nvPr/>
            </p:nvSpPr>
            <p:spPr bwMode="auto">
              <a:xfrm>
                <a:off x="3466384" y="214536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1332664" y="534710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円/楕円 143"/>
              <p:cNvSpPr/>
              <p:nvPr/>
            </p:nvSpPr>
            <p:spPr bwMode="auto">
              <a:xfrm>
                <a:off x="819803" y="426421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円/楕円 144"/>
              <p:cNvSpPr/>
              <p:nvPr/>
            </p:nvSpPr>
            <p:spPr bwMode="auto">
              <a:xfrm>
                <a:off x="817335" y="3758033"/>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円/楕円 145"/>
              <p:cNvSpPr/>
              <p:nvPr/>
            </p:nvSpPr>
            <p:spPr bwMode="auto">
              <a:xfrm>
                <a:off x="1331168" y="42788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1333500" y="588440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1888333" y="426421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円/楕円 148"/>
              <p:cNvSpPr/>
              <p:nvPr/>
            </p:nvSpPr>
            <p:spPr bwMode="auto">
              <a:xfrm>
                <a:off x="5029197" y="37469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円/楕円 149"/>
              <p:cNvSpPr/>
              <p:nvPr/>
            </p:nvSpPr>
            <p:spPr bwMode="auto">
              <a:xfrm>
                <a:off x="4530439" y="32279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円/楕円 150"/>
              <p:cNvSpPr/>
              <p:nvPr/>
            </p:nvSpPr>
            <p:spPr bwMode="auto">
              <a:xfrm>
                <a:off x="4531601" y="376765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円/楕円 151"/>
              <p:cNvSpPr/>
              <p:nvPr/>
            </p:nvSpPr>
            <p:spPr bwMode="auto">
              <a:xfrm>
                <a:off x="4517896" y="268744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452230" y="375435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5029197" y="211960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5029197" y="267480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5019496" y="428035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2386317" y="482055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1884282" y="534710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円/楕円 195"/>
              <p:cNvSpPr/>
              <p:nvPr/>
            </p:nvSpPr>
            <p:spPr bwMode="auto">
              <a:xfrm>
                <a:off x="2416242" y="427847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円/楕円 197"/>
              <p:cNvSpPr/>
              <p:nvPr/>
            </p:nvSpPr>
            <p:spPr bwMode="auto">
              <a:xfrm>
                <a:off x="2912775" y="429054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円/楕円 198"/>
              <p:cNvSpPr/>
              <p:nvPr/>
            </p:nvSpPr>
            <p:spPr bwMode="auto">
              <a:xfrm>
                <a:off x="3992948" y="3224397"/>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円/楕円 199"/>
              <p:cNvSpPr/>
              <p:nvPr/>
            </p:nvSpPr>
            <p:spPr bwMode="auto">
              <a:xfrm>
                <a:off x="3454828" y="321191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円/楕円 200"/>
              <p:cNvSpPr/>
              <p:nvPr/>
            </p:nvSpPr>
            <p:spPr bwMode="auto">
              <a:xfrm>
                <a:off x="3451239" y="426295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円/楕円 201"/>
              <p:cNvSpPr/>
              <p:nvPr/>
            </p:nvSpPr>
            <p:spPr bwMode="auto">
              <a:xfrm>
                <a:off x="3990411" y="373866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円/楕円 202"/>
              <p:cNvSpPr/>
              <p:nvPr/>
            </p:nvSpPr>
            <p:spPr bwMode="auto">
              <a:xfrm>
                <a:off x="3451239" y="4803079"/>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60" name="円/楕円 159"/>
            <p:cNvSpPr/>
            <p:nvPr/>
          </p:nvSpPr>
          <p:spPr bwMode="auto">
            <a:xfrm>
              <a:off x="2911784" y="321718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円/楕円 160"/>
            <p:cNvSpPr/>
            <p:nvPr/>
          </p:nvSpPr>
          <p:spPr bwMode="auto">
            <a:xfrm>
              <a:off x="2383065" y="375796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27" name="グループ化 226"/>
          <p:cNvGrpSpPr/>
          <p:nvPr/>
        </p:nvGrpSpPr>
        <p:grpSpPr>
          <a:xfrm>
            <a:off x="789890" y="1598358"/>
            <a:ext cx="4635171" cy="4658496"/>
            <a:chOff x="789890" y="1598358"/>
            <a:chExt cx="4635171" cy="4658496"/>
          </a:xfrm>
        </p:grpSpPr>
        <p:sp>
          <p:nvSpPr>
            <p:cNvPr id="168" name="星 5 167"/>
            <p:cNvSpPr/>
            <p:nvPr/>
          </p:nvSpPr>
          <p:spPr bwMode="auto">
            <a:xfrm>
              <a:off x="880795" y="1670247"/>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星 5 222"/>
            <p:cNvSpPr/>
            <p:nvPr/>
          </p:nvSpPr>
          <p:spPr bwMode="auto">
            <a:xfrm>
              <a:off x="1380503" y="166287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星 5 163"/>
            <p:cNvSpPr/>
            <p:nvPr/>
          </p:nvSpPr>
          <p:spPr bwMode="auto">
            <a:xfrm>
              <a:off x="1913637" y="168147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星 5 223"/>
            <p:cNvSpPr/>
            <p:nvPr/>
          </p:nvSpPr>
          <p:spPr bwMode="auto">
            <a:xfrm>
              <a:off x="863477" y="217671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星 5 164"/>
            <p:cNvSpPr/>
            <p:nvPr/>
          </p:nvSpPr>
          <p:spPr bwMode="auto">
            <a:xfrm>
              <a:off x="1914861" y="2176712"/>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星 5 165"/>
            <p:cNvSpPr/>
            <p:nvPr/>
          </p:nvSpPr>
          <p:spPr bwMode="auto">
            <a:xfrm>
              <a:off x="876912" y="274361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星 5 166"/>
            <p:cNvSpPr/>
            <p:nvPr/>
          </p:nvSpPr>
          <p:spPr bwMode="auto">
            <a:xfrm>
              <a:off x="1916092" y="2728924"/>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星 5 168"/>
            <p:cNvSpPr/>
            <p:nvPr/>
          </p:nvSpPr>
          <p:spPr bwMode="auto">
            <a:xfrm>
              <a:off x="1361675" y="3243071"/>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星 5 169"/>
            <p:cNvSpPr/>
            <p:nvPr/>
          </p:nvSpPr>
          <p:spPr bwMode="auto">
            <a:xfrm>
              <a:off x="4036397" y="485029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星 5 170"/>
            <p:cNvSpPr/>
            <p:nvPr/>
          </p:nvSpPr>
          <p:spPr bwMode="auto">
            <a:xfrm>
              <a:off x="4549212" y="4850295"/>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星 5 154"/>
            <p:cNvSpPr/>
            <p:nvPr/>
          </p:nvSpPr>
          <p:spPr bwMode="auto">
            <a:xfrm>
              <a:off x="3477641" y="538466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星 5 161"/>
            <p:cNvSpPr/>
            <p:nvPr/>
          </p:nvSpPr>
          <p:spPr bwMode="auto">
            <a:xfrm>
              <a:off x="4019792" y="538466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星 5 171"/>
            <p:cNvSpPr/>
            <p:nvPr/>
          </p:nvSpPr>
          <p:spPr bwMode="auto">
            <a:xfrm>
              <a:off x="5093599" y="5394593"/>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星 5 172"/>
            <p:cNvSpPr/>
            <p:nvPr/>
          </p:nvSpPr>
          <p:spPr bwMode="auto">
            <a:xfrm>
              <a:off x="2945792" y="5939350"/>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星 5 173"/>
            <p:cNvSpPr/>
            <p:nvPr/>
          </p:nvSpPr>
          <p:spPr bwMode="auto">
            <a:xfrm>
              <a:off x="3476023" y="5932621"/>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星 5 174"/>
            <p:cNvSpPr/>
            <p:nvPr/>
          </p:nvSpPr>
          <p:spPr bwMode="auto">
            <a:xfrm>
              <a:off x="4008691" y="5918066"/>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星 5 176"/>
            <p:cNvSpPr/>
            <p:nvPr/>
          </p:nvSpPr>
          <p:spPr bwMode="auto">
            <a:xfrm>
              <a:off x="4549212" y="5928421"/>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星 5 177"/>
            <p:cNvSpPr/>
            <p:nvPr/>
          </p:nvSpPr>
          <p:spPr bwMode="auto">
            <a:xfrm>
              <a:off x="5093396" y="5927993"/>
              <a:ext cx="282330" cy="282330"/>
            </a:xfrm>
            <a:prstGeom prst="star5">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星 4 72"/>
            <p:cNvSpPr/>
            <p:nvPr/>
          </p:nvSpPr>
          <p:spPr bwMode="auto">
            <a:xfrm>
              <a:off x="3441611" y="160771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星 4 175"/>
            <p:cNvSpPr/>
            <p:nvPr/>
          </p:nvSpPr>
          <p:spPr bwMode="auto">
            <a:xfrm>
              <a:off x="3981375" y="1611422"/>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星 4 180"/>
            <p:cNvSpPr/>
            <p:nvPr/>
          </p:nvSpPr>
          <p:spPr bwMode="auto">
            <a:xfrm>
              <a:off x="4510531" y="1598358"/>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星 4 182"/>
            <p:cNvSpPr/>
            <p:nvPr/>
          </p:nvSpPr>
          <p:spPr bwMode="auto">
            <a:xfrm>
              <a:off x="5041811" y="160771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星 4 184"/>
            <p:cNvSpPr/>
            <p:nvPr/>
          </p:nvSpPr>
          <p:spPr bwMode="auto">
            <a:xfrm>
              <a:off x="3977697" y="2150948"/>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星 4 178"/>
            <p:cNvSpPr/>
            <p:nvPr/>
          </p:nvSpPr>
          <p:spPr bwMode="auto">
            <a:xfrm>
              <a:off x="4514318" y="2154172"/>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星 4 179"/>
            <p:cNvSpPr/>
            <p:nvPr/>
          </p:nvSpPr>
          <p:spPr bwMode="auto">
            <a:xfrm>
              <a:off x="3969354" y="2697565"/>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星 4 181"/>
            <p:cNvSpPr/>
            <p:nvPr/>
          </p:nvSpPr>
          <p:spPr bwMode="auto">
            <a:xfrm>
              <a:off x="5044061" y="3215175"/>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星 4 183"/>
            <p:cNvSpPr/>
            <p:nvPr/>
          </p:nvSpPr>
          <p:spPr bwMode="auto">
            <a:xfrm>
              <a:off x="800936" y="483445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星 4 185"/>
            <p:cNvSpPr/>
            <p:nvPr/>
          </p:nvSpPr>
          <p:spPr bwMode="auto">
            <a:xfrm>
              <a:off x="1324305" y="4834450"/>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星 4 186"/>
            <p:cNvSpPr/>
            <p:nvPr/>
          </p:nvSpPr>
          <p:spPr bwMode="auto">
            <a:xfrm>
              <a:off x="1864368" y="4843511"/>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星 4 187"/>
            <p:cNvSpPr/>
            <p:nvPr/>
          </p:nvSpPr>
          <p:spPr bwMode="auto">
            <a:xfrm>
              <a:off x="789890" y="5366332"/>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星 4 188"/>
            <p:cNvSpPr/>
            <p:nvPr/>
          </p:nvSpPr>
          <p:spPr bwMode="auto">
            <a:xfrm>
              <a:off x="812737" y="5875854"/>
              <a:ext cx="381000" cy="381000"/>
            </a:xfrm>
            <a:prstGeom prst="star4">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90" name="円/楕円 189"/>
          <p:cNvSpPr/>
          <p:nvPr/>
        </p:nvSpPr>
        <p:spPr bwMode="auto">
          <a:xfrm>
            <a:off x="5726796" y="563455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91" name="円/楕円 190"/>
          <p:cNvSpPr/>
          <p:nvPr/>
        </p:nvSpPr>
        <p:spPr bwMode="auto">
          <a:xfrm>
            <a:off x="5725146" y="6073786"/>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92" name="円/楕円 191"/>
          <p:cNvSpPr/>
          <p:nvPr/>
        </p:nvSpPr>
        <p:spPr bwMode="auto">
          <a:xfrm>
            <a:off x="155835" y="1424025"/>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93" name="円/楕円 192"/>
          <p:cNvSpPr/>
          <p:nvPr/>
        </p:nvSpPr>
        <p:spPr bwMode="auto">
          <a:xfrm>
            <a:off x="155835" y="188261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grpSp>
        <p:nvGrpSpPr>
          <p:cNvPr id="226" name="グループ化 225"/>
          <p:cNvGrpSpPr/>
          <p:nvPr/>
        </p:nvGrpSpPr>
        <p:grpSpPr>
          <a:xfrm>
            <a:off x="6014656" y="4403753"/>
            <a:ext cx="2341649" cy="1040285"/>
            <a:chOff x="6014656" y="4403753"/>
            <a:chExt cx="2341649" cy="1040285"/>
          </a:xfrm>
        </p:grpSpPr>
        <p:sp>
          <p:nvSpPr>
            <p:cNvPr id="194" name="星 4 193"/>
            <p:cNvSpPr/>
            <p:nvPr/>
          </p:nvSpPr>
          <p:spPr bwMode="auto">
            <a:xfrm>
              <a:off x="6014656" y="4980227"/>
              <a:ext cx="381000" cy="381000"/>
            </a:xfrm>
            <a:prstGeom prst="star4">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星 5 194"/>
            <p:cNvSpPr/>
            <p:nvPr/>
          </p:nvSpPr>
          <p:spPr bwMode="auto">
            <a:xfrm>
              <a:off x="6092367" y="4530384"/>
              <a:ext cx="282330" cy="282330"/>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テキスト ボックス 74"/>
            <p:cNvSpPr txBox="1"/>
            <p:nvPr/>
          </p:nvSpPr>
          <p:spPr>
            <a:xfrm>
              <a:off x="6712906" y="4403753"/>
              <a:ext cx="1643399" cy="1040285"/>
            </a:xfrm>
            <a:prstGeom prst="rect">
              <a:avLst/>
            </a:prstGeom>
            <a:noFill/>
          </p:spPr>
          <p:txBody>
            <a:bodyPr wrap="none" rtlCol="0">
              <a:spAutoFit/>
            </a:bodyPr>
            <a:lstStyle/>
            <a:p>
              <a:r>
                <a:rPr kumimoji="1" lang="ja-JP" altLang="en-US" dirty="0">
                  <a:latin typeface="Times New Roman" panose="02020603050405020304" pitchFamily="18" charset="0"/>
                </a:rPr>
                <a:t>黒</a:t>
              </a:r>
              <a:r>
                <a:rPr kumimoji="1" lang="en-US" altLang="ja-JP" dirty="0">
                  <a:latin typeface="Times New Roman" panose="02020603050405020304" pitchFamily="18" charset="0"/>
                </a:rPr>
                <a:t>18+2</a:t>
              </a:r>
              <a:r>
                <a:rPr kumimoji="1" lang="ja-JP" altLang="en-US" dirty="0">
                  <a:latin typeface="Times New Roman" panose="02020603050405020304" pitchFamily="18" charset="0"/>
                </a:rPr>
                <a:t>目</a:t>
              </a:r>
              <a:endParaRPr kumimoji="1" lang="en-US" altLang="ja-JP" dirty="0">
                <a:latin typeface="Times New Roman" panose="02020603050405020304" pitchFamily="18" charset="0"/>
              </a:endParaRPr>
            </a:p>
            <a:p>
              <a:r>
                <a:rPr lang="ja-JP" altLang="en-US" dirty="0">
                  <a:latin typeface="Times New Roman" panose="02020603050405020304" pitchFamily="18" charset="0"/>
                </a:rPr>
                <a:t>白</a:t>
              </a:r>
              <a:r>
                <a:rPr lang="en-US" altLang="ja-JP" dirty="0">
                  <a:latin typeface="Times New Roman" panose="02020603050405020304" pitchFamily="18" charset="0"/>
                </a:rPr>
                <a:t>13+2</a:t>
              </a:r>
              <a:r>
                <a:rPr lang="ja-JP" altLang="en-US" dirty="0">
                  <a:latin typeface="Times New Roman" panose="02020603050405020304" pitchFamily="18" charset="0"/>
                </a:rPr>
                <a:t>目</a:t>
              </a:r>
              <a:endParaRPr kumimoji="1" lang="ja-JP" altLang="en-US" dirty="0">
                <a:latin typeface="Times New Roman" panose="02020603050405020304" pitchFamily="18" charset="0"/>
              </a:endParaRPr>
            </a:p>
          </p:txBody>
        </p:sp>
        <p:sp>
          <p:nvSpPr>
            <p:cNvPr id="204" name="円/楕円 203"/>
            <p:cNvSpPr/>
            <p:nvPr/>
          </p:nvSpPr>
          <p:spPr bwMode="auto">
            <a:xfrm>
              <a:off x="6433392" y="451406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205" name="円/楕円 204"/>
            <p:cNvSpPr/>
            <p:nvPr/>
          </p:nvSpPr>
          <p:spPr bwMode="auto">
            <a:xfrm>
              <a:off x="6433392" y="502393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grpSp>
    </p:spTree>
    <p:extLst>
      <p:ext uri="{BB962C8B-B14F-4D97-AF65-F5344CB8AC3E}">
        <p14:creationId xmlns:p14="http://schemas.microsoft.com/office/powerpoint/2010/main" val="18849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checkerboard(across)">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500" fill="hold"/>
                                        <p:tgtEl>
                                          <p:spTgt spid="226"/>
                                        </p:tgtEl>
                                        <p:attrNameLst>
                                          <p:attrName>ppt_x</p:attrName>
                                        </p:attrNameLst>
                                      </p:cBhvr>
                                      <p:tavLst>
                                        <p:tav tm="0">
                                          <p:val>
                                            <p:strVal val="#ppt_x"/>
                                          </p:val>
                                        </p:tav>
                                        <p:tav tm="100000">
                                          <p:val>
                                            <p:strVal val="#ppt_x"/>
                                          </p:val>
                                        </p:tav>
                                      </p:tavLst>
                                    </p:anim>
                                    <p:anim calcmode="lin" valueType="num">
                                      <p:cBhvr additive="base">
                                        <p:cTn id="13"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得点計算の例</a:t>
            </a:r>
            <a:r>
              <a:rPr lang="en-US" altLang="ja-JP" dirty="0">
                <a:latin typeface="Times New Roman" panose="02020603050405020304" pitchFamily="18" charset="0"/>
              </a:rPr>
              <a:t>:</a:t>
            </a:r>
            <a:r>
              <a:rPr lang="ja-JP" altLang="en-US" dirty="0">
                <a:latin typeface="Times New Roman" panose="02020603050405020304" pitchFamily="18" charset="0"/>
              </a:rPr>
              <a:t>囲碁</a:t>
            </a:r>
            <a:endParaRPr kumimoji="1" lang="ja-JP" altLang="en-US" dirty="0">
              <a:latin typeface="Times New Roman" panose="02020603050405020304" pitchFamily="18" charset="0"/>
            </a:endParaRPr>
          </a:p>
        </p:txBody>
      </p:sp>
      <p:grpSp>
        <p:nvGrpSpPr>
          <p:cNvPr id="69" name="グループ化 68"/>
          <p:cNvGrpSpPr/>
          <p:nvPr/>
        </p:nvGrpSpPr>
        <p:grpSpPr>
          <a:xfrm>
            <a:off x="609600" y="1417638"/>
            <a:ext cx="5048543" cy="5048543"/>
            <a:chOff x="609600" y="1417638"/>
            <a:chExt cx="5048543" cy="5048543"/>
          </a:xfrm>
        </p:grpSpPr>
        <p:sp>
          <p:nvSpPr>
            <p:cNvPr id="68" name="正方形/長方形 67"/>
            <p:cNvSpPr/>
            <p:nvPr/>
          </p:nvSpPr>
          <p:spPr bwMode="auto">
            <a:xfrm>
              <a:off x="609600" y="1417638"/>
              <a:ext cx="5048543" cy="5048543"/>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正方形/長方形 2"/>
            <p:cNvSpPr/>
            <p:nvPr/>
          </p:nvSpPr>
          <p:spPr bwMode="auto">
            <a:xfrm>
              <a:off x="9906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15240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0574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590800"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1058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36392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1726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4706007" y="18114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9906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15240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0574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2590800"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1058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36392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1726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706007" y="2344812"/>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9906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15240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0574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590800"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1058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36392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1726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4706007" y="28847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9906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15240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0574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2590800"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1058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36392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1726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4706007" y="34181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9906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15240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0574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2590800"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1058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36392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1726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4706007" y="39515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9906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15240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0574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2590800"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1058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36392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1726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4706007" y="4484981"/>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9906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15240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0574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2590800"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1058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36392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1726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4706007" y="50249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9906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15240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0574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590800"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1058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36392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1726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4706007" y="5558350"/>
              <a:ext cx="533400" cy="533400"/>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15" name="円/楕円 114"/>
          <p:cNvSpPr/>
          <p:nvPr/>
        </p:nvSpPr>
        <p:spPr bwMode="auto">
          <a:xfrm>
            <a:off x="3445803" y="321965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3440266" y="3743380"/>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円/楕円 119"/>
          <p:cNvSpPr/>
          <p:nvPr/>
        </p:nvSpPr>
        <p:spPr bwMode="auto">
          <a:xfrm>
            <a:off x="3429369" y="428973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円/楕円 120"/>
          <p:cNvSpPr/>
          <p:nvPr/>
        </p:nvSpPr>
        <p:spPr bwMode="auto">
          <a:xfrm>
            <a:off x="3438772" y="4823137"/>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円/楕円 121"/>
          <p:cNvSpPr/>
          <p:nvPr/>
        </p:nvSpPr>
        <p:spPr bwMode="auto">
          <a:xfrm>
            <a:off x="3446703" y="535314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円/楕円 122"/>
          <p:cNvSpPr/>
          <p:nvPr/>
        </p:nvSpPr>
        <p:spPr bwMode="auto">
          <a:xfrm>
            <a:off x="3446703" y="5896505"/>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円/楕円 123"/>
          <p:cNvSpPr/>
          <p:nvPr/>
        </p:nvSpPr>
        <p:spPr bwMode="auto">
          <a:xfrm>
            <a:off x="3448925" y="2152852"/>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円/楕円 124"/>
          <p:cNvSpPr/>
          <p:nvPr/>
        </p:nvSpPr>
        <p:spPr bwMode="auto">
          <a:xfrm>
            <a:off x="3440266" y="1606314"/>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円/楕円 126"/>
          <p:cNvSpPr/>
          <p:nvPr/>
        </p:nvSpPr>
        <p:spPr bwMode="auto">
          <a:xfrm>
            <a:off x="3446980" y="2689076"/>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円/楕円 142"/>
          <p:cNvSpPr/>
          <p:nvPr/>
        </p:nvSpPr>
        <p:spPr bwMode="auto">
          <a:xfrm>
            <a:off x="1868904" y="482788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latin typeface="Times New Roman" panose="02020603050405020304" pitchFamily="18" charset="0"/>
                <a:ea typeface="ＭＳ Ｐゴシック" panose="020B0600070205080204" pitchFamily="50" charset="-128"/>
              </a:rPr>
              <a:t>2</a:t>
            </a:r>
            <a:endParaRPr kumimoji="1" lang="ja-JP" altLang="en-US" sz="2800" b="0" i="0" u="none" strike="noStrike" cap="none" normalizeH="0" dirty="0">
              <a:ln>
                <a:noFill/>
              </a:ln>
              <a:solidFill>
                <a:schemeClr val="bg2"/>
              </a:solidFill>
              <a:latin typeface="Times New Roman" panose="02020603050405020304" pitchFamily="18" charset="0"/>
              <a:ea typeface="ＭＳ Ｐゴシック" panose="020B0600070205080204" pitchFamily="50" charset="-128"/>
            </a:endParaRPr>
          </a:p>
        </p:txBody>
      </p:sp>
      <p:sp>
        <p:nvSpPr>
          <p:cNvPr id="146" name="円/楕円 145"/>
          <p:cNvSpPr/>
          <p:nvPr/>
        </p:nvSpPr>
        <p:spPr bwMode="auto">
          <a:xfrm>
            <a:off x="3963051" y="5889833"/>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円/楕円 146"/>
          <p:cNvSpPr/>
          <p:nvPr/>
        </p:nvSpPr>
        <p:spPr bwMode="auto">
          <a:xfrm>
            <a:off x="3981475" y="1606314"/>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円/楕円 147"/>
          <p:cNvSpPr/>
          <p:nvPr/>
        </p:nvSpPr>
        <p:spPr bwMode="auto">
          <a:xfrm>
            <a:off x="3981475" y="2149568"/>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円/楕円 152"/>
          <p:cNvSpPr/>
          <p:nvPr/>
        </p:nvSpPr>
        <p:spPr bwMode="auto">
          <a:xfrm>
            <a:off x="3977023" y="2691865"/>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円/楕円 153"/>
          <p:cNvSpPr/>
          <p:nvPr/>
        </p:nvSpPr>
        <p:spPr bwMode="auto">
          <a:xfrm>
            <a:off x="3960214" y="3226221"/>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円/楕円 155"/>
          <p:cNvSpPr/>
          <p:nvPr/>
        </p:nvSpPr>
        <p:spPr bwMode="auto">
          <a:xfrm>
            <a:off x="3967229" y="5363209"/>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円/楕円 156"/>
          <p:cNvSpPr/>
          <p:nvPr/>
        </p:nvSpPr>
        <p:spPr bwMode="auto">
          <a:xfrm>
            <a:off x="3972172" y="4819852"/>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円/楕円 157"/>
          <p:cNvSpPr/>
          <p:nvPr/>
        </p:nvSpPr>
        <p:spPr bwMode="auto">
          <a:xfrm>
            <a:off x="3977448" y="3737530"/>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円/楕円 158"/>
          <p:cNvSpPr/>
          <p:nvPr/>
        </p:nvSpPr>
        <p:spPr bwMode="auto">
          <a:xfrm>
            <a:off x="3973666" y="4289737"/>
            <a:ext cx="381000" cy="381000"/>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テキスト ボックス 196"/>
          <p:cNvSpPr txBox="1"/>
          <p:nvPr/>
        </p:nvSpPr>
        <p:spPr>
          <a:xfrm>
            <a:off x="5953811" y="1552977"/>
            <a:ext cx="1866217" cy="523220"/>
          </a:xfrm>
          <a:prstGeom prst="rect">
            <a:avLst/>
          </a:prstGeom>
          <a:noFill/>
        </p:spPr>
        <p:txBody>
          <a:bodyPr wrap="none" rtlCol="0">
            <a:spAutoFit/>
          </a:bodyPr>
          <a:lstStyle/>
          <a:p>
            <a:pPr algn="l"/>
            <a:r>
              <a:rPr lang="ja-JP" altLang="en-US" dirty="0"/>
              <a:t>どこが地？</a:t>
            </a:r>
            <a:endParaRPr kumimoji="1" lang="en-US" altLang="ja-JP" dirty="0"/>
          </a:p>
        </p:txBody>
      </p:sp>
      <p:sp>
        <p:nvSpPr>
          <p:cNvPr id="112" name="円/楕円 111"/>
          <p:cNvSpPr/>
          <p:nvPr/>
        </p:nvSpPr>
        <p:spPr bwMode="auto">
          <a:xfrm>
            <a:off x="4520591" y="2684428"/>
            <a:ext cx="381000" cy="381000"/>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70" name="テキスト ボックス 69"/>
          <p:cNvSpPr txBox="1"/>
          <p:nvPr/>
        </p:nvSpPr>
        <p:spPr>
          <a:xfrm>
            <a:off x="5640923" y="2412693"/>
            <a:ext cx="3567002" cy="1791260"/>
          </a:xfrm>
          <a:prstGeom prst="rect">
            <a:avLst/>
          </a:prstGeom>
          <a:noFill/>
        </p:spPr>
        <p:txBody>
          <a:bodyPr wrap="none" rtlCol="0">
            <a:spAutoFit/>
          </a:bodyPr>
          <a:lstStyle/>
          <a:p>
            <a:pPr algn="l"/>
            <a:r>
              <a:rPr kumimoji="1" lang="ja-JP" altLang="en-US" sz="2400" dirty="0"/>
              <a:t>黒</a:t>
            </a:r>
            <a:r>
              <a:rPr kumimoji="1" lang="en-US" altLang="ja-JP" sz="2400" dirty="0"/>
              <a:t>1</a:t>
            </a:r>
            <a:r>
              <a:rPr kumimoji="1" lang="ja-JP" altLang="en-US" sz="2400" dirty="0"/>
              <a:t>は殺せる</a:t>
            </a:r>
            <a:endParaRPr kumimoji="1" lang="en-US" altLang="ja-JP" sz="2400" dirty="0"/>
          </a:p>
          <a:p>
            <a:pPr algn="l"/>
            <a:r>
              <a:rPr kumimoji="1" lang="ja-JP" altLang="en-US" sz="2400" dirty="0"/>
              <a:t>⇒右辺は白地</a:t>
            </a:r>
            <a:endParaRPr kumimoji="1" lang="en-US" altLang="ja-JP" sz="2400" dirty="0"/>
          </a:p>
          <a:p>
            <a:pPr algn="l"/>
            <a:r>
              <a:rPr lang="ja-JP" altLang="en-US" sz="2400" dirty="0"/>
              <a:t>白</a:t>
            </a:r>
            <a:r>
              <a:rPr lang="en-US" altLang="ja-JP" sz="2400" dirty="0"/>
              <a:t>2</a:t>
            </a:r>
            <a:r>
              <a:rPr lang="ja-JP" altLang="en-US" sz="2400" dirty="0"/>
              <a:t>は殺せるかわからない</a:t>
            </a:r>
            <a:endParaRPr lang="en-US" altLang="ja-JP" sz="2400" dirty="0"/>
          </a:p>
          <a:p>
            <a:pPr algn="l"/>
            <a:r>
              <a:rPr kumimoji="1" lang="ja-JP" altLang="en-US" sz="2400" dirty="0"/>
              <a:t>⇒左辺は黒地ではない</a:t>
            </a:r>
          </a:p>
        </p:txBody>
      </p:sp>
      <p:sp>
        <p:nvSpPr>
          <p:cNvPr id="72" name="テキスト ボックス 71"/>
          <p:cNvSpPr txBox="1"/>
          <p:nvPr/>
        </p:nvSpPr>
        <p:spPr>
          <a:xfrm>
            <a:off x="5961303" y="4344407"/>
            <a:ext cx="2698175" cy="1557349"/>
          </a:xfrm>
          <a:prstGeom prst="rect">
            <a:avLst/>
          </a:prstGeom>
          <a:noFill/>
        </p:spPr>
        <p:txBody>
          <a:bodyPr wrap="none" rtlCol="0">
            <a:spAutoFit/>
          </a:bodyPr>
          <a:lstStyle/>
          <a:p>
            <a:pPr algn="l"/>
            <a:r>
              <a:rPr kumimoji="1" lang="ja-JP" altLang="en-US" dirty="0"/>
              <a:t>地の計算には</a:t>
            </a:r>
            <a:endParaRPr kumimoji="1" lang="en-US" altLang="ja-JP" dirty="0"/>
          </a:p>
          <a:p>
            <a:pPr algn="l"/>
            <a:r>
              <a:rPr kumimoji="1" lang="ja-JP" altLang="en-US" dirty="0"/>
              <a:t>石の生死判定が</a:t>
            </a:r>
            <a:endParaRPr kumimoji="1" lang="en-US" altLang="ja-JP" dirty="0"/>
          </a:p>
          <a:p>
            <a:pPr algn="l"/>
            <a:r>
              <a:rPr kumimoji="1" lang="ja-JP" altLang="en-US" dirty="0"/>
              <a:t>必要</a:t>
            </a:r>
          </a:p>
        </p:txBody>
      </p:sp>
      <p:sp>
        <p:nvSpPr>
          <p:cNvPr id="116" name="テキスト ボックス 115"/>
          <p:cNvSpPr txBox="1"/>
          <p:nvPr/>
        </p:nvSpPr>
        <p:spPr>
          <a:xfrm>
            <a:off x="6351570" y="6065688"/>
            <a:ext cx="2130711" cy="523220"/>
          </a:xfrm>
          <a:prstGeom prst="rect">
            <a:avLst/>
          </a:prstGeom>
          <a:noFill/>
        </p:spPr>
        <p:txBody>
          <a:bodyPr wrap="none" rtlCol="0">
            <a:spAutoFit/>
          </a:bodyPr>
          <a:lstStyle/>
          <a:p>
            <a:pPr algn="l"/>
            <a:r>
              <a:rPr lang="ja-JP" altLang="en-US" dirty="0"/>
              <a:t>でも難しい</a:t>
            </a:r>
            <a:r>
              <a:rPr lang="en-US" altLang="ja-JP" dirty="0"/>
              <a:t>…</a:t>
            </a:r>
            <a:endParaRPr kumimoji="1" lang="en-US" altLang="ja-JP" dirty="0"/>
          </a:p>
        </p:txBody>
      </p:sp>
    </p:spTree>
    <p:extLst>
      <p:ext uri="{BB962C8B-B14F-4D97-AF65-F5344CB8AC3E}">
        <p14:creationId xmlns:p14="http://schemas.microsoft.com/office/powerpoint/2010/main" val="3871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checkerboard(across)">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checkerboard(across)">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ppt_x"/>
                                          </p:val>
                                        </p:tav>
                                        <p:tav tm="100000">
                                          <p:val>
                                            <p:strVal val="#ppt_x"/>
                                          </p:val>
                                        </p:tav>
                                      </p:tavLst>
                                    </p:anim>
                                    <p:anim calcmode="lin" valueType="num">
                                      <p:cBhvr additive="base">
                                        <p:cTn id="30"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12" grpId="0" animBg="1"/>
      <p:bldP spid="70" grpId="0"/>
      <p:bldP spid="72" grpId="0"/>
      <p:bldP spid="1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終了判定の例：麻雀</a:t>
            </a:r>
          </a:p>
        </p:txBody>
      </p:sp>
      <p:sp>
        <p:nvSpPr>
          <p:cNvPr id="3" name="コンテンツ プレースホルダー 2"/>
          <p:cNvSpPr>
            <a:spLocks noGrp="1"/>
          </p:cNvSpPr>
          <p:nvPr>
            <p:ph idx="1"/>
          </p:nvPr>
        </p:nvSpPr>
        <p:spPr>
          <a:xfrm>
            <a:off x="457200" y="1600201"/>
            <a:ext cx="8229600" cy="2057400"/>
          </a:xfrm>
        </p:spPr>
        <p:txBody>
          <a:bodyPr/>
          <a:lstStyle/>
          <a:p>
            <a:r>
              <a:rPr lang="ja-JP" altLang="en-US" dirty="0"/>
              <a:t>麻雀の和了条件</a:t>
            </a:r>
            <a:endParaRPr lang="en-US" altLang="ja-JP" dirty="0"/>
          </a:p>
          <a:p>
            <a:pPr lvl="1"/>
            <a:r>
              <a:rPr kumimoji="1" lang="ja-JP" altLang="en-US" dirty="0"/>
              <a:t>和了形になる</a:t>
            </a:r>
            <a:endParaRPr kumimoji="1" lang="en-US" altLang="ja-JP" dirty="0"/>
          </a:p>
          <a:p>
            <a:pPr lvl="2"/>
            <a:r>
              <a:rPr lang="ja-JP" altLang="en-US" dirty="0"/>
              <a:t>対子</a:t>
            </a:r>
            <a:r>
              <a:rPr lang="en-US" altLang="ja-JP" dirty="0"/>
              <a:t>1</a:t>
            </a:r>
            <a:r>
              <a:rPr lang="ja-JP" altLang="en-US" dirty="0"/>
              <a:t>組</a:t>
            </a:r>
            <a:r>
              <a:rPr lang="en-US" altLang="ja-JP" dirty="0"/>
              <a:t>+</a:t>
            </a:r>
            <a:r>
              <a:rPr lang="ja-JP" altLang="en-US" dirty="0"/>
              <a:t>面子</a:t>
            </a:r>
            <a:r>
              <a:rPr lang="en-US" altLang="ja-JP" dirty="0"/>
              <a:t>(</a:t>
            </a:r>
            <a:r>
              <a:rPr lang="ja-JP" altLang="en-US" dirty="0"/>
              <a:t>順子・刻子・槓子</a:t>
            </a:r>
            <a:r>
              <a:rPr lang="en-US" altLang="ja-JP" dirty="0"/>
              <a:t>)4</a:t>
            </a:r>
            <a:r>
              <a:rPr lang="ja-JP" altLang="en-US" dirty="0"/>
              <a:t>組</a:t>
            </a:r>
            <a:endParaRPr lang="en-US" altLang="ja-JP" dirty="0"/>
          </a:p>
          <a:p>
            <a:pPr lvl="2"/>
            <a:r>
              <a:rPr kumimoji="1" lang="ja-JP" altLang="en-US" dirty="0"/>
              <a:t>対子</a:t>
            </a:r>
            <a:r>
              <a:rPr kumimoji="1" lang="en-US" altLang="ja-JP" dirty="0"/>
              <a:t>7</a:t>
            </a:r>
            <a:r>
              <a:rPr kumimoji="1" lang="ja-JP" altLang="en-US" dirty="0"/>
              <a:t>組</a:t>
            </a:r>
            <a:endParaRPr kumimoji="1" lang="en-US" altLang="ja-JP" dirty="0"/>
          </a:p>
          <a:p>
            <a:pPr lvl="1"/>
            <a:r>
              <a:rPr lang="en-US" altLang="ja-JP" dirty="0"/>
              <a:t>1</a:t>
            </a:r>
            <a:r>
              <a:rPr lang="ja-JP" altLang="en-US" dirty="0"/>
              <a:t>飜以上の役がある</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704" y="4427536"/>
            <a:ext cx="457304" cy="68595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767" y="4433738"/>
            <a:ext cx="457304" cy="68595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41" y="4427536"/>
            <a:ext cx="457304" cy="68595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578" y="4427536"/>
            <a:ext cx="457304" cy="6859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515" y="4427536"/>
            <a:ext cx="457304" cy="68595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4389" y="4427536"/>
            <a:ext cx="457304" cy="68595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3263" y="4427536"/>
            <a:ext cx="457304" cy="68595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92" y="4389038"/>
            <a:ext cx="457304" cy="685956"/>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1926" y="4427536"/>
            <a:ext cx="457304" cy="685956"/>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9863" y="4427536"/>
            <a:ext cx="457304" cy="685956"/>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7800" y="4419600"/>
            <a:ext cx="457304" cy="68595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0683" y="4412632"/>
            <a:ext cx="457304" cy="685956"/>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66371" y="4407878"/>
            <a:ext cx="457304" cy="685956"/>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28991" y="4407878"/>
            <a:ext cx="457304" cy="685956"/>
          </a:xfrm>
          <a:prstGeom prst="rect">
            <a:avLst/>
          </a:prstGeom>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7300621" y="4522204"/>
            <a:ext cx="457304" cy="685956"/>
          </a:xfrm>
          <a:prstGeom prst="rect">
            <a:avLst/>
          </a:prstGeom>
        </p:spPr>
      </p:pic>
      <p:sp>
        <p:nvSpPr>
          <p:cNvPr id="21" name="テキスト ボックス 20"/>
          <p:cNvSpPr txBox="1"/>
          <p:nvPr/>
        </p:nvSpPr>
        <p:spPr>
          <a:xfrm>
            <a:off x="7980741" y="5093834"/>
            <a:ext cx="697627" cy="400110"/>
          </a:xfrm>
          <a:prstGeom prst="rect">
            <a:avLst/>
          </a:prstGeom>
          <a:noFill/>
        </p:spPr>
        <p:txBody>
          <a:bodyPr wrap="none" rtlCol="0">
            <a:spAutoFit/>
          </a:bodyPr>
          <a:lstStyle/>
          <a:p>
            <a:r>
              <a:rPr lang="ja-JP" altLang="en-US" sz="2000" dirty="0"/>
              <a:t>栄牌</a:t>
            </a:r>
          </a:p>
        </p:txBody>
      </p:sp>
      <p:sp>
        <p:nvSpPr>
          <p:cNvPr id="22" name="右中かっこ 21"/>
          <p:cNvSpPr/>
          <p:nvPr/>
        </p:nvSpPr>
        <p:spPr bwMode="auto">
          <a:xfrm rot="5400000">
            <a:off x="1427856" y="4904200"/>
            <a:ext cx="91462" cy="870841"/>
          </a:xfrm>
          <a:prstGeom prst="righ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テキスト ボックス 22"/>
          <p:cNvSpPr txBox="1"/>
          <p:nvPr/>
        </p:nvSpPr>
        <p:spPr>
          <a:xfrm>
            <a:off x="1108789" y="5385352"/>
            <a:ext cx="800219" cy="461665"/>
          </a:xfrm>
          <a:prstGeom prst="rect">
            <a:avLst/>
          </a:prstGeom>
          <a:noFill/>
        </p:spPr>
        <p:txBody>
          <a:bodyPr wrap="none" rtlCol="0">
            <a:spAutoFit/>
          </a:bodyPr>
          <a:lstStyle/>
          <a:p>
            <a:r>
              <a:rPr kumimoji="1" lang="ja-JP" altLang="en-US" sz="2400" dirty="0"/>
              <a:t>対子</a:t>
            </a:r>
          </a:p>
        </p:txBody>
      </p:sp>
      <p:sp>
        <p:nvSpPr>
          <p:cNvPr id="24" name="右中かっこ 23"/>
          <p:cNvSpPr/>
          <p:nvPr/>
        </p:nvSpPr>
        <p:spPr bwMode="auto">
          <a:xfrm rot="5400000">
            <a:off x="2581439" y="4653974"/>
            <a:ext cx="91463" cy="1371295"/>
          </a:xfrm>
          <a:prstGeom prst="righ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テキスト ボックス 24"/>
          <p:cNvSpPr txBox="1"/>
          <p:nvPr/>
        </p:nvSpPr>
        <p:spPr>
          <a:xfrm>
            <a:off x="2227060" y="5385352"/>
            <a:ext cx="800219" cy="461665"/>
          </a:xfrm>
          <a:prstGeom prst="rect">
            <a:avLst/>
          </a:prstGeom>
          <a:noFill/>
        </p:spPr>
        <p:txBody>
          <a:bodyPr wrap="none" rtlCol="0">
            <a:spAutoFit/>
          </a:bodyPr>
          <a:lstStyle/>
          <a:p>
            <a:r>
              <a:rPr lang="ja-JP" altLang="en-US" sz="2400" dirty="0"/>
              <a:t>順</a:t>
            </a:r>
            <a:r>
              <a:rPr kumimoji="1" lang="ja-JP" altLang="en-US" sz="2400" dirty="0"/>
              <a:t>子</a:t>
            </a:r>
          </a:p>
        </p:txBody>
      </p:sp>
      <p:sp>
        <p:nvSpPr>
          <p:cNvPr id="26" name="右中かっこ 25"/>
          <p:cNvSpPr/>
          <p:nvPr/>
        </p:nvSpPr>
        <p:spPr bwMode="auto">
          <a:xfrm rot="5400000">
            <a:off x="3748517" y="4901879"/>
            <a:ext cx="91462" cy="870841"/>
          </a:xfrm>
          <a:prstGeom prst="righ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テキスト ボックス 26"/>
          <p:cNvSpPr txBox="1"/>
          <p:nvPr/>
        </p:nvSpPr>
        <p:spPr>
          <a:xfrm>
            <a:off x="3429450" y="5383031"/>
            <a:ext cx="800219" cy="461665"/>
          </a:xfrm>
          <a:prstGeom prst="rect">
            <a:avLst/>
          </a:prstGeom>
          <a:noFill/>
        </p:spPr>
        <p:txBody>
          <a:bodyPr wrap="none" rtlCol="0">
            <a:spAutoFit/>
          </a:bodyPr>
          <a:lstStyle/>
          <a:p>
            <a:r>
              <a:rPr lang="ja-JP" altLang="en-US" sz="2400" dirty="0"/>
              <a:t>順</a:t>
            </a:r>
            <a:r>
              <a:rPr kumimoji="1" lang="ja-JP" altLang="en-US" sz="2400" dirty="0"/>
              <a:t>子</a:t>
            </a:r>
          </a:p>
        </p:txBody>
      </p:sp>
      <p:sp>
        <p:nvSpPr>
          <p:cNvPr id="28" name="右中かっこ 27"/>
          <p:cNvSpPr/>
          <p:nvPr/>
        </p:nvSpPr>
        <p:spPr bwMode="auto">
          <a:xfrm rot="5400000">
            <a:off x="5208960" y="4428911"/>
            <a:ext cx="106368" cy="1831686"/>
          </a:xfrm>
          <a:prstGeom prst="righ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テキスト ボックス 28"/>
          <p:cNvSpPr txBox="1"/>
          <p:nvPr/>
        </p:nvSpPr>
        <p:spPr>
          <a:xfrm>
            <a:off x="4914886" y="5383032"/>
            <a:ext cx="800219" cy="461665"/>
          </a:xfrm>
          <a:prstGeom prst="rect">
            <a:avLst/>
          </a:prstGeom>
          <a:noFill/>
        </p:spPr>
        <p:txBody>
          <a:bodyPr wrap="none" rtlCol="0">
            <a:spAutoFit/>
          </a:bodyPr>
          <a:lstStyle/>
          <a:p>
            <a:r>
              <a:rPr lang="ja-JP" altLang="en-US" sz="2400" dirty="0"/>
              <a:t>槓子</a:t>
            </a:r>
            <a:endParaRPr kumimoji="1" lang="ja-JP" altLang="en-US" sz="2400" dirty="0"/>
          </a:p>
        </p:txBody>
      </p:sp>
      <p:sp>
        <p:nvSpPr>
          <p:cNvPr id="30" name="右中かっこ 29"/>
          <p:cNvSpPr/>
          <p:nvPr/>
        </p:nvSpPr>
        <p:spPr bwMode="auto">
          <a:xfrm rot="5400000">
            <a:off x="7032239" y="4543019"/>
            <a:ext cx="91462" cy="1588561"/>
          </a:xfrm>
          <a:prstGeom prst="righ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テキスト ボックス 30"/>
          <p:cNvSpPr txBox="1"/>
          <p:nvPr/>
        </p:nvSpPr>
        <p:spPr>
          <a:xfrm>
            <a:off x="6697978" y="5372172"/>
            <a:ext cx="800219" cy="461665"/>
          </a:xfrm>
          <a:prstGeom prst="rect">
            <a:avLst/>
          </a:prstGeom>
          <a:noFill/>
        </p:spPr>
        <p:txBody>
          <a:bodyPr wrap="none" rtlCol="0">
            <a:spAutoFit/>
          </a:bodyPr>
          <a:lstStyle/>
          <a:p>
            <a:r>
              <a:rPr lang="ja-JP" altLang="en-US" sz="2400" dirty="0"/>
              <a:t>刻</a:t>
            </a:r>
            <a:r>
              <a:rPr kumimoji="1" lang="ja-JP" altLang="en-US" sz="2400" dirty="0"/>
              <a:t>子</a:t>
            </a:r>
          </a:p>
        </p:txBody>
      </p:sp>
      <p:sp>
        <p:nvSpPr>
          <p:cNvPr id="33" name="テキスト ボックス 32"/>
          <p:cNvSpPr txBox="1"/>
          <p:nvPr/>
        </p:nvSpPr>
        <p:spPr>
          <a:xfrm>
            <a:off x="4185441" y="6053923"/>
            <a:ext cx="4615366" cy="523220"/>
          </a:xfrm>
          <a:prstGeom prst="rect">
            <a:avLst/>
          </a:prstGeom>
          <a:noFill/>
        </p:spPr>
        <p:txBody>
          <a:bodyPr wrap="none" rtlCol="0">
            <a:spAutoFit/>
          </a:bodyPr>
          <a:lstStyle/>
          <a:p>
            <a:pPr algn="r"/>
            <a:r>
              <a:rPr lang="ja-JP" altLang="en-US" dirty="0"/>
              <a:t>東　發　混全帯九　</a:t>
            </a:r>
            <a:r>
              <a:rPr lang="en-US" altLang="ja-JP" dirty="0"/>
              <a:t>3</a:t>
            </a:r>
            <a:r>
              <a:rPr lang="ja-JP" altLang="en-US" dirty="0"/>
              <a:t>飜</a:t>
            </a:r>
            <a:r>
              <a:rPr lang="en-US" altLang="ja-JP" dirty="0"/>
              <a:t>3900</a:t>
            </a:r>
            <a:r>
              <a:rPr lang="ja-JP" altLang="en-US" dirty="0"/>
              <a:t>点</a:t>
            </a:r>
            <a:endParaRPr kumimoji="1" lang="ja-JP" altLang="en-US" dirty="0"/>
          </a:p>
        </p:txBody>
      </p:sp>
    </p:spTree>
    <p:extLst>
      <p:ext uri="{BB962C8B-B14F-4D97-AF65-F5344CB8AC3E}">
        <p14:creationId xmlns:p14="http://schemas.microsoft.com/office/powerpoint/2010/main" val="39814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得点計算の例：麻雀</a:t>
            </a:r>
          </a:p>
        </p:txBody>
      </p:sp>
      <p:sp>
        <p:nvSpPr>
          <p:cNvPr id="3" name="テキスト ボックス 2"/>
          <p:cNvSpPr txBox="1"/>
          <p:nvPr/>
        </p:nvSpPr>
        <p:spPr>
          <a:xfrm>
            <a:off x="304800" y="1295400"/>
            <a:ext cx="5923416" cy="523220"/>
          </a:xfrm>
          <a:prstGeom prst="rect">
            <a:avLst/>
          </a:prstGeom>
          <a:noFill/>
        </p:spPr>
        <p:txBody>
          <a:bodyPr wrap="none" rtlCol="0">
            <a:spAutoFit/>
          </a:bodyPr>
          <a:lstStyle/>
          <a:p>
            <a:r>
              <a:rPr kumimoji="1" lang="ja-JP" altLang="en-US" dirty="0"/>
              <a:t>同じ和了型でも得点が違う場合がある</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362" y="2356338"/>
            <a:ext cx="457304" cy="68595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2362200"/>
            <a:ext cx="457304" cy="68595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104" y="2356338"/>
            <a:ext cx="457304" cy="685956"/>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5658" y="2356338"/>
            <a:ext cx="457304" cy="685956"/>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2962" y="2356338"/>
            <a:ext cx="457304" cy="685956"/>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712" y="2356338"/>
            <a:ext cx="457304" cy="685956"/>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08" y="2356338"/>
            <a:ext cx="457304" cy="68595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4158" y="2356338"/>
            <a:ext cx="457304" cy="68595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908" y="2356338"/>
            <a:ext cx="457304" cy="685956"/>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4462" y="2356338"/>
            <a:ext cx="457304" cy="685956"/>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935" y="2356338"/>
            <a:ext cx="457304" cy="685956"/>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9408" y="2356338"/>
            <a:ext cx="457304" cy="685956"/>
          </a:xfrm>
          <a:prstGeom prst="rect">
            <a:avLst/>
          </a:prstGeom>
        </p:spPr>
      </p:pic>
      <p:pic>
        <p:nvPicPr>
          <p:cNvPr id="21" name="図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1881" y="2356338"/>
            <a:ext cx="457304" cy="685956"/>
          </a:xfrm>
          <a:prstGeom prst="rect">
            <a:avLst/>
          </a:prstGeom>
        </p:spPr>
      </p:pic>
      <p:grpSp>
        <p:nvGrpSpPr>
          <p:cNvPr id="40" name="グループ化 39"/>
          <p:cNvGrpSpPr/>
          <p:nvPr/>
        </p:nvGrpSpPr>
        <p:grpSpPr>
          <a:xfrm>
            <a:off x="7714766" y="2370914"/>
            <a:ext cx="877163" cy="1061150"/>
            <a:chOff x="7714870" y="2667000"/>
            <a:chExt cx="877163" cy="1061150"/>
          </a:xfrm>
        </p:grpSpPr>
        <p:pic>
          <p:nvPicPr>
            <p:cNvPr id="22" name="図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24800" y="2667000"/>
              <a:ext cx="457304" cy="685956"/>
            </a:xfrm>
            <a:prstGeom prst="rect">
              <a:avLst/>
            </a:prstGeom>
          </p:spPr>
        </p:pic>
        <p:sp>
          <p:nvSpPr>
            <p:cNvPr id="23" name="テキスト ボックス 22"/>
            <p:cNvSpPr txBox="1"/>
            <p:nvPr/>
          </p:nvSpPr>
          <p:spPr>
            <a:xfrm>
              <a:off x="7714870" y="3358818"/>
              <a:ext cx="877163" cy="369332"/>
            </a:xfrm>
            <a:prstGeom prst="rect">
              <a:avLst/>
            </a:prstGeom>
            <a:noFill/>
          </p:spPr>
          <p:txBody>
            <a:bodyPr wrap="none" rtlCol="0">
              <a:spAutoFit/>
            </a:bodyPr>
            <a:lstStyle/>
            <a:p>
              <a:r>
                <a:rPr lang="ja-JP" altLang="en-US" sz="1800" dirty="0"/>
                <a:t>自摸牌</a:t>
              </a:r>
              <a:endParaRPr kumimoji="1" lang="ja-JP" altLang="en-US" sz="1800" dirty="0"/>
            </a:p>
          </p:txBody>
        </p:sp>
      </p:gr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362" y="4244308"/>
            <a:ext cx="457304" cy="685956"/>
          </a:xfrm>
          <a:prstGeom prst="rect">
            <a:avLst/>
          </a:prstGeom>
        </p:spPr>
      </p:pic>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4250170"/>
            <a:ext cx="457304" cy="685956"/>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104" y="4244308"/>
            <a:ext cx="457304" cy="685956"/>
          </a:xfrm>
          <a:prstGeom prst="rect">
            <a:avLst/>
          </a:prstGeom>
        </p:spPr>
      </p:pic>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5658" y="4244308"/>
            <a:ext cx="457304" cy="685956"/>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2962" y="4244308"/>
            <a:ext cx="457304" cy="685956"/>
          </a:xfrm>
          <a:prstGeom prst="rect">
            <a:avLst/>
          </a:prstGeom>
        </p:spPr>
      </p:pic>
      <p:pic>
        <p:nvPicPr>
          <p:cNvPr id="29" name="図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712" y="4244308"/>
            <a:ext cx="457304" cy="685956"/>
          </a:xfrm>
          <a:prstGeom prst="rect">
            <a:avLst/>
          </a:prstGeom>
        </p:spPr>
      </p:pic>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08" y="4244308"/>
            <a:ext cx="457304" cy="685956"/>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4158" y="4244308"/>
            <a:ext cx="457304" cy="685956"/>
          </a:xfrm>
          <a:prstGeom prst="rect">
            <a:avLst/>
          </a:prstGeom>
        </p:spPr>
      </p:pic>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908" y="4244308"/>
            <a:ext cx="457304" cy="685956"/>
          </a:xfrm>
          <a:prstGeom prst="rect">
            <a:avLst/>
          </a:prstGeom>
        </p:spPr>
      </p:pic>
      <p:pic>
        <p:nvPicPr>
          <p:cNvPr id="33" name="図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4462" y="4244308"/>
            <a:ext cx="457304" cy="685956"/>
          </a:xfrm>
          <a:prstGeom prst="rect">
            <a:avLst/>
          </a:prstGeom>
        </p:spPr>
      </p:pic>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9408" y="4244308"/>
            <a:ext cx="457304" cy="685956"/>
          </a:xfrm>
          <a:prstGeom prst="rect">
            <a:avLst/>
          </a:prstGeom>
        </p:spPr>
      </p:pic>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1881" y="4244308"/>
            <a:ext cx="457304" cy="685956"/>
          </a:xfrm>
          <a:prstGeom prst="rect">
            <a:avLst/>
          </a:prstGeom>
        </p:spPr>
      </p:pic>
      <p:pic>
        <p:nvPicPr>
          <p:cNvPr id="37" name="図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85212" y="4244308"/>
            <a:ext cx="457304" cy="685956"/>
          </a:xfrm>
          <a:prstGeom prst="rect">
            <a:avLst/>
          </a:prstGeom>
        </p:spPr>
      </p:pic>
      <p:grpSp>
        <p:nvGrpSpPr>
          <p:cNvPr id="39" name="グループ化 38"/>
          <p:cNvGrpSpPr/>
          <p:nvPr/>
        </p:nvGrpSpPr>
        <p:grpSpPr>
          <a:xfrm>
            <a:off x="7676294" y="4244308"/>
            <a:ext cx="954108" cy="1106504"/>
            <a:chOff x="7676398" y="4540394"/>
            <a:chExt cx="954108" cy="1106504"/>
          </a:xfrm>
        </p:grpSpPr>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4800" y="4540394"/>
              <a:ext cx="457304" cy="685956"/>
            </a:xfrm>
            <a:prstGeom prst="rect">
              <a:avLst/>
            </a:prstGeom>
          </p:spPr>
        </p:pic>
        <p:sp>
          <p:nvSpPr>
            <p:cNvPr id="38" name="テキスト ボックス 37"/>
            <p:cNvSpPr txBox="1"/>
            <p:nvPr/>
          </p:nvSpPr>
          <p:spPr>
            <a:xfrm>
              <a:off x="7676398" y="5246788"/>
              <a:ext cx="954108" cy="400110"/>
            </a:xfrm>
            <a:prstGeom prst="rect">
              <a:avLst/>
            </a:prstGeom>
            <a:noFill/>
          </p:spPr>
          <p:txBody>
            <a:bodyPr wrap="none" rtlCol="0">
              <a:spAutoFit/>
            </a:bodyPr>
            <a:lstStyle/>
            <a:p>
              <a:r>
                <a:rPr lang="ja-JP" altLang="en-US" sz="2000" dirty="0"/>
                <a:t>自摸牌</a:t>
              </a:r>
            </a:p>
          </p:txBody>
        </p:sp>
      </p:grpSp>
      <p:sp>
        <p:nvSpPr>
          <p:cNvPr id="41" name="テキスト ボックス 40"/>
          <p:cNvSpPr txBox="1"/>
          <p:nvPr/>
        </p:nvSpPr>
        <p:spPr>
          <a:xfrm>
            <a:off x="2260708" y="3433101"/>
            <a:ext cx="6564619" cy="523220"/>
          </a:xfrm>
          <a:prstGeom prst="rect">
            <a:avLst/>
          </a:prstGeom>
          <a:noFill/>
        </p:spPr>
        <p:txBody>
          <a:bodyPr wrap="none" rtlCol="0">
            <a:spAutoFit/>
          </a:bodyPr>
          <a:lstStyle/>
          <a:p>
            <a:pPr algn="r"/>
            <a:r>
              <a:rPr lang="zh-TW" altLang="en-US" dirty="0"/>
              <a:t>門前清自摸和</a:t>
            </a:r>
            <a:r>
              <a:rPr lang="ja-JP" altLang="en-US" dirty="0"/>
              <a:t>　断幺九　平和　</a:t>
            </a:r>
            <a:r>
              <a:rPr lang="en-US" altLang="ja-JP" dirty="0"/>
              <a:t>3</a:t>
            </a:r>
            <a:r>
              <a:rPr lang="ja-JP" altLang="en-US" dirty="0"/>
              <a:t>飜</a:t>
            </a:r>
            <a:r>
              <a:rPr lang="en-US" altLang="ja-JP" dirty="0"/>
              <a:t>2600</a:t>
            </a:r>
            <a:r>
              <a:rPr lang="ja-JP" altLang="en-US" dirty="0"/>
              <a:t>点</a:t>
            </a:r>
            <a:endParaRPr kumimoji="1" lang="ja-JP" altLang="en-US" dirty="0"/>
          </a:p>
        </p:txBody>
      </p:sp>
      <p:sp>
        <p:nvSpPr>
          <p:cNvPr id="42" name="テキスト ボックス 41"/>
          <p:cNvSpPr txBox="1"/>
          <p:nvPr/>
        </p:nvSpPr>
        <p:spPr>
          <a:xfrm>
            <a:off x="3167755" y="5309192"/>
            <a:ext cx="5641288" cy="523220"/>
          </a:xfrm>
          <a:prstGeom prst="rect">
            <a:avLst/>
          </a:prstGeom>
          <a:noFill/>
        </p:spPr>
        <p:txBody>
          <a:bodyPr wrap="none" rtlCol="0">
            <a:spAutoFit/>
          </a:bodyPr>
          <a:lstStyle/>
          <a:p>
            <a:pPr algn="r"/>
            <a:r>
              <a:rPr lang="zh-TW" altLang="en-US" dirty="0"/>
              <a:t>門前清自摸和</a:t>
            </a:r>
            <a:r>
              <a:rPr lang="ja-JP" altLang="en-US" dirty="0"/>
              <a:t>　断幺九　</a:t>
            </a:r>
            <a:r>
              <a:rPr lang="en-US" altLang="ja-JP" dirty="0"/>
              <a:t>2</a:t>
            </a:r>
            <a:r>
              <a:rPr lang="ja-JP" altLang="en-US" dirty="0"/>
              <a:t>飜</a:t>
            </a:r>
            <a:r>
              <a:rPr lang="en-US" altLang="ja-JP" dirty="0"/>
              <a:t>2000</a:t>
            </a:r>
            <a:r>
              <a:rPr lang="ja-JP" altLang="en-US" dirty="0"/>
              <a:t>点</a:t>
            </a:r>
            <a:endParaRPr kumimoji="1" lang="ja-JP" altLang="en-US" dirty="0"/>
          </a:p>
        </p:txBody>
      </p:sp>
      <p:sp>
        <p:nvSpPr>
          <p:cNvPr id="43" name="テキスト ボックス 42"/>
          <p:cNvSpPr txBox="1"/>
          <p:nvPr/>
        </p:nvSpPr>
        <p:spPr>
          <a:xfrm>
            <a:off x="4508824" y="6091924"/>
            <a:ext cx="3873176" cy="523220"/>
          </a:xfrm>
          <a:prstGeom prst="rect">
            <a:avLst/>
          </a:prstGeom>
          <a:noFill/>
        </p:spPr>
        <p:txBody>
          <a:bodyPr wrap="none" rtlCol="0">
            <a:spAutoFit/>
          </a:bodyPr>
          <a:lstStyle/>
          <a:p>
            <a:r>
              <a:rPr kumimoji="1" lang="ja-JP" altLang="en-US" dirty="0"/>
              <a:t>待ち牌により役が変わる</a:t>
            </a:r>
          </a:p>
        </p:txBody>
      </p:sp>
    </p:spTree>
    <p:extLst>
      <p:ext uri="{BB962C8B-B14F-4D97-AF65-F5344CB8AC3E}">
        <p14:creationId xmlns:p14="http://schemas.microsoft.com/office/powerpoint/2010/main" val="397332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heckerboard(across)">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1+#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heckerboard(across)">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得点計算の例：麻雀</a:t>
            </a:r>
          </a:p>
        </p:txBody>
      </p:sp>
      <p:sp>
        <p:nvSpPr>
          <p:cNvPr id="3" name="テキスト ボックス 2"/>
          <p:cNvSpPr txBox="1"/>
          <p:nvPr/>
        </p:nvSpPr>
        <p:spPr>
          <a:xfrm>
            <a:off x="304800" y="1295400"/>
            <a:ext cx="5923416" cy="523220"/>
          </a:xfrm>
          <a:prstGeom prst="rect">
            <a:avLst/>
          </a:prstGeom>
          <a:noFill/>
        </p:spPr>
        <p:txBody>
          <a:bodyPr wrap="none" rtlCol="0">
            <a:spAutoFit/>
          </a:bodyPr>
          <a:lstStyle/>
          <a:p>
            <a:r>
              <a:rPr kumimoji="1" lang="ja-JP" altLang="en-US" dirty="0"/>
              <a:t>同じ和了型でも得点が違う場合がある</a:t>
            </a:r>
          </a:p>
        </p:txBody>
      </p:sp>
      <p:sp>
        <p:nvSpPr>
          <p:cNvPr id="41" name="テキスト ボックス 40"/>
          <p:cNvSpPr txBox="1"/>
          <p:nvPr/>
        </p:nvSpPr>
        <p:spPr>
          <a:xfrm>
            <a:off x="57795" y="3327591"/>
            <a:ext cx="8800807" cy="523220"/>
          </a:xfrm>
          <a:prstGeom prst="rect">
            <a:avLst/>
          </a:prstGeom>
          <a:noFill/>
        </p:spPr>
        <p:txBody>
          <a:bodyPr wrap="none" rtlCol="0">
            <a:spAutoFit/>
          </a:bodyPr>
          <a:lstStyle/>
          <a:p>
            <a:pPr algn="r"/>
            <a:r>
              <a:rPr lang="zh-TW" altLang="en-US" dirty="0"/>
              <a:t>門前清自摸和</a:t>
            </a:r>
            <a:r>
              <a:rPr lang="ja-JP" altLang="en-US" dirty="0"/>
              <a:t>　混全帯九　平和　三色同順　</a:t>
            </a:r>
            <a:r>
              <a:rPr lang="en-US" altLang="ja-JP" dirty="0"/>
              <a:t>6</a:t>
            </a:r>
            <a:r>
              <a:rPr lang="ja-JP" altLang="en-US" dirty="0"/>
              <a:t>飜</a:t>
            </a:r>
            <a:r>
              <a:rPr lang="en-US" altLang="ja-JP" dirty="0"/>
              <a:t>12000</a:t>
            </a:r>
            <a:r>
              <a:rPr lang="ja-JP" altLang="en-US" dirty="0"/>
              <a:t>点</a:t>
            </a:r>
            <a:endParaRPr kumimoji="1" lang="ja-JP" altLang="en-US" dirty="0"/>
          </a:p>
        </p:txBody>
      </p:sp>
      <p:sp>
        <p:nvSpPr>
          <p:cNvPr id="42" name="テキスト ボックス 41"/>
          <p:cNvSpPr txBox="1"/>
          <p:nvPr/>
        </p:nvSpPr>
        <p:spPr>
          <a:xfrm>
            <a:off x="3576386" y="5345365"/>
            <a:ext cx="5282216" cy="523220"/>
          </a:xfrm>
          <a:prstGeom prst="rect">
            <a:avLst/>
          </a:prstGeom>
          <a:noFill/>
        </p:spPr>
        <p:txBody>
          <a:bodyPr wrap="none" rtlCol="0">
            <a:spAutoFit/>
          </a:bodyPr>
          <a:lstStyle/>
          <a:p>
            <a:pPr algn="r"/>
            <a:r>
              <a:rPr lang="ja-JP" altLang="en-US" dirty="0"/>
              <a:t>混全帯九　三色同順　</a:t>
            </a:r>
            <a:r>
              <a:rPr lang="en-US" altLang="ja-JP" dirty="0"/>
              <a:t>2</a:t>
            </a:r>
            <a:r>
              <a:rPr lang="ja-JP" altLang="en-US" dirty="0"/>
              <a:t>飜</a:t>
            </a:r>
            <a:r>
              <a:rPr lang="en-US" altLang="ja-JP" dirty="0"/>
              <a:t>2000</a:t>
            </a:r>
            <a:r>
              <a:rPr lang="ja-JP" altLang="en-US" dirty="0"/>
              <a:t>点</a:t>
            </a:r>
            <a:endParaRPr kumimoji="1" lang="ja-JP" altLang="en-US" dirty="0"/>
          </a:p>
        </p:txBody>
      </p:sp>
      <p:sp>
        <p:nvSpPr>
          <p:cNvPr id="43" name="テキスト ボックス 42"/>
          <p:cNvSpPr txBox="1"/>
          <p:nvPr/>
        </p:nvSpPr>
        <p:spPr>
          <a:xfrm>
            <a:off x="3446997" y="6090629"/>
            <a:ext cx="4908716" cy="523220"/>
          </a:xfrm>
          <a:prstGeom prst="rect">
            <a:avLst/>
          </a:prstGeom>
          <a:noFill/>
        </p:spPr>
        <p:txBody>
          <a:bodyPr wrap="none" rtlCol="0">
            <a:spAutoFit/>
          </a:bodyPr>
          <a:lstStyle/>
          <a:p>
            <a:r>
              <a:rPr lang="ja-JP" altLang="en-US" dirty="0"/>
              <a:t>鳴きの有無に</a:t>
            </a:r>
            <a:r>
              <a:rPr kumimoji="1" lang="ja-JP" altLang="en-US" dirty="0"/>
              <a:t>より</a:t>
            </a:r>
            <a:r>
              <a:rPr lang="ja-JP" altLang="en-US" dirty="0"/>
              <a:t>飜数が</a:t>
            </a:r>
            <a:r>
              <a:rPr kumimoji="1" lang="ja-JP" altLang="en-US" dirty="0"/>
              <a:t>変わる</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362" y="2362200"/>
            <a:ext cx="457304" cy="685956"/>
          </a:xfrm>
          <a:prstGeom prst="rect">
            <a:avLst/>
          </a:prstGeom>
        </p:spPr>
      </p:pic>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356338"/>
            <a:ext cx="457304" cy="685956"/>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104" y="2359901"/>
            <a:ext cx="457304" cy="685956"/>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08" y="2356338"/>
            <a:ext cx="457304" cy="685956"/>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712" y="2356338"/>
            <a:ext cx="457304" cy="685956"/>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8016" y="2356338"/>
            <a:ext cx="457304" cy="685956"/>
          </a:xfrm>
          <a:prstGeom prst="rect">
            <a:avLst/>
          </a:prstGeom>
        </p:spPr>
      </p:pic>
      <p:pic>
        <p:nvPicPr>
          <p:cNvPr id="45" name="図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6485" y="2345356"/>
            <a:ext cx="457304" cy="685956"/>
          </a:xfrm>
          <a:prstGeom prst="rect">
            <a:avLst/>
          </a:prstGeom>
        </p:spPr>
      </p:pic>
      <p:pic>
        <p:nvPicPr>
          <p:cNvPr id="47" name="図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1270" y="2343260"/>
            <a:ext cx="457304" cy="685956"/>
          </a:xfrm>
          <a:prstGeom prst="rect">
            <a:avLst/>
          </a:prstGeom>
        </p:spPr>
      </p:pic>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1738" y="2343260"/>
            <a:ext cx="457304" cy="685956"/>
          </a:xfrm>
          <a:prstGeom prst="rect">
            <a:avLst/>
          </a:prstGeom>
        </p:spPr>
      </p:pic>
      <p:pic>
        <p:nvPicPr>
          <p:cNvPr id="49" name="図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1311" y="2336050"/>
            <a:ext cx="457304" cy="685956"/>
          </a:xfrm>
          <a:prstGeom prst="rect">
            <a:avLst/>
          </a:prstGeom>
        </p:spPr>
      </p:pic>
      <p:pic>
        <p:nvPicPr>
          <p:cNvPr id="50" name="図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2061" y="2336050"/>
            <a:ext cx="457304" cy="685956"/>
          </a:xfrm>
          <a:prstGeom prst="rect">
            <a:avLst/>
          </a:prstGeom>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08833" y="2336050"/>
            <a:ext cx="457304" cy="685956"/>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9706" y="2343260"/>
            <a:ext cx="457304" cy="685956"/>
          </a:xfrm>
          <a:prstGeom prst="rect">
            <a:avLst/>
          </a:prstGeom>
        </p:spPr>
      </p:pic>
      <p:grpSp>
        <p:nvGrpSpPr>
          <p:cNvPr id="70" name="グループ化 69"/>
          <p:cNvGrpSpPr/>
          <p:nvPr/>
        </p:nvGrpSpPr>
        <p:grpSpPr>
          <a:xfrm>
            <a:off x="7569680" y="2331989"/>
            <a:ext cx="954108" cy="1104837"/>
            <a:chOff x="7569680" y="2331989"/>
            <a:chExt cx="954108" cy="1104837"/>
          </a:xfrm>
        </p:grpSpPr>
        <p:pic>
          <p:nvPicPr>
            <p:cNvPr id="46" name="図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34991" y="2331989"/>
              <a:ext cx="457304" cy="685956"/>
            </a:xfrm>
            <a:prstGeom prst="rect">
              <a:avLst/>
            </a:prstGeom>
          </p:spPr>
        </p:pic>
        <p:sp>
          <p:nvSpPr>
            <p:cNvPr id="53" name="テキスト ボックス 52"/>
            <p:cNvSpPr txBox="1"/>
            <p:nvPr/>
          </p:nvSpPr>
          <p:spPr>
            <a:xfrm>
              <a:off x="7569680" y="3036716"/>
              <a:ext cx="954108" cy="400110"/>
            </a:xfrm>
            <a:prstGeom prst="rect">
              <a:avLst/>
            </a:prstGeom>
            <a:noFill/>
          </p:spPr>
          <p:txBody>
            <a:bodyPr wrap="none" rtlCol="0">
              <a:spAutoFit/>
            </a:bodyPr>
            <a:lstStyle/>
            <a:p>
              <a:r>
                <a:rPr lang="ja-JP" altLang="en-US" sz="2000" dirty="0"/>
                <a:t>自摸牌</a:t>
              </a:r>
            </a:p>
          </p:txBody>
        </p:sp>
      </p:gr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362" y="4260972"/>
            <a:ext cx="457304" cy="685956"/>
          </a:xfrm>
          <a:prstGeom prst="rect">
            <a:avLst/>
          </a:prstGeom>
        </p:spPr>
      </p:pic>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255110"/>
            <a:ext cx="457304" cy="685956"/>
          </a:xfrm>
          <a:prstGeom prst="rect">
            <a:avLst/>
          </a:prstGeom>
        </p:spPr>
      </p:pic>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104" y="4258673"/>
            <a:ext cx="457304" cy="685956"/>
          </a:xfrm>
          <a:prstGeom prst="rect">
            <a:avLst/>
          </a:prstGeom>
        </p:spPr>
      </p:pic>
      <p:pic>
        <p:nvPicPr>
          <p:cNvPr id="57" name="図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08" y="4255110"/>
            <a:ext cx="457304" cy="685956"/>
          </a:xfrm>
          <a:prstGeom prst="rect">
            <a:avLst/>
          </a:prstGeom>
        </p:spPr>
      </p:pic>
      <p:pic>
        <p:nvPicPr>
          <p:cNvPr id="58" name="図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712" y="4255110"/>
            <a:ext cx="457304" cy="685956"/>
          </a:xfrm>
          <a:prstGeom prst="rect">
            <a:avLst/>
          </a:prstGeom>
        </p:spPr>
      </p:pic>
      <p:pic>
        <p:nvPicPr>
          <p:cNvPr id="59" name="図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8016" y="4255110"/>
            <a:ext cx="457304" cy="685956"/>
          </a:xfrm>
          <a:prstGeom prst="rect">
            <a:avLst/>
          </a:prstGeom>
        </p:spPr>
      </p:pic>
      <p:pic>
        <p:nvPicPr>
          <p:cNvPr id="60" name="図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6485" y="4244128"/>
            <a:ext cx="457304" cy="685956"/>
          </a:xfrm>
          <a:prstGeom prst="rect">
            <a:avLst/>
          </a:prstGeom>
        </p:spPr>
      </p:pic>
      <p:pic>
        <p:nvPicPr>
          <p:cNvPr id="62" name="図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1270" y="4242032"/>
            <a:ext cx="457304" cy="685956"/>
          </a:xfrm>
          <a:prstGeom prst="rect">
            <a:avLst/>
          </a:prstGeom>
        </p:spPr>
      </p:pic>
      <p:pic>
        <p:nvPicPr>
          <p:cNvPr id="63" name="図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1738" y="4242032"/>
            <a:ext cx="457304" cy="685956"/>
          </a:xfrm>
          <a:prstGeom prst="rect">
            <a:avLst/>
          </a:prstGeom>
        </p:spPr>
      </p:pic>
      <p:pic>
        <p:nvPicPr>
          <p:cNvPr id="64" name="図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1311" y="4234822"/>
            <a:ext cx="457304" cy="685956"/>
          </a:xfrm>
          <a:prstGeom prst="rect">
            <a:avLst/>
          </a:prstGeom>
        </p:spPr>
      </p:pic>
      <p:pic>
        <p:nvPicPr>
          <p:cNvPr id="65" name="図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6239583" y="4338109"/>
            <a:ext cx="457304" cy="685956"/>
          </a:xfrm>
          <a:prstGeom prst="rect">
            <a:avLst/>
          </a:prstGeom>
        </p:spPr>
      </p:pic>
      <p:pic>
        <p:nvPicPr>
          <p:cNvPr id="66" name="図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0605" y="4248616"/>
            <a:ext cx="457304" cy="685956"/>
          </a:xfrm>
          <a:prstGeom prst="rect">
            <a:avLst/>
          </a:prstGeom>
        </p:spPr>
      </p:pic>
      <p:pic>
        <p:nvPicPr>
          <p:cNvPr id="67" name="図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1073" y="4253213"/>
            <a:ext cx="457304" cy="685956"/>
          </a:xfrm>
          <a:prstGeom prst="rect">
            <a:avLst/>
          </a:prstGeom>
        </p:spPr>
      </p:pic>
      <p:grpSp>
        <p:nvGrpSpPr>
          <p:cNvPr id="71" name="グループ化 70"/>
          <p:cNvGrpSpPr/>
          <p:nvPr/>
        </p:nvGrpSpPr>
        <p:grpSpPr>
          <a:xfrm>
            <a:off x="7569680" y="4230761"/>
            <a:ext cx="954108" cy="1095957"/>
            <a:chOff x="7569680" y="4107590"/>
            <a:chExt cx="954108" cy="1095957"/>
          </a:xfrm>
        </p:grpSpPr>
        <p:pic>
          <p:nvPicPr>
            <p:cNvPr id="61" name="図 6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34991" y="4107590"/>
              <a:ext cx="457304" cy="685956"/>
            </a:xfrm>
            <a:prstGeom prst="rect">
              <a:avLst/>
            </a:prstGeom>
          </p:spPr>
        </p:pic>
        <p:sp>
          <p:nvSpPr>
            <p:cNvPr id="68" name="テキスト ボックス 67"/>
            <p:cNvSpPr txBox="1"/>
            <p:nvPr/>
          </p:nvSpPr>
          <p:spPr>
            <a:xfrm>
              <a:off x="7569680" y="4803437"/>
              <a:ext cx="954108" cy="400110"/>
            </a:xfrm>
            <a:prstGeom prst="rect">
              <a:avLst/>
            </a:prstGeom>
            <a:noFill/>
          </p:spPr>
          <p:txBody>
            <a:bodyPr wrap="none" rtlCol="0">
              <a:spAutoFit/>
            </a:bodyPr>
            <a:lstStyle/>
            <a:p>
              <a:r>
                <a:rPr lang="ja-JP" altLang="en-US" sz="2000" dirty="0"/>
                <a:t>自摸牌</a:t>
              </a:r>
            </a:p>
          </p:txBody>
        </p:sp>
      </p:grpSp>
      <p:sp>
        <p:nvSpPr>
          <p:cNvPr id="69" name="テキスト ボックス 68"/>
          <p:cNvSpPr txBox="1"/>
          <p:nvPr/>
        </p:nvSpPr>
        <p:spPr>
          <a:xfrm>
            <a:off x="6784195" y="4964708"/>
            <a:ext cx="665567" cy="400110"/>
          </a:xfrm>
          <a:prstGeom prst="rect">
            <a:avLst/>
          </a:prstGeom>
          <a:noFill/>
        </p:spPr>
        <p:txBody>
          <a:bodyPr wrap="none" rtlCol="0">
            <a:spAutoFit/>
          </a:bodyPr>
          <a:lstStyle/>
          <a:p>
            <a:r>
              <a:rPr lang="ja-JP" altLang="en-US" sz="2000" dirty="0"/>
              <a:t>チー</a:t>
            </a:r>
            <a:endParaRPr kumimoji="1" lang="ja-JP" altLang="en-US" sz="2000" dirty="0"/>
          </a:p>
        </p:txBody>
      </p:sp>
    </p:spTree>
    <p:extLst>
      <p:ext uri="{BB962C8B-B14F-4D97-AF65-F5344CB8AC3E}">
        <p14:creationId xmlns:p14="http://schemas.microsoft.com/office/powerpoint/2010/main" val="5436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1+#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heckerboard(across)">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1+#ppt_w/2"/>
                                          </p:val>
                                        </p:tav>
                                        <p:tav tm="100000">
                                          <p:val>
                                            <p:strVal val="#ppt_x"/>
                                          </p:val>
                                        </p:tav>
                                      </p:tavLst>
                                    </p:anim>
                                    <p:anim calcmode="lin" valueType="num">
                                      <p:cBhvr additive="base">
                                        <p:cTn id="19"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heckerboard(across)">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ローカルルール</a:t>
            </a:r>
          </a:p>
        </p:txBody>
      </p:sp>
      <p:sp>
        <p:nvSpPr>
          <p:cNvPr id="4" name="コンテンツ プレースホルダー 3"/>
          <p:cNvSpPr>
            <a:spLocks noGrp="1"/>
          </p:cNvSpPr>
          <p:nvPr>
            <p:ph idx="1"/>
          </p:nvPr>
        </p:nvSpPr>
        <p:spPr/>
        <p:txBody>
          <a:bodyPr/>
          <a:lstStyle/>
          <a:p>
            <a:r>
              <a:rPr kumimoji="1" lang="ja-JP" altLang="en-US" dirty="0"/>
              <a:t>ローカルルール</a:t>
            </a:r>
            <a:endParaRPr kumimoji="1" lang="en-US" altLang="ja-JP" dirty="0"/>
          </a:p>
          <a:p>
            <a:pPr lvl="1"/>
            <a:r>
              <a:rPr lang="ja-JP" altLang="en-US" dirty="0"/>
              <a:t>ゲームによってはローカルルールがある場合も</a:t>
            </a:r>
            <a:endParaRPr lang="en-US" altLang="ja-JP" dirty="0"/>
          </a:p>
          <a:p>
            <a:pPr marL="457200" lvl="1" indent="0">
              <a:buNone/>
            </a:pPr>
            <a:r>
              <a:rPr kumimoji="1" lang="ja-JP" altLang="en-US" dirty="0"/>
              <a:t>⇒どのルールを採用するか決めておく必要あり</a:t>
            </a:r>
          </a:p>
        </p:txBody>
      </p:sp>
    </p:spTree>
    <p:extLst>
      <p:ext uri="{BB962C8B-B14F-4D97-AF65-F5344CB8AC3E}">
        <p14:creationId xmlns:p14="http://schemas.microsoft.com/office/powerpoint/2010/main" val="201408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ローカルルールの例：大富豪</a:t>
            </a:r>
          </a:p>
        </p:txBody>
      </p:sp>
      <p:graphicFrame>
        <p:nvGraphicFramePr>
          <p:cNvPr id="5" name="表 4"/>
          <p:cNvGraphicFramePr>
            <a:graphicFrameLocks noGrp="1"/>
          </p:cNvGraphicFramePr>
          <p:nvPr>
            <p:extLst>
              <p:ext uri="{D42A27DB-BD31-4B8C-83A1-F6EECF244321}">
                <p14:modId xmlns:p14="http://schemas.microsoft.com/office/powerpoint/2010/main" val="4093223491"/>
              </p:ext>
            </p:extLst>
          </p:nvPr>
        </p:nvGraphicFramePr>
        <p:xfrm>
          <a:off x="334107" y="1676400"/>
          <a:ext cx="8475785" cy="4820920"/>
        </p:xfrm>
        <a:graphic>
          <a:graphicData uri="http://schemas.openxmlformats.org/drawingml/2006/table">
            <a:tbl>
              <a:tblPr firstRow="1" bandRow="1">
                <a:tableStyleId>{5C22544A-7EE6-4342-B048-85BDC9FD1C3A}</a:tableStyleId>
              </a:tblPr>
              <a:tblGrid>
                <a:gridCol w="1457737">
                  <a:extLst>
                    <a:ext uri="{9D8B030D-6E8A-4147-A177-3AD203B41FA5}">
                      <a16:colId xmlns:a16="http://schemas.microsoft.com/office/drawing/2014/main" val="20000"/>
                    </a:ext>
                  </a:extLst>
                </a:gridCol>
                <a:gridCol w="719642">
                  <a:extLst>
                    <a:ext uri="{9D8B030D-6E8A-4147-A177-3AD203B41FA5}">
                      <a16:colId xmlns:a16="http://schemas.microsoft.com/office/drawing/2014/main" val="20001"/>
                    </a:ext>
                  </a:extLst>
                </a:gridCol>
                <a:gridCol w="4317207">
                  <a:extLst>
                    <a:ext uri="{9D8B030D-6E8A-4147-A177-3AD203B41FA5}">
                      <a16:colId xmlns:a16="http://schemas.microsoft.com/office/drawing/2014/main" val="20002"/>
                    </a:ext>
                  </a:extLst>
                </a:gridCol>
                <a:gridCol w="1981199">
                  <a:extLst>
                    <a:ext uri="{9D8B030D-6E8A-4147-A177-3AD203B41FA5}">
                      <a16:colId xmlns:a16="http://schemas.microsoft.com/office/drawing/2014/main" val="20003"/>
                    </a:ext>
                  </a:extLst>
                </a:gridCol>
              </a:tblGrid>
              <a:tr h="370840">
                <a:tc>
                  <a:txBody>
                    <a:bodyPr/>
                    <a:lstStyle/>
                    <a:p>
                      <a:r>
                        <a:rPr kumimoji="1" lang="ja-JP" altLang="en-US" dirty="0"/>
                        <a:t>ルール</a:t>
                      </a:r>
                    </a:p>
                  </a:txBody>
                  <a:tcPr anchor="ctr"/>
                </a:tc>
                <a:tc>
                  <a:txBody>
                    <a:bodyPr/>
                    <a:lstStyle/>
                    <a:p>
                      <a:r>
                        <a:rPr kumimoji="1" lang="ja-JP" altLang="en-US" dirty="0"/>
                        <a:t>有無</a:t>
                      </a:r>
                    </a:p>
                  </a:txBody>
                  <a:tcPr anchor="ctr"/>
                </a:tc>
                <a:tc gridSpan="2">
                  <a:txBody>
                    <a:bodyPr/>
                    <a:lstStyle/>
                    <a:p>
                      <a:r>
                        <a:rPr kumimoji="1" lang="ja-JP" altLang="en-US" dirty="0"/>
                        <a:t>ローカルルール</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370840">
                <a:tc rowSpan="6">
                  <a:txBody>
                    <a:bodyPr/>
                    <a:lstStyle/>
                    <a:p>
                      <a:r>
                        <a:rPr kumimoji="1" lang="ja-JP" altLang="en-US" baseline="0" dirty="0">
                          <a:solidFill>
                            <a:schemeClr val="tx1"/>
                          </a:solidFill>
                        </a:rPr>
                        <a:t>ジョーカー</a:t>
                      </a:r>
                    </a:p>
                  </a:txBody>
                  <a:tcPr anchor="ctr">
                    <a:solidFill>
                      <a:srgbClr val="0000FF"/>
                    </a:solidFill>
                  </a:tcPr>
                </a:tc>
                <a:tc>
                  <a:txBody>
                    <a:bodyPr/>
                    <a:lstStyle/>
                    <a:p>
                      <a:r>
                        <a:rPr kumimoji="1" lang="ja-JP" altLang="en-US" baseline="0" dirty="0">
                          <a:solidFill>
                            <a:schemeClr val="tx1"/>
                          </a:solidFill>
                        </a:rPr>
                        <a:t>無し</a:t>
                      </a:r>
                    </a:p>
                  </a:txBody>
                  <a:tcPr anchor="ctr">
                    <a:solidFill>
                      <a:srgbClr val="0000FF"/>
                    </a:solidFill>
                  </a:tcPr>
                </a:tc>
                <a:tc gridSpan="2">
                  <a:txBody>
                    <a:bodyPr/>
                    <a:lstStyle/>
                    <a:p>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01"/>
                  </a:ext>
                </a:extLst>
              </a:tr>
              <a:tr h="370840">
                <a:tc vMerge="1">
                  <a:txBody>
                    <a:bodyPr/>
                    <a:lstStyle/>
                    <a:p>
                      <a:endParaRPr kumimoji="1" lang="ja-JP" altLang="en-US"/>
                    </a:p>
                  </a:txBody>
                  <a:tcPr/>
                </a:tc>
                <a:tc rowSpan="5">
                  <a:txBody>
                    <a:bodyPr/>
                    <a:lstStyle/>
                    <a:p>
                      <a:r>
                        <a:rPr kumimoji="1" lang="ja-JP" altLang="en-US" baseline="0" dirty="0">
                          <a:solidFill>
                            <a:schemeClr val="tx1"/>
                          </a:solidFill>
                        </a:rPr>
                        <a:t>有り</a:t>
                      </a:r>
                    </a:p>
                  </a:txBody>
                  <a:tcPr anchor="ctr">
                    <a:solidFill>
                      <a:srgbClr val="0000FF"/>
                    </a:solidFill>
                  </a:tcPr>
                </a:tc>
                <a:tc rowSpan="2">
                  <a:txBody>
                    <a:bodyPr/>
                    <a:lstStyle/>
                    <a:p>
                      <a:r>
                        <a:rPr kumimoji="1" lang="ja-JP" altLang="en-US" baseline="0" dirty="0">
                          <a:solidFill>
                            <a:schemeClr val="tx1"/>
                          </a:solidFill>
                        </a:rPr>
                        <a:t>ジョーカー単独は最強</a:t>
                      </a:r>
                      <a:r>
                        <a:rPr kumimoji="1" lang="en-US" altLang="ja-JP" baseline="0" dirty="0">
                          <a:solidFill>
                            <a:schemeClr val="tx1"/>
                          </a:solidFill>
                        </a:rPr>
                        <a:t>(2</a:t>
                      </a:r>
                      <a:r>
                        <a:rPr kumimoji="1" lang="ja-JP" altLang="en-US" baseline="0" dirty="0">
                          <a:solidFill>
                            <a:schemeClr val="tx1"/>
                          </a:solidFill>
                        </a:rPr>
                        <a:t>より強い</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a:txBody>
                    <a:bodyPr/>
                    <a:lstStyle/>
                    <a:p>
                      <a:r>
                        <a:rPr kumimoji="1" lang="ja-JP" altLang="en-US" baseline="0" dirty="0">
                          <a:solidFill>
                            <a:schemeClr val="tx1"/>
                          </a:solidFill>
                        </a:rPr>
                        <a:t>革命後は最弱</a:t>
                      </a:r>
                    </a:p>
                  </a:txBody>
                  <a:tcPr anchor="ctr">
                    <a:solidFill>
                      <a:srgbClr val="0000FF"/>
                    </a:solidFill>
                  </a:tcPr>
                </a:tc>
                <a:extLst>
                  <a:ext uri="{0D108BD9-81ED-4DB2-BD59-A6C34878D82A}">
                    <a16:rowId xmlns:a16="http://schemas.microsoft.com/office/drawing/2014/main" val="10002"/>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baseline="0" dirty="0">
                          <a:solidFill>
                            <a:schemeClr val="tx1"/>
                          </a:solidFill>
                        </a:rPr>
                        <a:t>革命後も最強</a:t>
                      </a:r>
                    </a:p>
                  </a:txBody>
                  <a:tcPr anchor="ctr">
                    <a:solidFill>
                      <a:srgbClr val="0000FF"/>
                    </a:solidFill>
                  </a:tcPr>
                </a:tc>
                <a:extLst>
                  <a:ext uri="{0D108BD9-81ED-4DB2-BD59-A6C34878D82A}">
                    <a16:rowId xmlns:a16="http://schemas.microsoft.com/office/drawing/2014/main" val="10003"/>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baseline="0" dirty="0">
                          <a:solidFill>
                            <a:schemeClr val="tx1"/>
                          </a:solidFill>
                        </a:rPr>
                        <a:t>ジョーカー単独は</a:t>
                      </a:r>
                      <a:r>
                        <a:rPr kumimoji="1" lang="en-US" altLang="ja-JP" baseline="0" dirty="0">
                          <a:solidFill>
                            <a:schemeClr val="tx1"/>
                          </a:solidFill>
                        </a:rPr>
                        <a:t>2</a:t>
                      </a:r>
                      <a:r>
                        <a:rPr kumimoji="1" lang="ja-JP" altLang="en-US" baseline="0" dirty="0">
                          <a:solidFill>
                            <a:schemeClr val="tx1"/>
                          </a:solidFill>
                        </a:rPr>
                        <a:t>と同じ</a:t>
                      </a:r>
                    </a:p>
                  </a:txBody>
                  <a:tcPr anchor="ctr">
                    <a:solidFill>
                      <a:srgbClr val="0000FF"/>
                    </a:solidFill>
                  </a:tcPr>
                </a:tc>
                <a:tc>
                  <a:txBody>
                    <a:bodyPr/>
                    <a:lstStyle/>
                    <a:p>
                      <a:r>
                        <a:rPr kumimoji="1" lang="ja-JP" altLang="en-US" baseline="0" dirty="0">
                          <a:solidFill>
                            <a:schemeClr val="tx1"/>
                          </a:solidFill>
                        </a:rPr>
                        <a:t>革命後は</a:t>
                      </a:r>
                      <a:r>
                        <a:rPr kumimoji="1" lang="en-US" altLang="ja-JP" baseline="0" dirty="0">
                          <a:solidFill>
                            <a:schemeClr val="tx1"/>
                          </a:solidFill>
                        </a:rPr>
                        <a:t>3</a:t>
                      </a:r>
                      <a:r>
                        <a:rPr kumimoji="1" lang="ja-JP" altLang="en-US" baseline="0" dirty="0">
                          <a:solidFill>
                            <a:schemeClr val="tx1"/>
                          </a:solidFill>
                        </a:rPr>
                        <a:t>と同じ</a:t>
                      </a:r>
                    </a:p>
                  </a:txBody>
                  <a:tcPr anchor="ctr">
                    <a:solidFill>
                      <a:srgbClr val="0000FF"/>
                    </a:solidFill>
                  </a:tcPr>
                </a:tc>
                <a:extLst>
                  <a:ext uri="{0D108BD9-81ED-4DB2-BD59-A6C34878D82A}">
                    <a16:rowId xmlns:a16="http://schemas.microsoft.com/office/drawing/2014/main" val="10004"/>
                  </a:ext>
                </a:extLst>
              </a:tr>
              <a:tr h="370840">
                <a:tc vMerge="1">
                  <a:txBody>
                    <a:bodyPr/>
                    <a:lstStyle/>
                    <a:p>
                      <a:endParaRPr kumimoji="1" lang="ja-JP" altLang="en-US" dirty="0"/>
                    </a:p>
                  </a:txBody>
                  <a:tcPr/>
                </a:tc>
                <a:tc vMerge="1">
                  <a:txBody>
                    <a:bodyPr/>
                    <a:lstStyle/>
                    <a:p>
                      <a:endParaRPr kumimoji="1" lang="ja-JP" altLang="en-US" dirty="0"/>
                    </a:p>
                  </a:txBody>
                  <a:tcPr/>
                </a:tc>
                <a:tc rowSpan="2">
                  <a:txBody>
                    <a:bodyPr/>
                    <a:lstStyle/>
                    <a:p>
                      <a:r>
                        <a:rPr kumimoji="1" lang="ja-JP" altLang="en-US" baseline="0" dirty="0">
                          <a:solidFill>
                            <a:schemeClr val="tx1"/>
                          </a:solidFill>
                        </a:rPr>
                        <a:t>ジョーカー単独は最弱</a:t>
                      </a:r>
                      <a:r>
                        <a:rPr kumimoji="1" lang="en-US" altLang="ja-JP" baseline="0" dirty="0">
                          <a:solidFill>
                            <a:schemeClr val="tx1"/>
                          </a:solidFill>
                        </a:rPr>
                        <a:t>(3</a:t>
                      </a:r>
                      <a:r>
                        <a:rPr kumimoji="1" lang="ja-JP" altLang="en-US" baseline="0" dirty="0">
                          <a:solidFill>
                            <a:schemeClr val="tx1"/>
                          </a:solidFill>
                        </a:rPr>
                        <a:t>より弱い</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a:txBody>
                    <a:bodyPr/>
                    <a:lstStyle/>
                    <a:p>
                      <a:r>
                        <a:rPr kumimoji="1" lang="ja-JP" altLang="en-US" baseline="0" dirty="0">
                          <a:solidFill>
                            <a:schemeClr val="tx1"/>
                          </a:solidFill>
                        </a:rPr>
                        <a:t>革命後は最強</a:t>
                      </a:r>
                    </a:p>
                  </a:txBody>
                  <a:tcPr anchor="ctr">
                    <a:solidFill>
                      <a:srgbClr val="0000FF"/>
                    </a:solidFill>
                  </a:tcPr>
                </a:tc>
                <a:extLst>
                  <a:ext uri="{0D108BD9-81ED-4DB2-BD59-A6C34878D82A}">
                    <a16:rowId xmlns:a16="http://schemas.microsoft.com/office/drawing/2014/main" val="10005"/>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baseline="0" dirty="0">
                          <a:solidFill>
                            <a:schemeClr val="tx1"/>
                          </a:solidFill>
                        </a:rPr>
                        <a:t>革命後も最弱</a:t>
                      </a:r>
                    </a:p>
                  </a:txBody>
                  <a:tcPr anchor="ctr">
                    <a:solidFill>
                      <a:srgbClr val="0000FF"/>
                    </a:solidFill>
                  </a:tcPr>
                </a:tc>
                <a:extLst>
                  <a:ext uri="{0D108BD9-81ED-4DB2-BD59-A6C34878D82A}">
                    <a16:rowId xmlns:a16="http://schemas.microsoft.com/office/drawing/2014/main" val="10006"/>
                  </a:ext>
                </a:extLst>
              </a:tr>
              <a:tr h="370840">
                <a:tc rowSpan="3">
                  <a:txBody>
                    <a:bodyPr/>
                    <a:lstStyle/>
                    <a:p>
                      <a:r>
                        <a:rPr kumimoji="1" lang="ja-JP" altLang="en-US" baseline="0" dirty="0">
                          <a:solidFill>
                            <a:schemeClr val="tx1"/>
                          </a:solidFill>
                        </a:rPr>
                        <a:t>革命</a:t>
                      </a:r>
                    </a:p>
                  </a:txBody>
                  <a:tcPr anchor="ctr">
                    <a:solidFill>
                      <a:srgbClr val="0000FF"/>
                    </a:solidFill>
                  </a:tcPr>
                </a:tc>
                <a:tc>
                  <a:txBody>
                    <a:bodyPr/>
                    <a:lstStyle/>
                    <a:p>
                      <a:r>
                        <a:rPr kumimoji="1" lang="ja-JP" altLang="en-US" baseline="0" dirty="0">
                          <a:solidFill>
                            <a:schemeClr val="tx1"/>
                          </a:solidFill>
                        </a:rPr>
                        <a:t>無し</a:t>
                      </a:r>
                    </a:p>
                  </a:txBody>
                  <a:tcPr anchor="ctr">
                    <a:solidFill>
                      <a:srgbClr val="0000FF"/>
                    </a:solidFill>
                  </a:tcPr>
                </a:tc>
                <a:tc gridSpan="2">
                  <a:txBody>
                    <a:bodyPr/>
                    <a:lstStyle/>
                    <a:p>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07"/>
                  </a:ext>
                </a:extLst>
              </a:tr>
              <a:tr h="370840">
                <a:tc vMerge="1">
                  <a:txBody>
                    <a:bodyPr/>
                    <a:lstStyle/>
                    <a:p>
                      <a:endParaRPr kumimoji="1" lang="ja-JP" altLang="en-US" dirty="0"/>
                    </a:p>
                  </a:txBody>
                  <a:tcPr/>
                </a:tc>
                <a:tc rowSpan="2">
                  <a:txBody>
                    <a:bodyPr/>
                    <a:lstStyle/>
                    <a:p>
                      <a:r>
                        <a:rPr kumimoji="1" lang="ja-JP" altLang="en-US" baseline="0" dirty="0">
                          <a:solidFill>
                            <a:schemeClr val="tx1"/>
                          </a:solidFill>
                        </a:rPr>
                        <a:t>有り</a:t>
                      </a:r>
                    </a:p>
                  </a:txBody>
                  <a:tcPr anchor="ctr">
                    <a:solidFill>
                      <a:srgbClr val="0000FF"/>
                    </a:solidFill>
                  </a:tcPr>
                </a:tc>
                <a:tc gridSpan="2">
                  <a:txBody>
                    <a:bodyPr/>
                    <a:lstStyle/>
                    <a:p>
                      <a:r>
                        <a:rPr kumimoji="1" lang="ja-JP" altLang="en-US" baseline="0" dirty="0">
                          <a:solidFill>
                            <a:schemeClr val="tx1"/>
                          </a:solidFill>
                        </a:rPr>
                        <a:t>同一ターン中より強いカードで革命返し</a:t>
                      </a:r>
                      <a:r>
                        <a:rPr kumimoji="1" lang="en-US" altLang="ja-JP" baseline="0" dirty="0">
                          <a:solidFill>
                            <a:schemeClr val="tx1"/>
                          </a:solidFill>
                        </a:rPr>
                        <a:t>(5555</a:t>
                      </a:r>
                      <a:r>
                        <a:rPr kumimoji="1" lang="ja-JP" altLang="en-US" baseline="0" dirty="0">
                          <a:solidFill>
                            <a:schemeClr val="tx1"/>
                          </a:solidFill>
                        </a:rPr>
                        <a:t>→</a:t>
                      </a:r>
                      <a:r>
                        <a:rPr kumimoji="1" lang="en-US" altLang="ja-JP" baseline="0" dirty="0">
                          <a:solidFill>
                            <a:schemeClr val="tx1"/>
                          </a:solidFill>
                        </a:rPr>
                        <a:t>7777</a:t>
                      </a:r>
                      <a:r>
                        <a:rPr kumimoji="1" lang="ja-JP" altLang="en-US" baseline="0" dirty="0">
                          <a:solidFill>
                            <a:schemeClr val="tx1"/>
                          </a:solidFill>
                        </a:rPr>
                        <a:t>で革命返し</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08"/>
                  </a:ext>
                </a:extLst>
              </a:tr>
              <a:tr h="370840">
                <a:tc vMerge="1">
                  <a:txBody>
                    <a:bodyPr/>
                    <a:lstStyle/>
                    <a:p>
                      <a:endParaRPr kumimoji="1" lang="ja-JP" altLang="en-US" dirty="0"/>
                    </a:p>
                  </a:txBody>
                  <a:tcPr/>
                </a:tc>
                <a:tc vMerge="1">
                  <a:txBody>
                    <a:bodyPr/>
                    <a:lstStyle/>
                    <a:p>
                      <a:endParaRPr kumimoji="1" lang="ja-JP" altLang="en-US" dirty="0"/>
                    </a:p>
                  </a:txBody>
                  <a:tcPr/>
                </a:tc>
                <a:tc gridSpan="2">
                  <a:txBody>
                    <a:bodyPr/>
                    <a:lstStyle/>
                    <a:p>
                      <a:r>
                        <a:rPr kumimoji="1" lang="ja-JP" altLang="en-US" baseline="0" dirty="0">
                          <a:solidFill>
                            <a:schemeClr val="tx1"/>
                          </a:solidFill>
                        </a:rPr>
                        <a:t>同一ターン中より弱いカードで革命返し</a:t>
                      </a:r>
                      <a:r>
                        <a:rPr kumimoji="1" lang="en-US" altLang="ja-JP" baseline="0" dirty="0">
                          <a:solidFill>
                            <a:schemeClr val="tx1"/>
                          </a:solidFill>
                        </a:rPr>
                        <a:t>(5555</a:t>
                      </a:r>
                      <a:r>
                        <a:rPr kumimoji="1" lang="ja-JP" altLang="en-US" baseline="0" dirty="0">
                          <a:solidFill>
                            <a:schemeClr val="tx1"/>
                          </a:solidFill>
                        </a:rPr>
                        <a:t>→</a:t>
                      </a:r>
                      <a:r>
                        <a:rPr kumimoji="1" lang="en-US" altLang="ja-JP" baseline="0" dirty="0">
                          <a:solidFill>
                            <a:schemeClr val="tx1"/>
                          </a:solidFill>
                        </a:rPr>
                        <a:t>4444</a:t>
                      </a:r>
                      <a:r>
                        <a:rPr kumimoji="1" lang="ja-JP" altLang="en-US" baseline="0" dirty="0">
                          <a:solidFill>
                            <a:schemeClr val="tx1"/>
                          </a:solidFill>
                        </a:rPr>
                        <a:t>で革命返し</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09"/>
                  </a:ext>
                </a:extLst>
              </a:tr>
              <a:tr h="370840">
                <a:tc rowSpan="3">
                  <a:txBody>
                    <a:bodyPr/>
                    <a:lstStyle/>
                    <a:p>
                      <a:r>
                        <a:rPr kumimoji="1" lang="ja-JP" altLang="en-US" baseline="0" dirty="0">
                          <a:solidFill>
                            <a:schemeClr val="tx1"/>
                          </a:solidFill>
                        </a:rPr>
                        <a:t>階段</a:t>
                      </a:r>
                    </a:p>
                  </a:txBody>
                  <a:tcPr anchor="ctr">
                    <a:solidFill>
                      <a:srgbClr val="0000FF"/>
                    </a:solidFill>
                  </a:tcPr>
                </a:tc>
                <a:tc>
                  <a:txBody>
                    <a:bodyPr/>
                    <a:lstStyle/>
                    <a:p>
                      <a:r>
                        <a:rPr kumimoji="1" lang="ja-JP" altLang="en-US" baseline="0" dirty="0">
                          <a:solidFill>
                            <a:schemeClr val="tx1"/>
                          </a:solidFill>
                        </a:rPr>
                        <a:t>無し</a:t>
                      </a:r>
                    </a:p>
                  </a:txBody>
                  <a:tcPr anchor="ctr">
                    <a:solidFill>
                      <a:srgbClr val="0000FF"/>
                    </a:solidFill>
                  </a:tcPr>
                </a:tc>
                <a:tc gridSpan="2">
                  <a:txBody>
                    <a:bodyPr/>
                    <a:lstStyle/>
                    <a:p>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10"/>
                  </a:ext>
                </a:extLst>
              </a:tr>
              <a:tr h="370840">
                <a:tc vMerge="1">
                  <a:txBody>
                    <a:bodyPr/>
                    <a:lstStyle/>
                    <a:p>
                      <a:endParaRPr kumimoji="1" lang="ja-JP" altLang="en-US" dirty="0"/>
                    </a:p>
                  </a:txBody>
                  <a:tcPr/>
                </a:tc>
                <a:tc rowSpan="2">
                  <a:txBody>
                    <a:bodyPr/>
                    <a:lstStyle/>
                    <a:p>
                      <a:r>
                        <a:rPr kumimoji="1" lang="ja-JP" altLang="en-US" baseline="0" dirty="0">
                          <a:solidFill>
                            <a:schemeClr val="tx1"/>
                          </a:solidFill>
                        </a:rPr>
                        <a:t>有り</a:t>
                      </a:r>
                    </a:p>
                  </a:txBody>
                  <a:tcPr anchor="ctr">
                    <a:solidFill>
                      <a:srgbClr val="0000FF"/>
                    </a:solidFill>
                  </a:tcPr>
                </a:tc>
                <a:tc gridSpan="2">
                  <a:txBody>
                    <a:bodyPr/>
                    <a:lstStyle/>
                    <a:p>
                      <a:r>
                        <a:rPr kumimoji="1" lang="ja-JP" altLang="en-US" baseline="0" dirty="0">
                          <a:solidFill>
                            <a:schemeClr val="tx1"/>
                          </a:solidFill>
                        </a:rPr>
                        <a:t>次は</a:t>
                      </a:r>
                      <a:r>
                        <a:rPr kumimoji="1" lang="en-US" altLang="ja-JP" baseline="0" dirty="0">
                          <a:solidFill>
                            <a:schemeClr val="tx1"/>
                          </a:solidFill>
                        </a:rPr>
                        <a:t>1</a:t>
                      </a:r>
                      <a:r>
                        <a:rPr kumimoji="1" lang="ja-JP" altLang="en-US" baseline="0" dirty="0">
                          <a:solidFill>
                            <a:schemeClr val="tx1"/>
                          </a:solidFill>
                        </a:rPr>
                        <a:t>つ上の数字なら出せる</a:t>
                      </a:r>
                      <a:r>
                        <a:rPr kumimoji="1" lang="en-US" altLang="ja-JP" baseline="0" dirty="0">
                          <a:solidFill>
                            <a:schemeClr val="tx1"/>
                          </a:solidFill>
                        </a:rPr>
                        <a:t>(456</a:t>
                      </a:r>
                      <a:r>
                        <a:rPr kumimoji="1" lang="ja-JP" altLang="en-US" baseline="0" dirty="0">
                          <a:solidFill>
                            <a:schemeClr val="tx1"/>
                          </a:solidFill>
                        </a:rPr>
                        <a:t>の次に</a:t>
                      </a:r>
                      <a:r>
                        <a:rPr kumimoji="1" lang="en-US" altLang="ja-JP" baseline="0" dirty="0">
                          <a:solidFill>
                            <a:schemeClr val="tx1"/>
                          </a:solidFill>
                        </a:rPr>
                        <a:t>567</a:t>
                      </a:r>
                      <a:r>
                        <a:rPr kumimoji="1" lang="ja-JP" altLang="en-US" baseline="0" dirty="0">
                          <a:solidFill>
                            <a:schemeClr val="tx1"/>
                          </a:solidFill>
                        </a:rPr>
                        <a:t>を出せる</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11"/>
                  </a:ext>
                </a:extLst>
              </a:tr>
              <a:tr h="370840">
                <a:tc vMerge="1">
                  <a:txBody>
                    <a:bodyPr/>
                    <a:lstStyle/>
                    <a:p>
                      <a:endParaRPr kumimoji="1" lang="ja-JP" altLang="en-US" dirty="0"/>
                    </a:p>
                  </a:txBody>
                  <a:tcPr/>
                </a:tc>
                <a:tc vMerge="1">
                  <a:txBody>
                    <a:bodyPr/>
                    <a:lstStyle/>
                    <a:p>
                      <a:endParaRPr kumimoji="1" lang="ja-JP" altLang="en-US" dirty="0"/>
                    </a:p>
                  </a:txBody>
                  <a:tcPr/>
                </a:tc>
                <a:tc gridSpan="2">
                  <a:txBody>
                    <a:bodyPr/>
                    <a:lstStyle/>
                    <a:p>
                      <a:r>
                        <a:rPr kumimoji="1" lang="ja-JP" altLang="en-US" baseline="0" dirty="0">
                          <a:solidFill>
                            <a:schemeClr val="tx1"/>
                          </a:solidFill>
                        </a:rPr>
                        <a:t>次は</a:t>
                      </a:r>
                      <a:r>
                        <a:rPr kumimoji="1" lang="en-US" altLang="ja-JP" baseline="0" dirty="0">
                          <a:solidFill>
                            <a:schemeClr val="tx1"/>
                          </a:solidFill>
                        </a:rPr>
                        <a:t>1</a:t>
                      </a:r>
                      <a:r>
                        <a:rPr kumimoji="1" lang="ja-JP" altLang="en-US" baseline="0" dirty="0">
                          <a:solidFill>
                            <a:schemeClr val="tx1"/>
                          </a:solidFill>
                        </a:rPr>
                        <a:t>番上の数字より上の数字なら出せる</a:t>
                      </a:r>
                      <a:r>
                        <a:rPr kumimoji="1" lang="en-US" altLang="ja-JP" baseline="0" dirty="0">
                          <a:solidFill>
                            <a:schemeClr val="tx1"/>
                          </a:solidFill>
                        </a:rPr>
                        <a:t>(456</a:t>
                      </a:r>
                      <a:r>
                        <a:rPr kumimoji="1" lang="ja-JP" altLang="en-US" baseline="0" dirty="0">
                          <a:solidFill>
                            <a:schemeClr val="tx1"/>
                          </a:solidFill>
                        </a:rPr>
                        <a:t>の次は</a:t>
                      </a:r>
                      <a:r>
                        <a:rPr kumimoji="1" lang="en-US" altLang="ja-JP" baseline="0" dirty="0">
                          <a:solidFill>
                            <a:schemeClr val="tx1"/>
                          </a:solidFill>
                        </a:rPr>
                        <a:t>789</a:t>
                      </a:r>
                      <a:r>
                        <a:rPr kumimoji="1" lang="ja-JP" altLang="en-US" baseline="0" dirty="0">
                          <a:solidFill>
                            <a:schemeClr val="tx1"/>
                          </a:solidFill>
                        </a:rPr>
                        <a:t>以上</a:t>
                      </a:r>
                      <a:r>
                        <a:rPr kumimoji="1" lang="en-US" altLang="ja-JP" baseline="0" dirty="0">
                          <a:solidFill>
                            <a:schemeClr val="tx1"/>
                          </a:solidFill>
                        </a:rPr>
                        <a:t>)</a:t>
                      </a:r>
                      <a:endParaRPr kumimoji="1" lang="ja-JP" altLang="en-US" baseline="0" dirty="0">
                        <a:solidFill>
                          <a:schemeClr val="tx1"/>
                        </a:solidFill>
                      </a:endParaRPr>
                    </a:p>
                  </a:txBody>
                  <a:tcPr anchor="ctr">
                    <a:solidFill>
                      <a:srgbClr val="0000FF"/>
                    </a:solidFill>
                  </a:tcPr>
                </a:tc>
                <a:tc hMerge="1">
                  <a:txBody>
                    <a:bodyPr/>
                    <a:lstStyle/>
                    <a:p>
                      <a:endParaRPr kumimoji="1" lang="ja-JP" alt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698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grpSp>
        <p:nvGrpSpPr>
          <p:cNvPr id="85" name="グループ化 84"/>
          <p:cNvGrpSpPr/>
          <p:nvPr/>
        </p:nvGrpSpPr>
        <p:grpSpPr>
          <a:xfrm>
            <a:off x="562304" y="1210007"/>
            <a:ext cx="5105400" cy="5140842"/>
            <a:chOff x="562304" y="1210007"/>
            <a:chExt cx="5105400" cy="5140842"/>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86" name="円/楕円 85"/>
            <p:cNvSpPr/>
            <p:nvPr/>
          </p:nvSpPr>
          <p:spPr bwMode="auto">
            <a:xfrm>
              <a:off x="2652432" y="44261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2</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2" name="円/楕円 91"/>
            <p:cNvSpPr/>
            <p:nvPr/>
          </p:nvSpPr>
          <p:spPr bwMode="auto">
            <a:xfrm>
              <a:off x="2142063" y="38832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3</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4" name="円/楕円 93"/>
            <p:cNvSpPr/>
            <p:nvPr/>
          </p:nvSpPr>
          <p:spPr bwMode="auto">
            <a:xfrm>
              <a:off x="3719348" y="336899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4</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9" name="円/楕円 98"/>
            <p:cNvSpPr/>
            <p:nvPr/>
          </p:nvSpPr>
          <p:spPr bwMode="auto">
            <a:xfrm>
              <a:off x="2652432" y="3369517"/>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円/楕円 99"/>
            <p:cNvSpPr/>
            <p:nvPr/>
          </p:nvSpPr>
          <p:spPr bwMode="auto">
            <a:xfrm>
              <a:off x="3184076" y="284033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5</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01" name="円/楕円 100"/>
            <p:cNvSpPr/>
            <p:nvPr/>
          </p:nvSpPr>
          <p:spPr bwMode="auto">
            <a:xfrm>
              <a:off x="3711446" y="387965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1" name="円/楕円 110"/>
            <p:cNvSpPr/>
            <p:nvPr/>
          </p:nvSpPr>
          <p:spPr bwMode="auto">
            <a:xfrm>
              <a:off x="2652568" y="38927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円/楕円 111"/>
            <p:cNvSpPr/>
            <p:nvPr/>
          </p:nvSpPr>
          <p:spPr bwMode="auto">
            <a:xfrm>
              <a:off x="3170744" y="336209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3182007" y="388320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2141846" y="441623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6</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160" name="テキスト ボックス 159"/>
          <p:cNvSpPr txBox="1"/>
          <p:nvPr/>
        </p:nvSpPr>
        <p:spPr>
          <a:xfrm>
            <a:off x="5714212" y="1336271"/>
            <a:ext cx="3286856" cy="1643527"/>
          </a:xfrm>
          <a:prstGeom prst="rect">
            <a:avLst/>
          </a:prstGeom>
          <a:noFill/>
        </p:spPr>
        <p:txBody>
          <a:bodyPr wrap="square" rtlCol="0">
            <a:spAutoFit/>
          </a:bodyPr>
          <a:lstStyle/>
          <a:p>
            <a:pPr marL="457200" indent="-457200" algn="l">
              <a:buClr>
                <a:srgbClr val="FFC000"/>
              </a:buClr>
              <a:buFont typeface="Wingdings" panose="05000000000000000000" pitchFamily="2" charset="2"/>
              <a:buChar char="l"/>
            </a:pPr>
            <a:r>
              <a:rPr lang="ja-JP" altLang="en-US" sz="2400" dirty="0"/>
              <a:t>敵石を挟める空マスにのみ自石を置ける</a:t>
            </a:r>
            <a:endParaRPr lang="en-US" altLang="ja-JP" sz="2400" dirty="0"/>
          </a:p>
          <a:p>
            <a:pPr marL="457200" indent="-457200" algn="l">
              <a:buClr>
                <a:srgbClr val="FFC000"/>
              </a:buClr>
              <a:buFont typeface="Wingdings" panose="05000000000000000000" pitchFamily="2" charset="2"/>
              <a:buChar char="l"/>
            </a:pPr>
            <a:r>
              <a:rPr kumimoji="1" lang="ja-JP" altLang="en-US" sz="2400" dirty="0"/>
              <a:t>挟んだ敵石をひっくり返</a:t>
            </a:r>
            <a:r>
              <a:rPr lang="ja-JP" altLang="en-US" sz="2400" dirty="0"/>
              <a:t>して自石にする</a:t>
            </a:r>
            <a:endParaRPr kumimoji="1" lang="en-US" altLang="ja-JP" sz="2400" dirty="0"/>
          </a:p>
        </p:txBody>
      </p:sp>
      <p:sp>
        <p:nvSpPr>
          <p:cNvPr id="110" name="円/楕円 109"/>
          <p:cNvSpPr/>
          <p:nvPr/>
        </p:nvSpPr>
        <p:spPr bwMode="auto">
          <a:xfrm>
            <a:off x="3185832" y="441583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7</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4" name="テキスト ボックス 113"/>
          <p:cNvSpPr txBox="1"/>
          <p:nvPr/>
        </p:nvSpPr>
        <p:spPr>
          <a:xfrm>
            <a:off x="2270241" y="6298076"/>
            <a:ext cx="1526380" cy="523220"/>
          </a:xfrm>
          <a:prstGeom prst="rect">
            <a:avLst/>
          </a:prstGeom>
          <a:noFill/>
        </p:spPr>
        <p:txBody>
          <a:bodyPr wrap="none" rtlCol="0">
            <a:spAutoFit/>
          </a:bodyPr>
          <a:lstStyle/>
          <a:p>
            <a:r>
              <a:rPr lang="ja-JP" altLang="en-US" dirty="0">
                <a:latin typeface="Times New Roman" panose="02020603050405020304" pitchFamily="18" charset="0"/>
              </a:rPr>
              <a:t>黒</a:t>
            </a:r>
            <a:r>
              <a:rPr lang="en-US" altLang="ja-JP" dirty="0">
                <a:latin typeface="Times New Roman" panose="02020603050405020304" pitchFamily="18" charset="0"/>
              </a:rPr>
              <a:t>e</a:t>
            </a:r>
            <a:r>
              <a:rPr kumimoji="1" lang="en-US" altLang="ja-JP" dirty="0">
                <a:latin typeface="Times New Roman" panose="02020603050405020304" pitchFamily="18" charset="0"/>
              </a:rPr>
              <a:t>6</a:t>
            </a:r>
            <a:r>
              <a:rPr kumimoji="1" lang="ja-JP" altLang="en-US" dirty="0">
                <a:latin typeface="Times New Roman" panose="02020603050405020304" pitchFamily="18" charset="0"/>
              </a:rPr>
              <a:t>まで</a:t>
            </a:r>
          </a:p>
        </p:txBody>
      </p:sp>
      <p:grpSp>
        <p:nvGrpSpPr>
          <p:cNvPr id="87" name="グループ化 86"/>
          <p:cNvGrpSpPr/>
          <p:nvPr/>
        </p:nvGrpSpPr>
        <p:grpSpPr>
          <a:xfrm>
            <a:off x="3164512" y="3362251"/>
            <a:ext cx="398495" cy="900410"/>
            <a:chOff x="3164512" y="3362251"/>
            <a:chExt cx="398495" cy="900410"/>
          </a:xfrm>
        </p:grpSpPr>
        <p:sp>
          <p:nvSpPr>
            <p:cNvPr id="113" name="円/楕円 112"/>
            <p:cNvSpPr/>
            <p:nvPr/>
          </p:nvSpPr>
          <p:spPr bwMode="auto">
            <a:xfrm>
              <a:off x="3182007" y="3881661"/>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5" name="円/楕円 114"/>
            <p:cNvSpPr/>
            <p:nvPr/>
          </p:nvSpPr>
          <p:spPr bwMode="auto">
            <a:xfrm>
              <a:off x="3164512" y="3362251"/>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88" name="テキスト ボックス 87"/>
          <p:cNvSpPr txBox="1"/>
          <p:nvPr/>
        </p:nvSpPr>
        <p:spPr>
          <a:xfrm>
            <a:off x="5794071" y="3617727"/>
            <a:ext cx="3089307" cy="904863"/>
          </a:xfrm>
          <a:prstGeom prst="rect">
            <a:avLst/>
          </a:prstGeom>
          <a:noFill/>
        </p:spPr>
        <p:txBody>
          <a:bodyPr wrap="none" rtlCol="0">
            <a:spAutoFit/>
          </a:bodyPr>
          <a:lstStyle/>
          <a:p>
            <a:pPr algn="l"/>
            <a:r>
              <a:rPr lang="ja-JP" altLang="en-US" sz="2400" dirty="0"/>
              <a:t>黒</a:t>
            </a:r>
            <a:r>
              <a:rPr lang="en-US" altLang="ja-JP" sz="2400" dirty="0"/>
              <a:t>e6</a:t>
            </a:r>
            <a:r>
              <a:rPr lang="ja-JP" altLang="en-US" sz="2400" dirty="0"/>
              <a:t>に置くと</a:t>
            </a:r>
            <a:endParaRPr lang="en-US" altLang="ja-JP" sz="2400" dirty="0"/>
          </a:p>
          <a:p>
            <a:pPr algn="l"/>
            <a:r>
              <a:rPr kumimoji="1" lang="ja-JP" altLang="en-US" sz="2400" dirty="0"/>
              <a:t>白石</a:t>
            </a:r>
            <a:r>
              <a:rPr kumimoji="1" lang="en-US" altLang="ja-JP" sz="2400" dirty="0"/>
              <a:t>2</a:t>
            </a:r>
            <a:r>
              <a:rPr kumimoji="1" lang="ja-JP" altLang="en-US" sz="2400" dirty="0"/>
              <a:t>個がひっくり返る</a:t>
            </a:r>
          </a:p>
        </p:txBody>
      </p:sp>
      <p:sp>
        <p:nvSpPr>
          <p:cNvPr id="90" name="角丸四角形吹き出し 89"/>
          <p:cNvSpPr/>
          <p:nvPr/>
        </p:nvSpPr>
        <p:spPr bwMode="auto">
          <a:xfrm>
            <a:off x="4624815" y="5105400"/>
            <a:ext cx="2918985" cy="1066800"/>
          </a:xfrm>
          <a:prstGeom prst="wedgeRoundRectCallout">
            <a:avLst>
              <a:gd name="adj1" fmla="val -87405"/>
              <a:gd name="adj2" fmla="val -9740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置いた石から</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dirty="0"/>
              <a:t>8</a:t>
            </a:r>
            <a:r>
              <a:rPr lang="ja-JP" altLang="en-US" dirty="0"/>
              <a:t>方向をチェック</a:t>
            </a:r>
            <a:endParaRPr lang="en-US" altLang="ja-JP" dirty="0"/>
          </a:p>
        </p:txBody>
      </p:sp>
      <p:cxnSp>
        <p:nvCxnSpPr>
          <p:cNvPr id="93" name="直線矢印コネクタ 92"/>
          <p:cNvCxnSpPr>
            <a:stCxn id="46" idx="3"/>
          </p:cNvCxnSpPr>
          <p:nvPr/>
        </p:nvCxnSpPr>
        <p:spPr bwMode="auto">
          <a:xfrm flipH="1" flipV="1">
            <a:off x="1790700" y="4606336"/>
            <a:ext cx="1333500" cy="10333"/>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角丸四角形吹き出し 106"/>
          <p:cNvSpPr/>
          <p:nvPr/>
        </p:nvSpPr>
        <p:spPr bwMode="auto">
          <a:xfrm>
            <a:off x="435937" y="5459155"/>
            <a:ext cx="2774973" cy="1209009"/>
          </a:xfrm>
          <a:prstGeom prst="wedgeRoundRectCallout">
            <a:avLst>
              <a:gd name="adj1" fmla="val 3285"/>
              <a:gd name="adj2" fmla="val -11071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空マスか盤端に</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ぶつかれば終了</a:t>
            </a:r>
            <a:endParaRPr lang="en-US" altLang="ja-JP" dirty="0"/>
          </a:p>
        </p:txBody>
      </p:sp>
      <p:cxnSp>
        <p:nvCxnSpPr>
          <p:cNvPr id="109" name="直線矢印コネクタ 108"/>
          <p:cNvCxnSpPr/>
          <p:nvPr/>
        </p:nvCxnSpPr>
        <p:spPr bwMode="auto">
          <a:xfrm flipH="1" flipV="1">
            <a:off x="2366798" y="3559498"/>
            <a:ext cx="757402" cy="766650"/>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矢印コネクタ 115"/>
          <p:cNvCxnSpPr>
            <a:stCxn id="110" idx="0"/>
          </p:cNvCxnSpPr>
          <p:nvPr/>
        </p:nvCxnSpPr>
        <p:spPr bwMode="auto">
          <a:xfrm flipV="1">
            <a:off x="3376332" y="3044780"/>
            <a:ext cx="10845" cy="1371056"/>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角丸四角形吹き出し 116"/>
          <p:cNvSpPr/>
          <p:nvPr/>
        </p:nvSpPr>
        <p:spPr bwMode="auto">
          <a:xfrm>
            <a:off x="2141847" y="1454071"/>
            <a:ext cx="3567586" cy="1209009"/>
          </a:xfrm>
          <a:prstGeom prst="wedgeRoundRectCallout">
            <a:avLst>
              <a:gd name="adj1" fmla="val -18074"/>
              <a:gd name="adj2" fmla="val 6232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自石にぶつかれば</a:t>
            </a:r>
            <a:endParaRPr lang="en-US" altLang="ja-JP"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間の石をひっくり返す</a:t>
            </a:r>
            <a:endParaRPr lang="en-US" altLang="ja-JP" dirty="0"/>
          </a:p>
        </p:txBody>
      </p:sp>
    </p:spTree>
    <p:extLst>
      <p:ext uri="{BB962C8B-B14F-4D97-AF65-F5344CB8AC3E}">
        <p14:creationId xmlns:p14="http://schemas.microsoft.com/office/powerpoint/2010/main" val="13487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heckerboard(across)">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right)">
                                      <p:cBhvr>
                                        <p:cTn id="12" dur="500"/>
                                        <p:tgtEl>
                                          <p:spTgt spid="93"/>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checkerboard(across)">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right)">
                                      <p:cBhvr>
                                        <p:cTn id="21" dur="5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wipe(right)">
                                      <p:cBhvr>
                                        <p:cTn id="26" dur="500"/>
                                        <p:tgtEl>
                                          <p:spTgt spid="116"/>
                                        </p:tgtEl>
                                      </p:cBhvr>
                                    </p:animEffect>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checkerboard(across)">
                                      <p:cBhvr>
                                        <p:cTn id="30" dur="5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checkerboard(across)">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additive="base">
                                        <p:cTn id="40" dur="500" fill="hold"/>
                                        <p:tgtEl>
                                          <p:spTgt spid="88"/>
                                        </p:tgtEl>
                                        <p:attrNameLst>
                                          <p:attrName>ppt_x</p:attrName>
                                        </p:attrNameLst>
                                      </p:cBhvr>
                                      <p:tavLst>
                                        <p:tav tm="0">
                                          <p:val>
                                            <p:strVal val="#ppt_x"/>
                                          </p:val>
                                        </p:tav>
                                        <p:tav tm="100000">
                                          <p:val>
                                            <p:strVal val="#ppt_x"/>
                                          </p:val>
                                        </p:tav>
                                      </p:tavLst>
                                    </p:anim>
                                    <p:anim calcmode="lin" valueType="num">
                                      <p:cBhvr additive="base">
                                        <p:cTn id="41"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animBg="1"/>
      <p:bldP spid="107" grpId="0" animBg="1"/>
      <p:bldP spid="1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ローカルルールの例：麻雀</a:t>
            </a:r>
          </a:p>
        </p:txBody>
      </p:sp>
      <p:graphicFrame>
        <p:nvGraphicFramePr>
          <p:cNvPr id="3" name="表 2"/>
          <p:cNvGraphicFramePr>
            <a:graphicFrameLocks noGrp="1"/>
          </p:cNvGraphicFramePr>
          <p:nvPr>
            <p:extLst>
              <p:ext uri="{D42A27DB-BD31-4B8C-83A1-F6EECF244321}">
                <p14:modId xmlns:p14="http://schemas.microsoft.com/office/powerpoint/2010/main" val="1469481829"/>
              </p:ext>
            </p:extLst>
          </p:nvPr>
        </p:nvGraphicFramePr>
        <p:xfrm>
          <a:off x="152400" y="2133600"/>
          <a:ext cx="8686799" cy="3337560"/>
        </p:xfrm>
        <a:graphic>
          <a:graphicData uri="http://schemas.openxmlformats.org/drawingml/2006/table">
            <a:tbl>
              <a:tblPr firstRow="1" bandRow="1">
                <a:tableStyleId>{5C22544A-7EE6-4342-B048-85BDC9FD1C3A}</a:tableStyleId>
              </a:tblPr>
              <a:tblGrid>
                <a:gridCol w="1434517">
                  <a:extLst>
                    <a:ext uri="{9D8B030D-6E8A-4147-A177-3AD203B41FA5}">
                      <a16:colId xmlns:a16="http://schemas.microsoft.com/office/drawing/2014/main" val="20000"/>
                    </a:ext>
                  </a:extLst>
                </a:gridCol>
                <a:gridCol w="3823283">
                  <a:extLst>
                    <a:ext uri="{9D8B030D-6E8A-4147-A177-3AD203B41FA5}">
                      <a16:colId xmlns:a16="http://schemas.microsoft.com/office/drawing/2014/main" val="20001"/>
                    </a:ext>
                  </a:extLst>
                </a:gridCol>
                <a:gridCol w="3428999">
                  <a:extLst>
                    <a:ext uri="{9D8B030D-6E8A-4147-A177-3AD203B41FA5}">
                      <a16:colId xmlns:a16="http://schemas.microsoft.com/office/drawing/2014/main" val="20002"/>
                    </a:ext>
                  </a:extLst>
                </a:gridCol>
              </a:tblGrid>
              <a:tr h="370840">
                <a:tc>
                  <a:txBody>
                    <a:bodyPr/>
                    <a:lstStyle/>
                    <a:p>
                      <a:r>
                        <a:rPr kumimoji="1" lang="ja-JP" altLang="en-US" dirty="0"/>
                        <a:t>ルール</a:t>
                      </a:r>
                    </a:p>
                  </a:txBody>
                  <a:tcPr/>
                </a:tc>
                <a:tc>
                  <a:txBody>
                    <a:bodyPr/>
                    <a:lstStyle/>
                    <a:p>
                      <a:r>
                        <a:rPr kumimoji="1" lang="ja-JP" altLang="en-US" dirty="0"/>
                        <a:t>有り</a:t>
                      </a:r>
                    </a:p>
                  </a:txBody>
                  <a:tcPr/>
                </a:tc>
                <a:tc>
                  <a:txBody>
                    <a:bodyPr/>
                    <a:lstStyle/>
                    <a:p>
                      <a:r>
                        <a:rPr kumimoji="1" lang="ja-JP" altLang="en-US" dirty="0"/>
                        <a:t>無し</a:t>
                      </a:r>
                    </a:p>
                  </a:txBody>
                  <a:tcPr/>
                </a:tc>
                <a:extLst>
                  <a:ext uri="{0D108BD9-81ED-4DB2-BD59-A6C34878D82A}">
                    <a16:rowId xmlns:a16="http://schemas.microsoft.com/office/drawing/2014/main" val="10000"/>
                  </a:ext>
                </a:extLst>
              </a:tr>
              <a:tr h="370840">
                <a:tc>
                  <a:txBody>
                    <a:bodyPr/>
                    <a:lstStyle/>
                    <a:p>
                      <a:r>
                        <a:rPr kumimoji="1" lang="ja-JP" altLang="en-US" baseline="0" dirty="0">
                          <a:solidFill>
                            <a:schemeClr val="tx1"/>
                          </a:solidFill>
                        </a:rPr>
                        <a:t>食い断</a:t>
                      </a:r>
                    </a:p>
                  </a:txBody>
                  <a:tcPr>
                    <a:solidFill>
                      <a:srgbClr val="0000FF"/>
                    </a:solidFill>
                  </a:tcPr>
                </a:tc>
                <a:tc>
                  <a:txBody>
                    <a:bodyPr/>
                    <a:lstStyle/>
                    <a:p>
                      <a:r>
                        <a:rPr lang="ja-JP" altLang="en-US" baseline="0" dirty="0">
                          <a:solidFill>
                            <a:schemeClr val="tx1"/>
                          </a:solidFill>
                        </a:rPr>
                        <a:t>鳴いても断幺九は</a:t>
                      </a:r>
                      <a:r>
                        <a:rPr lang="en-US" altLang="ja-JP" baseline="0" dirty="0">
                          <a:solidFill>
                            <a:schemeClr val="tx1"/>
                          </a:solidFill>
                        </a:rPr>
                        <a:t>1</a:t>
                      </a:r>
                      <a:r>
                        <a:rPr lang="ja-JP" altLang="en-US" baseline="0" dirty="0">
                          <a:solidFill>
                            <a:schemeClr val="tx1"/>
                          </a:solidFill>
                        </a:rPr>
                        <a:t>飜役</a:t>
                      </a:r>
                      <a:endParaRPr kumimoji="1" lang="ja-JP" altLang="en-US" baseline="0" dirty="0">
                        <a:solidFill>
                          <a:schemeClr val="tx1"/>
                        </a:solidFill>
                      </a:endParaRPr>
                    </a:p>
                  </a:txBody>
                  <a:tcPr>
                    <a:solidFill>
                      <a:srgbClr val="0000FF"/>
                    </a:solidFill>
                  </a:tcPr>
                </a:tc>
                <a:tc>
                  <a:txBody>
                    <a:bodyPr/>
                    <a:lstStyle/>
                    <a:p>
                      <a:r>
                        <a:rPr kumimoji="1" lang="ja-JP" altLang="en-US" baseline="0" dirty="0">
                          <a:solidFill>
                            <a:schemeClr val="tx1"/>
                          </a:solidFill>
                        </a:rPr>
                        <a:t>鳴くと</a:t>
                      </a:r>
                      <a:r>
                        <a:rPr lang="ja-JP" altLang="en-US" baseline="0" dirty="0">
                          <a:solidFill>
                            <a:schemeClr val="tx1"/>
                          </a:solidFill>
                        </a:rPr>
                        <a:t>断幺九は役無し</a:t>
                      </a:r>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1"/>
                  </a:ext>
                </a:extLst>
              </a:tr>
              <a:tr h="370840">
                <a:tc>
                  <a:txBody>
                    <a:bodyPr/>
                    <a:lstStyle/>
                    <a:p>
                      <a:r>
                        <a:rPr kumimoji="1" lang="ja-JP" altLang="en-US" baseline="0" dirty="0">
                          <a:solidFill>
                            <a:schemeClr val="tx1"/>
                          </a:solidFill>
                        </a:rPr>
                        <a:t>完全先付け</a:t>
                      </a:r>
                    </a:p>
                  </a:txBody>
                  <a:tcPr>
                    <a:solidFill>
                      <a:srgbClr val="0000FF"/>
                    </a:solidFill>
                  </a:tcPr>
                </a:tc>
                <a:tc>
                  <a:txBody>
                    <a:bodyPr/>
                    <a:lstStyle/>
                    <a:p>
                      <a:r>
                        <a:rPr lang="ja-JP" altLang="en-US" baseline="0" dirty="0">
                          <a:solidFill>
                            <a:schemeClr val="tx1"/>
                          </a:solidFill>
                        </a:rPr>
                        <a:t>聴牌時に</a:t>
                      </a:r>
                      <a:r>
                        <a:rPr lang="en-US" altLang="ja-JP" baseline="0" dirty="0">
                          <a:solidFill>
                            <a:schemeClr val="tx1"/>
                          </a:solidFill>
                        </a:rPr>
                        <a:t>1</a:t>
                      </a:r>
                      <a:r>
                        <a:rPr lang="ja-JP" altLang="en-US" baseline="0" dirty="0">
                          <a:solidFill>
                            <a:schemeClr val="tx1"/>
                          </a:solidFill>
                        </a:rPr>
                        <a:t>飜以上無いと和了できない</a:t>
                      </a:r>
                      <a:endParaRPr kumimoji="1" lang="ja-JP" altLang="en-US" baseline="0" dirty="0">
                        <a:solidFill>
                          <a:schemeClr val="tx1"/>
                        </a:solidFill>
                      </a:endParaRPr>
                    </a:p>
                  </a:txBody>
                  <a:tcPr>
                    <a:solidFill>
                      <a:srgbClr val="0000FF"/>
                    </a:solidFill>
                  </a:tcPr>
                </a:tc>
                <a:tc>
                  <a:txBody>
                    <a:bodyPr/>
                    <a:lstStyle/>
                    <a:p>
                      <a:r>
                        <a:rPr kumimoji="1" lang="ja-JP" altLang="en-US" baseline="0" dirty="0">
                          <a:solidFill>
                            <a:schemeClr val="tx1"/>
                          </a:solidFill>
                        </a:rPr>
                        <a:t>和了時に</a:t>
                      </a:r>
                      <a:r>
                        <a:rPr lang="en-US" altLang="ja-JP" baseline="0" dirty="0">
                          <a:solidFill>
                            <a:schemeClr val="tx1"/>
                          </a:solidFill>
                        </a:rPr>
                        <a:t>1</a:t>
                      </a:r>
                      <a:r>
                        <a:rPr lang="ja-JP" altLang="en-US" baseline="0" dirty="0">
                          <a:solidFill>
                            <a:schemeClr val="tx1"/>
                          </a:solidFill>
                        </a:rPr>
                        <a:t>飜以上あればいい</a:t>
                      </a:r>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aseline="0" dirty="0">
                          <a:solidFill>
                            <a:schemeClr val="tx1"/>
                          </a:solidFill>
                        </a:rPr>
                        <a:t>槓裏</a:t>
                      </a:r>
                    </a:p>
                  </a:txBody>
                  <a:tcPr anchor="ctr">
                    <a:solidFill>
                      <a:srgbClr val="0000FF"/>
                    </a:solidFill>
                  </a:tcPr>
                </a:tc>
                <a:tc>
                  <a:txBody>
                    <a:bodyPr/>
                    <a:lstStyle/>
                    <a:p>
                      <a:r>
                        <a:rPr lang="ja-JP" altLang="en-US" baseline="0" dirty="0">
                          <a:solidFill>
                            <a:schemeClr val="tx1"/>
                          </a:solidFill>
                        </a:rPr>
                        <a:t>槓ドラの裏も裏ドラ</a:t>
                      </a:r>
                    </a:p>
                  </a:txBody>
                  <a:tcPr anchor="ctr">
                    <a:solidFill>
                      <a:srgbClr val="0000FF"/>
                    </a:solidFill>
                  </a:tcPr>
                </a:tc>
                <a:tc>
                  <a:txBody>
                    <a:bodyPr/>
                    <a:lstStyle/>
                    <a:p>
                      <a:r>
                        <a:rPr lang="ja-JP" altLang="en-US" baseline="0" dirty="0">
                          <a:solidFill>
                            <a:schemeClr val="tx1"/>
                          </a:solidFill>
                        </a:rPr>
                        <a:t>槓ドラの裏は裏ドラではない</a:t>
                      </a:r>
                    </a:p>
                  </a:txBody>
                  <a:tcPr>
                    <a:solidFill>
                      <a:srgbClr val="0000FF"/>
                    </a:solidFill>
                  </a:tcPr>
                </a:tc>
                <a:extLst>
                  <a:ext uri="{0D108BD9-81ED-4DB2-BD59-A6C34878D82A}">
                    <a16:rowId xmlns:a16="http://schemas.microsoft.com/office/drawing/2014/main" val="10003"/>
                  </a:ext>
                </a:extLst>
              </a:tr>
              <a:tr h="370840">
                <a:tc>
                  <a:txBody>
                    <a:bodyPr/>
                    <a:lstStyle/>
                    <a:p>
                      <a:r>
                        <a:rPr kumimoji="1" lang="ja-JP" altLang="en-US" baseline="0" dirty="0">
                          <a:solidFill>
                            <a:schemeClr val="tx1"/>
                          </a:solidFill>
                        </a:rPr>
                        <a:t>ダブルロン</a:t>
                      </a:r>
                    </a:p>
                  </a:txBody>
                  <a:tcPr>
                    <a:solidFill>
                      <a:srgbClr val="0000FF"/>
                    </a:solidFill>
                  </a:tcPr>
                </a:tc>
                <a:tc>
                  <a:txBody>
                    <a:bodyPr/>
                    <a:lstStyle/>
                    <a:p>
                      <a:r>
                        <a:rPr kumimoji="1" lang="ja-JP" altLang="en-US" baseline="0" dirty="0">
                          <a:solidFill>
                            <a:schemeClr val="tx1"/>
                          </a:solidFill>
                        </a:rPr>
                        <a:t>両方和了</a:t>
                      </a:r>
                    </a:p>
                  </a:txBody>
                  <a:tcPr>
                    <a:solidFill>
                      <a:srgbClr val="0000FF"/>
                    </a:solidFill>
                  </a:tcPr>
                </a:tc>
                <a:tc>
                  <a:txBody>
                    <a:bodyPr/>
                    <a:lstStyle/>
                    <a:p>
                      <a:r>
                        <a:rPr kumimoji="1" lang="ja-JP" altLang="en-US" baseline="0" dirty="0">
                          <a:solidFill>
                            <a:schemeClr val="tx1"/>
                          </a:solidFill>
                        </a:rPr>
                        <a:t>上家のみ和了</a:t>
                      </a:r>
                    </a:p>
                  </a:txBody>
                  <a:tcPr>
                    <a:solidFill>
                      <a:srgbClr val="0000FF"/>
                    </a:solidFill>
                  </a:tcPr>
                </a:tc>
                <a:extLst>
                  <a:ext uri="{0D108BD9-81ED-4DB2-BD59-A6C34878D82A}">
                    <a16:rowId xmlns:a16="http://schemas.microsoft.com/office/drawing/2014/main" val="10004"/>
                  </a:ext>
                </a:extLst>
              </a:tr>
              <a:tr h="370840">
                <a:tc>
                  <a:txBody>
                    <a:bodyPr/>
                    <a:lstStyle/>
                    <a:p>
                      <a:r>
                        <a:rPr kumimoji="1" lang="en-US" altLang="ja-JP" baseline="0" dirty="0">
                          <a:solidFill>
                            <a:schemeClr val="tx1"/>
                          </a:solidFill>
                        </a:rPr>
                        <a:t>2</a:t>
                      </a:r>
                      <a:r>
                        <a:rPr lang="ja-JP" altLang="en-US" baseline="0" dirty="0">
                          <a:solidFill>
                            <a:schemeClr val="tx1"/>
                          </a:solidFill>
                        </a:rPr>
                        <a:t>飜縛り</a:t>
                      </a:r>
                      <a:endParaRPr kumimoji="1" lang="ja-JP" altLang="en-US" baseline="0" dirty="0">
                        <a:solidFill>
                          <a:schemeClr val="tx1"/>
                        </a:solidFill>
                      </a:endParaRPr>
                    </a:p>
                  </a:txBody>
                  <a:tcPr>
                    <a:solidFill>
                      <a:srgbClr val="0000FF"/>
                    </a:solidFill>
                  </a:tcPr>
                </a:tc>
                <a:tc gridSpan="2">
                  <a:txBody>
                    <a:bodyPr/>
                    <a:lstStyle/>
                    <a:p>
                      <a:r>
                        <a:rPr kumimoji="1" lang="en-US" altLang="ja-JP" baseline="0" dirty="0">
                          <a:solidFill>
                            <a:schemeClr val="tx1"/>
                          </a:solidFill>
                        </a:rPr>
                        <a:t>4</a:t>
                      </a:r>
                      <a:r>
                        <a:rPr kumimoji="1" lang="ja-JP" altLang="en-US" baseline="0" dirty="0">
                          <a:solidFill>
                            <a:schemeClr val="tx1"/>
                          </a:solidFill>
                        </a:rPr>
                        <a:t>連荘以上してるときは</a:t>
                      </a:r>
                      <a:r>
                        <a:rPr kumimoji="1" lang="en-US" altLang="ja-JP" baseline="0" dirty="0">
                          <a:solidFill>
                            <a:schemeClr val="tx1"/>
                          </a:solidFill>
                        </a:rPr>
                        <a:t>2</a:t>
                      </a:r>
                      <a:r>
                        <a:rPr lang="ja-JP" altLang="en-US" baseline="0" dirty="0">
                          <a:solidFill>
                            <a:schemeClr val="tx1"/>
                          </a:solidFill>
                        </a:rPr>
                        <a:t>飜以上無いと和了できない</a:t>
                      </a:r>
                      <a:endParaRPr kumimoji="1" lang="ja-JP" altLang="en-US" baseline="0" dirty="0">
                        <a:solidFill>
                          <a:schemeClr val="tx1"/>
                        </a:solidFill>
                      </a:endParaRPr>
                    </a:p>
                  </a:txBody>
                  <a:tcPr>
                    <a:solidFill>
                      <a:srgbClr val="0000FF"/>
                    </a:solidFill>
                  </a:tcPr>
                </a:tc>
                <a:tc hMerge="1">
                  <a:txBody>
                    <a:bodyPr/>
                    <a:lstStyle/>
                    <a:p>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5"/>
                  </a:ext>
                </a:extLst>
              </a:tr>
              <a:tr h="370840">
                <a:tc>
                  <a:txBody>
                    <a:bodyPr/>
                    <a:lstStyle/>
                    <a:p>
                      <a:r>
                        <a:rPr kumimoji="1" lang="ja-JP" altLang="en-US" baseline="0" dirty="0">
                          <a:solidFill>
                            <a:schemeClr val="tx1"/>
                          </a:solidFill>
                        </a:rPr>
                        <a:t>ダブル役満</a:t>
                      </a:r>
                    </a:p>
                  </a:txBody>
                  <a:tcPr>
                    <a:solidFill>
                      <a:srgbClr val="0000FF"/>
                    </a:solidFill>
                  </a:tcPr>
                </a:tc>
                <a:tc gridSpan="2">
                  <a:txBody>
                    <a:bodyPr/>
                    <a:lstStyle/>
                    <a:p>
                      <a:r>
                        <a:rPr kumimoji="1" lang="ja-JP" altLang="en-US" baseline="0" dirty="0">
                          <a:solidFill>
                            <a:schemeClr val="tx1"/>
                          </a:solidFill>
                        </a:rPr>
                        <a:t>国士無双</a:t>
                      </a:r>
                      <a:r>
                        <a:rPr kumimoji="1" lang="en-US" altLang="ja-JP" baseline="0" dirty="0">
                          <a:solidFill>
                            <a:schemeClr val="tx1"/>
                          </a:solidFill>
                        </a:rPr>
                        <a:t>13</a:t>
                      </a:r>
                      <a:r>
                        <a:rPr kumimoji="1" lang="ja-JP" altLang="en-US" baseline="0" dirty="0">
                          <a:solidFill>
                            <a:schemeClr val="tx1"/>
                          </a:solidFill>
                        </a:rPr>
                        <a:t>面待ち、</a:t>
                      </a:r>
                      <a:r>
                        <a:rPr lang="ja-JP" altLang="en-US" baseline="0" dirty="0">
                          <a:solidFill>
                            <a:schemeClr val="tx1"/>
                          </a:solidFill>
                        </a:rPr>
                        <a:t>九連宝燈</a:t>
                      </a:r>
                      <a:r>
                        <a:rPr lang="en-US" altLang="ja-JP" baseline="0" dirty="0">
                          <a:solidFill>
                            <a:schemeClr val="tx1"/>
                          </a:solidFill>
                        </a:rPr>
                        <a:t>9</a:t>
                      </a:r>
                      <a:r>
                        <a:rPr lang="ja-JP" altLang="en-US" baseline="0" dirty="0">
                          <a:solidFill>
                            <a:schemeClr val="tx1"/>
                          </a:solidFill>
                        </a:rPr>
                        <a:t>面待ちはダブル役満扱い</a:t>
                      </a:r>
                      <a:endParaRPr kumimoji="1" lang="ja-JP" altLang="en-US" baseline="0" dirty="0">
                        <a:solidFill>
                          <a:schemeClr val="tx1"/>
                        </a:solidFill>
                      </a:endParaRPr>
                    </a:p>
                  </a:txBody>
                  <a:tcPr>
                    <a:solidFill>
                      <a:srgbClr val="0000FF"/>
                    </a:solidFill>
                  </a:tcPr>
                </a:tc>
                <a:tc hMerge="1">
                  <a:txBody>
                    <a:bodyPr/>
                    <a:lstStyle/>
                    <a:p>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6"/>
                  </a:ext>
                </a:extLst>
              </a:tr>
              <a:tr h="370840">
                <a:tc>
                  <a:txBody>
                    <a:bodyPr/>
                    <a:lstStyle/>
                    <a:p>
                      <a:r>
                        <a:rPr kumimoji="1" lang="ja-JP" altLang="en-US" baseline="0" dirty="0">
                          <a:solidFill>
                            <a:schemeClr val="tx1"/>
                          </a:solidFill>
                        </a:rPr>
                        <a:t>古役</a:t>
                      </a:r>
                    </a:p>
                  </a:txBody>
                  <a:tcPr>
                    <a:solidFill>
                      <a:srgbClr val="0000FF"/>
                    </a:solidFill>
                  </a:tcPr>
                </a:tc>
                <a:tc gridSpan="2">
                  <a:txBody>
                    <a:bodyPr/>
                    <a:lstStyle/>
                    <a:p>
                      <a:r>
                        <a:rPr kumimoji="1" lang="ja-JP" altLang="en-US" baseline="0" dirty="0">
                          <a:solidFill>
                            <a:schemeClr val="tx1"/>
                          </a:solidFill>
                        </a:rPr>
                        <a:t>大車輪・紅朱雀</a:t>
                      </a:r>
                      <a:r>
                        <a:rPr kumimoji="1" lang="ja-JP" altLang="en-US" b="0" baseline="0" dirty="0">
                          <a:solidFill>
                            <a:schemeClr val="tx1"/>
                          </a:solidFill>
                        </a:rPr>
                        <a:t>・一</a:t>
                      </a:r>
                      <a:r>
                        <a:rPr lang="ja-JP" altLang="en-US" b="0" dirty="0">
                          <a:solidFill>
                            <a:schemeClr val="tx1"/>
                          </a:solidFill>
                        </a:rPr>
                        <a:t>筒海底撈月・五筒嶺上開花・二索搶槓　等</a:t>
                      </a:r>
                      <a:endParaRPr kumimoji="1" lang="ja-JP" altLang="en-US" b="0" baseline="0" dirty="0">
                        <a:solidFill>
                          <a:schemeClr val="tx1"/>
                        </a:solidFill>
                      </a:endParaRPr>
                    </a:p>
                  </a:txBody>
                  <a:tcPr>
                    <a:solidFill>
                      <a:srgbClr val="0000FF"/>
                    </a:solidFill>
                  </a:tcPr>
                </a:tc>
                <a:tc hMerge="1">
                  <a:txBody>
                    <a:bodyPr/>
                    <a:lstStyle/>
                    <a:p>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7"/>
                  </a:ext>
                </a:extLst>
              </a:tr>
              <a:tr h="370840">
                <a:tc>
                  <a:txBody>
                    <a:bodyPr/>
                    <a:lstStyle/>
                    <a:p>
                      <a:r>
                        <a:rPr kumimoji="1" lang="ja-JP" altLang="en-US" baseline="0" dirty="0">
                          <a:solidFill>
                            <a:schemeClr val="tx1"/>
                          </a:solidFill>
                        </a:rPr>
                        <a:t>ローカル役</a:t>
                      </a:r>
                    </a:p>
                  </a:txBody>
                  <a:tcPr>
                    <a:solidFill>
                      <a:srgbClr val="0000FF"/>
                    </a:solidFill>
                  </a:tcPr>
                </a:tc>
                <a:tc gridSpan="2">
                  <a:txBody>
                    <a:bodyPr/>
                    <a:lstStyle/>
                    <a:p>
                      <a:r>
                        <a:rPr kumimoji="1" lang="ja-JP" altLang="en-US" baseline="0" dirty="0">
                          <a:solidFill>
                            <a:schemeClr val="tx1"/>
                          </a:solidFill>
                        </a:rPr>
                        <a:t>三色一気通貫・百万石・南北戦争・金門橋・四連刻・一色四順　等</a:t>
                      </a:r>
                    </a:p>
                  </a:txBody>
                  <a:tcPr>
                    <a:solidFill>
                      <a:srgbClr val="0000FF"/>
                    </a:solidFill>
                  </a:tcPr>
                </a:tc>
                <a:tc hMerge="1">
                  <a:txBody>
                    <a:bodyPr/>
                    <a:lstStyle/>
                    <a:p>
                      <a:endParaRPr kumimoji="1" lang="ja-JP" altLang="en-US" baseline="0" dirty="0">
                        <a:solidFill>
                          <a:schemeClr val="tx1"/>
                        </a:solidFill>
                      </a:endParaRPr>
                    </a:p>
                  </a:txBody>
                  <a:tcPr>
                    <a:solidFill>
                      <a:srgbClr val="0000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62241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ルールの不備</a:t>
            </a:r>
          </a:p>
        </p:txBody>
      </p:sp>
      <p:sp>
        <p:nvSpPr>
          <p:cNvPr id="4" name="コンテンツ プレースホルダー 3"/>
          <p:cNvSpPr>
            <a:spLocks noGrp="1"/>
          </p:cNvSpPr>
          <p:nvPr>
            <p:ph idx="1"/>
          </p:nvPr>
        </p:nvSpPr>
        <p:spPr/>
        <p:txBody>
          <a:bodyPr/>
          <a:lstStyle/>
          <a:p>
            <a:r>
              <a:rPr kumimoji="1" lang="ja-JP" altLang="en-US" dirty="0"/>
              <a:t>ゲームによってはルールに不備がある場合も</a:t>
            </a:r>
            <a:endParaRPr kumimoji="1" lang="en-US" altLang="ja-JP" dirty="0"/>
          </a:p>
          <a:p>
            <a:pPr lvl="1"/>
            <a:r>
              <a:rPr lang="ja-JP" altLang="en-US" dirty="0"/>
              <a:t>大抵はめったに起きない</a:t>
            </a:r>
            <a:endParaRPr lang="en-US" altLang="ja-JP" dirty="0"/>
          </a:p>
          <a:p>
            <a:pPr lvl="2"/>
            <a:r>
              <a:rPr kumimoji="1" lang="ja-JP" altLang="en-US" dirty="0"/>
              <a:t>めったに起きないが故にルールから漏れたとも言える</a:t>
            </a:r>
            <a:endParaRPr kumimoji="1" lang="en-US" altLang="ja-JP" dirty="0"/>
          </a:p>
        </p:txBody>
      </p:sp>
      <p:sp>
        <p:nvSpPr>
          <p:cNvPr id="5" name="テキスト ボックス 4"/>
          <p:cNvSpPr txBox="1"/>
          <p:nvPr/>
        </p:nvSpPr>
        <p:spPr>
          <a:xfrm>
            <a:off x="1212747" y="3379972"/>
            <a:ext cx="6718506" cy="966418"/>
          </a:xfrm>
          <a:prstGeom prst="rect">
            <a:avLst/>
          </a:prstGeom>
          <a:noFill/>
        </p:spPr>
        <p:txBody>
          <a:bodyPr wrap="none" rtlCol="0">
            <a:spAutoFit/>
          </a:bodyPr>
          <a:lstStyle/>
          <a:p>
            <a:pPr algn="l"/>
            <a:r>
              <a:rPr lang="ja-JP" altLang="en-US" dirty="0"/>
              <a:t>例：将棋で指せる手が無い</a:t>
            </a:r>
            <a:endParaRPr lang="en-US" altLang="ja-JP" dirty="0"/>
          </a:p>
          <a:p>
            <a:pPr algn="l"/>
            <a:r>
              <a:rPr kumimoji="1" lang="ja-JP" altLang="en-US" sz="2400" dirty="0"/>
              <a:t>持ち駒のある将棋ではそんなことはまずありえない</a:t>
            </a:r>
          </a:p>
        </p:txBody>
      </p:sp>
      <p:sp>
        <p:nvSpPr>
          <p:cNvPr id="6" name="テキスト ボックス 5"/>
          <p:cNvSpPr txBox="1"/>
          <p:nvPr/>
        </p:nvSpPr>
        <p:spPr>
          <a:xfrm>
            <a:off x="1752600" y="4574797"/>
            <a:ext cx="5955476" cy="1040285"/>
          </a:xfrm>
          <a:prstGeom prst="rect">
            <a:avLst/>
          </a:prstGeom>
          <a:noFill/>
        </p:spPr>
        <p:txBody>
          <a:bodyPr wrap="none" rtlCol="0">
            <a:spAutoFit/>
          </a:bodyPr>
          <a:lstStyle/>
          <a:p>
            <a:pPr algn="l"/>
            <a:r>
              <a:rPr kumimoji="1" lang="ja-JP" altLang="en-US" dirty="0"/>
              <a:t>人間なら適当にルールを追加できるが</a:t>
            </a:r>
            <a:endParaRPr kumimoji="1" lang="en-US" altLang="ja-JP" dirty="0"/>
          </a:p>
          <a:p>
            <a:pPr algn="l"/>
            <a:r>
              <a:rPr lang="ja-JP" altLang="en-US" dirty="0"/>
              <a:t>計算機では対処できない</a:t>
            </a:r>
            <a:endParaRPr kumimoji="1" lang="ja-JP" altLang="en-US" dirty="0"/>
          </a:p>
        </p:txBody>
      </p:sp>
      <p:grpSp>
        <p:nvGrpSpPr>
          <p:cNvPr id="9" name="グループ化 8"/>
          <p:cNvGrpSpPr/>
          <p:nvPr/>
        </p:nvGrpSpPr>
        <p:grpSpPr>
          <a:xfrm>
            <a:off x="1315339" y="5667958"/>
            <a:ext cx="6615914" cy="934533"/>
            <a:chOff x="1315339" y="5667958"/>
            <a:chExt cx="6615914" cy="934533"/>
          </a:xfrm>
        </p:grpSpPr>
        <p:sp>
          <p:nvSpPr>
            <p:cNvPr id="7" name="テキスト ボックス 6"/>
            <p:cNvSpPr txBox="1"/>
            <p:nvPr/>
          </p:nvSpPr>
          <p:spPr>
            <a:xfrm>
              <a:off x="1315339" y="6079271"/>
              <a:ext cx="6615914" cy="523220"/>
            </a:xfrm>
            <a:prstGeom prst="rect">
              <a:avLst/>
            </a:prstGeom>
            <a:noFill/>
          </p:spPr>
          <p:txBody>
            <a:bodyPr wrap="none" rtlCol="0">
              <a:spAutoFit/>
            </a:bodyPr>
            <a:lstStyle/>
            <a:p>
              <a:r>
                <a:rPr kumimoji="1" lang="ja-JP" altLang="en-US" dirty="0"/>
                <a:t>一応は考慮するべきか？</a:t>
              </a:r>
              <a:r>
                <a:rPr kumimoji="1" lang="en-US" altLang="ja-JP" dirty="0"/>
                <a:t>(</a:t>
              </a:r>
              <a:r>
                <a:rPr kumimoji="1" lang="ja-JP" altLang="en-US" dirty="0"/>
                <a:t>発生頻度による</a:t>
              </a:r>
              <a:r>
                <a:rPr kumimoji="1" lang="en-US" altLang="ja-JP" dirty="0"/>
                <a:t>)</a:t>
              </a:r>
              <a:endParaRPr kumimoji="1" lang="ja-JP" altLang="en-US" dirty="0"/>
            </a:p>
          </p:txBody>
        </p:sp>
        <p:sp>
          <p:nvSpPr>
            <p:cNvPr id="8" name="下矢印 7"/>
            <p:cNvSpPr/>
            <p:nvPr/>
          </p:nvSpPr>
          <p:spPr bwMode="auto">
            <a:xfrm>
              <a:off x="4267200" y="5667958"/>
              <a:ext cx="399499" cy="39319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Tree>
    <p:extLst>
      <p:ext uri="{BB962C8B-B14F-4D97-AF65-F5344CB8AC3E}">
        <p14:creationId xmlns:p14="http://schemas.microsoft.com/office/powerpoint/2010/main" val="42819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latin typeface="Times New Roman" panose="02020603050405020304" pitchFamily="18" charset="0"/>
            </a:endParaRPr>
          </a:p>
        </p:txBody>
      </p:sp>
      <p:sp>
        <p:nvSpPr>
          <p:cNvPr id="18" name="コンテンツ プレースホルダー 17"/>
          <p:cNvSpPr>
            <a:spLocks noGrp="1"/>
          </p:cNvSpPr>
          <p:nvPr>
            <p:ph idx="1"/>
          </p:nvPr>
        </p:nvSpPr>
        <p:spPr>
          <a:xfrm>
            <a:off x="466376" y="1143001"/>
            <a:ext cx="8677624" cy="1295400"/>
          </a:xfrm>
        </p:spPr>
        <p:txBody>
          <a:bodyPr/>
          <a:lstStyle/>
          <a:p>
            <a:r>
              <a:rPr lang="ja-JP" altLang="en-US" sz="2800" dirty="0"/>
              <a:t>昇格</a:t>
            </a:r>
            <a:endParaRPr kumimoji="1" lang="en-US" altLang="ja-JP" sz="2800" dirty="0"/>
          </a:p>
          <a:p>
            <a:pPr lvl="1"/>
            <a:r>
              <a:rPr lang="ja-JP" altLang="en-US" sz="2400" dirty="0"/>
              <a:t>最前列に到達したポーンはキング以外の任意の駒に成れる</a:t>
            </a:r>
            <a:endParaRPr kumimoji="1" lang="en-US" altLang="ja-JP" sz="2400" dirty="0"/>
          </a:p>
        </p:txBody>
      </p:sp>
      <p:grpSp>
        <p:nvGrpSpPr>
          <p:cNvPr id="192" name="グループ化 191"/>
          <p:cNvGrpSpPr/>
          <p:nvPr/>
        </p:nvGrpSpPr>
        <p:grpSpPr>
          <a:xfrm>
            <a:off x="609600" y="2590800"/>
            <a:ext cx="3607650" cy="3607653"/>
            <a:chOff x="562304" y="1245449"/>
            <a:chExt cx="5105400" cy="5105404"/>
          </a:xfrm>
        </p:grpSpPr>
        <p:sp>
          <p:nvSpPr>
            <p:cNvPr id="193" name="正方形/長方形 192"/>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正方形/長方形 203"/>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正方形/長方形 204"/>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正方形/長方形 206"/>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正方形/長方形 207"/>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正方形/長方形 209"/>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1" name="正方形/長方形 210"/>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2" name="正方形/長方形 211"/>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3" name="正方形/長方形 212"/>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正方形/長方形 213"/>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正方形/長方形 214"/>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正方形/長方形 215"/>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正方形/長方形 216"/>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正方形/長方形 217"/>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正方形/長方形 225"/>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7" name="正方形/長方形 226"/>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8" name="正方形/長方形 227"/>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9" name="正方形/長方形 228"/>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7" name="正方形/長方形 266"/>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8" name="正方形/長方形 267"/>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9" name="正方形/長方形 268"/>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0" name="正方形/長方形 269"/>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1" name="正方形/長方形 270"/>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2" name="正方形/長方形 271"/>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4" name="正方形/長方形 273"/>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5" name="正方形/長方形 274"/>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6" name="正方形/長方形 275"/>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7" name="正方形/長方形 276"/>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8" name="正方形/長方形 277"/>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正方形/長方形 318"/>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正方形/長方形 319"/>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1" name="正方形/長方形 320"/>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2" name="正方形/長方形 321"/>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3" name="正方形/長方形 322"/>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5" name="正方形/長方形 324"/>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9" name="正方形/長方形 328"/>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0" name="正方形/長方形 329"/>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1" name="正方形/長方形 330"/>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2" name="正方形/長方形 331"/>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3" name="正方形/長方形 332"/>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8" name="正方形/長方形 417"/>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9" name="正方形/長方形 418"/>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0" name="正方形/長方形 419"/>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1" name="正方形/長方形 420"/>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2" name="正方形/長方形 421"/>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3" name="正方形/長方形 422"/>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4" name="テキスト ボックス 423"/>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425" name="テキスト ボックス 424"/>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426" name="テキスト ボックス 425"/>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427" name="テキスト ボックス 426"/>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428" name="テキスト ボックス 427"/>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429" name="テキスト ボックス 428"/>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430" name="テキスト ボックス 429"/>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431" name="テキスト ボックス 430"/>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432" name="テキスト ボックス 431"/>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433" name="テキスト ボックス 432"/>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434" name="テキスト ボックス 433"/>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435" name="テキスト ボックス 434"/>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436" name="テキスト ボックス 435"/>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437" name="テキスト ボックス 436"/>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438" name="テキスト ボックス 437"/>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439" name="テキスト ボックス 438"/>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440" name="図 4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352800"/>
            <a:ext cx="219075" cy="266700"/>
          </a:xfrm>
          <a:prstGeom prst="rect">
            <a:avLst/>
          </a:prstGeom>
        </p:spPr>
      </p:pic>
      <p:grpSp>
        <p:nvGrpSpPr>
          <p:cNvPr id="613" name="グループ化 612"/>
          <p:cNvGrpSpPr/>
          <p:nvPr/>
        </p:nvGrpSpPr>
        <p:grpSpPr>
          <a:xfrm>
            <a:off x="4953000" y="2133600"/>
            <a:ext cx="1828800" cy="1987304"/>
            <a:chOff x="4953000" y="2133600"/>
            <a:chExt cx="1828800" cy="1987304"/>
          </a:xfrm>
        </p:grpSpPr>
        <p:grpSp>
          <p:nvGrpSpPr>
            <p:cNvPr id="524" name="グループ化 523"/>
            <p:cNvGrpSpPr/>
            <p:nvPr/>
          </p:nvGrpSpPr>
          <p:grpSpPr>
            <a:xfrm>
              <a:off x="4953000" y="2133600"/>
              <a:ext cx="1828800" cy="1987304"/>
              <a:chOff x="4800600" y="2281671"/>
              <a:chExt cx="1828800" cy="1987304"/>
            </a:xfrm>
          </p:grpSpPr>
          <p:sp>
            <p:nvSpPr>
              <p:cNvPr id="442" name="正方形/長方形 441"/>
              <p:cNvSpPr/>
              <p:nvPr/>
            </p:nvSpPr>
            <p:spPr bwMode="auto">
              <a:xfrm>
                <a:off x="4800600" y="2438400"/>
                <a:ext cx="1828800" cy="18288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3" name="正方形/長方形 442"/>
              <p:cNvSpPr/>
              <p:nvPr/>
            </p:nvSpPr>
            <p:spPr bwMode="auto">
              <a:xfrm>
                <a:off x="5103249"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4" name="正方形/長方形 443"/>
              <p:cNvSpPr/>
              <p:nvPr/>
            </p:nvSpPr>
            <p:spPr bwMode="auto">
              <a:xfrm>
                <a:off x="5480167"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5" name="正方形/長方形 444"/>
              <p:cNvSpPr/>
              <p:nvPr/>
            </p:nvSpPr>
            <p:spPr bwMode="auto">
              <a:xfrm>
                <a:off x="5857086"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6" name="正方形/長方形 445"/>
              <p:cNvSpPr/>
              <p:nvPr/>
            </p:nvSpPr>
            <p:spPr bwMode="auto">
              <a:xfrm>
                <a:off x="6234005"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1" name="正方形/長方形 450"/>
              <p:cNvSpPr/>
              <p:nvPr/>
            </p:nvSpPr>
            <p:spPr bwMode="auto">
              <a:xfrm>
                <a:off x="5103249"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2" name="正方形/長方形 451"/>
              <p:cNvSpPr/>
              <p:nvPr/>
            </p:nvSpPr>
            <p:spPr bwMode="auto">
              <a:xfrm>
                <a:off x="5480167" y="311984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3" name="正方形/長方形 452"/>
              <p:cNvSpPr/>
              <p:nvPr/>
            </p:nvSpPr>
            <p:spPr bwMode="auto">
              <a:xfrm>
                <a:off x="5857086"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4" name="正方形/長方形 453"/>
              <p:cNvSpPr/>
              <p:nvPr/>
            </p:nvSpPr>
            <p:spPr bwMode="auto">
              <a:xfrm>
                <a:off x="6234005" y="3123208"/>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9" name="正方形/長方形 458"/>
              <p:cNvSpPr/>
              <p:nvPr/>
            </p:nvSpPr>
            <p:spPr bwMode="auto">
              <a:xfrm>
                <a:off x="5103249"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0" name="正方形/長方形 459"/>
              <p:cNvSpPr/>
              <p:nvPr/>
            </p:nvSpPr>
            <p:spPr bwMode="auto">
              <a:xfrm>
                <a:off x="5480167"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1" name="正方形/長方形 460"/>
              <p:cNvSpPr/>
              <p:nvPr/>
            </p:nvSpPr>
            <p:spPr bwMode="auto">
              <a:xfrm>
                <a:off x="5857086"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2" name="正方形/長方形 461"/>
              <p:cNvSpPr/>
              <p:nvPr/>
            </p:nvSpPr>
            <p:spPr bwMode="auto">
              <a:xfrm>
                <a:off x="6234005"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7" name="正方形/長方形 466"/>
              <p:cNvSpPr/>
              <p:nvPr/>
            </p:nvSpPr>
            <p:spPr bwMode="auto">
              <a:xfrm>
                <a:off x="5103249" y="3868672"/>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8" name="正方形/長方形 467"/>
              <p:cNvSpPr/>
              <p:nvPr/>
            </p:nvSpPr>
            <p:spPr bwMode="auto">
              <a:xfrm>
                <a:off x="5480167" y="3868672"/>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9" name="正方形/長方形 468"/>
              <p:cNvSpPr/>
              <p:nvPr/>
            </p:nvSpPr>
            <p:spPr bwMode="auto">
              <a:xfrm>
                <a:off x="5857086" y="3865306"/>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0" name="正方形/長方形 469"/>
              <p:cNvSpPr/>
              <p:nvPr/>
            </p:nvSpPr>
            <p:spPr bwMode="auto">
              <a:xfrm>
                <a:off x="6234005" y="387540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7" name="テキスト ボックス 506"/>
              <p:cNvSpPr txBox="1"/>
              <p:nvPr/>
            </p:nvSpPr>
            <p:spPr>
              <a:xfrm>
                <a:off x="5181600" y="2286000"/>
                <a:ext cx="257358" cy="369725"/>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508" name="テキスト ボックス 507"/>
              <p:cNvSpPr txBox="1"/>
              <p:nvPr/>
            </p:nvSpPr>
            <p:spPr>
              <a:xfrm>
                <a:off x="5551156" y="2281893"/>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509" name="テキスト ボックス 508"/>
              <p:cNvSpPr txBox="1"/>
              <p:nvPr/>
            </p:nvSpPr>
            <p:spPr>
              <a:xfrm>
                <a:off x="5934841" y="2285778"/>
                <a:ext cx="242633" cy="369725"/>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510" name="テキスト ボックス 509"/>
              <p:cNvSpPr txBox="1"/>
              <p:nvPr/>
            </p:nvSpPr>
            <p:spPr>
              <a:xfrm>
                <a:off x="6297034" y="2281671"/>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519" name="テキスト ボックス 518"/>
              <p:cNvSpPr txBox="1"/>
              <p:nvPr/>
            </p:nvSpPr>
            <p:spPr>
              <a:xfrm>
                <a:off x="4852379" y="3899250"/>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520" name="テキスト ボックス 519"/>
              <p:cNvSpPr txBox="1"/>
              <p:nvPr/>
            </p:nvSpPr>
            <p:spPr>
              <a:xfrm>
                <a:off x="4847586" y="3518734"/>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521" name="テキスト ボックス 520"/>
              <p:cNvSpPr txBox="1"/>
              <p:nvPr/>
            </p:nvSpPr>
            <p:spPr>
              <a:xfrm>
                <a:off x="4853214" y="3150807"/>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522" name="テキスト ボックス 521"/>
              <p:cNvSpPr txBox="1"/>
              <p:nvPr/>
            </p:nvSpPr>
            <p:spPr>
              <a:xfrm>
                <a:off x="4848420" y="2770292"/>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529" name="図 5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77" y="2632627"/>
              <a:ext cx="266700" cy="295275"/>
            </a:xfrm>
            <a:prstGeom prst="rect">
              <a:avLst/>
            </a:prstGeom>
          </p:spPr>
        </p:pic>
      </p:grpSp>
      <p:grpSp>
        <p:nvGrpSpPr>
          <p:cNvPr id="614" name="グループ化 613"/>
          <p:cNvGrpSpPr/>
          <p:nvPr/>
        </p:nvGrpSpPr>
        <p:grpSpPr>
          <a:xfrm>
            <a:off x="7010400" y="2133600"/>
            <a:ext cx="1828800" cy="1987304"/>
            <a:chOff x="7010400" y="2133600"/>
            <a:chExt cx="1828800" cy="1987304"/>
          </a:xfrm>
        </p:grpSpPr>
        <p:grpSp>
          <p:nvGrpSpPr>
            <p:cNvPr id="533" name="グループ化 532"/>
            <p:cNvGrpSpPr/>
            <p:nvPr/>
          </p:nvGrpSpPr>
          <p:grpSpPr>
            <a:xfrm>
              <a:off x="7010400" y="2133600"/>
              <a:ext cx="1828800" cy="1987304"/>
              <a:chOff x="4800600" y="2281671"/>
              <a:chExt cx="1828800" cy="1987304"/>
            </a:xfrm>
          </p:grpSpPr>
          <p:sp>
            <p:nvSpPr>
              <p:cNvPr id="534" name="正方形/長方形 533"/>
              <p:cNvSpPr/>
              <p:nvPr/>
            </p:nvSpPr>
            <p:spPr bwMode="auto">
              <a:xfrm>
                <a:off x="4800600" y="2438400"/>
                <a:ext cx="1828800" cy="18288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5" name="正方形/長方形 534"/>
              <p:cNvSpPr/>
              <p:nvPr/>
            </p:nvSpPr>
            <p:spPr bwMode="auto">
              <a:xfrm>
                <a:off x="5103249"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6" name="正方形/長方形 535"/>
              <p:cNvSpPr/>
              <p:nvPr/>
            </p:nvSpPr>
            <p:spPr bwMode="auto">
              <a:xfrm>
                <a:off x="5480167"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7" name="正方形/長方形 536"/>
              <p:cNvSpPr/>
              <p:nvPr/>
            </p:nvSpPr>
            <p:spPr bwMode="auto">
              <a:xfrm>
                <a:off x="5857086"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8" name="正方形/長方形 537"/>
              <p:cNvSpPr/>
              <p:nvPr/>
            </p:nvSpPr>
            <p:spPr bwMode="auto">
              <a:xfrm>
                <a:off x="6234005"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9" name="正方形/長方形 538"/>
              <p:cNvSpPr/>
              <p:nvPr/>
            </p:nvSpPr>
            <p:spPr bwMode="auto">
              <a:xfrm>
                <a:off x="5103249"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0" name="正方形/長方形 539"/>
              <p:cNvSpPr/>
              <p:nvPr/>
            </p:nvSpPr>
            <p:spPr bwMode="auto">
              <a:xfrm>
                <a:off x="5480167" y="311984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1" name="正方形/長方形 540"/>
              <p:cNvSpPr/>
              <p:nvPr/>
            </p:nvSpPr>
            <p:spPr bwMode="auto">
              <a:xfrm>
                <a:off x="5857086"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2" name="正方形/長方形 541"/>
              <p:cNvSpPr/>
              <p:nvPr/>
            </p:nvSpPr>
            <p:spPr bwMode="auto">
              <a:xfrm>
                <a:off x="6234005" y="3123208"/>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3" name="正方形/長方形 542"/>
              <p:cNvSpPr/>
              <p:nvPr/>
            </p:nvSpPr>
            <p:spPr bwMode="auto">
              <a:xfrm>
                <a:off x="5103249"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4" name="正方形/長方形 543"/>
              <p:cNvSpPr/>
              <p:nvPr/>
            </p:nvSpPr>
            <p:spPr bwMode="auto">
              <a:xfrm>
                <a:off x="5480167"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5" name="正方形/長方形 544"/>
              <p:cNvSpPr/>
              <p:nvPr/>
            </p:nvSpPr>
            <p:spPr bwMode="auto">
              <a:xfrm>
                <a:off x="5857086"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6" name="正方形/長方形 545"/>
              <p:cNvSpPr/>
              <p:nvPr/>
            </p:nvSpPr>
            <p:spPr bwMode="auto">
              <a:xfrm>
                <a:off x="6234005"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7" name="正方形/長方形 546"/>
              <p:cNvSpPr/>
              <p:nvPr/>
            </p:nvSpPr>
            <p:spPr bwMode="auto">
              <a:xfrm>
                <a:off x="5103249" y="3868672"/>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8" name="正方形/長方形 547"/>
              <p:cNvSpPr/>
              <p:nvPr/>
            </p:nvSpPr>
            <p:spPr bwMode="auto">
              <a:xfrm>
                <a:off x="5480167" y="3868672"/>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9" name="正方形/長方形 548"/>
              <p:cNvSpPr/>
              <p:nvPr/>
            </p:nvSpPr>
            <p:spPr bwMode="auto">
              <a:xfrm>
                <a:off x="5857086" y="3865306"/>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0" name="正方形/長方形 549"/>
              <p:cNvSpPr/>
              <p:nvPr/>
            </p:nvSpPr>
            <p:spPr bwMode="auto">
              <a:xfrm>
                <a:off x="6234005" y="387540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1" name="テキスト ボックス 550"/>
              <p:cNvSpPr txBox="1"/>
              <p:nvPr/>
            </p:nvSpPr>
            <p:spPr>
              <a:xfrm>
                <a:off x="5181600" y="2286000"/>
                <a:ext cx="257358" cy="369725"/>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552" name="テキスト ボックス 551"/>
              <p:cNvSpPr txBox="1"/>
              <p:nvPr/>
            </p:nvSpPr>
            <p:spPr>
              <a:xfrm>
                <a:off x="5551156" y="2281893"/>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553" name="テキスト ボックス 552"/>
              <p:cNvSpPr txBox="1"/>
              <p:nvPr/>
            </p:nvSpPr>
            <p:spPr>
              <a:xfrm>
                <a:off x="5934841" y="2285778"/>
                <a:ext cx="242633" cy="369725"/>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554" name="テキスト ボックス 553"/>
              <p:cNvSpPr txBox="1"/>
              <p:nvPr/>
            </p:nvSpPr>
            <p:spPr>
              <a:xfrm>
                <a:off x="6297034" y="2281671"/>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555" name="テキスト ボックス 554"/>
              <p:cNvSpPr txBox="1"/>
              <p:nvPr/>
            </p:nvSpPr>
            <p:spPr>
              <a:xfrm>
                <a:off x="4852379" y="3899250"/>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556" name="テキスト ボックス 555"/>
              <p:cNvSpPr txBox="1"/>
              <p:nvPr/>
            </p:nvSpPr>
            <p:spPr>
              <a:xfrm>
                <a:off x="4847586" y="3518734"/>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557" name="テキスト ボックス 556"/>
              <p:cNvSpPr txBox="1"/>
              <p:nvPr/>
            </p:nvSpPr>
            <p:spPr>
              <a:xfrm>
                <a:off x="4853214" y="3150807"/>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558" name="テキスト ボックス 557"/>
              <p:cNvSpPr txBox="1"/>
              <p:nvPr/>
            </p:nvSpPr>
            <p:spPr>
              <a:xfrm>
                <a:off x="4848420" y="2770292"/>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530" name="図 5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6026" y="2618782"/>
              <a:ext cx="304800" cy="285750"/>
            </a:xfrm>
            <a:prstGeom prst="rect">
              <a:avLst/>
            </a:prstGeom>
          </p:spPr>
        </p:pic>
      </p:grpSp>
      <p:grpSp>
        <p:nvGrpSpPr>
          <p:cNvPr id="615" name="グループ化 614"/>
          <p:cNvGrpSpPr/>
          <p:nvPr/>
        </p:nvGrpSpPr>
        <p:grpSpPr>
          <a:xfrm>
            <a:off x="4953000" y="4267200"/>
            <a:ext cx="1828800" cy="1987304"/>
            <a:chOff x="4953000" y="4267200"/>
            <a:chExt cx="1828800" cy="1987304"/>
          </a:xfrm>
        </p:grpSpPr>
        <p:grpSp>
          <p:nvGrpSpPr>
            <p:cNvPr id="559" name="グループ化 558"/>
            <p:cNvGrpSpPr/>
            <p:nvPr/>
          </p:nvGrpSpPr>
          <p:grpSpPr>
            <a:xfrm>
              <a:off x="4953000" y="4267200"/>
              <a:ext cx="1828800" cy="1987304"/>
              <a:chOff x="4800600" y="2281671"/>
              <a:chExt cx="1828800" cy="1987304"/>
            </a:xfrm>
          </p:grpSpPr>
          <p:sp>
            <p:nvSpPr>
              <p:cNvPr id="560" name="正方形/長方形 559"/>
              <p:cNvSpPr/>
              <p:nvPr/>
            </p:nvSpPr>
            <p:spPr bwMode="auto">
              <a:xfrm>
                <a:off x="4800600" y="2438400"/>
                <a:ext cx="1828800" cy="18288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1" name="正方形/長方形 560"/>
              <p:cNvSpPr/>
              <p:nvPr/>
            </p:nvSpPr>
            <p:spPr bwMode="auto">
              <a:xfrm>
                <a:off x="5103249"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2" name="正方形/長方形 561"/>
              <p:cNvSpPr/>
              <p:nvPr/>
            </p:nvSpPr>
            <p:spPr bwMode="auto">
              <a:xfrm>
                <a:off x="5480167"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3" name="正方形/長方形 562"/>
              <p:cNvSpPr/>
              <p:nvPr/>
            </p:nvSpPr>
            <p:spPr bwMode="auto">
              <a:xfrm>
                <a:off x="5857086"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4" name="正方形/長方形 563"/>
              <p:cNvSpPr/>
              <p:nvPr/>
            </p:nvSpPr>
            <p:spPr bwMode="auto">
              <a:xfrm>
                <a:off x="6234005"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5" name="正方形/長方形 564"/>
              <p:cNvSpPr/>
              <p:nvPr/>
            </p:nvSpPr>
            <p:spPr bwMode="auto">
              <a:xfrm>
                <a:off x="5103249"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6" name="正方形/長方形 565"/>
              <p:cNvSpPr/>
              <p:nvPr/>
            </p:nvSpPr>
            <p:spPr bwMode="auto">
              <a:xfrm>
                <a:off x="5480167" y="311984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7" name="正方形/長方形 566"/>
              <p:cNvSpPr/>
              <p:nvPr/>
            </p:nvSpPr>
            <p:spPr bwMode="auto">
              <a:xfrm>
                <a:off x="5857086"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8" name="正方形/長方形 567"/>
              <p:cNvSpPr/>
              <p:nvPr/>
            </p:nvSpPr>
            <p:spPr bwMode="auto">
              <a:xfrm>
                <a:off x="6234005" y="3123208"/>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9" name="正方形/長方形 568"/>
              <p:cNvSpPr/>
              <p:nvPr/>
            </p:nvSpPr>
            <p:spPr bwMode="auto">
              <a:xfrm>
                <a:off x="5103249"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0" name="正方形/長方形 569"/>
              <p:cNvSpPr/>
              <p:nvPr/>
            </p:nvSpPr>
            <p:spPr bwMode="auto">
              <a:xfrm>
                <a:off x="5480167"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1" name="正方形/長方形 570"/>
              <p:cNvSpPr/>
              <p:nvPr/>
            </p:nvSpPr>
            <p:spPr bwMode="auto">
              <a:xfrm>
                <a:off x="5857086"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2" name="正方形/長方形 571"/>
              <p:cNvSpPr/>
              <p:nvPr/>
            </p:nvSpPr>
            <p:spPr bwMode="auto">
              <a:xfrm>
                <a:off x="6234005"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3" name="正方形/長方形 572"/>
              <p:cNvSpPr/>
              <p:nvPr/>
            </p:nvSpPr>
            <p:spPr bwMode="auto">
              <a:xfrm>
                <a:off x="5103249" y="3868672"/>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4" name="正方形/長方形 573"/>
              <p:cNvSpPr/>
              <p:nvPr/>
            </p:nvSpPr>
            <p:spPr bwMode="auto">
              <a:xfrm>
                <a:off x="5480167" y="3868672"/>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5" name="正方形/長方形 574"/>
              <p:cNvSpPr/>
              <p:nvPr/>
            </p:nvSpPr>
            <p:spPr bwMode="auto">
              <a:xfrm>
                <a:off x="5857086" y="3865306"/>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6" name="正方形/長方形 575"/>
              <p:cNvSpPr/>
              <p:nvPr/>
            </p:nvSpPr>
            <p:spPr bwMode="auto">
              <a:xfrm>
                <a:off x="6234005" y="387540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7" name="テキスト ボックス 576"/>
              <p:cNvSpPr txBox="1"/>
              <p:nvPr/>
            </p:nvSpPr>
            <p:spPr>
              <a:xfrm>
                <a:off x="5181600" y="2286000"/>
                <a:ext cx="257358" cy="369725"/>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578" name="テキスト ボックス 577"/>
              <p:cNvSpPr txBox="1"/>
              <p:nvPr/>
            </p:nvSpPr>
            <p:spPr>
              <a:xfrm>
                <a:off x="5551156" y="2281893"/>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579" name="テキスト ボックス 578"/>
              <p:cNvSpPr txBox="1"/>
              <p:nvPr/>
            </p:nvSpPr>
            <p:spPr>
              <a:xfrm>
                <a:off x="5934841" y="2285778"/>
                <a:ext cx="242633" cy="369725"/>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580" name="テキスト ボックス 579"/>
              <p:cNvSpPr txBox="1"/>
              <p:nvPr/>
            </p:nvSpPr>
            <p:spPr>
              <a:xfrm>
                <a:off x="6297034" y="2281671"/>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581" name="テキスト ボックス 580"/>
              <p:cNvSpPr txBox="1"/>
              <p:nvPr/>
            </p:nvSpPr>
            <p:spPr>
              <a:xfrm>
                <a:off x="4852379" y="3899250"/>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582" name="テキスト ボックス 581"/>
              <p:cNvSpPr txBox="1"/>
              <p:nvPr/>
            </p:nvSpPr>
            <p:spPr>
              <a:xfrm>
                <a:off x="4847586" y="3518734"/>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583" name="テキスト ボックス 582"/>
              <p:cNvSpPr txBox="1"/>
              <p:nvPr/>
            </p:nvSpPr>
            <p:spPr>
              <a:xfrm>
                <a:off x="4853214" y="3150807"/>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584" name="テキスト ボックス 583"/>
              <p:cNvSpPr txBox="1"/>
              <p:nvPr/>
            </p:nvSpPr>
            <p:spPr>
              <a:xfrm>
                <a:off x="4848420" y="2770292"/>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585" name="図 5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561" y="4764513"/>
              <a:ext cx="247650" cy="304800"/>
            </a:xfrm>
            <a:prstGeom prst="rect">
              <a:avLst/>
            </a:prstGeom>
          </p:spPr>
        </p:pic>
      </p:grpSp>
      <p:grpSp>
        <p:nvGrpSpPr>
          <p:cNvPr id="616" name="グループ化 615"/>
          <p:cNvGrpSpPr/>
          <p:nvPr/>
        </p:nvGrpSpPr>
        <p:grpSpPr>
          <a:xfrm>
            <a:off x="7010400" y="4267200"/>
            <a:ext cx="1828800" cy="1987304"/>
            <a:chOff x="7010400" y="4267200"/>
            <a:chExt cx="1828800" cy="1987304"/>
          </a:xfrm>
        </p:grpSpPr>
        <p:grpSp>
          <p:nvGrpSpPr>
            <p:cNvPr id="586" name="グループ化 585"/>
            <p:cNvGrpSpPr/>
            <p:nvPr/>
          </p:nvGrpSpPr>
          <p:grpSpPr>
            <a:xfrm>
              <a:off x="7010400" y="4267200"/>
              <a:ext cx="1828800" cy="1987304"/>
              <a:chOff x="4800600" y="2281671"/>
              <a:chExt cx="1828800" cy="1987304"/>
            </a:xfrm>
          </p:grpSpPr>
          <p:sp>
            <p:nvSpPr>
              <p:cNvPr id="587" name="正方形/長方形 586"/>
              <p:cNvSpPr/>
              <p:nvPr/>
            </p:nvSpPr>
            <p:spPr bwMode="auto">
              <a:xfrm>
                <a:off x="4800600" y="2438400"/>
                <a:ext cx="1828800" cy="18288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8" name="正方形/長方形 587"/>
              <p:cNvSpPr/>
              <p:nvPr/>
            </p:nvSpPr>
            <p:spPr bwMode="auto">
              <a:xfrm>
                <a:off x="5103249"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9" name="正方形/長方形 588"/>
              <p:cNvSpPr/>
              <p:nvPr/>
            </p:nvSpPr>
            <p:spPr bwMode="auto">
              <a:xfrm>
                <a:off x="5480167"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0" name="正方形/長方形 589"/>
              <p:cNvSpPr/>
              <p:nvPr/>
            </p:nvSpPr>
            <p:spPr bwMode="auto">
              <a:xfrm>
                <a:off x="5857086" y="2742925"/>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1" name="正方形/長方形 590"/>
              <p:cNvSpPr/>
              <p:nvPr/>
            </p:nvSpPr>
            <p:spPr bwMode="auto">
              <a:xfrm>
                <a:off x="6234005" y="2742925"/>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2" name="正方形/長方形 591"/>
              <p:cNvSpPr/>
              <p:nvPr/>
            </p:nvSpPr>
            <p:spPr bwMode="auto">
              <a:xfrm>
                <a:off x="5103249"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3" name="正方形/長方形 592"/>
              <p:cNvSpPr/>
              <p:nvPr/>
            </p:nvSpPr>
            <p:spPr bwMode="auto">
              <a:xfrm>
                <a:off x="5480167" y="311984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4" name="正方形/長方形 593"/>
              <p:cNvSpPr/>
              <p:nvPr/>
            </p:nvSpPr>
            <p:spPr bwMode="auto">
              <a:xfrm>
                <a:off x="5857086" y="311984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5" name="正方形/長方形 594"/>
              <p:cNvSpPr/>
              <p:nvPr/>
            </p:nvSpPr>
            <p:spPr bwMode="auto">
              <a:xfrm>
                <a:off x="6234005" y="3123208"/>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6" name="正方形/長方形 595"/>
              <p:cNvSpPr/>
              <p:nvPr/>
            </p:nvSpPr>
            <p:spPr bwMode="auto">
              <a:xfrm>
                <a:off x="5103249"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7" name="正方形/長方形 596"/>
              <p:cNvSpPr/>
              <p:nvPr/>
            </p:nvSpPr>
            <p:spPr bwMode="auto">
              <a:xfrm>
                <a:off x="5480167"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8" name="正方形/長方形 597"/>
              <p:cNvSpPr/>
              <p:nvPr/>
            </p:nvSpPr>
            <p:spPr bwMode="auto">
              <a:xfrm>
                <a:off x="5857086" y="349175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9" name="正方形/長方形 598"/>
              <p:cNvSpPr/>
              <p:nvPr/>
            </p:nvSpPr>
            <p:spPr bwMode="auto">
              <a:xfrm>
                <a:off x="6234005" y="3491753"/>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0" name="正方形/長方形 599"/>
              <p:cNvSpPr/>
              <p:nvPr/>
            </p:nvSpPr>
            <p:spPr bwMode="auto">
              <a:xfrm>
                <a:off x="5103249" y="3868672"/>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1" name="正方形/長方形 600"/>
              <p:cNvSpPr/>
              <p:nvPr/>
            </p:nvSpPr>
            <p:spPr bwMode="auto">
              <a:xfrm>
                <a:off x="5480167" y="3868672"/>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2" name="正方形/長方形 601"/>
              <p:cNvSpPr/>
              <p:nvPr/>
            </p:nvSpPr>
            <p:spPr bwMode="auto">
              <a:xfrm>
                <a:off x="5857086" y="3865306"/>
                <a:ext cx="376919" cy="37691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3" name="正方形/長方形 602"/>
              <p:cNvSpPr/>
              <p:nvPr/>
            </p:nvSpPr>
            <p:spPr bwMode="auto">
              <a:xfrm>
                <a:off x="6234005" y="3875403"/>
                <a:ext cx="376919" cy="37691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4" name="テキスト ボックス 603"/>
              <p:cNvSpPr txBox="1"/>
              <p:nvPr/>
            </p:nvSpPr>
            <p:spPr>
              <a:xfrm>
                <a:off x="5181600" y="2286000"/>
                <a:ext cx="257358" cy="369725"/>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605" name="テキスト ボックス 604"/>
              <p:cNvSpPr txBox="1"/>
              <p:nvPr/>
            </p:nvSpPr>
            <p:spPr>
              <a:xfrm>
                <a:off x="5551156" y="2281893"/>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606" name="テキスト ボックス 605"/>
              <p:cNvSpPr txBox="1"/>
              <p:nvPr/>
            </p:nvSpPr>
            <p:spPr>
              <a:xfrm>
                <a:off x="5934841" y="2285778"/>
                <a:ext cx="242633" cy="369725"/>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607" name="テキスト ボックス 606"/>
              <p:cNvSpPr txBox="1"/>
              <p:nvPr/>
            </p:nvSpPr>
            <p:spPr>
              <a:xfrm>
                <a:off x="6297034" y="2281671"/>
                <a:ext cx="272084" cy="369725"/>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608" name="テキスト ボックス 607"/>
              <p:cNvSpPr txBox="1"/>
              <p:nvPr/>
            </p:nvSpPr>
            <p:spPr>
              <a:xfrm>
                <a:off x="4852379" y="3899250"/>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609" name="テキスト ボックス 608"/>
              <p:cNvSpPr txBox="1"/>
              <p:nvPr/>
            </p:nvSpPr>
            <p:spPr>
              <a:xfrm>
                <a:off x="4847586" y="3518734"/>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610" name="テキスト ボックス 609"/>
              <p:cNvSpPr txBox="1"/>
              <p:nvPr/>
            </p:nvSpPr>
            <p:spPr>
              <a:xfrm>
                <a:off x="4853214" y="3150807"/>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611" name="テキスト ボックス 610"/>
              <p:cNvSpPr txBox="1"/>
              <p:nvPr/>
            </p:nvSpPr>
            <p:spPr>
              <a:xfrm>
                <a:off x="4848420" y="2770292"/>
                <a:ext cx="257358" cy="369725"/>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612" name="図 6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9508" y="4764513"/>
              <a:ext cx="228600" cy="285750"/>
            </a:xfrm>
            <a:prstGeom prst="rect">
              <a:avLst/>
            </a:prstGeom>
          </p:spPr>
        </p:pic>
      </p:grpSp>
      <p:sp>
        <p:nvSpPr>
          <p:cNvPr id="617" name="右矢印 616"/>
          <p:cNvSpPr/>
          <p:nvPr/>
        </p:nvSpPr>
        <p:spPr bwMode="auto">
          <a:xfrm>
            <a:off x="4343400" y="3962400"/>
            <a:ext cx="533400" cy="60960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8" name="テキスト ボックス 617"/>
          <p:cNvSpPr txBox="1"/>
          <p:nvPr/>
        </p:nvSpPr>
        <p:spPr>
          <a:xfrm>
            <a:off x="2971800" y="6334780"/>
            <a:ext cx="5025735" cy="523220"/>
          </a:xfrm>
          <a:prstGeom prst="rect">
            <a:avLst/>
          </a:prstGeom>
          <a:noFill/>
        </p:spPr>
        <p:txBody>
          <a:bodyPr wrap="none" rtlCol="0">
            <a:spAutoFit/>
          </a:bodyPr>
          <a:lstStyle/>
          <a:p>
            <a:r>
              <a:rPr kumimoji="1" lang="ja-JP" altLang="en-US" dirty="0"/>
              <a:t>本当に任意の駒に成っていい？</a:t>
            </a:r>
          </a:p>
        </p:txBody>
      </p:sp>
    </p:spTree>
    <p:extLst>
      <p:ext uri="{BB962C8B-B14F-4D97-AF65-F5344CB8AC3E}">
        <p14:creationId xmlns:p14="http://schemas.microsoft.com/office/powerpoint/2010/main" val="26188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wipe(left)">
                                      <p:cBhvr>
                                        <p:cTn id="7" dur="500"/>
                                        <p:tgtEl>
                                          <p:spTgt spid="6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3"/>
                                        </p:tgtEl>
                                        <p:attrNameLst>
                                          <p:attrName>style.visibility</p:attrName>
                                        </p:attrNameLst>
                                      </p:cBhvr>
                                      <p:to>
                                        <p:strVal val="visible"/>
                                      </p:to>
                                    </p:set>
                                    <p:animEffect transition="in" filter="wipe(left)">
                                      <p:cBhvr>
                                        <p:cTn id="11" dur="500"/>
                                        <p:tgtEl>
                                          <p:spTgt spid="6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14"/>
                                        </p:tgtEl>
                                        <p:attrNameLst>
                                          <p:attrName>style.visibility</p:attrName>
                                        </p:attrNameLst>
                                      </p:cBhvr>
                                      <p:to>
                                        <p:strVal val="visible"/>
                                      </p:to>
                                    </p:set>
                                    <p:animEffect transition="in" filter="wipe(left)">
                                      <p:cBhvr>
                                        <p:cTn id="15" dur="500"/>
                                        <p:tgtEl>
                                          <p:spTgt spid="6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5"/>
                                        </p:tgtEl>
                                        <p:attrNameLst>
                                          <p:attrName>style.visibility</p:attrName>
                                        </p:attrNameLst>
                                      </p:cBhvr>
                                      <p:to>
                                        <p:strVal val="visible"/>
                                      </p:to>
                                    </p:set>
                                    <p:animEffect transition="in" filter="wipe(left)">
                                      <p:cBhvr>
                                        <p:cTn id="19" dur="500"/>
                                        <p:tgtEl>
                                          <p:spTgt spid="6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16"/>
                                        </p:tgtEl>
                                        <p:attrNameLst>
                                          <p:attrName>style.visibility</p:attrName>
                                        </p:attrNameLst>
                                      </p:cBhvr>
                                      <p:to>
                                        <p:strVal val="visible"/>
                                      </p:to>
                                    </p:set>
                                    <p:animEffect transition="in" filter="wipe(left)">
                                      <p:cBhvr>
                                        <p:cTn id="23" dur="500"/>
                                        <p:tgtEl>
                                          <p:spTgt spid="6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8"/>
                                        </p:tgtEl>
                                        <p:attrNameLst>
                                          <p:attrName>style.visibility</p:attrName>
                                        </p:attrNameLst>
                                      </p:cBhvr>
                                      <p:to>
                                        <p:strVal val="visible"/>
                                      </p:to>
                                    </p:set>
                                    <p:anim calcmode="lin" valueType="num">
                                      <p:cBhvr additive="base">
                                        <p:cTn id="28" dur="500" fill="hold"/>
                                        <p:tgtEl>
                                          <p:spTgt spid="618"/>
                                        </p:tgtEl>
                                        <p:attrNameLst>
                                          <p:attrName>ppt_x</p:attrName>
                                        </p:attrNameLst>
                                      </p:cBhvr>
                                      <p:tavLst>
                                        <p:tav tm="0">
                                          <p:val>
                                            <p:strVal val="#ppt_x"/>
                                          </p:val>
                                        </p:tav>
                                        <p:tav tm="100000">
                                          <p:val>
                                            <p:strVal val="#ppt_x"/>
                                          </p:val>
                                        </p:tav>
                                      </p:tavLst>
                                    </p:anim>
                                    <p:anim calcmode="lin" valueType="num">
                                      <p:cBhvr additive="base">
                                        <p:cTn id="29" dur="500" fill="hold"/>
                                        <p:tgtEl>
                                          <p:spTgt spid="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276600"/>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286000"/>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209800"/>
            <a:ext cx="485775" cy="442913"/>
          </a:xfrm>
          <a:prstGeom prst="rect">
            <a:avLst/>
          </a:prstGeom>
        </p:spPr>
      </p:pic>
      <p:pic>
        <p:nvPicPr>
          <p:cNvPr id="89" name="図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569" y="2764255"/>
            <a:ext cx="371475" cy="457200"/>
          </a:xfrm>
          <a:prstGeom prst="rect">
            <a:avLst/>
          </a:prstGeom>
        </p:spPr>
      </p:pic>
      <p:pic>
        <p:nvPicPr>
          <p:cNvPr id="90" name="図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2286000"/>
            <a:ext cx="328613" cy="400050"/>
          </a:xfrm>
          <a:prstGeom prst="rect">
            <a:avLst/>
          </a:prstGeom>
        </p:spPr>
      </p:pic>
      <p:sp>
        <p:nvSpPr>
          <p:cNvPr id="91" name="テキスト ボックス 90"/>
          <p:cNvSpPr txBox="1"/>
          <p:nvPr/>
        </p:nvSpPr>
        <p:spPr>
          <a:xfrm>
            <a:off x="687914" y="6333875"/>
            <a:ext cx="4918334"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Mate in 1 (</a:t>
            </a:r>
            <a:r>
              <a:rPr kumimoji="1" lang="en-US" altLang="ja-JP" dirty="0" err="1">
                <a:latin typeface="Times New Roman" panose="02020603050405020304" pitchFamily="18" charset="0"/>
                <a:cs typeface="Times New Roman" panose="02020603050405020304" pitchFamily="18" charset="0"/>
              </a:rPr>
              <a:t>Isaak</a:t>
            </a:r>
            <a:r>
              <a:rPr kumimoji="1"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Birbrager</a:t>
            </a:r>
            <a:r>
              <a:rPr lang="en-US" altLang="ja-JP" dirty="0">
                <a:latin typeface="Times New Roman" panose="02020603050405020304" pitchFamily="18" charset="0"/>
                <a:cs typeface="Times New Roman" panose="02020603050405020304" pitchFamily="18" charset="0"/>
              </a:rPr>
              <a:t> 1975)</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97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276600"/>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286000"/>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209800"/>
            <a:ext cx="485775" cy="442913"/>
          </a:xfrm>
          <a:prstGeom prst="rect">
            <a:avLst/>
          </a:prstGeom>
        </p:spPr>
      </p:pic>
      <p:pic>
        <p:nvPicPr>
          <p:cNvPr id="89" name="図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569" y="2766769"/>
            <a:ext cx="371475" cy="457200"/>
          </a:xfrm>
          <a:prstGeom prst="rect">
            <a:avLst/>
          </a:prstGeom>
        </p:spPr>
      </p:pic>
      <p:sp>
        <p:nvSpPr>
          <p:cNvPr id="91" name="テキスト ボックス 90"/>
          <p:cNvSpPr txBox="1"/>
          <p:nvPr/>
        </p:nvSpPr>
        <p:spPr>
          <a:xfrm>
            <a:off x="1664939" y="6333875"/>
            <a:ext cx="2964274" cy="523220"/>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1.g8=</a:t>
            </a:r>
            <a:r>
              <a:rPr lang="en-US" altLang="ja-JP" dirty="0" err="1">
                <a:latin typeface="Times New Roman" panose="02020603050405020304" pitchFamily="18" charset="0"/>
                <a:cs typeface="Times New Roman" panose="02020603050405020304" pitchFamily="18" charset="0"/>
              </a:rPr>
              <a:t>blackN</a:t>
            </a:r>
            <a:r>
              <a:rPr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まで</a:t>
            </a:r>
            <a:endParaRPr kumimoji="1" lang="ja-JP" altLang="en-US" dirty="0">
              <a:latin typeface="Times New Roman" panose="02020603050405020304" pitchFamily="18" charset="0"/>
              <a:cs typeface="Times New Roman" panose="02020603050405020304" pitchFamily="18" charset="0"/>
            </a:endParaRPr>
          </a:p>
        </p:txBody>
      </p:sp>
      <p:sp>
        <p:nvSpPr>
          <p:cNvPr id="92" name="テキスト ボックス 91"/>
          <p:cNvSpPr txBox="1"/>
          <p:nvPr/>
        </p:nvSpPr>
        <p:spPr>
          <a:xfrm>
            <a:off x="5797616" y="1775778"/>
            <a:ext cx="2637260" cy="523220"/>
          </a:xfrm>
          <a:prstGeom prst="rect">
            <a:avLst/>
          </a:prstGeom>
          <a:noFill/>
        </p:spPr>
        <p:txBody>
          <a:bodyPr wrap="none" rtlCol="0">
            <a:spAutoFit/>
          </a:bodyPr>
          <a:lstStyle/>
          <a:p>
            <a:pPr algn="l"/>
            <a:r>
              <a:rPr kumimoji="1" lang="en-US" altLang="ja-JP" dirty="0">
                <a:latin typeface="Times New Roman" panose="02020603050405020304" pitchFamily="18" charset="0"/>
              </a:rPr>
              <a:t>1. </a:t>
            </a:r>
            <a:r>
              <a:rPr lang="en-US" altLang="ja-JP" dirty="0">
                <a:latin typeface="Times New Roman" panose="02020603050405020304" pitchFamily="18" charset="0"/>
              </a:rPr>
              <a:t>g</a:t>
            </a:r>
            <a:r>
              <a:rPr kumimoji="1" lang="en-US" altLang="ja-JP" dirty="0">
                <a:latin typeface="Times New Roman" panose="02020603050405020304" pitchFamily="18" charset="0"/>
              </a:rPr>
              <a:t>8=</a:t>
            </a:r>
            <a:r>
              <a:rPr kumimoji="1" lang="en-US" altLang="ja-JP" dirty="0" err="1">
                <a:latin typeface="Times New Roman" panose="02020603050405020304" pitchFamily="18" charset="0"/>
              </a:rPr>
              <a:t>blackN</a:t>
            </a:r>
            <a:r>
              <a:rPr kumimoji="1" lang="en-US" altLang="ja-JP" dirty="0">
                <a:latin typeface="Times New Roman" panose="02020603050405020304" pitchFamily="18" charset="0"/>
              </a:rPr>
              <a:t>#??</a:t>
            </a:r>
            <a:endParaRPr kumimoji="1" lang="ja-JP" altLang="en-US" dirty="0">
              <a:latin typeface="Times New Roman" panose="02020603050405020304" pitchFamily="18" charset="0"/>
            </a:endParaRPr>
          </a:p>
        </p:txBody>
      </p:sp>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568" y="1735282"/>
            <a:ext cx="371475" cy="457200"/>
          </a:xfrm>
          <a:prstGeom prst="rect">
            <a:avLst/>
          </a:prstGeom>
        </p:spPr>
      </p:pic>
      <p:sp>
        <p:nvSpPr>
          <p:cNvPr id="94" name="テキスト ボックス 93"/>
          <p:cNvSpPr txBox="1"/>
          <p:nvPr/>
        </p:nvSpPr>
        <p:spPr>
          <a:xfrm>
            <a:off x="6161316" y="2617746"/>
            <a:ext cx="2627642" cy="523220"/>
          </a:xfrm>
          <a:prstGeom prst="rect">
            <a:avLst/>
          </a:prstGeom>
          <a:noFill/>
        </p:spPr>
        <p:txBody>
          <a:bodyPr wrap="none" rtlCol="0">
            <a:spAutoFit/>
          </a:bodyPr>
          <a:lstStyle/>
          <a:p>
            <a:pPr algn="l"/>
            <a:r>
              <a:rPr lang="ja-JP" altLang="en-US" dirty="0"/>
              <a:t>敵の駒に成る！</a:t>
            </a:r>
            <a:endParaRPr kumimoji="1" lang="en-US" altLang="ja-JP" dirty="0"/>
          </a:p>
        </p:txBody>
      </p:sp>
      <p:sp>
        <p:nvSpPr>
          <p:cNvPr id="95" name="テキスト ボックス 94"/>
          <p:cNvSpPr txBox="1"/>
          <p:nvPr/>
        </p:nvSpPr>
        <p:spPr>
          <a:xfrm>
            <a:off x="5835694" y="5821507"/>
            <a:ext cx="3121367" cy="523220"/>
          </a:xfrm>
          <a:prstGeom prst="rect">
            <a:avLst/>
          </a:prstGeom>
          <a:noFill/>
        </p:spPr>
        <p:txBody>
          <a:bodyPr wrap="none" rtlCol="0">
            <a:spAutoFit/>
          </a:bodyPr>
          <a:lstStyle/>
          <a:p>
            <a:pPr algn="l"/>
            <a:r>
              <a:rPr lang="ja-JP" altLang="en-US" dirty="0"/>
              <a:t>でもそんなのあり？</a:t>
            </a:r>
            <a:endParaRPr lang="en-US" altLang="ja-JP" dirty="0"/>
          </a:p>
        </p:txBody>
      </p:sp>
    </p:spTree>
    <p:extLst>
      <p:ext uri="{BB962C8B-B14F-4D97-AF65-F5344CB8AC3E}">
        <p14:creationId xmlns:p14="http://schemas.microsoft.com/office/powerpoint/2010/main" val="59597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500" fill="hold"/>
                                        <p:tgtEl>
                                          <p:spTgt spid="95"/>
                                        </p:tgtEl>
                                        <p:attrNameLst>
                                          <p:attrName>ppt_x</p:attrName>
                                        </p:attrNameLst>
                                      </p:cBhvr>
                                      <p:tavLst>
                                        <p:tav tm="0">
                                          <p:val>
                                            <p:strVal val="#ppt_x"/>
                                          </p:val>
                                        </p:tav>
                                        <p:tav tm="100000">
                                          <p:val>
                                            <p:strVal val="#ppt_x"/>
                                          </p:val>
                                        </p:tav>
                                      </p:tavLst>
                                    </p:anim>
                                    <p:anim calcmode="lin" valueType="num">
                                      <p:cBhvr additive="base">
                                        <p:cTn id="1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ルールの不備：チェス</a:t>
            </a:r>
          </a:p>
        </p:txBody>
      </p:sp>
      <p:sp>
        <p:nvSpPr>
          <p:cNvPr id="3" name="テキスト ボックス 2"/>
          <p:cNvSpPr txBox="1"/>
          <p:nvPr/>
        </p:nvSpPr>
        <p:spPr>
          <a:xfrm>
            <a:off x="457200" y="1447800"/>
            <a:ext cx="7891905" cy="523220"/>
          </a:xfrm>
          <a:prstGeom prst="rect">
            <a:avLst/>
          </a:prstGeom>
          <a:noFill/>
        </p:spPr>
        <p:txBody>
          <a:bodyPr wrap="none" rtlCol="0">
            <a:spAutoFit/>
          </a:bodyPr>
          <a:lstStyle/>
          <a:p>
            <a:r>
              <a:rPr kumimoji="1" lang="ja-JP" altLang="en-US" dirty="0">
                <a:latin typeface="Times New Roman" pitchFamily="18" charset="0"/>
              </a:rPr>
              <a:t>ポーンが成れるのは自分の色の駒のみなのだが</a:t>
            </a:r>
            <a:r>
              <a:rPr kumimoji="1" lang="en-US" altLang="ja-JP" dirty="0">
                <a:latin typeface="Times New Roman" pitchFamily="18" charset="0"/>
              </a:rPr>
              <a:t>…</a:t>
            </a:r>
            <a:endParaRPr kumimoji="1" lang="ja-JP" altLang="en-US" dirty="0">
              <a:latin typeface="Times New Roman" pitchFamily="18" charset="0"/>
            </a:endParaRPr>
          </a:p>
        </p:txBody>
      </p:sp>
      <p:sp>
        <p:nvSpPr>
          <p:cNvPr id="4" name="フローチャート: 処理 3"/>
          <p:cNvSpPr/>
          <p:nvPr/>
        </p:nvSpPr>
        <p:spPr bwMode="auto">
          <a:xfrm>
            <a:off x="2667000" y="2895600"/>
            <a:ext cx="3733800" cy="685800"/>
          </a:xfrm>
          <a:prstGeom prst="flowChart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成る駒の種類を選択</a:t>
            </a:r>
          </a:p>
        </p:txBody>
      </p:sp>
      <p:sp>
        <p:nvSpPr>
          <p:cNvPr id="5" name="フローチャート : 端子 4"/>
          <p:cNvSpPr/>
          <p:nvPr/>
        </p:nvSpPr>
        <p:spPr bwMode="auto">
          <a:xfrm>
            <a:off x="2590800" y="2057400"/>
            <a:ext cx="3886200" cy="533400"/>
          </a:xfrm>
          <a:prstGeom prst="flowChartTerminator">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anose="020B0600070205080204" pitchFamily="50" charset="-128"/>
              </a:rPr>
              <a:t>ポーンが</a:t>
            </a: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anose="020B0600070205080204" pitchFamily="50" charset="-128"/>
              </a:rPr>
              <a:t>8</a:t>
            </a:r>
            <a:r>
              <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anose="020B0600070205080204" pitchFamily="50" charset="-128"/>
              </a:rPr>
              <a:t>段目に到達</a:t>
            </a:r>
          </a:p>
        </p:txBody>
      </p:sp>
      <p:sp>
        <p:nvSpPr>
          <p:cNvPr id="6" name="フローチャート : 判断 5"/>
          <p:cNvSpPr/>
          <p:nvPr/>
        </p:nvSpPr>
        <p:spPr bwMode="auto">
          <a:xfrm>
            <a:off x="2590800" y="3886200"/>
            <a:ext cx="3962400" cy="1295400"/>
          </a:xfrm>
          <a:prstGeom prst="flowChartDecision">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anose="020B0600070205080204" pitchFamily="50" charset="-128"/>
              </a:rPr>
              <a:t>選んだ駒がキングか？</a:t>
            </a:r>
          </a:p>
        </p:txBody>
      </p:sp>
      <p:sp>
        <p:nvSpPr>
          <p:cNvPr id="7" name="フローチャート : 端子 6"/>
          <p:cNvSpPr/>
          <p:nvPr/>
        </p:nvSpPr>
        <p:spPr bwMode="auto">
          <a:xfrm>
            <a:off x="2667000" y="5486400"/>
            <a:ext cx="3886200" cy="533400"/>
          </a:xfrm>
          <a:prstGeom prst="flowChartTerminator">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選んだ駒になる</a:t>
            </a:r>
          </a:p>
        </p:txBody>
      </p:sp>
      <p:cxnSp>
        <p:nvCxnSpPr>
          <p:cNvPr id="9" name="直線矢印コネクタ 8"/>
          <p:cNvCxnSpPr>
            <a:stCxn id="5" idx="2"/>
            <a:endCxn id="4" idx="0"/>
          </p:cNvCxnSpPr>
          <p:nvPr/>
        </p:nvCxnSpPr>
        <p:spPr bwMode="auto">
          <a:xfrm>
            <a:off x="4533900" y="2590800"/>
            <a:ext cx="0" cy="30480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a:off x="4572000" y="3581400"/>
            <a:ext cx="0" cy="30480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a:off x="4572000" y="5181600"/>
            <a:ext cx="0" cy="30480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a:stCxn id="6" idx="3"/>
          </p:cNvCxnSpPr>
          <p:nvPr/>
        </p:nvCxnSpPr>
        <p:spPr bwMode="auto">
          <a:xfrm>
            <a:off x="6553200" y="4533900"/>
            <a:ext cx="30480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p:cNvCxnSpPr/>
          <p:nvPr/>
        </p:nvCxnSpPr>
        <p:spPr bwMode="auto">
          <a:xfrm flipH="1">
            <a:off x="6400800" y="3200400"/>
            <a:ext cx="457200" cy="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6858000" y="3200400"/>
            <a:ext cx="0" cy="13335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6781800" y="4038600"/>
            <a:ext cx="706540" cy="523220"/>
          </a:xfrm>
          <a:prstGeom prst="rect">
            <a:avLst/>
          </a:prstGeom>
          <a:noFill/>
        </p:spPr>
        <p:txBody>
          <a:bodyPr wrap="none" rtlCol="0">
            <a:spAutoFit/>
          </a:bodyPr>
          <a:lstStyle/>
          <a:p>
            <a:r>
              <a:rPr kumimoji="1" lang="en-US" altLang="ja-JP" dirty="0">
                <a:latin typeface="Times New Roman" pitchFamily="18" charset="0"/>
              </a:rPr>
              <a:t>Yes</a:t>
            </a:r>
            <a:endParaRPr kumimoji="1" lang="ja-JP" altLang="en-US" dirty="0">
              <a:latin typeface="Times New Roman" pitchFamily="18" charset="0"/>
            </a:endParaRPr>
          </a:p>
        </p:txBody>
      </p:sp>
      <p:sp>
        <p:nvSpPr>
          <p:cNvPr id="30" name="テキスト ボックス 29"/>
          <p:cNvSpPr txBox="1"/>
          <p:nvPr/>
        </p:nvSpPr>
        <p:spPr>
          <a:xfrm>
            <a:off x="4572000" y="5029200"/>
            <a:ext cx="623890" cy="523220"/>
          </a:xfrm>
          <a:prstGeom prst="rect">
            <a:avLst/>
          </a:prstGeom>
          <a:noFill/>
        </p:spPr>
        <p:txBody>
          <a:bodyPr wrap="none" rtlCol="0">
            <a:spAutoFit/>
          </a:bodyPr>
          <a:lstStyle/>
          <a:p>
            <a:r>
              <a:rPr lang="en-US" altLang="ja-JP" dirty="0">
                <a:latin typeface="Times New Roman" pitchFamily="18" charset="0"/>
              </a:rPr>
              <a:t>No</a:t>
            </a:r>
            <a:endParaRPr kumimoji="1" lang="ja-JP" altLang="en-US" dirty="0">
              <a:latin typeface="Times New Roman" pitchFamily="18" charset="0"/>
            </a:endParaRPr>
          </a:p>
        </p:txBody>
      </p:sp>
      <p:sp>
        <p:nvSpPr>
          <p:cNvPr id="31" name="テキスト ボックス 30"/>
          <p:cNvSpPr txBox="1"/>
          <p:nvPr/>
        </p:nvSpPr>
        <p:spPr>
          <a:xfrm>
            <a:off x="1066800" y="6172200"/>
            <a:ext cx="7877478" cy="523220"/>
          </a:xfrm>
          <a:prstGeom prst="rect">
            <a:avLst/>
          </a:prstGeom>
          <a:noFill/>
        </p:spPr>
        <p:txBody>
          <a:bodyPr wrap="none" rtlCol="0">
            <a:spAutoFit/>
          </a:bodyPr>
          <a:lstStyle/>
          <a:p>
            <a:r>
              <a:rPr lang="ja-JP" altLang="en-US" dirty="0"/>
              <a:t>こんなフローチャートを組むと敵の駒に成れてしまう</a:t>
            </a:r>
            <a:endParaRPr lang="en-US" altLang="ja-JP"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latin typeface="Times New Roman" panose="02020603050405020304" pitchFamily="18" charset="0"/>
            </a:endParaRPr>
          </a:p>
        </p:txBody>
      </p:sp>
      <p:sp>
        <p:nvSpPr>
          <p:cNvPr id="18" name="コンテンツ プレースホルダー 17"/>
          <p:cNvSpPr>
            <a:spLocks noGrp="1"/>
          </p:cNvSpPr>
          <p:nvPr>
            <p:ph idx="1"/>
          </p:nvPr>
        </p:nvSpPr>
        <p:spPr>
          <a:xfrm>
            <a:off x="466376" y="1141904"/>
            <a:ext cx="8229600" cy="4525963"/>
          </a:xfrm>
        </p:spPr>
        <p:txBody>
          <a:bodyPr/>
          <a:lstStyle/>
          <a:p>
            <a:r>
              <a:rPr kumimoji="1" lang="ja-JP" altLang="en-US" sz="2800" dirty="0"/>
              <a:t>キャスリング</a:t>
            </a:r>
            <a:endParaRPr kumimoji="1" lang="en-US" altLang="ja-JP" sz="2800" dirty="0"/>
          </a:p>
          <a:p>
            <a:pPr lvl="1"/>
            <a:r>
              <a:rPr kumimoji="1" lang="ja-JP" altLang="en-US" sz="2400" dirty="0"/>
              <a:t>キングとルークを</a:t>
            </a:r>
            <a:r>
              <a:rPr kumimoji="1" lang="en-US" altLang="ja-JP" sz="2400" dirty="0"/>
              <a:t>1</a:t>
            </a:r>
            <a:r>
              <a:rPr kumimoji="1" lang="ja-JP" altLang="en-US" sz="2400" dirty="0"/>
              <a:t>手で動かせる</a:t>
            </a:r>
            <a:endParaRPr kumimoji="1" lang="en-US" altLang="ja-JP" sz="2400" dirty="0"/>
          </a:p>
          <a:p>
            <a:pPr lvl="2"/>
            <a:r>
              <a:rPr kumimoji="1" lang="ja-JP" altLang="en-US" sz="2000" dirty="0"/>
              <a:t>キングをルークに向けて</a:t>
            </a:r>
            <a:r>
              <a:rPr kumimoji="1" lang="en-US" altLang="ja-JP" sz="2000" dirty="0"/>
              <a:t>2</a:t>
            </a:r>
            <a:r>
              <a:rPr kumimoji="1" lang="ja-JP" altLang="en-US" sz="2000" dirty="0"/>
              <a:t>マス移動、ルークをキングの隣へ移動</a:t>
            </a:r>
          </a:p>
        </p:txBody>
      </p:sp>
      <p:sp>
        <p:nvSpPr>
          <p:cNvPr id="230" name="正方形/長方形 229"/>
          <p:cNvSpPr/>
          <p:nvPr/>
        </p:nvSpPr>
        <p:spPr bwMode="auto">
          <a:xfrm>
            <a:off x="457200" y="2819400"/>
            <a:ext cx="3704896" cy="1461913"/>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1" name="正方形/長方形 230"/>
          <p:cNvSpPr/>
          <p:nvPr/>
        </p:nvSpPr>
        <p:spPr bwMode="auto">
          <a:xfrm>
            <a:off x="768007" y="281940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2" name="正方形/長方形 231"/>
          <p:cNvSpPr/>
          <p:nvPr/>
        </p:nvSpPr>
        <p:spPr bwMode="auto">
          <a:xfrm>
            <a:off x="1155085" y="281940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3" name="正方形/長方形 232"/>
          <p:cNvSpPr/>
          <p:nvPr/>
        </p:nvSpPr>
        <p:spPr bwMode="auto">
          <a:xfrm>
            <a:off x="1542164" y="281940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4" name="正方形/長方形 233"/>
          <p:cNvSpPr/>
          <p:nvPr/>
        </p:nvSpPr>
        <p:spPr bwMode="auto">
          <a:xfrm>
            <a:off x="1922569" y="281940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5" name="正方形/長方形 234"/>
          <p:cNvSpPr/>
          <p:nvPr/>
        </p:nvSpPr>
        <p:spPr bwMode="auto">
          <a:xfrm>
            <a:off x="2302974" y="281940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2690053" y="281940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3077131" y="281940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3464210" y="2822857"/>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768007" y="32013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1155085" y="32013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1542164" y="32013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1929243" y="32013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2302974" y="32013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正方形/長方形 243"/>
          <p:cNvSpPr/>
          <p:nvPr/>
        </p:nvSpPr>
        <p:spPr bwMode="auto">
          <a:xfrm>
            <a:off x="2690053" y="32013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5" name="正方形/長方形 244"/>
          <p:cNvSpPr/>
          <p:nvPr/>
        </p:nvSpPr>
        <p:spPr bwMode="auto">
          <a:xfrm>
            <a:off x="3077131" y="32013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6" name="正方形/長方形 245"/>
          <p:cNvSpPr/>
          <p:nvPr/>
        </p:nvSpPr>
        <p:spPr bwMode="auto">
          <a:xfrm>
            <a:off x="3464210" y="32013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7" name="正方形/長方形 246"/>
          <p:cNvSpPr/>
          <p:nvPr/>
        </p:nvSpPr>
        <p:spPr bwMode="auto">
          <a:xfrm>
            <a:off x="768007" y="3588415"/>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8" name="正方形/長方形 247"/>
          <p:cNvSpPr/>
          <p:nvPr/>
        </p:nvSpPr>
        <p:spPr bwMode="auto">
          <a:xfrm>
            <a:off x="1155085" y="3588415"/>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9" name="正方形/長方形 248"/>
          <p:cNvSpPr/>
          <p:nvPr/>
        </p:nvSpPr>
        <p:spPr bwMode="auto">
          <a:xfrm>
            <a:off x="1542164" y="3588415"/>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0" name="正方形/長方形 249"/>
          <p:cNvSpPr/>
          <p:nvPr/>
        </p:nvSpPr>
        <p:spPr bwMode="auto">
          <a:xfrm>
            <a:off x="1915895" y="3588415"/>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1" name="正方形/長方形 250"/>
          <p:cNvSpPr/>
          <p:nvPr/>
        </p:nvSpPr>
        <p:spPr bwMode="auto">
          <a:xfrm>
            <a:off x="2302974" y="3588415"/>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2" name="正方形/長方形 251"/>
          <p:cNvSpPr/>
          <p:nvPr/>
        </p:nvSpPr>
        <p:spPr bwMode="auto">
          <a:xfrm>
            <a:off x="2690053" y="3588415"/>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3" name="正方形/長方形 252"/>
          <p:cNvSpPr/>
          <p:nvPr/>
        </p:nvSpPr>
        <p:spPr bwMode="auto">
          <a:xfrm>
            <a:off x="3077131" y="3588415"/>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4" name="正方形/長方形 253"/>
          <p:cNvSpPr/>
          <p:nvPr/>
        </p:nvSpPr>
        <p:spPr bwMode="auto">
          <a:xfrm>
            <a:off x="3464210" y="3588415"/>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5" name="テキスト ボックス 254"/>
          <p:cNvSpPr txBox="1"/>
          <p:nvPr/>
        </p:nvSpPr>
        <p:spPr>
          <a:xfrm>
            <a:off x="792270" y="3901626"/>
            <a:ext cx="338554" cy="461665"/>
          </a:xfrm>
          <a:prstGeom prst="rect">
            <a:avLst/>
          </a:prstGeom>
          <a:noFill/>
        </p:spPr>
        <p:txBody>
          <a:bodyPr wrap="none" rtlCol="0">
            <a:spAutoFit/>
          </a:bodyPr>
          <a:lstStyle/>
          <a:p>
            <a:r>
              <a:rPr kumimoji="1" lang="en-US" altLang="ja-JP" sz="2400" b="1" dirty="0">
                <a:effectLst/>
                <a:latin typeface="Times New Roman" panose="02020603050405020304" pitchFamily="18" charset="0"/>
              </a:rPr>
              <a:t>a</a:t>
            </a:r>
            <a:endParaRPr kumimoji="1" lang="ja-JP" altLang="en-US" sz="2400" b="1" dirty="0">
              <a:effectLst/>
              <a:latin typeface="Times New Roman" panose="02020603050405020304" pitchFamily="18" charset="0"/>
            </a:endParaRPr>
          </a:p>
        </p:txBody>
      </p:sp>
      <p:sp>
        <p:nvSpPr>
          <p:cNvPr id="256" name="テキスト ボックス 255"/>
          <p:cNvSpPr txBox="1"/>
          <p:nvPr/>
        </p:nvSpPr>
        <p:spPr>
          <a:xfrm>
            <a:off x="1170530" y="3897409"/>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b</a:t>
            </a:r>
            <a:endParaRPr kumimoji="1" lang="ja-JP" altLang="en-US" sz="2400" b="1" dirty="0">
              <a:effectLst/>
              <a:latin typeface="Times New Roman" panose="02020603050405020304" pitchFamily="18" charset="0"/>
            </a:endParaRPr>
          </a:p>
        </p:txBody>
      </p:sp>
      <p:sp>
        <p:nvSpPr>
          <p:cNvPr id="257" name="テキスト ボックス 256"/>
          <p:cNvSpPr txBox="1"/>
          <p:nvPr/>
        </p:nvSpPr>
        <p:spPr>
          <a:xfrm>
            <a:off x="1567069" y="3901398"/>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c</a:t>
            </a:r>
            <a:endParaRPr kumimoji="1" lang="ja-JP" altLang="en-US" sz="2400" b="1" dirty="0">
              <a:effectLst/>
              <a:latin typeface="Times New Roman" panose="02020603050405020304" pitchFamily="18" charset="0"/>
            </a:endParaRPr>
          </a:p>
        </p:txBody>
      </p:sp>
      <p:sp>
        <p:nvSpPr>
          <p:cNvPr id="258" name="テキスト ボックス 257"/>
          <p:cNvSpPr txBox="1"/>
          <p:nvPr/>
        </p:nvSpPr>
        <p:spPr>
          <a:xfrm>
            <a:off x="1936514" y="3897180"/>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d</a:t>
            </a:r>
            <a:endParaRPr kumimoji="1" lang="ja-JP" altLang="en-US" sz="2400" b="1" dirty="0">
              <a:effectLst/>
              <a:latin typeface="Times New Roman" panose="02020603050405020304" pitchFamily="18" charset="0"/>
            </a:endParaRPr>
          </a:p>
        </p:txBody>
      </p:sp>
      <p:sp>
        <p:nvSpPr>
          <p:cNvPr id="259" name="テキスト ボックス 258"/>
          <p:cNvSpPr txBox="1"/>
          <p:nvPr/>
        </p:nvSpPr>
        <p:spPr>
          <a:xfrm>
            <a:off x="2331792" y="3901626"/>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e</a:t>
            </a:r>
            <a:endParaRPr kumimoji="1" lang="ja-JP" altLang="en-US" sz="2400" b="1" dirty="0">
              <a:effectLst/>
              <a:latin typeface="Times New Roman" panose="02020603050405020304" pitchFamily="18" charset="0"/>
            </a:endParaRPr>
          </a:p>
        </p:txBody>
      </p:sp>
      <p:sp>
        <p:nvSpPr>
          <p:cNvPr id="260" name="テキスト ボックス 259"/>
          <p:cNvSpPr txBox="1"/>
          <p:nvPr/>
        </p:nvSpPr>
        <p:spPr>
          <a:xfrm>
            <a:off x="2735702" y="3897409"/>
            <a:ext cx="287258" cy="461665"/>
          </a:xfrm>
          <a:prstGeom prst="rect">
            <a:avLst/>
          </a:prstGeom>
          <a:noFill/>
        </p:spPr>
        <p:txBody>
          <a:bodyPr wrap="none" rtlCol="0">
            <a:spAutoFit/>
          </a:bodyPr>
          <a:lstStyle/>
          <a:p>
            <a:r>
              <a:rPr lang="en-US" altLang="ja-JP" sz="2400" b="1" dirty="0">
                <a:effectLst/>
                <a:latin typeface="Times New Roman" panose="02020603050405020304" pitchFamily="18" charset="0"/>
              </a:rPr>
              <a:t>f</a:t>
            </a:r>
            <a:endParaRPr kumimoji="1" lang="ja-JP" altLang="en-US" sz="2400" b="1" dirty="0">
              <a:effectLst/>
              <a:latin typeface="Times New Roman" panose="02020603050405020304" pitchFamily="18" charset="0"/>
            </a:endParaRPr>
          </a:p>
        </p:txBody>
      </p:sp>
      <p:sp>
        <p:nvSpPr>
          <p:cNvPr id="261" name="テキスト ボックス 260"/>
          <p:cNvSpPr txBox="1"/>
          <p:nvPr/>
        </p:nvSpPr>
        <p:spPr>
          <a:xfrm>
            <a:off x="3088959" y="3901398"/>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g</a:t>
            </a:r>
            <a:endParaRPr kumimoji="1" lang="ja-JP" altLang="en-US" sz="2400" b="1" dirty="0">
              <a:effectLst/>
              <a:latin typeface="Times New Roman" panose="02020603050405020304" pitchFamily="18" charset="0"/>
            </a:endParaRPr>
          </a:p>
        </p:txBody>
      </p:sp>
      <p:sp>
        <p:nvSpPr>
          <p:cNvPr id="262" name="テキスト ボックス 261"/>
          <p:cNvSpPr txBox="1"/>
          <p:nvPr/>
        </p:nvSpPr>
        <p:spPr>
          <a:xfrm>
            <a:off x="3467221" y="3897180"/>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h</a:t>
            </a:r>
            <a:endParaRPr kumimoji="1" lang="ja-JP" altLang="en-US" sz="2400" b="1" dirty="0">
              <a:effectLst/>
              <a:latin typeface="Times New Roman" panose="02020603050405020304" pitchFamily="18" charset="0"/>
            </a:endParaRPr>
          </a:p>
        </p:txBody>
      </p:sp>
      <p:sp>
        <p:nvSpPr>
          <p:cNvPr id="263" name="テキスト ボックス 262"/>
          <p:cNvSpPr txBox="1"/>
          <p:nvPr/>
        </p:nvSpPr>
        <p:spPr>
          <a:xfrm>
            <a:off x="471299" y="3595803"/>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1</a:t>
            </a:r>
            <a:endParaRPr kumimoji="1" lang="ja-JP" altLang="en-US" sz="2400" b="1" dirty="0">
              <a:effectLst/>
              <a:latin typeface="Times New Roman" panose="02020603050405020304" pitchFamily="18" charset="0"/>
            </a:endParaRPr>
          </a:p>
        </p:txBody>
      </p:sp>
      <p:sp>
        <p:nvSpPr>
          <p:cNvPr id="264" name="テキスト ボックス 263"/>
          <p:cNvSpPr txBox="1"/>
          <p:nvPr/>
        </p:nvSpPr>
        <p:spPr>
          <a:xfrm>
            <a:off x="466376" y="3205031"/>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2</a:t>
            </a:r>
            <a:endParaRPr kumimoji="1" lang="ja-JP" altLang="en-US" sz="2400" b="1" dirty="0">
              <a:effectLst/>
              <a:latin typeface="Times New Roman" panose="02020603050405020304" pitchFamily="18" charset="0"/>
            </a:endParaRPr>
          </a:p>
        </p:txBody>
      </p:sp>
      <p:sp>
        <p:nvSpPr>
          <p:cNvPr id="265" name="テキスト ボックス 264"/>
          <p:cNvSpPr txBox="1"/>
          <p:nvPr/>
        </p:nvSpPr>
        <p:spPr>
          <a:xfrm>
            <a:off x="472157" y="2827186"/>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3</a:t>
            </a:r>
            <a:endParaRPr kumimoji="1" lang="ja-JP" altLang="en-US" sz="2400" b="1" dirty="0">
              <a:effectLst/>
              <a:latin typeface="Times New Roman" panose="02020603050405020304" pitchFamily="18" charset="0"/>
            </a:endParaRPr>
          </a:p>
        </p:txBody>
      </p:sp>
      <p:pic>
        <p:nvPicPr>
          <p:cNvPr id="266" name="図 2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586" y="3647166"/>
            <a:ext cx="323850" cy="295275"/>
          </a:xfrm>
          <a:prstGeom prst="rect">
            <a:avLst/>
          </a:prstGeom>
        </p:spPr>
      </p:pic>
      <p:pic>
        <p:nvPicPr>
          <p:cNvPr id="273" name="図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186" y="3677453"/>
            <a:ext cx="228600" cy="285750"/>
          </a:xfrm>
          <a:prstGeom prst="rect">
            <a:avLst/>
          </a:prstGeom>
        </p:spPr>
      </p:pic>
      <p:pic>
        <p:nvPicPr>
          <p:cNvPr id="279" name="図 2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338" y="3280882"/>
            <a:ext cx="219075" cy="266700"/>
          </a:xfrm>
          <a:prstGeom prst="rect">
            <a:avLst/>
          </a:prstGeom>
        </p:spPr>
      </p:pic>
      <p:pic>
        <p:nvPicPr>
          <p:cNvPr id="280" name="図 2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132" y="3280882"/>
            <a:ext cx="219075" cy="266700"/>
          </a:xfrm>
          <a:prstGeom prst="rect">
            <a:avLst/>
          </a:prstGeom>
        </p:spPr>
      </p:pic>
      <p:pic>
        <p:nvPicPr>
          <p:cNvPr id="281" name="図 2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210" y="3280882"/>
            <a:ext cx="219075" cy="266700"/>
          </a:xfrm>
          <a:prstGeom prst="rect">
            <a:avLst/>
          </a:prstGeom>
        </p:spPr>
      </p:pic>
      <p:sp>
        <p:nvSpPr>
          <p:cNvPr id="282" name="正方形/長方形 281"/>
          <p:cNvSpPr/>
          <p:nvPr/>
        </p:nvSpPr>
        <p:spPr bwMode="auto">
          <a:xfrm>
            <a:off x="440254" y="4738553"/>
            <a:ext cx="3704896" cy="1461913"/>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3" name="正方形/長方形 282"/>
          <p:cNvSpPr/>
          <p:nvPr/>
        </p:nvSpPr>
        <p:spPr bwMode="auto">
          <a:xfrm>
            <a:off x="751061" y="473855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4" name="正方形/長方形 283"/>
          <p:cNvSpPr/>
          <p:nvPr/>
        </p:nvSpPr>
        <p:spPr bwMode="auto">
          <a:xfrm>
            <a:off x="1138139" y="473855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5" name="正方形/長方形 284"/>
          <p:cNvSpPr/>
          <p:nvPr/>
        </p:nvSpPr>
        <p:spPr bwMode="auto">
          <a:xfrm>
            <a:off x="1525218" y="473855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6" name="正方形/長方形 285"/>
          <p:cNvSpPr/>
          <p:nvPr/>
        </p:nvSpPr>
        <p:spPr bwMode="auto">
          <a:xfrm>
            <a:off x="1905623" y="473855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7" name="正方形/長方形 286"/>
          <p:cNvSpPr/>
          <p:nvPr/>
        </p:nvSpPr>
        <p:spPr bwMode="auto">
          <a:xfrm>
            <a:off x="2286028" y="473855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8" name="正方形/長方形 287"/>
          <p:cNvSpPr/>
          <p:nvPr/>
        </p:nvSpPr>
        <p:spPr bwMode="auto">
          <a:xfrm>
            <a:off x="2673107" y="473855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9" name="正方形/長方形 288"/>
          <p:cNvSpPr/>
          <p:nvPr/>
        </p:nvSpPr>
        <p:spPr bwMode="auto">
          <a:xfrm>
            <a:off x="3060185" y="473855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0" name="正方形/長方形 289"/>
          <p:cNvSpPr/>
          <p:nvPr/>
        </p:nvSpPr>
        <p:spPr bwMode="auto">
          <a:xfrm>
            <a:off x="3447264" y="474201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1" name="正方形/長方形 290"/>
          <p:cNvSpPr/>
          <p:nvPr/>
        </p:nvSpPr>
        <p:spPr bwMode="auto">
          <a:xfrm>
            <a:off x="751061" y="512048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2" name="正方形/長方形 291"/>
          <p:cNvSpPr/>
          <p:nvPr/>
        </p:nvSpPr>
        <p:spPr bwMode="auto">
          <a:xfrm>
            <a:off x="1138139" y="512048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3" name="正方形/長方形 292"/>
          <p:cNvSpPr/>
          <p:nvPr/>
        </p:nvSpPr>
        <p:spPr bwMode="auto">
          <a:xfrm>
            <a:off x="1525218" y="512048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4" name="正方形/長方形 293"/>
          <p:cNvSpPr/>
          <p:nvPr/>
        </p:nvSpPr>
        <p:spPr bwMode="auto">
          <a:xfrm>
            <a:off x="1912297" y="512048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5" name="正方形/長方形 294"/>
          <p:cNvSpPr/>
          <p:nvPr/>
        </p:nvSpPr>
        <p:spPr bwMode="auto">
          <a:xfrm>
            <a:off x="2286028" y="512048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6" name="正方形/長方形 295"/>
          <p:cNvSpPr/>
          <p:nvPr/>
        </p:nvSpPr>
        <p:spPr bwMode="auto">
          <a:xfrm>
            <a:off x="2673107" y="512048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7" name="正方形/長方形 296"/>
          <p:cNvSpPr/>
          <p:nvPr/>
        </p:nvSpPr>
        <p:spPr bwMode="auto">
          <a:xfrm>
            <a:off x="3060185" y="512048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8" name="正方形/長方形 297"/>
          <p:cNvSpPr/>
          <p:nvPr/>
        </p:nvSpPr>
        <p:spPr bwMode="auto">
          <a:xfrm>
            <a:off x="3447264" y="512048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9" name="正方形/長方形 298"/>
          <p:cNvSpPr/>
          <p:nvPr/>
        </p:nvSpPr>
        <p:spPr bwMode="auto">
          <a:xfrm>
            <a:off x="751061" y="5507568"/>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0" name="正方形/長方形 299"/>
          <p:cNvSpPr/>
          <p:nvPr/>
        </p:nvSpPr>
        <p:spPr bwMode="auto">
          <a:xfrm>
            <a:off x="1138139" y="5507568"/>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1" name="正方形/長方形 300"/>
          <p:cNvSpPr/>
          <p:nvPr/>
        </p:nvSpPr>
        <p:spPr bwMode="auto">
          <a:xfrm>
            <a:off x="1525218" y="5507568"/>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2" name="正方形/長方形 301"/>
          <p:cNvSpPr/>
          <p:nvPr/>
        </p:nvSpPr>
        <p:spPr bwMode="auto">
          <a:xfrm>
            <a:off x="1898949" y="5507568"/>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3" name="正方形/長方形 302"/>
          <p:cNvSpPr/>
          <p:nvPr/>
        </p:nvSpPr>
        <p:spPr bwMode="auto">
          <a:xfrm>
            <a:off x="2286028" y="5507568"/>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4" name="正方形/長方形 303"/>
          <p:cNvSpPr/>
          <p:nvPr/>
        </p:nvSpPr>
        <p:spPr bwMode="auto">
          <a:xfrm>
            <a:off x="2673107" y="5507568"/>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5" name="正方形/長方形 304"/>
          <p:cNvSpPr/>
          <p:nvPr/>
        </p:nvSpPr>
        <p:spPr bwMode="auto">
          <a:xfrm>
            <a:off x="3060185" y="5507568"/>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6" name="正方形/長方形 305"/>
          <p:cNvSpPr/>
          <p:nvPr/>
        </p:nvSpPr>
        <p:spPr bwMode="auto">
          <a:xfrm>
            <a:off x="3447264" y="5507568"/>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7" name="テキスト ボックス 306"/>
          <p:cNvSpPr txBox="1"/>
          <p:nvPr/>
        </p:nvSpPr>
        <p:spPr>
          <a:xfrm>
            <a:off x="775324" y="5820779"/>
            <a:ext cx="338554" cy="461665"/>
          </a:xfrm>
          <a:prstGeom prst="rect">
            <a:avLst/>
          </a:prstGeom>
          <a:noFill/>
        </p:spPr>
        <p:txBody>
          <a:bodyPr wrap="none" rtlCol="0">
            <a:spAutoFit/>
          </a:bodyPr>
          <a:lstStyle/>
          <a:p>
            <a:r>
              <a:rPr kumimoji="1" lang="en-US" altLang="ja-JP" sz="2400" b="1" dirty="0">
                <a:effectLst/>
                <a:latin typeface="Times New Roman" panose="02020603050405020304" pitchFamily="18" charset="0"/>
              </a:rPr>
              <a:t>a</a:t>
            </a:r>
            <a:endParaRPr kumimoji="1" lang="ja-JP" altLang="en-US" sz="2400" b="1" dirty="0">
              <a:effectLst/>
              <a:latin typeface="Times New Roman" panose="02020603050405020304" pitchFamily="18" charset="0"/>
            </a:endParaRPr>
          </a:p>
        </p:txBody>
      </p:sp>
      <p:sp>
        <p:nvSpPr>
          <p:cNvPr id="308" name="テキスト ボックス 307"/>
          <p:cNvSpPr txBox="1"/>
          <p:nvPr/>
        </p:nvSpPr>
        <p:spPr>
          <a:xfrm>
            <a:off x="1153584" y="5816562"/>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b</a:t>
            </a:r>
            <a:endParaRPr kumimoji="1" lang="ja-JP" altLang="en-US" sz="2400" b="1" dirty="0">
              <a:effectLst/>
              <a:latin typeface="Times New Roman" panose="02020603050405020304" pitchFamily="18" charset="0"/>
            </a:endParaRPr>
          </a:p>
        </p:txBody>
      </p:sp>
      <p:sp>
        <p:nvSpPr>
          <p:cNvPr id="309" name="テキスト ボックス 308"/>
          <p:cNvSpPr txBox="1"/>
          <p:nvPr/>
        </p:nvSpPr>
        <p:spPr>
          <a:xfrm>
            <a:off x="1550123" y="5820551"/>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c</a:t>
            </a:r>
            <a:endParaRPr kumimoji="1" lang="ja-JP" altLang="en-US" sz="2400" b="1" dirty="0">
              <a:effectLst/>
              <a:latin typeface="Times New Roman" panose="02020603050405020304" pitchFamily="18" charset="0"/>
            </a:endParaRPr>
          </a:p>
        </p:txBody>
      </p:sp>
      <p:sp>
        <p:nvSpPr>
          <p:cNvPr id="310" name="テキスト ボックス 309"/>
          <p:cNvSpPr txBox="1"/>
          <p:nvPr/>
        </p:nvSpPr>
        <p:spPr>
          <a:xfrm>
            <a:off x="1919568" y="5816333"/>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d</a:t>
            </a:r>
            <a:endParaRPr kumimoji="1" lang="ja-JP" altLang="en-US" sz="2400" b="1" dirty="0">
              <a:effectLst/>
              <a:latin typeface="Times New Roman" panose="02020603050405020304" pitchFamily="18" charset="0"/>
            </a:endParaRPr>
          </a:p>
        </p:txBody>
      </p:sp>
      <p:sp>
        <p:nvSpPr>
          <p:cNvPr id="311" name="テキスト ボックス 310"/>
          <p:cNvSpPr txBox="1"/>
          <p:nvPr/>
        </p:nvSpPr>
        <p:spPr>
          <a:xfrm>
            <a:off x="2314846" y="5820779"/>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e</a:t>
            </a:r>
            <a:endParaRPr kumimoji="1" lang="ja-JP" altLang="en-US" sz="2400" b="1" dirty="0">
              <a:effectLst/>
              <a:latin typeface="Times New Roman" panose="02020603050405020304" pitchFamily="18" charset="0"/>
            </a:endParaRPr>
          </a:p>
        </p:txBody>
      </p:sp>
      <p:sp>
        <p:nvSpPr>
          <p:cNvPr id="312" name="テキスト ボックス 311"/>
          <p:cNvSpPr txBox="1"/>
          <p:nvPr/>
        </p:nvSpPr>
        <p:spPr>
          <a:xfrm>
            <a:off x="2718756" y="5816562"/>
            <a:ext cx="287258" cy="461665"/>
          </a:xfrm>
          <a:prstGeom prst="rect">
            <a:avLst/>
          </a:prstGeom>
          <a:noFill/>
        </p:spPr>
        <p:txBody>
          <a:bodyPr wrap="none" rtlCol="0">
            <a:spAutoFit/>
          </a:bodyPr>
          <a:lstStyle/>
          <a:p>
            <a:r>
              <a:rPr lang="en-US" altLang="ja-JP" sz="2400" b="1" dirty="0">
                <a:effectLst/>
                <a:latin typeface="Times New Roman" panose="02020603050405020304" pitchFamily="18" charset="0"/>
              </a:rPr>
              <a:t>f</a:t>
            </a:r>
            <a:endParaRPr kumimoji="1" lang="ja-JP" altLang="en-US" sz="2400" b="1" dirty="0">
              <a:effectLst/>
              <a:latin typeface="Times New Roman" panose="02020603050405020304" pitchFamily="18" charset="0"/>
            </a:endParaRPr>
          </a:p>
        </p:txBody>
      </p:sp>
      <p:sp>
        <p:nvSpPr>
          <p:cNvPr id="313" name="テキスト ボックス 312"/>
          <p:cNvSpPr txBox="1"/>
          <p:nvPr/>
        </p:nvSpPr>
        <p:spPr>
          <a:xfrm>
            <a:off x="3072013" y="5820551"/>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g</a:t>
            </a:r>
            <a:endParaRPr kumimoji="1" lang="ja-JP" altLang="en-US" sz="2400" b="1" dirty="0">
              <a:effectLst/>
              <a:latin typeface="Times New Roman" panose="02020603050405020304" pitchFamily="18" charset="0"/>
            </a:endParaRPr>
          </a:p>
        </p:txBody>
      </p:sp>
      <p:sp>
        <p:nvSpPr>
          <p:cNvPr id="314" name="テキスト ボックス 313"/>
          <p:cNvSpPr txBox="1"/>
          <p:nvPr/>
        </p:nvSpPr>
        <p:spPr>
          <a:xfrm>
            <a:off x="3450275" y="5816333"/>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h</a:t>
            </a:r>
            <a:endParaRPr kumimoji="1" lang="ja-JP" altLang="en-US" sz="2400" b="1" dirty="0">
              <a:effectLst/>
              <a:latin typeface="Times New Roman" panose="02020603050405020304" pitchFamily="18" charset="0"/>
            </a:endParaRPr>
          </a:p>
        </p:txBody>
      </p:sp>
      <p:sp>
        <p:nvSpPr>
          <p:cNvPr id="315" name="テキスト ボックス 314"/>
          <p:cNvSpPr txBox="1"/>
          <p:nvPr/>
        </p:nvSpPr>
        <p:spPr>
          <a:xfrm>
            <a:off x="454353" y="5514956"/>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1</a:t>
            </a:r>
            <a:endParaRPr kumimoji="1" lang="ja-JP" altLang="en-US" sz="2400" b="1" dirty="0">
              <a:effectLst/>
              <a:latin typeface="Times New Roman" panose="02020603050405020304" pitchFamily="18" charset="0"/>
            </a:endParaRPr>
          </a:p>
        </p:txBody>
      </p:sp>
      <p:sp>
        <p:nvSpPr>
          <p:cNvPr id="316" name="テキスト ボックス 315"/>
          <p:cNvSpPr txBox="1"/>
          <p:nvPr/>
        </p:nvSpPr>
        <p:spPr>
          <a:xfrm>
            <a:off x="449430" y="5124184"/>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2</a:t>
            </a:r>
            <a:endParaRPr kumimoji="1" lang="ja-JP" altLang="en-US" sz="2400" b="1" dirty="0">
              <a:effectLst/>
              <a:latin typeface="Times New Roman" panose="02020603050405020304" pitchFamily="18" charset="0"/>
            </a:endParaRPr>
          </a:p>
        </p:txBody>
      </p:sp>
      <p:sp>
        <p:nvSpPr>
          <p:cNvPr id="317" name="テキスト ボックス 316"/>
          <p:cNvSpPr txBox="1"/>
          <p:nvPr/>
        </p:nvSpPr>
        <p:spPr>
          <a:xfrm>
            <a:off x="455211" y="4746339"/>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3</a:t>
            </a:r>
            <a:endParaRPr kumimoji="1" lang="ja-JP" altLang="en-US" sz="2400" b="1" dirty="0">
              <a:effectLst/>
              <a:latin typeface="Times New Roman" panose="02020603050405020304" pitchFamily="18" charset="0"/>
            </a:endParaRPr>
          </a:p>
        </p:txBody>
      </p:sp>
      <p:pic>
        <p:nvPicPr>
          <p:cNvPr id="318" name="図 3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40" y="5566319"/>
            <a:ext cx="323850" cy="295275"/>
          </a:xfrm>
          <a:prstGeom prst="rect">
            <a:avLst/>
          </a:prstGeom>
        </p:spPr>
      </p:pic>
      <p:pic>
        <p:nvPicPr>
          <p:cNvPr id="324" name="図 3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332" y="5595374"/>
            <a:ext cx="228600" cy="285750"/>
          </a:xfrm>
          <a:prstGeom prst="rect">
            <a:avLst/>
          </a:prstGeom>
        </p:spPr>
      </p:pic>
      <p:pic>
        <p:nvPicPr>
          <p:cNvPr id="326" name="図 3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094" y="5196965"/>
            <a:ext cx="219075" cy="266700"/>
          </a:xfrm>
          <a:prstGeom prst="rect">
            <a:avLst/>
          </a:prstGeom>
        </p:spPr>
      </p:pic>
      <p:pic>
        <p:nvPicPr>
          <p:cNvPr id="327" name="図 3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815" y="5193590"/>
            <a:ext cx="219075" cy="266700"/>
          </a:xfrm>
          <a:prstGeom prst="rect">
            <a:avLst/>
          </a:prstGeom>
        </p:spPr>
      </p:pic>
      <p:pic>
        <p:nvPicPr>
          <p:cNvPr id="328" name="図 3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1710" y="5202809"/>
            <a:ext cx="219075" cy="266700"/>
          </a:xfrm>
          <a:prstGeom prst="rect">
            <a:avLst/>
          </a:prstGeom>
        </p:spPr>
      </p:pic>
      <p:grpSp>
        <p:nvGrpSpPr>
          <p:cNvPr id="20" name="グループ化 19"/>
          <p:cNvGrpSpPr/>
          <p:nvPr/>
        </p:nvGrpSpPr>
        <p:grpSpPr>
          <a:xfrm>
            <a:off x="4343400" y="2816625"/>
            <a:ext cx="4588875" cy="1901627"/>
            <a:chOff x="4343400" y="2816625"/>
            <a:chExt cx="4588875" cy="1901627"/>
          </a:xfrm>
        </p:grpSpPr>
        <p:sp>
          <p:nvSpPr>
            <p:cNvPr id="17" name="右矢印 16"/>
            <p:cNvSpPr/>
            <p:nvPr/>
          </p:nvSpPr>
          <p:spPr bwMode="auto">
            <a:xfrm>
              <a:off x="4343400" y="3293640"/>
              <a:ext cx="685729" cy="519708"/>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5" name="正方形/長方形 334"/>
            <p:cNvSpPr/>
            <p:nvPr/>
          </p:nvSpPr>
          <p:spPr bwMode="auto">
            <a:xfrm>
              <a:off x="5227379" y="2816625"/>
              <a:ext cx="3704896" cy="1461913"/>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6" name="正方形/長方形 335"/>
            <p:cNvSpPr/>
            <p:nvPr/>
          </p:nvSpPr>
          <p:spPr bwMode="auto">
            <a:xfrm>
              <a:off x="5538186" y="281662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7" name="正方形/長方形 336"/>
            <p:cNvSpPr/>
            <p:nvPr/>
          </p:nvSpPr>
          <p:spPr bwMode="auto">
            <a:xfrm>
              <a:off x="5925264" y="281662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8" name="正方形/長方形 337"/>
            <p:cNvSpPr/>
            <p:nvPr/>
          </p:nvSpPr>
          <p:spPr bwMode="auto">
            <a:xfrm>
              <a:off x="6312343" y="281662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9" name="正方形/長方形 338"/>
            <p:cNvSpPr/>
            <p:nvPr/>
          </p:nvSpPr>
          <p:spPr bwMode="auto">
            <a:xfrm>
              <a:off x="6692748" y="281662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0" name="正方形/長方形 339"/>
            <p:cNvSpPr/>
            <p:nvPr/>
          </p:nvSpPr>
          <p:spPr bwMode="auto">
            <a:xfrm>
              <a:off x="7073153" y="281662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1" name="正方形/長方形 340"/>
            <p:cNvSpPr/>
            <p:nvPr/>
          </p:nvSpPr>
          <p:spPr bwMode="auto">
            <a:xfrm>
              <a:off x="7460232" y="281662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2" name="正方形/長方形 341"/>
            <p:cNvSpPr/>
            <p:nvPr/>
          </p:nvSpPr>
          <p:spPr bwMode="auto">
            <a:xfrm>
              <a:off x="7847310" y="281662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3" name="正方形/長方形 342"/>
            <p:cNvSpPr/>
            <p:nvPr/>
          </p:nvSpPr>
          <p:spPr bwMode="auto">
            <a:xfrm>
              <a:off x="8234389" y="2820082"/>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4" name="正方形/長方形 343"/>
            <p:cNvSpPr/>
            <p:nvPr/>
          </p:nvSpPr>
          <p:spPr bwMode="auto">
            <a:xfrm>
              <a:off x="5538186" y="319856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5" name="正方形/長方形 344"/>
            <p:cNvSpPr/>
            <p:nvPr/>
          </p:nvSpPr>
          <p:spPr bwMode="auto">
            <a:xfrm>
              <a:off x="5925264" y="319856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6" name="正方形/長方形 345"/>
            <p:cNvSpPr/>
            <p:nvPr/>
          </p:nvSpPr>
          <p:spPr bwMode="auto">
            <a:xfrm>
              <a:off x="6312343" y="319856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7" name="正方形/長方形 346"/>
            <p:cNvSpPr/>
            <p:nvPr/>
          </p:nvSpPr>
          <p:spPr bwMode="auto">
            <a:xfrm>
              <a:off x="6699422" y="319856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8" name="正方形/長方形 347"/>
            <p:cNvSpPr/>
            <p:nvPr/>
          </p:nvSpPr>
          <p:spPr bwMode="auto">
            <a:xfrm>
              <a:off x="7073153" y="319856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9" name="正方形/長方形 348"/>
            <p:cNvSpPr/>
            <p:nvPr/>
          </p:nvSpPr>
          <p:spPr bwMode="auto">
            <a:xfrm>
              <a:off x="7460232" y="319856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0" name="正方形/長方形 349"/>
            <p:cNvSpPr/>
            <p:nvPr/>
          </p:nvSpPr>
          <p:spPr bwMode="auto">
            <a:xfrm>
              <a:off x="7847310" y="319856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1" name="正方形/長方形 350"/>
            <p:cNvSpPr/>
            <p:nvPr/>
          </p:nvSpPr>
          <p:spPr bwMode="auto">
            <a:xfrm>
              <a:off x="8234389" y="319856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2" name="正方形/長方形 351"/>
            <p:cNvSpPr/>
            <p:nvPr/>
          </p:nvSpPr>
          <p:spPr bwMode="auto">
            <a:xfrm>
              <a:off x="5538186" y="358564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3" name="正方形/長方形 352"/>
            <p:cNvSpPr/>
            <p:nvPr/>
          </p:nvSpPr>
          <p:spPr bwMode="auto">
            <a:xfrm>
              <a:off x="5925264" y="358564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4" name="正方形/長方形 353"/>
            <p:cNvSpPr/>
            <p:nvPr/>
          </p:nvSpPr>
          <p:spPr bwMode="auto">
            <a:xfrm>
              <a:off x="6312343" y="358564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5" name="正方形/長方形 354"/>
            <p:cNvSpPr/>
            <p:nvPr/>
          </p:nvSpPr>
          <p:spPr bwMode="auto">
            <a:xfrm>
              <a:off x="6686074" y="358564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6" name="正方形/長方形 355"/>
            <p:cNvSpPr/>
            <p:nvPr/>
          </p:nvSpPr>
          <p:spPr bwMode="auto">
            <a:xfrm>
              <a:off x="7073153" y="358564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7" name="正方形/長方形 356"/>
            <p:cNvSpPr/>
            <p:nvPr/>
          </p:nvSpPr>
          <p:spPr bwMode="auto">
            <a:xfrm>
              <a:off x="7460232" y="358564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8" name="正方形/長方形 357"/>
            <p:cNvSpPr/>
            <p:nvPr/>
          </p:nvSpPr>
          <p:spPr bwMode="auto">
            <a:xfrm>
              <a:off x="7847310" y="358564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9" name="正方形/長方形 358"/>
            <p:cNvSpPr/>
            <p:nvPr/>
          </p:nvSpPr>
          <p:spPr bwMode="auto">
            <a:xfrm>
              <a:off x="8234389" y="358564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0" name="テキスト ボックス 359"/>
            <p:cNvSpPr txBox="1"/>
            <p:nvPr/>
          </p:nvSpPr>
          <p:spPr>
            <a:xfrm>
              <a:off x="5562449" y="3898851"/>
              <a:ext cx="338554" cy="461665"/>
            </a:xfrm>
            <a:prstGeom prst="rect">
              <a:avLst/>
            </a:prstGeom>
            <a:noFill/>
          </p:spPr>
          <p:txBody>
            <a:bodyPr wrap="none" rtlCol="0">
              <a:spAutoFit/>
            </a:bodyPr>
            <a:lstStyle/>
            <a:p>
              <a:r>
                <a:rPr kumimoji="1" lang="en-US" altLang="ja-JP" sz="2400" b="1" dirty="0">
                  <a:effectLst/>
                  <a:latin typeface="Times New Roman" panose="02020603050405020304" pitchFamily="18" charset="0"/>
                </a:rPr>
                <a:t>a</a:t>
              </a:r>
              <a:endParaRPr kumimoji="1" lang="ja-JP" altLang="en-US" sz="2400" b="1" dirty="0">
                <a:effectLst/>
                <a:latin typeface="Times New Roman" panose="02020603050405020304" pitchFamily="18" charset="0"/>
              </a:endParaRPr>
            </a:p>
          </p:txBody>
        </p:sp>
        <p:sp>
          <p:nvSpPr>
            <p:cNvPr id="361" name="テキスト ボックス 360"/>
            <p:cNvSpPr txBox="1"/>
            <p:nvPr/>
          </p:nvSpPr>
          <p:spPr>
            <a:xfrm>
              <a:off x="5940709" y="3894634"/>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b</a:t>
              </a:r>
              <a:endParaRPr kumimoji="1" lang="ja-JP" altLang="en-US" sz="2400" b="1" dirty="0">
                <a:effectLst/>
                <a:latin typeface="Times New Roman" panose="02020603050405020304" pitchFamily="18" charset="0"/>
              </a:endParaRPr>
            </a:p>
          </p:txBody>
        </p:sp>
        <p:sp>
          <p:nvSpPr>
            <p:cNvPr id="362" name="テキスト ボックス 361"/>
            <p:cNvSpPr txBox="1"/>
            <p:nvPr/>
          </p:nvSpPr>
          <p:spPr>
            <a:xfrm>
              <a:off x="6337248" y="3898623"/>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c</a:t>
              </a:r>
              <a:endParaRPr kumimoji="1" lang="ja-JP" altLang="en-US" sz="2400" b="1" dirty="0">
                <a:effectLst/>
                <a:latin typeface="Times New Roman" panose="02020603050405020304" pitchFamily="18" charset="0"/>
              </a:endParaRPr>
            </a:p>
          </p:txBody>
        </p:sp>
        <p:sp>
          <p:nvSpPr>
            <p:cNvPr id="363" name="テキスト ボックス 362"/>
            <p:cNvSpPr txBox="1"/>
            <p:nvPr/>
          </p:nvSpPr>
          <p:spPr>
            <a:xfrm>
              <a:off x="6706693" y="3894405"/>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d</a:t>
              </a:r>
              <a:endParaRPr kumimoji="1" lang="ja-JP" altLang="en-US" sz="2400" b="1" dirty="0">
                <a:effectLst/>
                <a:latin typeface="Times New Roman" panose="02020603050405020304" pitchFamily="18" charset="0"/>
              </a:endParaRPr>
            </a:p>
          </p:txBody>
        </p:sp>
        <p:sp>
          <p:nvSpPr>
            <p:cNvPr id="364" name="テキスト ボックス 363"/>
            <p:cNvSpPr txBox="1"/>
            <p:nvPr/>
          </p:nvSpPr>
          <p:spPr>
            <a:xfrm>
              <a:off x="7101971" y="3898851"/>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e</a:t>
              </a:r>
              <a:endParaRPr kumimoji="1" lang="ja-JP" altLang="en-US" sz="2400" b="1" dirty="0">
                <a:effectLst/>
                <a:latin typeface="Times New Roman" panose="02020603050405020304" pitchFamily="18" charset="0"/>
              </a:endParaRPr>
            </a:p>
          </p:txBody>
        </p:sp>
        <p:sp>
          <p:nvSpPr>
            <p:cNvPr id="365" name="テキスト ボックス 364"/>
            <p:cNvSpPr txBox="1"/>
            <p:nvPr/>
          </p:nvSpPr>
          <p:spPr>
            <a:xfrm>
              <a:off x="7505881" y="3894634"/>
              <a:ext cx="287258" cy="461665"/>
            </a:xfrm>
            <a:prstGeom prst="rect">
              <a:avLst/>
            </a:prstGeom>
            <a:noFill/>
          </p:spPr>
          <p:txBody>
            <a:bodyPr wrap="none" rtlCol="0">
              <a:spAutoFit/>
            </a:bodyPr>
            <a:lstStyle/>
            <a:p>
              <a:r>
                <a:rPr lang="en-US" altLang="ja-JP" sz="2400" b="1" dirty="0">
                  <a:effectLst/>
                  <a:latin typeface="Times New Roman" panose="02020603050405020304" pitchFamily="18" charset="0"/>
                </a:rPr>
                <a:t>f</a:t>
              </a:r>
              <a:endParaRPr kumimoji="1" lang="ja-JP" altLang="en-US" sz="2400" b="1" dirty="0">
                <a:effectLst/>
                <a:latin typeface="Times New Roman" panose="02020603050405020304" pitchFamily="18" charset="0"/>
              </a:endParaRPr>
            </a:p>
          </p:txBody>
        </p:sp>
        <p:sp>
          <p:nvSpPr>
            <p:cNvPr id="366" name="テキスト ボックス 365"/>
            <p:cNvSpPr txBox="1"/>
            <p:nvPr/>
          </p:nvSpPr>
          <p:spPr>
            <a:xfrm>
              <a:off x="7859138" y="3898623"/>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g</a:t>
              </a:r>
              <a:endParaRPr kumimoji="1" lang="ja-JP" altLang="en-US" sz="2400" b="1" dirty="0">
                <a:effectLst/>
                <a:latin typeface="Times New Roman" panose="02020603050405020304" pitchFamily="18" charset="0"/>
              </a:endParaRPr>
            </a:p>
          </p:txBody>
        </p:sp>
        <p:sp>
          <p:nvSpPr>
            <p:cNvPr id="367" name="テキスト ボックス 366"/>
            <p:cNvSpPr txBox="1"/>
            <p:nvPr/>
          </p:nvSpPr>
          <p:spPr>
            <a:xfrm>
              <a:off x="8237400" y="3894405"/>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h</a:t>
              </a:r>
              <a:endParaRPr kumimoji="1" lang="ja-JP" altLang="en-US" sz="2400" b="1" dirty="0">
                <a:effectLst/>
                <a:latin typeface="Times New Roman" panose="02020603050405020304" pitchFamily="18" charset="0"/>
              </a:endParaRPr>
            </a:p>
          </p:txBody>
        </p:sp>
        <p:sp>
          <p:nvSpPr>
            <p:cNvPr id="368" name="テキスト ボックス 367"/>
            <p:cNvSpPr txBox="1"/>
            <p:nvPr/>
          </p:nvSpPr>
          <p:spPr>
            <a:xfrm>
              <a:off x="5241478" y="3593028"/>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1</a:t>
              </a:r>
              <a:endParaRPr kumimoji="1" lang="ja-JP" altLang="en-US" sz="2400" b="1" dirty="0">
                <a:effectLst/>
                <a:latin typeface="Times New Roman" panose="02020603050405020304" pitchFamily="18" charset="0"/>
              </a:endParaRPr>
            </a:p>
          </p:txBody>
        </p:sp>
        <p:sp>
          <p:nvSpPr>
            <p:cNvPr id="369" name="テキスト ボックス 368"/>
            <p:cNvSpPr txBox="1"/>
            <p:nvPr/>
          </p:nvSpPr>
          <p:spPr>
            <a:xfrm>
              <a:off x="5236555" y="3202256"/>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2</a:t>
              </a:r>
              <a:endParaRPr kumimoji="1" lang="ja-JP" altLang="en-US" sz="2400" b="1" dirty="0">
                <a:effectLst/>
                <a:latin typeface="Times New Roman" panose="02020603050405020304" pitchFamily="18" charset="0"/>
              </a:endParaRPr>
            </a:p>
          </p:txBody>
        </p:sp>
        <p:sp>
          <p:nvSpPr>
            <p:cNvPr id="370" name="テキスト ボックス 369"/>
            <p:cNvSpPr txBox="1"/>
            <p:nvPr/>
          </p:nvSpPr>
          <p:spPr>
            <a:xfrm>
              <a:off x="5242336" y="2824411"/>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3</a:t>
              </a:r>
              <a:endParaRPr kumimoji="1" lang="ja-JP" altLang="en-US" sz="2400" b="1" dirty="0">
                <a:effectLst/>
                <a:latin typeface="Times New Roman" panose="02020603050405020304" pitchFamily="18" charset="0"/>
              </a:endParaRPr>
            </a:p>
          </p:txBody>
        </p:sp>
        <p:pic>
          <p:nvPicPr>
            <p:cNvPr id="371" name="図 3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008" y="3654058"/>
              <a:ext cx="323850" cy="295275"/>
            </a:xfrm>
            <a:prstGeom prst="rect">
              <a:avLst/>
            </a:prstGeom>
          </p:spPr>
        </p:pic>
        <p:pic>
          <p:nvPicPr>
            <p:cNvPr id="372" name="図 3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210" y="3663583"/>
              <a:ext cx="228600" cy="285750"/>
            </a:xfrm>
            <a:prstGeom prst="rect">
              <a:avLst/>
            </a:prstGeom>
          </p:spPr>
        </p:pic>
        <p:pic>
          <p:nvPicPr>
            <p:cNvPr id="373" name="図 3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517" y="3278107"/>
              <a:ext cx="219075" cy="266700"/>
            </a:xfrm>
            <a:prstGeom prst="rect">
              <a:avLst/>
            </a:prstGeom>
          </p:spPr>
        </p:pic>
        <p:pic>
          <p:nvPicPr>
            <p:cNvPr id="374" name="図 3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1311" y="3278107"/>
              <a:ext cx="219075" cy="266700"/>
            </a:xfrm>
            <a:prstGeom prst="rect">
              <a:avLst/>
            </a:prstGeom>
          </p:spPr>
        </p:pic>
        <p:pic>
          <p:nvPicPr>
            <p:cNvPr id="375" name="図 3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389" y="3278107"/>
              <a:ext cx="219075" cy="266700"/>
            </a:xfrm>
            <a:prstGeom prst="rect">
              <a:avLst/>
            </a:prstGeom>
          </p:spPr>
        </p:pic>
        <p:sp>
          <p:nvSpPr>
            <p:cNvPr id="19" name="テキスト ボックス 18"/>
            <p:cNvSpPr txBox="1"/>
            <p:nvPr/>
          </p:nvSpPr>
          <p:spPr>
            <a:xfrm>
              <a:off x="6801770" y="4195032"/>
              <a:ext cx="663964"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0-0</a:t>
              </a:r>
              <a:endParaRPr kumimoji="1" lang="ja-JP" altLang="en-US" dirty="0">
                <a:latin typeface="Times New Roman" panose="02020603050405020304" pitchFamily="18" charset="0"/>
                <a:cs typeface="Times New Roman" panose="02020603050405020304" pitchFamily="18" charset="0"/>
              </a:endParaRPr>
            </a:p>
          </p:txBody>
        </p:sp>
      </p:grpSp>
      <p:grpSp>
        <p:nvGrpSpPr>
          <p:cNvPr id="21" name="グループ化 20"/>
          <p:cNvGrpSpPr/>
          <p:nvPr/>
        </p:nvGrpSpPr>
        <p:grpSpPr>
          <a:xfrm>
            <a:off x="4343400" y="4735778"/>
            <a:ext cx="4571929" cy="1913605"/>
            <a:chOff x="4343400" y="4735778"/>
            <a:chExt cx="4571929" cy="1913605"/>
          </a:xfrm>
        </p:grpSpPr>
        <p:sp>
          <p:nvSpPr>
            <p:cNvPr id="334" name="右矢印 333"/>
            <p:cNvSpPr/>
            <p:nvPr/>
          </p:nvSpPr>
          <p:spPr bwMode="auto">
            <a:xfrm>
              <a:off x="4343400" y="5219722"/>
              <a:ext cx="685729" cy="519708"/>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6" name="正方形/長方形 375"/>
            <p:cNvSpPr/>
            <p:nvPr/>
          </p:nvSpPr>
          <p:spPr bwMode="auto">
            <a:xfrm>
              <a:off x="5210433" y="4735778"/>
              <a:ext cx="3704896" cy="1461913"/>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7" name="正方形/長方形 376"/>
            <p:cNvSpPr/>
            <p:nvPr/>
          </p:nvSpPr>
          <p:spPr bwMode="auto">
            <a:xfrm>
              <a:off x="5521240" y="473577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8" name="正方形/長方形 377"/>
            <p:cNvSpPr/>
            <p:nvPr/>
          </p:nvSpPr>
          <p:spPr bwMode="auto">
            <a:xfrm>
              <a:off x="5908318" y="473577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9" name="正方形/長方形 378"/>
            <p:cNvSpPr/>
            <p:nvPr/>
          </p:nvSpPr>
          <p:spPr bwMode="auto">
            <a:xfrm>
              <a:off x="6295397" y="473577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0" name="正方形/長方形 379"/>
            <p:cNvSpPr/>
            <p:nvPr/>
          </p:nvSpPr>
          <p:spPr bwMode="auto">
            <a:xfrm>
              <a:off x="6675802" y="473577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1" name="正方形/長方形 380"/>
            <p:cNvSpPr/>
            <p:nvPr/>
          </p:nvSpPr>
          <p:spPr bwMode="auto">
            <a:xfrm>
              <a:off x="7056207" y="473577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2" name="正方形/長方形 381"/>
            <p:cNvSpPr/>
            <p:nvPr/>
          </p:nvSpPr>
          <p:spPr bwMode="auto">
            <a:xfrm>
              <a:off x="7443286" y="4735779"/>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3" name="正方形/長方形 382"/>
            <p:cNvSpPr/>
            <p:nvPr/>
          </p:nvSpPr>
          <p:spPr bwMode="auto">
            <a:xfrm>
              <a:off x="7830364" y="4735779"/>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4" name="正方形/長方形 383"/>
            <p:cNvSpPr/>
            <p:nvPr/>
          </p:nvSpPr>
          <p:spPr bwMode="auto">
            <a:xfrm>
              <a:off x="8217443" y="4739235"/>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5" name="正方形/長方形 384"/>
            <p:cNvSpPr/>
            <p:nvPr/>
          </p:nvSpPr>
          <p:spPr bwMode="auto">
            <a:xfrm>
              <a:off x="5521240" y="511771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6" name="正方形/長方形 385"/>
            <p:cNvSpPr/>
            <p:nvPr/>
          </p:nvSpPr>
          <p:spPr bwMode="auto">
            <a:xfrm>
              <a:off x="5908318" y="511771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7" name="正方形/長方形 386"/>
            <p:cNvSpPr/>
            <p:nvPr/>
          </p:nvSpPr>
          <p:spPr bwMode="auto">
            <a:xfrm>
              <a:off x="6295397" y="511771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8" name="正方形/長方形 387"/>
            <p:cNvSpPr/>
            <p:nvPr/>
          </p:nvSpPr>
          <p:spPr bwMode="auto">
            <a:xfrm>
              <a:off x="6682476" y="511771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9" name="正方形/長方形 388"/>
            <p:cNvSpPr/>
            <p:nvPr/>
          </p:nvSpPr>
          <p:spPr bwMode="auto">
            <a:xfrm>
              <a:off x="7056207" y="511771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0" name="正方形/長方形 389"/>
            <p:cNvSpPr/>
            <p:nvPr/>
          </p:nvSpPr>
          <p:spPr bwMode="auto">
            <a:xfrm>
              <a:off x="7443286" y="511771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1" name="正方形/長方形 390"/>
            <p:cNvSpPr/>
            <p:nvPr/>
          </p:nvSpPr>
          <p:spPr bwMode="auto">
            <a:xfrm>
              <a:off x="7830364" y="5117714"/>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2" name="正方形/長方形 391"/>
            <p:cNvSpPr/>
            <p:nvPr/>
          </p:nvSpPr>
          <p:spPr bwMode="auto">
            <a:xfrm>
              <a:off x="8217443" y="5117714"/>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3" name="正方形/長方形 392"/>
            <p:cNvSpPr/>
            <p:nvPr/>
          </p:nvSpPr>
          <p:spPr bwMode="auto">
            <a:xfrm>
              <a:off x="5521240" y="5504793"/>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4" name="正方形/長方形 393"/>
            <p:cNvSpPr/>
            <p:nvPr/>
          </p:nvSpPr>
          <p:spPr bwMode="auto">
            <a:xfrm>
              <a:off x="5908318" y="5504793"/>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5" name="正方形/長方形 394"/>
            <p:cNvSpPr/>
            <p:nvPr/>
          </p:nvSpPr>
          <p:spPr bwMode="auto">
            <a:xfrm>
              <a:off x="6295397" y="5504793"/>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6" name="正方形/長方形 395"/>
            <p:cNvSpPr/>
            <p:nvPr/>
          </p:nvSpPr>
          <p:spPr bwMode="auto">
            <a:xfrm>
              <a:off x="6669128" y="5504793"/>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7" name="正方形/長方形 396"/>
            <p:cNvSpPr/>
            <p:nvPr/>
          </p:nvSpPr>
          <p:spPr bwMode="auto">
            <a:xfrm>
              <a:off x="7056207" y="5504793"/>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8" name="正方形/長方形 397"/>
            <p:cNvSpPr/>
            <p:nvPr/>
          </p:nvSpPr>
          <p:spPr bwMode="auto">
            <a:xfrm>
              <a:off x="7443286" y="5504793"/>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9" name="正方形/長方形 398"/>
            <p:cNvSpPr/>
            <p:nvPr/>
          </p:nvSpPr>
          <p:spPr bwMode="auto">
            <a:xfrm>
              <a:off x="7830364" y="5504793"/>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0" name="正方形/長方形 399"/>
            <p:cNvSpPr/>
            <p:nvPr/>
          </p:nvSpPr>
          <p:spPr bwMode="auto">
            <a:xfrm>
              <a:off x="8217443" y="5504793"/>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1" name="テキスト ボックス 400"/>
            <p:cNvSpPr txBox="1"/>
            <p:nvPr/>
          </p:nvSpPr>
          <p:spPr>
            <a:xfrm>
              <a:off x="5545503" y="5818004"/>
              <a:ext cx="338554" cy="461665"/>
            </a:xfrm>
            <a:prstGeom prst="rect">
              <a:avLst/>
            </a:prstGeom>
            <a:noFill/>
          </p:spPr>
          <p:txBody>
            <a:bodyPr wrap="none" rtlCol="0">
              <a:spAutoFit/>
            </a:bodyPr>
            <a:lstStyle/>
            <a:p>
              <a:r>
                <a:rPr kumimoji="1" lang="en-US" altLang="ja-JP" sz="2400" b="1" dirty="0">
                  <a:effectLst/>
                  <a:latin typeface="Times New Roman" panose="02020603050405020304" pitchFamily="18" charset="0"/>
                </a:rPr>
                <a:t>a</a:t>
              </a:r>
              <a:endParaRPr kumimoji="1" lang="ja-JP" altLang="en-US" sz="2400" b="1" dirty="0">
                <a:effectLst/>
                <a:latin typeface="Times New Roman" panose="02020603050405020304" pitchFamily="18" charset="0"/>
              </a:endParaRPr>
            </a:p>
          </p:txBody>
        </p:sp>
        <p:sp>
          <p:nvSpPr>
            <p:cNvPr id="402" name="テキスト ボックス 401"/>
            <p:cNvSpPr txBox="1"/>
            <p:nvPr/>
          </p:nvSpPr>
          <p:spPr>
            <a:xfrm>
              <a:off x="5923763" y="5813787"/>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b</a:t>
              </a:r>
              <a:endParaRPr kumimoji="1" lang="ja-JP" altLang="en-US" sz="2400" b="1" dirty="0">
                <a:effectLst/>
                <a:latin typeface="Times New Roman" panose="02020603050405020304" pitchFamily="18" charset="0"/>
              </a:endParaRPr>
            </a:p>
          </p:txBody>
        </p:sp>
        <p:sp>
          <p:nvSpPr>
            <p:cNvPr id="403" name="テキスト ボックス 402"/>
            <p:cNvSpPr txBox="1"/>
            <p:nvPr/>
          </p:nvSpPr>
          <p:spPr>
            <a:xfrm>
              <a:off x="6320302" y="5817776"/>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c</a:t>
              </a:r>
              <a:endParaRPr kumimoji="1" lang="ja-JP" altLang="en-US" sz="2400" b="1" dirty="0">
                <a:effectLst/>
                <a:latin typeface="Times New Roman" panose="02020603050405020304" pitchFamily="18" charset="0"/>
              </a:endParaRPr>
            </a:p>
          </p:txBody>
        </p:sp>
        <p:sp>
          <p:nvSpPr>
            <p:cNvPr id="404" name="テキスト ボックス 403"/>
            <p:cNvSpPr txBox="1"/>
            <p:nvPr/>
          </p:nvSpPr>
          <p:spPr>
            <a:xfrm>
              <a:off x="6689747" y="5813558"/>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d</a:t>
              </a:r>
              <a:endParaRPr kumimoji="1" lang="ja-JP" altLang="en-US" sz="2400" b="1" dirty="0">
                <a:effectLst/>
                <a:latin typeface="Times New Roman" panose="02020603050405020304" pitchFamily="18" charset="0"/>
              </a:endParaRPr>
            </a:p>
          </p:txBody>
        </p:sp>
        <p:sp>
          <p:nvSpPr>
            <p:cNvPr id="405" name="テキスト ボックス 404"/>
            <p:cNvSpPr txBox="1"/>
            <p:nvPr/>
          </p:nvSpPr>
          <p:spPr>
            <a:xfrm>
              <a:off x="7085025" y="5818004"/>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e</a:t>
              </a:r>
              <a:endParaRPr kumimoji="1" lang="ja-JP" altLang="en-US" sz="2400" b="1" dirty="0">
                <a:effectLst/>
                <a:latin typeface="Times New Roman" panose="02020603050405020304" pitchFamily="18" charset="0"/>
              </a:endParaRPr>
            </a:p>
          </p:txBody>
        </p:sp>
        <p:sp>
          <p:nvSpPr>
            <p:cNvPr id="406" name="テキスト ボックス 405"/>
            <p:cNvSpPr txBox="1"/>
            <p:nvPr/>
          </p:nvSpPr>
          <p:spPr>
            <a:xfrm>
              <a:off x="7488935" y="5813787"/>
              <a:ext cx="287258" cy="461665"/>
            </a:xfrm>
            <a:prstGeom prst="rect">
              <a:avLst/>
            </a:prstGeom>
            <a:noFill/>
          </p:spPr>
          <p:txBody>
            <a:bodyPr wrap="none" rtlCol="0">
              <a:spAutoFit/>
            </a:bodyPr>
            <a:lstStyle/>
            <a:p>
              <a:r>
                <a:rPr lang="en-US" altLang="ja-JP" sz="2400" b="1" dirty="0">
                  <a:effectLst/>
                  <a:latin typeface="Times New Roman" panose="02020603050405020304" pitchFamily="18" charset="0"/>
                </a:rPr>
                <a:t>f</a:t>
              </a:r>
              <a:endParaRPr kumimoji="1" lang="ja-JP" altLang="en-US" sz="2400" b="1" dirty="0">
                <a:effectLst/>
                <a:latin typeface="Times New Roman" panose="02020603050405020304" pitchFamily="18" charset="0"/>
              </a:endParaRPr>
            </a:p>
          </p:txBody>
        </p:sp>
        <p:sp>
          <p:nvSpPr>
            <p:cNvPr id="407" name="テキスト ボックス 406"/>
            <p:cNvSpPr txBox="1"/>
            <p:nvPr/>
          </p:nvSpPr>
          <p:spPr>
            <a:xfrm>
              <a:off x="7842192" y="5817776"/>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g</a:t>
              </a:r>
              <a:endParaRPr kumimoji="1" lang="ja-JP" altLang="en-US" sz="2400" b="1" dirty="0">
                <a:effectLst/>
                <a:latin typeface="Times New Roman" panose="02020603050405020304" pitchFamily="18" charset="0"/>
              </a:endParaRPr>
            </a:p>
          </p:txBody>
        </p:sp>
        <p:sp>
          <p:nvSpPr>
            <p:cNvPr id="408" name="テキスト ボックス 407"/>
            <p:cNvSpPr txBox="1"/>
            <p:nvPr/>
          </p:nvSpPr>
          <p:spPr>
            <a:xfrm>
              <a:off x="8220454" y="5813558"/>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h</a:t>
              </a:r>
              <a:endParaRPr kumimoji="1" lang="ja-JP" altLang="en-US" sz="2400" b="1" dirty="0">
                <a:effectLst/>
                <a:latin typeface="Times New Roman" panose="02020603050405020304" pitchFamily="18" charset="0"/>
              </a:endParaRPr>
            </a:p>
          </p:txBody>
        </p:sp>
        <p:sp>
          <p:nvSpPr>
            <p:cNvPr id="409" name="テキスト ボックス 408"/>
            <p:cNvSpPr txBox="1"/>
            <p:nvPr/>
          </p:nvSpPr>
          <p:spPr>
            <a:xfrm>
              <a:off x="5224532" y="5512181"/>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1</a:t>
              </a:r>
              <a:endParaRPr kumimoji="1" lang="ja-JP" altLang="en-US" sz="2400" b="1" dirty="0">
                <a:effectLst/>
                <a:latin typeface="Times New Roman" panose="02020603050405020304" pitchFamily="18" charset="0"/>
              </a:endParaRPr>
            </a:p>
          </p:txBody>
        </p:sp>
        <p:sp>
          <p:nvSpPr>
            <p:cNvPr id="410" name="テキスト ボックス 409"/>
            <p:cNvSpPr txBox="1"/>
            <p:nvPr/>
          </p:nvSpPr>
          <p:spPr>
            <a:xfrm>
              <a:off x="5219609" y="5121409"/>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2</a:t>
              </a:r>
              <a:endParaRPr kumimoji="1" lang="ja-JP" altLang="en-US" sz="2400" b="1" dirty="0">
                <a:effectLst/>
                <a:latin typeface="Times New Roman" panose="02020603050405020304" pitchFamily="18" charset="0"/>
              </a:endParaRPr>
            </a:p>
          </p:txBody>
        </p:sp>
        <p:sp>
          <p:nvSpPr>
            <p:cNvPr id="411" name="テキスト ボックス 410"/>
            <p:cNvSpPr txBox="1"/>
            <p:nvPr/>
          </p:nvSpPr>
          <p:spPr>
            <a:xfrm>
              <a:off x="5225390" y="4743564"/>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3</a:t>
              </a:r>
              <a:endParaRPr kumimoji="1" lang="ja-JP" altLang="en-US" sz="2400" b="1" dirty="0">
                <a:effectLst/>
                <a:latin typeface="Times New Roman" panose="02020603050405020304" pitchFamily="18" charset="0"/>
              </a:endParaRPr>
            </a:p>
          </p:txBody>
        </p:sp>
        <p:pic>
          <p:nvPicPr>
            <p:cNvPr id="412" name="図 4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424" y="5566318"/>
              <a:ext cx="323850" cy="295275"/>
            </a:xfrm>
            <a:prstGeom prst="rect">
              <a:avLst/>
            </a:prstGeom>
          </p:spPr>
        </p:pic>
        <p:pic>
          <p:nvPicPr>
            <p:cNvPr id="413" name="図 4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6871" y="5571080"/>
              <a:ext cx="228600" cy="285750"/>
            </a:xfrm>
            <a:prstGeom prst="rect">
              <a:avLst/>
            </a:prstGeom>
          </p:spPr>
        </p:pic>
        <p:pic>
          <p:nvPicPr>
            <p:cNvPr id="414" name="図 4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273" y="5194190"/>
              <a:ext cx="219075" cy="266700"/>
            </a:xfrm>
            <a:prstGeom prst="rect">
              <a:avLst/>
            </a:prstGeom>
          </p:spPr>
        </p:pic>
        <p:pic>
          <p:nvPicPr>
            <p:cNvPr id="415" name="図 4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8994" y="5190815"/>
              <a:ext cx="219075" cy="266700"/>
            </a:xfrm>
            <a:prstGeom prst="rect">
              <a:avLst/>
            </a:prstGeom>
          </p:spPr>
        </p:pic>
        <p:pic>
          <p:nvPicPr>
            <p:cNvPr id="416" name="図 4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889" y="5200034"/>
              <a:ext cx="219075" cy="266700"/>
            </a:xfrm>
            <a:prstGeom prst="rect">
              <a:avLst/>
            </a:prstGeom>
          </p:spPr>
        </p:pic>
        <p:sp>
          <p:nvSpPr>
            <p:cNvPr id="417" name="テキスト ボックス 416"/>
            <p:cNvSpPr txBox="1"/>
            <p:nvPr/>
          </p:nvSpPr>
          <p:spPr>
            <a:xfrm>
              <a:off x="6666129" y="6126163"/>
              <a:ext cx="963725"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0-0-0</a:t>
              </a:r>
              <a:endParaRPr kumimoji="1" lang="ja-JP"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188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ルールの不備：チェス</a:t>
            </a:r>
          </a:p>
        </p:txBody>
      </p:sp>
      <p:sp>
        <p:nvSpPr>
          <p:cNvPr id="3" name="コンテンツ プレースホルダー 2"/>
          <p:cNvSpPr>
            <a:spLocks noGrp="1"/>
          </p:cNvSpPr>
          <p:nvPr>
            <p:ph idx="1"/>
          </p:nvPr>
        </p:nvSpPr>
        <p:spPr/>
        <p:txBody>
          <a:bodyPr/>
          <a:lstStyle/>
          <a:p>
            <a:r>
              <a:rPr kumimoji="1" lang="ja-JP" altLang="en-US" sz="2800" dirty="0"/>
              <a:t>キャスリング</a:t>
            </a:r>
            <a:r>
              <a:rPr lang="ja-JP" altLang="en-US" sz="2800" dirty="0"/>
              <a:t>の条件</a:t>
            </a:r>
            <a:endParaRPr lang="en-US" altLang="ja-JP" sz="2800" dirty="0"/>
          </a:p>
          <a:p>
            <a:pPr marL="914400" lvl="1" indent="-457200">
              <a:buClr>
                <a:schemeClr val="tx1"/>
              </a:buClr>
              <a:buSzPct val="100000"/>
              <a:buFont typeface="+mj-lt"/>
              <a:buAutoNum type="arabicPeriod"/>
            </a:pPr>
            <a:r>
              <a:rPr kumimoji="1" lang="ja-JP" altLang="en-US" sz="2400" dirty="0"/>
              <a:t>キングとキャスリングする</a:t>
            </a:r>
            <a:r>
              <a:rPr lang="ja-JP" altLang="en-US" sz="2400" dirty="0"/>
              <a:t>ルークが</a:t>
            </a:r>
            <a:r>
              <a:rPr lang="en-US" altLang="ja-JP" sz="2400" dirty="0"/>
              <a:t>1</a:t>
            </a:r>
            <a:r>
              <a:rPr lang="ja-JP" altLang="en-US" sz="2400" dirty="0"/>
              <a:t>度も動いていない</a:t>
            </a:r>
            <a:endParaRPr lang="en-US" altLang="ja-JP" sz="2400" dirty="0"/>
          </a:p>
          <a:p>
            <a:pPr marL="914400" lvl="1" indent="-457200">
              <a:buClr>
                <a:schemeClr val="tx1"/>
              </a:buClr>
              <a:buSzPct val="100000"/>
              <a:buFont typeface="+mj-lt"/>
              <a:buAutoNum type="arabicPeriod"/>
            </a:pPr>
            <a:r>
              <a:rPr kumimoji="1" lang="ja-JP" altLang="en-US" sz="2400" dirty="0"/>
              <a:t>キングにチェックがかかっていない</a:t>
            </a:r>
            <a:endParaRPr kumimoji="1" lang="en-US" altLang="ja-JP" sz="2400" dirty="0"/>
          </a:p>
          <a:p>
            <a:pPr marL="914400" lvl="1" indent="-457200">
              <a:buClr>
                <a:schemeClr val="tx1"/>
              </a:buClr>
              <a:buSzPct val="100000"/>
              <a:buFont typeface="+mj-lt"/>
              <a:buAutoNum type="arabicPeriod"/>
            </a:pPr>
            <a:r>
              <a:rPr lang="ja-JP" altLang="en-US" sz="2400" dirty="0"/>
              <a:t>キングが移動するマスに敵の駒の利きが無い</a:t>
            </a:r>
            <a:endParaRPr lang="en-US" altLang="ja-JP" sz="2400" dirty="0"/>
          </a:p>
          <a:p>
            <a:pPr marL="914400" lvl="1" indent="-457200">
              <a:buClr>
                <a:schemeClr val="tx1"/>
              </a:buClr>
              <a:buSzPct val="100000"/>
              <a:buFont typeface="+mj-lt"/>
              <a:buAutoNum type="arabicPeriod"/>
            </a:pPr>
            <a:r>
              <a:rPr kumimoji="1" lang="ja-JP" altLang="en-US" sz="2400" dirty="0"/>
              <a:t>キングとキャスリングするルークの間に駒が無い</a:t>
            </a:r>
            <a:endParaRPr kumimoji="1" lang="en-US" altLang="ja-JP" sz="2400" dirty="0"/>
          </a:p>
          <a:p>
            <a:pPr marL="914400" lvl="1" indent="-457200">
              <a:buClr>
                <a:schemeClr val="tx1"/>
              </a:buClr>
              <a:buSzPct val="100000"/>
              <a:buFont typeface="+mj-lt"/>
              <a:buAutoNum type="arabicPeriod"/>
            </a:pPr>
            <a:r>
              <a:rPr lang="ja-JP" altLang="en-US" sz="2400" dirty="0">
                <a:solidFill>
                  <a:srgbClr val="FFFF00"/>
                </a:solidFill>
              </a:rPr>
              <a:t>キングとルークが同じ段にある</a:t>
            </a:r>
            <a:r>
              <a:rPr lang="en-US" altLang="ja-JP" sz="2000" dirty="0"/>
              <a:t>(1972</a:t>
            </a:r>
            <a:r>
              <a:rPr lang="ja-JP" altLang="en-US" sz="2000" dirty="0"/>
              <a:t>年に追加</a:t>
            </a:r>
            <a:r>
              <a:rPr lang="en-US" altLang="ja-JP" sz="2000" dirty="0"/>
              <a:t>)</a:t>
            </a:r>
            <a:endParaRPr kumimoji="1" lang="en-US" altLang="ja-JP" sz="2000" dirty="0"/>
          </a:p>
        </p:txBody>
      </p:sp>
      <p:sp>
        <p:nvSpPr>
          <p:cNvPr id="5" name="正方形/長方形 4"/>
          <p:cNvSpPr/>
          <p:nvPr/>
        </p:nvSpPr>
        <p:spPr bwMode="auto">
          <a:xfrm>
            <a:off x="562304" y="4888935"/>
            <a:ext cx="3704896" cy="1461913"/>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873111" y="48889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1260189" y="48889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1647268" y="48889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2027673" y="48889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2408078" y="48889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2795157" y="4888936"/>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3182235" y="4888936"/>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3569314" y="4892392"/>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873111" y="527087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1260189" y="527087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1647268" y="527087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2034347" y="527087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2408078" y="527087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2795157" y="527087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3182235" y="5270871"/>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3569314" y="5270871"/>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873111" y="565795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1260189" y="565795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1647268" y="565795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2020999" y="565795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2408078" y="565795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2795157" y="565795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3182235" y="5657950"/>
            <a:ext cx="387079" cy="387079"/>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正方形/長方形 68"/>
          <p:cNvSpPr/>
          <p:nvPr/>
        </p:nvSpPr>
        <p:spPr bwMode="auto">
          <a:xfrm>
            <a:off x="3569314" y="5657950"/>
            <a:ext cx="387079" cy="387079"/>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テキスト ボックス 69"/>
          <p:cNvSpPr txBox="1"/>
          <p:nvPr/>
        </p:nvSpPr>
        <p:spPr>
          <a:xfrm>
            <a:off x="897374" y="5971161"/>
            <a:ext cx="338554" cy="461665"/>
          </a:xfrm>
          <a:prstGeom prst="rect">
            <a:avLst/>
          </a:prstGeom>
          <a:noFill/>
        </p:spPr>
        <p:txBody>
          <a:bodyPr wrap="none" rtlCol="0">
            <a:spAutoFit/>
          </a:bodyPr>
          <a:lstStyle/>
          <a:p>
            <a:r>
              <a:rPr kumimoji="1" lang="en-US" altLang="ja-JP" sz="2400" b="1" dirty="0">
                <a:effectLst/>
                <a:latin typeface="Times New Roman" panose="02020603050405020304" pitchFamily="18" charset="0"/>
              </a:rPr>
              <a:t>a</a:t>
            </a:r>
            <a:endParaRPr kumimoji="1" lang="ja-JP" altLang="en-US" sz="2400" b="1" dirty="0">
              <a:effectLst/>
              <a:latin typeface="Times New Roman" panose="02020603050405020304" pitchFamily="18" charset="0"/>
            </a:endParaRPr>
          </a:p>
        </p:txBody>
      </p:sp>
      <p:sp>
        <p:nvSpPr>
          <p:cNvPr id="71" name="テキスト ボックス 70"/>
          <p:cNvSpPr txBox="1"/>
          <p:nvPr/>
        </p:nvSpPr>
        <p:spPr>
          <a:xfrm>
            <a:off x="1275634" y="5966944"/>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b</a:t>
            </a:r>
            <a:endParaRPr kumimoji="1" lang="ja-JP" altLang="en-US" sz="2400" b="1" dirty="0">
              <a:effectLst/>
              <a:latin typeface="Times New Roman" panose="02020603050405020304" pitchFamily="18" charset="0"/>
            </a:endParaRPr>
          </a:p>
        </p:txBody>
      </p:sp>
      <p:sp>
        <p:nvSpPr>
          <p:cNvPr id="72" name="テキスト ボックス 71"/>
          <p:cNvSpPr txBox="1"/>
          <p:nvPr/>
        </p:nvSpPr>
        <p:spPr>
          <a:xfrm>
            <a:off x="1672173" y="5970933"/>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c</a:t>
            </a:r>
            <a:endParaRPr kumimoji="1" lang="ja-JP" altLang="en-US" sz="2400" b="1" dirty="0">
              <a:effectLst/>
              <a:latin typeface="Times New Roman" panose="02020603050405020304" pitchFamily="18" charset="0"/>
            </a:endParaRPr>
          </a:p>
        </p:txBody>
      </p:sp>
      <p:sp>
        <p:nvSpPr>
          <p:cNvPr id="73" name="テキスト ボックス 72"/>
          <p:cNvSpPr txBox="1"/>
          <p:nvPr/>
        </p:nvSpPr>
        <p:spPr>
          <a:xfrm>
            <a:off x="2041618" y="5966715"/>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d</a:t>
            </a:r>
            <a:endParaRPr kumimoji="1" lang="ja-JP" altLang="en-US" sz="2400" b="1" dirty="0">
              <a:effectLst/>
              <a:latin typeface="Times New Roman" panose="02020603050405020304" pitchFamily="18" charset="0"/>
            </a:endParaRPr>
          </a:p>
        </p:txBody>
      </p:sp>
      <p:sp>
        <p:nvSpPr>
          <p:cNvPr id="74" name="テキスト ボックス 73"/>
          <p:cNvSpPr txBox="1"/>
          <p:nvPr/>
        </p:nvSpPr>
        <p:spPr>
          <a:xfrm>
            <a:off x="2436896" y="5971161"/>
            <a:ext cx="320922" cy="461665"/>
          </a:xfrm>
          <a:prstGeom prst="rect">
            <a:avLst/>
          </a:prstGeom>
          <a:noFill/>
        </p:spPr>
        <p:txBody>
          <a:bodyPr wrap="none" rtlCol="0">
            <a:spAutoFit/>
          </a:bodyPr>
          <a:lstStyle/>
          <a:p>
            <a:r>
              <a:rPr lang="en-US" altLang="ja-JP" sz="2400" b="1" dirty="0">
                <a:effectLst/>
                <a:latin typeface="Times New Roman" panose="02020603050405020304" pitchFamily="18" charset="0"/>
              </a:rPr>
              <a:t>e</a:t>
            </a:r>
            <a:endParaRPr kumimoji="1" lang="ja-JP" altLang="en-US" sz="2400" b="1" dirty="0">
              <a:effectLst/>
              <a:latin typeface="Times New Roman" panose="02020603050405020304" pitchFamily="18" charset="0"/>
            </a:endParaRPr>
          </a:p>
        </p:txBody>
      </p:sp>
      <p:sp>
        <p:nvSpPr>
          <p:cNvPr id="75" name="テキスト ボックス 74"/>
          <p:cNvSpPr txBox="1"/>
          <p:nvPr/>
        </p:nvSpPr>
        <p:spPr>
          <a:xfrm>
            <a:off x="2840806" y="5966944"/>
            <a:ext cx="287258" cy="461665"/>
          </a:xfrm>
          <a:prstGeom prst="rect">
            <a:avLst/>
          </a:prstGeom>
          <a:noFill/>
        </p:spPr>
        <p:txBody>
          <a:bodyPr wrap="none" rtlCol="0">
            <a:spAutoFit/>
          </a:bodyPr>
          <a:lstStyle/>
          <a:p>
            <a:r>
              <a:rPr lang="en-US" altLang="ja-JP" sz="2400" b="1" dirty="0">
                <a:effectLst/>
                <a:latin typeface="Times New Roman" panose="02020603050405020304" pitchFamily="18" charset="0"/>
              </a:rPr>
              <a:t>f</a:t>
            </a:r>
            <a:endParaRPr kumimoji="1" lang="ja-JP" altLang="en-US" sz="2400" b="1" dirty="0">
              <a:effectLst/>
              <a:latin typeface="Times New Roman" panose="02020603050405020304" pitchFamily="18" charset="0"/>
            </a:endParaRPr>
          </a:p>
        </p:txBody>
      </p:sp>
      <p:sp>
        <p:nvSpPr>
          <p:cNvPr id="76" name="テキスト ボックス 75"/>
          <p:cNvSpPr txBox="1"/>
          <p:nvPr/>
        </p:nvSpPr>
        <p:spPr>
          <a:xfrm>
            <a:off x="3194063" y="5970933"/>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g</a:t>
            </a:r>
            <a:endParaRPr kumimoji="1" lang="ja-JP" altLang="en-US" sz="2400" b="1" dirty="0">
              <a:effectLst/>
              <a:latin typeface="Times New Roman" panose="02020603050405020304" pitchFamily="18" charset="0"/>
            </a:endParaRPr>
          </a:p>
        </p:txBody>
      </p:sp>
      <p:sp>
        <p:nvSpPr>
          <p:cNvPr id="77" name="テキスト ボックス 76"/>
          <p:cNvSpPr txBox="1"/>
          <p:nvPr/>
        </p:nvSpPr>
        <p:spPr>
          <a:xfrm>
            <a:off x="3572325" y="5966715"/>
            <a:ext cx="356188" cy="461665"/>
          </a:xfrm>
          <a:prstGeom prst="rect">
            <a:avLst/>
          </a:prstGeom>
          <a:noFill/>
        </p:spPr>
        <p:txBody>
          <a:bodyPr wrap="none" rtlCol="0">
            <a:spAutoFit/>
          </a:bodyPr>
          <a:lstStyle/>
          <a:p>
            <a:r>
              <a:rPr lang="en-US" altLang="ja-JP" sz="2400" b="1" dirty="0">
                <a:effectLst/>
                <a:latin typeface="Times New Roman" panose="02020603050405020304" pitchFamily="18" charset="0"/>
              </a:rPr>
              <a:t>h</a:t>
            </a:r>
            <a:endParaRPr kumimoji="1" lang="ja-JP" altLang="en-US" sz="2400" b="1" dirty="0">
              <a:effectLst/>
              <a:latin typeface="Times New Roman" panose="02020603050405020304" pitchFamily="18" charset="0"/>
            </a:endParaRPr>
          </a:p>
        </p:txBody>
      </p:sp>
      <p:sp>
        <p:nvSpPr>
          <p:cNvPr id="78" name="テキスト ボックス 77"/>
          <p:cNvSpPr txBox="1"/>
          <p:nvPr/>
        </p:nvSpPr>
        <p:spPr>
          <a:xfrm>
            <a:off x="576403" y="5665338"/>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1</a:t>
            </a:r>
            <a:endParaRPr kumimoji="1" lang="ja-JP" altLang="en-US" sz="2400" b="1" dirty="0">
              <a:effectLst/>
              <a:latin typeface="Times New Roman" panose="02020603050405020304" pitchFamily="18" charset="0"/>
            </a:endParaRPr>
          </a:p>
        </p:txBody>
      </p:sp>
      <p:sp>
        <p:nvSpPr>
          <p:cNvPr id="79" name="テキスト ボックス 78"/>
          <p:cNvSpPr txBox="1"/>
          <p:nvPr/>
        </p:nvSpPr>
        <p:spPr>
          <a:xfrm>
            <a:off x="571480" y="5274566"/>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2</a:t>
            </a:r>
            <a:endParaRPr kumimoji="1" lang="ja-JP" altLang="en-US" sz="2400" b="1" dirty="0">
              <a:effectLst/>
              <a:latin typeface="Times New Roman" panose="02020603050405020304" pitchFamily="18" charset="0"/>
            </a:endParaRPr>
          </a:p>
        </p:txBody>
      </p:sp>
      <p:sp>
        <p:nvSpPr>
          <p:cNvPr id="80" name="テキスト ボックス 79"/>
          <p:cNvSpPr txBox="1"/>
          <p:nvPr/>
        </p:nvSpPr>
        <p:spPr>
          <a:xfrm>
            <a:off x="577261" y="4896721"/>
            <a:ext cx="338554" cy="461665"/>
          </a:xfrm>
          <a:prstGeom prst="rect">
            <a:avLst/>
          </a:prstGeom>
          <a:noFill/>
        </p:spPr>
        <p:txBody>
          <a:bodyPr wrap="none" rtlCol="0">
            <a:spAutoFit/>
          </a:bodyPr>
          <a:lstStyle/>
          <a:p>
            <a:r>
              <a:rPr lang="en-US" altLang="ja-JP" sz="2400" b="1" dirty="0">
                <a:effectLst/>
                <a:latin typeface="Times New Roman" panose="02020603050405020304" pitchFamily="18" charset="0"/>
              </a:rPr>
              <a:t>3</a:t>
            </a:r>
            <a:endParaRPr kumimoji="1" lang="ja-JP" altLang="en-US" sz="2400" b="1" dirty="0">
              <a:effectLst/>
              <a:latin typeface="Times New Roman" panose="02020603050405020304" pitchFamily="18" charset="0"/>
            </a:endParaRPr>
          </a:p>
        </p:txBody>
      </p:sp>
      <p:pic>
        <p:nvPicPr>
          <p:cNvPr id="86" name="図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690" y="5716701"/>
            <a:ext cx="323850" cy="295275"/>
          </a:xfrm>
          <a:prstGeom prst="rect">
            <a:avLst/>
          </a:prstGeom>
        </p:spPr>
      </p:pic>
      <p:pic>
        <p:nvPicPr>
          <p:cNvPr id="87" name="図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024" y="5736231"/>
            <a:ext cx="266700" cy="295275"/>
          </a:xfrm>
          <a:prstGeom prst="rect">
            <a:avLst/>
          </a:prstGeom>
        </p:spPr>
      </p:pic>
      <p:pic>
        <p:nvPicPr>
          <p:cNvPr id="88" name="図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345" y="5742212"/>
            <a:ext cx="304800" cy="285750"/>
          </a:xfrm>
          <a:prstGeom prst="rect">
            <a:avLst/>
          </a:prstGeom>
        </p:spPr>
      </p:pic>
      <p:pic>
        <p:nvPicPr>
          <p:cNvPr id="89" name="図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8124" y="5736231"/>
            <a:ext cx="304800" cy="285750"/>
          </a:xfrm>
          <a:prstGeom prst="rect">
            <a:avLst/>
          </a:prstGeom>
        </p:spPr>
      </p:pic>
      <p:pic>
        <p:nvPicPr>
          <p:cNvPr id="90" name="図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3348" y="5735085"/>
            <a:ext cx="247650" cy="304800"/>
          </a:xfrm>
          <a:prstGeom prst="rect">
            <a:avLst/>
          </a:prstGeom>
        </p:spPr>
      </p:pic>
      <p:pic>
        <p:nvPicPr>
          <p:cNvPr id="91" name="図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1949" y="5727746"/>
            <a:ext cx="247650" cy="304800"/>
          </a:xfrm>
          <a:prstGeom prst="rect">
            <a:avLst/>
          </a:prstGeom>
        </p:spPr>
      </p:pic>
      <p:pic>
        <p:nvPicPr>
          <p:cNvPr id="92" name="図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382" y="5745756"/>
            <a:ext cx="228600" cy="285750"/>
          </a:xfrm>
          <a:prstGeom prst="rect">
            <a:avLst/>
          </a:prstGeom>
        </p:spPr>
      </p:pic>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527" y="5742212"/>
            <a:ext cx="228600" cy="28575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075" y="5347347"/>
            <a:ext cx="219075" cy="266700"/>
          </a:xfrm>
          <a:prstGeom prst="rect">
            <a:avLst/>
          </a:prstGeom>
        </p:spPr>
      </p:pic>
      <p:pic>
        <p:nvPicPr>
          <p:cNvPr id="95" name="図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0865" y="5355294"/>
            <a:ext cx="219075" cy="266700"/>
          </a:xfrm>
          <a:prstGeom prst="rect">
            <a:avLst/>
          </a:prstGeom>
        </p:spPr>
      </p:pic>
      <p:pic>
        <p:nvPicPr>
          <p:cNvPr id="96" name="図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760" y="5353191"/>
            <a:ext cx="219075" cy="266700"/>
          </a:xfrm>
          <a:prstGeom prst="rect">
            <a:avLst/>
          </a:prstGeom>
        </p:spPr>
      </p:pic>
      <p:pic>
        <p:nvPicPr>
          <p:cNvPr id="97" name="図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285" y="5350417"/>
            <a:ext cx="219075" cy="266700"/>
          </a:xfrm>
          <a:prstGeom prst="rect">
            <a:avLst/>
          </a:prstGeom>
        </p:spPr>
      </p:pic>
      <p:pic>
        <p:nvPicPr>
          <p:cNvPr id="98" name="図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8754" y="5355294"/>
            <a:ext cx="219075" cy="266700"/>
          </a:xfrm>
          <a:prstGeom prst="rect">
            <a:avLst/>
          </a:prstGeom>
        </p:spPr>
      </p:pic>
      <p:pic>
        <p:nvPicPr>
          <p:cNvPr id="99" name="図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5442" y="5350417"/>
            <a:ext cx="219075" cy="266700"/>
          </a:xfrm>
          <a:prstGeom prst="rect">
            <a:avLst/>
          </a:prstGeom>
        </p:spPr>
      </p:pic>
      <p:pic>
        <p:nvPicPr>
          <p:cNvPr id="100" name="図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6236" y="5350417"/>
            <a:ext cx="219075" cy="266700"/>
          </a:xfrm>
          <a:prstGeom prst="rect">
            <a:avLst/>
          </a:prstGeom>
        </p:spPr>
      </p:pic>
      <p:pic>
        <p:nvPicPr>
          <p:cNvPr id="101" name="図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5815" y="5350417"/>
            <a:ext cx="219075" cy="266700"/>
          </a:xfrm>
          <a:prstGeom prst="rect">
            <a:avLst/>
          </a:prstGeom>
        </p:spPr>
      </p:pic>
      <p:sp>
        <p:nvSpPr>
          <p:cNvPr id="102" name="テキスト ボックス 101"/>
          <p:cNvSpPr txBox="1"/>
          <p:nvPr/>
        </p:nvSpPr>
        <p:spPr>
          <a:xfrm>
            <a:off x="4521946" y="4526622"/>
            <a:ext cx="3284874" cy="904863"/>
          </a:xfrm>
          <a:prstGeom prst="rect">
            <a:avLst/>
          </a:prstGeom>
          <a:noFill/>
        </p:spPr>
        <p:txBody>
          <a:bodyPr wrap="none" rtlCol="0">
            <a:spAutoFit/>
          </a:bodyPr>
          <a:lstStyle/>
          <a:p>
            <a:pPr algn="l"/>
            <a:r>
              <a:rPr kumimoji="1" lang="ja-JP" altLang="en-US" sz="2400" dirty="0"/>
              <a:t>初期配置では</a:t>
            </a:r>
            <a:endParaRPr kumimoji="1" lang="en-US" altLang="ja-JP" sz="2400" dirty="0"/>
          </a:p>
          <a:p>
            <a:pPr algn="l"/>
            <a:r>
              <a:rPr kumimoji="1" lang="ja-JP" altLang="en-US" sz="2400" dirty="0"/>
              <a:t>キングとルークは同じ段</a:t>
            </a:r>
          </a:p>
        </p:txBody>
      </p:sp>
      <p:sp>
        <p:nvSpPr>
          <p:cNvPr id="103" name="テキスト ボックス 102"/>
          <p:cNvSpPr txBox="1"/>
          <p:nvPr/>
        </p:nvSpPr>
        <p:spPr>
          <a:xfrm>
            <a:off x="4521946" y="5614047"/>
            <a:ext cx="3698448" cy="904863"/>
          </a:xfrm>
          <a:prstGeom prst="rect">
            <a:avLst/>
          </a:prstGeom>
          <a:noFill/>
        </p:spPr>
        <p:txBody>
          <a:bodyPr wrap="none" rtlCol="0">
            <a:spAutoFit/>
          </a:bodyPr>
          <a:lstStyle/>
          <a:p>
            <a:pPr algn="l"/>
            <a:r>
              <a:rPr kumimoji="1" lang="ja-JP" altLang="en-US" sz="2400" dirty="0"/>
              <a:t>条件</a:t>
            </a:r>
            <a:r>
              <a:rPr kumimoji="1" lang="en-US" altLang="ja-JP" sz="2400" dirty="0"/>
              <a:t>1.</a:t>
            </a:r>
            <a:r>
              <a:rPr kumimoji="1" lang="ja-JP" altLang="en-US" sz="2400" dirty="0"/>
              <a:t>から条件</a:t>
            </a:r>
            <a:r>
              <a:rPr kumimoji="1" lang="en-US" altLang="ja-JP" sz="2400" dirty="0"/>
              <a:t>5</a:t>
            </a:r>
            <a:r>
              <a:rPr lang="en-US" altLang="ja-JP" sz="2400" dirty="0"/>
              <a:t>.</a:t>
            </a:r>
            <a:r>
              <a:rPr lang="ja-JP" altLang="en-US" sz="2400" dirty="0"/>
              <a:t>は</a:t>
            </a:r>
            <a:endParaRPr lang="en-US" altLang="ja-JP" sz="2400" dirty="0"/>
          </a:p>
          <a:p>
            <a:pPr algn="l"/>
            <a:r>
              <a:rPr lang="ja-JP" altLang="en-US" sz="2400" dirty="0"/>
              <a:t>自動的に満たせそうだが</a:t>
            </a:r>
            <a:r>
              <a:rPr lang="en-US" altLang="ja-JP" sz="2400" dirty="0"/>
              <a:t>…</a:t>
            </a:r>
            <a:endParaRPr kumimoji="1" lang="ja-JP" altLang="en-US" sz="2400" dirty="0"/>
          </a:p>
        </p:txBody>
      </p:sp>
    </p:spTree>
    <p:extLst>
      <p:ext uri="{BB962C8B-B14F-4D97-AF65-F5344CB8AC3E}">
        <p14:creationId xmlns:p14="http://schemas.microsoft.com/office/powerpoint/2010/main" val="41463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39" y="5465479"/>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92" y="5477133"/>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819" y="4923206"/>
            <a:ext cx="485775" cy="442913"/>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399" y="4402987"/>
            <a:ext cx="328613" cy="40005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7279" y="5444756"/>
            <a:ext cx="371475" cy="457200"/>
          </a:xfrm>
          <a:prstGeom prst="rect">
            <a:avLst/>
          </a:prstGeom>
        </p:spPr>
      </p:pic>
      <p:pic>
        <p:nvPicPr>
          <p:cNvPr id="90" name="図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3619" y="2281277"/>
            <a:ext cx="328613" cy="400050"/>
          </a:xfrm>
          <a:prstGeom prst="rect">
            <a:avLst/>
          </a:prstGeom>
        </p:spPr>
      </p:pic>
      <p:sp>
        <p:nvSpPr>
          <p:cNvPr id="91" name="テキスト ボックス 90"/>
          <p:cNvSpPr txBox="1"/>
          <p:nvPr/>
        </p:nvSpPr>
        <p:spPr>
          <a:xfrm>
            <a:off x="814998" y="6333875"/>
            <a:ext cx="4664162"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Mate in 2 (</a:t>
            </a:r>
            <a:r>
              <a:rPr lang="en-US" altLang="ja-JP" dirty="0">
                <a:latin typeface="Times New Roman" panose="02020603050405020304" pitchFamily="18" charset="0"/>
                <a:cs typeface="Times New Roman" panose="02020603050405020304" pitchFamily="18" charset="0"/>
              </a:rPr>
              <a:t>John Beasley, 1972)</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978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39" y="5465479"/>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92" y="5477133"/>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819" y="4923206"/>
            <a:ext cx="485775" cy="442913"/>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399" y="4402987"/>
            <a:ext cx="328613" cy="40005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7279" y="5444756"/>
            <a:ext cx="371475" cy="457200"/>
          </a:xfrm>
          <a:prstGeom prst="rect">
            <a:avLst/>
          </a:prstGeom>
        </p:spPr>
      </p:pic>
      <p:sp>
        <p:nvSpPr>
          <p:cNvPr id="91" name="テキスト ボックス 90"/>
          <p:cNvSpPr txBox="1"/>
          <p:nvPr/>
        </p:nvSpPr>
        <p:spPr>
          <a:xfrm>
            <a:off x="2118587" y="6333875"/>
            <a:ext cx="2056973"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 e8=R </a:t>
            </a:r>
            <a:r>
              <a:rPr kumimoji="1" lang="ja-JP" altLang="en-US" dirty="0">
                <a:latin typeface="Times New Roman" panose="02020603050405020304" pitchFamily="18" charset="0"/>
                <a:cs typeface="Times New Roman" panose="02020603050405020304" pitchFamily="18" charset="0"/>
              </a:rPr>
              <a:t>まで</a:t>
            </a:r>
          </a:p>
        </p:txBody>
      </p:sp>
      <p:sp>
        <p:nvSpPr>
          <p:cNvPr id="92" name="テキスト ボックス 91"/>
          <p:cNvSpPr txBox="1"/>
          <p:nvPr/>
        </p:nvSpPr>
        <p:spPr>
          <a:xfrm>
            <a:off x="5797616" y="1775778"/>
            <a:ext cx="1601721" cy="523220"/>
          </a:xfrm>
          <a:prstGeom prst="rect">
            <a:avLst/>
          </a:prstGeom>
          <a:noFill/>
        </p:spPr>
        <p:txBody>
          <a:bodyPr wrap="none" rtlCol="0">
            <a:spAutoFit/>
          </a:bodyPr>
          <a:lstStyle/>
          <a:p>
            <a:pPr algn="l"/>
            <a:r>
              <a:rPr kumimoji="1" lang="en-US" altLang="ja-JP" dirty="0">
                <a:latin typeface="Times New Roman" panose="02020603050405020304" pitchFamily="18" charset="0"/>
              </a:rPr>
              <a:t>1. e8=R!?</a:t>
            </a:r>
            <a:endParaRPr kumimoji="1" lang="ja-JP" altLang="en-US" dirty="0">
              <a:latin typeface="Times New Roman" panose="02020603050405020304" pitchFamily="18" charset="0"/>
            </a:endParaRPr>
          </a:p>
        </p:txBody>
      </p:sp>
      <p:pic>
        <p:nvPicPr>
          <p:cNvPr id="93" name="図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185" y="1746447"/>
            <a:ext cx="342900" cy="428625"/>
          </a:xfrm>
          <a:prstGeom prst="rect">
            <a:avLst/>
          </a:prstGeom>
        </p:spPr>
      </p:pic>
      <p:sp>
        <p:nvSpPr>
          <p:cNvPr id="94" name="角丸四角形吹き出し 93"/>
          <p:cNvSpPr/>
          <p:nvPr/>
        </p:nvSpPr>
        <p:spPr bwMode="auto">
          <a:xfrm>
            <a:off x="228600" y="1066801"/>
            <a:ext cx="2425115" cy="838200"/>
          </a:xfrm>
          <a:prstGeom prst="wedgeRoundRectCallout">
            <a:avLst>
              <a:gd name="adj1" fmla="val 66416"/>
              <a:gd name="adj2" fmla="val 5488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クイーンに成らずに</a:t>
            </a:r>
            <a:endParaRPr lang="en-US" altLang="ja-JP" sz="20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あえてルークに成る</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grpSp>
        <p:nvGrpSpPr>
          <p:cNvPr id="99" name="グループ化 98">
            <a:extLst>
              <a:ext uri="{FF2B5EF4-FFF2-40B4-BE49-F238E27FC236}">
                <a16:creationId xmlns:a16="http://schemas.microsoft.com/office/drawing/2014/main" id="{53463BB7-1C0E-4B2E-BC2A-F16B589528BF}"/>
              </a:ext>
            </a:extLst>
          </p:cNvPr>
          <p:cNvGrpSpPr/>
          <p:nvPr/>
        </p:nvGrpSpPr>
        <p:grpSpPr>
          <a:xfrm>
            <a:off x="4300193" y="5008758"/>
            <a:ext cx="809679" cy="806627"/>
            <a:chOff x="4300193" y="5008758"/>
            <a:chExt cx="809679" cy="806627"/>
          </a:xfrm>
        </p:grpSpPr>
        <p:sp>
          <p:nvSpPr>
            <p:cNvPr id="90" name="楕円 89">
              <a:extLst>
                <a:ext uri="{FF2B5EF4-FFF2-40B4-BE49-F238E27FC236}">
                  <a16:creationId xmlns:a16="http://schemas.microsoft.com/office/drawing/2014/main" id="{88C8A04D-627E-463C-809A-8A47F2C06691}"/>
                </a:ext>
              </a:extLst>
            </p:cNvPr>
            <p:cNvSpPr/>
            <p:nvPr/>
          </p:nvSpPr>
          <p:spPr bwMode="auto">
            <a:xfrm>
              <a:off x="4300193" y="5008758"/>
              <a:ext cx="271807" cy="27180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楕円 95">
              <a:extLst>
                <a:ext uri="{FF2B5EF4-FFF2-40B4-BE49-F238E27FC236}">
                  <a16:creationId xmlns:a16="http://schemas.microsoft.com/office/drawing/2014/main" id="{813EDD2C-808A-47AE-AE18-7357C27E254E}"/>
                </a:ext>
              </a:extLst>
            </p:cNvPr>
            <p:cNvSpPr/>
            <p:nvPr/>
          </p:nvSpPr>
          <p:spPr bwMode="auto">
            <a:xfrm>
              <a:off x="4300193" y="5537452"/>
              <a:ext cx="271807" cy="27180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楕円 97">
              <a:extLst>
                <a:ext uri="{FF2B5EF4-FFF2-40B4-BE49-F238E27FC236}">
                  <a16:creationId xmlns:a16="http://schemas.microsoft.com/office/drawing/2014/main" id="{1F487F5E-88F4-4CED-BF6C-6ABFE97ED4DA}"/>
                </a:ext>
              </a:extLst>
            </p:cNvPr>
            <p:cNvSpPr/>
            <p:nvPr/>
          </p:nvSpPr>
          <p:spPr bwMode="auto">
            <a:xfrm>
              <a:off x="4838065" y="5543578"/>
              <a:ext cx="271807" cy="27180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Tree>
    <p:extLst>
      <p:ext uri="{BB962C8B-B14F-4D97-AF65-F5344CB8AC3E}">
        <p14:creationId xmlns:p14="http://schemas.microsoft.com/office/powerpoint/2010/main" val="19617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checkerboard(across)">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checkerboard(across)">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ルール違反の例</a:t>
            </a:r>
          </a:p>
        </p:txBody>
      </p:sp>
      <p:sp>
        <p:nvSpPr>
          <p:cNvPr id="3" name="コンテンツ プレースホルダー 2"/>
          <p:cNvSpPr>
            <a:spLocks noGrp="1"/>
          </p:cNvSpPr>
          <p:nvPr>
            <p:ph idx="1"/>
          </p:nvPr>
        </p:nvSpPr>
        <p:spPr/>
        <p:txBody>
          <a:bodyPr/>
          <a:lstStyle/>
          <a:p>
            <a:r>
              <a:rPr kumimoji="1" lang="ja-JP" altLang="en-US" dirty="0"/>
              <a:t>ルール違反の例</a:t>
            </a:r>
            <a:endParaRPr kumimoji="1" lang="en-US" altLang="ja-JP" dirty="0"/>
          </a:p>
          <a:p>
            <a:pPr lvl="1"/>
            <a:r>
              <a:rPr lang="ja-JP" altLang="en-US" dirty="0"/>
              <a:t>敵石を挟めない空きマスに打つ</a:t>
            </a:r>
            <a:endParaRPr lang="en-US" altLang="ja-JP" dirty="0"/>
          </a:p>
          <a:p>
            <a:pPr lvl="1"/>
            <a:r>
              <a:rPr kumimoji="1" lang="ja-JP" altLang="en-US" dirty="0"/>
              <a:t>敵石を挟んでもひっくり返さない</a:t>
            </a:r>
            <a:endParaRPr lang="en-US" altLang="ja-JP" dirty="0"/>
          </a:p>
          <a:p>
            <a:pPr lvl="1"/>
            <a:r>
              <a:rPr kumimoji="1" lang="ja-JP" altLang="en-US" dirty="0"/>
              <a:t>空いていないマスに打つ</a:t>
            </a:r>
            <a:endParaRPr kumimoji="1" lang="en-US" altLang="ja-JP" dirty="0"/>
          </a:p>
          <a:p>
            <a:pPr lvl="1"/>
            <a:r>
              <a:rPr lang="ja-JP" altLang="en-US" dirty="0"/>
              <a:t>敵石を打つ</a:t>
            </a:r>
            <a:endParaRPr lang="en-US" altLang="ja-JP" dirty="0"/>
          </a:p>
          <a:p>
            <a:pPr lvl="1"/>
            <a:r>
              <a:rPr lang="ja-JP" altLang="en-US" dirty="0"/>
              <a:t>自石をひっくり返す</a:t>
            </a:r>
            <a:endParaRPr lang="en-US" altLang="ja-JP" dirty="0"/>
          </a:p>
          <a:p>
            <a:pPr lvl="1"/>
            <a:r>
              <a:rPr kumimoji="1" lang="ja-JP" altLang="en-US" dirty="0"/>
              <a:t>すでに置いてある石を動かす・取る</a:t>
            </a:r>
            <a:endParaRPr kumimoji="1" lang="en-US" altLang="ja-JP" dirty="0"/>
          </a:p>
          <a:p>
            <a:pPr lvl="1"/>
            <a:r>
              <a:rPr lang="ja-JP" altLang="en-US" dirty="0"/>
              <a:t>相手の手番で石を打つ</a:t>
            </a:r>
            <a:endParaRPr kumimoji="1" lang="en-US" altLang="ja-JP" dirty="0"/>
          </a:p>
        </p:txBody>
      </p:sp>
      <p:sp>
        <p:nvSpPr>
          <p:cNvPr id="4" name="テキスト ボックス 3"/>
          <p:cNvSpPr txBox="1"/>
          <p:nvPr/>
        </p:nvSpPr>
        <p:spPr>
          <a:xfrm>
            <a:off x="914400" y="6047115"/>
            <a:ext cx="8024954" cy="523220"/>
          </a:xfrm>
          <a:prstGeom prst="rect">
            <a:avLst/>
          </a:prstGeom>
          <a:noFill/>
        </p:spPr>
        <p:txBody>
          <a:bodyPr wrap="none" rtlCol="0">
            <a:spAutoFit/>
          </a:bodyPr>
          <a:lstStyle/>
          <a:p>
            <a:r>
              <a:rPr lang="ja-JP" altLang="en-US" dirty="0"/>
              <a:t>うっかりするとそんなプログラムを作ってしまうかも</a:t>
            </a:r>
            <a:r>
              <a:rPr lang="en-US" altLang="ja-JP" dirty="0"/>
              <a:t>…</a:t>
            </a:r>
            <a:endParaRPr kumimoji="1" lang="ja-JP" altLang="en-US" dirty="0"/>
          </a:p>
        </p:txBody>
      </p:sp>
    </p:spTree>
    <p:extLst>
      <p:ext uri="{BB962C8B-B14F-4D97-AF65-F5344CB8AC3E}">
        <p14:creationId xmlns:p14="http://schemas.microsoft.com/office/powerpoint/2010/main" val="42646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39" y="5465479"/>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92" y="5477133"/>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227" y="5455611"/>
            <a:ext cx="485775" cy="442913"/>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399" y="4402987"/>
            <a:ext cx="328613" cy="400050"/>
          </a:xfrm>
          <a:prstGeom prst="rect">
            <a:avLst/>
          </a:prstGeom>
        </p:spPr>
      </p:pic>
      <p:sp>
        <p:nvSpPr>
          <p:cNvPr id="91" name="テキスト ボックス 90"/>
          <p:cNvSpPr txBox="1"/>
          <p:nvPr/>
        </p:nvSpPr>
        <p:spPr>
          <a:xfrm>
            <a:off x="1584789" y="6333875"/>
            <a:ext cx="3124574"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 e8=R,  Kxh1 </a:t>
            </a:r>
            <a:r>
              <a:rPr kumimoji="1" lang="ja-JP" altLang="en-US" dirty="0">
                <a:latin typeface="Times New Roman" panose="02020603050405020304" pitchFamily="18" charset="0"/>
                <a:cs typeface="Times New Roman" panose="02020603050405020304" pitchFamily="18" charset="0"/>
              </a:rPr>
              <a:t>まで</a:t>
            </a:r>
          </a:p>
        </p:txBody>
      </p:sp>
      <p:sp>
        <p:nvSpPr>
          <p:cNvPr id="92" name="テキスト ボックス 91"/>
          <p:cNvSpPr txBox="1"/>
          <p:nvPr/>
        </p:nvSpPr>
        <p:spPr>
          <a:xfrm>
            <a:off x="5797616" y="1775778"/>
            <a:ext cx="2489784" cy="523220"/>
          </a:xfrm>
          <a:prstGeom prst="rect">
            <a:avLst/>
          </a:prstGeom>
          <a:noFill/>
        </p:spPr>
        <p:txBody>
          <a:bodyPr wrap="none" rtlCol="0">
            <a:spAutoFit/>
          </a:bodyPr>
          <a:lstStyle/>
          <a:p>
            <a:pPr algn="l"/>
            <a:r>
              <a:rPr kumimoji="1" lang="en-US" altLang="ja-JP" dirty="0">
                <a:latin typeface="Times New Roman" panose="02020603050405020304" pitchFamily="18" charset="0"/>
              </a:rPr>
              <a:t>1. e8=R!? Kxh1</a:t>
            </a:r>
            <a:endParaRPr kumimoji="1" lang="ja-JP" altLang="en-US" dirty="0">
              <a:latin typeface="Times New Roman" panose="02020603050405020304" pitchFamily="18" charset="0"/>
            </a:endParaRPr>
          </a:p>
        </p:txBody>
      </p:sp>
      <p:pic>
        <p:nvPicPr>
          <p:cNvPr id="93" name="図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185" y="1746447"/>
            <a:ext cx="342900" cy="428625"/>
          </a:xfrm>
          <a:prstGeom prst="rect">
            <a:avLst/>
          </a:prstGeom>
        </p:spPr>
      </p:pic>
      <p:sp>
        <p:nvSpPr>
          <p:cNvPr id="94" name="角丸四角形吹き出し 93"/>
          <p:cNvSpPr/>
          <p:nvPr/>
        </p:nvSpPr>
        <p:spPr bwMode="auto">
          <a:xfrm>
            <a:off x="86711" y="1066800"/>
            <a:ext cx="2397807" cy="1588203"/>
          </a:xfrm>
          <a:prstGeom prst="wedgeRoundRectCallout">
            <a:avLst>
              <a:gd name="adj1" fmla="val 78389"/>
              <a:gd name="adj2" fmla="val 735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このルークは</a:t>
            </a:r>
            <a:endParaRPr lang="en-US" altLang="ja-JP" sz="20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a:t>
            </a:r>
            <a:r>
              <a:rPr lang="ja-JP" altLang="en-US" sz="2000" dirty="0"/>
              <a:t>ルークとしては</a:t>
            </a:r>
            <a:r>
              <a:rPr lang="en-US" altLang="ja-JP" sz="2000" dirty="0"/>
              <a:t>)</a:t>
            </a: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初期位置から</a:t>
            </a:r>
            <a:endParaRPr lang="en-US" altLang="ja-JP" sz="20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動いていない</a:t>
            </a:r>
            <a:endParaRPr lang="en-US" altLang="ja-JP" sz="2000" dirty="0"/>
          </a:p>
        </p:txBody>
      </p:sp>
      <p:sp>
        <p:nvSpPr>
          <p:cNvPr id="90" name="テキスト ボックス 89"/>
          <p:cNvSpPr txBox="1"/>
          <p:nvPr/>
        </p:nvSpPr>
        <p:spPr>
          <a:xfrm>
            <a:off x="5890205" y="4603012"/>
            <a:ext cx="2433680" cy="1791260"/>
          </a:xfrm>
          <a:prstGeom prst="rect">
            <a:avLst/>
          </a:prstGeom>
          <a:noFill/>
        </p:spPr>
        <p:txBody>
          <a:bodyPr wrap="none" rtlCol="0">
            <a:spAutoFit/>
          </a:bodyPr>
          <a:lstStyle/>
          <a:p>
            <a:pPr algn="l"/>
            <a:r>
              <a:rPr kumimoji="1" lang="ja-JP" altLang="en-US" sz="2400" dirty="0"/>
              <a:t>キングとルークが</a:t>
            </a:r>
            <a:endParaRPr kumimoji="1" lang="en-US" altLang="ja-JP" sz="2400" dirty="0"/>
          </a:p>
          <a:p>
            <a:pPr algn="l"/>
            <a:r>
              <a:rPr lang="ja-JP" altLang="en-US" sz="2400" dirty="0"/>
              <a:t>初期位置から</a:t>
            </a:r>
            <a:endParaRPr lang="en-US" altLang="ja-JP" sz="2400" dirty="0"/>
          </a:p>
          <a:p>
            <a:pPr algn="l"/>
            <a:r>
              <a:rPr lang="ja-JP" altLang="en-US" sz="2400" dirty="0"/>
              <a:t>動いていないと</a:t>
            </a:r>
            <a:endParaRPr lang="en-US" altLang="ja-JP" sz="2400" dirty="0"/>
          </a:p>
          <a:p>
            <a:pPr algn="l"/>
            <a:r>
              <a:rPr lang="ja-JP" altLang="en-US" sz="2400" dirty="0"/>
              <a:t>いうことは</a:t>
            </a:r>
            <a:r>
              <a:rPr lang="en-US" altLang="ja-JP" sz="2400" dirty="0"/>
              <a:t>…</a:t>
            </a:r>
            <a:endParaRPr kumimoji="1" lang="ja-JP" altLang="en-US" sz="2400" dirty="0"/>
          </a:p>
        </p:txBody>
      </p:sp>
    </p:spTree>
    <p:extLst>
      <p:ext uri="{BB962C8B-B14F-4D97-AF65-F5344CB8AC3E}">
        <p14:creationId xmlns:p14="http://schemas.microsoft.com/office/powerpoint/2010/main" val="33671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checkerboard(across)">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ppt_x"/>
                                          </p:val>
                                        </p:tav>
                                        <p:tav tm="100000">
                                          <p:val>
                                            <p:strVal val="#ppt_x"/>
                                          </p:val>
                                        </p:tav>
                                      </p:tavLst>
                                    </p:anim>
                                    <p:anim calcmode="lin" valueType="num">
                                      <p:cBhvr additive="base">
                                        <p:cTn id="1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ルールの不備の例：チェス</a:t>
            </a:r>
            <a:endParaRPr kumimoji="1" lang="ja-JP" altLang="en-US" dirty="0"/>
          </a:p>
        </p:txBody>
      </p:sp>
      <p:grpSp>
        <p:nvGrpSpPr>
          <p:cNvPr id="3" name="グループ化 2"/>
          <p:cNvGrpSpPr/>
          <p:nvPr/>
        </p:nvGrpSpPr>
        <p:grpSpPr>
          <a:xfrm>
            <a:off x="562304" y="1245449"/>
            <a:ext cx="5105400" cy="5105404"/>
            <a:chOff x="562304" y="1245449"/>
            <a:chExt cx="5105400" cy="5105404"/>
          </a:xfrm>
        </p:grpSpPr>
        <p:sp>
          <p:nvSpPr>
            <p:cNvPr id="4" name="正方形/長方形 3"/>
            <p:cNvSpPr/>
            <p:nvPr/>
          </p:nvSpPr>
          <p:spPr bwMode="auto">
            <a:xfrm>
              <a:off x="562304" y="1245449"/>
              <a:ext cx="5105400" cy="5105400"/>
            </a:xfrm>
            <a:prstGeom prst="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9906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5240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057400"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90800"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058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6392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172607" y="16764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06007" y="16764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9906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524000"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057400"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590800"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058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639207" y="2209800"/>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172607" y="2209800"/>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06007" y="221456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9906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5240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057400"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590800"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058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6392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172607" y="27361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06007" y="27361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990600"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524000"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057400" y="3264749"/>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590800" y="3279037"/>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058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6392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172607" y="32695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06007" y="32695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9906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5240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057400"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590800"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058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6392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172607" y="38029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06007" y="38029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9906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524000"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057400"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581604"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058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639207" y="4336312"/>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172607" y="4336312"/>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06007" y="434107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9906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5240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057400"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590800"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058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6392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172607" y="48626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06007" y="48626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9906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524000"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7400"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5724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058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6392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172607" y="5396024"/>
              <a:ext cx="533400" cy="533400"/>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06007" y="5396024"/>
              <a:ext cx="533400" cy="533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075198" y="58276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1598178" y="58218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2141154" y="58273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2653715"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3194953" y="58276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3747589" y="58218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4240070" y="58273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4763051" y="58215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grpSp>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367976"/>
            <a:ext cx="485775" cy="442913"/>
          </a:xfrm>
          <a:prstGeom prst="rect">
            <a:avLst/>
          </a:prstGeom>
        </p:spPr>
      </p:pic>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92" y="5477133"/>
            <a:ext cx="342900" cy="428625"/>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227" y="5455611"/>
            <a:ext cx="485775" cy="442913"/>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399" y="4402987"/>
            <a:ext cx="328613" cy="400050"/>
          </a:xfrm>
          <a:prstGeom prst="rect">
            <a:avLst/>
          </a:prstGeom>
        </p:spPr>
      </p:pic>
      <p:sp>
        <p:nvSpPr>
          <p:cNvPr id="91" name="テキスト ボックス 90"/>
          <p:cNvSpPr txBox="1"/>
          <p:nvPr/>
        </p:nvSpPr>
        <p:spPr>
          <a:xfrm>
            <a:off x="1579179" y="6333875"/>
            <a:ext cx="3135795" cy="523220"/>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 0-0-0-0-0-0# </a:t>
            </a:r>
            <a:r>
              <a:rPr kumimoji="1" lang="ja-JP" altLang="en-US" dirty="0">
                <a:latin typeface="Times New Roman" panose="02020603050405020304" pitchFamily="18" charset="0"/>
                <a:cs typeface="Times New Roman" panose="02020603050405020304" pitchFamily="18" charset="0"/>
              </a:rPr>
              <a:t>まで</a:t>
            </a:r>
          </a:p>
        </p:txBody>
      </p:sp>
      <p:sp>
        <p:nvSpPr>
          <p:cNvPr id="92" name="テキスト ボックス 91"/>
          <p:cNvSpPr txBox="1"/>
          <p:nvPr/>
        </p:nvSpPr>
        <p:spPr>
          <a:xfrm>
            <a:off x="5797616" y="1775778"/>
            <a:ext cx="2642070" cy="1040285"/>
          </a:xfrm>
          <a:prstGeom prst="rect">
            <a:avLst/>
          </a:prstGeom>
          <a:noFill/>
        </p:spPr>
        <p:txBody>
          <a:bodyPr wrap="none" rtlCol="0">
            <a:spAutoFit/>
          </a:bodyPr>
          <a:lstStyle/>
          <a:p>
            <a:pPr algn="l"/>
            <a:r>
              <a:rPr kumimoji="1" lang="en-US" altLang="ja-JP" dirty="0">
                <a:latin typeface="Times New Roman" panose="02020603050405020304" pitchFamily="18" charset="0"/>
              </a:rPr>
              <a:t>1. e8=R!? Kh1</a:t>
            </a:r>
          </a:p>
          <a:p>
            <a:pPr algn="l"/>
            <a:r>
              <a:rPr kumimoji="1" lang="en-US" altLang="ja-JP" dirty="0">
                <a:latin typeface="Times New Roman" panose="02020603050405020304" pitchFamily="18" charset="0"/>
              </a:rPr>
              <a:t>2. 0-0-0-0-0-0#!!</a:t>
            </a:r>
            <a:endParaRPr kumimoji="1" lang="ja-JP" altLang="en-US" dirty="0">
              <a:latin typeface="Times New Roman" panose="02020603050405020304" pitchFamily="18" charset="0"/>
            </a:endParaRPr>
          </a:p>
        </p:txBody>
      </p:sp>
      <p:pic>
        <p:nvPicPr>
          <p:cNvPr id="93" name="図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813" y="4923271"/>
            <a:ext cx="342900" cy="428625"/>
          </a:xfrm>
          <a:prstGeom prst="rect">
            <a:avLst/>
          </a:prstGeom>
        </p:spPr>
      </p:pic>
      <p:sp>
        <p:nvSpPr>
          <p:cNvPr id="94" name="テキスト ボックス 93"/>
          <p:cNvSpPr txBox="1"/>
          <p:nvPr/>
        </p:nvSpPr>
        <p:spPr>
          <a:xfrm>
            <a:off x="5802264" y="4663565"/>
            <a:ext cx="3113353" cy="1040285"/>
          </a:xfrm>
          <a:prstGeom prst="rect">
            <a:avLst/>
          </a:prstGeom>
          <a:noFill/>
        </p:spPr>
        <p:txBody>
          <a:bodyPr wrap="none" rtlCol="0">
            <a:spAutoFit/>
          </a:bodyPr>
          <a:lstStyle/>
          <a:p>
            <a:pPr algn="l"/>
            <a:r>
              <a:rPr lang="ja-JP" altLang="en-US" dirty="0"/>
              <a:t>縦にキャスリングが</a:t>
            </a:r>
            <a:endParaRPr lang="en-US" altLang="ja-JP" dirty="0"/>
          </a:p>
          <a:p>
            <a:pPr algn="l"/>
            <a:r>
              <a:rPr kumimoji="1" lang="ja-JP" altLang="en-US" dirty="0"/>
              <a:t>できてしまう！</a:t>
            </a:r>
            <a:endParaRPr kumimoji="1" lang="en-US" altLang="ja-JP" dirty="0"/>
          </a:p>
        </p:txBody>
      </p:sp>
    </p:spTree>
    <p:extLst>
      <p:ext uri="{BB962C8B-B14F-4D97-AF65-F5344CB8AC3E}">
        <p14:creationId xmlns:p14="http://schemas.microsoft.com/office/powerpoint/2010/main" val="36867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ルールの不備：将棋</a:t>
            </a:r>
            <a:endParaRPr kumimoji="1" lang="ja-JP" altLang="en-US" dirty="0"/>
          </a:p>
        </p:txBody>
      </p:sp>
      <p:sp>
        <p:nvSpPr>
          <p:cNvPr id="3" name="コンテンツ プレースホルダー 2"/>
          <p:cNvSpPr>
            <a:spLocks noGrp="1"/>
          </p:cNvSpPr>
          <p:nvPr>
            <p:ph idx="1"/>
          </p:nvPr>
        </p:nvSpPr>
        <p:spPr>
          <a:xfrm>
            <a:off x="457200" y="1600200"/>
            <a:ext cx="8610600" cy="4525963"/>
          </a:xfrm>
        </p:spPr>
        <p:txBody>
          <a:bodyPr/>
          <a:lstStyle/>
          <a:p>
            <a:r>
              <a:rPr kumimoji="1" lang="ja-JP" altLang="en-US" sz="2800" dirty="0"/>
              <a:t>打ち歩詰め</a:t>
            </a:r>
            <a:endParaRPr kumimoji="1" lang="en-US" altLang="ja-JP" sz="2800" dirty="0"/>
          </a:p>
          <a:p>
            <a:pPr lvl="1"/>
            <a:r>
              <a:rPr lang="ja-JP" altLang="en-US" sz="2400" dirty="0"/>
              <a:t>打歩で詰めてはいけない</a:t>
            </a:r>
            <a:endParaRPr lang="en-US" altLang="ja-JP" sz="2400" dirty="0"/>
          </a:p>
          <a:p>
            <a:r>
              <a:rPr kumimoji="1" lang="ja-JP" altLang="en-US" dirty="0"/>
              <a:t>千日手</a:t>
            </a:r>
            <a:endParaRPr kumimoji="1" lang="en-US" altLang="ja-JP" dirty="0"/>
          </a:p>
          <a:p>
            <a:pPr lvl="1"/>
            <a:r>
              <a:rPr lang="ja-JP" altLang="en-US" sz="2400" dirty="0"/>
              <a:t>千日手は先手後手を入れ替えて指し直し</a:t>
            </a:r>
            <a:endParaRPr lang="en-US" altLang="ja-JP" sz="2400" dirty="0"/>
          </a:p>
          <a:p>
            <a:pPr lvl="1"/>
            <a:r>
              <a:rPr kumimoji="1" lang="ja-JP" altLang="en-US" sz="2400" dirty="0"/>
              <a:t>ただし連続王手の千日手の場合は王手を掛けた方が負け</a:t>
            </a:r>
          </a:p>
        </p:txBody>
      </p:sp>
      <p:sp>
        <p:nvSpPr>
          <p:cNvPr id="4" name="テキスト ボックス 3"/>
          <p:cNvSpPr txBox="1"/>
          <p:nvPr/>
        </p:nvSpPr>
        <p:spPr>
          <a:xfrm>
            <a:off x="1693390" y="4724400"/>
            <a:ext cx="6138219" cy="523220"/>
          </a:xfrm>
          <a:prstGeom prst="rect">
            <a:avLst/>
          </a:prstGeom>
          <a:noFill/>
        </p:spPr>
        <p:txBody>
          <a:bodyPr wrap="none" rtlCol="0">
            <a:spAutoFit/>
          </a:bodyPr>
          <a:lstStyle/>
          <a:p>
            <a:r>
              <a:rPr kumimoji="1" lang="ja-JP" altLang="en-US" dirty="0"/>
              <a:t>この</a:t>
            </a:r>
            <a:r>
              <a:rPr kumimoji="1" lang="en-US" altLang="ja-JP" dirty="0"/>
              <a:t>2</a:t>
            </a:r>
            <a:r>
              <a:rPr kumimoji="1" lang="ja-JP" altLang="en-US" dirty="0" err="1"/>
              <a:t>つの</a:t>
            </a:r>
            <a:r>
              <a:rPr kumimoji="1" lang="ja-JP" altLang="en-US" dirty="0"/>
              <a:t>ルールが組み合わさると</a:t>
            </a:r>
            <a:r>
              <a:rPr kumimoji="1" lang="en-US" altLang="ja-JP" dirty="0"/>
              <a:t>…</a:t>
            </a:r>
            <a:r>
              <a:rPr kumimoji="1" lang="ja-JP" altLang="en-US" dirty="0"/>
              <a:t>？</a:t>
            </a:r>
          </a:p>
        </p:txBody>
      </p:sp>
    </p:spTree>
    <p:extLst>
      <p:ext uri="{BB962C8B-B14F-4D97-AF65-F5344CB8AC3E}">
        <p14:creationId xmlns:p14="http://schemas.microsoft.com/office/powerpoint/2010/main" val="12400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1462005" y="6436745"/>
            <a:ext cx="3365024" cy="461665"/>
          </a:xfrm>
          <a:prstGeom prst="rect">
            <a:avLst/>
          </a:prstGeom>
          <a:noFill/>
        </p:spPr>
        <p:txBody>
          <a:bodyPr wrap="none" rtlCol="0">
            <a:spAutoFit/>
          </a:bodyPr>
          <a:lstStyle/>
          <a:p>
            <a:r>
              <a:rPr lang="en-US" altLang="ja-JP" sz="2400" dirty="0">
                <a:latin typeface="Times New Roman" panose="02020603050405020304" pitchFamily="18" charset="0"/>
              </a:rPr>
              <a:t>69</a:t>
            </a:r>
            <a:r>
              <a:rPr lang="ja-JP" altLang="en-US" sz="2400" dirty="0">
                <a:latin typeface="Times New Roman" panose="02020603050405020304" pitchFamily="18" charset="0"/>
              </a:rPr>
              <a:t>手詰</a:t>
            </a:r>
            <a:r>
              <a:rPr lang="en-US" altLang="ja-JP" sz="2400" dirty="0">
                <a:latin typeface="Times New Roman" panose="02020603050405020304" pitchFamily="18" charset="0"/>
              </a:rPr>
              <a:t>(</a:t>
            </a:r>
            <a:r>
              <a:rPr lang="ja-JP" altLang="en-US" sz="2400" dirty="0">
                <a:latin typeface="Times New Roman" panose="02020603050405020304" pitchFamily="18" charset="0"/>
              </a:rPr>
              <a:t>縫田光司，</a:t>
            </a:r>
            <a:r>
              <a:rPr lang="en-US" altLang="ja-JP" sz="2400" dirty="0">
                <a:latin typeface="Times New Roman" panose="02020603050405020304" pitchFamily="18" charset="0"/>
              </a:rPr>
              <a:t>1997)</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5950053" y="533611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41" name="フリーフォーム 140"/>
          <p:cNvSpPr/>
          <p:nvPr/>
        </p:nvSpPr>
        <p:spPr bwMode="auto">
          <a:xfrm>
            <a:off x="5955081" y="581743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3" name="テキスト ボックス 142"/>
          <p:cNvSpPr txBox="1"/>
          <p:nvPr/>
        </p:nvSpPr>
        <p:spPr>
          <a:xfrm>
            <a:off x="6149808" y="1308420"/>
            <a:ext cx="2577950" cy="1040285"/>
          </a:xfrm>
          <a:prstGeom prst="rect">
            <a:avLst/>
          </a:prstGeom>
          <a:noFill/>
        </p:spPr>
        <p:txBody>
          <a:bodyPr wrap="none" rtlCol="0">
            <a:spAutoFit/>
          </a:bodyPr>
          <a:lstStyle/>
          <a:p>
            <a:r>
              <a:rPr kumimoji="1" lang="ja-JP" altLang="en-US" dirty="0"/>
              <a:t>「最後の審判」</a:t>
            </a:r>
            <a:endParaRPr kumimoji="1" lang="en-US" altLang="ja-JP" dirty="0"/>
          </a:p>
          <a:p>
            <a:r>
              <a:rPr lang="ja-JP" altLang="en-US" dirty="0">
                <a:latin typeface="Times New Roman" panose="02020603050405020304" pitchFamily="18" charset="0"/>
              </a:rPr>
              <a:t>縫田光司，</a:t>
            </a:r>
            <a:r>
              <a:rPr lang="en-US" altLang="ja-JP" dirty="0">
                <a:latin typeface="Times New Roman" panose="02020603050405020304" pitchFamily="18" charset="0"/>
              </a:rPr>
              <a:t>1997</a:t>
            </a:r>
            <a:endParaRPr kumimoji="1" lang="ja-JP" altLang="en-US" dirty="0"/>
          </a:p>
        </p:txBody>
      </p:sp>
    </p:spTree>
    <p:extLst>
      <p:ext uri="{BB962C8B-B14F-4D97-AF65-F5344CB8AC3E}">
        <p14:creationId xmlns:p14="http://schemas.microsoft.com/office/powerpoint/2010/main" val="643622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209807" y="6436745"/>
            <a:ext cx="1869423" cy="461665"/>
          </a:xfrm>
          <a:prstGeom prst="rect">
            <a:avLst/>
          </a:prstGeom>
          <a:noFill/>
        </p:spPr>
        <p:txBody>
          <a:bodyPr wrap="none" rtlCol="0">
            <a:spAutoFit/>
          </a:bodyPr>
          <a:lstStyle/>
          <a:p>
            <a:r>
              <a:rPr lang="ja-JP" altLang="en-US" sz="2400" dirty="0">
                <a:latin typeface="Times New Roman" panose="02020603050405020304" pitchFamily="18" charset="0"/>
              </a:rPr>
              <a:t>▲５六角まで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859638" y="41592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42" name="テキスト ボックス 141"/>
          <p:cNvSpPr txBox="1"/>
          <p:nvPr/>
        </p:nvSpPr>
        <p:spPr>
          <a:xfrm>
            <a:off x="5867725" y="1123905"/>
            <a:ext cx="1107996" cy="369332"/>
          </a:xfrm>
          <a:prstGeom prst="rect">
            <a:avLst/>
          </a:prstGeom>
          <a:noFill/>
        </p:spPr>
        <p:txBody>
          <a:bodyPr wrap="none" rtlCol="0">
            <a:spAutoFit/>
          </a:bodyPr>
          <a:lstStyle/>
          <a:p>
            <a:pPr algn="l"/>
            <a:r>
              <a:rPr kumimoji="1" lang="ja-JP" altLang="en-US" sz="1800" dirty="0">
                <a:ea typeface="ＭＳ ゴシック" panose="020B0609070205080204" pitchFamily="49" charset="-128"/>
              </a:rPr>
              <a:t>▲５六角</a:t>
            </a:r>
            <a:endParaRPr kumimoji="1" lang="en-US" altLang="ja-JP" sz="1800" dirty="0">
              <a:ea typeface="ＭＳ ゴシック" panose="020B0609070205080204" pitchFamily="49" charset="-128"/>
            </a:endParaRPr>
          </a:p>
        </p:txBody>
      </p:sp>
      <p:sp>
        <p:nvSpPr>
          <p:cNvPr id="141" name="フリーフォーム 140"/>
          <p:cNvSpPr/>
          <p:nvPr/>
        </p:nvSpPr>
        <p:spPr bwMode="auto">
          <a:xfrm>
            <a:off x="5955081" y="581743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4" name="テキスト ボックス 143"/>
          <p:cNvSpPr txBox="1"/>
          <p:nvPr/>
        </p:nvSpPr>
        <p:spPr>
          <a:xfrm>
            <a:off x="5979132" y="4397414"/>
            <a:ext cx="2611827" cy="904863"/>
          </a:xfrm>
          <a:prstGeom prst="rect">
            <a:avLst/>
          </a:prstGeom>
          <a:noFill/>
        </p:spPr>
        <p:txBody>
          <a:bodyPr wrap="square" rtlCol="0">
            <a:spAutoFit/>
          </a:bodyPr>
          <a:lstStyle/>
          <a:p>
            <a:pPr algn="l"/>
            <a:r>
              <a:rPr kumimoji="1" lang="ja-JP" altLang="en-US" sz="2400" dirty="0"/>
              <a:t>後手の手は</a:t>
            </a:r>
            <a:endParaRPr kumimoji="1" lang="en-US" altLang="ja-JP" sz="2400" dirty="0"/>
          </a:p>
          <a:p>
            <a:pPr algn="l"/>
            <a:r>
              <a:rPr lang="ja-JP" altLang="en-US" sz="2400" dirty="0"/>
              <a:t>△４四玉のみ</a:t>
            </a:r>
            <a:endParaRPr kumimoji="1" lang="ja-JP" altLang="en-US" sz="2400" dirty="0"/>
          </a:p>
        </p:txBody>
      </p:sp>
    </p:spTree>
    <p:extLst>
      <p:ext uri="{BB962C8B-B14F-4D97-AF65-F5344CB8AC3E}">
        <p14:creationId xmlns:p14="http://schemas.microsoft.com/office/powerpoint/2010/main" val="5972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ppt_x"/>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209806" y="6436745"/>
            <a:ext cx="1869423" cy="461665"/>
          </a:xfrm>
          <a:prstGeom prst="rect">
            <a:avLst/>
          </a:prstGeom>
          <a:noFill/>
        </p:spPr>
        <p:txBody>
          <a:bodyPr wrap="none" rtlCol="0">
            <a:spAutoFit/>
          </a:bodyPr>
          <a:lstStyle/>
          <a:p>
            <a:r>
              <a:rPr lang="ja-JP" altLang="en-US" sz="2400" dirty="0">
                <a:latin typeface="Times New Roman" panose="02020603050405020304" pitchFamily="18" charset="0"/>
              </a:rPr>
              <a:t>▲６七角まで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347322" y="46987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42" name="テキスト ボックス 141"/>
          <p:cNvSpPr txBox="1"/>
          <p:nvPr/>
        </p:nvSpPr>
        <p:spPr>
          <a:xfrm>
            <a:off x="5867725" y="1123905"/>
            <a:ext cx="2954655" cy="3028521"/>
          </a:xfrm>
          <a:prstGeom prst="rect">
            <a:avLst/>
          </a:prstGeom>
          <a:noFill/>
        </p:spPr>
        <p:txBody>
          <a:bodyPr wrap="none" rtlCol="0">
            <a:spAutoFit/>
          </a:bodyPr>
          <a:lstStyle/>
          <a:p>
            <a:pPr algn="l"/>
            <a:r>
              <a:rPr kumimoji="1" lang="ja-JP" altLang="en-US" sz="1800" dirty="0">
                <a:ea typeface="ＭＳ ゴシック" panose="020B0609070205080204" pitchFamily="49" charset="-128"/>
              </a:rPr>
              <a:t>▲５六角　　　　△４四玉</a:t>
            </a:r>
            <a:endParaRPr kumimoji="1"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▲３三銀引不成　△５二</a:t>
            </a:r>
            <a:r>
              <a:rPr lang="ja-JP" altLang="en-US" sz="1800" dirty="0">
                <a:ea typeface="ＭＳ ゴシック" panose="020B0609070205080204" pitchFamily="49" charset="-128"/>
              </a:rPr>
              <a:t>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▲７四角　　　　△６三角</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a:t>
            </a:r>
            <a:r>
              <a:rPr kumimoji="1" lang="ja-JP" altLang="en-US" sz="1800" dirty="0">
                <a:ea typeface="ＭＳ ゴシック" panose="020B0609070205080204" pitchFamily="49" charset="-128"/>
              </a:rPr>
              <a:t>同角成</a:t>
            </a:r>
            <a:r>
              <a:rPr lang="ja-JP" altLang="en-US" sz="1800" dirty="0">
                <a:ea typeface="ＭＳ ゴシック" panose="020B0609070205080204" pitchFamily="49" charset="-128"/>
              </a:rPr>
              <a:t>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▲８五角　　　　△６二玉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▲５一銀不成　　△５三玉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▲４二銀不成　　△４四玉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▲４五歩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▲６七角</a:t>
            </a:r>
          </a:p>
        </p:txBody>
      </p:sp>
      <p:sp>
        <p:nvSpPr>
          <p:cNvPr id="3" name="テキスト ボックス 2"/>
          <p:cNvSpPr txBox="1"/>
          <p:nvPr/>
        </p:nvSpPr>
        <p:spPr>
          <a:xfrm>
            <a:off x="6025323" y="4338536"/>
            <a:ext cx="2698393" cy="1348061"/>
          </a:xfrm>
          <a:prstGeom prst="rect">
            <a:avLst/>
          </a:prstGeom>
          <a:noFill/>
        </p:spPr>
        <p:txBody>
          <a:bodyPr wrap="square" rtlCol="0">
            <a:spAutoFit/>
          </a:bodyPr>
          <a:lstStyle/>
          <a:p>
            <a:pPr algn="l"/>
            <a:r>
              <a:rPr kumimoji="1" lang="ja-JP" altLang="en-US" sz="2400" dirty="0"/>
              <a:t>後手の手は</a:t>
            </a:r>
            <a:endParaRPr kumimoji="1" lang="en-US" altLang="ja-JP" sz="2400" dirty="0"/>
          </a:p>
          <a:p>
            <a:pPr algn="l"/>
            <a:r>
              <a:rPr lang="ja-JP" altLang="en-US" sz="2400" dirty="0"/>
              <a:t>△４四玉か</a:t>
            </a:r>
            <a:endParaRPr lang="en-US" altLang="ja-JP" sz="2400" dirty="0"/>
          </a:p>
          <a:p>
            <a:pPr algn="l"/>
            <a:r>
              <a:rPr lang="ja-JP" altLang="en-US" sz="2400" dirty="0"/>
              <a:t>△５六歩のみ</a:t>
            </a:r>
            <a:endParaRPr kumimoji="1" lang="ja-JP" altLang="en-US" sz="2400" dirty="0"/>
          </a:p>
        </p:txBody>
      </p:sp>
      <p:sp>
        <p:nvSpPr>
          <p:cNvPr id="143" name="テキスト ボックス 142"/>
          <p:cNvSpPr txBox="1"/>
          <p:nvPr/>
        </p:nvSpPr>
        <p:spPr>
          <a:xfrm>
            <a:off x="6074887" y="5706556"/>
            <a:ext cx="2943434" cy="523220"/>
          </a:xfrm>
          <a:prstGeom prst="rect">
            <a:avLst/>
          </a:prstGeom>
          <a:noFill/>
        </p:spPr>
        <p:txBody>
          <a:bodyPr wrap="none" rtlCol="0">
            <a:spAutoFit/>
          </a:bodyPr>
          <a:lstStyle/>
          <a:p>
            <a:pPr algn="l"/>
            <a:r>
              <a:rPr lang="ja-JP" altLang="en-US" dirty="0"/>
              <a:t>△４四玉は早詰み</a:t>
            </a:r>
            <a:endParaRPr kumimoji="1" lang="ja-JP" altLang="en-US" dirty="0"/>
          </a:p>
        </p:txBody>
      </p:sp>
    </p:spTree>
    <p:extLst>
      <p:ext uri="{BB962C8B-B14F-4D97-AF65-F5344CB8AC3E}">
        <p14:creationId xmlns:p14="http://schemas.microsoft.com/office/powerpoint/2010/main" val="16619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additive="base">
                                        <p:cTn id="13" dur="500" fill="hold"/>
                                        <p:tgtEl>
                                          <p:spTgt spid="143"/>
                                        </p:tgtEl>
                                        <p:attrNameLst>
                                          <p:attrName>ppt_x</p:attrName>
                                        </p:attrNameLst>
                                      </p:cBhvr>
                                      <p:tavLst>
                                        <p:tav tm="0">
                                          <p:val>
                                            <p:strVal val="#ppt_x"/>
                                          </p:val>
                                        </p:tav>
                                        <p:tav tm="100000">
                                          <p:val>
                                            <p:strVal val="#ppt_x"/>
                                          </p:val>
                                        </p:tav>
                                      </p:tavLst>
                                    </p:anim>
                                    <p:anim calcmode="lin" valueType="num">
                                      <p:cBhvr additive="base">
                                        <p:cTn id="1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209810" y="6436745"/>
            <a:ext cx="1869422" cy="461665"/>
          </a:xfrm>
          <a:prstGeom prst="rect">
            <a:avLst/>
          </a:prstGeom>
          <a:noFill/>
        </p:spPr>
        <p:txBody>
          <a:bodyPr wrap="none" rtlCol="0">
            <a:spAutoFit/>
          </a:bodyPr>
          <a:lstStyle/>
          <a:p>
            <a:r>
              <a:rPr lang="ja-JP" altLang="en-US" sz="2400" dirty="0">
                <a:latin typeface="Times New Roman" panose="02020603050405020304" pitchFamily="18" charset="0"/>
              </a:rPr>
              <a:t>△５六歩まで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347322" y="46987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42" name="テキスト ボックス 141"/>
          <p:cNvSpPr txBox="1"/>
          <p:nvPr/>
        </p:nvSpPr>
        <p:spPr>
          <a:xfrm>
            <a:off x="5867725" y="1123905"/>
            <a:ext cx="2954655" cy="3028521"/>
          </a:xfrm>
          <a:prstGeom prst="rect">
            <a:avLst/>
          </a:prstGeom>
          <a:noFill/>
        </p:spPr>
        <p:txBody>
          <a:bodyPr wrap="none" rtlCol="0">
            <a:spAutoFit/>
          </a:bodyPr>
          <a:lstStyle/>
          <a:p>
            <a:pPr algn="l"/>
            <a:r>
              <a:rPr kumimoji="1" lang="ja-JP" altLang="en-US" sz="1800" dirty="0">
                <a:ea typeface="ＭＳ ゴシック" panose="020B0609070205080204" pitchFamily="49" charset="-128"/>
              </a:rPr>
              <a:t>▲５六角　　　　△４四玉</a:t>
            </a:r>
            <a:endParaRPr kumimoji="1"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▲３三銀引不成　△５二</a:t>
            </a:r>
            <a:r>
              <a:rPr lang="ja-JP" altLang="en-US" sz="1800" dirty="0">
                <a:ea typeface="ＭＳ ゴシック" panose="020B0609070205080204" pitchFamily="49" charset="-128"/>
              </a:rPr>
              <a:t>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▲７四角　　　　△６三角</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a:t>
            </a:r>
            <a:r>
              <a:rPr kumimoji="1" lang="ja-JP" altLang="en-US" sz="1800" dirty="0">
                <a:ea typeface="ＭＳ ゴシック" panose="020B0609070205080204" pitchFamily="49" charset="-128"/>
              </a:rPr>
              <a:t>同角成</a:t>
            </a:r>
            <a:r>
              <a:rPr lang="ja-JP" altLang="en-US" sz="1800" dirty="0">
                <a:ea typeface="ＭＳ ゴシック" panose="020B0609070205080204" pitchFamily="49" charset="-128"/>
              </a:rPr>
              <a:t>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▲８五角　　　　△６二玉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▲５一銀不成　　△５三玉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▲４二銀不成　　△４四玉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▲４五歩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▲６七角　　　　△５六歩</a:t>
            </a:r>
          </a:p>
        </p:txBody>
      </p:sp>
      <p:sp>
        <p:nvSpPr>
          <p:cNvPr id="3" name="テキスト ボックス 2"/>
          <p:cNvSpPr txBox="1"/>
          <p:nvPr/>
        </p:nvSpPr>
        <p:spPr>
          <a:xfrm>
            <a:off x="5922596" y="4397583"/>
            <a:ext cx="2241319" cy="904863"/>
          </a:xfrm>
          <a:prstGeom prst="rect">
            <a:avLst/>
          </a:prstGeom>
          <a:noFill/>
        </p:spPr>
        <p:txBody>
          <a:bodyPr wrap="none" rtlCol="0">
            <a:spAutoFit/>
          </a:bodyPr>
          <a:lstStyle/>
          <a:p>
            <a:pPr algn="l"/>
            <a:r>
              <a:rPr lang="ja-JP" altLang="en-US" sz="2400" dirty="0"/>
              <a:t>先手</a:t>
            </a:r>
            <a:r>
              <a:rPr kumimoji="1" lang="ja-JP" altLang="en-US" sz="2400" dirty="0"/>
              <a:t>の手は</a:t>
            </a:r>
            <a:endParaRPr kumimoji="1" lang="en-US" altLang="ja-JP" sz="2400" dirty="0"/>
          </a:p>
          <a:p>
            <a:pPr algn="l"/>
            <a:r>
              <a:rPr lang="ja-JP" altLang="en-US" sz="2400" dirty="0"/>
              <a:t>▲５六同角のみ</a:t>
            </a:r>
            <a:endParaRPr kumimoji="1" lang="ja-JP" altLang="en-US" sz="2400" dirty="0"/>
          </a:p>
        </p:txBody>
      </p:sp>
      <p:sp>
        <p:nvSpPr>
          <p:cNvPr id="141" name="フリーフォーム 140"/>
          <p:cNvSpPr/>
          <p:nvPr/>
        </p:nvSpPr>
        <p:spPr bwMode="auto">
          <a:xfrm rot="10800000">
            <a:off x="2852717" y="41592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1" name="角丸四角形吹き出し 130"/>
          <p:cNvSpPr/>
          <p:nvPr/>
        </p:nvSpPr>
        <p:spPr bwMode="auto">
          <a:xfrm>
            <a:off x="686397" y="2447650"/>
            <a:ext cx="1780047" cy="1044935"/>
          </a:xfrm>
          <a:prstGeom prst="wedgeRoundRectCallout">
            <a:avLst>
              <a:gd name="adj1" fmla="val 67330"/>
              <a:gd name="adj2" fmla="val 10113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逆王手！</a:t>
            </a:r>
          </a:p>
        </p:txBody>
      </p:sp>
    </p:spTree>
    <p:extLst>
      <p:ext uri="{BB962C8B-B14F-4D97-AF65-F5344CB8AC3E}">
        <p14:creationId xmlns:p14="http://schemas.microsoft.com/office/powerpoint/2010/main" val="7662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checkerboard(across)">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055920" y="6436745"/>
            <a:ext cx="2177199" cy="461665"/>
          </a:xfrm>
          <a:prstGeom prst="rect">
            <a:avLst/>
          </a:prstGeom>
          <a:noFill/>
        </p:spPr>
        <p:txBody>
          <a:bodyPr wrap="none" rtlCol="0">
            <a:spAutoFit/>
          </a:bodyPr>
          <a:lstStyle/>
          <a:p>
            <a:r>
              <a:rPr lang="ja-JP" altLang="en-US" sz="2400" dirty="0">
                <a:latin typeface="Times New Roman" panose="02020603050405020304" pitchFamily="18" charset="0"/>
              </a:rPr>
              <a:t>▲５六同角まで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859638" y="41592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141" name="フリーフォーム 140"/>
          <p:cNvSpPr/>
          <p:nvPr/>
        </p:nvSpPr>
        <p:spPr bwMode="auto">
          <a:xfrm>
            <a:off x="5955081" y="581743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44" name="テキスト ボックス 143"/>
          <p:cNvSpPr txBox="1"/>
          <p:nvPr/>
        </p:nvSpPr>
        <p:spPr>
          <a:xfrm>
            <a:off x="6126251" y="4590911"/>
            <a:ext cx="3221404" cy="1040285"/>
          </a:xfrm>
          <a:prstGeom prst="rect">
            <a:avLst/>
          </a:prstGeom>
          <a:noFill/>
        </p:spPr>
        <p:txBody>
          <a:bodyPr wrap="square" rtlCol="0">
            <a:spAutoFit/>
          </a:bodyPr>
          <a:lstStyle/>
          <a:p>
            <a:pPr algn="l"/>
            <a:r>
              <a:rPr lang="ja-JP" altLang="en-US" dirty="0"/>
              <a:t>この局面は</a:t>
            </a:r>
            <a:endParaRPr lang="en-US" altLang="ja-JP" dirty="0"/>
          </a:p>
          <a:p>
            <a:pPr algn="l"/>
            <a:r>
              <a:rPr kumimoji="1" lang="en-US" altLang="ja-JP" dirty="0"/>
              <a:t>1</a:t>
            </a:r>
            <a:r>
              <a:rPr kumimoji="1" lang="ja-JP" altLang="en-US" dirty="0"/>
              <a:t>手目後と同一！</a:t>
            </a:r>
            <a:endParaRPr kumimoji="1" lang="en-US" altLang="ja-JP" dirty="0"/>
          </a:p>
        </p:txBody>
      </p:sp>
      <p:sp>
        <p:nvSpPr>
          <p:cNvPr id="143" name="テキスト ボックス 142"/>
          <p:cNvSpPr txBox="1"/>
          <p:nvPr/>
        </p:nvSpPr>
        <p:spPr>
          <a:xfrm>
            <a:off x="5867725" y="1123905"/>
            <a:ext cx="2954655" cy="3360920"/>
          </a:xfrm>
          <a:prstGeom prst="rect">
            <a:avLst/>
          </a:prstGeom>
          <a:noFill/>
        </p:spPr>
        <p:txBody>
          <a:bodyPr wrap="none" rtlCol="0">
            <a:spAutoFit/>
          </a:bodyPr>
          <a:lstStyle/>
          <a:p>
            <a:pPr algn="l"/>
            <a:r>
              <a:rPr kumimoji="1" lang="ja-JP" altLang="en-US" sz="1800" dirty="0">
                <a:ea typeface="ＭＳ ゴシック" panose="020B0609070205080204" pitchFamily="49" charset="-128"/>
              </a:rPr>
              <a:t>▲５六角　　　　△４四玉</a:t>
            </a:r>
            <a:endParaRPr kumimoji="1"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▲３三銀引不成　△５二</a:t>
            </a:r>
            <a:r>
              <a:rPr lang="ja-JP" altLang="en-US" sz="1800" dirty="0">
                <a:ea typeface="ＭＳ ゴシック" panose="020B0609070205080204" pitchFamily="49" charset="-128"/>
              </a:rPr>
              <a:t>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▲７四角　　　　△６三角</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a:t>
            </a:r>
            <a:r>
              <a:rPr kumimoji="1" lang="ja-JP" altLang="en-US" sz="1800" dirty="0">
                <a:ea typeface="ＭＳ ゴシック" panose="020B0609070205080204" pitchFamily="49" charset="-128"/>
              </a:rPr>
              <a:t>同角成</a:t>
            </a:r>
            <a:r>
              <a:rPr lang="ja-JP" altLang="en-US" sz="1800" dirty="0">
                <a:ea typeface="ＭＳ ゴシック" panose="020B0609070205080204" pitchFamily="49" charset="-128"/>
              </a:rPr>
              <a:t>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▲８五角　　　　△６二玉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▲５一銀不成　　△５三玉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▲４二銀不成　　△４四玉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▲４五歩　　　　△同玉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▲６七角　　　　△５六歩</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▲同角</a:t>
            </a:r>
            <a:endParaRPr kumimoji="1" lang="ja-JP" altLang="en-US" sz="1800" dirty="0">
              <a:ea typeface="ＭＳ ゴシック" panose="020B0609070205080204" pitchFamily="49" charset="-128"/>
            </a:endParaRPr>
          </a:p>
        </p:txBody>
      </p:sp>
    </p:spTree>
    <p:extLst>
      <p:ext uri="{BB962C8B-B14F-4D97-AF65-F5344CB8AC3E}">
        <p14:creationId xmlns:p14="http://schemas.microsoft.com/office/powerpoint/2010/main" val="36907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ppt_x"/>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ルールの不備：将棋</a:t>
            </a:r>
            <a:endParaRPr kumimoji="1" lang="ja-JP" altLang="en-US" dirty="0"/>
          </a:p>
        </p:txBody>
      </p:sp>
      <p:grpSp>
        <p:nvGrpSpPr>
          <p:cNvPr id="137" name="グループ化 136"/>
          <p:cNvGrpSpPr>
            <a:grpSpLocks noChangeAspect="1"/>
          </p:cNvGrpSpPr>
          <p:nvPr/>
        </p:nvGrpSpPr>
        <p:grpSpPr>
          <a:xfrm>
            <a:off x="6184312" y="1878286"/>
            <a:ext cx="2750965" cy="2749086"/>
            <a:chOff x="443345" y="954810"/>
            <a:chExt cx="5501929" cy="5498173"/>
          </a:xfrm>
        </p:grpSpPr>
        <p:grpSp>
          <p:nvGrpSpPr>
            <p:cNvPr id="3" name="グループ化 2"/>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2"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9</a:t>
                </a:r>
                <a:endParaRPr kumimoji="1" lang="ja-JP" altLang="en-US" sz="1000"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2"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8</a:t>
                </a:r>
                <a:endParaRPr kumimoji="1" lang="ja-JP" altLang="en-US" sz="1000"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80"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7</a:t>
                </a:r>
                <a:endParaRPr kumimoji="1" lang="ja-JP" altLang="en-US" sz="1000"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6</a:t>
                </a:r>
                <a:endParaRPr kumimoji="1" lang="ja-JP" altLang="en-US" sz="1000"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7"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5</a:t>
                </a:r>
                <a:endParaRPr kumimoji="1" lang="ja-JP" altLang="en-US" sz="1000"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7"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4</a:t>
                </a:r>
                <a:endParaRPr kumimoji="1" lang="ja-JP" altLang="en-US" sz="1000"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4"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3</a:t>
                </a:r>
                <a:endParaRPr kumimoji="1" lang="ja-JP" altLang="en-US" sz="1000"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2</a:t>
                </a:r>
                <a:endParaRPr kumimoji="1" lang="ja-JP" altLang="en-US" sz="1000"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1</a:t>
                </a:r>
                <a:endParaRPr kumimoji="1" lang="ja-JP" altLang="en-US" sz="1000"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4" y="5308580"/>
                <a:ext cx="549370" cy="615553"/>
              </a:xfrm>
              <a:prstGeom prst="rect">
                <a:avLst/>
              </a:prstGeom>
              <a:noFill/>
            </p:spPr>
            <p:txBody>
              <a:bodyPr wrap="square" rtlCol="0">
                <a:spAutoFit/>
              </a:bodyPr>
              <a:lstStyle/>
              <a:p>
                <a:r>
                  <a:rPr kumimoji="1" lang="ja-JP" altLang="en-US" sz="1000"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09" y="4752530"/>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4" y="423185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4" y="319760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4" y="265911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9" y="213843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4" y="159994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7" y="584198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106" name="フリーフォーム 105"/>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107" name="フリーフォーム 106"/>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08" name="フリーフォーム 107"/>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109" name="フリーフォーム 108"/>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110" name="フリーフォーム 109"/>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飛</a:t>
              </a:r>
              <a:endParaRPr kumimoji="1" lang="ja-JP" altLang="en-US" sz="1000" b="1" i="0" u="none" strike="noStrike" cap="none" normalizeH="0" dirty="0">
                <a:ln>
                  <a:noFill/>
                </a:ln>
                <a:solidFill>
                  <a:schemeClr val="bg2"/>
                </a:solidFill>
                <a:effectLst/>
              </a:endParaRPr>
            </a:p>
          </p:txBody>
        </p:sp>
        <p:sp>
          <p:nvSpPr>
            <p:cNvPr id="111" name="フリーフォーム 110"/>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112" name="フリーフォーム 111"/>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113" name="フリーフォーム 112"/>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114" name="フリーフォーム 113"/>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115" name="フリーフォーム 114"/>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16" name="フリーフォーム 115"/>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117" name="フリーフォーム 116"/>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18" name="フリーフォーム 117"/>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119" name="フリーフォーム 118"/>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120" name="フリーフォーム 119"/>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121" name="フリーフォーム 120"/>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22" name="フリーフォーム 121"/>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23" name="フリーフォーム 122"/>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124" name="フリーフォーム 123"/>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125" name="フリーフォーム 124"/>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126" name="フリーフォーム 125"/>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127" name="フリーフォーム 126"/>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玉</a:t>
              </a:r>
              <a:endParaRPr kumimoji="1" lang="ja-JP" altLang="en-US" sz="1000" b="1" i="0" u="none" strike="noStrike" cap="none" normalizeH="0" dirty="0">
                <a:ln>
                  <a:noFill/>
                </a:ln>
                <a:solidFill>
                  <a:schemeClr val="bg2"/>
                </a:solidFill>
                <a:effectLst/>
              </a:endParaRPr>
            </a:p>
          </p:txBody>
        </p:sp>
        <p:sp>
          <p:nvSpPr>
            <p:cNvPr id="128" name="フリーフォーム 127"/>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29" name="フリーフォーム 128"/>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30" name="フリーフォーム 129"/>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31" name="フリーフォーム 130"/>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132" name="フリーフォーム 131"/>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33" name="フリーフォーム 132"/>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134" name="フリーフォーム 133"/>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135" name="フリーフォーム 134"/>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136" name="フリーフォーム 135"/>
            <p:cNvSpPr/>
            <p:nvPr/>
          </p:nvSpPr>
          <p:spPr bwMode="auto">
            <a:xfrm>
              <a:off x="2859638" y="41592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角</a:t>
              </a:r>
              <a:endParaRPr kumimoji="1" lang="ja-JP" altLang="en-US" sz="1000" b="1" i="0" u="none" strike="noStrike" cap="none" normalizeH="0" dirty="0">
                <a:ln>
                  <a:noFill/>
                </a:ln>
                <a:solidFill>
                  <a:schemeClr val="bg2"/>
                </a:solidFill>
                <a:effectLst/>
              </a:endParaRPr>
            </a:p>
          </p:txBody>
        </p:sp>
      </p:grpSp>
      <p:grpSp>
        <p:nvGrpSpPr>
          <p:cNvPr id="272" name="グループ化 271"/>
          <p:cNvGrpSpPr>
            <a:grpSpLocks noChangeAspect="1"/>
          </p:cNvGrpSpPr>
          <p:nvPr/>
        </p:nvGrpSpPr>
        <p:grpSpPr>
          <a:xfrm>
            <a:off x="153459" y="1884514"/>
            <a:ext cx="2750965" cy="2749086"/>
            <a:chOff x="1891119" y="1276898"/>
            <a:chExt cx="5501929" cy="5498173"/>
          </a:xfrm>
        </p:grpSpPr>
        <p:grpSp>
          <p:nvGrpSpPr>
            <p:cNvPr id="138" name="グループ化 137"/>
            <p:cNvGrpSpPr/>
            <p:nvPr/>
          </p:nvGrpSpPr>
          <p:grpSpPr>
            <a:xfrm>
              <a:off x="1891119" y="1276898"/>
              <a:ext cx="5501929" cy="5498173"/>
              <a:chOff x="838200" y="1123372"/>
              <a:chExt cx="5501929" cy="5498173"/>
            </a:xfrm>
          </p:grpSpPr>
          <p:sp>
            <p:nvSpPr>
              <p:cNvPr id="139" name="正方形/長方形 138"/>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正方形/長方形 139"/>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正方形/長方形 140"/>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正方形/長方形 141"/>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3" name="正方形/長方形 142"/>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正方形/長方形 143"/>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5" name="正方形/長方形 144"/>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6" name="正方形/長方形 145"/>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7" name="正方形/長方形 146"/>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8" name="正方形/長方形 147"/>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0" name="正方形/長方形 149"/>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1" name="正方形/長方形 150"/>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3" name="正方形/長方形 152"/>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4" name="正方形/長方形 153"/>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正方形/長方形 183"/>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正方形/長方形 184"/>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正方形/長方形 185"/>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正方形/長方形 186"/>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正方形/長方形 187"/>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正方形/長方形 188"/>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正方形/長方形 189"/>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正方形/長方形 190"/>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正方形/長方形 192"/>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正方形/長方形 193"/>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6" name="正方形/長方形 195"/>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正方形/長方形 196"/>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正方形/長方形 198"/>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正方形/長方形 199"/>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正方形/長方形 200"/>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正方形/長方形 201"/>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テキスト ボックス 203"/>
              <p:cNvSpPr txBox="1"/>
              <p:nvPr/>
            </p:nvSpPr>
            <p:spPr>
              <a:xfrm>
                <a:off x="1187642"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9</a:t>
                </a:r>
                <a:endParaRPr kumimoji="1" lang="ja-JP" altLang="en-US" sz="1000" b="1" dirty="0">
                  <a:solidFill>
                    <a:schemeClr val="bg2"/>
                  </a:solidFill>
                  <a:effectLst/>
                  <a:latin typeface="Times New Roman" panose="02020603050405020304" pitchFamily="18" charset="0"/>
                </a:endParaRPr>
              </a:p>
            </p:txBody>
          </p:sp>
          <p:sp>
            <p:nvSpPr>
              <p:cNvPr id="205" name="テキスト ボックス 204"/>
              <p:cNvSpPr txBox="1"/>
              <p:nvPr/>
            </p:nvSpPr>
            <p:spPr>
              <a:xfrm>
                <a:off x="1721042"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8</a:t>
                </a:r>
                <a:endParaRPr kumimoji="1" lang="ja-JP" altLang="en-US" sz="1000" b="1" dirty="0">
                  <a:solidFill>
                    <a:schemeClr val="bg2"/>
                  </a:solidFill>
                  <a:effectLst/>
                  <a:latin typeface="Times New Roman" panose="02020603050405020304" pitchFamily="18" charset="0"/>
                </a:endParaRPr>
              </a:p>
            </p:txBody>
          </p:sp>
          <p:sp>
            <p:nvSpPr>
              <p:cNvPr id="206" name="テキスト ボックス 205"/>
              <p:cNvSpPr txBox="1"/>
              <p:nvPr/>
            </p:nvSpPr>
            <p:spPr>
              <a:xfrm>
                <a:off x="2243180"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7</a:t>
                </a:r>
                <a:endParaRPr kumimoji="1" lang="ja-JP" altLang="en-US" sz="1000" b="1" dirty="0">
                  <a:solidFill>
                    <a:schemeClr val="bg2"/>
                  </a:solidFill>
                  <a:effectLst/>
                  <a:latin typeface="Times New Roman" panose="02020603050405020304" pitchFamily="18" charset="0"/>
                </a:endParaRPr>
              </a:p>
            </p:txBody>
          </p:sp>
          <p:sp>
            <p:nvSpPr>
              <p:cNvPr id="207" name="テキスト ボックス 206"/>
              <p:cNvSpPr txBox="1"/>
              <p:nvPr/>
            </p:nvSpPr>
            <p:spPr>
              <a:xfrm>
                <a:off x="2776580"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6</a:t>
                </a:r>
                <a:endParaRPr kumimoji="1" lang="ja-JP" altLang="en-US" sz="1000" b="1" dirty="0">
                  <a:solidFill>
                    <a:schemeClr val="bg2"/>
                  </a:solidFill>
                  <a:effectLst/>
                  <a:latin typeface="Times New Roman" panose="02020603050405020304" pitchFamily="18" charset="0"/>
                </a:endParaRPr>
              </a:p>
            </p:txBody>
          </p:sp>
          <p:sp>
            <p:nvSpPr>
              <p:cNvPr id="208" name="テキスト ボックス 207"/>
              <p:cNvSpPr txBox="1"/>
              <p:nvPr/>
            </p:nvSpPr>
            <p:spPr>
              <a:xfrm>
                <a:off x="3296977"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5</a:t>
                </a:r>
                <a:endParaRPr kumimoji="1" lang="ja-JP" altLang="en-US" sz="1000" b="1" dirty="0">
                  <a:solidFill>
                    <a:schemeClr val="bg2"/>
                  </a:solidFill>
                  <a:effectLst/>
                  <a:latin typeface="Times New Roman" panose="02020603050405020304" pitchFamily="18" charset="0"/>
                </a:endParaRPr>
              </a:p>
            </p:txBody>
          </p:sp>
          <p:sp>
            <p:nvSpPr>
              <p:cNvPr id="209" name="テキスト ボックス 208"/>
              <p:cNvSpPr txBox="1"/>
              <p:nvPr/>
            </p:nvSpPr>
            <p:spPr>
              <a:xfrm>
                <a:off x="3830377"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4</a:t>
                </a:r>
                <a:endParaRPr kumimoji="1" lang="ja-JP" altLang="en-US" sz="1000" b="1" dirty="0">
                  <a:solidFill>
                    <a:schemeClr val="bg2"/>
                  </a:solidFill>
                  <a:effectLst/>
                  <a:latin typeface="Times New Roman" panose="02020603050405020304" pitchFamily="18" charset="0"/>
                </a:endParaRPr>
              </a:p>
            </p:txBody>
          </p:sp>
          <p:sp>
            <p:nvSpPr>
              <p:cNvPr id="210" name="テキスト ボックス 209"/>
              <p:cNvSpPr txBox="1"/>
              <p:nvPr/>
            </p:nvSpPr>
            <p:spPr>
              <a:xfrm>
                <a:off x="4352514"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3</a:t>
                </a:r>
                <a:endParaRPr kumimoji="1" lang="ja-JP" altLang="en-US" sz="1000" b="1" dirty="0">
                  <a:solidFill>
                    <a:schemeClr val="bg2"/>
                  </a:solidFill>
                  <a:effectLst/>
                  <a:latin typeface="Times New Roman" panose="02020603050405020304" pitchFamily="18" charset="0"/>
                </a:endParaRPr>
              </a:p>
            </p:txBody>
          </p:sp>
          <p:sp>
            <p:nvSpPr>
              <p:cNvPr id="211" name="テキスト ボックス 210"/>
              <p:cNvSpPr txBox="1"/>
              <p:nvPr/>
            </p:nvSpPr>
            <p:spPr>
              <a:xfrm>
                <a:off x="488591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2</a:t>
                </a:r>
                <a:endParaRPr kumimoji="1" lang="ja-JP" altLang="en-US" sz="1000" b="1" dirty="0">
                  <a:solidFill>
                    <a:schemeClr val="bg2"/>
                  </a:solidFill>
                  <a:effectLst/>
                  <a:latin typeface="Times New Roman" panose="02020603050405020304" pitchFamily="18" charset="0"/>
                </a:endParaRPr>
              </a:p>
            </p:txBody>
          </p:sp>
          <p:sp>
            <p:nvSpPr>
              <p:cNvPr id="212" name="正方形/長方形 211"/>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3" name="正方形/長方形 212"/>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正方形/長方形 213"/>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正方形/長方形 214"/>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正方形/長方形 215"/>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正方形/長方形 216"/>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正方形/長方形 217"/>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テキスト ボックス 219"/>
              <p:cNvSpPr txBox="1"/>
              <p:nvPr/>
            </p:nvSpPr>
            <p:spPr>
              <a:xfrm>
                <a:off x="541483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1</a:t>
                </a:r>
                <a:endParaRPr kumimoji="1" lang="ja-JP" altLang="en-US" sz="1000" b="1" dirty="0">
                  <a:solidFill>
                    <a:schemeClr val="bg2"/>
                  </a:solidFill>
                  <a:effectLst/>
                  <a:latin typeface="Times New Roman" panose="02020603050405020304" pitchFamily="18" charset="0"/>
                </a:endParaRPr>
              </a:p>
            </p:txBody>
          </p:sp>
          <p:sp>
            <p:nvSpPr>
              <p:cNvPr id="221" name="テキスト ボックス 220"/>
              <p:cNvSpPr txBox="1"/>
              <p:nvPr/>
            </p:nvSpPr>
            <p:spPr>
              <a:xfrm>
                <a:off x="5788074" y="5308580"/>
                <a:ext cx="549370" cy="615553"/>
              </a:xfrm>
              <a:prstGeom prst="rect">
                <a:avLst/>
              </a:prstGeom>
              <a:noFill/>
            </p:spPr>
            <p:txBody>
              <a:bodyPr wrap="square" rtlCol="0">
                <a:spAutoFit/>
              </a:bodyPr>
              <a:lstStyle/>
              <a:p>
                <a:r>
                  <a:rPr kumimoji="1" lang="ja-JP" altLang="en-US" sz="1000" b="1" dirty="0">
                    <a:solidFill>
                      <a:schemeClr val="bg2"/>
                    </a:solidFill>
                    <a:effectLst/>
                    <a:latin typeface="Times New Roman" panose="02020603050405020304" pitchFamily="18" charset="0"/>
                    <a:ea typeface="ＭＳ Ｐ明朝" panose="02020600040205080304" pitchFamily="18" charset="-128"/>
                  </a:rPr>
                  <a:t>八</a:t>
                </a:r>
              </a:p>
            </p:txBody>
          </p:sp>
          <p:sp>
            <p:nvSpPr>
              <p:cNvPr id="222" name="テキスト ボックス 221"/>
              <p:cNvSpPr txBox="1"/>
              <p:nvPr/>
            </p:nvSpPr>
            <p:spPr>
              <a:xfrm>
                <a:off x="5780109" y="4752530"/>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223" name="テキスト ボックス 222"/>
              <p:cNvSpPr txBox="1"/>
              <p:nvPr/>
            </p:nvSpPr>
            <p:spPr>
              <a:xfrm>
                <a:off x="5788074" y="423185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224" name="テキスト ボックス 223"/>
              <p:cNvSpPr txBox="1">
                <a:spLocks noChangeAspect="1"/>
              </p:cNvSpPr>
              <p:nvPr/>
            </p:nvSpPr>
            <p:spPr>
              <a:xfrm>
                <a:off x="5781289" y="3693365"/>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225" name="テキスト ボックス 224"/>
              <p:cNvSpPr txBox="1"/>
              <p:nvPr/>
            </p:nvSpPr>
            <p:spPr>
              <a:xfrm>
                <a:off x="5789574" y="319760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226" name="テキスト ボックス 225"/>
              <p:cNvSpPr txBox="1"/>
              <p:nvPr/>
            </p:nvSpPr>
            <p:spPr>
              <a:xfrm>
                <a:off x="5782794" y="265911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227" name="テキスト ボックス 226"/>
              <p:cNvSpPr txBox="1"/>
              <p:nvPr/>
            </p:nvSpPr>
            <p:spPr>
              <a:xfrm>
                <a:off x="5790759" y="213843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228" name="テキスト ボックス 227"/>
              <p:cNvSpPr txBox="1"/>
              <p:nvPr/>
            </p:nvSpPr>
            <p:spPr>
              <a:xfrm>
                <a:off x="5783974" y="159994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229" name="正方形/長方形 228"/>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0" name="正方形/長方形 229"/>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1" name="正方形/長方形 230"/>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2" name="正方形/長方形 231"/>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3" name="正方形/長方形 232"/>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4" name="正方形/長方形 233"/>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5" name="正方形/長方形 234"/>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テキスト ボックス 237"/>
              <p:cNvSpPr txBox="1"/>
              <p:nvPr/>
            </p:nvSpPr>
            <p:spPr>
              <a:xfrm>
                <a:off x="5788077" y="584198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grpSp>
        <p:sp>
          <p:nvSpPr>
            <p:cNvPr id="239" name="フリーフォーム 238"/>
            <p:cNvSpPr/>
            <p:nvPr/>
          </p:nvSpPr>
          <p:spPr bwMode="auto">
            <a:xfrm>
              <a:off x="4307412" y="50117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000" b="1" i="0" u="none" strike="noStrike" cap="none" normalizeH="0" dirty="0">
                  <a:ln>
                    <a:noFill/>
                  </a:ln>
                  <a:solidFill>
                    <a:schemeClr val="bg2"/>
                  </a:solidFill>
                  <a:effectLst/>
                </a:rPr>
                <a:t>王</a:t>
              </a:r>
            </a:p>
          </p:txBody>
        </p:sp>
        <p:sp>
          <p:nvSpPr>
            <p:cNvPr id="240" name="フリーフォーム 239"/>
            <p:cNvSpPr/>
            <p:nvPr/>
          </p:nvSpPr>
          <p:spPr bwMode="auto">
            <a:xfrm rot="10800000">
              <a:off x="4832215" y="610272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241" name="フリーフォーム 240"/>
            <p:cNvSpPr/>
            <p:nvPr/>
          </p:nvSpPr>
          <p:spPr bwMode="auto">
            <a:xfrm>
              <a:off x="2725652" y="179742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242" name="フリーフォーム 241"/>
            <p:cNvSpPr/>
            <p:nvPr/>
          </p:nvSpPr>
          <p:spPr bwMode="auto">
            <a:xfrm rot="10800000">
              <a:off x="3778418" y="180632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43" name="フリーフォーム 242"/>
            <p:cNvSpPr/>
            <p:nvPr/>
          </p:nvSpPr>
          <p:spPr bwMode="auto">
            <a:xfrm>
              <a:off x="4294875" y="1783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244" name="フリーフォーム 243"/>
            <p:cNvSpPr/>
            <p:nvPr/>
          </p:nvSpPr>
          <p:spPr bwMode="auto">
            <a:xfrm>
              <a:off x="5915895" y="179742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245" name="フリーフォーム 244"/>
            <p:cNvSpPr/>
            <p:nvPr/>
          </p:nvSpPr>
          <p:spPr bwMode="auto">
            <a:xfrm>
              <a:off x="6449889" y="178354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飛</a:t>
              </a:r>
              <a:endParaRPr kumimoji="1" lang="ja-JP" altLang="en-US" sz="1000" b="1" i="0" u="none" strike="noStrike" cap="none" normalizeH="0" dirty="0">
                <a:ln>
                  <a:noFill/>
                </a:ln>
                <a:solidFill>
                  <a:schemeClr val="bg2"/>
                </a:solidFill>
                <a:effectLst/>
              </a:endParaRPr>
            </a:p>
          </p:txBody>
        </p:sp>
        <p:sp>
          <p:nvSpPr>
            <p:cNvPr id="246" name="フリーフォーム 245"/>
            <p:cNvSpPr/>
            <p:nvPr/>
          </p:nvSpPr>
          <p:spPr bwMode="auto">
            <a:xfrm rot="10800000">
              <a:off x="6438181" y="23483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247" name="フリーフォーム 246"/>
            <p:cNvSpPr/>
            <p:nvPr/>
          </p:nvSpPr>
          <p:spPr bwMode="auto">
            <a:xfrm rot="10800000">
              <a:off x="5894549" y="233344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248" name="フリーフォーム 247"/>
            <p:cNvSpPr/>
            <p:nvPr/>
          </p:nvSpPr>
          <p:spPr bwMode="auto">
            <a:xfrm>
              <a:off x="4863145" y="234836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249" name="フリーフォーム 248"/>
            <p:cNvSpPr/>
            <p:nvPr/>
          </p:nvSpPr>
          <p:spPr bwMode="auto">
            <a:xfrm rot="10800000">
              <a:off x="3250421" y="237025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250" name="フリーフォーム 249"/>
            <p:cNvSpPr/>
            <p:nvPr/>
          </p:nvSpPr>
          <p:spPr bwMode="auto">
            <a:xfrm rot="10800000">
              <a:off x="5894549" y="287292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51" name="フリーフォーム 250"/>
            <p:cNvSpPr/>
            <p:nvPr/>
          </p:nvSpPr>
          <p:spPr bwMode="auto">
            <a:xfrm>
              <a:off x="5915895" y="339621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252" name="フリーフォーム 251"/>
            <p:cNvSpPr/>
            <p:nvPr/>
          </p:nvSpPr>
          <p:spPr bwMode="auto">
            <a:xfrm rot="10800000">
              <a:off x="4840955" y="290365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53" name="フリーフォーム 252"/>
            <p:cNvSpPr/>
            <p:nvPr/>
          </p:nvSpPr>
          <p:spPr bwMode="auto">
            <a:xfrm rot="10800000">
              <a:off x="2721792" y="285565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254" name="フリーフォーム 253"/>
            <p:cNvSpPr/>
            <p:nvPr/>
          </p:nvSpPr>
          <p:spPr bwMode="auto">
            <a:xfrm>
              <a:off x="2733391" y="34039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255" name="フリーフォーム 254"/>
            <p:cNvSpPr/>
            <p:nvPr/>
          </p:nvSpPr>
          <p:spPr bwMode="auto">
            <a:xfrm rot="10800000">
              <a:off x="4291843" y="342249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256" name="フリーフォーム 255"/>
            <p:cNvSpPr/>
            <p:nvPr/>
          </p:nvSpPr>
          <p:spPr bwMode="auto">
            <a:xfrm rot="10800000">
              <a:off x="5373621" y="342552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57" name="フリーフォーム 256"/>
            <p:cNvSpPr/>
            <p:nvPr/>
          </p:nvSpPr>
          <p:spPr bwMode="auto">
            <a:xfrm rot="10800000">
              <a:off x="3260682" y="39413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58" name="フリーフォーム 257"/>
            <p:cNvSpPr/>
            <p:nvPr/>
          </p:nvSpPr>
          <p:spPr bwMode="auto">
            <a:xfrm>
              <a:off x="2203051" y="392670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259" name="フリーフォーム 258"/>
            <p:cNvSpPr/>
            <p:nvPr/>
          </p:nvSpPr>
          <p:spPr bwMode="auto">
            <a:xfrm>
              <a:off x="3798202" y="44747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260" name="フリーフォーム 259"/>
            <p:cNvSpPr/>
            <p:nvPr/>
          </p:nvSpPr>
          <p:spPr bwMode="auto">
            <a:xfrm rot="10800000">
              <a:off x="5366647" y="449109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261" name="フリーフォーム 260"/>
            <p:cNvSpPr/>
            <p:nvPr/>
          </p:nvSpPr>
          <p:spPr bwMode="auto">
            <a:xfrm rot="10800000">
              <a:off x="5366646" y="503735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262" name="フリーフォーム 261"/>
            <p:cNvSpPr/>
            <p:nvPr/>
          </p:nvSpPr>
          <p:spPr bwMode="auto">
            <a:xfrm rot="10800000">
              <a:off x="4832216" y="396250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玉</a:t>
              </a:r>
              <a:endParaRPr kumimoji="1" lang="ja-JP" altLang="en-US" sz="1000" b="1" i="0" u="none" strike="noStrike" cap="none" normalizeH="0" dirty="0">
                <a:ln>
                  <a:noFill/>
                </a:ln>
                <a:solidFill>
                  <a:schemeClr val="bg2"/>
                </a:solidFill>
                <a:effectLst/>
              </a:endParaRPr>
            </a:p>
          </p:txBody>
        </p:sp>
        <p:sp>
          <p:nvSpPr>
            <p:cNvPr id="263" name="フリーフォーム 262"/>
            <p:cNvSpPr/>
            <p:nvPr/>
          </p:nvSpPr>
          <p:spPr bwMode="auto">
            <a:xfrm>
              <a:off x="6445948" y="50117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64" name="フリーフォーム 263"/>
            <p:cNvSpPr/>
            <p:nvPr/>
          </p:nvSpPr>
          <p:spPr bwMode="auto">
            <a:xfrm rot="10800000">
              <a:off x="6424297" y="556141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65" name="フリーフォーム 264"/>
            <p:cNvSpPr/>
            <p:nvPr/>
          </p:nvSpPr>
          <p:spPr bwMode="auto">
            <a:xfrm>
              <a:off x="5904782" y="60795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66" name="フリーフォーム 265"/>
            <p:cNvSpPr/>
            <p:nvPr/>
          </p:nvSpPr>
          <p:spPr bwMode="auto">
            <a:xfrm rot="10800000">
              <a:off x="4827747" y="5578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267" name="フリーフォーム 266"/>
            <p:cNvSpPr/>
            <p:nvPr/>
          </p:nvSpPr>
          <p:spPr bwMode="auto">
            <a:xfrm>
              <a:off x="4309061" y="607275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68" name="フリーフォーム 267"/>
            <p:cNvSpPr/>
            <p:nvPr/>
          </p:nvSpPr>
          <p:spPr bwMode="auto">
            <a:xfrm>
              <a:off x="3798202" y="55441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269" name="フリーフォーム 268"/>
            <p:cNvSpPr/>
            <p:nvPr/>
          </p:nvSpPr>
          <p:spPr bwMode="auto">
            <a:xfrm>
              <a:off x="6415054" y="60627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270" name="フリーフォーム 269"/>
            <p:cNvSpPr/>
            <p:nvPr/>
          </p:nvSpPr>
          <p:spPr bwMode="auto">
            <a:xfrm rot="10800000">
              <a:off x="5913294" y="503735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271" name="フリーフォーム 270"/>
            <p:cNvSpPr/>
            <p:nvPr/>
          </p:nvSpPr>
          <p:spPr bwMode="auto">
            <a:xfrm>
              <a:off x="3795096" y="50208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角</a:t>
              </a:r>
              <a:endParaRPr kumimoji="1" lang="ja-JP" altLang="en-US" sz="1000" b="1" i="0" u="none" strike="noStrike" cap="none" normalizeH="0" dirty="0">
                <a:ln>
                  <a:noFill/>
                </a:ln>
                <a:solidFill>
                  <a:schemeClr val="bg2"/>
                </a:solidFill>
                <a:effectLst/>
              </a:endParaRPr>
            </a:p>
          </p:txBody>
        </p:sp>
      </p:grpSp>
      <p:grpSp>
        <p:nvGrpSpPr>
          <p:cNvPr id="409" name="グループ化 408"/>
          <p:cNvGrpSpPr>
            <a:grpSpLocks noChangeAspect="1"/>
          </p:cNvGrpSpPr>
          <p:nvPr/>
        </p:nvGrpSpPr>
        <p:grpSpPr>
          <a:xfrm>
            <a:off x="3177404" y="1884514"/>
            <a:ext cx="2750965" cy="2749086"/>
            <a:chOff x="3284725" y="942726"/>
            <a:chExt cx="5501929" cy="5498173"/>
          </a:xfrm>
        </p:grpSpPr>
        <p:grpSp>
          <p:nvGrpSpPr>
            <p:cNvPr id="273" name="グループ化 272"/>
            <p:cNvGrpSpPr/>
            <p:nvPr/>
          </p:nvGrpSpPr>
          <p:grpSpPr>
            <a:xfrm>
              <a:off x="3284725" y="942726"/>
              <a:ext cx="5501929" cy="5498173"/>
              <a:chOff x="838200" y="1123372"/>
              <a:chExt cx="5501929" cy="5498173"/>
            </a:xfrm>
          </p:grpSpPr>
          <p:sp>
            <p:nvSpPr>
              <p:cNvPr id="274" name="正方形/長方形 27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5" name="正方形/長方形 27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6" name="正方形/長方形 27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7" name="正方形/長方形 27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8" name="正方形/長方形 27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9" name="正方形/長方形 27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0" name="正方形/長方形 27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1" name="正方形/長方形 28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2" name="正方形/長方形 28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3" name="正方形/長方形 28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4" name="正方形/長方形 28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5" name="正方形/長方形 28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6" name="正方形/長方形 28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7" name="正方形/長方形 28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8" name="正方形/長方形 28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9" name="正方形/長方形 28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0" name="正方形/長方形 28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1" name="正方形/長方形 29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2" name="正方形/長方形 29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3" name="正方形/長方形 29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4" name="正方形/長方形 29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5" name="正方形/長方形 29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6" name="正方形/長方形 29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7" name="正方形/長方形 29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8" name="正方形/長方形 29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9" name="正方形/長方形 29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0" name="正方形/長方形 29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1" name="正方形/長方形 30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2" name="正方形/長方形 30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3" name="正方形/長方形 30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4" name="正方形/長方形 30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5" name="正方形/長方形 30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6" name="正方形/長方形 30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7" name="正方形/長方形 30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8" name="正方形/長方形 30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9" name="正方形/長方形 30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0" name="正方形/長方形 30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1" name="正方形/長方形 31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2" name="正方形/長方形 31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3" name="正方形/長方形 31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4" name="正方形/長方形 31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5" name="正方形/長方形 31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6" name="正方形/長方形 31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7" name="正方形/長方形 31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8" name="正方形/長方形 31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正方形/長方形 31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正方形/長方形 31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1" name="正方形/長方形 32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2" name="正方形/長方形 32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3" name="正方形/長方形 32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4" name="正方形/長方形 32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5" name="正方形/長方形 32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6" name="正方形/長方形 32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7" name="正方形/長方形 32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8" name="正方形/長方形 32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9" name="正方形/長方形 32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0" name="正方形/長方形 32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1" name="正方形/長方形 33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2" name="正方形/長方形 33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3" name="正方形/長方形 33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4" name="正方形/長方形 33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5" name="正方形/長方形 33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6" name="正方形/長方形 33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7" name="正方形/長方形 33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8" name="正方形/長方形 33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9" name="テキスト ボックス 338"/>
              <p:cNvSpPr txBox="1"/>
              <p:nvPr/>
            </p:nvSpPr>
            <p:spPr>
              <a:xfrm>
                <a:off x="1187642"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9</a:t>
                </a:r>
                <a:endParaRPr kumimoji="1" lang="ja-JP" altLang="en-US" sz="1000" b="1" dirty="0">
                  <a:solidFill>
                    <a:schemeClr val="bg2"/>
                  </a:solidFill>
                  <a:effectLst/>
                  <a:latin typeface="Times New Roman" panose="02020603050405020304" pitchFamily="18" charset="0"/>
                </a:endParaRPr>
              </a:p>
            </p:txBody>
          </p:sp>
          <p:sp>
            <p:nvSpPr>
              <p:cNvPr id="340" name="テキスト ボックス 339"/>
              <p:cNvSpPr txBox="1"/>
              <p:nvPr/>
            </p:nvSpPr>
            <p:spPr>
              <a:xfrm>
                <a:off x="1721042"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8</a:t>
                </a:r>
                <a:endParaRPr kumimoji="1" lang="ja-JP" altLang="en-US" sz="1000" b="1" dirty="0">
                  <a:solidFill>
                    <a:schemeClr val="bg2"/>
                  </a:solidFill>
                  <a:effectLst/>
                  <a:latin typeface="Times New Roman" panose="02020603050405020304" pitchFamily="18" charset="0"/>
                </a:endParaRPr>
              </a:p>
            </p:txBody>
          </p:sp>
          <p:sp>
            <p:nvSpPr>
              <p:cNvPr id="341" name="テキスト ボックス 340"/>
              <p:cNvSpPr txBox="1"/>
              <p:nvPr/>
            </p:nvSpPr>
            <p:spPr>
              <a:xfrm>
                <a:off x="2243180"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7</a:t>
                </a:r>
                <a:endParaRPr kumimoji="1" lang="ja-JP" altLang="en-US" sz="1000" b="1" dirty="0">
                  <a:solidFill>
                    <a:schemeClr val="bg2"/>
                  </a:solidFill>
                  <a:effectLst/>
                  <a:latin typeface="Times New Roman" panose="02020603050405020304" pitchFamily="18" charset="0"/>
                </a:endParaRPr>
              </a:p>
            </p:txBody>
          </p:sp>
          <p:sp>
            <p:nvSpPr>
              <p:cNvPr id="342" name="テキスト ボックス 341"/>
              <p:cNvSpPr txBox="1"/>
              <p:nvPr/>
            </p:nvSpPr>
            <p:spPr>
              <a:xfrm>
                <a:off x="2776580"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6</a:t>
                </a:r>
                <a:endParaRPr kumimoji="1" lang="ja-JP" altLang="en-US" sz="1000" b="1" dirty="0">
                  <a:solidFill>
                    <a:schemeClr val="bg2"/>
                  </a:solidFill>
                  <a:effectLst/>
                  <a:latin typeface="Times New Roman" panose="02020603050405020304" pitchFamily="18" charset="0"/>
                </a:endParaRPr>
              </a:p>
            </p:txBody>
          </p:sp>
          <p:sp>
            <p:nvSpPr>
              <p:cNvPr id="343" name="テキスト ボックス 342"/>
              <p:cNvSpPr txBox="1"/>
              <p:nvPr/>
            </p:nvSpPr>
            <p:spPr>
              <a:xfrm>
                <a:off x="3296977" y="112949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5</a:t>
                </a:r>
                <a:endParaRPr kumimoji="1" lang="ja-JP" altLang="en-US" sz="1000" b="1" dirty="0">
                  <a:solidFill>
                    <a:schemeClr val="bg2"/>
                  </a:solidFill>
                  <a:effectLst/>
                  <a:latin typeface="Times New Roman" panose="02020603050405020304" pitchFamily="18" charset="0"/>
                </a:endParaRPr>
              </a:p>
            </p:txBody>
          </p:sp>
          <p:sp>
            <p:nvSpPr>
              <p:cNvPr id="344" name="テキスト ボックス 343"/>
              <p:cNvSpPr txBox="1"/>
              <p:nvPr/>
            </p:nvSpPr>
            <p:spPr>
              <a:xfrm>
                <a:off x="3830377" y="1123687"/>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4</a:t>
                </a:r>
                <a:endParaRPr kumimoji="1" lang="ja-JP" altLang="en-US" sz="1000" b="1" dirty="0">
                  <a:solidFill>
                    <a:schemeClr val="bg2"/>
                  </a:solidFill>
                  <a:effectLst/>
                  <a:latin typeface="Times New Roman" panose="02020603050405020304" pitchFamily="18" charset="0"/>
                </a:endParaRPr>
              </a:p>
            </p:txBody>
          </p:sp>
          <p:sp>
            <p:nvSpPr>
              <p:cNvPr id="345" name="テキスト ボックス 344"/>
              <p:cNvSpPr txBox="1"/>
              <p:nvPr/>
            </p:nvSpPr>
            <p:spPr>
              <a:xfrm>
                <a:off x="4352514" y="1129185"/>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3</a:t>
                </a:r>
                <a:endParaRPr kumimoji="1" lang="ja-JP" altLang="en-US" sz="1000" b="1" dirty="0">
                  <a:solidFill>
                    <a:schemeClr val="bg2"/>
                  </a:solidFill>
                  <a:effectLst/>
                  <a:latin typeface="Times New Roman" panose="02020603050405020304" pitchFamily="18" charset="0"/>
                </a:endParaRPr>
              </a:p>
            </p:txBody>
          </p:sp>
          <p:sp>
            <p:nvSpPr>
              <p:cNvPr id="346" name="テキスト ボックス 345"/>
              <p:cNvSpPr txBox="1"/>
              <p:nvPr/>
            </p:nvSpPr>
            <p:spPr>
              <a:xfrm>
                <a:off x="488591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2</a:t>
                </a:r>
                <a:endParaRPr kumimoji="1" lang="ja-JP" altLang="en-US" sz="1000" b="1" dirty="0">
                  <a:solidFill>
                    <a:schemeClr val="bg2"/>
                  </a:solidFill>
                  <a:effectLst/>
                  <a:latin typeface="Times New Roman" panose="02020603050405020304" pitchFamily="18" charset="0"/>
                </a:endParaRPr>
              </a:p>
            </p:txBody>
          </p:sp>
          <p:sp>
            <p:nvSpPr>
              <p:cNvPr id="347" name="正方形/長方形 34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8" name="正方形/長方形 34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9" name="正方形/長方形 34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0" name="正方形/長方形 34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1" name="正方形/長方形 35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2" name="正方形/長方形 35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3" name="正方形/長方形 35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4" name="正方形/長方形 35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5" name="テキスト ボックス 354"/>
              <p:cNvSpPr txBox="1"/>
              <p:nvPr/>
            </p:nvSpPr>
            <p:spPr>
              <a:xfrm>
                <a:off x="5414837" y="1123372"/>
                <a:ext cx="366895" cy="615553"/>
              </a:xfrm>
              <a:prstGeom prst="rect">
                <a:avLst/>
              </a:prstGeom>
              <a:noFill/>
            </p:spPr>
            <p:txBody>
              <a:bodyPr wrap="square" rtlCol="0">
                <a:spAutoFit/>
              </a:bodyPr>
              <a:lstStyle/>
              <a:p>
                <a:r>
                  <a:rPr lang="en-US" altLang="ja-JP" sz="1000" b="1" dirty="0">
                    <a:solidFill>
                      <a:schemeClr val="bg2"/>
                    </a:solidFill>
                    <a:effectLst/>
                    <a:latin typeface="Times New Roman" panose="02020603050405020304" pitchFamily="18" charset="0"/>
                  </a:rPr>
                  <a:t>1</a:t>
                </a:r>
                <a:endParaRPr kumimoji="1" lang="ja-JP" altLang="en-US" sz="1000" b="1" dirty="0">
                  <a:solidFill>
                    <a:schemeClr val="bg2"/>
                  </a:solidFill>
                  <a:effectLst/>
                  <a:latin typeface="Times New Roman" panose="02020603050405020304" pitchFamily="18" charset="0"/>
                </a:endParaRPr>
              </a:p>
            </p:txBody>
          </p:sp>
          <p:sp>
            <p:nvSpPr>
              <p:cNvPr id="356" name="テキスト ボックス 355"/>
              <p:cNvSpPr txBox="1"/>
              <p:nvPr/>
            </p:nvSpPr>
            <p:spPr>
              <a:xfrm>
                <a:off x="5788074" y="5308580"/>
                <a:ext cx="549370" cy="615553"/>
              </a:xfrm>
              <a:prstGeom prst="rect">
                <a:avLst/>
              </a:prstGeom>
              <a:noFill/>
            </p:spPr>
            <p:txBody>
              <a:bodyPr wrap="square" rtlCol="0">
                <a:spAutoFit/>
              </a:bodyPr>
              <a:lstStyle/>
              <a:p>
                <a:r>
                  <a:rPr kumimoji="1" lang="ja-JP" altLang="en-US" sz="1000" b="1" dirty="0">
                    <a:solidFill>
                      <a:schemeClr val="bg2"/>
                    </a:solidFill>
                    <a:effectLst/>
                    <a:latin typeface="Times New Roman" panose="02020603050405020304" pitchFamily="18" charset="0"/>
                    <a:ea typeface="ＭＳ Ｐ明朝" panose="02020600040205080304" pitchFamily="18" charset="-128"/>
                  </a:rPr>
                  <a:t>八</a:t>
                </a:r>
              </a:p>
            </p:txBody>
          </p:sp>
          <p:sp>
            <p:nvSpPr>
              <p:cNvPr id="357" name="テキスト ボックス 356"/>
              <p:cNvSpPr txBox="1"/>
              <p:nvPr/>
            </p:nvSpPr>
            <p:spPr>
              <a:xfrm>
                <a:off x="5780109" y="4752530"/>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358" name="テキスト ボックス 357"/>
              <p:cNvSpPr txBox="1"/>
              <p:nvPr/>
            </p:nvSpPr>
            <p:spPr>
              <a:xfrm>
                <a:off x="5788074" y="423185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359" name="テキスト ボックス 358"/>
              <p:cNvSpPr txBox="1"/>
              <p:nvPr/>
            </p:nvSpPr>
            <p:spPr>
              <a:xfrm>
                <a:off x="5781289" y="3693365"/>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360" name="テキスト ボックス 359"/>
              <p:cNvSpPr txBox="1"/>
              <p:nvPr/>
            </p:nvSpPr>
            <p:spPr>
              <a:xfrm>
                <a:off x="5789574" y="319760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361" name="テキスト ボックス 360"/>
              <p:cNvSpPr txBox="1"/>
              <p:nvPr/>
            </p:nvSpPr>
            <p:spPr>
              <a:xfrm>
                <a:off x="5782794" y="265911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sp>
            <p:nvSpPr>
              <p:cNvPr id="362" name="テキスト ボックス 361"/>
              <p:cNvSpPr txBox="1"/>
              <p:nvPr/>
            </p:nvSpPr>
            <p:spPr>
              <a:xfrm>
                <a:off x="5790759" y="213843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363" name="テキスト ボックス 362"/>
              <p:cNvSpPr txBox="1"/>
              <p:nvPr/>
            </p:nvSpPr>
            <p:spPr>
              <a:xfrm>
                <a:off x="5783974" y="1599945"/>
                <a:ext cx="549370" cy="615553"/>
              </a:xfrm>
              <a:prstGeom prst="rect">
                <a:avLst/>
              </a:prstGeom>
              <a:noFill/>
            </p:spPr>
            <p:txBody>
              <a:bodyPr wrap="square" rtlCol="0">
                <a:spAutoFit/>
              </a:bodyPr>
              <a:lstStyle/>
              <a:p>
                <a:r>
                  <a:rPr lang="ja-JP" altLang="en-US" sz="1000"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sz="1000" b="1" dirty="0">
                  <a:solidFill>
                    <a:schemeClr val="bg2"/>
                  </a:solidFill>
                  <a:effectLst/>
                  <a:latin typeface="ＭＳ Ｐ明朝" panose="02020600040205080304" pitchFamily="18" charset="-128"/>
                  <a:ea typeface="ＭＳ Ｐ明朝" panose="02020600040205080304" pitchFamily="18" charset="-128"/>
                </a:endParaRPr>
              </a:p>
            </p:txBody>
          </p:sp>
          <p:sp>
            <p:nvSpPr>
              <p:cNvPr id="364" name="正方形/長方形 36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5" name="正方形/長方形 36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6" name="正方形/長方形 36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7" name="正方形/長方形 36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8" name="正方形/長方形 36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9" name="正方形/長方形 36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0" name="正方形/長方形 36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1" name="正方形/長方形 37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2" name="正方形/長方形 37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10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3" name="テキスト ボックス 372"/>
              <p:cNvSpPr txBox="1"/>
              <p:nvPr/>
            </p:nvSpPr>
            <p:spPr>
              <a:xfrm>
                <a:off x="5788077" y="5841980"/>
                <a:ext cx="549370" cy="615553"/>
              </a:xfrm>
              <a:prstGeom prst="rect">
                <a:avLst/>
              </a:prstGeom>
              <a:noFill/>
            </p:spPr>
            <p:txBody>
              <a:bodyPr wrap="square" rtlCol="0">
                <a:spAutoFit/>
              </a:bodyPr>
              <a:lstStyle/>
              <a:p>
                <a:r>
                  <a:rPr lang="ja-JP" altLang="en-US" sz="1000"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sz="1000" b="1" dirty="0">
                  <a:solidFill>
                    <a:schemeClr val="bg2"/>
                  </a:solidFill>
                  <a:effectLst/>
                  <a:latin typeface="Times New Roman" panose="02020603050405020304" pitchFamily="18" charset="0"/>
                  <a:ea typeface="ＭＳ Ｐ明朝" panose="02020600040205080304" pitchFamily="18" charset="-128"/>
                </a:endParaRPr>
              </a:p>
            </p:txBody>
          </p:sp>
        </p:grpSp>
        <p:sp>
          <p:nvSpPr>
            <p:cNvPr id="374" name="フリーフォーム 373"/>
            <p:cNvSpPr/>
            <p:nvPr/>
          </p:nvSpPr>
          <p:spPr bwMode="auto">
            <a:xfrm>
              <a:off x="5701018" y="467759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000" b="1" i="0" u="none" strike="noStrike" cap="none" normalizeH="0" dirty="0">
                  <a:ln>
                    <a:noFill/>
                  </a:ln>
                  <a:solidFill>
                    <a:schemeClr val="bg2"/>
                  </a:solidFill>
                  <a:effectLst/>
                </a:rPr>
                <a:t>王</a:t>
              </a:r>
            </a:p>
          </p:txBody>
        </p:sp>
        <p:sp>
          <p:nvSpPr>
            <p:cNvPr id="375" name="フリーフォーム 374"/>
            <p:cNvSpPr/>
            <p:nvPr/>
          </p:nvSpPr>
          <p:spPr bwMode="auto">
            <a:xfrm rot="10800000">
              <a:off x="6225821" y="576854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376" name="フリーフォーム 375"/>
            <p:cNvSpPr/>
            <p:nvPr/>
          </p:nvSpPr>
          <p:spPr bwMode="auto">
            <a:xfrm>
              <a:off x="4119258" y="146324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377" name="フリーフォーム 376"/>
            <p:cNvSpPr/>
            <p:nvPr/>
          </p:nvSpPr>
          <p:spPr bwMode="auto">
            <a:xfrm rot="10800000">
              <a:off x="5172024" y="147215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78" name="フリーフォーム 377"/>
            <p:cNvSpPr/>
            <p:nvPr/>
          </p:nvSpPr>
          <p:spPr bwMode="auto">
            <a:xfrm>
              <a:off x="5688481" y="14493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379" name="フリーフォーム 378"/>
            <p:cNvSpPr/>
            <p:nvPr/>
          </p:nvSpPr>
          <p:spPr bwMode="auto">
            <a:xfrm>
              <a:off x="7309501" y="146324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380" name="フリーフォーム 379"/>
            <p:cNvSpPr/>
            <p:nvPr/>
          </p:nvSpPr>
          <p:spPr bwMode="auto">
            <a:xfrm>
              <a:off x="7843495" y="14493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飛</a:t>
              </a:r>
              <a:endParaRPr kumimoji="1" lang="ja-JP" altLang="en-US" sz="1000" b="1" i="0" u="none" strike="noStrike" cap="none" normalizeH="0" dirty="0">
                <a:ln>
                  <a:noFill/>
                </a:ln>
                <a:solidFill>
                  <a:schemeClr val="bg2"/>
                </a:solidFill>
                <a:effectLst/>
              </a:endParaRPr>
            </a:p>
          </p:txBody>
        </p:sp>
        <p:sp>
          <p:nvSpPr>
            <p:cNvPr id="381" name="フリーフォーム 380"/>
            <p:cNvSpPr/>
            <p:nvPr/>
          </p:nvSpPr>
          <p:spPr bwMode="auto">
            <a:xfrm rot="10800000">
              <a:off x="7831787" y="201419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382" name="フリーフォーム 381"/>
            <p:cNvSpPr/>
            <p:nvPr/>
          </p:nvSpPr>
          <p:spPr bwMode="auto">
            <a:xfrm rot="10800000">
              <a:off x="7288155" y="19992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383" name="フリーフォーム 382"/>
            <p:cNvSpPr/>
            <p:nvPr/>
          </p:nvSpPr>
          <p:spPr bwMode="auto">
            <a:xfrm>
              <a:off x="6256751" y="20141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384" name="フリーフォーム 383"/>
            <p:cNvSpPr/>
            <p:nvPr/>
          </p:nvSpPr>
          <p:spPr bwMode="auto">
            <a:xfrm rot="10800000">
              <a:off x="4644027" y="203608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385" name="フリーフォーム 384"/>
            <p:cNvSpPr/>
            <p:nvPr/>
          </p:nvSpPr>
          <p:spPr bwMode="auto">
            <a:xfrm rot="10800000">
              <a:off x="7288155" y="253874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86" name="フリーフォーム 385"/>
            <p:cNvSpPr/>
            <p:nvPr/>
          </p:nvSpPr>
          <p:spPr bwMode="auto">
            <a:xfrm>
              <a:off x="7309501" y="306204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387" name="フリーフォーム 386"/>
            <p:cNvSpPr/>
            <p:nvPr/>
          </p:nvSpPr>
          <p:spPr bwMode="auto">
            <a:xfrm rot="10800000">
              <a:off x="6234561" y="256948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88" name="フリーフォーム 387"/>
            <p:cNvSpPr/>
            <p:nvPr/>
          </p:nvSpPr>
          <p:spPr bwMode="auto">
            <a:xfrm rot="10800000">
              <a:off x="4115398" y="25214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389" name="フリーフォーム 388"/>
            <p:cNvSpPr/>
            <p:nvPr/>
          </p:nvSpPr>
          <p:spPr bwMode="auto">
            <a:xfrm>
              <a:off x="4126997" y="306981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390" name="フリーフォーム 389"/>
            <p:cNvSpPr/>
            <p:nvPr/>
          </p:nvSpPr>
          <p:spPr bwMode="auto">
            <a:xfrm rot="10800000">
              <a:off x="5685449" y="308832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391" name="フリーフォーム 390"/>
            <p:cNvSpPr/>
            <p:nvPr/>
          </p:nvSpPr>
          <p:spPr bwMode="auto">
            <a:xfrm rot="10800000">
              <a:off x="6767227" y="309134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92" name="フリーフォーム 391"/>
            <p:cNvSpPr/>
            <p:nvPr/>
          </p:nvSpPr>
          <p:spPr bwMode="auto">
            <a:xfrm rot="10800000">
              <a:off x="4654288" y="360719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93" name="フリーフォーム 392"/>
            <p:cNvSpPr/>
            <p:nvPr/>
          </p:nvSpPr>
          <p:spPr bwMode="auto">
            <a:xfrm>
              <a:off x="3596657" y="359253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394" name="フリーフォーム 393"/>
            <p:cNvSpPr/>
            <p:nvPr/>
          </p:nvSpPr>
          <p:spPr bwMode="auto">
            <a:xfrm>
              <a:off x="5191808" y="414059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銀</a:t>
              </a:r>
              <a:endParaRPr kumimoji="1" lang="ja-JP" altLang="en-US" sz="1000" b="1" i="0" u="none" strike="noStrike" cap="none" normalizeH="0" dirty="0">
                <a:ln>
                  <a:noFill/>
                </a:ln>
                <a:solidFill>
                  <a:schemeClr val="bg2"/>
                </a:solidFill>
                <a:effectLst/>
              </a:endParaRPr>
            </a:p>
          </p:txBody>
        </p:sp>
        <p:sp>
          <p:nvSpPr>
            <p:cNvPr id="395" name="フリーフォーム 394"/>
            <p:cNvSpPr/>
            <p:nvPr/>
          </p:nvSpPr>
          <p:spPr bwMode="auto">
            <a:xfrm rot="10800000">
              <a:off x="6760253" y="415692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396" name="フリーフォーム 395"/>
            <p:cNvSpPr/>
            <p:nvPr/>
          </p:nvSpPr>
          <p:spPr bwMode="auto">
            <a:xfrm rot="10800000">
              <a:off x="6760252" y="47031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香</a:t>
              </a:r>
              <a:endParaRPr kumimoji="1" lang="ja-JP" altLang="en-US" sz="1000" b="1" i="0" u="none" strike="noStrike" cap="none" normalizeH="0" dirty="0">
                <a:ln>
                  <a:noFill/>
                </a:ln>
                <a:solidFill>
                  <a:schemeClr val="bg2"/>
                </a:solidFill>
                <a:effectLst/>
              </a:endParaRPr>
            </a:p>
          </p:txBody>
        </p:sp>
        <p:sp>
          <p:nvSpPr>
            <p:cNvPr id="397" name="フリーフォーム 396"/>
            <p:cNvSpPr/>
            <p:nvPr/>
          </p:nvSpPr>
          <p:spPr bwMode="auto">
            <a:xfrm rot="10800000">
              <a:off x="6225822" y="36283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玉</a:t>
              </a:r>
              <a:endParaRPr kumimoji="1" lang="ja-JP" altLang="en-US" sz="1000" b="1" i="0" u="none" strike="noStrike" cap="none" normalizeH="0" dirty="0">
                <a:ln>
                  <a:noFill/>
                </a:ln>
                <a:solidFill>
                  <a:schemeClr val="bg2"/>
                </a:solidFill>
                <a:effectLst/>
              </a:endParaRPr>
            </a:p>
          </p:txBody>
        </p:sp>
        <p:sp>
          <p:nvSpPr>
            <p:cNvPr id="398" name="フリーフォーム 397"/>
            <p:cNvSpPr/>
            <p:nvPr/>
          </p:nvSpPr>
          <p:spPr bwMode="auto">
            <a:xfrm>
              <a:off x="7839554" y="467759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399" name="フリーフォーム 398"/>
            <p:cNvSpPr/>
            <p:nvPr/>
          </p:nvSpPr>
          <p:spPr bwMode="auto">
            <a:xfrm rot="10800000">
              <a:off x="7817903" y="522723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400" name="フリーフォーム 399"/>
            <p:cNvSpPr/>
            <p:nvPr/>
          </p:nvSpPr>
          <p:spPr bwMode="auto">
            <a:xfrm>
              <a:off x="7298388" y="574539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401" name="フリーフォーム 400"/>
            <p:cNvSpPr/>
            <p:nvPr/>
          </p:nvSpPr>
          <p:spPr bwMode="auto">
            <a:xfrm rot="10800000">
              <a:off x="6221353" y="52439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と</a:t>
              </a:r>
              <a:endParaRPr kumimoji="1" lang="ja-JP" altLang="en-US" sz="1000" b="1" i="0" u="none" strike="noStrike" cap="none" normalizeH="0" dirty="0">
                <a:ln>
                  <a:noFill/>
                </a:ln>
                <a:solidFill>
                  <a:schemeClr val="bg2"/>
                </a:solidFill>
                <a:effectLst/>
              </a:endParaRPr>
            </a:p>
          </p:txBody>
        </p:sp>
        <p:sp>
          <p:nvSpPr>
            <p:cNvPr id="402" name="フリーフォーム 401"/>
            <p:cNvSpPr/>
            <p:nvPr/>
          </p:nvSpPr>
          <p:spPr bwMode="auto">
            <a:xfrm>
              <a:off x="5702667" y="573858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403" name="フリーフォーム 402"/>
            <p:cNvSpPr/>
            <p:nvPr/>
          </p:nvSpPr>
          <p:spPr bwMode="auto">
            <a:xfrm>
              <a:off x="5191808" y="520999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
          <p:nvSpPr>
            <p:cNvPr id="404" name="フリーフォーム 403"/>
            <p:cNvSpPr/>
            <p:nvPr/>
          </p:nvSpPr>
          <p:spPr bwMode="auto">
            <a:xfrm>
              <a:off x="7808660" y="572856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桂</a:t>
              </a:r>
              <a:endParaRPr kumimoji="1" lang="ja-JP" altLang="en-US" sz="1000" b="1" i="0" u="none" strike="noStrike" cap="none" normalizeH="0" dirty="0">
                <a:ln>
                  <a:noFill/>
                </a:ln>
                <a:solidFill>
                  <a:schemeClr val="bg2"/>
                </a:solidFill>
                <a:effectLst/>
              </a:endParaRPr>
            </a:p>
          </p:txBody>
        </p:sp>
        <p:sp>
          <p:nvSpPr>
            <p:cNvPr id="405" name="フリーフォーム 404"/>
            <p:cNvSpPr/>
            <p:nvPr/>
          </p:nvSpPr>
          <p:spPr bwMode="auto">
            <a:xfrm rot="10800000">
              <a:off x="7306900" y="47031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金</a:t>
              </a:r>
              <a:endParaRPr kumimoji="1" lang="ja-JP" altLang="en-US" sz="1000" b="1" i="0" u="none" strike="noStrike" cap="none" normalizeH="0" dirty="0">
                <a:ln>
                  <a:noFill/>
                </a:ln>
                <a:solidFill>
                  <a:schemeClr val="bg2"/>
                </a:solidFill>
                <a:effectLst/>
              </a:endParaRPr>
            </a:p>
          </p:txBody>
        </p:sp>
        <p:sp>
          <p:nvSpPr>
            <p:cNvPr id="406" name="フリーフォーム 405"/>
            <p:cNvSpPr/>
            <p:nvPr/>
          </p:nvSpPr>
          <p:spPr bwMode="auto">
            <a:xfrm>
              <a:off x="5188702" y="468669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角</a:t>
              </a:r>
              <a:endParaRPr kumimoji="1" lang="ja-JP" altLang="en-US" sz="1000" b="1" i="0" u="none" strike="noStrike" cap="none" normalizeH="0" dirty="0">
                <a:ln>
                  <a:noFill/>
                </a:ln>
                <a:solidFill>
                  <a:schemeClr val="bg2"/>
                </a:solidFill>
                <a:effectLst/>
              </a:endParaRPr>
            </a:p>
          </p:txBody>
        </p:sp>
        <p:sp>
          <p:nvSpPr>
            <p:cNvPr id="407" name="フリーフォーム 406"/>
            <p:cNvSpPr/>
            <p:nvPr/>
          </p:nvSpPr>
          <p:spPr bwMode="auto">
            <a:xfrm rot="10800000">
              <a:off x="5694097" y="414716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grpSp>
      <p:sp>
        <p:nvSpPr>
          <p:cNvPr id="410" name="テキスト ボックス 409"/>
          <p:cNvSpPr txBox="1"/>
          <p:nvPr/>
        </p:nvSpPr>
        <p:spPr>
          <a:xfrm>
            <a:off x="174241" y="5616241"/>
            <a:ext cx="8776493" cy="929485"/>
          </a:xfrm>
          <a:prstGeom prst="rect">
            <a:avLst/>
          </a:prstGeom>
          <a:noFill/>
        </p:spPr>
        <p:txBody>
          <a:bodyPr wrap="square" rtlCol="0">
            <a:spAutoFit/>
          </a:bodyPr>
          <a:lstStyle/>
          <a:p>
            <a:pPr algn="l"/>
            <a:r>
              <a:rPr kumimoji="1" lang="ja-JP" altLang="en-US" sz="1600" dirty="0">
                <a:ea typeface="ＭＳ ゴシック" panose="020B0609070205080204" pitchFamily="49" charset="-128"/>
              </a:rPr>
              <a:t>▲５六角　　　　△４四玉</a:t>
            </a:r>
            <a:r>
              <a:rPr lang="ja-JP" altLang="en-US" sz="1600" dirty="0">
                <a:ea typeface="ＭＳ ゴシック" panose="020B0609070205080204" pitchFamily="49" charset="-128"/>
              </a:rPr>
              <a:t>　　　</a:t>
            </a:r>
            <a:r>
              <a:rPr kumimoji="1" lang="ja-JP" altLang="en-US" sz="1600" dirty="0">
                <a:ea typeface="ＭＳ ゴシック" panose="020B0609070205080204" pitchFamily="49" charset="-128"/>
              </a:rPr>
              <a:t>▲３三銀引不成　△５二</a:t>
            </a:r>
            <a:r>
              <a:rPr lang="ja-JP" altLang="en-US" sz="1600" dirty="0">
                <a:ea typeface="ＭＳ ゴシック" panose="020B0609070205080204" pitchFamily="49" charset="-128"/>
              </a:rPr>
              <a:t>玉　　　</a:t>
            </a:r>
            <a:r>
              <a:rPr kumimoji="1" lang="ja-JP" altLang="en-US" sz="1600" dirty="0">
                <a:ea typeface="ＭＳ ゴシック" panose="020B0609070205080204" pitchFamily="49" charset="-128"/>
              </a:rPr>
              <a:t>▲７四角　　　　△６三角</a:t>
            </a:r>
            <a:endParaRPr kumimoji="1" lang="en-US" altLang="ja-JP" sz="1600" dirty="0">
              <a:ea typeface="ＭＳ ゴシック" panose="020B0609070205080204" pitchFamily="49" charset="-128"/>
            </a:endParaRPr>
          </a:p>
          <a:p>
            <a:pPr algn="l"/>
            <a:r>
              <a:rPr lang="ja-JP" altLang="en-US" sz="1600" dirty="0">
                <a:ea typeface="ＭＳ ゴシック" panose="020B0609070205080204" pitchFamily="49" charset="-128"/>
              </a:rPr>
              <a:t>▲</a:t>
            </a:r>
            <a:r>
              <a:rPr kumimoji="1" lang="ja-JP" altLang="en-US" sz="1600" dirty="0">
                <a:ea typeface="ＭＳ ゴシック" panose="020B0609070205080204" pitchFamily="49" charset="-128"/>
              </a:rPr>
              <a:t>同角成</a:t>
            </a:r>
            <a:r>
              <a:rPr lang="ja-JP" altLang="en-US" sz="1600" dirty="0">
                <a:ea typeface="ＭＳ ゴシック" panose="020B0609070205080204" pitchFamily="49" charset="-128"/>
              </a:rPr>
              <a:t>　　　　△同玉　　　　</a:t>
            </a:r>
            <a:r>
              <a:rPr kumimoji="1" lang="ja-JP" altLang="en-US" sz="1600" dirty="0">
                <a:ea typeface="ＭＳ ゴシック" panose="020B0609070205080204" pitchFamily="49" charset="-128"/>
              </a:rPr>
              <a:t>▲８五角　　　　△６二玉</a:t>
            </a:r>
            <a:r>
              <a:rPr lang="ja-JP" altLang="en-US" sz="1600" dirty="0">
                <a:ea typeface="ＭＳ ゴシック" panose="020B0609070205080204" pitchFamily="49" charset="-128"/>
              </a:rPr>
              <a:t>　　　▲５一銀不成　　△５三玉</a:t>
            </a:r>
            <a:endParaRPr lang="en-US" altLang="ja-JP" sz="1600" dirty="0">
              <a:ea typeface="ＭＳ ゴシック" panose="020B0609070205080204" pitchFamily="49" charset="-128"/>
            </a:endParaRPr>
          </a:p>
          <a:p>
            <a:pPr algn="l"/>
            <a:r>
              <a:rPr kumimoji="1" lang="ja-JP" altLang="en-US" sz="1600" dirty="0">
                <a:ea typeface="ＭＳ ゴシック" panose="020B0609070205080204" pitchFamily="49" charset="-128"/>
              </a:rPr>
              <a:t>▲４二銀不成　　△４四玉</a:t>
            </a:r>
            <a:r>
              <a:rPr lang="ja-JP" altLang="en-US" sz="1600" dirty="0">
                <a:ea typeface="ＭＳ ゴシック" panose="020B0609070205080204" pitchFamily="49" charset="-128"/>
              </a:rPr>
              <a:t>　　　▲４五歩　　　　△同玉　　　　</a:t>
            </a:r>
            <a:r>
              <a:rPr kumimoji="1" lang="ja-JP" altLang="en-US" sz="1600" dirty="0">
                <a:ea typeface="ＭＳ ゴシック" panose="020B0609070205080204" pitchFamily="49" charset="-128"/>
              </a:rPr>
              <a:t>▲６七角　　　　</a:t>
            </a:r>
            <a:r>
              <a:rPr lang="ja-JP" altLang="en-US" sz="1600" dirty="0">
                <a:ea typeface="ＭＳ ゴシック" panose="020B0609070205080204" pitchFamily="49" charset="-128"/>
              </a:rPr>
              <a:t>△５六歩</a:t>
            </a:r>
            <a:endParaRPr kumimoji="1" lang="ja-JP" altLang="en-US" sz="1600" dirty="0">
              <a:ea typeface="ＭＳ ゴシック" panose="020B0609070205080204" pitchFamily="49" charset="-128"/>
            </a:endParaRPr>
          </a:p>
        </p:txBody>
      </p:sp>
      <p:sp>
        <p:nvSpPr>
          <p:cNvPr id="411" name="上カーブ矢印 410"/>
          <p:cNvSpPr/>
          <p:nvPr/>
        </p:nvSpPr>
        <p:spPr bwMode="auto">
          <a:xfrm flipH="1">
            <a:off x="1479097" y="4705071"/>
            <a:ext cx="6372337" cy="762000"/>
          </a:xfrm>
          <a:prstGeom prst="curvedUp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3</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回ループ</a:t>
            </a:r>
          </a:p>
        </p:txBody>
      </p:sp>
      <p:sp>
        <p:nvSpPr>
          <p:cNvPr id="412" name="右矢印 411"/>
          <p:cNvSpPr/>
          <p:nvPr/>
        </p:nvSpPr>
        <p:spPr bwMode="auto">
          <a:xfrm>
            <a:off x="2899099" y="3038698"/>
            <a:ext cx="278305" cy="283393"/>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3" name="右矢印 412"/>
          <p:cNvSpPr/>
          <p:nvPr/>
        </p:nvSpPr>
        <p:spPr bwMode="auto">
          <a:xfrm>
            <a:off x="5906007" y="3051917"/>
            <a:ext cx="278305" cy="283393"/>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4" name="フリーフォーム 413"/>
          <p:cNvSpPr>
            <a:spLocks noChangeAspect="1"/>
          </p:cNvSpPr>
          <p:nvPr/>
        </p:nvSpPr>
        <p:spPr bwMode="auto">
          <a:xfrm>
            <a:off x="8911568" y="4366428"/>
            <a:ext cx="190885" cy="192436"/>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000" b="1" dirty="0">
                <a:solidFill>
                  <a:schemeClr val="bg2"/>
                </a:solidFill>
                <a:effectLst/>
              </a:rPr>
              <a:t>歩</a:t>
            </a:r>
            <a:endParaRPr kumimoji="1" lang="ja-JP" altLang="en-US" sz="1000" b="1" i="0" u="none" strike="noStrike" cap="none" normalizeH="0" dirty="0">
              <a:ln>
                <a:noFill/>
              </a:ln>
              <a:solidFill>
                <a:schemeClr val="bg2"/>
              </a:solidFill>
              <a:effectLst/>
            </a:endParaRPr>
          </a:p>
        </p:txBody>
      </p:sp>
    </p:spTree>
    <p:extLst>
      <p:ext uri="{BB962C8B-B14F-4D97-AF65-F5344CB8AC3E}">
        <p14:creationId xmlns:p14="http://schemas.microsoft.com/office/powerpoint/2010/main" val="2680920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209810" y="6436745"/>
            <a:ext cx="1869422" cy="461665"/>
          </a:xfrm>
          <a:prstGeom prst="rect">
            <a:avLst/>
          </a:prstGeom>
          <a:noFill/>
        </p:spPr>
        <p:txBody>
          <a:bodyPr wrap="none" rtlCol="0">
            <a:spAutoFit/>
          </a:bodyPr>
          <a:lstStyle/>
          <a:p>
            <a:r>
              <a:rPr lang="ja-JP" altLang="en-US" sz="2400" dirty="0">
                <a:latin typeface="Times New Roman" panose="02020603050405020304" pitchFamily="18" charset="0"/>
              </a:rPr>
              <a:t>△５六歩まで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347322" y="46987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3" name="テキスト ボックス 2"/>
          <p:cNvSpPr txBox="1"/>
          <p:nvPr/>
        </p:nvSpPr>
        <p:spPr>
          <a:xfrm>
            <a:off x="6297013" y="1362681"/>
            <a:ext cx="1723549" cy="904863"/>
          </a:xfrm>
          <a:prstGeom prst="rect">
            <a:avLst/>
          </a:prstGeom>
          <a:noFill/>
        </p:spPr>
        <p:txBody>
          <a:bodyPr wrap="none" rtlCol="0">
            <a:spAutoFit/>
          </a:bodyPr>
          <a:lstStyle/>
          <a:p>
            <a:pPr algn="l"/>
            <a:r>
              <a:rPr lang="ja-JP" altLang="en-US" sz="2400" dirty="0"/>
              <a:t>先手</a:t>
            </a:r>
            <a:r>
              <a:rPr kumimoji="1" lang="ja-JP" altLang="en-US" sz="2400" dirty="0"/>
              <a:t>の手は</a:t>
            </a:r>
            <a:endParaRPr kumimoji="1" lang="en-US" altLang="ja-JP" sz="2400" dirty="0"/>
          </a:p>
          <a:p>
            <a:pPr algn="l"/>
            <a:r>
              <a:rPr lang="ja-JP" altLang="en-US" sz="2400" dirty="0"/>
              <a:t>▲同角のみ</a:t>
            </a:r>
            <a:endParaRPr kumimoji="1" lang="ja-JP" altLang="en-US" sz="2400" dirty="0"/>
          </a:p>
        </p:txBody>
      </p:sp>
      <p:sp>
        <p:nvSpPr>
          <p:cNvPr id="141" name="フリーフォーム 140"/>
          <p:cNvSpPr/>
          <p:nvPr/>
        </p:nvSpPr>
        <p:spPr bwMode="auto">
          <a:xfrm rot="10800000">
            <a:off x="2852717" y="415925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1" name="角丸四角形吹き出し 130"/>
          <p:cNvSpPr/>
          <p:nvPr/>
        </p:nvSpPr>
        <p:spPr bwMode="auto">
          <a:xfrm>
            <a:off x="686397" y="2447650"/>
            <a:ext cx="1780047" cy="1044935"/>
          </a:xfrm>
          <a:prstGeom prst="wedgeRoundRectCallout">
            <a:avLst>
              <a:gd name="adj1" fmla="val 67330"/>
              <a:gd name="adj2" fmla="val 10113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逆王手！</a:t>
            </a:r>
          </a:p>
        </p:txBody>
      </p:sp>
      <p:sp>
        <p:nvSpPr>
          <p:cNvPr id="130" name="テキスト ボックス 129"/>
          <p:cNvSpPr txBox="1"/>
          <p:nvPr/>
        </p:nvSpPr>
        <p:spPr>
          <a:xfrm>
            <a:off x="6023651" y="2456926"/>
            <a:ext cx="3002745" cy="1040285"/>
          </a:xfrm>
          <a:prstGeom prst="rect">
            <a:avLst/>
          </a:prstGeom>
          <a:noFill/>
        </p:spPr>
        <p:txBody>
          <a:bodyPr wrap="none" rtlCol="0">
            <a:spAutoFit/>
          </a:bodyPr>
          <a:lstStyle/>
          <a:p>
            <a:pPr algn="l"/>
            <a:r>
              <a:rPr lang="ja-JP" altLang="en-US" dirty="0"/>
              <a:t>しかし角で取ると</a:t>
            </a:r>
            <a:endParaRPr lang="en-US" altLang="ja-JP" dirty="0"/>
          </a:p>
          <a:p>
            <a:pPr algn="l"/>
            <a:r>
              <a:rPr kumimoji="1" lang="ja-JP" altLang="en-US" dirty="0"/>
              <a:t>連続王手で負け！</a:t>
            </a:r>
          </a:p>
        </p:txBody>
      </p:sp>
      <p:grpSp>
        <p:nvGrpSpPr>
          <p:cNvPr id="145" name="グループ化 144"/>
          <p:cNvGrpSpPr/>
          <p:nvPr/>
        </p:nvGrpSpPr>
        <p:grpSpPr>
          <a:xfrm>
            <a:off x="6268381" y="3521781"/>
            <a:ext cx="2249334" cy="1477401"/>
            <a:chOff x="6433662" y="3651652"/>
            <a:chExt cx="2249334" cy="1477401"/>
          </a:xfrm>
        </p:grpSpPr>
        <p:sp>
          <p:nvSpPr>
            <p:cNvPr id="143" name="テキスト ボックス 142"/>
            <p:cNvSpPr txBox="1"/>
            <p:nvPr/>
          </p:nvSpPr>
          <p:spPr>
            <a:xfrm>
              <a:off x="6433662" y="4088768"/>
              <a:ext cx="2249334" cy="1040285"/>
            </a:xfrm>
            <a:prstGeom prst="rect">
              <a:avLst/>
            </a:prstGeom>
            <a:noFill/>
          </p:spPr>
          <p:txBody>
            <a:bodyPr wrap="none" rtlCol="0">
              <a:spAutoFit/>
            </a:bodyPr>
            <a:lstStyle/>
            <a:p>
              <a:r>
                <a:rPr kumimoji="1" lang="ja-JP" altLang="en-US" dirty="0"/>
                <a:t>角で取れない</a:t>
              </a:r>
              <a:endParaRPr kumimoji="1" lang="en-US" altLang="ja-JP" dirty="0"/>
            </a:p>
            <a:p>
              <a:pPr algn="l"/>
              <a:r>
                <a:rPr lang="ja-JP" altLang="en-US" dirty="0"/>
                <a:t>＝詰み！</a:t>
              </a:r>
              <a:endParaRPr kumimoji="1" lang="ja-JP" altLang="en-US" dirty="0"/>
            </a:p>
          </p:txBody>
        </p:sp>
        <p:sp>
          <p:nvSpPr>
            <p:cNvPr id="144" name="下矢印 143"/>
            <p:cNvSpPr/>
            <p:nvPr/>
          </p:nvSpPr>
          <p:spPr bwMode="auto">
            <a:xfrm>
              <a:off x="7184100" y="3651652"/>
              <a:ext cx="539298" cy="400237"/>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146" name="グループ化 145"/>
          <p:cNvGrpSpPr/>
          <p:nvPr/>
        </p:nvGrpSpPr>
        <p:grpSpPr>
          <a:xfrm>
            <a:off x="6251550" y="5036061"/>
            <a:ext cx="2282997" cy="1477401"/>
            <a:chOff x="6416831" y="3651652"/>
            <a:chExt cx="2282997" cy="1477401"/>
          </a:xfrm>
        </p:grpSpPr>
        <p:sp>
          <p:nvSpPr>
            <p:cNvPr id="147" name="テキスト ボックス 146"/>
            <p:cNvSpPr txBox="1"/>
            <p:nvPr/>
          </p:nvSpPr>
          <p:spPr>
            <a:xfrm>
              <a:off x="6416831" y="4088768"/>
              <a:ext cx="2282997" cy="1040285"/>
            </a:xfrm>
            <a:prstGeom prst="rect">
              <a:avLst/>
            </a:prstGeom>
            <a:noFill/>
          </p:spPr>
          <p:txBody>
            <a:bodyPr wrap="none" rtlCol="0">
              <a:spAutoFit/>
            </a:bodyPr>
            <a:lstStyle/>
            <a:p>
              <a:pPr algn="l"/>
              <a:r>
                <a:rPr lang="ja-JP" altLang="en-US" dirty="0"/>
                <a:t>△５六歩は</a:t>
              </a:r>
              <a:endParaRPr lang="en-US" altLang="ja-JP" dirty="0"/>
            </a:p>
            <a:p>
              <a:pPr algn="l"/>
              <a:r>
                <a:rPr kumimoji="1" lang="ja-JP" altLang="en-US" dirty="0"/>
                <a:t>打ち歩詰め！</a:t>
              </a:r>
            </a:p>
          </p:txBody>
        </p:sp>
        <p:sp>
          <p:nvSpPr>
            <p:cNvPr id="148" name="下矢印 147"/>
            <p:cNvSpPr/>
            <p:nvPr/>
          </p:nvSpPr>
          <p:spPr bwMode="auto">
            <a:xfrm>
              <a:off x="7184100" y="3651652"/>
              <a:ext cx="539298" cy="400237"/>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Tree>
    <p:extLst>
      <p:ext uri="{BB962C8B-B14F-4D97-AF65-F5344CB8AC3E}">
        <p14:creationId xmlns:p14="http://schemas.microsoft.com/office/powerpoint/2010/main" val="20041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checkerboard(across)">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anim calcmode="lin" valueType="num">
                                      <p:cBhvr additive="base">
                                        <p:cTn id="18" dur="500" fill="hold"/>
                                        <p:tgtEl>
                                          <p:spTgt spid="130"/>
                                        </p:tgtEl>
                                        <p:attrNameLst>
                                          <p:attrName>ppt_x</p:attrName>
                                        </p:attrNameLst>
                                      </p:cBhvr>
                                      <p:tavLst>
                                        <p:tav tm="0">
                                          <p:val>
                                            <p:strVal val="#ppt_x"/>
                                          </p:val>
                                        </p:tav>
                                        <p:tav tm="100000">
                                          <p:val>
                                            <p:strVal val="#ppt_x"/>
                                          </p:val>
                                        </p:tav>
                                      </p:tavLst>
                                    </p:anim>
                                    <p:anim calcmode="lin" valueType="num">
                                      <p:cBhvr additive="base">
                                        <p:cTn id="19"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wipe(up)">
                                      <p:cBhvr>
                                        <p:cTn id="24" dur="500"/>
                                        <p:tgtEl>
                                          <p:spTgt spid="1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wipe(up)">
                                      <p:cBhvr>
                                        <p:cTn id="2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1" grpId="0" animBg="1"/>
      <p:bldP spid="1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grpSp>
        <p:nvGrpSpPr>
          <p:cNvPr id="89" name="グループ化 88"/>
          <p:cNvGrpSpPr/>
          <p:nvPr/>
        </p:nvGrpSpPr>
        <p:grpSpPr>
          <a:xfrm>
            <a:off x="562304" y="1210007"/>
            <a:ext cx="5105400" cy="5140842"/>
            <a:chOff x="562304" y="1210007"/>
            <a:chExt cx="5105400" cy="5140842"/>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99" name="円/楕円 98"/>
            <p:cNvSpPr/>
            <p:nvPr/>
          </p:nvSpPr>
          <p:spPr bwMode="auto">
            <a:xfrm>
              <a:off x="2652431" y="3899857"/>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円/楕円 110"/>
            <p:cNvSpPr/>
            <p:nvPr/>
          </p:nvSpPr>
          <p:spPr bwMode="auto">
            <a:xfrm>
              <a:off x="2652431" y="336175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円/楕円 102"/>
            <p:cNvSpPr/>
            <p:nvPr/>
          </p:nvSpPr>
          <p:spPr bwMode="auto">
            <a:xfrm>
              <a:off x="2142878" y="389985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円/楕円 103"/>
            <p:cNvSpPr/>
            <p:nvPr/>
          </p:nvSpPr>
          <p:spPr bwMode="auto">
            <a:xfrm>
              <a:off x="213395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円/楕円 104"/>
            <p:cNvSpPr/>
            <p:nvPr/>
          </p:nvSpPr>
          <p:spPr bwMode="auto">
            <a:xfrm>
              <a:off x="2666643" y="443832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円/楕円 105"/>
            <p:cNvSpPr/>
            <p:nvPr/>
          </p:nvSpPr>
          <p:spPr bwMode="auto">
            <a:xfrm>
              <a:off x="371363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円/楕円 106"/>
            <p:cNvSpPr/>
            <p:nvPr/>
          </p:nvSpPr>
          <p:spPr bwMode="auto">
            <a:xfrm>
              <a:off x="3190221" y="442718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円/楕円 107"/>
            <p:cNvSpPr/>
            <p:nvPr/>
          </p:nvSpPr>
          <p:spPr bwMode="auto">
            <a:xfrm>
              <a:off x="3190221" y="388750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円/楕円 108"/>
            <p:cNvSpPr/>
            <p:nvPr/>
          </p:nvSpPr>
          <p:spPr bwMode="auto">
            <a:xfrm>
              <a:off x="3178637" y="3349195"/>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円/楕円 115"/>
            <p:cNvSpPr/>
            <p:nvPr/>
          </p:nvSpPr>
          <p:spPr bwMode="auto">
            <a:xfrm>
              <a:off x="2652431" y="283252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3702556" y="38875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3726641" y="335567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01" name="円/楕円 100"/>
          <p:cNvSpPr/>
          <p:nvPr/>
        </p:nvSpPr>
        <p:spPr bwMode="auto">
          <a:xfrm>
            <a:off x="2133600" y="33458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cxnSp>
        <p:nvCxnSpPr>
          <p:cNvPr id="91" name="直線矢印コネクタ 90"/>
          <p:cNvCxnSpPr>
            <a:stCxn id="21" idx="2"/>
            <a:endCxn id="79" idx="2"/>
          </p:cNvCxnSpPr>
          <p:nvPr/>
        </p:nvCxnSpPr>
        <p:spPr bwMode="auto">
          <a:xfrm flipV="1">
            <a:off x="2324100" y="1739039"/>
            <a:ext cx="9278" cy="1544130"/>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角丸四角形吹き出し 92"/>
          <p:cNvSpPr/>
          <p:nvPr/>
        </p:nvSpPr>
        <p:spPr bwMode="auto">
          <a:xfrm>
            <a:off x="151707" y="1205240"/>
            <a:ext cx="1866900" cy="914400"/>
          </a:xfrm>
          <a:prstGeom prst="wedgeRoundRectCallout">
            <a:avLst>
              <a:gd name="adj1" fmla="val 61542"/>
              <a:gd name="adj2" fmla="val 8825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挟めるか</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チェック</a:t>
            </a:r>
          </a:p>
        </p:txBody>
      </p:sp>
      <p:cxnSp>
        <p:nvCxnSpPr>
          <p:cNvPr id="119" name="直線矢印コネクタ 118"/>
          <p:cNvCxnSpPr/>
          <p:nvPr/>
        </p:nvCxnSpPr>
        <p:spPr bwMode="auto">
          <a:xfrm flipV="1">
            <a:off x="2615181" y="1733227"/>
            <a:ext cx="1529533" cy="1529838"/>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p:nvPr/>
        </p:nvCxnSpPr>
        <p:spPr bwMode="auto">
          <a:xfrm flipV="1">
            <a:off x="2615181" y="3574394"/>
            <a:ext cx="2624226" cy="1"/>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8" name="グループ化 97"/>
          <p:cNvGrpSpPr/>
          <p:nvPr/>
        </p:nvGrpSpPr>
        <p:grpSpPr>
          <a:xfrm>
            <a:off x="2652431" y="3352480"/>
            <a:ext cx="921810" cy="393556"/>
            <a:chOff x="2652431" y="3352480"/>
            <a:chExt cx="921810" cy="393556"/>
          </a:xfrm>
        </p:grpSpPr>
        <p:sp>
          <p:nvSpPr>
            <p:cNvPr id="92" name="円/楕円 91"/>
            <p:cNvSpPr/>
            <p:nvPr/>
          </p:nvSpPr>
          <p:spPr bwMode="auto">
            <a:xfrm>
              <a:off x="2652431" y="3365036"/>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23" name="円/楕円 122"/>
            <p:cNvSpPr/>
            <p:nvPr/>
          </p:nvSpPr>
          <p:spPr bwMode="auto">
            <a:xfrm>
              <a:off x="3193241" y="335248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121" name="テキスト ボックス 120"/>
          <p:cNvSpPr txBox="1"/>
          <p:nvPr/>
        </p:nvSpPr>
        <p:spPr>
          <a:xfrm>
            <a:off x="5767288" y="1910962"/>
            <a:ext cx="2970685" cy="1348061"/>
          </a:xfrm>
          <a:prstGeom prst="rect">
            <a:avLst/>
          </a:prstGeom>
          <a:noFill/>
        </p:spPr>
        <p:txBody>
          <a:bodyPr wrap="none" rtlCol="0">
            <a:spAutoFit/>
          </a:bodyPr>
          <a:lstStyle/>
          <a:p>
            <a:pPr algn="l"/>
            <a:r>
              <a:rPr lang="ja-JP" altLang="en-US" sz="2400" dirty="0"/>
              <a:t>ひっくり返した後</a:t>
            </a:r>
            <a:endParaRPr lang="en-US" altLang="ja-JP" sz="2400" dirty="0"/>
          </a:p>
          <a:p>
            <a:pPr algn="l"/>
            <a:r>
              <a:rPr kumimoji="1" lang="ja-JP" altLang="en-US" sz="2400" dirty="0"/>
              <a:t>他の方向のチェックを</a:t>
            </a:r>
            <a:endParaRPr kumimoji="1" lang="en-US" altLang="ja-JP" sz="2400" dirty="0"/>
          </a:p>
          <a:p>
            <a:pPr algn="l"/>
            <a:r>
              <a:rPr kumimoji="1" lang="ja-JP" altLang="en-US" sz="2400" dirty="0"/>
              <a:t>飛ばしてしまう</a:t>
            </a:r>
          </a:p>
        </p:txBody>
      </p:sp>
      <p:cxnSp>
        <p:nvCxnSpPr>
          <p:cNvPr id="132" name="直線矢印コネクタ 131"/>
          <p:cNvCxnSpPr/>
          <p:nvPr/>
        </p:nvCxnSpPr>
        <p:spPr bwMode="auto">
          <a:xfrm>
            <a:off x="2567580" y="3825030"/>
            <a:ext cx="2138427" cy="2131708"/>
          </a:xfrm>
          <a:prstGeom prst="straightConnector1">
            <a:avLst/>
          </a:prstGeom>
          <a:noFill/>
          <a:ln w="50800" cap="flat" cmpd="sng" algn="ctr">
            <a:solidFill>
              <a:srgbClr val="FF99FF"/>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8" name="グループ化 127"/>
          <p:cNvGrpSpPr/>
          <p:nvPr/>
        </p:nvGrpSpPr>
        <p:grpSpPr>
          <a:xfrm>
            <a:off x="5833828" y="3312784"/>
            <a:ext cx="2954655" cy="1971373"/>
            <a:chOff x="5833828" y="3312784"/>
            <a:chExt cx="2954655" cy="1971373"/>
          </a:xfrm>
        </p:grpSpPr>
        <p:sp>
          <p:nvSpPr>
            <p:cNvPr id="124" name="テキスト ボックス 123"/>
            <p:cNvSpPr txBox="1"/>
            <p:nvPr/>
          </p:nvSpPr>
          <p:spPr>
            <a:xfrm>
              <a:off x="5833828" y="3726808"/>
              <a:ext cx="2954655" cy="1557349"/>
            </a:xfrm>
            <a:prstGeom prst="rect">
              <a:avLst/>
            </a:prstGeom>
            <a:noFill/>
          </p:spPr>
          <p:txBody>
            <a:bodyPr wrap="none" rtlCol="0">
              <a:spAutoFit/>
            </a:bodyPr>
            <a:lstStyle/>
            <a:p>
              <a:pPr algn="l"/>
              <a:r>
                <a:rPr kumimoji="1" lang="ja-JP" altLang="en-US" dirty="0"/>
                <a:t>挟んだのに</a:t>
              </a:r>
              <a:endParaRPr kumimoji="1" lang="en-US" altLang="ja-JP" dirty="0"/>
            </a:p>
            <a:p>
              <a:pPr algn="l"/>
              <a:r>
                <a:rPr kumimoji="1" lang="ja-JP" altLang="en-US" dirty="0"/>
                <a:t>ひっくり返されない</a:t>
              </a:r>
              <a:endParaRPr kumimoji="1" lang="en-US" altLang="ja-JP" dirty="0"/>
            </a:p>
            <a:p>
              <a:pPr algn="l"/>
              <a:r>
                <a:rPr lang="ja-JP" altLang="en-US" dirty="0"/>
                <a:t>石が出る</a:t>
              </a:r>
              <a:endParaRPr kumimoji="1" lang="ja-JP" altLang="en-US" dirty="0"/>
            </a:p>
          </p:txBody>
        </p:sp>
        <p:sp>
          <p:nvSpPr>
            <p:cNvPr id="127" name="下矢印 126"/>
            <p:cNvSpPr/>
            <p:nvPr/>
          </p:nvSpPr>
          <p:spPr bwMode="auto">
            <a:xfrm>
              <a:off x="6990840" y="3312784"/>
              <a:ext cx="400560" cy="414024"/>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35" name="円/楕円 134"/>
          <p:cNvSpPr/>
          <p:nvPr/>
        </p:nvSpPr>
        <p:spPr bwMode="auto">
          <a:xfrm>
            <a:off x="3193241" y="284071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円/楕円 135"/>
          <p:cNvSpPr/>
          <p:nvPr/>
        </p:nvSpPr>
        <p:spPr bwMode="auto">
          <a:xfrm>
            <a:off x="2652431" y="49595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円/楕円 136"/>
          <p:cNvSpPr/>
          <p:nvPr/>
        </p:nvSpPr>
        <p:spPr bwMode="auto">
          <a:xfrm>
            <a:off x="2125571" y="54995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円/楕円 137"/>
          <p:cNvSpPr/>
          <p:nvPr/>
        </p:nvSpPr>
        <p:spPr bwMode="auto">
          <a:xfrm>
            <a:off x="2647034" y="547731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角丸四角形吹き出し 125"/>
          <p:cNvSpPr/>
          <p:nvPr/>
        </p:nvSpPr>
        <p:spPr bwMode="auto">
          <a:xfrm>
            <a:off x="154643" y="5633505"/>
            <a:ext cx="2669366" cy="914400"/>
          </a:xfrm>
          <a:prstGeom prst="wedgeRoundRectCallout">
            <a:avLst>
              <a:gd name="adj1" fmla="val 30173"/>
              <a:gd name="adj2" fmla="val -19507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この石が</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ひっくり返されない</a:t>
            </a:r>
            <a:endParaRPr lang="en-US" altLang="ja-JP" sz="2400" dirty="0"/>
          </a:p>
        </p:txBody>
      </p:sp>
    </p:spTree>
    <p:extLst>
      <p:ext uri="{BB962C8B-B14F-4D97-AF65-F5344CB8AC3E}">
        <p14:creationId xmlns:p14="http://schemas.microsoft.com/office/powerpoint/2010/main" val="34120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checkerboard(across)">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wipe(down)">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left)">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checkerboard(across)">
                                      <p:cBhvr>
                                        <p:cTn id="32" dur="500"/>
                                        <p:tgtEl>
                                          <p:spTgt spid="98"/>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checkerboard(across)">
                                      <p:cBhvr>
                                        <p:cTn id="36" dur="500"/>
                                        <p:tgtEl>
                                          <p:spTgt spid="1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wipe(left)">
                                      <p:cBhvr>
                                        <p:cTn id="41" dur="500"/>
                                        <p:tgtEl>
                                          <p:spTgt spid="1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wipe(up)">
                                      <p:cBhvr>
                                        <p:cTn id="46" dur="500"/>
                                        <p:tgtEl>
                                          <p:spTgt spid="12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checkerboard(across)">
                                      <p:cBhvr>
                                        <p:cTn id="51"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93" grpId="0" animBg="1"/>
      <p:bldP spid="121" grpId="0"/>
      <p:bldP spid="12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54810"/>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5" name="フリーフォーム 104"/>
          <p:cNvSpPr/>
          <p:nvPr/>
        </p:nvSpPr>
        <p:spPr bwMode="auto">
          <a:xfrm rot="10800000">
            <a:off x="3384441" y="57806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07" name="テキスト ボックス 106"/>
          <p:cNvSpPr txBox="1"/>
          <p:nvPr/>
        </p:nvSpPr>
        <p:spPr>
          <a:xfrm>
            <a:off x="2209806" y="6436745"/>
            <a:ext cx="1869423" cy="461665"/>
          </a:xfrm>
          <a:prstGeom prst="rect">
            <a:avLst/>
          </a:prstGeom>
          <a:noFill/>
        </p:spPr>
        <p:txBody>
          <a:bodyPr wrap="none" rtlCol="0">
            <a:spAutoFit/>
          </a:bodyPr>
          <a:lstStyle/>
          <a:p>
            <a:r>
              <a:rPr lang="ja-JP" altLang="en-US" sz="2400" dirty="0">
                <a:latin typeface="Times New Roman" panose="02020603050405020304" pitchFamily="18" charset="0"/>
              </a:rPr>
              <a:t>▲６七角まで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8424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7533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6145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202627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201135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202627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481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508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4468121" y="307412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8157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33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8189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10040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10343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6192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60461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526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69008"/>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3384442" y="364041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8968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76523" y="523932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574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79973" y="525603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506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22208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8" name="フリーフォーム 137"/>
          <p:cNvSpPr/>
          <p:nvPr/>
        </p:nvSpPr>
        <p:spPr bwMode="auto">
          <a:xfrm>
            <a:off x="4967280" y="57406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39" name="フリーフォーム 138"/>
          <p:cNvSpPr/>
          <p:nvPr/>
        </p:nvSpPr>
        <p:spPr bwMode="auto">
          <a:xfrm rot="10800000">
            <a:off x="4465520" y="471526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40" name="フリーフォーム 139"/>
          <p:cNvSpPr/>
          <p:nvPr/>
        </p:nvSpPr>
        <p:spPr bwMode="auto">
          <a:xfrm>
            <a:off x="2347322" y="469878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993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角</a:t>
            </a:r>
            <a:endParaRPr kumimoji="1" lang="ja-JP" altLang="en-US" sz="2000" b="1" i="0" u="none" strike="noStrike" cap="none" normalizeH="0" dirty="0">
              <a:ln>
                <a:noFill/>
              </a:ln>
              <a:solidFill>
                <a:schemeClr val="bg2"/>
              </a:solidFill>
              <a:effectLst/>
            </a:endParaRPr>
          </a:p>
        </p:txBody>
      </p:sp>
      <p:sp>
        <p:nvSpPr>
          <p:cNvPr id="3" name="テキスト ボックス 2"/>
          <p:cNvSpPr txBox="1"/>
          <p:nvPr/>
        </p:nvSpPr>
        <p:spPr>
          <a:xfrm>
            <a:off x="5935805" y="1215026"/>
            <a:ext cx="3221404" cy="1348061"/>
          </a:xfrm>
          <a:prstGeom prst="rect">
            <a:avLst/>
          </a:prstGeom>
          <a:noFill/>
        </p:spPr>
        <p:txBody>
          <a:bodyPr wrap="square" rtlCol="0">
            <a:spAutoFit/>
          </a:bodyPr>
          <a:lstStyle/>
          <a:p>
            <a:pPr algn="l"/>
            <a:r>
              <a:rPr kumimoji="1" lang="ja-JP" altLang="en-US" sz="2400" dirty="0"/>
              <a:t>後手の手は</a:t>
            </a:r>
            <a:endParaRPr kumimoji="1" lang="en-US" altLang="ja-JP" sz="2400" dirty="0"/>
          </a:p>
          <a:p>
            <a:pPr algn="l"/>
            <a:r>
              <a:rPr lang="ja-JP" altLang="en-US" sz="2400" dirty="0"/>
              <a:t>△４四玉か</a:t>
            </a:r>
            <a:endParaRPr lang="en-US" altLang="ja-JP" sz="2400" dirty="0"/>
          </a:p>
          <a:p>
            <a:pPr algn="l"/>
            <a:r>
              <a:rPr lang="ja-JP" altLang="en-US" sz="2400" dirty="0"/>
              <a:t>△５六歩のみ</a:t>
            </a:r>
            <a:endParaRPr kumimoji="1" lang="ja-JP" altLang="en-US" sz="2400" dirty="0"/>
          </a:p>
        </p:txBody>
      </p:sp>
      <p:sp>
        <p:nvSpPr>
          <p:cNvPr id="143" name="テキスト ボックス 142"/>
          <p:cNvSpPr txBox="1"/>
          <p:nvPr/>
        </p:nvSpPr>
        <p:spPr>
          <a:xfrm>
            <a:off x="6214731" y="2722679"/>
            <a:ext cx="2866490" cy="1040285"/>
          </a:xfrm>
          <a:prstGeom prst="rect">
            <a:avLst/>
          </a:prstGeom>
          <a:noFill/>
        </p:spPr>
        <p:txBody>
          <a:bodyPr wrap="none" rtlCol="0">
            <a:spAutoFit/>
          </a:bodyPr>
          <a:lstStyle/>
          <a:p>
            <a:pPr algn="l"/>
            <a:r>
              <a:rPr lang="ja-JP" altLang="en-US" dirty="0"/>
              <a:t>しかし△５六歩は</a:t>
            </a:r>
            <a:endParaRPr lang="en-US" altLang="ja-JP" dirty="0"/>
          </a:p>
          <a:p>
            <a:pPr algn="l"/>
            <a:r>
              <a:rPr kumimoji="1" lang="ja-JP" altLang="en-US" dirty="0"/>
              <a:t>打ち歩詰め</a:t>
            </a:r>
          </a:p>
        </p:txBody>
      </p:sp>
      <p:grpSp>
        <p:nvGrpSpPr>
          <p:cNvPr id="141" name="グループ化 140"/>
          <p:cNvGrpSpPr/>
          <p:nvPr/>
        </p:nvGrpSpPr>
        <p:grpSpPr>
          <a:xfrm>
            <a:off x="6291612" y="4041483"/>
            <a:ext cx="2141933" cy="1477401"/>
            <a:chOff x="6416831" y="3651652"/>
            <a:chExt cx="2141933" cy="1477401"/>
          </a:xfrm>
        </p:grpSpPr>
        <p:sp>
          <p:nvSpPr>
            <p:cNvPr id="144" name="テキスト ボックス 143"/>
            <p:cNvSpPr txBox="1"/>
            <p:nvPr/>
          </p:nvSpPr>
          <p:spPr>
            <a:xfrm>
              <a:off x="6416831" y="4088768"/>
              <a:ext cx="2141933" cy="1040285"/>
            </a:xfrm>
            <a:prstGeom prst="rect">
              <a:avLst/>
            </a:prstGeom>
            <a:noFill/>
          </p:spPr>
          <p:txBody>
            <a:bodyPr wrap="none" rtlCol="0">
              <a:spAutoFit/>
            </a:bodyPr>
            <a:lstStyle/>
            <a:p>
              <a:pPr algn="l"/>
              <a:r>
                <a:rPr lang="ja-JP" altLang="en-US" dirty="0"/>
                <a:t>△４四玉しか</a:t>
              </a:r>
              <a:endParaRPr lang="en-US" altLang="ja-JP" dirty="0"/>
            </a:p>
            <a:p>
              <a:pPr algn="l"/>
              <a:r>
                <a:rPr lang="ja-JP" altLang="en-US" dirty="0"/>
                <a:t>指せない</a:t>
              </a:r>
              <a:r>
                <a:rPr kumimoji="1" lang="ja-JP" altLang="en-US" dirty="0"/>
                <a:t>！</a:t>
              </a:r>
            </a:p>
          </p:txBody>
        </p:sp>
        <p:sp>
          <p:nvSpPr>
            <p:cNvPr id="145" name="下矢印 144"/>
            <p:cNvSpPr/>
            <p:nvPr/>
          </p:nvSpPr>
          <p:spPr bwMode="auto">
            <a:xfrm>
              <a:off x="7184100" y="3651652"/>
              <a:ext cx="539298" cy="400237"/>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Tree>
    <p:extLst>
      <p:ext uri="{BB962C8B-B14F-4D97-AF65-F5344CB8AC3E}">
        <p14:creationId xmlns:p14="http://schemas.microsoft.com/office/powerpoint/2010/main" val="36653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additive="base">
                                        <p:cTn id="13" dur="500" fill="hold"/>
                                        <p:tgtEl>
                                          <p:spTgt spid="143"/>
                                        </p:tgtEl>
                                        <p:attrNameLst>
                                          <p:attrName>ppt_x</p:attrName>
                                        </p:attrNameLst>
                                      </p:cBhvr>
                                      <p:tavLst>
                                        <p:tav tm="0">
                                          <p:val>
                                            <p:strVal val="#ppt_x"/>
                                          </p:val>
                                        </p:tav>
                                        <p:tav tm="100000">
                                          <p:val>
                                            <p:strVal val="#ppt_x"/>
                                          </p:val>
                                        </p:tav>
                                      </p:tavLst>
                                    </p:anim>
                                    <p:anim calcmode="lin" valueType="num">
                                      <p:cBhvr additive="base">
                                        <p:cTn id="1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up)">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87990"/>
          </a:xfrm>
        </p:spPr>
        <p:txBody>
          <a:bodyPr/>
          <a:lstStyle/>
          <a:p>
            <a:r>
              <a:rPr lang="ja-JP" altLang="en-US" dirty="0"/>
              <a:t>ルールの不備：将棋</a:t>
            </a:r>
            <a:endParaRPr kumimoji="1" lang="ja-JP" altLang="en-US" dirty="0"/>
          </a:p>
        </p:txBody>
      </p:sp>
      <p:grpSp>
        <p:nvGrpSpPr>
          <p:cNvPr id="106" name="グループ化 105"/>
          <p:cNvGrpSpPr/>
          <p:nvPr/>
        </p:nvGrpSpPr>
        <p:grpSpPr>
          <a:xfrm>
            <a:off x="443345" y="927101"/>
            <a:ext cx="5501929" cy="5498173"/>
            <a:chOff x="838200" y="1123372"/>
            <a:chExt cx="5501929" cy="5498173"/>
          </a:xfrm>
        </p:grpSpPr>
        <p:sp>
          <p:nvSpPr>
            <p:cNvPr id="4" name="正方形/長方形 3"/>
            <p:cNvSpPr/>
            <p:nvPr/>
          </p:nvSpPr>
          <p:spPr bwMode="auto">
            <a:xfrm>
              <a:off x="838200" y="1219200"/>
              <a:ext cx="5402345" cy="5402345"/>
            </a:xfrm>
            <a:prstGeom prst="rect">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10812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16146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21480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681452"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1964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37298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42632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4796659"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10812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16146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21480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2681452"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1964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37298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42632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4796659"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10812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16146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21480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2681452"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31964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37298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42632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4796659"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10812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16146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21480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2681452"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31964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37298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2632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796659"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10812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16146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21480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2681452"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31964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37298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2632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4796659"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10812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16146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21480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2681452"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31964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37298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42632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4796659"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10812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6146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21480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2681452"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31964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37298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42632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4796659"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10812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16146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1480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681452"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31964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37298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42632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4796659"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テキスト ボックス 68"/>
            <p:cNvSpPr txBox="1"/>
            <p:nvPr/>
          </p:nvSpPr>
          <p:spPr>
            <a:xfrm>
              <a:off x="1187643"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9</a:t>
              </a:r>
              <a:endParaRPr kumimoji="1" lang="ja-JP" altLang="en-US" b="1" dirty="0">
                <a:solidFill>
                  <a:schemeClr val="bg2"/>
                </a:solidFill>
                <a:effectLst/>
                <a:latin typeface="Times New Roman" panose="02020603050405020304" pitchFamily="18" charset="0"/>
              </a:endParaRPr>
            </a:p>
          </p:txBody>
        </p:sp>
        <p:sp>
          <p:nvSpPr>
            <p:cNvPr id="70" name="テキスト ボックス 69"/>
            <p:cNvSpPr txBox="1"/>
            <p:nvPr/>
          </p:nvSpPr>
          <p:spPr>
            <a:xfrm>
              <a:off x="1721043"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8</a:t>
              </a:r>
              <a:endParaRPr kumimoji="1" lang="ja-JP" altLang="en-US" b="1" dirty="0">
                <a:solidFill>
                  <a:schemeClr val="bg2"/>
                </a:solidFill>
                <a:effectLst/>
                <a:latin typeface="Times New Roman" panose="02020603050405020304" pitchFamily="18" charset="0"/>
              </a:endParaRPr>
            </a:p>
          </p:txBody>
        </p:sp>
        <p:sp>
          <p:nvSpPr>
            <p:cNvPr id="71" name="テキスト ボックス 70"/>
            <p:cNvSpPr txBox="1"/>
            <p:nvPr/>
          </p:nvSpPr>
          <p:spPr>
            <a:xfrm>
              <a:off x="2243179"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7</a:t>
              </a:r>
              <a:endParaRPr kumimoji="1" lang="ja-JP" altLang="en-US" b="1" dirty="0">
                <a:solidFill>
                  <a:schemeClr val="bg2"/>
                </a:solidFill>
                <a:effectLst/>
                <a:latin typeface="Times New Roman" panose="02020603050405020304" pitchFamily="18" charset="0"/>
              </a:endParaRPr>
            </a:p>
          </p:txBody>
        </p:sp>
        <p:sp>
          <p:nvSpPr>
            <p:cNvPr id="72" name="テキスト ボックス 71"/>
            <p:cNvSpPr txBox="1"/>
            <p:nvPr/>
          </p:nvSpPr>
          <p:spPr>
            <a:xfrm>
              <a:off x="2776580"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6</a:t>
              </a:r>
              <a:endParaRPr kumimoji="1" lang="ja-JP" altLang="en-US" b="1" dirty="0">
                <a:solidFill>
                  <a:schemeClr val="bg2"/>
                </a:solidFill>
                <a:effectLst/>
                <a:latin typeface="Times New Roman" panose="02020603050405020304" pitchFamily="18" charset="0"/>
              </a:endParaRPr>
            </a:p>
          </p:txBody>
        </p:sp>
        <p:sp>
          <p:nvSpPr>
            <p:cNvPr id="73" name="テキスト ボックス 72"/>
            <p:cNvSpPr txBox="1"/>
            <p:nvPr/>
          </p:nvSpPr>
          <p:spPr>
            <a:xfrm>
              <a:off x="3296978" y="1129498"/>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5</a:t>
              </a:r>
              <a:endParaRPr kumimoji="1" lang="ja-JP" altLang="en-US" b="1" dirty="0">
                <a:solidFill>
                  <a:schemeClr val="bg2"/>
                </a:solidFill>
                <a:effectLst/>
                <a:latin typeface="Times New Roman" panose="02020603050405020304" pitchFamily="18" charset="0"/>
              </a:endParaRPr>
            </a:p>
          </p:txBody>
        </p:sp>
        <p:sp>
          <p:nvSpPr>
            <p:cNvPr id="74" name="テキスト ボックス 73"/>
            <p:cNvSpPr txBox="1"/>
            <p:nvPr/>
          </p:nvSpPr>
          <p:spPr>
            <a:xfrm>
              <a:off x="3830378" y="1123686"/>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4</a:t>
              </a:r>
              <a:endParaRPr kumimoji="1" lang="ja-JP" altLang="en-US" b="1" dirty="0">
                <a:solidFill>
                  <a:schemeClr val="bg2"/>
                </a:solidFill>
                <a:effectLst/>
                <a:latin typeface="Times New Roman" panose="02020603050405020304" pitchFamily="18" charset="0"/>
              </a:endParaRPr>
            </a:p>
          </p:txBody>
        </p:sp>
        <p:sp>
          <p:nvSpPr>
            <p:cNvPr id="75" name="テキスト ボックス 74"/>
            <p:cNvSpPr txBox="1"/>
            <p:nvPr/>
          </p:nvSpPr>
          <p:spPr>
            <a:xfrm>
              <a:off x="4352515" y="1129184"/>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3</a:t>
              </a:r>
              <a:endParaRPr kumimoji="1" lang="ja-JP" altLang="en-US" b="1" dirty="0">
                <a:solidFill>
                  <a:schemeClr val="bg2"/>
                </a:solidFill>
                <a:effectLst/>
                <a:latin typeface="Times New Roman" panose="02020603050405020304" pitchFamily="18" charset="0"/>
              </a:endParaRPr>
            </a:p>
          </p:txBody>
        </p:sp>
        <p:sp>
          <p:nvSpPr>
            <p:cNvPr id="76" name="テキスト ボックス 75"/>
            <p:cNvSpPr txBox="1"/>
            <p:nvPr/>
          </p:nvSpPr>
          <p:spPr>
            <a:xfrm>
              <a:off x="4885916"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2</a:t>
              </a:r>
              <a:endParaRPr kumimoji="1" lang="ja-JP" altLang="en-US" b="1" dirty="0">
                <a:solidFill>
                  <a:schemeClr val="bg2"/>
                </a:solidFill>
                <a:effectLst/>
                <a:latin typeface="Times New Roman" panose="02020603050405020304" pitchFamily="18" charset="0"/>
              </a:endParaRPr>
            </a:p>
          </p:txBody>
        </p:sp>
        <p:sp>
          <p:nvSpPr>
            <p:cNvPr id="77" name="正方形/長方形 76"/>
            <p:cNvSpPr/>
            <p:nvPr/>
          </p:nvSpPr>
          <p:spPr bwMode="auto">
            <a:xfrm>
              <a:off x="5325580" y="15896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5325580" y="2123090"/>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5325580" y="26630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5325580" y="31964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5325580" y="37298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5325580" y="4263259"/>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5325580" y="48032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5325580" y="53366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テキスト ボックス 84"/>
            <p:cNvSpPr txBox="1"/>
            <p:nvPr/>
          </p:nvSpPr>
          <p:spPr>
            <a:xfrm>
              <a:off x="5414837" y="1123372"/>
              <a:ext cx="366894" cy="527086"/>
            </a:xfrm>
            <a:prstGeom prst="rect">
              <a:avLst/>
            </a:prstGeom>
            <a:noFill/>
          </p:spPr>
          <p:txBody>
            <a:bodyPr wrap="square" rtlCol="0">
              <a:spAutoFit/>
            </a:bodyPr>
            <a:lstStyle/>
            <a:p>
              <a:r>
                <a:rPr lang="en-US" altLang="ja-JP" b="1" dirty="0">
                  <a:solidFill>
                    <a:schemeClr val="bg2"/>
                  </a:solidFill>
                  <a:effectLst/>
                  <a:latin typeface="Times New Roman" panose="02020603050405020304" pitchFamily="18" charset="0"/>
                </a:rPr>
                <a:t>1</a:t>
              </a:r>
              <a:endParaRPr kumimoji="1" lang="ja-JP" altLang="en-US" b="1" dirty="0">
                <a:solidFill>
                  <a:schemeClr val="bg2"/>
                </a:solidFill>
                <a:effectLst/>
                <a:latin typeface="Times New Roman" panose="02020603050405020304" pitchFamily="18" charset="0"/>
              </a:endParaRPr>
            </a:p>
          </p:txBody>
        </p:sp>
        <p:sp>
          <p:nvSpPr>
            <p:cNvPr id="86" name="テキスト ボックス 85"/>
            <p:cNvSpPr txBox="1"/>
            <p:nvPr/>
          </p:nvSpPr>
          <p:spPr>
            <a:xfrm>
              <a:off x="5788075" y="5308580"/>
              <a:ext cx="549370" cy="527086"/>
            </a:xfrm>
            <a:prstGeom prst="rect">
              <a:avLst/>
            </a:prstGeom>
            <a:noFill/>
          </p:spPr>
          <p:txBody>
            <a:bodyPr wrap="square" rtlCol="0">
              <a:spAutoFit/>
            </a:bodyPr>
            <a:lstStyle/>
            <a:p>
              <a:r>
                <a:rPr kumimoji="1" lang="ja-JP" altLang="en-US" b="1" dirty="0">
                  <a:solidFill>
                    <a:schemeClr val="bg2"/>
                  </a:solidFill>
                  <a:effectLst/>
                  <a:latin typeface="Times New Roman" panose="02020603050405020304" pitchFamily="18" charset="0"/>
                  <a:ea typeface="ＭＳ Ｐ明朝" panose="02020600040205080304" pitchFamily="18" charset="-128"/>
                </a:rPr>
                <a:t>八</a:t>
              </a:r>
            </a:p>
          </p:txBody>
        </p:sp>
        <p:sp>
          <p:nvSpPr>
            <p:cNvPr id="87" name="テキスト ボックス 86"/>
            <p:cNvSpPr txBox="1"/>
            <p:nvPr/>
          </p:nvSpPr>
          <p:spPr>
            <a:xfrm>
              <a:off x="5780110" y="4752530"/>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七</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8" name="テキスト ボックス 87"/>
            <p:cNvSpPr txBox="1"/>
            <p:nvPr/>
          </p:nvSpPr>
          <p:spPr>
            <a:xfrm>
              <a:off x="5788075" y="423185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六</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89" name="テキスト ボックス 88"/>
            <p:cNvSpPr txBox="1"/>
            <p:nvPr/>
          </p:nvSpPr>
          <p:spPr>
            <a:xfrm>
              <a:off x="5781289" y="3693365"/>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五</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0" name="テキスト ボックス 89"/>
            <p:cNvSpPr txBox="1"/>
            <p:nvPr/>
          </p:nvSpPr>
          <p:spPr>
            <a:xfrm>
              <a:off x="5789575" y="3197600"/>
              <a:ext cx="549371"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四</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1" name="テキスト ボックス 90"/>
            <p:cNvSpPr txBox="1"/>
            <p:nvPr/>
          </p:nvSpPr>
          <p:spPr>
            <a:xfrm>
              <a:off x="5782793" y="265911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三</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sp>
          <p:nvSpPr>
            <p:cNvPr id="92" name="テキスト ボックス 91"/>
            <p:cNvSpPr txBox="1"/>
            <p:nvPr/>
          </p:nvSpPr>
          <p:spPr>
            <a:xfrm>
              <a:off x="5790758" y="2138435"/>
              <a:ext cx="549371"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二</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5783973" y="1599945"/>
              <a:ext cx="549370" cy="527086"/>
            </a:xfrm>
            <a:prstGeom prst="rect">
              <a:avLst/>
            </a:prstGeom>
            <a:noFill/>
          </p:spPr>
          <p:txBody>
            <a:bodyPr wrap="square" rtlCol="0">
              <a:spAutoFit/>
            </a:bodyPr>
            <a:lstStyle/>
            <a:p>
              <a:r>
                <a:rPr lang="ja-JP" altLang="en-US" b="1" dirty="0">
                  <a:solidFill>
                    <a:schemeClr val="bg2"/>
                  </a:solidFill>
                  <a:effectLst/>
                  <a:latin typeface="ＭＳ Ｐ明朝" panose="02020600040205080304" pitchFamily="18" charset="-128"/>
                  <a:ea typeface="ＭＳ Ｐ明朝" panose="02020600040205080304" pitchFamily="18" charset="-128"/>
                </a:rPr>
                <a:t>一</a:t>
              </a:r>
              <a:endParaRPr kumimoji="1" lang="ja-JP" altLang="en-US" b="1" dirty="0">
                <a:solidFill>
                  <a:schemeClr val="bg2"/>
                </a:solidFill>
                <a:effectLst/>
                <a:latin typeface="ＭＳ Ｐ明朝" panose="02020600040205080304" pitchFamily="18" charset="-128"/>
                <a:ea typeface="ＭＳ Ｐ明朝" panose="02020600040205080304" pitchFamily="18" charset="-128"/>
              </a:endParaRPr>
            </a:p>
          </p:txBody>
        </p:sp>
        <p:sp>
          <p:nvSpPr>
            <p:cNvPr id="94" name="正方形/長方形 93"/>
            <p:cNvSpPr/>
            <p:nvPr/>
          </p:nvSpPr>
          <p:spPr bwMode="auto">
            <a:xfrm>
              <a:off x="10812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6146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正方形/長方形 95"/>
            <p:cNvSpPr/>
            <p:nvPr/>
          </p:nvSpPr>
          <p:spPr bwMode="auto">
            <a:xfrm>
              <a:off x="21480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正方形/長方形 96"/>
            <p:cNvSpPr/>
            <p:nvPr/>
          </p:nvSpPr>
          <p:spPr bwMode="auto">
            <a:xfrm>
              <a:off x="2681452"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31964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正方形/長方形 98"/>
            <p:cNvSpPr/>
            <p:nvPr/>
          </p:nvSpPr>
          <p:spPr bwMode="auto">
            <a:xfrm>
              <a:off x="37298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正方形/長方形 99"/>
            <p:cNvSpPr/>
            <p:nvPr/>
          </p:nvSpPr>
          <p:spPr bwMode="auto">
            <a:xfrm>
              <a:off x="42632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4796659"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5325580" y="5870028"/>
              <a:ext cx="537341" cy="537341"/>
            </a:xfrm>
            <a:prstGeom prst="rect">
              <a:avLst/>
            </a:prstGeom>
            <a:solidFill>
              <a:srgbClr val="FFFFCC"/>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テキスト ボックス 102"/>
            <p:cNvSpPr txBox="1"/>
            <p:nvPr/>
          </p:nvSpPr>
          <p:spPr>
            <a:xfrm>
              <a:off x="5788076" y="5841980"/>
              <a:ext cx="549370" cy="527086"/>
            </a:xfrm>
            <a:prstGeom prst="rect">
              <a:avLst/>
            </a:prstGeom>
            <a:noFill/>
          </p:spPr>
          <p:txBody>
            <a:bodyPr wrap="square" rtlCol="0">
              <a:spAutoFit/>
            </a:bodyPr>
            <a:lstStyle/>
            <a:p>
              <a:r>
                <a:rPr lang="ja-JP" altLang="en-US" b="1" dirty="0">
                  <a:solidFill>
                    <a:schemeClr val="bg2"/>
                  </a:solidFill>
                  <a:effectLst/>
                  <a:latin typeface="Times New Roman" panose="02020603050405020304" pitchFamily="18" charset="0"/>
                  <a:ea typeface="ＭＳ Ｐ明朝" panose="02020600040205080304" pitchFamily="18" charset="-128"/>
                </a:rPr>
                <a:t>九</a:t>
              </a:r>
              <a:endParaRPr kumimoji="1" lang="ja-JP" altLang="en-US" b="1" dirty="0">
                <a:solidFill>
                  <a:schemeClr val="bg2"/>
                </a:solidFill>
                <a:effectLst/>
                <a:latin typeface="Times New Roman" panose="02020603050405020304" pitchFamily="18" charset="0"/>
                <a:ea typeface="ＭＳ Ｐ明朝" panose="02020600040205080304" pitchFamily="18" charset="-128"/>
              </a:endParaRPr>
            </a:p>
          </p:txBody>
        </p:sp>
      </p:grpSp>
      <p:sp>
        <p:nvSpPr>
          <p:cNvPr id="104" name="フリーフォーム 103"/>
          <p:cNvSpPr/>
          <p:nvPr/>
        </p:nvSpPr>
        <p:spPr bwMode="auto">
          <a:xfrm>
            <a:off x="2859638" y="466197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1" i="0" u="none" strike="noStrike" cap="none" normalizeH="0" dirty="0">
                <a:ln>
                  <a:noFill/>
                </a:ln>
                <a:solidFill>
                  <a:schemeClr val="bg2"/>
                </a:solidFill>
                <a:effectLst/>
              </a:rPr>
              <a:t>王</a:t>
            </a:r>
          </a:p>
        </p:txBody>
      </p:sp>
      <p:sp>
        <p:nvSpPr>
          <p:cNvPr id="107" name="テキスト ボックス 106"/>
          <p:cNvSpPr txBox="1"/>
          <p:nvPr/>
        </p:nvSpPr>
        <p:spPr>
          <a:xfrm>
            <a:off x="2209806" y="6409036"/>
            <a:ext cx="1869423" cy="461665"/>
          </a:xfrm>
          <a:prstGeom prst="rect">
            <a:avLst/>
          </a:prstGeom>
          <a:noFill/>
        </p:spPr>
        <p:txBody>
          <a:bodyPr wrap="none" rtlCol="0">
            <a:spAutoFit/>
          </a:bodyPr>
          <a:lstStyle/>
          <a:p>
            <a:r>
              <a:rPr lang="ja-JP" altLang="en-US" sz="2400" dirty="0">
                <a:latin typeface="Times New Roman" panose="02020603050405020304" pitchFamily="18" charset="0"/>
              </a:rPr>
              <a:t>▲２八金まで</a:t>
            </a:r>
            <a:endParaRPr kumimoji="1" lang="ja-JP" altLang="en-US" sz="2400" dirty="0">
              <a:latin typeface="Times New Roman" panose="02020603050405020304" pitchFamily="18" charset="0"/>
            </a:endParaRPr>
          </a:p>
        </p:txBody>
      </p:sp>
      <p:sp>
        <p:nvSpPr>
          <p:cNvPr id="108" name="フリーフォーム 107"/>
          <p:cNvSpPr/>
          <p:nvPr/>
        </p:nvSpPr>
        <p:spPr bwMode="auto">
          <a:xfrm>
            <a:off x="1277878" y="144762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09" name="フリーフォーム 108"/>
          <p:cNvSpPr/>
          <p:nvPr/>
        </p:nvSpPr>
        <p:spPr bwMode="auto">
          <a:xfrm rot="10800000">
            <a:off x="2330644" y="145653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0" name="フリーフォーム 109"/>
          <p:cNvSpPr/>
          <p:nvPr/>
        </p:nvSpPr>
        <p:spPr bwMode="auto">
          <a:xfrm>
            <a:off x="2847101" y="143374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1" name="フリーフォーム 110"/>
          <p:cNvSpPr/>
          <p:nvPr/>
        </p:nvSpPr>
        <p:spPr bwMode="auto">
          <a:xfrm>
            <a:off x="4468121" y="144762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12" name="フリーフォーム 111"/>
          <p:cNvSpPr/>
          <p:nvPr/>
        </p:nvSpPr>
        <p:spPr bwMode="auto">
          <a:xfrm>
            <a:off x="5002115" y="143374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飛</a:t>
            </a:r>
            <a:endParaRPr kumimoji="1" lang="ja-JP" altLang="en-US" sz="2000" b="1" i="0" u="none" strike="noStrike" cap="none" normalizeH="0" dirty="0">
              <a:ln>
                <a:noFill/>
              </a:ln>
              <a:solidFill>
                <a:schemeClr val="bg2"/>
              </a:solidFill>
              <a:effectLst/>
            </a:endParaRPr>
          </a:p>
        </p:txBody>
      </p:sp>
      <p:sp>
        <p:nvSpPr>
          <p:cNvPr id="113" name="フリーフォーム 112"/>
          <p:cNvSpPr/>
          <p:nvPr/>
        </p:nvSpPr>
        <p:spPr bwMode="auto">
          <a:xfrm rot="10800000">
            <a:off x="4990407" y="199856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14" name="フリーフォーム 113"/>
          <p:cNvSpPr/>
          <p:nvPr/>
        </p:nvSpPr>
        <p:spPr bwMode="auto">
          <a:xfrm rot="10800000">
            <a:off x="4446775" y="198364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15" name="フリーフォーム 114"/>
          <p:cNvSpPr/>
          <p:nvPr/>
        </p:nvSpPr>
        <p:spPr bwMode="auto">
          <a:xfrm>
            <a:off x="3415371" y="199857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6" name="フリーフォーム 115"/>
          <p:cNvSpPr/>
          <p:nvPr/>
        </p:nvSpPr>
        <p:spPr bwMode="auto">
          <a:xfrm rot="10800000">
            <a:off x="1802647" y="20204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17" name="フリーフォーム 116"/>
          <p:cNvSpPr/>
          <p:nvPr/>
        </p:nvSpPr>
        <p:spPr bwMode="auto">
          <a:xfrm rot="10800000">
            <a:off x="4446775" y="252312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18" name="フリーフォーム 117"/>
          <p:cNvSpPr/>
          <p:nvPr/>
        </p:nvSpPr>
        <p:spPr bwMode="auto">
          <a:xfrm>
            <a:off x="3928086" y="250586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19" name="フリーフォーム 118"/>
          <p:cNvSpPr/>
          <p:nvPr/>
        </p:nvSpPr>
        <p:spPr bwMode="auto">
          <a:xfrm rot="10800000">
            <a:off x="3393181" y="255386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0" name="フリーフォーム 119"/>
          <p:cNvSpPr/>
          <p:nvPr/>
        </p:nvSpPr>
        <p:spPr bwMode="auto">
          <a:xfrm rot="10800000">
            <a:off x="1274018" y="2505861"/>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1" name="フリーフォーム 120"/>
          <p:cNvSpPr/>
          <p:nvPr/>
        </p:nvSpPr>
        <p:spPr bwMode="auto">
          <a:xfrm>
            <a:off x="1285617" y="3054186"/>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22" name="フリーフォーム 121"/>
          <p:cNvSpPr/>
          <p:nvPr/>
        </p:nvSpPr>
        <p:spPr bwMode="auto">
          <a:xfrm rot="10800000">
            <a:off x="2844069" y="307270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3" name="フリーフォーム 122"/>
          <p:cNvSpPr/>
          <p:nvPr/>
        </p:nvSpPr>
        <p:spPr bwMode="auto">
          <a:xfrm rot="10800000">
            <a:off x="3925847" y="307572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4" name="フリーフォーム 123"/>
          <p:cNvSpPr/>
          <p:nvPr/>
        </p:nvSpPr>
        <p:spPr bwMode="auto">
          <a:xfrm rot="10800000">
            <a:off x="1812908" y="359157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25" name="フリーフォーム 124"/>
          <p:cNvSpPr/>
          <p:nvPr/>
        </p:nvSpPr>
        <p:spPr bwMode="auto">
          <a:xfrm>
            <a:off x="755277" y="3576905"/>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桂</a:t>
            </a:r>
            <a:endParaRPr kumimoji="1" lang="ja-JP" altLang="en-US" sz="2000" b="1" i="0" u="none" strike="noStrike" cap="none" normalizeH="0" dirty="0">
              <a:ln>
                <a:noFill/>
              </a:ln>
              <a:solidFill>
                <a:schemeClr val="bg2"/>
              </a:solidFill>
              <a:effectLst/>
            </a:endParaRPr>
          </a:p>
        </p:txBody>
      </p:sp>
      <p:sp>
        <p:nvSpPr>
          <p:cNvPr id="126" name="フリーフォーム 125"/>
          <p:cNvSpPr/>
          <p:nvPr/>
        </p:nvSpPr>
        <p:spPr bwMode="auto">
          <a:xfrm>
            <a:off x="2350428" y="412497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銀</a:t>
            </a:r>
            <a:endParaRPr kumimoji="1" lang="ja-JP" altLang="en-US" sz="2000" b="1" i="0" u="none" strike="noStrike" cap="none" normalizeH="0" dirty="0">
              <a:ln>
                <a:noFill/>
              </a:ln>
              <a:solidFill>
                <a:schemeClr val="bg2"/>
              </a:solidFill>
              <a:effectLst/>
            </a:endParaRPr>
          </a:p>
        </p:txBody>
      </p:sp>
      <p:sp>
        <p:nvSpPr>
          <p:cNvPr id="127" name="フリーフォーム 126"/>
          <p:cNvSpPr/>
          <p:nvPr/>
        </p:nvSpPr>
        <p:spPr bwMode="auto">
          <a:xfrm rot="10800000">
            <a:off x="3918873" y="414129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8" name="フリーフォーム 127"/>
          <p:cNvSpPr/>
          <p:nvPr/>
        </p:nvSpPr>
        <p:spPr bwMode="auto">
          <a:xfrm rot="10800000">
            <a:off x="3918872" y="468755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香</a:t>
            </a:r>
            <a:endParaRPr kumimoji="1" lang="ja-JP" altLang="en-US" sz="2000" b="1" i="0" u="none" strike="noStrike" cap="none" normalizeH="0" dirty="0">
              <a:ln>
                <a:noFill/>
              </a:ln>
              <a:solidFill>
                <a:schemeClr val="bg2"/>
              </a:solidFill>
              <a:effectLst/>
            </a:endParaRPr>
          </a:p>
        </p:txBody>
      </p:sp>
      <p:sp>
        <p:nvSpPr>
          <p:cNvPr id="129" name="フリーフォーム 128"/>
          <p:cNvSpPr/>
          <p:nvPr/>
        </p:nvSpPr>
        <p:spPr bwMode="auto">
          <a:xfrm rot="10800000">
            <a:off x="4452273" y="469397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玉</a:t>
            </a:r>
            <a:endParaRPr kumimoji="1" lang="ja-JP" altLang="en-US" sz="2000" b="1" i="0" u="none" strike="noStrike" cap="none" normalizeH="0" dirty="0">
              <a:ln>
                <a:noFill/>
              </a:ln>
              <a:solidFill>
                <a:schemeClr val="bg2"/>
              </a:solidFill>
              <a:effectLst/>
            </a:endParaRPr>
          </a:p>
        </p:txBody>
      </p:sp>
      <p:sp>
        <p:nvSpPr>
          <p:cNvPr id="130" name="フリーフォーム 129"/>
          <p:cNvSpPr/>
          <p:nvPr/>
        </p:nvSpPr>
        <p:spPr bwMode="auto">
          <a:xfrm>
            <a:off x="4446774" y="519637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31" name="フリーフォーム 130"/>
          <p:cNvSpPr/>
          <p:nvPr/>
        </p:nvSpPr>
        <p:spPr bwMode="auto">
          <a:xfrm>
            <a:off x="4986466" y="409275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金</a:t>
            </a:r>
            <a:endParaRPr kumimoji="1" lang="ja-JP" altLang="en-US" sz="2000" b="1" i="0" u="none" strike="noStrike" cap="none" normalizeH="0" dirty="0">
              <a:ln>
                <a:noFill/>
              </a:ln>
              <a:solidFill>
                <a:schemeClr val="bg2"/>
              </a:solidFill>
              <a:effectLst/>
            </a:endParaRPr>
          </a:p>
        </p:txBody>
      </p:sp>
      <p:sp>
        <p:nvSpPr>
          <p:cNvPr id="132" name="フリーフォーム 131"/>
          <p:cNvSpPr/>
          <p:nvPr/>
        </p:nvSpPr>
        <p:spPr bwMode="auto">
          <a:xfrm>
            <a:off x="4998174" y="4661974"/>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3" name="フリーフォーム 132"/>
          <p:cNvSpPr/>
          <p:nvPr/>
        </p:nvSpPr>
        <p:spPr bwMode="auto">
          <a:xfrm rot="10800000">
            <a:off x="4994441" y="5220847"/>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4" name="フリーフォーム 133"/>
          <p:cNvSpPr/>
          <p:nvPr/>
        </p:nvSpPr>
        <p:spPr bwMode="auto">
          <a:xfrm>
            <a:off x="4457008" y="5729772"/>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5" name="フリーフォーム 134"/>
          <p:cNvSpPr/>
          <p:nvPr/>
        </p:nvSpPr>
        <p:spPr bwMode="auto">
          <a:xfrm rot="10800000">
            <a:off x="3393180" y="5724959"/>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と</a:t>
            </a:r>
            <a:endParaRPr kumimoji="1" lang="ja-JP" altLang="en-US" sz="2000" b="1" i="0" u="none" strike="noStrike" cap="none" normalizeH="0" dirty="0">
              <a:ln>
                <a:noFill/>
              </a:ln>
              <a:solidFill>
                <a:schemeClr val="bg2"/>
              </a:solidFill>
              <a:effectLst/>
            </a:endParaRPr>
          </a:p>
        </p:txBody>
      </p:sp>
      <p:sp>
        <p:nvSpPr>
          <p:cNvPr id="136" name="フリーフォーム 135"/>
          <p:cNvSpPr/>
          <p:nvPr/>
        </p:nvSpPr>
        <p:spPr bwMode="auto">
          <a:xfrm>
            <a:off x="2861287" y="5722960"/>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137" name="フリーフォーム 136"/>
          <p:cNvSpPr/>
          <p:nvPr/>
        </p:nvSpPr>
        <p:spPr bwMode="auto">
          <a:xfrm>
            <a:off x="2350428" y="5194373"/>
            <a:ext cx="417975" cy="421371"/>
          </a:xfrm>
          <a:custGeom>
            <a:avLst/>
            <a:gdLst>
              <a:gd name="connsiteX0" fmla="*/ 264319 w 533400"/>
              <a:gd name="connsiteY0" fmla="*/ 0 h 623887"/>
              <a:gd name="connsiteX1" fmla="*/ 33337 w 533400"/>
              <a:gd name="connsiteY1" fmla="*/ 238125 h 623887"/>
              <a:gd name="connsiteX2" fmla="*/ 0 w 533400"/>
              <a:gd name="connsiteY2" fmla="*/ 621506 h 623887"/>
              <a:gd name="connsiteX3" fmla="*/ 533400 w 533400"/>
              <a:gd name="connsiteY3" fmla="*/ 623887 h 623887"/>
              <a:gd name="connsiteX4" fmla="*/ 495300 w 533400"/>
              <a:gd name="connsiteY4" fmla="*/ 235743 h 623887"/>
              <a:gd name="connsiteX5" fmla="*/ 264319 w 533400"/>
              <a:gd name="connsiteY5"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623887">
                <a:moveTo>
                  <a:pt x="264319" y="0"/>
                </a:moveTo>
                <a:lnTo>
                  <a:pt x="33337" y="238125"/>
                </a:lnTo>
                <a:lnTo>
                  <a:pt x="0" y="621506"/>
                </a:lnTo>
                <a:lnTo>
                  <a:pt x="533400" y="623887"/>
                </a:lnTo>
                <a:lnTo>
                  <a:pt x="495300" y="235743"/>
                </a:lnTo>
                <a:lnTo>
                  <a:pt x="264319" y="0"/>
                </a:lnTo>
                <a:close/>
              </a:path>
            </a:pathLst>
          </a:custGeom>
          <a:solidFill>
            <a:srgbClr val="FFC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b="1" dirty="0">
                <a:solidFill>
                  <a:schemeClr val="bg2"/>
                </a:solidFill>
                <a:effectLst/>
              </a:rPr>
              <a:t>歩</a:t>
            </a:r>
            <a:endParaRPr kumimoji="1" lang="ja-JP" altLang="en-US" sz="2000" b="1" i="0" u="none" strike="noStrike" cap="none" normalizeH="0" dirty="0">
              <a:ln>
                <a:noFill/>
              </a:ln>
              <a:solidFill>
                <a:schemeClr val="bg2"/>
              </a:solidFill>
              <a:effectLst/>
            </a:endParaRPr>
          </a:p>
        </p:txBody>
      </p:sp>
      <p:sp>
        <p:nvSpPr>
          <p:cNvPr id="240" name="テキスト ボックス 239"/>
          <p:cNvSpPr txBox="1"/>
          <p:nvPr/>
        </p:nvSpPr>
        <p:spPr>
          <a:xfrm>
            <a:off x="5895295" y="1102259"/>
            <a:ext cx="2339102" cy="2376035"/>
          </a:xfrm>
          <a:prstGeom prst="rect">
            <a:avLst/>
          </a:prstGeom>
          <a:noFill/>
        </p:spPr>
        <p:txBody>
          <a:bodyPr wrap="none" rtlCol="0">
            <a:spAutoFit/>
          </a:bodyPr>
          <a:lstStyle/>
          <a:p>
            <a:pPr algn="l"/>
            <a:r>
              <a:rPr kumimoji="1" lang="ja-JP" altLang="en-US" sz="1400" dirty="0">
                <a:ea typeface="ＭＳ ゴシック" panose="020B0609070205080204" pitchFamily="49" charset="-128"/>
              </a:rPr>
              <a:t>▲５六角　　　　△４四玉</a:t>
            </a:r>
            <a:endParaRPr kumimoji="1" lang="en-US" altLang="ja-JP" sz="1400" dirty="0">
              <a:ea typeface="ＭＳ ゴシック" panose="020B0609070205080204" pitchFamily="49" charset="-128"/>
            </a:endParaRPr>
          </a:p>
          <a:p>
            <a:pPr algn="l"/>
            <a:r>
              <a:rPr kumimoji="1" lang="ja-JP" altLang="en-US" sz="1400" dirty="0">
                <a:ea typeface="ＭＳ ゴシック" panose="020B0609070205080204" pitchFamily="49" charset="-128"/>
              </a:rPr>
              <a:t>▲３三銀引不成　△５二</a:t>
            </a:r>
            <a:r>
              <a:rPr lang="ja-JP" altLang="en-US" sz="1400" dirty="0">
                <a:ea typeface="ＭＳ ゴシック" panose="020B0609070205080204" pitchFamily="49" charset="-128"/>
              </a:rPr>
              <a:t>玉</a:t>
            </a:r>
            <a:endParaRPr lang="en-US" altLang="ja-JP" sz="1400" dirty="0">
              <a:ea typeface="ＭＳ ゴシック" panose="020B0609070205080204" pitchFamily="49" charset="-128"/>
            </a:endParaRPr>
          </a:p>
          <a:p>
            <a:pPr algn="l"/>
            <a:r>
              <a:rPr kumimoji="1" lang="ja-JP" altLang="en-US" sz="1400" dirty="0">
                <a:ea typeface="ＭＳ ゴシック" panose="020B0609070205080204" pitchFamily="49" charset="-128"/>
              </a:rPr>
              <a:t>▲７四角　　　　△６三角</a:t>
            </a:r>
            <a:endParaRPr kumimoji="1"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a:t>
            </a:r>
            <a:r>
              <a:rPr kumimoji="1" lang="ja-JP" altLang="en-US" sz="1400" dirty="0">
                <a:ea typeface="ＭＳ ゴシック" panose="020B0609070205080204" pitchFamily="49" charset="-128"/>
              </a:rPr>
              <a:t>同角成</a:t>
            </a:r>
            <a:r>
              <a:rPr lang="ja-JP" altLang="en-US" sz="1400" dirty="0">
                <a:ea typeface="ＭＳ ゴシック" panose="020B0609070205080204" pitchFamily="49" charset="-128"/>
              </a:rPr>
              <a:t>　　　　△同玉</a:t>
            </a:r>
            <a:endParaRPr lang="en-US" altLang="ja-JP" sz="1400" dirty="0">
              <a:ea typeface="ＭＳ ゴシック" panose="020B0609070205080204" pitchFamily="49" charset="-128"/>
            </a:endParaRPr>
          </a:p>
          <a:p>
            <a:pPr algn="l"/>
            <a:r>
              <a:rPr kumimoji="1" lang="ja-JP" altLang="en-US" sz="1400" dirty="0">
                <a:ea typeface="ＭＳ ゴシック" panose="020B0609070205080204" pitchFamily="49" charset="-128"/>
              </a:rPr>
              <a:t>▲８五角　　　　△６二玉</a:t>
            </a:r>
            <a:endParaRPr kumimoji="1"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▲５一銀不成　　△５三玉</a:t>
            </a:r>
            <a:endParaRPr lang="en-US" altLang="ja-JP" sz="1400" dirty="0">
              <a:ea typeface="ＭＳ ゴシック" panose="020B0609070205080204" pitchFamily="49" charset="-128"/>
            </a:endParaRPr>
          </a:p>
          <a:p>
            <a:pPr algn="l"/>
            <a:r>
              <a:rPr kumimoji="1" lang="ja-JP" altLang="en-US" sz="1400" dirty="0">
                <a:ea typeface="ＭＳ ゴシック" panose="020B0609070205080204" pitchFamily="49" charset="-128"/>
              </a:rPr>
              <a:t>▲４二銀不成　　△４四玉</a:t>
            </a:r>
            <a:endParaRPr kumimoji="1"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▲４五歩　　　　△同玉</a:t>
            </a:r>
            <a:endParaRPr lang="en-US" altLang="ja-JP" sz="1400" dirty="0">
              <a:ea typeface="ＭＳ ゴシック" panose="020B0609070205080204" pitchFamily="49" charset="-128"/>
            </a:endParaRPr>
          </a:p>
          <a:p>
            <a:pPr algn="l"/>
            <a:r>
              <a:rPr kumimoji="1" lang="ja-JP" altLang="en-US" sz="1400" dirty="0">
                <a:ea typeface="ＭＳ ゴシック" panose="020B0609070205080204" pitchFamily="49" charset="-128"/>
              </a:rPr>
              <a:t>▲６七角　　　　△５六歩</a:t>
            </a:r>
          </a:p>
        </p:txBody>
      </p:sp>
      <p:grpSp>
        <p:nvGrpSpPr>
          <p:cNvPr id="242" name="グループ化 241"/>
          <p:cNvGrpSpPr/>
          <p:nvPr/>
        </p:nvGrpSpPr>
        <p:grpSpPr>
          <a:xfrm>
            <a:off x="8276344" y="1317905"/>
            <a:ext cx="720642" cy="1946966"/>
            <a:chOff x="7220503" y="3325644"/>
            <a:chExt cx="720642" cy="1946966"/>
          </a:xfrm>
        </p:grpSpPr>
        <p:sp>
          <p:nvSpPr>
            <p:cNvPr id="3" name="右カーブ矢印 2"/>
            <p:cNvSpPr/>
            <p:nvPr/>
          </p:nvSpPr>
          <p:spPr bwMode="auto">
            <a:xfrm flipH="1" flipV="1">
              <a:off x="7220503" y="3325644"/>
              <a:ext cx="337255" cy="1946966"/>
            </a:xfrm>
            <a:prstGeom prst="curved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テキスト ボックス 240"/>
            <p:cNvSpPr txBox="1"/>
            <p:nvPr/>
          </p:nvSpPr>
          <p:spPr>
            <a:xfrm>
              <a:off x="7479480" y="3694841"/>
              <a:ext cx="461665" cy="1209818"/>
            </a:xfrm>
            <a:prstGeom prst="rect">
              <a:avLst/>
            </a:prstGeom>
            <a:noFill/>
          </p:spPr>
          <p:txBody>
            <a:bodyPr vert="eaVert" wrap="none" rtlCol="0">
              <a:spAutoFit/>
            </a:bodyPr>
            <a:lstStyle/>
            <a:p>
              <a:r>
                <a:rPr kumimoji="1" lang="en-US" altLang="ja-JP" sz="1800" dirty="0"/>
                <a:t>3</a:t>
              </a:r>
              <a:r>
                <a:rPr kumimoji="1" lang="ja-JP" altLang="en-US" sz="1800" dirty="0"/>
                <a:t>回ループ</a:t>
              </a:r>
            </a:p>
          </p:txBody>
        </p:sp>
      </p:grpSp>
      <p:sp>
        <p:nvSpPr>
          <p:cNvPr id="243" name="テキスト ボックス 242"/>
          <p:cNvSpPr txBox="1"/>
          <p:nvPr/>
        </p:nvSpPr>
        <p:spPr>
          <a:xfrm>
            <a:off x="5938470" y="3553193"/>
            <a:ext cx="2954655" cy="2031325"/>
          </a:xfrm>
          <a:prstGeom prst="rect">
            <a:avLst/>
          </a:prstGeom>
          <a:noFill/>
        </p:spPr>
        <p:txBody>
          <a:bodyPr wrap="none" rtlCol="0">
            <a:spAutoFit/>
          </a:bodyPr>
          <a:lstStyle/>
          <a:p>
            <a:pPr algn="l"/>
            <a:r>
              <a:rPr lang="ja-JP" altLang="en-US" sz="1800" dirty="0">
                <a:ea typeface="ＭＳ ゴシック" panose="020B0609070205080204" pitchFamily="49" charset="-128"/>
              </a:rPr>
              <a:t>　　　　　　　　</a:t>
            </a:r>
            <a:r>
              <a:rPr kumimoji="1" lang="ja-JP" altLang="en-US" sz="1800" dirty="0">
                <a:ea typeface="ＭＳ ゴシック" panose="020B0609070205080204" pitchFamily="49" charset="-128"/>
              </a:rPr>
              <a:t>△４四玉</a:t>
            </a:r>
            <a:endParaRPr kumimoji="1"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▲３三銀上不成　△３五</a:t>
            </a:r>
            <a:r>
              <a:rPr lang="ja-JP" altLang="en-US" sz="1800" dirty="0">
                <a:ea typeface="ＭＳ ゴシック" panose="020B0609070205080204" pitchFamily="49" charset="-128"/>
              </a:rPr>
              <a:t>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▲２七桂　　　　△２六玉</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▲１六金　　　　△２七玉</a:t>
            </a:r>
            <a:endParaRPr lang="en-US" altLang="ja-JP" sz="1800" dirty="0">
              <a:ea typeface="ＭＳ ゴシック" panose="020B0609070205080204" pitchFamily="49" charset="-128"/>
            </a:endParaRPr>
          </a:p>
          <a:p>
            <a:pPr algn="l"/>
            <a:r>
              <a:rPr kumimoji="1" lang="ja-JP" altLang="en-US" sz="1800" dirty="0">
                <a:ea typeface="ＭＳ ゴシック" panose="020B0609070205080204" pitchFamily="49" charset="-128"/>
              </a:rPr>
              <a:t>▲４九角　　　　△同と</a:t>
            </a:r>
            <a:endParaRPr kumimoji="1"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▲２八金まで</a:t>
            </a:r>
            <a:endParaRPr lang="en-US" altLang="ja-JP" sz="1800" dirty="0">
              <a:ea typeface="ＭＳ ゴシック" panose="020B0609070205080204" pitchFamily="49" charset="-128"/>
            </a:endParaRPr>
          </a:p>
        </p:txBody>
      </p:sp>
      <p:sp>
        <p:nvSpPr>
          <p:cNvPr id="141" name="テキスト ボックス 140"/>
          <p:cNvSpPr txBox="1"/>
          <p:nvPr/>
        </p:nvSpPr>
        <p:spPr>
          <a:xfrm>
            <a:off x="5918437" y="5817715"/>
            <a:ext cx="3225563" cy="1040285"/>
          </a:xfrm>
          <a:prstGeom prst="rect">
            <a:avLst/>
          </a:prstGeom>
          <a:noFill/>
        </p:spPr>
        <p:txBody>
          <a:bodyPr wrap="none" rtlCol="0">
            <a:spAutoFit/>
          </a:bodyPr>
          <a:lstStyle/>
          <a:p>
            <a:pPr algn="l"/>
            <a:r>
              <a:rPr kumimoji="1" lang="ja-JP" altLang="en-US" dirty="0"/>
              <a:t>本当にこれで</a:t>
            </a:r>
            <a:endParaRPr kumimoji="1" lang="en-US" altLang="ja-JP" dirty="0"/>
          </a:p>
          <a:p>
            <a:pPr algn="l"/>
            <a:r>
              <a:rPr kumimoji="1" lang="ja-JP" altLang="en-US" dirty="0"/>
              <a:t>ルールに合ってる？</a:t>
            </a:r>
          </a:p>
        </p:txBody>
      </p:sp>
    </p:spTree>
    <p:extLst>
      <p:ext uri="{BB962C8B-B14F-4D97-AF65-F5344CB8AC3E}">
        <p14:creationId xmlns:p14="http://schemas.microsoft.com/office/powerpoint/2010/main" val="11045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 calcmode="lin" valueType="num">
                                      <p:cBhvr additive="base">
                                        <p:cTn id="7"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anim calcmode="lin" valueType="num">
                                      <p:cBhvr additive="base">
                                        <p:cTn id="11" dur="500" fill="hold"/>
                                        <p:tgtEl>
                                          <p:spTgt spid="14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ルールの不備：将棋</a:t>
            </a:r>
          </a:p>
        </p:txBody>
      </p:sp>
      <p:sp>
        <p:nvSpPr>
          <p:cNvPr id="4" name="コンテンツ プレースホルダ 3"/>
          <p:cNvSpPr>
            <a:spLocks noGrp="1"/>
          </p:cNvSpPr>
          <p:nvPr>
            <p:ph idx="1"/>
          </p:nvPr>
        </p:nvSpPr>
        <p:spPr/>
        <p:txBody>
          <a:bodyPr/>
          <a:lstStyle/>
          <a:p>
            <a:r>
              <a:rPr lang="ja-JP" altLang="en-US" dirty="0"/>
              <a:t>以下の命題は決定不能</a:t>
            </a:r>
            <a:endParaRPr lang="en-US" altLang="ja-JP" dirty="0"/>
          </a:p>
          <a:p>
            <a:pPr lvl="1"/>
            <a:r>
              <a:rPr lang="en-US" altLang="ja-JP" dirty="0"/>
              <a:t>(</a:t>
            </a:r>
            <a:r>
              <a:rPr lang="ja-JP" altLang="en-US" dirty="0"/>
              <a:t>日本将棋連盟のルールに無い</a:t>
            </a:r>
            <a:r>
              <a:rPr lang="en-US" altLang="ja-JP" dirty="0"/>
              <a:t>)</a:t>
            </a:r>
          </a:p>
          <a:p>
            <a:pPr>
              <a:buNone/>
            </a:pPr>
            <a:r>
              <a:rPr lang="ja-JP" altLang="en-US" dirty="0"/>
              <a:t>「禁手</a:t>
            </a:r>
            <a:r>
              <a:rPr lang="en-US" altLang="ja-JP" dirty="0"/>
              <a:t>(</a:t>
            </a:r>
            <a:r>
              <a:rPr lang="ja-JP" altLang="en-US" dirty="0"/>
              <a:t>連続王手の千日手</a:t>
            </a:r>
            <a:r>
              <a:rPr lang="en-US" altLang="ja-JP" dirty="0"/>
              <a:t>)</a:t>
            </a:r>
            <a:r>
              <a:rPr lang="ja-JP" altLang="en-US" dirty="0"/>
              <a:t>でしか王手を外せない局面は</a:t>
            </a:r>
            <a:r>
              <a:rPr lang="en-US" altLang="ja-JP" dirty="0"/>
              <a:t>『</a:t>
            </a:r>
            <a:r>
              <a:rPr lang="ja-JP" altLang="en-US" dirty="0"/>
              <a:t>詰み</a:t>
            </a:r>
            <a:r>
              <a:rPr lang="en-US" altLang="ja-JP" dirty="0"/>
              <a:t>』</a:t>
            </a:r>
            <a:r>
              <a:rPr lang="ja-JP" altLang="en-US" dirty="0"/>
              <a:t>か？」</a:t>
            </a:r>
            <a:endParaRPr kumimoji="1" lang="ja-JP" altLang="en-US" dirty="0"/>
          </a:p>
        </p:txBody>
      </p:sp>
      <p:sp>
        <p:nvSpPr>
          <p:cNvPr id="5" name="テキスト ボックス 4"/>
          <p:cNvSpPr txBox="1"/>
          <p:nvPr/>
        </p:nvSpPr>
        <p:spPr>
          <a:xfrm>
            <a:off x="609600" y="3962400"/>
            <a:ext cx="7411003" cy="2591479"/>
          </a:xfrm>
          <a:prstGeom prst="rect">
            <a:avLst/>
          </a:prstGeom>
          <a:noFill/>
        </p:spPr>
        <p:txBody>
          <a:bodyPr wrap="none" rtlCol="0">
            <a:spAutoFit/>
          </a:bodyPr>
          <a:lstStyle/>
          <a:p>
            <a:pPr algn="l"/>
            <a:r>
              <a:rPr kumimoji="1" lang="ja-JP" altLang="en-US" dirty="0"/>
              <a:t>「最後の審判」では</a:t>
            </a:r>
            <a:r>
              <a:rPr kumimoji="1" lang="en-US" altLang="ja-JP" dirty="0"/>
              <a:t>…</a:t>
            </a:r>
          </a:p>
          <a:p>
            <a:pPr algn="l"/>
            <a:r>
              <a:rPr kumimoji="1" lang="en-US" altLang="ja-JP" dirty="0"/>
              <a:t>『</a:t>
            </a:r>
            <a:r>
              <a:rPr kumimoji="1" lang="ja-JP" altLang="en-US" dirty="0"/>
              <a:t>詰み</a:t>
            </a:r>
            <a:r>
              <a:rPr kumimoji="1" lang="en-US" altLang="ja-JP" dirty="0"/>
              <a:t>』</a:t>
            </a:r>
            <a:r>
              <a:rPr kumimoji="1" lang="ja-JP" altLang="en-US" dirty="0"/>
              <a:t>の場合</a:t>
            </a:r>
            <a:endParaRPr kumimoji="1" lang="en-US" altLang="ja-JP" dirty="0"/>
          </a:p>
          <a:p>
            <a:pPr algn="l"/>
            <a:r>
              <a:rPr kumimoji="1" lang="en-US" altLang="ja-JP" dirty="0"/>
              <a:t>	</a:t>
            </a:r>
            <a:r>
              <a:rPr kumimoji="1" lang="ja-JP" altLang="en-US" dirty="0"/>
              <a:t>打ち歩詰めになるので後手の負け</a:t>
            </a:r>
            <a:endParaRPr kumimoji="1" lang="en-US" altLang="ja-JP" dirty="0"/>
          </a:p>
          <a:p>
            <a:pPr algn="l"/>
            <a:r>
              <a:rPr lang="en-US" altLang="ja-JP" dirty="0"/>
              <a:t>『</a:t>
            </a:r>
            <a:r>
              <a:rPr lang="ja-JP" altLang="en-US" dirty="0"/>
              <a:t>詰み</a:t>
            </a:r>
            <a:r>
              <a:rPr lang="en-US" altLang="ja-JP" dirty="0"/>
              <a:t>』</a:t>
            </a:r>
            <a:r>
              <a:rPr lang="ja-JP" altLang="en-US" dirty="0"/>
              <a:t>ではない場合</a:t>
            </a:r>
            <a:endParaRPr lang="en-US" altLang="ja-JP" dirty="0"/>
          </a:p>
          <a:p>
            <a:pPr algn="l"/>
            <a:r>
              <a:rPr kumimoji="1" lang="en-US" altLang="ja-JP" dirty="0"/>
              <a:t>	</a:t>
            </a:r>
            <a:r>
              <a:rPr kumimoji="1" lang="ja-JP" altLang="en-US" dirty="0"/>
              <a:t>連続王手の千日手になるので先手の負け</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宿題：合法手が無い場合の処理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自分の知っているゲームで合法手が無い場合にどのような処理をするか調べ</a:t>
            </a:r>
            <a:r>
              <a:rPr lang="ja-JP" altLang="en-US" dirty="0"/>
              <a:t>る</a:t>
            </a:r>
            <a:endParaRPr kumimoji="1" lang="en-US" altLang="ja-JP" dirty="0"/>
          </a:p>
          <a:p>
            <a:pPr lvl="1"/>
            <a:r>
              <a:rPr lang="ja-JP" altLang="en-US" dirty="0"/>
              <a:t>どういう場合に合法手が無くなるか</a:t>
            </a:r>
            <a:endParaRPr lang="en-US" altLang="ja-JP" dirty="0"/>
          </a:p>
          <a:p>
            <a:pPr lvl="2"/>
            <a:r>
              <a:rPr kumimoji="1" lang="ja-JP" altLang="en-US" dirty="0"/>
              <a:t>置けるマスが無い</a:t>
            </a:r>
            <a:endParaRPr kumimoji="1" lang="en-US" altLang="ja-JP" dirty="0"/>
          </a:p>
          <a:p>
            <a:pPr lvl="2"/>
            <a:r>
              <a:rPr kumimoji="1" lang="ja-JP" altLang="en-US" dirty="0"/>
              <a:t>動かせる駒が無い</a:t>
            </a:r>
            <a:endParaRPr kumimoji="1" lang="en-US" altLang="ja-JP" dirty="0"/>
          </a:p>
          <a:p>
            <a:pPr lvl="2"/>
            <a:r>
              <a:rPr kumimoji="1" lang="ja-JP" altLang="en-US" dirty="0"/>
              <a:t>山札が全て無くなった</a:t>
            </a:r>
            <a:endParaRPr kumimoji="1" lang="en-US" altLang="ja-JP" dirty="0"/>
          </a:p>
          <a:p>
            <a:pPr lvl="2"/>
            <a:r>
              <a:rPr lang="ja-JP" altLang="en-US" dirty="0"/>
              <a:t>手札が全て無くなった</a:t>
            </a:r>
            <a:endParaRPr lang="en-US" altLang="ja-JP" dirty="0"/>
          </a:p>
          <a:p>
            <a:pPr lvl="1"/>
            <a:r>
              <a:rPr kumimoji="1" lang="ja-JP" altLang="en-US" dirty="0"/>
              <a:t>パスはできるのか？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宿題：</a:t>
            </a:r>
            <a:r>
              <a:rPr kumimoji="1" lang="en-US" altLang="ja-JP" dirty="0"/>
              <a:t>3</a:t>
            </a:r>
            <a:r>
              <a:rPr kumimoji="1" lang="ja-JP" altLang="en-US" dirty="0"/>
              <a:t>目並べの作成</a:t>
            </a:r>
          </a:p>
        </p:txBody>
      </p:sp>
      <p:sp>
        <p:nvSpPr>
          <p:cNvPr id="3" name="コンテンツ プレースホルダー 2"/>
          <p:cNvSpPr>
            <a:spLocks noGrp="1"/>
          </p:cNvSpPr>
          <p:nvPr>
            <p:ph idx="1"/>
          </p:nvPr>
        </p:nvSpPr>
        <p:spPr/>
        <p:txBody>
          <a:bodyPr/>
          <a:lstStyle/>
          <a:p>
            <a:r>
              <a:rPr kumimoji="1" lang="en-US" altLang="ja-JP" dirty="0"/>
              <a:t>Java</a:t>
            </a:r>
            <a:r>
              <a:rPr kumimoji="1" lang="ja-JP" altLang="en-US" dirty="0"/>
              <a:t>で</a:t>
            </a:r>
            <a:r>
              <a:rPr kumimoji="1" lang="en-US" altLang="ja-JP" dirty="0"/>
              <a:t>3</a:t>
            </a:r>
            <a:r>
              <a:rPr kumimoji="1" lang="ja-JP" altLang="en-US" dirty="0"/>
              <a:t>目並べを作る</a:t>
            </a:r>
            <a:endParaRPr kumimoji="1" lang="en-US" altLang="ja-JP" dirty="0"/>
          </a:p>
          <a:p>
            <a:pPr lvl="1"/>
            <a:r>
              <a:rPr lang="ja-JP" altLang="en-US" dirty="0"/>
              <a:t>手の選択は人間がする</a:t>
            </a:r>
            <a:endParaRPr lang="en-US" altLang="ja-JP" dirty="0"/>
          </a:p>
          <a:p>
            <a:pPr lvl="2"/>
            <a:r>
              <a:rPr kumimoji="1" lang="ja-JP" altLang="en-US" dirty="0"/>
              <a:t>合法手以外は再入力</a:t>
            </a:r>
            <a:endParaRPr kumimoji="1" lang="en-US" altLang="ja-JP" dirty="0"/>
          </a:p>
          <a:p>
            <a:pPr lvl="1"/>
            <a:r>
              <a:rPr kumimoji="1" lang="ja-JP" altLang="en-US" dirty="0"/>
              <a:t>○・</a:t>
            </a:r>
            <a:r>
              <a:rPr kumimoji="1" lang="en-US" altLang="ja-JP" dirty="0"/>
              <a:t>×</a:t>
            </a:r>
            <a:r>
              <a:rPr kumimoji="1" lang="ja-JP" altLang="en-US" dirty="0"/>
              <a:t>が縦横斜めに</a:t>
            </a:r>
            <a:r>
              <a:rPr kumimoji="1" lang="en-US" altLang="ja-JP" dirty="0"/>
              <a:t>3</a:t>
            </a:r>
            <a:r>
              <a:rPr kumimoji="1" lang="ja-JP" altLang="en-US" dirty="0"/>
              <a:t>つ並べば勝ち</a:t>
            </a:r>
            <a:endParaRPr kumimoji="1" lang="en-US" altLang="ja-JP" dirty="0"/>
          </a:p>
          <a:p>
            <a:pPr lvl="1"/>
            <a:r>
              <a:rPr lang="ja-JP" altLang="en-US" dirty="0"/>
              <a:t>全てのマスが埋まると引き分け</a:t>
            </a:r>
            <a:endParaRPr kumimoji="1" lang="ja-JP" altLang="en-US" dirty="0"/>
          </a:p>
        </p:txBody>
      </p:sp>
      <p:sp>
        <p:nvSpPr>
          <p:cNvPr id="16" name="正方形/長方形 15"/>
          <p:cNvSpPr/>
          <p:nvPr/>
        </p:nvSpPr>
        <p:spPr bwMode="auto">
          <a:xfrm>
            <a:off x="2879267" y="44128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3532401" y="44128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4185535" y="44128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2879267" y="50551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3532401" y="50551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4185535" y="50551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2879267" y="569741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532401" y="569741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185535" y="569741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円/楕円 13"/>
          <p:cNvSpPr/>
          <p:nvPr/>
        </p:nvSpPr>
        <p:spPr bwMode="auto">
          <a:xfrm>
            <a:off x="2971800" y="4499554"/>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31" name="グループ化 30"/>
          <p:cNvGrpSpPr/>
          <p:nvPr/>
        </p:nvGrpSpPr>
        <p:grpSpPr>
          <a:xfrm>
            <a:off x="3639160" y="4531365"/>
            <a:ext cx="428748" cy="428748"/>
            <a:chOff x="5556278" y="4626401"/>
            <a:chExt cx="428748" cy="428748"/>
          </a:xfrm>
        </p:grpSpPr>
        <p:cxnSp>
          <p:nvCxnSpPr>
            <p:cNvPr id="26" name="直線コネクタ 25"/>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円/楕円 31"/>
          <p:cNvSpPr/>
          <p:nvPr/>
        </p:nvSpPr>
        <p:spPr bwMode="auto">
          <a:xfrm>
            <a:off x="2971800" y="5795810"/>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33" name="グループ化 32"/>
          <p:cNvGrpSpPr/>
          <p:nvPr/>
        </p:nvGrpSpPr>
        <p:grpSpPr>
          <a:xfrm>
            <a:off x="3000252" y="5162502"/>
            <a:ext cx="428748" cy="428748"/>
            <a:chOff x="5556278" y="4626401"/>
            <a:chExt cx="428748" cy="428748"/>
          </a:xfrm>
        </p:grpSpPr>
        <p:cxnSp>
          <p:nvCxnSpPr>
            <p:cNvPr id="34" name="直線コネクタ 33"/>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円/楕円 35"/>
          <p:cNvSpPr/>
          <p:nvPr/>
        </p:nvSpPr>
        <p:spPr bwMode="auto">
          <a:xfrm>
            <a:off x="4278068" y="5795810"/>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37" name="グループ化 36"/>
          <p:cNvGrpSpPr/>
          <p:nvPr/>
        </p:nvGrpSpPr>
        <p:grpSpPr>
          <a:xfrm>
            <a:off x="3631818" y="5161908"/>
            <a:ext cx="428748" cy="428748"/>
            <a:chOff x="5556278" y="4626401"/>
            <a:chExt cx="428748" cy="428748"/>
          </a:xfrm>
        </p:grpSpPr>
        <p:cxnSp>
          <p:nvCxnSpPr>
            <p:cNvPr id="38" name="直線コネクタ 37"/>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円/楕円 39"/>
          <p:cNvSpPr/>
          <p:nvPr/>
        </p:nvSpPr>
        <p:spPr bwMode="auto">
          <a:xfrm>
            <a:off x="3617592" y="5804174"/>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テキスト ボックス 40"/>
          <p:cNvSpPr txBox="1"/>
          <p:nvPr/>
        </p:nvSpPr>
        <p:spPr>
          <a:xfrm>
            <a:off x="4914472" y="5697415"/>
            <a:ext cx="1930337" cy="523220"/>
          </a:xfrm>
          <a:prstGeom prst="rect">
            <a:avLst/>
          </a:prstGeom>
          <a:noFill/>
        </p:spPr>
        <p:txBody>
          <a:bodyPr wrap="none" rtlCol="0">
            <a:spAutoFit/>
          </a:bodyPr>
          <a:lstStyle/>
          <a:p>
            <a:r>
              <a:rPr kumimoji="1" lang="ja-JP" altLang="en-US" dirty="0"/>
              <a:t>○の勝ち！</a:t>
            </a:r>
          </a:p>
        </p:txBody>
      </p:sp>
    </p:spTree>
    <p:extLst>
      <p:ext uri="{BB962C8B-B14F-4D97-AF65-F5344CB8AC3E}">
        <p14:creationId xmlns:p14="http://schemas.microsoft.com/office/powerpoint/2010/main" val="21712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heckerboard(across)">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heckerboard(across)">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heckerboard(across)">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heckerboard(across)">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36" grpId="0" animBg="1"/>
      <p:bldP spid="40" grpId="0" animBg="1"/>
      <p:bldP spid="4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盤面の生成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盤面の生成</a:t>
            </a:r>
            <a:endParaRPr kumimoji="1" lang="en-US" altLang="ja-JP" dirty="0"/>
          </a:p>
          <a:p>
            <a:pPr lvl="1"/>
            <a:r>
              <a:rPr lang="ja-JP" altLang="en-US" dirty="0"/>
              <a:t>盤面は２次元配列で作ればいい</a:t>
            </a:r>
            <a:endParaRPr kumimoji="1" lang="ja-JP" altLang="en-US" dirty="0"/>
          </a:p>
        </p:txBody>
      </p:sp>
      <p:sp>
        <p:nvSpPr>
          <p:cNvPr id="4" name="正方形/長方形 3"/>
          <p:cNvSpPr/>
          <p:nvPr/>
        </p:nvSpPr>
        <p:spPr bwMode="auto">
          <a:xfrm>
            <a:off x="1894132" y="358140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547266" y="358140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200400" y="358140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1894132" y="4223666"/>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547266" y="4223666"/>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3200400" y="4223666"/>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1894132" y="4865932"/>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2547266" y="4865932"/>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3200400" y="4865932"/>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円/楕円 12"/>
          <p:cNvSpPr/>
          <p:nvPr/>
        </p:nvSpPr>
        <p:spPr bwMode="auto">
          <a:xfrm>
            <a:off x="1986665" y="3668071"/>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14" name="グループ化 13"/>
          <p:cNvGrpSpPr/>
          <p:nvPr/>
        </p:nvGrpSpPr>
        <p:grpSpPr>
          <a:xfrm>
            <a:off x="2654025" y="3699882"/>
            <a:ext cx="428748" cy="428748"/>
            <a:chOff x="5556278" y="4626401"/>
            <a:chExt cx="428748" cy="428748"/>
          </a:xfrm>
        </p:grpSpPr>
        <p:cxnSp>
          <p:nvCxnSpPr>
            <p:cNvPr id="15" name="直線コネクタ 14"/>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円/楕円 16"/>
          <p:cNvSpPr/>
          <p:nvPr/>
        </p:nvSpPr>
        <p:spPr bwMode="auto">
          <a:xfrm>
            <a:off x="1986665" y="4964327"/>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18" name="グループ化 17"/>
          <p:cNvGrpSpPr/>
          <p:nvPr/>
        </p:nvGrpSpPr>
        <p:grpSpPr>
          <a:xfrm>
            <a:off x="2015117" y="4331019"/>
            <a:ext cx="428748" cy="428748"/>
            <a:chOff x="5556278" y="4626401"/>
            <a:chExt cx="428748" cy="428748"/>
          </a:xfrm>
        </p:grpSpPr>
        <p:cxnSp>
          <p:nvCxnSpPr>
            <p:cNvPr id="19" name="直線コネクタ 18"/>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正方形/長方形 42"/>
          <p:cNvSpPr/>
          <p:nvPr/>
        </p:nvSpPr>
        <p:spPr bwMode="auto">
          <a:xfrm>
            <a:off x="4800600" y="3575538"/>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4" name="正方形/長方形 43"/>
          <p:cNvSpPr/>
          <p:nvPr/>
        </p:nvSpPr>
        <p:spPr bwMode="auto">
          <a:xfrm>
            <a:off x="5453734" y="3575538"/>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5" name="正方形/長方形 44"/>
          <p:cNvSpPr/>
          <p:nvPr/>
        </p:nvSpPr>
        <p:spPr bwMode="auto">
          <a:xfrm>
            <a:off x="6106868" y="3575538"/>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6" name="正方形/長方形 45"/>
          <p:cNvSpPr/>
          <p:nvPr/>
        </p:nvSpPr>
        <p:spPr bwMode="auto">
          <a:xfrm>
            <a:off x="4800600" y="4217804"/>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7" name="正方形/長方形 46"/>
          <p:cNvSpPr/>
          <p:nvPr/>
        </p:nvSpPr>
        <p:spPr bwMode="auto">
          <a:xfrm>
            <a:off x="5453734" y="4217804"/>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8" name="正方形/長方形 47"/>
          <p:cNvSpPr/>
          <p:nvPr/>
        </p:nvSpPr>
        <p:spPr bwMode="auto">
          <a:xfrm>
            <a:off x="6106868" y="4217804"/>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9" name="正方形/長方形 48"/>
          <p:cNvSpPr/>
          <p:nvPr/>
        </p:nvSpPr>
        <p:spPr bwMode="auto">
          <a:xfrm>
            <a:off x="4800600" y="486007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0" name="正方形/長方形 49"/>
          <p:cNvSpPr/>
          <p:nvPr/>
        </p:nvSpPr>
        <p:spPr bwMode="auto">
          <a:xfrm>
            <a:off x="5453734" y="486007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1" name="正方形/長方形 50"/>
          <p:cNvSpPr/>
          <p:nvPr/>
        </p:nvSpPr>
        <p:spPr bwMode="auto">
          <a:xfrm>
            <a:off x="6106868" y="4860070"/>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65" name="テキスト ボックス 64"/>
          <p:cNvSpPr txBox="1"/>
          <p:nvPr/>
        </p:nvSpPr>
        <p:spPr>
          <a:xfrm>
            <a:off x="4267200" y="2796006"/>
            <a:ext cx="3531736" cy="523220"/>
          </a:xfrm>
          <a:prstGeom prst="rect">
            <a:avLst/>
          </a:prstGeom>
          <a:noFill/>
        </p:spPr>
        <p:txBody>
          <a:bodyPr wrap="none" rtlCol="0">
            <a:spAutoFit/>
          </a:bodyPr>
          <a:lstStyle/>
          <a:p>
            <a:r>
              <a:rPr kumimoji="1" lang="en-US" altLang="ja-JP" dirty="0" err="1"/>
              <a:t>int</a:t>
            </a:r>
            <a:r>
              <a:rPr kumimoji="1" lang="en-US" altLang="ja-JP" dirty="0"/>
              <a:t> A[][] = new </a:t>
            </a:r>
            <a:r>
              <a:rPr kumimoji="1" lang="en-US" altLang="ja-JP" dirty="0" err="1"/>
              <a:t>int</a:t>
            </a:r>
            <a:r>
              <a:rPr kumimoji="1" lang="en-US" altLang="ja-JP" dirty="0"/>
              <a:t>[3][3];</a:t>
            </a:r>
            <a:endParaRPr kumimoji="1" lang="ja-JP" altLang="en-US" dirty="0"/>
          </a:p>
        </p:txBody>
      </p:sp>
      <p:sp>
        <p:nvSpPr>
          <p:cNvPr id="66" name="テキスト ボックス 65"/>
          <p:cNvSpPr txBox="1"/>
          <p:nvPr/>
        </p:nvSpPr>
        <p:spPr>
          <a:xfrm>
            <a:off x="6909619" y="3863181"/>
            <a:ext cx="1003800" cy="1557349"/>
          </a:xfrm>
          <a:prstGeom prst="rect">
            <a:avLst/>
          </a:prstGeom>
          <a:noFill/>
        </p:spPr>
        <p:txBody>
          <a:bodyPr wrap="none" rtlCol="0">
            <a:spAutoFit/>
          </a:bodyPr>
          <a:lstStyle/>
          <a:p>
            <a:pPr algn="l"/>
            <a:r>
              <a:rPr lang="ja-JP" altLang="en-US" dirty="0"/>
              <a:t>○：</a:t>
            </a:r>
            <a:r>
              <a:rPr lang="en-US" altLang="ja-JP" dirty="0"/>
              <a:t>1</a:t>
            </a:r>
          </a:p>
          <a:p>
            <a:pPr algn="l"/>
            <a:r>
              <a:rPr kumimoji="1" lang="en-US" altLang="ja-JP" dirty="0"/>
              <a:t>×</a:t>
            </a:r>
            <a:r>
              <a:rPr kumimoji="1" lang="ja-JP" altLang="en-US" dirty="0"/>
              <a:t>：</a:t>
            </a:r>
            <a:r>
              <a:rPr kumimoji="1" lang="en-US" altLang="ja-JP" dirty="0"/>
              <a:t>-1</a:t>
            </a:r>
          </a:p>
          <a:p>
            <a:pPr algn="l"/>
            <a:r>
              <a:rPr lang="ja-JP" altLang="en-US" dirty="0"/>
              <a:t>空：</a:t>
            </a:r>
            <a:r>
              <a:rPr lang="en-US" altLang="ja-JP" dirty="0"/>
              <a:t>0</a:t>
            </a:r>
            <a:endParaRPr kumimoji="1" lang="ja-JP" altLang="en-US" dirty="0"/>
          </a:p>
        </p:txBody>
      </p:sp>
    </p:spTree>
    <p:extLst>
      <p:ext uri="{BB962C8B-B14F-4D97-AF65-F5344CB8AC3E}">
        <p14:creationId xmlns:p14="http://schemas.microsoft.com/office/powerpoint/2010/main" val="4220205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３目並べ</a:t>
            </a:r>
            <a:r>
              <a:rPr lang="ja-JP" altLang="en-US" dirty="0"/>
              <a:t>のフローチャート</a:t>
            </a:r>
            <a:endParaRPr kumimoji="1" lang="ja-JP" altLang="en-US" dirty="0"/>
          </a:p>
        </p:txBody>
      </p:sp>
      <p:sp>
        <p:nvSpPr>
          <p:cNvPr id="4" name="フローチャート: 手操作入力 3"/>
          <p:cNvSpPr/>
          <p:nvPr/>
        </p:nvSpPr>
        <p:spPr bwMode="auto">
          <a:xfrm>
            <a:off x="838200" y="2362199"/>
            <a:ext cx="2590800" cy="740661"/>
          </a:xfrm>
          <a:prstGeom prst="flowChartManualInpu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マスの座標入力</a:t>
            </a:r>
          </a:p>
        </p:txBody>
      </p:sp>
      <p:sp>
        <p:nvSpPr>
          <p:cNvPr id="5" name="フローチャート: 判断 4"/>
          <p:cNvSpPr/>
          <p:nvPr/>
        </p:nvSpPr>
        <p:spPr bwMode="auto">
          <a:xfrm>
            <a:off x="838200" y="3465369"/>
            <a:ext cx="2590800" cy="849068"/>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空マスか？</a:t>
            </a:r>
          </a:p>
        </p:txBody>
      </p:sp>
      <p:sp>
        <p:nvSpPr>
          <p:cNvPr id="6" name="フローチャート: 処理 5"/>
          <p:cNvSpPr/>
          <p:nvPr/>
        </p:nvSpPr>
        <p:spPr bwMode="auto">
          <a:xfrm>
            <a:off x="838200" y="4708937"/>
            <a:ext cx="2590800" cy="6096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そのマスを○にする</a:t>
            </a:r>
          </a:p>
        </p:txBody>
      </p:sp>
      <p:sp>
        <p:nvSpPr>
          <p:cNvPr id="7" name="フローチャート: 判断 6"/>
          <p:cNvSpPr/>
          <p:nvPr/>
        </p:nvSpPr>
        <p:spPr bwMode="auto">
          <a:xfrm>
            <a:off x="3915508" y="2283099"/>
            <a:ext cx="2590800" cy="849068"/>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○が３つ並んだ？</a:t>
            </a:r>
          </a:p>
        </p:txBody>
      </p:sp>
      <p:sp>
        <p:nvSpPr>
          <p:cNvPr id="8" name="フローチャート: 端子 7"/>
          <p:cNvSpPr/>
          <p:nvPr/>
        </p:nvSpPr>
        <p:spPr bwMode="auto">
          <a:xfrm>
            <a:off x="6975231" y="2479033"/>
            <a:ext cx="1981200" cy="4572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○の勝ち</a:t>
            </a:r>
          </a:p>
        </p:txBody>
      </p:sp>
      <p:cxnSp>
        <p:nvCxnSpPr>
          <p:cNvPr id="11" name="直線矢印コネクタ 10"/>
          <p:cNvCxnSpPr>
            <a:stCxn id="7" idx="3"/>
            <a:endCxn id="8" idx="1"/>
          </p:cNvCxnSpPr>
          <p:nvPr/>
        </p:nvCxnSpPr>
        <p:spPr bwMode="auto">
          <a:xfrm>
            <a:off x="6506308" y="2707633"/>
            <a:ext cx="468923"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6387500" y="2161708"/>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sp>
        <p:nvSpPr>
          <p:cNvPr id="14" name="フローチャート: 端子 13"/>
          <p:cNvSpPr/>
          <p:nvPr/>
        </p:nvSpPr>
        <p:spPr bwMode="auto">
          <a:xfrm>
            <a:off x="1143000" y="1515177"/>
            <a:ext cx="1981200" cy="4572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○の</a:t>
            </a:r>
            <a:r>
              <a:rPr lang="ja-JP" altLang="en-US" sz="2400" dirty="0"/>
              <a:t>手番</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16" name="直線矢印コネクタ 15"/>
          <p:cNvCxnSpPr>
            <a:stCxn id="7" idx="2"/>
          </p:cNvCxnSpPr>
          <p:nvPr/>
        </p:nvCxnSpPr>
        <p:spPr bwMode="auto">
          <a:xfrm>
            <a:off x="5210908" y="3132167"/>
            <a:ext cx="0" cy="373033"/>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p:cNvSpPr txBox="1"/>
          <p:nvPr/>
        </p:nvSpPr>
        <p:spPr>
          <a:xfrm>
            <a:off x="5252233" y="3042450"/>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
        <p:nvSpPr>
          <p:cNvPr id="18" name="フローチャート: 判断 17"/>
          <p:cNvSpPr/>
          <p:nvPr/>
        </p:nvSpPr>
        <p:spPr bwMode="auto">
          <a:xfrm>
            <a:off x="3906646" y="3505200"/>
            <a:ext cx="2590800" cy="849068"/>
          </a:xfrm>
          <a:prstGeom prst="flowChartDecisio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全てのマスが</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埋まった？</a:t>
            </a:r>
          </a:p>
        </p:txBody>
      </p:sp>
      <p:sp>
        <p:nvSpPr>
          <p:cNvPr id="19" name="フローチャート: 端子 18"/>
          <p:cNvSpPr/>
          <p:nvPr/>
        </p:nvSpPr>
        <p:spPr bwMode="auto">
          <a:xfrm>
            <a:off x="6966369" y="3701134"/>
            <a:ext cx="1981200" cy="4572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引き分け</a:t>
            </a:r>
          </a:p>
        </p:txBody>
      </p:sp>
      <p:cxnSp>
        <p:nvCxnSpPr>
          <p:cNvPr id="20" name="直線矢印コネクタ 19"/>
          <p:cNvCxnSpPr>
            <a:stCxn id="18" idx="3"/>
            <a:endCxn id="19" idx="1"/>
          </p:cNvCxnSpPr>
          <p:nvPr/>
        </p:nvCxnSpPr>
        <p:spPr bwMode="auto">
          <a:xfrm>
            <a:off x="6497446" y="3929734"/>
            <a:ext cx="468923"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テキスト ボックス 20"/>
          <p:cNvSpPr txBox="1"/>
          <p:nvPr/>
        </p:nvSpPr>
        <p:spPr>
          <a:xfrm>
            <a:off x="6378638" y="3383809"/>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cxnSp>
        <p:nvCxnSpPr>
          <p:cNvPr id="22" name="直線矢印コネクタ 21"/>
          <p:cNvCxnSpPr>
            <a:stCxn id="18" idx="2"/>
          </p:cNvCxnSpPr>
          <p:nvPr/>
        </p:nvCxnSpPr>
        <p:spPr bwMode="auto">
          <a:xfrm>
            <a:off x="5202046" y="4354268"/>
            <a:ext cx="0" cy="373033"/>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テキスト ボックス 22"/>
          <p:cNvSpPr txBox="1"/>
          <p:nvPr/>
        </p:nvSpPr>
        <p:spPr>
          <a:xfrm>
            <a:off x="5243371" y="4264551"/>
            <a:ext cx="623890" cy="523220"/>
          </a:xfrm>
          <a:prstGeom prst="rect">
            <a:avLst/>
          </a:prstGeom>
          <a:noFill/>
        </p:spPr>
        <p:txBody>
          <a:bodyPr wrap="none" rtlCol="0">
            <a:spAutoFit/>
          </a:bodyPr>
          <a:lstStyle/>
          <a:p>
            <a:r>
              <a:rPr kumimoji="1"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sp>
        <p:nvSpPr>
          <p:cNvPr id="24" name="フローチャート: 端子 23"/>
          <p:cNvSpPr/>
          <p:nvPr/>
        </p:nvSpPr>
        <p:spPr bwMode="auto">
          <a:xfrm>
            <a:off x="4211446" y="4742777"/>
            <a:ext cx="1981200" cy="457200"/>
          </a:xfrm>
          <a:prstGeom prst="flowChartTerminato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400" dirty="0"/>
              <a:t>×</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の</a:t>
            </a:r>
            <a:r>
              <a:rPr lang="ja-JP" altLang="en-US" sz="2400" dirty="0"/>
              <a:t>手番</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25" name="直線矢印コネクタ 24"/>
          <p:cNvCxnSpPr>
            <a:endCxn id="4" idx="0"/>
          </p:cNvCxnSpPr>
          <p:nvPr/>
        </p:nvCxnSpPr>
        <p:spPr bwMode="auto">
          <a:xfrm>
            <a:off x="2133600" y="1999690"/>
            <a:ext cx="0" cy="436575"/>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2116016" y="3102860"/>
            <a:ext cx="0" cy="373033"/>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矢印コネクタ 27"/>
          <p:cNvCxnSpPr/>
          <p:nvPr/>
        </p:nvCxnSpPr>
        <p:spPr bwMode="auto">
          <a:xfrm>
            <a:off x="2115287" y="4335904"/>
            <a:ext cx="0" cy="373033"/>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2095136" y="4246187"/>
            <a:ext cx="706540" cy="523220"/>
          </a:xfrm>
          <a:prstGeom prst="rect">
            <a:avLst/>
          </a:prstGeom>
          <a:noFill/>
        </p:spPr>
        <p:txBody>
          <a:bodyPr wrap="none" rtlCol="0">
            <a:spAutoFit/>
          </a:bodyPr>
          <a:lstStyle/>
          <a:p>
            <a:r>
              <a:rPr kumimoji="1" lang="en-US" altLang="ja-JP" dirty="0">
                <a:latin typeface="Times New Roman" panose="02020603050405020304" pitchFamily="18" charset="0"/>
              </a:rPr>
              <a:t>Yes</a:t>
            </a:r>
            <a:endParaRPr kumimoji="1" lang="ja-JP" altLang="en-US" dirty="0">
              <a:latin typeface="Times New Roman" panose="02020603050405020304" pitchFamily="18" charset="0"/>
            </a:endParaRPr>
          </a:p>
        </p:txBody>
      </p:sp>
      <p:cxnSp>
        <p:nvCxnSpPr>
          <p:cNvPr id="31" name="直線コネクタ 30"/>
          <p:cNvCxnSpPr>
            <a:stCxn id="5" idx="1"/>
          </p:cNvCxnSpPr>
          <p:nvPr/>
        </p:nvCxnSpPr>
        <p:spPr bwMode="auto">
          <a:xfrm flipH="1">
            <a:off x="533400" y="3889903"/>
            <a:ext cx="3048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533400" y="2732529"/>
            <a:ext cx="0" cy="115737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endCxn id="4" idx="1"/>
          </p:cNvCxnSpPr>
          <p:nvPr/>
        </p:nvCxnSpPr>
        <p:spPr bwMode="auto">
          <a:xfrm>
            <a:off x="533400" y="2732529"/>
            <a:ext cx="304800" cy="1"/>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324951" y="3889903"/>
            <a:ext cx="623890" cy="523220"/>
          </a:xfrm>
          <a:prstGeom prst="rect">
            <a:avLst/>
          </a:prstGeom>
          <a:noFill/>
        </p:spPr>
        <p:txBody>
          <a:bodyPr wrap="none" rtlCol="0">
            <a:spAutoFit/>
          </a:bodyPr>
          <a:lstStyle/>
          <a:p>
            <a:r>
              <a:rPr lang="en-US" altLang="ja-JP" dirty="0">
                <a:latin typeface="Times New Roman" panose="02020603050405020304" pitchFamily="18" charset="0"/>
              </a:rPr>
              <a:t>No</a:t>
            </a:r>
            <a:endParaRPr kumimoji="1" lang="ja-JP" altLang="en-US" dirty="0">
              <a:latin typeface="Times New Roman" panose="02020603050405020304" pitchFamily="18" charset="0"/>
            </a:endParaRPr>
          </a:p>
        </p:txBody>
      </p:sp>
      <p:cxnSp>
        <p:nvCxnSpPr>
          <p:cNvPr id="38" name="直線コネクタ 37"/>
          <p:cNvCxnSpPr/>
          <p:nvPr/>
        </p:nvCxnSpPr>
        <p:spPr bwMode="auto">
          <a:xfrm>
            <a:off x="2127010" y="5318537"/>
            <a:ext cx="0" cy="29581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2095136" y="5614351"/>
            <a:ext cx="163866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p:nvPr/>
        </p:nvCxnSpPr>
        <p:spPr bwMode="auto">
          <a:xfrm flipV="1">
            <a:off x="3733800" y="1905000"/>
            <a:ext cx="0" cy="370935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3733800" y="1905000"/>
            <a:ext cx="146824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矢印コネクタ 46"/>
          <p:cNvCxnSpPr>
            <a:endCxn id="7" idx="0"/>
          </p:cNvCxnSpPr>
          <p:nvPr/>
        </p:nvCxnSpPr>
        <p:spPr bwMode="auto">
          <a:xfrm>
            <a:off x="5210908" y="1910206"/>
            <a:ext cx="0" cy="372893"/>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1977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目並べの</a:t>
            </a:r>
            <a:r>
              <a:rPr lang="ja-JP" altLang="en-US" dirty="0"/>
              <a:t>勝利判定</a:t>
            </a:r>
            <a:endParaRPr kumimoji="1" lang="ja-JP" altLang="en-US" dirty="0"/>
          </a:p>
        </p:txBody>
      </p:sp>
      <p:sp>
        <p:nvSpPr>
          <p:cNvPr id="3" name="コンテンツ プレースホルダー 2"/>
          <p:cNvSpPr>
            <a:spLocks noGrp="1"/>
          </p:cNvSpPr>
          <p:nvPr>
            <p:ph idx="1"/>
          </p:nvPr>
        </p:nvSpPr>
        <p:spPr>
          <a:xfrm>
            <a:off x="495242" y="1602264"/>
            <a:ext cx="8229600" cy="4525963"/>
          </a:xfrm>
        </p:spPr>
        <p:txBody>
          <a:bodyPr/>
          <a:lstStyle/>
          <a:p>
            <a:r>
              <a:rPr kumimoji="1" lang="ja-JP" altLang="en-US" dirty="0"/>
              <a:t>盤面の</a:t>
            </a:r>
            <a:r>
              <a:rPr lang="ja-JP" altLang="en-US" dirty="0"/>
              <a:t>勝利判定</a:t>
            </a:r>
            <a:endParaRPr kumimoji="1" lang="en-US" altLang="ja-JP" dirty="0"/>
          </a:p>
          <a:p>
            <a:pPr lvl="1"/>
            <a:r>
              <a:rPr lang="ja-JP" altLang="en-US" dirty="0"/>
              <a:t>縦横斜めの各列で○</a:t>
            </a:r>
            <a:r>
              <a:rPr lang="en-US" altLang="ja-JP" dirty="0"/>
              <a:t>×</a:t>
            </a:r>
            <a:r>
              <a:rPr lang="ja-JP" altLang="en-US" dirty="0"/>
              <a:t>が３つ並んだか調べる</a:t>
            </a:r>
            <a:endParaRPr kumimoji="1" lang="ja-JP" altLang="en-US" dirty="0"/>
          </a:p>
        </p:txBody>
      </p:sp>
      <p:sp>
        <p:nvSpPr>
          <p:cNvPr id="4" name="正方形/長方形 3"/>
          <p:cNvSpPr/>
          <p:nvPr/>
        </p:nvSpPr>
        <p:spPr bwMode="auto">
          <a:xfrm>
            <a:off x="1681791" y="295711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334925" y="295711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2988059" y="295711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1681791" y="35993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2334925" y="35993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2988059" y="3599383"/>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1681791" y="42416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2334925" y="42416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988059" y="4241649"/>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円/楕円 12"/>
          <p:cNvSpPr/>
          <p:nvPr/>
        </p:nvSpPr>
        <p:spPr bwMode="auto">
          <a:xfrm>
            <a:off x="1774324" y="3043788"/>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14" name="グループ化 13"/>
          <p:cNvGrpSpPr/>
          <p:nvPr/>
        </p:nvGrpSpPr>
        <p:grpSpPr>
          <a:xfrm>
            <a:off x="2441684" y="3075599"/>
            <a:ext cx="428748" cy="428748"/>
            <a:chOff x="5556278" y="4626401"/>
            <a:chExt cx="428748" cy="428748"/>
          </a:xfrm>
        </p:grpSpPr>
        <p:cxnSp>
          <p:nvCxnSpPr>
            <p:cNvPr id="15" name="直線コネクタ 14"/>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円/楕円 16"/>
          <p:cNvSpPr/>
          <p:nvPr/>
        </p:nvSpPr>
        <p:spPr bwMode="auto">
          <a:xfrm>
            <a:off x="1774324" y="4340044"/>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18" name="グループ化 17"/>
          <p:cNvGrpSpPr/>
          <p:nvPr/>
        </p:nvGrpSpPr>
        <p:grpSpPr>
          <a:xfrm>
            <a:off x="1802776" y="3706736"/>
            <a:ext cx="428748" cy="428748"/>
            <a:chOff x="5556278" y="4626401"/>
            <a:chExt cx="428748" cy="428748"/>
          </a:xfrm>
        </p:grpSpPr>
        <p:cxnSp>
          <p:nvCxnSpPr>
            <p:cNvPr id="19" name="直線コネクタ 18"/>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正方形/長方形 42"/>
          <p:cNvSpPr/>
          <p:nvPr/>
        </p:nvSpPr>
        <p:spPr bwMode="auto">
          <a:xfrm>
            <a:off x="4588259" y="295125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4" name="正方形/長方形 43"/>
          <p:cNvSpPr/>
          <p:nvPr/>
        </p:nvSpPr>
        <p:spPr bwMode="auto">
          <a:xfrm>
            <a:off x="5241393" y="295125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5" name="正方形/長方形 44"/>
          <p:cNvSpPr/>
          <p:nvPr/>
        </p:nvSpPr>
        <p:spPr bwMode="auto">
          <a:xfrm>
            <a:off x="5894527" y="2951255"/>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6" name="正方形/長方形 45"/>
          <p:cNvSpPr/>
          <p:nvPr/>
        </p:nvSpPr>
        <p:spPr bwMode="auto">
          <a:xfrm>
            <a:off x="4588259" y="3593521"/>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7" name="正方形/長方形 46"/>
          <p:cNvSpPr/>
          <p:nvPr/>
        </p:nvSpPr>
        <p:spPr bwMode="auto">
          <a:xfrm>
            <a:off x="5241393" y="3593521"/>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8" name="正方形/長方形 47"/>
          <p:cNvSpPr/>
          <p:nvPr/>
        </p:nvSpPr>
        <p:spPr bwMode="auto">
          <a:xfrm>
            <a:off x="5894527" y="3593521"/>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9" name="正方形/長方形 48"/>
          <p:cNvSpPr/>
          <p:nvPr/>
        </p:nvSpPr>
        <p:spPr bwMode="auto">
          <a:xfrm>
            <a:off x="4588259" y="423578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0" name="正方形/長方形 49"/>
          <p:cNvSpPr/>
          <p:nvPr/>
        </p:nvSpPr>
        <p:spPr bwMode="auto">
          <a:xfrm>
            <a:off x="5241393" y="423578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3200" dirty="0">
                <a:latin typeface="Times New Roman" panose="02020603050405020304" pitchFamily="18" charset="0"/>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1" name="正方形/長方形 50"/>
          <p:cNvSpPr/>
          <p:nvPr/>
        </p:nvSpPr>
        <p:spPr bwMode="auto">
          <a:xfrm>
            <a:off x="5894527" y="4235787"/>
            <a:ext cx="642266" cy="64226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3200" dirty="0">
                <a:latin typeface="Times New Roman" panose="02020603050405020304" pitchFamily="18" charset="0"/>
              </a:rPr>
              <a:t>1</a:t>
            </a:r>
            <a:endParaRPr kumimoji="1" lang="ja-JP" altLang="en-US" sz="32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2" name="円/楕円 31"/>
          <p:cNvSpPr/>
          <p:nvPr/>
        </p:nvSpPr>
        <p:spPr bwMode="auto">
          <a:xfrm>
            <a:off x="3096925" y="4340044"/>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33" name="グループ化 32"/>
          <p:cNvGrpSpPr/>
          <p:nvPr/>
        </p:nvGrpSpPr>
        <p:grpSpPr>
          <a:xfrm>
            <a:off x="2441684" y="3686909"/>
            <a:ext cx="428748" cy="428748"/>
            <a:chOff x="5556278" y="4626401"/>
            <a:chExt cx="428748" cy="428748"/>
          </a:xfrm>
        </p:grpSpPr>
        <p:cxnSp>
          <p:nvCxnSpPr>
            <p:cNvPr id="34" name="直線コネクタ 33"/>
            <p:cNvCxnSpPr/>
            <p:nvPr/>
          </p:nvCxnSpPr>
          <p:spPr bwMode="auto">
            <a:xfrm flipH="1">
              <a:off x="5562601" y="4626401"/>
              <a:ext cx="422425"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p:nvPr/>
          </p:nvCxnSpPr>
          <p:spPr bwMode="auto">
            <a:xfrm flipH="1" flipV="1">
              <a:off x="5556278" y="4626401"/>
              <a:ext cx="428748" cy="428748"/>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円/楕円 35"/>
          <p:cNvSpPr/>
          <p:nvPr/>
        </p:nvSpPr>
        <p:spPr bwMode="auto">
          <a:xfrm>
            <a:off x="2441684" y="4356437"/>
            <a:ext cx="457200" cy="457200"/>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22" name="直線矢印コネクタ 21"/>
          <p:cNvCxnSpPr/>
          <p:nvPr/>
        </p:nvCxnSpPr>
        <p:spPr bwMode="auto">
          <a:xfrm>
            <a:off x="1540259" y="4557317"/>
            <a:ext cx="2286000" cy="0"/>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p:nvPr/>
        </p:nvCxnSpPr>
        <p:spPr bwMode="auto">
          <a:xfrm>
            <a:off x="1540259" y="3921110"/>
            <a:ext cx="2286000" cy="0"/>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p:nvPr/>
        </p:nvCxnSpPr>
        <p:spPr bwMode="auto">
          <a:xfrm>
            <a:off x="1540259" y="3261917"/>
            <a:ext cx="2286000" cy="0"/>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p:nvPr/>
        </p:nvCxnSpPr>
        <p:spPr bwMode="auto">
          <a:xfrm flipH="1">
            <a:off x="2002924" y="2809754"/>
            <a:ext cx="9220" cy="2204763"/>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矢印コネクタ 51"/>
          <p:cNvCxnSpPr/>
          <p:nvPr/>
        </p:nvCxnSpPr>
        <p:spPr bwMode="auto">
          <a:xfrm flipH="1">
            <a:off x="2661064" y="2818134"/>
            <a:ext cx="9220" cy="2204763"/>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矢印コネクタ 52"/>
          <p:cNvCxnSpPr/>
          <p:nvPr/>
        </p:nvCxnSpPr>
        <p:spPr bwMode="auto">
          <a:xfrm flipH="1">
            <a:off x="3293088" y="2818134"/>
            <a:ext cx="9220" cy="2204763"/>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p:nvPr/>
        </p:nvCxnSpPr>
        <p:spPr bwMode="auto">
          <a:xfrm>
            <a:off x="1613561" y="2798901"/>
            <a:ext cx="2136727" cy="2223996"/>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矢印コネクタ 54"/>
          <p:cNvCxnSpPr/>
          <p:nvPr/>
        </p:nvCxnSpPr>
        <p:spPr bwMode="auto">
          <a:xfrm flipH="1">
            <a:off x="1548459" y="2809754"/>
            <a:ext cx="2234266" cy="2204763"/>
          </a:xfrm>
          <a:prstGeom prst="straightConnector1">
            <a:avLst/>
          </a:prstGeom>
          <a:noFill/>
          <a:ln w="381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グループ化 29"/>
          <p:cNvGrpSpPr/>
          <p:nvPr/>
        </p:nvGrpSpPr>
        <p:grpSpPr>
          <a:xfrm>
            <a:off x="4626301" y="4884771"/>
            <a:ext cx="566181" cy="799671"/>
            <a:chOff x="4838642" y="5509054"/>
            <a:chExt cx="566181" cy="799671"/>
          </a:xfrm>
        </p:grpSpPr>
        <p:cxnSp>
          <p:nvCxnSpPr>
            <p:cNvPr id="56" name="直線矢印コネクタ 55"/>
            <p:cNvCxnSpPr/>
            <p:nvPr/>
          </p:nvCxnSpPr>
          <p:spPr bwMode="auto">
            <a:xfrm>
              <a:off x="5121732" y="5509054"/>
              <a:ext cx="0" cy="36506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4838642" y="5785505"/>
              <a:ext cx="566181" cy="523220"/>
            </a:xfrm>
            <a:prstGeom prst="rect">
              <a:avLst/>
            </a:prstGeom>
            <a:noFill/>
          </p:spPr>
          <p:txBody>
            <a:bodyPr wrap="none" rtlCol="0">
              <a:spAutoFit/>
            </a:bodyPr>
            <a:lstStyle/>
            <a:p>
              <a:r>
                <a:rPr kumimoji="1" lang="en-US" altLang="ja-JP" dirty="0">
                  <a:latin typeface="Times New Roman" panose="02020603050405020304" pitchFamily="18" charset="0"/>
                </a:rPr>
                <a:t>+1</a:t>
              </a:r>
              <a:endParaRPr kumimoji="1" lang="ja-JP" altLang="en-US" dirty="0">
                <a:latin typeface="Times New Roman" panose="02020603050405020304" pitchFamily="18" charset="0"/>
              </a:endParaRPr>
            </a:p>
          </p:txBody>
        </p:sp>
      </p:grpSp>
      <p:grpSp>
        <p:nvGrpSpPr>
          <p:cNvPr id="57" name="グループ化 56"/>
          <p:cNvGrpSpPr/>
          <p:nvPr/>
        </p:nvGrpSpPr>
        <p:grpSpPr>
          <a:xfrm>
            <a:off x="5290606" y="4885594"/>
            <a:ext cx="484428" cy="806389"/>
            <a:chOff x="4879518" y="5502336"/>
            <a:chExt cx="484428" cy="806389"/>
          </a:xfrm>
        </p:grpSpPr>
        <p:cxnSp>
          <p:nvCxnSpPr>
            <p:cNvPr id="58" name="直線矢印コネクタ 57"/>
            <p:cNvCxnSpPr/>
            <p:nvPr/>
          </p:nvCxnSpPr>
          <p:spPr bwMode="auto">
            <a:xfrm>
              <a:off x="5121733" y="5502336"/>
              <a:ext cx="0" cy="36506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p:cNvSpPr txBox="1"/>
            <p:nvPr/>
          </p:nvSpPr>
          <p:spPr>
            <a:xfrm>
              <a:off x="4879518" y="5785505"/>
              <a:ext cx="484428" cy="523220"/>
            </a:xfrm>
            <a:prstGeom prst="rect">
              <a:avLst/>
            </a:prstGeom>
            <a:noFill/>
          </p:spPr>
          <p:txBody>
            <a:bodyPr wrap="none" rtlCol="0">
              <a:spAutoFit/>
            </a:bodyPr>
            <a:lstStyle/>
            <a:p>
              <a:r>
                <a:rPr lang="en-US" altLang="ja-JP" dirty="0">
                  <a:latin typeface="Times New Roman" panose="02020603050405020304" pitchFamily="18" charset="0"/>
                </a:rPr>
                <a:t>-</a:t>
              </a:r>
              <a:r>
                <a:rPr kumimoji="1" lang="en-US" altLang="ja-JP" dirty="0">
                  <a:latin typeface="Times New Roman" panose="02020603050405020304" pitchFamily="18" charset="0"/>
                </a:rPr>
                <a:t>1</a:t>
              </a:r>
              <a:endParaRPr kumimoji="1" lang="ja-JP" altLang="en-US" dirty="0">
                <a:latin typeface="Times New Roman" panose="02020603050405020304" pitchFamily="18" charset="0"/>
              </a:endParaRPr>
            </a:p>
          </p:txBody>
        </p:sp>
      </p:grpSp>
      <p:grpSp>
        <p:nvGrpSpPr>
          <p:cNvPr id="60" name="グループ化 59"/>
          <p:cNvGrpSpPr/>
          <p:nvPr/>
        </p:nvGrpSpPr>
        <p:grpSpPr>
          <a:xfrm>
            <a:off x="5932569" y="4885594"/>
            <a:ext cx="566181" cy="806389"/>
            <a:chOff x="4838642" y="5502336"/>
            <a:chExt cx="566181" cy="806389"/>
          </a:xfrm>
        </p:grpSpPr>
        <p:cxnSp>
          <p:nvCxnSpPr>
            <p:cNvPr id="61" name="直線矢印コネクタ 60"/>
            <p:cNvCxnSpPr/>
            <p:nvPr/>
          </p:nvCxnSpPr>
          <p:spPr bwMode="auto">
            <a:xfrm>
              <a:off x="5121733" y="5502336"/>
              <a:ext cx="0" cy="36506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4838642" y="5785505"/>
              <a:ext cx="566181" cy="523220"/>
            </a:xfrm>
            <a:prstGeom prst="rect">
              <a:avLst/>
            </a:prstGeom>
            <a:noFill/>
          </p:spPr>
          <p:txBody>
            <a:bodyPr wrap="none" rtlCol="0">
              <a:spAutoFit/>
            </a:bodyPr>
            <a:lstStyle/>
            <a:p>
              <a:r>
                <a:rPr lang="en-US" altLang="ja-JP" dirty="0">
                  <a:latin typeface="Times New Roman" panose="02020603050405020304" pitchFamily="18" charset="0"/>
                </a:rPr>
                <a:t>+</a:t>
              </a:r>
              <a:r>
                <a:rPr kumimoji="1" lang="en-US" altLang="ja-JP" dirty="0">
                  <a:latin typeface="Times New Roman" panose="02020603050405020304" pitchFamily="18" charset="0"/>
                </a:rPr>
                <a:t>1</a:t>
              </a:r>
              <a:endParaRPr kumimoji="1" lang="ja-JP" altLang="en-US" dirty="0">
                <a:latin typeface="Times New Roman" panose="02020603050405020304" pitchFamily="18" charset="0"/>
              </a:endParaRPr>
            </a:p>
          </p:txBody>
        </p:sp>
      </p:grpSp>
      <p:grpSp>
        <p:nvGrpSpPr>
          <p:cNvPr id="63" name="グループ化 62"/>
          <p:cNvGrpSpPr/>
          <p:nvPr/>
        </p:nvGrpSpPr>
        <p:grpSpPr>
          <a:xfrm>
            <a:off x="6553200" y="3043788"/>
            <a:ext cx="851436" cy="523220"/>
            <a:chOff x="4452397" y="5785505"/>
            <a:chExt cx="851436" cy="523220"/>
          </a:xfrm>
        </p:grpSpPr>
        <p:cxnSp>
          <p:nvCxnSpPr>
            <p:cNvPr id="64" name="直線矢印コネクタ 63"/>
            <p:cNvCxnSpPr/>
            <p:nvPr/>
          </p:nvCxnSpPr>
          <p:spPr bwMode="auto">
            <a:xfrm flipV="1">
              <a:off x="4452397" y="6044299"/>
              <a:ext cx="386245" cy="2816"/>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テキスト ボックス 66"/>
            <p:cNvSpPr txBox="1"/>
            <p:nvPr/>
          </p:nvSpPr>
          <p:spPr>
            <a:xfrm>
              <a:off x="4939630" y="5785505"/>
              <a:ext cx="364203" cy="523220"/>
            </a:xfrm>
            <a:prstGeom prst="rect">
              <a:avLst/>
            </a:prstGeom>
            <a:noFill/>
          </p:spPr>
          <p:txBody>
            <a:bodyPr wrap="none" rtlCol="0">
              <a:spAutoFit/>
            </a:bodyPr>
            <a:lstStyle/>
            <a:p>
              <a:r>
                <a:rPr lang="en-US" altLang="ja-JP" dirty="0">
                  <a:latin typeface="Times New Roman" panose="02020603050405020304" pitchFamily="18" charset="0"/>
                </a:rPr>
                <a:t>0</a:t>
              </a:r>
              <a:endParaRPr kumimoji="1" lang="ja-JP" altLang="en-US" dirty="0">
                <a:latin typeface="Times New Roman" panose="02020603050405020304" pitchFamily="18" charset="0"/>
              </a:endParaRPr>
            </a:p>
          </p:txBody>
        </p:sp>
      </p:grpSp>
      <p:grpSp>
        <p:nvGrpSpPr>
          <p:cNvPr id="68" name="グループ化 67"/>
          <p:cNvGrpSpPr/>
          <p:nvPr/>
        </p:nvGrpSpPr>
        <p:grpSpPr>
          <a:xfrm>
            <a:off x="6553200" y="3682299"/>
            <a:ext cx="911548" cy="523220"/>
            <a:chOff x="4452397" y="5785505"/>
            <a:chExt cx="911548" cy="523220"/>
          </a:xfrm>
        </p:grpSpPr>
        <p:cxnSp>
          <p:nvCxnSpPr>
            <p:cNvPr id="69" name="直線矢印コネクタ 68"/>
            <p:cNvCxnSpPr/>
            <p:nvPr/>
          </p:nvCxnSpPr>
          <p:spPr bwMode="auto">
            <a:xfrm flipV="1">
              <a:off x="4452397" y="6044299"/>
              <a:ext cx="386245" cy="2816"/>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テキスト ボックス 69"/>
            <p:cNvSpPr txBox="1"/>
            <p:nvPr/>
          </p:nvSpPr>
          <p:spPr>
            <a:xfrm>
              <a:off x="4879517" y="5785505"/>
              <a:ext cx="484428" cy="523220"/>
            </a:xfrm>
            <a:prstGeom prst="rect">
              <a:avLst/>
            </a:prstGeom>
            <a:noFill/>
          </p:spPr>
          <p:txBody>
            <a:bodyPr wrap="none" rtlCol="0">
              <a:spAutoFit/>
            </a:bodyPr>
            <a:lstStyle/>
            <a:p>
              <a:r>
                <a:rPr lang="en-US" altLang="ja-JP" dirty="0">
                  <a:latin typeface="Times New Roman" panose="02020603050405020304" pitchFamily="18" charset="0"/>
                </a:rPr>
                <a:t>-2</a:t>
              </a:r>
              <a:endParaRPr kumimoji="1" lang="ja-JP" altLang="en-US" dirty="0">
                <a:latin typeface="Times New Roman" panose="02020603050405020304" pitchFamily="18" charset="0"/>
              </a:endParaRPr>
            </a:p>
          </p:txBody>
        </p:sp>
      </p:grpSp>
      <p:grpSp>
        <p:nvGrpSpPr>
          <p:cNvPr id="71" name="グループ化 70"/>
          <p:cNvGrpSpPr/>
          <p:nvPr/>
        </p:nvGrpSpPr>
        <p:grpSpPr>
          <a:xfrm>
            <a:off x="6542655" y="4306322"/>
            <a:ext cx="952426" cy="523220"/>
            <a:chOff x="4452397" y="5785505"/>
            <a:chExt cx="952426" cy="523220"/>
          </a:xfrm>
        </p:grpSpPr>
        <p:cxnSp>
          <p:nvCxnSpPr>
            <p:cNvPr id="72" name="直線矢印コネクタ 71"/>
            <p:cNvCxnSpPr/>
            <p:nvPr/>
          </p:nvCxnSpPr>
          <p:spPr bwMode="auto">
            <a:xfrm flipV="1">
              <a:off x="4452397" y="6044299"/>
              <a:ext cx="386245" cy="2816"/>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テキスト ボックス 72"/>
            <p:cNvSpPr txBox="1"/>
            <p:nvPr/>
          </p:nvSpPr>
          <p:spPr>
            <a:xfrm>
              <a:off x="4838641" y="5785505"/>
              <a:ext cx="566182" cy="523220"/>
            </a:xfrm>
            <a:prstGeom prst="rect">
              <a:avLst/>
            </a:prstGeom>
            <a:noFill/>
          </p:spPr>
          <p:txBody>
            <a:bodyPr wrap="none" rtlCol="0">
              <a:spAutoFit/>
            </a:bodyPr>
            <a:lstStyle/>
            <a:p>
              <a:r>
                <a:rPr kumimoji="1" lang="en-US" altLang="ja-JP" dirty="0">
                  <a:latin typeface="Times New Roman" panose="02020603050405020304" pitchFamily="18" charset="0"/>
                </a:rPr>
                <a:t>+3</a:t>
              </a:r>
              <a:endParaRPr kumimoji="1" lang="ja-JP" altLang="en-US" dirty="0">
                <a:latin typeface="Times New Roman" panose="02020603050405020304" pitchFamily="18" charset="0"/>
              </a:endParaRPr>
            </a:p>
          </p:txBody>
        </p:sp>
      </p:grpSp>
      <p:grpSp>
        <p:nvGrpSpPr>
          <p:cNvPr id="74" name="グループ化 73"/>
          <p:cNvGrpSpPr/>
          <p:nvPr/>
        </p:nvGrpSpPr>
        <p:grpSpPr>
          <a:xfrm>
            <a:off x="6553200" y="4895151"/>
            <a:ext cx="788047" cy="722020"/>
            <a:chOff x="4516953" y="5750648"/>
            <a:chExt cx="788047" cy="722020"/>
          </a:xfrm>
        </p:grpSpPr>
        <p:cxnSp>
          <p:nvCxnSpPr>
            <p:cNvPr id="75" name="直線矢印コネクタ 74"/>
            <p:cNvCxnSpPr/>
            <p:nvPr/>
          </p:nvCxnSpPr>
          <p:spPr bwMode="auto">
            <a:xfrm>
              <a:off x="4516953" y="5750648"/>
              <a:ext cx="321689" cy="29365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テキスト ボックス 75"/>
            <p:cNvSpPr txBox="1"/>
            <p:nvPr/>
          </p:nvSpPr>
          <p:spPr>
            <a:xfrm>
              <a:off x="4738819" y="5949448"/>
              <a:ext cx="566181" cy="523220"/>
            </a:xfrm>
            <a:prstGeom prst="rect">
              <a:avLst/>
            </a:prstGeom>
            <a:noFill/>
          </p:spPr>
          <p:txBody>
            <a:bodyPr wrap="none" rtlCol="0">
              <a:spAutoFit/>
            </a:bodyPr>
            <a:lstStyle/>
            <a:p>
              <a:r>
                <a:rPr kumimoji="1" lang="en-US" altLang="ja-JP" dirty="0">
                  <a:latin typeface="Times New Roman" panose="02020603050405020304" pitchFamily="18" charset="0"/>
                </a:rPr>
                <a:t>+1</a:t>
              </a:r>
              <a:endParaRPr kumimoji="1" lang="ja-JP" altLang="en-US" dirty="0">
                <a:latin typeface="Times New Roman" panose="02020603050405020304" pitchFamily="18" charset="0"/>
              </a:endParaRPr>
            </a:p>
          </p:txBody>
        </p:sp>
      </p:grpSp>
      <p:grpSp>
        <p:nvGrpSpPr>
          <p:cNvPr id="77" name="グループ化 76"/>
          <p:cNvGrpSpPr/>
          <p:nvPr/>
        </p:nvGrpSpPr>
        <p:grpSpPr>
          <a:xfrm>
            <a:off x="3923353" y="4838391"/>
            <a:ext cx="660800" cy="709190"/>
            <a:chOff x="4939630" y="5599535"/>
            <a:chExt cx="660800" cy="709190"/>
          </a:xfrm>
        </p:grpSpPr>
        <p:cxnSp>
          <p:nvCxnSpPr>
            <p:cNvPr id="78" name="直線矢印コネクタ 77"/>
            <p:cNvCxnSpPr/>
            <p:nvPr/>
          </p:nvCxnSpPr>
          <p:spPr bwMode="auto">
            <a:xfrm flipH="1">
              <a:off x="5332807" y="5599535"/>
              <a:ext cx="267623" cy="280927"/>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4939630" y="5785505"/>
              <a:ext cx="364203" cy="523220"/>
            </a:xfrm>
            <a:prstGeom prst="rect">
              <a:avLst/>
            </a:prstGeom>
            <a:noFill/>
          </p:spPr>
          <p:txBody>
            <a:bodyPr wrap="none" rtlCol="0">
              <a:spAutoFit/>
            </a:bodyPr>
            <a:lstStyle/>
            <a:p>
              <a:r>
                <a:rPr lang="en-US" altLang="ja-JP" dirty="0">
                  <a:latin typeface="Times New Roman" panose="02020603050405020304" pitchFamily="18" charset="0"/>
                </a:rPr>
                <a:t>0</a:t>
              </a:r>
              <a:endParaRPr kumimoji="1" lang="ja-JP" altLang="en-US" dirty="0">
                <a:latin typeface="Times New Roman" panose="02020603050405020304" pitchFamily="18" charset="0"/>
              </a:endParaRPr>
            </a:p>
          </p:txBody>
        </p:sp>
      </p:grpSp>
      <p:sp>
        <p:nvSpPr>
          <p:cNvPr id="82" name="テキスト ボックス 81"/>
          <p:cNvSpPr txBox="1"/>
          <p:nvPr/>
        </p:nvSpPr>
        <p:spPr>
          <a:xfrm>
            <a:off x="3750288" y="5665163"/>
            <a:ext cx="4156907" cy="1040285"/>
          </a:xfrm>
          <a:prstGeom prst="rect">
            <a:avLst/>
          </a:prstGeom>
          <a:noFill/>
        </p:spPr>
        <p:txBody>
          <a:bodyPr wrap="none" rtlCol="0">
            <a:spAutoFit/>
          </a:bodyPr>
          <a:lstStyle/>
          <a:p>
            <a:pPr algn="l"/>
            <a:r>
              <a:rPr lang="ja-JP" altLang="en-US" dirty="0"/>
              <a:t>各列の和を求める</a:t>
            </a:r>
            <a:endParaRPr lang="en-US" altLang="ja-JP" dirty="0"/>
          </a:p>
          <a:p>
            <a:pPr algn="l"/>
            <a:r>
              <a:rPr kumimoji="1" lang="en-US" altLang="ja-JP" dirty="0"/>
              <a:t>+3:</a:t>
            </a:r>
            <a:r>
              <a:rPr kumimoji="1" lang="ja-JP" altLang="en-US" dirty="0"/>
              <a:t>○の勝ち　</a:t>
            </a:r>
            <a:r>
              <a:rPr kumimoji="1" lang="en-US" altLang="ja-JP" dirty="0"/>
              <a:t>-3:×</a:t>
            </a:r>
            <a:r>
              <a:rPr kumimoji="1" lang="ja-JP" altLang="en-US" dirty="0"/>
              <a:t>の勝ち</a:t>
            </a:r>
          </a:p>
        </p:txBody>
      </p:sp>
    </p:spTree>
    <p:extLst>
      <p:ext uri="{BB962C8B-B14F-4D97-AF65-F5344CB8AC3E}">
        <p14:creationId xmlns:p14="http://schemas.microsoft.com/office/powerpoint/2010/main" val="28520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left)">
                                      <p:cBhvr>
                                        <p:cTn id="44" dur="500"/>
                                        <p:tgtEl>
                                          <p:spTgt spid="68"/>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left)">
                                      <p:cBhvr>
                                        <p:cTn id="48" dur="500"/>
                                        <p:tgtEl>
                                          <p:spTgt spid="71"/>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par>
                          <p:cTn id="57" fill="hold">
                            <p:stCondLst>
                              <p:cond delay="2500"/>
                            </p:stCondLst>
                            <p:childTnLst>
                              <p:par>
                                <p:cTn id="58" presetID="22" presetClass="entr" presetSubtype="1"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up)">
                                      <p:cBhvr>
                                        <p:cTn id="60" dur="500"/>
                                        <p:tgtEl>
                                          <p:spTgt spid="60"/>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left)">
                                      <p:cBhvr>
                                        <p:cTn id="64" dur="500"/>
                                        <p:tgtEl>
                                          <p:spTgt spid="74"/>
                                        </p:tgtEl>
                                      </p:cBhvr>
                                    </p:animEffect>
                                  </p:childTnLst>
                                </p:cTn>
                              </p:par>
                            </p:childTnLst>
                          </p:cTn>
                        </p:par>
                        <p:par>
                          <p:cTn id="65" fill="hold">
                            <p:stCondLst>
                              <p:cond delay="3500"/>
                            </p:stCondLst>
                            <p:childTnLst>
                              <p:par>
                                <p:cTn id="66" presetID="22" presetClass="entr" presetSubtype="1"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up)">
                                      <p:cBhvr>
                                        <p:cTn id="6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grpSp>
        <p:nvGrpSpPr>
          <p:cNvPr id="89" name="グループ化 88"/>
          <p:cNvGrpSpPr/>
          <p:nvPr/>
        </p:nvGrpSpPr>
        <p:grpSpPr>
          <a:xfrm>
            <a:off x="562304" y="1210007"/>
            <a:ext cx="5105400" cy="5140842"/>
            <a:chOff x="562304" y="1210007"/>
            <a:chExt cx="5105400" cy="5140842"/>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99" name="円/楕円 98"/>
            <p:cNvSpPr/>
            <p:nvPr/>
          </p:nvSpPr>
          <p:spPr bwMode="auto">
            <a:xfrm>
              <a:off x="2656821" y="38875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円/楕円 110"/>
            <p:cNvSpPr/>
            <p:nvPr/>
          </p:nvSpPr>
          <p:spPr bwMode="auto">
            <a:xfrm>
              <a:off x="2652431" y="336175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円/楕円 102"/>
            <p:cNvSpPr/>
            <p:nvPr/>
          </p:nvSpPr>
          <p:spPr bwMode="auto">
            <a:xfrm>
              <a:off x="2142878" y="389985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円/楕円 103"/>
            <p:cNvSpPr/>
            <p:nvPr/>
          </p:nvSpPr>
          <p:spPr bwMode="auto">
            <a:xfrm>
              <a:off x="213395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円/楕円 104"/>
            <p:cNvSpPr/>
            <p:nvPr/>
          </p:nvSpPr>
          <p:spPr bwMode="auto">
            <a:xfrm>
              <a:off x="2666643" y="443832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円/楕円 105"/>
            <p:cNvSpPr/>
            <p:nvPr/>
          </p:nvSpPr>
          <p:spPr bwMode="auto">
            <a:xfrm>
              <a:off x="371363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円/楕円 106"/>
            <p:cNvSpPr/>
            <p:nvPr/>
          </p:nvSpPr>
          <p:spPr bwMode="auto">
            <a:xfrm>
              <a:off x="3190221" y="442718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円/楕円 107"/>
            <p:cNvSpPr/>
            <p:nvPr/>
          </p:nvSpPr>
          <p:spPr bwMode="auto">
            <a:xfrm>
              <a:off x="3190221" y="388750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円/楕円 108"/>
            <p:cNvSpPr/>
            <p:nvPr/>
          </p:nvSpPr>
          <p:spPr bwMode="auto">
            <a:xfrm>
              <a:off x="3178637" y="3349195"/>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円/楕円 115"/>
            <p:cNvSpPr/>
            <p:nvPr/>
          </p:nvSpPr>
          <p:spPr bwMode="auto">
            <a:xfrm>
              <a:off x="2652431" y="282835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3702556" y="38875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3726641" y="335567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21" name="テキスト ボックス 120"/>
          <p:cNvSpPr txBox="1"/>
          <p:nvPr/>
        </p:nvSpPr>
        <p:spPr>
          <a:xfrm>
            <a:off x="5767288" y="1910962"/>
            <a:ext cx="3169457" cy="1791260"/>
          </a:xfrm>
          <a:prstGeom prst="rect">
            <a:avLst/>
          </a:prstGeom>
          <a:noFill/>
        </p:spPr>
        <p:txBody>
          <a:bodyPr wrap="none" rtlCol="0">
            <a:spAutoFit/>
          </a:bodyPr>
          <a:lstStyle/>
          <a:p>
            <a:pPr algn="l"/>
            <a:r>
              <a:rPr lang="ja-JP" altLang="en-US" sz="2400" dirty="0"/>
              <a:t>挟めるか</a:t>
            </a:r>
            <a:r>
              <a:rPr lang="ja-JP" altLang="en-US" sz="2400" dirty="0" err="1"/>
              <a:t>だけを</a:t>
            </a:r>
            <a:endParaRPr lang="en-US" altLang="ja-JP" sz="2400" dirty="0"/>
          </a:p>
          <a:p>
            <a:pPr algn="l"/>
            <a:r>
              <a:rPr lang="ja-JP" altLang="en-US" sz="2400" dirty="0"/>
              <a:t>チェックして</a:t>
            </a:r>
            <a:endParaRPr lang="en-US" altLang="ja-JP" sz="2400" dirty="0"/>
          </a:p>
          <a:p>
            <a:pPr algn="l"/>
            <a:r>
              <a:rPr lang="ja-JP" altLang="en-US" sz="2400" dirty="0"/>
              <a:t>空きマスかのチェックを</a:t>
            </a:r>
            <a:endParaRPr lang="en-US" altLang="ja-JP" sz="2400" dirty="0"/>
          </a:p>
          <a:p>
            <a:pPr algn="l"/>
            <a:r>
              <a:rPr lang="ja-JP" altLang="en-US" sz="2400" dirty="0"/>
              <a:t>忘れる</a:t>
            </a:r>
            <a:endParaRPr lang="en-US" altLang="ja-JP" sz="2400" dirty="0"/>
          </a:p>
        </p:txBody>
      </p:sp>
      <p:grpSp>
        <p:nvGrpSpPr>
          <p:cNvPr id="88" name="グループ化 87"/>
          <p:cNvGrpSpPr/>
          <p:nvPr/>
        </p:nvGrpSpPr>
        <p:grpSpPr>
          <a:xfrm>
            <a:off x="5739478" y="3717888"/>
            <a:ext cx="3254417" cy="1500031"/>
            <a:chOff x="5739478" y="3717888"/>
            <a:chExt cx="3254417" cy="1500031"/>
          </a:xfrm>
        </p:grpSpPr>
        <p:sp>
          <p:nvSpPr>
            <p:cNvPr id="124" name="テキスト ボックス 123"/>
            <p:cNvSpPr txBox="1"/>
            <p:nvPr/>
          </p:nvSpPr>
          <p:spPr>
            <a:xfrm>
              <a:off x="5739478" y="4177634"/>
              <a:ext cx="3254417" cy="1040285"/>
            </a:xfrm>
            <a:prstGeom prst="rect">
              <a:avLst/>
            </a:prstGeom>
            <a:noFill/>
          </p:spPr>
          <p:txBody>
            <a:bodyPr wrap="none" rtlCol="0">
              <a:spAutoFit/>
            </a:bodyPr>
            <a:lstStyle/>
            <a:p>
              <a:pPr algn="l"/>
              <a:r>
                <a:rPr lang="ja-JP" altLang="en-US" dirty="0"/>
                <a:t>すでに石があるのに</a:t>
              </a:r>
              <a:endParaRPr lang="en-US" altLang="ja-JP" dirty="0"/>
            </a:p>
            <a:p>
              <a:pPr algn="l"/>
              <a:r>
                <a:rPr kumimoji="1" lang="ja-JP" altLang="en-US" dirty="0"/>
                <a:t>石を置いてしまう</a:t>
              </a:r>
              <a:endParaRPr kumimoji="1" lang="en-US" altLang="ja-JP" dirty="0"/>
            </a:p>
          </p:txBody>
        </p:sp>
        <p:sp>
          <p:nvSpPr>
            <p:cNvPr id="127" name="下矢印 126"/>
            <p:cNvSpPr/>
            <p:nvPr/>
          </p:nvSpPr>
          <p:spPr bwMode="auto">
            <a:xfrm>
              <a:off x="6951456" y="3717888"/>
              <a:ext cx="400560" cy="414024"/>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cxnSp>
        <p:nvCxnSpPr>
          <p:cNvPr id="112" name="直線矢印コネクタ 111"/>
          <p:cNvCxnSpPr>
            <a:endCxn id="10" idx="3"/>
          </p:cNvCxnSpPr>
          <p:nvPr/>
        </p:nvCxnSpPr>
        <p:spPr bwMode="auto">
          <a:xfrm flipV="1">
            <a:off x="978707" y="1943100"/>
            <a:ext cx="4260700" cy="7716"/>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角丸四角形吹き出し 113"/>
          <p:cNvSpPr/>
          <p:nvPr/>
        </p:nvSpPr>
        <p:spPr bwMode="auto">
          <a:xfrm>
            <a:off x="275978" y="457515"/>
            <a:ext cx="1866900" cy="914400"/>
          </a:xfrm>
          <a:prstGeom prst="wedgeRoundRectCallout">
            <a:avLst>
              <a:gd name="adj1" fmla="val 57089"/>
              <a:gd name="adj2" fmla="val 10947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挟めるか</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チェック</a:t>
            </a:r>
          </a:p>
        </p:txBody>
      </p:sp>
      <p:cxnSp>
        <p:nvCxnSpPr>
          <p:cNvPr id="115" name="直線矢印コネクタ 114"/>
          <p:cNvCxnSpPr/>
          <p:nvPr/>
        </p:nvCxnSpPr>
        <p:spPr bwMode="auto">
          <a:xfrm flipV="1">
            <a:off x="978707" y="2500062"/>
            <a:ext cx="4260700" cy="7716"/>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19" idx="1"/>
            <a:endCxn id="22" idx="1"/>
          </p:cNvCxnSpPr>
          <p:nvPr/>
        </p:nvCxnSpPr>
        <p:spPr bwMode="auto">
          <a:xfrm>
            <a:off x="990600" y="3016469"/>
            <a:ext cx="1600200" cy="0"/>
          </a:xfrm>
          <a:prstGeom prst="straightConnector1">
            <a:avLst/>
          </a:prstGeom>
          <a:noFill/>
          <a:ln w="50800" cap="flat" cmpd="sng" algn="ctr">
            <a:solidFill>
              <a:srgbClr val="FF99FF"/>
            </a:solidFill>
            <a:prstDash val="solid"/>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円/楕円 124"/>
          <p:cNvSpPr/>
          <p:nvPr/>
        </p:nvSpPr>
        <p:spPr bwMode="auto">
          <a:xfrm>
            <a:off x="2702223" y="2872531"/>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28" name="円/楕円 127"/>
          <p:cNvSpPr/>
          <p:nvPr/>
        </p:nvSpPr>
        <p:spPr bwMode="auto">
          <a:xfrm>
            <a:off x="2648607" y="496649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2648607" y="549038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2125648" y="54995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3194576" y="28259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Tree>
    <p:extLst>
      <p:ext uri="{BB962C8B-B14F-4D97-AF65-F5344CB8AC3E}">
        <p14:creationId xmlns:p14="http://schemas.microsoft.com/office/powerpoint/2010/main" val="21211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checkerboard(across)">
                                      <p:cBhvr>
                                        <p:cTn id="11" dur="5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wipe(left)">
                                      <p:cBhvr>
                                        <p:cTn id="16" dur="500"/>
                                        <p:tgtEl>
                                          <p:spTgt spid="1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500"/>
                                        <p:tgtEl>
                                          <p:spTgt spid="12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checkerboard(across)">
                                      <p:cBhvr>
                                        <p:cTn id="26" dur="500"/>
                                        <p:tgtEl>
                                          <p:spTgt spid="1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4" grpId="0" animBg="1"/>
      <p:bldP spid="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ルール違反の例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endParaRPr kumimoji="1" lang="ja-JP" altLang="en-US" dirty="0">
              <a:latin typeface="Times New Roman" panose="02020603050405020304" pitchFamily="18" charset="0"/>
            </a:endParaRPr>
          </a:p>
        </p:txBody>
      </p:sp>
      <p:sp>
        <p:nvSpPr>
          <p:cNvPr id="121" name="テキスト ボックス 120"/>
          <p:cNvSpPr txBox="1"/>
          <p:nvPr/>
        </p:nvSpPr>
        <p:spPr>
          <a:xfrm>
            <a:off x="5767288" y="1910962"/>
            <a:ext cx="3174267" cy="1791260"/>
          </a:xfrm>
          <a:prstGeom prst="rect">
            <a:avLst/>
          </a:prstGeom>
          <a:noFill/>
        </p:spPr>
        <p:txBody>
          <a:bodyPr wrap="none" rtlCol="0">
            <a:spAutoFit/>
          </a:bodyPr>
          <a:lstStyle/>
          <a:p>
            <a:pPr algn="l"/>
            <a:r>
              <a:rPr lang="ja-JP" altLang="en-US" sz="2400" dirty="0"/>
              <a:t>端の石だけ挟めるかの</a:t>
            </a:r>
            <a:endParaRPr lang="en-US" altLang="ja-JP" sz="2400" dirty="0"/>
          </a:p>
          <a:p>
            <a:pPr algn="l"/>
            <a:r>
              <a:rPr lang="ja-JP" altLang="en-US" sz="2400" dirty="0"/>
              <a:t>チェックをして</a:t>
            </a:r>
            <a:endParaRPr lang="en-US" altLang="ja-JP" sz="2400" dirty="0"/>
          </a:p>
          <a:p>
            <a:pPr algn="l"/>
            <a:r>
              <a:rPr lang="ja-JP" altLang="en-US" sz="2400" dirty="0"/>
              <a:t>間の石のチェックを</a:t>
            </a:r>
            <a:endParaRPr lang="en-US" altLang="ja-JP" sz="2400" dirty="0" err="1"/>
          </a:p>
          <a:p>
            <a:pPr algn="l"/>
            <a:r>
              <a:rPr lang="ja-JP" altLang="en-US" sz="2400" dirty="0"/>
              <a:t>忘れる</a:t>
            </a:r>
            <a:endParaRPr lang="en-US" altLang="ja-JP" sz="2400" dirty="0"/>
          </a:p>
        </p:txBody>
      </p:sp>
      <p:grpSp>
        <p:nvGrpSpPr>
          <p:cNvPr id="88" name="グループ化 87"/>
          <p:cNvGrpSpPr/>
          <p:nvPr/>
        </p:nvGrpSpPr>
        <p:grpSpPr>
          <a:xfrm>
            <a:off x="5739478" y="3717888"/>
            <a:ext cx="3105337" cy="1500031"/>
            <a:chOff x="5739478" y="3717888"/>
            <a:chExt cx="3105337" cy="1500031"/>
          </a:xfrm>
        </p:grpSpPr>
        <p:sp>
          <p:nvSpPr>
            <p:cNvPr id="124" name="テキスト ボックス 123"/>
            <p:cNvSpPr txBox="1"/>
            <p:nvPr/>
          </p:nvSpPr>
          <p:spPr>
            <a:xfrm>
              <a:off x="5739478" y="4177634"/>
              <a:ext cx="3105337" cy="1040285"/>
            </a:xfrm>
            <a:prstGeom prst="rect">
              <a:avLst/>
            </a:prstGeom>
            <a:noFill/>
          </p:spPr>
          <p:txBody>
            <a:bodyPr wrap="none" rtlCol="0">
              <a:spAutoFit/>
            </a:bodyPr>
            <a:lstStyle/>
            <a:p>
              <a:pPr algn="l"/>
              <a:r>
                <a:rPr lang="ja-JP" altLang="en-US" dirty="0"/>
                <a:t>間にある自石を</a:t>
              </a:r>
              <a:endParaRPr lang="en-US" altLang="ja-JP" dirty="0"/>
            </a:p>
            <a:p>
              <a:pPr algn="l"/>
              <a:r>
                <a:rPr lang="ja-JP" altLang="en-US" dirty="0"/>
                <a:t>ひっくり返してしまう</a:t>
              </a:r>
              <a:endParaRPr lang="en-US" altLang="ja-JP" dirty="0"/>
            </a:p>
          </p:txBody>
        </p:sp>
        <p:sp>
          <p:nvSpPr>
            <p:cNvPr id="127" name="下矢印 126"/>
            <p:cNvSpPr/>
            <p:nvPr/>
          </p:nvSpPr>
          <p:spPr bwMode="auto">
            <a:xfrm>
              <a:off x="6951456" y="3717888"/>
              <a:ext cx="400560" cy="414024"/>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86" name="グループ化 85"/>
          <p:cNvGrpSpPr/>
          <p:nvPr/>
        </p:nvGrpSpPr>
        <p:grpSpPr>
          <a:xfrm>
            <a:off x="562304" y="1210007"/>
            <a:ext cx="5105400" cy="5140842"/>
            <a:chOff x="562304" y="1210007"/>
            <a:chExt cx="5105400" cy="5140842"/>
          </a:xfrm>
        </p:grpSpPr>
        <p:grpSp>
          <p:nvGrpSpPr>
            <p:cNvPr id="89" name="グループ化 88"/>
            <p:cNvGrpSpPr/>
            <p:nvPr/>
          </p:nvGrpSpPr>
          <p:grpSpPr>
            <a:xfrm>
              <a:off x="562304" y="1210007"/>
              <a:ext cx="5105400" cy="5140842"/>
              <a:chOff x="562304" y="1210007"/>
              <a:chExt cx="5105400" cy="5140842"/>
            </a:xfrm>
          </p:grpSpPr>
          <p:sp>
            <p:nvSpPr>
              <p:cNvPr id="68" name="正方形/長方形 67"/>
              <p:cNvSpPr/>
              <p:nvPr/>
            </p:nvSpPr>
            <p:spPr bwMode="auto">
              <a:xfrm>
                <a:off x="562304" y="1245449"/>
                <a:ext cx="5105400" cy="51054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9" name="テキスト ボックス 68"/>
              <p:cNvSpPr txBox="1"/>
              <p:nvPr/>
            </p:nvSpPr>
            <p:spPr>
              <a:xfrm>
                <a:off x="632897" y="540620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8</a:t>
                </a:r>
                <a:endParaRPr kumimoji="1" lang="ja-JP" altLang="en-US" b="1" dirty="0">
                  <a:effectLst/>
                  <a:latin typeface="Times New Roman" panose="02020603050405020304" pitchFamily="18" charset="0"/>
                </a:endParaRPr>
              </a:p>
            </p:txBody>
          </p:sp>
          <p:sp>
            <p:nvSpPr>
              <p:cNvPr id="70" name="テキスト ボックス 69"/>
              <p:cNvSpPr txBox="1"/>
              <p:nvPr/>
            </p:nvSpPr>
            <p:spPr>
              <a:xfrm>
                <a:off x="626113" y="486771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7</a:t>
                </a:r>
                <a:endParaRPr kumimoji="1" lang="ja-JP" altLang="en-US" b="1" dirty="0">
                  <a:effectLst/>
                  <a:latin typeface="Times New Roman" panose="02020603050405020304" pitchFamily="18" charset="0"/>
                </a:endParaRPr>
              </a:p>
            </p:txBody>
          </p:sp>
          <p:sp>
            <p:nvSpPr>
              <p:cNvPr id="71" name="テキスト ボックス 70"/>
              <p:cNvSpPr txBox="1"/>
              <p:nvPr/>
            </p:nvSpPr>
            <p:spPr>
              <a:xfrm>
                <a:off x="634078" y="434703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6</a:t>
                </a:r>
                <a:endParaRPr kumimoji="1" lang="ja-JP" altLang="en-US" b="1" dirty="0">
                  <a:effectLst/>
                  <a:latin typeface="Times New Roman" panose="02020603050405020304" pitchFamily="18" charset="0"/>
                </a:endParaRPr>
              </a:p>
            </p:txBody>
          </p:sp>
          <p:sp>
            <p:nvSpPr>
              <p:cNvPr id="72" name="テキスト ボックス 71"/>
              <p:cNvSpPr txBox="1"/>
              <p:nvPr/>
            </p:nvSpPr>
            <p:spPr>
              <a:xfrm>
                <a:off x="627294" y="380854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5</a:t>
                </a:r>
                <a:endParaRPr kumimoji="1" lang="ja-JP" altLang="en-US" b="1" dirty="0">
                  <a:effectLst/>
                  <a:latin typeface="Times New Roman" panose="02020603050405020304" pitchFamily="18" charset="0"/>
                </a:endParaRPr>
              </a:p>
            </p:txBody>
          </p:sp>
          <p:sp>
            <p:nvSpPr>
              <p:cNvPr id="73" name="テキスト ボックス 72"/>
              <p:cNvSpPr txBox="1"/>
              <p:nvPr/>
            </p:nvSpPr>
            <p:spPr>
              <a:xfrm>
                <a:off x="635580" y="331278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4</a:t>
                </a:r>
                <a:endParaRPr kumimoji="1" lang="ja-JP" altLang="en-US" b="1" dirty="0">
                  <a:effectLst/>
                  <a:latin typeface="Times New Roman" panose="02020603050405020304" pitchFamily="18" charset="0"/>
                </a:endParaRPr>
              </a:p>
            </p:txBody>
          </p:sp>
          <p:sp>
            <p:nvSpPr>
              <p:cNvPr id="74" name="テキスト ボックス 73"/>
              <p:cNvSpPr txBox="1"/>
              <p:nvPr/>
            </p:nvSpPr>
            <p:spPr>
              <a:xfrm>
                <a:off x="628796" y="2774294"/>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3</a:t>
                </a:r>
                <a:endParaRPr kumimoji="1" lang="ja-JP" altLang="en-US" b="1" dirty="0">
                  <a:effectLst/>
                  <a:latin typeface="Times New Roman" panose="02020603050405020304" pitchFamily="18" charset="0"/>
                </a:endParaRPr>
              </a:p>
            </p:txBody>
          </p:sp>
          <p:sp>
            <p:nvSpPr>
              <p:cNvPr id="75" name="テキスト ボックス 74"/>
              <p:cNvSpPr txBox="1"/>
              <p:nvPr/>
            </p:nvSpPr>
            <p:spPr>
              <a:xfrm>
                <a:off x="636761" y="22536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2</a:t>
                </a:r>
                <a:endParaRPr kumimoji="1" lang="ja-JP" altLang="en-US" b="1" dirty="0">
                  <a:effectLst/>
                  <a:latin typeface="Times New Roman" panose="02020603050405020304" pitchFamily="18" charset="0"/>
                </a:endParaRPr>
              </a:p>
            </p:txBody>
          </p:sp>
          <p:sp>
            <p:nvSpPr>
              <p:cNvPr id="76" name="テキスト ボックス 75"/>
              <p:cNvSpPr txBox="1"/>
              <p:nvPr/>
            </p:nvSpPr>
            <p:spPr>
              <a:xfrm>
                <a:off x="629977" y="171512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1</a:t>
                </a:r>
                <a:endParaRPr kumimoji="1" lang="ja-JP" altLang="en-US" b="1" dirty="0">
                  <a:effectLst/>
                  <a:latin typeface="Times New Roman" panose="02020603050405020304" pitchFamily="18" charset="0"/>
                </a:endParaRPr>
              </a:p>
            </p:txBody>
          </p:sp>
          <p:sp>
            <p:nvSpPr>
              <p:cNvPr id="77" name="テキスト ボックス 76"/>
              <p:cNvSpPr txBox="1"/>
              <p:nvPr/>
            </p:nvSpPr>
            <p:spPr>
              <a:xfrm>
                <a:off x="1095740" y="1216133"/>
                <a:ext cx="364203" cy="523220"/>
              </a:xfrm>
              <a:prstGeom prst="rect">
                <a:avLst/>
              </a:prstGeom>
              <a:noFill/>
            </p:spPr>
            <p:txBody>
              <a:bodyPr wrap="none" rtlCol="0">
                <a:spAutoFit/>
              </a:bodyPr>
              <a:lstStyle/>
              <a:p>
                <a:r>
                  <a:rPr kumimoji="1" lang="en-US" altLang="ja-JP" b="1" dirty="0">
                    <a:effectLst/>
                    <a:latin typeface="Times New Roman" panose="02020603050405020304" pitchFamily="18" charset="0"/>
                  </a:rPr>
                  <a:t>a</a:t>
                </a:r>
                <a:endParaRPr kumimoji="1" lang="ja-JP" altLang="en-US" b="1" dirty="0">
                  <a:effectLst/>
                  <a:latin typeface="Times New Roman" panose="02020603050405020304" pitchFamily="18" charset="0"/>
                </a:endParaRPr>
              </a:p>
            </p:txBody>
          </p:sp>
          <p:sp>
            <p:nvSpPr>
              <p:cNvPr id="78" name="テキスト ボックス 77"/>
              <p:cNvSpPr txBox="1"/>
              <p:nvPr/>
            </p:nvSpPr>
            <p:spPr>
              <a:xfrm>
                <a:off x="1618720" y="1210321"/>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b</a:t>
                </a:r>
                <a:endParaRPr kumimoji="1" lang="ja-JP" altLang="en-US" b="1" dirty="0">
                  <a:effectLst/>
                  <a:latin typeface="Times New Roman" panose="02020603050405020304" pitchFamily="18" charset="0"/>
                </a:endParaRPr>
              </a:p>
            </p:txBody>
          </p:sp>
          <p:sp>
            <p:nvSpPr>
              <p:cNvPr id="79" name="テキスト ボックス 78"/>
              <p:cNvSpPr txBox="1"/>
              <p:nvPr/>
            </p:nvSpPr>
            <p:spPr>
              <a:xfrm>
                <a:off x="2161696" y="1215819"/>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c</a:t>
                </a:r>
                <a:endParaRPr kumimoji="1" lang="ja-JP" altLang="en-US" b="1" dirty="0">
                  <a:effectLst/>
                  <a:latin typeface="Times New Roman" panose="02020603050405020304" pitchFamily="18" charset="0"/>
                </a:endParaRPr>
              </a:p>
            </p:txBody>
          </p:sp>
          <p:sp>
            <p:nvSpPr>
              <p:cNvPr id="80" name="テキスト ボックス 79"/>
              <p:cNvSpPr txBox="1"/>
              <p:nvPr/>
            </p:nvSpPr>
            <p:spPr>
              <a:xfrm>
                <a:off x="2674257"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d</a:t>
                </a:r>
                <a:endParaRPr kumimoji="1" lang="ja-JP" altLang="en-US" b="1" dirty="0">
                  <a:effectLst/>
                  <a:latin typeface="Times New Roman" panose="02020603050405020304" pitchFamily="18" charset="0"/>
                </a:endParaRPr>
              </a:p>
            </p:txBody>
          </p:sp>
          <p:sp>
            <p:nvSpPr>
              <p:cNvPr id="81" name="テキスト ボックス 80"/>
              <p:cNvSpPr txBox="1"/>
              <p:nvPr/>
            </p:nvSpPr>
            <p:spPr>
              <a:xfrm>
                <a:off x="3215495" y="1216133"/>
                <a:ext cx="343364" cy="523220"/>
              </a:xfrm>
              <a:prstGeom prst="rect">
                <a:avLst/>
              </a:prstGeom>
              <a:noFill/>
            </p:spPr>
            <p:txBody>
              <a:bodyPr wrap="none" rtlCol="0">
                <a:spAutoFit/>
              </a:bodyPr>
              <a:lstStyle/>
              <a:p>
                <a:r>
                  <a:rPr lang="en-US" altLang="ja-JP" b="1" dirty="0">
                    <a:effectLst/>
                    <a:latin typeface="Times New Roman" panose="02020603050405020304" pitchFamily="18" charset="0"/>
                  </a:rPr>
                  <a:t>e</a:t>
                </a:r>
                <a:endParaRPr kumimoji="1" lang="ja-JP" altLang="en-US" b="1" dirty="0">
                  <a:effectLst/>
                  <a:latin typeface="Times New Roman" panose="02020603050405020304" pitchFamily="18" charset="0"/>
                </a:endParaRPr>
              </a:p>
            </p:txBody>
          </p:sp>
          <p:sp>
            <p:nvSpPr>
              <p:cNvPr id="82" name="テキスト ボックス 81"/>
              <p:cNvSpPr txBox="1"/>
              <p:nvPr/>
            </p:nvSpPr>
            <p:spPr>
              <a:xfrm>
                <a:off x="3768131" y="1210321"/>
                <a:ext cx="304892" cy="523220"/>
              </a:xfrm>
              <a:prstGeom prst="rect">
                <a:avLst/>
              </a:prstGeom>
              <a:noFill/>
            </p:spPr>
            <p:txBody>
              <a:bodyPr wrap="none" rtlCol="0">
                <a:spAutoFit/>
              </a:bodyPr>
              <a:lstStyle/>
              <a:p>
                <a:r>
                  <a:rPr lang="en-US" altLang="ja-JP" b="1" dirty="0">
                    <a:effectLst/>
                    <a:latin typeface="Times New Roman" panose="02020603050405020304" pitchFamily="18" charset="0"/>
                  </a:rPr>
                  <a:t>f</a:t>
                </a:r>
                <a:endParaRPr kumimoji="1" lang="ja-JP" altLang="en-US" b="1" dirty="0">
                  <a:effectLst/>
                  <a:latin typeface="Times New Roman" panose="02020603050405020304" pitchFamily="18" charset="0"/>
                </a:endParaRPr>
              </a:p>
            </p:txBody>
          </p:sp>
          <p:sp>
            <p:nvSpPr>
              <p:cNvPr id="83" name="テキスト ボックス 82"/>
              <p:cNvSpPr txBox="1"/>
              <p:nvPr/>
            </p:nvSpPr>
            <p:spPr>
              <a:xfrm>
                <a:off x="4260612" y="1215819"/>
                <a:ext cx="364203" cy="523220"/>
              </a:xfrm>
              <a:prstGeom prst="rect">
                <a:avLst/>
              </a:prstGeom>
              <a:noFill/>
            </p:spPr>
            <p:txBody>
              <a:bodyPr wrap="none" rtlCol="0">
                <a:spAutoFit/>
              </a:bodyPr>
              <a:lstStyle/>
              <a:p>
                <a:r>
                  <a:rPr lang="en-US" altLang="ja-JP" b="1" dirty="0">
                    <a:effectLst/>
                    <a:latin typeface="Times New Roman" panose="02020603050405020304" pitchFamily="18" charset="0"/>
                  </a:rPr>
                  <a:t>g</a:t>
                </a:r>
                <a:endParaRPr kumimoji="1" lang="ja-JP" altLang="en-US" b="1" dirty="0">
                  <a:effectLst/>
                  <a:latin typeface="Times New Roman" panose="02020603050405020304" pitchFamily="18" charset="0"/>
                </a:endParaRPr>
              </a:p>
            </p:txBody>
          </p:sp>
          <p:sp>
            <p:nvSpPr>
              <p:cNvPr id="84" name="テキスト ボックス 83"/>
              <p:cNvSpPr txBox="1"/>
              <p:nvPr/>
            </p:nvSpPr>
            <p:spPr>
              <a:xfrm>
                <a:off x="4783593" y="1210007"/>
                <a:ext cx="385042" cy="523220"/>
              </a:xfrm>
              <a:prstGeom prst="rect">
                <a:avLst/>
              </a:prstGeom>
              <a:noFill/>
            </p:spPr>
            <p:txBody>
              <a:bodyPr wrap="none" rtlCol="0">
                <a:spAutoFit/>
              </a:bodyPr>
              <a:lstStyle/>
              <a:p>
                <a:r>
                  <a:rPr lang="en-US" altLang="ja-JP" b="1" dirty="0">
                    <a:effectLst/>
                    <a:latin typeface="Times New Roman" panose="02020603050405020304" pitchFamily="18" charset="0"/>
                  </a:rPr>
                  <a:t>h</a:t>
                </a:r>
                <a:endParaRPr kumimoji="1" lang="ja-JP" altLang="en-US" b="1" dirty="0">
                  <a:effectLst/>
                  <a:latin typeface="Times New Roman" panose="02020603050405020304" pitchFamily="18" charset="0"/>
                </a:endParaRPr>
              </a:p>
            </p:txBody>
          </p:sp>
          <p:sp>
            <p:nvSpPr>
              <p:cNvPr id="99" name="円/楕円 98"/>
              <p:cNvSpPr/>
              <p:nvPr/>
            </p:nvSpPr>
            <p:spPr bwMode="auto">
              <a:xfrm>
                <a:off x="2656821" y="38875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円/楕円 110"/>
              <p:cNvSpPr/>
              <p:nvPr/>
            </p:nvSpPr>
            <p:spPr bwMode="auto">
              <a:xfrm>
                <a:off x="2652431" y="336175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円/楕円 102"/>
              <p:cNvSpPr/>
              <p:nvPr/>
            </p:nvSpPr>
            <p:spPr bwMode="auto">
              <a:xfrm>
                <a:off x="2142878" y="389985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円/楕円 103"/>
              <p:cNvSpPr/>
              <p:nvPr/>
            </p:nvSpPr>
            <p:spPr bwMode="auto">
              <a:xfrm>
                <a:off x="213395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円/楕円 104"/>
              <p:cNvSpPr/>
              <p:nvPr/>
            </p:nvSpPr>
            <p:spPr bwMode="auto">
              <a:xfrm>
                <a:off x="2666643" y="443832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円/楕円 105"/>
              <p:cNvSpPr/>
              <p:nvPr/>
            </p:nvSpPr>
            <p:spPr bwMode="auto">
              <a:xfrm>
                <a:off x="371363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円/楕円 106"/>
              <p:cNvSpPr/>
              <p:nvPr/>
            </p:nvSpPr>
            <p:spPr bwMode="auto">
              <a:xfrm>
                <a:off x="3190221" y="442718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円/楕円 107"/>
              <p:cNvSpPr/>
              <p:nvPr/>
            </p:nvSpPr>
            <p:spPr bwMode="auto">
              <a:xfrm>
                <a:off x="3190221" y="388750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円/楕円 108"/>
              <p:cNvSpPr/>
              <p:nvPr/>
            </p:nvSpPr>
            <p:spPr bwMode="auto">
              <a:xfrm>
                <a:off x="3178637" y="3349195"/>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円/楕円 115"/>
              <p:cNvSpPr/>
              <p:nvPr/>
            </p:nvSpPr>
            <p:spPr bwMode="auto">
              <a:xfrm>
                <a:off x="2652431" y="282835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円/楕円 116"/>
              <p:cNvSpPr/>
              <p:nvPr/>
            </p:nvSpPr>
            <p:spPr bwMode="auto">
              <a:xfrm>
                <a:off x="3702556" y="38875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円/楕円 117"/>
              <p:cNvSpPr/>
              <p:nvPr/>
            </p:nvSpPr>
            <p:spPr bwMode="auto">
              <a:xfrm>
                <a:off x="3726641" y="335567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28" name="円/楕円 127"/>
            <p:cNvSpPr/>
            <p:nvPr/>
          </p:nvSpPr>
          <p:spPr bwMode="auto">
            <a:xfrm>
              <a:off x="2648607" y="496649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円/楕円 128"/>
            <p:cNvSpPr/>
            <p:nvPr/>
          </p:nvSpPr>
          <p:spPr bwMode="auto">
            <a:xfrm>
              <a:off x="2648607" y="549038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円/楕円 129"/>
            <p:cNvSpPr/>
            <p:nvPr/>
          </p:nvSpPr>
          <p:spPr bwMode="auto">
            <a:xfrm>
              <a:off x="2125648" y="54995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円/楕円 130"/>
            <p:cNvSpPr/>
            <p:nvPr/>
          </p:nvSpPr>
          <p:spPr bwMode="auto">
            <a:xfrm>
              <a:off x="3194576" y="28259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25" name="円/楕円 124"/>
          <p:cNvSpPr/>
          <p:nvPr/>
        </p:nvSpPr>
        <p:spPr bwMode="auto">
          <a:xfrm>
            <a:off x="2648607" y="2275711"/>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nvGrpSpPr>
          <p:cNvPr id="87" name="グループ化 86"/>
          <p:cNvGrpSpPr/>
          <p:nvPr/>
        </p:nvGrpSpPr>
        <p:grpSpPr>
          <a:xfrm>
            <a:off x="2656821" y="2817639"/>
            <a:ext cx="390288" cy="2529499"/>
            <a:chOff x="2656821" y="2817639"/>
            <a:chExt cx="390288" cy="2529499"/>
          </a:xfrm>
        </p:grpSpPr>
        <p:sp>
          <p:nvSpPr>
            <p:cNvPr id="113" name="円/楕円 112"/>
            <p:cNvSpPr/>
            <p:nvPr/>
          </p:nvSpPr>
          <p:spPr bwMode="auto">
            <a:xfrm>
              <a:off x="2666109" y="44261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latin typeface="Times New Roman" panose="02020603050405020304" pitchFamily="18" charset="0"/>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9" name="円/楕円 118"/>
            <p:cNvSpPr/>
            <p:nvPr/>
          </p:nvSpPr>
          <p:spPr bwMode="auto">
            <a:xfrm>
              <a:off x="2656821" y="496613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20" name="円/楕円 119"/>
            <p:cNvSpPr/>
            <p:nvPr/>
          </p:nvSpPr>
          <p:spPr bwMode="auto">
            <a:xfrm>
              <a:off x="2666109" y="388619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latin typeface="Times New Roman" panose="02020603050405020304" pitchFamily="18" charset="0"/>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26" name="円/楕円 125"/>
            <p:cNvSpPr/>
            <p:nvPr/>
          </p:nvSpPr>
          <p:spPr bwMode="auto">
            <a:xfrm>
              <a:off x="2656821" y="335881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32" name="円/楕円 131"/>
            <p:cNvSpPr/>
            <p:nvPr/>
          </p:nvSpPr>
          <p:spPr bwMode="auto">
            <a:xfrm>
              <a:off x="2656821" y="281763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latin typeface="Times New Roman" panose="02020603050405020304" pitchFamily="18" charset="0"/>
                </a:rPr>
                <a:t>△</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114" name="角丸四角形吹き出し 113"/>
          <p:cNvSpPr/>
          <p:nvPr/>
        </p:nvSpPr>
        <p:spPr bwMode="auto">
          <a:xfrm>
            <a:off x="154486" y="4389896"/>
            <a:ext cx="1866900" cy="914400"/>
          </a:xfrm>
          <a:prstGeom prst="wedgeRoundRectCallout">
            <a:avLst>
              <a:gd name="adj1" fmla="val 83063"/>
              <a:gd name="adj2" fmla="val 8068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挟めるか</a:t>
            </a:r>
            <a:endParaRPr lang="en-US" altLang="ja-JP" sz="24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チェック</a:t>
            </a:r>
          </a:p>
        </p:txBody>
      </p:sp>
    </p:spTree>
    <p:extLst>
      <p:ext uri="{BB962C8B-B14F-4D97-AF65-F5344CB8AC3E}">
        <p14:creationId xmlns:p14="http://schemas.microsoft.com/office/powerpoint/2010/main" val="15038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checkerboard(across)">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checkerboard(across)">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checkerboard(across)">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up)">
                                      <p:cBhvr>
                                        <p:cTn id="2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5" grpId="0" animBg="1"/>
      <p:bldP spid="1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17402</TotalTime>
  <Words>11572</Words>
  <Application>Microsoft Office PowerPoint</Application>
  <PresentationFormat>画面に合わせる (4:3)</PresentationFormat>
  <Paragraphs>3017</Paragraphs>
  <Slides>77</Slides>
  <Notes>77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77</vt:i4>
      </vt:variant>
    </vt:vector>
  </HeadingPairs>
  <TitlesOfParts>
    <vt:vector size="85" baseType="lpstr">
      <vt:lpstr>ＭＳ Ｐゴシック</vt:lpstr>
      <vt:lpstr>ＭＳ Ｐ明朝</vt:lpstr>
      <vt:lpstr>ＭＳ ゴシック</vt:lpstr>
      <vt:lpstr>Arial</vt:lpstr>
      <vt:lpstr>Garamond</vt:lpstr>
      <vt:lpstr>Times New Roman</vt:lpstr>
      <vt:lpstr>Wingdings</vt:lpstr>
      <vt:lpstr>Stream</vt:lpstr>
      <vt:lpstr>情報論理工学 研究室</vt:lpstr>
      <vt:lpstr>ゲームAIの作成</vt:lpstr>
      <vt:lpstr>ルール通りに指せる・打てる</vt:lpstr>
      <vt:lpstr>ルールの例:リバーシ</vt:lpstr>
      <vt:lpstr>ルールの例:リバーシ</vt:lpstr>
      <vt:lpstr>ルール違反の例</vt:lpstr>
      <vt:lpstr>ルール違反の例:リバーシ</vt:lpstr>
      <vt:lpstr>ルール違反の例:リバーシ</vt:lpstr>
      <vt:lpstr>ルール違反の例:リバーシ</vt:lpstr>
      <vt:lpstr>ルール違反の例:将棋</vt:lpstr>
      <vt:lpstr>ルール違反の例:将棋</vt:lpstr>
      <vt:lpstr>ルール違反の例:将棋</vt:lpstr>
      <vt:lpstr>合法手の生成</vt:lpstr>
      <vt:lpstr>合法手の選択</vt:lpstr>
      <vt:lpstr>合法手生成・判定の注意点</vt:lpstr>
      <vt:lpstr>合法手無し・パスの処理</vt:lpstr>
      <vt:lpstr>合法手無しの例:リバーシ</vt:lpstr>
      <vt:lpstr>合法手無しの例：7並べ</vt:lpstr>
      <vt:lpstr>合法手無しの例：チェス</vt:lpstr>
      <vt:lpstr>PowerPoint プレゼンテーション</vt:lpstr>
      <vt:lpstr>合法手無しの例：バックギャモン</vt:lpstr>
      <vt:lpstr>合法手の選択</vt:lpstr>
      <vt:lpstr>合法手からの漏れの例：将棋</vt:lpstr>
      <vt:lpstr>コラム：電脳戦での実戦例</vt:lpstr>
      <vt:lpstr>コラム：電脳戦での実戦例</vt:lpstr>
      <vt:lpstr>コラム：電脳戦での実戦例</vt:lpstr>
      <vt:lpstr>コラム：プロの実戦例</vt:lpstr>
      <vt:lpstr>コラム：プロの実戦例</vt:lpstr>
      <vt:lpstr>コラム：プロの実戦例</vt:lpstr>
      <vt:lpstr>コラム：プロの実戦例</vt:lpstr>
      <vt:lpstr>コラム：プロの実戦例</vt:lpstr>
      <vt:lpstr>コラム：プロの実戦例</vt:lpstr>
      <vt:lpstr>コラム：プロの実戦例</vt:lpstr>
      <vt:lpstr>ゲーム終了の判定</vt:lpstr>
      <vt:lpstr>終了判定の例：チェス</vt:lpstr>
      <vt:lpstr>終了判定の例:将棋</vt:lpstr>
      <vt:lpstr>終了判定の例：将棋</vt:lpstr>
      <vt:lpstr>終了判定の例:囲碁</vt:lpstr>
      <vt:lpstr>終了判定の例：囲碁</vt:lpstr>
      <vt:lpstr>得点計算の例:囲碁</vt:lpstr>
      <vt:lpstr>得点計算の例:囲碁</vt:lpstr>
      <vt:lpstr>得点計算の例:囲碁</vt:lpstr>
      <vt:lpstr>得点計算の例:囲碁</vt:lpstr>
      <vt:lpstr>得点計算の例:囲碁</vt:lpstr>
      <vt:lpstr>終了判定の例：麻雀</vt:lpstr>
      <vt:lpstr>得点計算の例：麻雀</vt:lpstr>
      <vt:lpstr>得点計算の例：麻雀</vt:lpstr>
      <vt:lpstr>ローカルルール</vt:lpstr>
      <vt:lpstr>ローカルルールの例：大富豪</vt:lpstr>
      <vt:lpstr>ローカルルールの例：麻雀</vt:lpstr>
      <vt:lpstr>ルールの不備</vt:lpstr>
      <vt:lpstr>ルールの不備の例：チェス</vt:lpstr>
      <vt:lpstr>ルールの不備の例：チェス</vt:lpstr>
      <vt:lpstr>ルールの不備の例：チェス</vt:lpstr>
      <vt:lpstr>ルールの不備：チェス</vt:lpstr>
      <vt:lpstr>ルールの不備の例：チェス</vt:lpstr>
      <vt:lpstr>ルールの不備：チェス</vt:lpstr>
      <vt:lpstr>ルールの不備の例：チェス</vt:lpstr>
      <vt:lpstr>ルールの不備の例：チェス</vt:lpstr>
      <vt:lpstr>ルールの不備の例：チェス</vt:lpstr>
      <vt:lpstr>ルールの不備の例：チェス</vt:lpstr>
      <vt:lpstr>ルールの不備：将棋</vt:lpstr>
      <vt:lpstr>ルールの不備：将棋</vt:lpstr>
      <vt:lpstr>ルールの不備：将棋</vt:lpstr>
      <vt:lpstr>ルールの不備：将棋</vt:lpstr>
      <vt:lpstr>ルールの不備：将棋</vt:lpstr>
      <vt:lpstr>ルールの不備：将棋</vt:lpstr>
      <vt:lpstr>ルールの不備：将棋</vt:lpstr>
      <vt:lpstr>ルールの不備：将棋</vt:lpstr>
      <vt:lpstr>ルールの不備：将棋</vt:lpstr>
      <vt:lpstr>ルールの不備：将棋</vt:lpstr>
      <vt:lpstr>ルールの不備：将棋</vt:lpstr>
      <vt:lpstr>宿題：合法手が無い場合の処理</vt:lpstr>
      <vt:lpstr>宿題：3目並べの作成</vt:lpstr>
      <vt:lpstr>盤面の生成</vt:lpstr>
      <vt:lpstr>３目並べのフローチャート</vt:lpstr>
      <vt:lpstr>3目並べの勝利判定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Takashi</dc:creator>
  <cp:lastModifiedBy>takasi-i</cp:lastModifiedBy>
  <cp:revision>579</cp:revision>
  <cp:lastPrinted>2020-09-29T08:05:08Z</cp:lastPrinted>
  <dcterms:created xsi:type="dcterms:W3CDTF">1601-01-01T00:00:00Z</dcterms:created>
  <dcterms:modified xsi:type="dcterms:W3CDTF">2020-09-29T08:05:47Z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