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47"/>
  </p:notesMasterIdLst>
  <p:handoutMasterIdLst>
    <p:handoutMasterId r:id="rId48"/>
  </p:handoutMasterIdLst>
  <p:sldIdLst>
    <p:sldId id="460" r:id="rId2"/>
    <p:sldId id="579" r:id="rId3"/>
    <p:sldId id="580" r:id="rId4"/>
    <p:sldId id="581" r:id="rId5"/>
    <p:sldId id="487" r:id="rId6"/>
    <p:sldId id="486" r:id="rId7"/>
    <p:sldId id="488" r:id="rId8"/>
    <p:sldId id="490" r:id="rId9"/>
    <p:sldId id="491" r:id="rId10"/>
    <p:sldId id="492" r:id="rId11"/>
    <p:sldId id="494" r:id="rId12"/>
    <p:sldId id="498" r:id="rId13"/>
    <p:sldId id="542" r:id="rId14"/>
    <p:sldId id="499" r:id="rId15"/>
    <p:sldId id="500" r:id="rId16"/>
    <p:sldId id="505" r:id="rId17"/>
    <p:sldId id="508" r:id="rId18"/>
    <p:sldId id="526" r:id="rId19"/>
    <p:sldId id="527" r:id="rId20"/>
    <p:sldId id="503" r:id="rId21"/>
    <p:sldId id="543" r:id="rId22"/>
    <p:sldId id="544" r:id="rId23"/>
    <p:sldId id="495" r:id="rId24"/>
    <p:sldId id="501" r:id="rId25"/>
    <p:sldId id="502" r:id="rId26"/>
    <p:sldId id="541" r:id="rId27"/>
    <p:sldId id="529" r:id="rId28"/>
    <p:sldId id="514" r:id="rId29"/>
    <p:sldId id="504" r:id="rId30"/>
    <p:sldId id="536" r:id="rId31"/>
    <p:sldId id="537" r:id="rId32"/>
    <p:sldId id="509" r:id="rId33"/>
    <p:sldId id="540" r:id="rId34"/>
    <p:sldId id="510" r:id="rId35"/>
    <p:sldId id="511" r:id="rId36"/>
    <p:sldId id="512" r:id="rId37"/>
    <p:sldId id="528" r:id="rId38"/>
    <p:sldId id="530" r:id="rId39"/>
    <p:sldId id="513" r:id="rId40"/>
    <p:sldId id="531" r:id="rId41"/>
    <p:sldId id="539" r:id="rId42"/>
    <p:sldId id="533" r:id="rId43"/>
    <p:sldId id="535" r:id="rId44"/>
    <p:sldId id="532" r:id="rId45"/>
    <p:sldId id="538" r:id="rId46"/>
  </p:sldIdLst>
  <p:sldSz cx="9144000" cy="6858000" type="screen4x3"/>
  <p:notesSz cx="7099300" cy="10234613"/>
  <p:defaultTextStyle>
    <a:defPPr>
      <a:defRPr lang="ja-JP"/>
    </a:defPPr>
    <a:lvl1pPr algn="ctr" rtl="0" fontAlgn="base">
      <a:spcBef>
        <a:spcPct val="20000"/>
      </a:spcBef>
      <a:spcAft>
        <a:spcPct val="0"/>
      </a:spcAft>
      <a:buSzPct val="70000"/>
      <a:buFont typeface="Wingdings" panose="05000000000000000000" pitchFamily="2" charset="2"/>
      <a:defRPr kumimoji="1" sz="2800" kern="1200">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cs typeface="+mn-cs"/>
      </a:defRPr>
    </a:lvl1pPr>
    <a:lvl2pPr marL="457200" algn="ctr" rtl="0" fontAlgn="base">
      <a:spcBef>
        <a:spcPct val="20000"/>
      </a:spcBef>
      <a:spcAft>
        <a:spcPct val="0"/>
      </a:spcAft>
      <a:buSzPct val="70000"/>
      <a:buFont typeface="Wingdings" panose="05000000000000000000" pitchFamily="2" charset="2"/>
      <a:defRPr kumimoji="1" sz="2800" kern="1200">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cs typeface="+mn-cs"/>
      </a:defRPr>
    </a:lvl2pPr>
    <a:lvl3pPr marL="914400" algn="ctr" rtl="0" fontAlgn="base">
      <a:spcBef>
        <a:spcPct val="20000"/>
      </a:spcBef>
      <a:spcAft>
        <a:spcPct val="0"/>
      </a:spcAft>
      <a:buSzPct val="70000"/>
      <a:buFont typeface="Wingdings" panose="05000000000000000000" pitchFamily="2" charset="2"/>
      <a:defRPr kumimoji="1" sz="2800" kern="1200">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cs typeface="+mn-cs"/>
      </a:defRPr>
    </a:lvl3pPr>
    <a:lvl4pPr marL="1371600" algn="ctr" rtl="0" fontAlgn="base">
      <a:spcBef>
        <a:spcPct val="20000"/>
      </a:spcBef>
      <a:spcAft>
        <a:spcPct val="0"/>
      </a:spcAft>
      <a:buSzPct val="70000"/>
      <a:buFont typeface="Wingdings" panose="05000000000000000000" pitchFamily="2" charset="2"/>
      <a:defRPr kumimoji="1" sz="2800" kern="1200">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cs typeface="+mn-cs"/>
      </a:defRPr>
    </a:lvl4pPr>
    <a:lvl5pPr marL="1828800" algn="ctr" rtl="0" fontAlgn="base">
      <a:spcBef>
        <a:spcPct val="20000"/>
      </a:spcBef>
      <a:spcAft>
        <a:spcPct val="0"/>
      </a:spcAft>
      <a:buSzPct val="70000"/>
      <a:buFont typeface="Wingdings" panose="05000000000000000000" pitchFamily="2" charset="2"/>
      <a:defRPr kumimoji="1" sz="2800" kern="1200">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cs typeface="+mn-cs"/>
      </a:defRPr>
    </a:lvl5pPr>
    <a:lvl6pPr marL="2286000" algn="l" defTabSz="914400" rtl="0" eaLnBrk="1" latinLnBrk="0" hangingPunct="1">
      <a:defRPr kumimoji="1" sz="2800" kern="1200">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cs typeface="+mn-cs"/>
      </a:defRPr>
    </a:lvl6pPr>
    <a:lvl7pPr marL="2743200" algn="l" defTabSz="914400" rtl="0" eaLnBrk="1" latinLnBrk="0" hangingPunct="1">
      <a:defRPr kumimoji="1" sz="2800" kern="1200">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cs typeface="+mn-cs"/>
      </a:defRPr>
    </a:lvl7pPr>
    <a:lvl8pPr marL="3200400" algn="l" defTabSz="914400" rtl="0" eaLnBrk="1" latinLnBrk="0" hangingPunct="1">
      <a:defRPr kumimoji="1" sz="2800" kern="1200">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cs typeface="+mn-cs"/>
      </a:defRPr>
    </a:lvl8pPr>
    <a:lvl9pPr marL="3657600" algn="l" defTabSz="914400" rtl="0" eaLnBrk="1" latinLnBrk="0" hangingPunct="1">
      <a:defRPr kumimoji="1" sz="2800" kern="1200">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8000"/>
    <a:srgbClr val="CCFFFF"/>
    <a:srgbClr val="FFCCFF"/>
    <a:srgbClr val="CCFFCC"/>
    <a:srgbClr val="CCCCFF"/>
    <a:srgbClr val="0000FF"/>
    <a:srgbClr val="003300"/>
    <a:srgbClr val="FFCC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62" autoAdjust="0"/>
    <p:restoredTop sz="69184" autoAdjust="0"/>
  </p:normalViewPr>
  <p:slideViewPr>
    <p:cSldViewPr>
      <p:cViewPr varScale="1">
        <p:scale>
          <a:sx n="57" d="100"/>
          <a:sy n="57" d="100"/>
        </p:scale>
        <p:origin x="654" y="78"/>
      </p:cViewPr>
      <p:guideLst>
        <p:guide orient="horz" pos="4319"/>
        <p:guide pos="5759"/>
      </p:guideLst>
    </p:cSldViewPr>
  </p:slideViewPr>
  <p:outlineViewPr>
    <p:cViewPr>
      <p:scale>
        <a:sx n="33" d="100"/>
        <a:sy n="33" d="100"/>
      </p:scale>
      <p:origin x="0" y="-2166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2310" y="-66"/>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defTabSz="990600">
              <a:buFont typeface="Wingdings" panose="05000000000000000000" pitchFamily="2" charset="2"/>
              <a:buChar char="n"/>
              <a:defRPr sz="1300">
                <a:effectLst>
                  <a:outerShdw blurRad="38100" dist="38100" dir="2700000" algn="tl">
                    <a:srgbClr val="C0C0C0"/>
                  </a:outerShdw>
                </a:effectLst>
              </a:defRPr>
            </a:lvl1pPr>
          </a:lstStyle>
          <a:p>
            <a:endParaRPr lang="en-US" altLang="ja-JP"/>
          </a:p>
        </p:txBody>
      </p:sp>
      <p:sp>
        <p:nvSpPr>
          <p:cNvPr id="91139" name="Rectangle 3"/>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buFont typeface="Wingdings" panose="05000000000000000000" pitchFamily="2" charset="2"/>
              <a:buChar char="n"/>
              <a:defRPr sz="1300">
                <a:effectLst>
                  <a:outerShdw blurRad="38100" dist="38100" dir="2700000" algn="tl">
                    <a:srgbClr val="C0C0C0"/>
                  </a:outerShdw>
                </a:effectLst>
              </a:defRPr>
            </a:lvl1pPr>
          </a:lstStyle>
          <a:p>
            <a:endParaRPr lang="en-US" altLang="ja-JP"/>
          </a:p>
        </p:txBody>
      </p:sp>
      <p:sp>
        <p:nvSpPr>
          <p:cNvPr id="91140" name="Rectangle 4"/>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defTabSz="990600">
              <a:buFont typeface="Wingdings" panose="05000000000000000000" pitchFamily="2" charset="2"/>
              <a:buChar char="n"/>
              <a:defRPr sz="1300">
                <a:effectLst>
                  <a:outerShdw blurRad="38100" dist="38100" dir="2700000" algn="tl">
                    <a:srgbClr val="C0C0C0"/>
                  </a:outerShdw>
                </a:effectLst>
              </a:defRPr>
            </a:lvl1pPr>
          </a:lstStyle>
          <a:p>
            <a:endParaRPr lang="en-US" altLang="ja-JP"/>
          </a:p>
        </p:txBody>
      </p:sp>
      <p:sp>
        <p:nvSpPr>
          <p:cNvPr id="91141" name="Rectangle 5"/>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buFont typeface="Wingdings" panose="05000000000000000000" pitchFamily="2" charset="2"/>
              <a:buChar char="n"/>
              <a:defRPr sz="1300">
                <a:effectLst>
                  <a:outerShdw blurRad="38100" dist="38100" dir="2700000" algn="tl">
                    <a:srgbClr val="C0C0C0"/>
                  </a:outerShdw>
                </a:effectLst>
              </a:defRPr>
            </a:lvl1pPr>
          </a:lstStyle>
          <a:p>
            <a:fld id="{569704E0-87E2-42FD-B679-5863E0A64064}" type="slidenum">
              <a:rPr lang="en-US" altLang="ja-JP"/>
              <a:pPr/>
              <a:t>‹#›</a:t>
            </a:fld>
            <a:endParaRPr lang="en-US" altLang="ja-JP"/>
          </a:p>
        </p:txBody>
      </p:sp>
    </p:spTree>
    <p:extLst>
      <p:ext uri="{BB962C8B-B14F-4D97-AF65-F5344CB8AC3E}">
        <p14:creationId xmlns:p14="http://schemas.microsoft.com/office/powerpoint/2010/main" val="381982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defTabSz="990600">
              <a:spcBef>
                <a:spcPct val="0"/>
              </a:spcBef>
              <a:buSzTx/>
              <a:buFontTx/>
              <a:buNone/>
              <a:defRPr sz="1300">
                <a:effectLst/>
                <a:latin typeface="Arial" panose="020B0604020202020204" pitchFamily="34" charset="0"/>
              </a:defRPr>
            </a:lvl1pPr>
          </a:lstStyle>
          <a:p>
            <a:endParaRPr lang="en-US" altLang="ja-JP"/>
          </a:p>
        </p:txBody>
      </p:sp>
      <p:sp>
        <p:nvSpPr>
          <p:cNvPr id="39939"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spcBef>
                <a:spcPct val="0"/>
              </a:spcBef>
              <a:buSzTx/>
              <a:buFontTx/>
              <a:buNone/>
              <a:defRPr sz="1300">
                <a:effectLst/>
                <a:latin typeface="Arial" panose="020B0604020202020204" pitchFamily="34" charset="0"/>
              </a:defRPr>
            </a:lvl1pPr>
          </a:lstStyle>
          <a:p>
            <a:endParaRPr lang="en-US" altLang="ja-JP"/>
          </a:p>
        </p:txBody>
      </p:sp>
      <p:sp>
        <p:nvSpPr>
          <p:cNvPr id="3994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9942"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defTabSz="990600">
              <a:spcBef>
                <a:spcPct val="0"/>
              </a:spcBef>
              <a:buSzTx/>
              <a:buFontTx/>
              <a:buNone/>
              <a:defRPr sz="1300">
                <a:effectLst/>
                <a:latin typeface="Arial" panose="020B0604020202020204" pitchFamily="34" charset="0"/>
              </a:defRPr>
            </a:lvl1pPr>
          </a:lstStyle>
          <a:p>
            <a:endParaRPr lang="en-US" altLang="ja-JP"/>
          </a:p>
        </p:txBody>
      </p:sp>
      <p:sp>
        <p:nvSpPr>
          <p:cNvPr id="39943"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spcBef>
                <a:spcPct val="0"/>
              </a:spcBef>
              <a:buSzTx/>
              <a:buFontTx/>
              <a:buNone/>
              <a:defRPr sz="1300">
                <a:effectLst/>
                <a:latin typeface="Arial" panose="020B0604020202020204" pitchFamily="34" charset="0"/>
              </a:defRPr>
            </a:lvl1pPr>
          </a:lstStyle>
          <a:p>
            <a:fld id="{C2F47182-C851-4DBC-B380-0E7E4F0BE1CD}" type="slidenum">
              <a:rPr lang="en-US" altLang="ja-JP"/>
              <a:pPr/>
              <a:t>‹#›</a:t>
            </a:fld>
            <a:endParaRPr lang="en-US" altLang="ja-JP"/>
          </a:p>
        </p:txBody>
      </p:sp>
    </p:spTree>
    <p:extLst>
      <p:ext uri="{BB962C8B-B14F-4D97-AF65-F5344CB8AC3E}">
        <p14:creationId xmlns:p14="http://schemas.microsoft.com/office/powerpoint/2010/main" val="16732613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こんにちは。</a:t>
            </a:r>
            <a:endParaRPr kumimoji="1" lang="en-US" altLang="ja-JP" dirty="0"/>
          </a:p>
          <a:p>
            <a:r>
              <a:rPr kumimoji="1" lang="ja-JP" altLang="en-US" dirty="0"/>
              <a:t>これから石水研の卒研ゼミの第</a:t>
            </a:r>
            <a:r>
              <a:rPr kumimoji="1" lang="en-US" altLang="ja-JP" dirty="0"/>
              <a:t>2</a:t>
            </a:r>
            <a:r>
              <a:rPr kumimoji="1" lang="ja-JP" altLang="en-US" dirty="0"/>
              <a:t>回の授業を始めます。</a:t>
            </a:r>
            <a:endParaRPr kumimoji="1" lang="en-US" altLang="ja-JP" dirty="0"/>
          </a:p>
          <a:p>
            <a:r>
              <a:rPr kumimoji="1" lang="ja-JP" altLang="en-US" dirty="0"/>
              <a:t>よろしくお願いします。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C2F47182-C851-4DBC-B380-0E7E4F0BE1CD}" type="slidenum">
              <a:rPr lang="en-US" altLang="ja-JP" smtClean="0"/>
              <a:pPr/>
              <a:t>1</a:t>
            </a:fld>
            <a:endParaRPr lang="en-US" altLang="ja-JP"/>
          </a:p>
        </p:txBody>
      </p:sp>
    </p:spTree>
    <p:extLst>
      <p:ext uri="{BB962C8B-B14F-4D97-AF65-F5344CB8AC3E}">
        <p14:creationId xmlns:p14="http://schemas.microsoft.com/office/powerpoint/2010/main" val="2994689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白が②に石を打つと、</a:t>
            </a:r>
            <a:endParaRPr kumimoji="1" lang="en-US" altLang="ja-JP" dirty="0"/>
          </a:p>
          <a:p>
            <a:r>
              <a:rPr kumimoji="1" lang="ja-JP" altLang="en-US" dirty="0"/>
              <a:t>黒石</a:t>
            </a:r>
            <a:r>
              <a:rPr kumimoji="1" lang="en-US" altLang="ja-JP" dirty="0"/>
              <a:t>5</a:t>
            </a:r>
            <a:r>
              <a:rPr kumimoji="1" lang="ja-JP" altLang="en-US" dirty="0"/>
              <a:t>個が白に返られてしまします。</a:t>
            </a:r>
            <a:endParaRPr kumimoji="1" lang="en-US" altLang="ja-JP" dirty="0"/>
          </a:p>
          <a:p>
            <a:r>
              <a:rPr kumimoji="1" lang="ja-JP" altLang="en-US" dirty="0"/>
              <a:t>ここから、できるだけ多くの相手石を挟めるマスに打つ、という戦略だけでは勝てないとわかります。</a:t>
            </a:r>
            <a:endParaRPr kumimoji="1" lang="en-US" altLang="ja-JP" dirty="0"/>
          </a:p>
          <a:p>
            <a:r>
              <a:rPr kumimoji="1" lang="ja-JP" altLang="en-US" dirty="0"/>
              <a:t>この結果からは、次に相手が少ししか挟めないマスに打つてばいい、と推論できます。</a:t>
            </a:r>
            <a:endParaRPr kumimoji="1" lang="en-US" altLang="ja-JP" dirty="0"/>
          </a:p>
          <a:p>
            <a:r>
              <a:rPr kumimoji="1" lang="ja-JP" altLang="en-US" dirty="0"/>
              <a:t>このように、対戦と繰り返し数多くの推論をすることで、最善手を探し出します。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10</a:t>
            </a:fld>
            <a:endParaRPr lang="en-US" altLang="ja-JP"/>
          </a:p>
        </p:txBody>
      </p:sp>
    </p:spTree>
    <p:extLst>
      <p:ext uri="{BB962C8B-B14F-4D97-AF65-F5344CB8AC3E}">
        <p14:creationId xmlns:p14="http://schemas.microsoft.com/office/powerpoint/2010/main" val="2803584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それでは、ここでゲームを分類してみましょう。</a:t>
            </a:r>
            <a:endParaRPr kumimoji="1" lang="en-US" altLang="ja-JP" dirty="0"/>
          </a:p>
          <a:p>
            <a:r>
              <a:rPr kumimoji="1" lang="ja-JP" altLang="en-US" dirty="0"/>
              <a:t>まずはゲームに参加する人数です。</a:t>
            </a:r>
            <a:endParaRPr kumimoji="1" lang="en-US" altLang="ja-JP" dirty="0"/>
          </a:p>
          <a:p>
            <a:r>
              <a:rPr kumimoji="1" lang="ja-JP" altLang="en-US" dirty="0"/>
              <a:t>そして、プレイヤー同士は敵なのか、協力しあえるのか、</a:t>
            </a:r>
            <a:endParaRPr kumimoji="1" lang="en-US" altLang="ja-JP" dirty="0"/>
          </a:p>
          <a:p>
            <a:r>
              <a:rPr kumimoji="1" lang="ja-JP" altLang="en-US" dirty="0"/>
              <a:t>得点はどうすれば得られるのか、</a:t>
            </a:r>
            <a:endParaRPr kumimoji="1" lang="en-US" altLang="ja-JP" dirty="0"/>
          </a:p>
          <a:p>
            <a:r>
              <a:rPr kumimoji="1" lang="ja-JP" altLang="en-US" dirty="0"/>
              <a:t>プレイヤーが取れる手は有限個なのか、無限にあるのか、</a:t>
            </a:r>
            <a:endParaRPr kumimoji="1" lang="en-US" altLang="ja-JP" dirty="0"/>
          </a:p>
          <a:p>
            <a:r>
              <a:rPr kumimoji="1" lang="ja-JP" altLang="en-US" dirty="0"/>
              <a:t>ゲームに関する情報は全て公開されているのか、隠されているのか、</a:t>
            </a:r>
            <a:endParaRPr kumimoji="1" lang="en-US" altLang="ja-JP" dirty="0"/>
          </a:p>
          <a:p>
            <a:r>
              <a:rPr kumimoji="1" lang="ja-JP" altLang="en-US" dirty="0"/>
              <a:t>ランダム性はあるのか、</a:t>
            </a:r>
            <a:endParaRPr kumimoji="1" lang="en-US" altLang="ja-JP" dirty="0"/>
          </a:p>
          <a:p>
            <a:r>
              <a:rPr kumimoji="1" lang="ja-JP" altLang="en-US" dirty="0"/>
              <a:t>手番はどう決まるのか、などです。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11</a:t>
            </a:fld>
            <a:endParaRPr lang="en-US" altLang="ja-JP"/>
          </a:p>
        </p:txBody>
      </p:sp>
    </p:spTree>
    <p:extLst>
      <p:ext uri="{BB962C8B-B14F-4D97-AF65-F5344CB8AC3E}">
        <p14:creationId xmlns:p14="http://schemas.microsoft.com/office/powerpoint/2010/main" val="2380992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まずゲームの参加人数です。</a:t>
            </a:r>
            <a:endParaRPr kumimoji="1" lang="en-US" altLang="ja-JP" dirty="0"/>
          </a:p>
          <a:p>
            <a:r>
              <a:rPr kumimoji="1" lang="en-US" altLang="ja-JP" dirty="0"/>
              <a:t>1</a:t>
            </a:r>
            <a:r>
              <a:rPr kumimoji="1" lang="ja-JP" altLang="en-US" dirty="0"/>
              <a:t>人でするゲームもあります。</a:t>
            </a:r>
            <a:endParaRPr kumimoji="1" lang="en-US" altLang="ja-JP" dirty="0"/>
          </a:p>
          <a:p>
            <a:r>
              <a:rPr kumimoji="1" lang="ja-JP" altLang="en-US" dirty="0"/>
              <a:t>これは多くの場合はパズル的なゲームになります。</a:t>
            </a:r>
            <a:endParaRPr kumimoji="1" lang="en-US" altLang="ja-JP" dirty="0"/>
          </a:p>
          <a:p>
            <a:r>
              <a:rPr kumimoji="1" lang="en-US" altLang="ja-JP" dirty="0"/>
              <a:t>2</a:t>
            </a:r>
            <a:r>
              <a:rPr kumimoji="1" lang="ja-JP" altLang="en-US" dirty="0"/>
              <a:t>人でする場合は、多くは対決型です。</a:t>
            </a:r>
            <a:endParaRPr kumimoji="1" lang="en-US" altLang="ja-JP" dirty="0"/>
          </a:p>
          <a:p>
            <a:r>
              <a:rPr kumimoji="1" lang="ja-JP" altLang="en-US" dirty="0"/>
              <a:t>つまり、相手に勝つことを目指すゲームです。</a:t>
            </a:r>
            <a:endParaRPr kumimoji="1" lang="en-US" altLang="ja-JP" dirty="0"/>
          </a:p>
          <a:p>
            <a:r>
              <a:rPr kumimoji="1" lang="en-US" altLang="ja-JP" dirty="0"/>
              <a:t>3</a:t>
            </a:r>
            <a:r>
              <a:rPr kumimoji="1" lang="ja-JP" altLang="en-US" dirty="0"/>
              <a:t>人以上の多人数では、他のプレイヤーに勝つことを目指す場合もありますし、</a:t>
            </a:r>
            <a:endParaRPr kumimoji="1" lang="en-US" altLang="ja-JP" dirty="0"/>
          </a:p>
          <a:p>
            <a:r>
              <a:rPr kumimoji="1" lang="ja-JP" altLang="en-US" dirty="0"/>
              <a:t>他のプレイヤーと協力しあえる場合もあります。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12</a:t>
            </a:fld>
            <a:endParaRPr lang="en-US" altLang="ja-JP"/>
          </a:p>
        </p:txBody>
      </p:sp>
    </p:spTree>
    <p:extLst>
      <p:ext uri="{BB962C8B-B14F-4D97-AF65-F5344CB8AC3E}">
        <p14:creationId xmlns:p14="http://schemas.microsoft.com/office/powerpoint/2010/main" val="1505757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協力可能性は、対決型と協力型に分けられます。</a:t>
            </a:r>
            <a:endParaRPr kumimoji="1" lang="en-US" altLang="ja-JP" dirty="0"/>
          </a:p>
          <a:p>
            <a:r>
              <a:rPr kumimoji="1" lang="ja-JP" altLang="en-US" dirty="0"/>
              <a:t>対決型は、自分以外のプレイヤーは全て敵であり、</a:t>
            </a:r>
            <a:endParaRPr kumimoji="1" lang="en-US" altLang="ja-JP" dirty="0"/>
          </a:p>
          <a:p>
            <a:r>
              <a:rPr kumimoji="1" lang="ja-JP" altLang="en-US" dirty="0"/>
              <a:t>ゲームに勝つためには他のプレイヤーを負かす必要があるゲームです。</a:t>
            </a:r>
            <a:endParaRPr kumimoji="1" lang="en-US" altLang="ja-JP" dirty="0"/>
          </a:p>
          <a:p>
            <a:r>
              <a:rPr kumimoji="1" lang="ja-JP" altLang="en-US" dirty="0"/>
              <a:t>協力型は、一部のプレイヤーが味方となり、</a:t>
            </a:r>
            <a:endParaRPr kumimoji="1" lang="en-US" altLang="ja-JP" dirty="0"/>
          </a:p>
          <a:p>
            <a:r>
              <a:rPr kumimoji="1" lang="ja-JP" altLang="en-US" dirty="0"/>
              <a:t>味方と協力してゲームを進めることができるゲームです。</a:t>
            </a:r>
            <a:endParaRPr kumimoji="1" lang="en-US" altLang="ja-JP" dirty="0"/>
          </a:p>
          <a:p>
            <a:r>
              <a:rPr kumimoji="1" lang="ja-JP" altLang="en-US" dirty="0"/>
              <a:t>チームを組んでプレイする場合もこれに当たります。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13</a:t>
            </a:fld>
            <a:endParaRPr lang="en-US" altLang="ja-JP"/>
          </a:p>
        </p:txBody>
      </p:sp>
    </p:spTree>
    <p:extLst>
      <p:ext uri="{BB962C8B-B14F-4D97-AF65-F5344CB8AC3E}">
        <p14:creationId xmlns:p14="http://schemas.microsoft.com/office/powerpoint/2010/main" val="2370678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例えば、</a:t>
            </a:r>
            <a:r>
              <a:rPr kumimoji="1" lang="en-US" altLang="ja-JP" dirty="0"/>
              <a:t>1</a:t>
            </a:r>
            <a:r>
              <a:rPr kumimoji="1" lang="ja-JP" altLang="en-US" dirty="0"/>
              <a:t>人用ゲームの例として、カードゲームのクロンダイクがあります。</a:t>
            </a:r>
            <a:endParaRPr kumimoji="1" lang="en-US" altLang="ja-JP" dirty="0"/>
          </a:p>
          <a:p>
            <a:r>
              <a:rPr kumimoji="1" lang="ja-JP" altLang="en-US" dirty="0"/>
              <a:t>クロンダイクは、最初にカードを並べ、一番下のカードだけを表にします。</a:t>
            </a:r>
            <a:endParaRPr kumimoji="1" lang="en-US" altLang="ja-JP" dirty="0"/>
          </a:p>
          <a:p>
            <a:r>
              <a:rPr kumimoji="1" lang="ja-JP" altLang="en-US" dirty="0"/>
              <a:t>表になっているカートは、赤と黒が交互に並ぶように、また、数字が一つずつ小さくなるように</a:t>
            </a:r>
            <a:endParaRPr kumimoji="1" lang="en-US" altLang="ja-JP" dirty="0"/>
          </a:p>
          <a:p>
            <a:r>
              <a:rPr kumimoji="1" lang="ja-JP" altLang="en-US" dirty="0"/>
              <a:t>他の列に動かすことができます。</a:t>
            </a:r>
            <a:endParaRPr kumimoji="1" lang="en-US" altLang="ja-JP" dirty="0"/>
          </a:p>
          <a:p>
            <a:r>
              <a:rPr kumimoji="1" lang="ja-JP" altLang="en-US" dirty="0"/>
              <a:t>カードを動かして一番下に裏向きのカードが来ればそのカードは表にします。</a:t>
            </a:r>
            <a:endParaRPr kumimoji="1" lang="en-US" altLang="ja-JP" dirty="0"/>
          </a:p>
          <a:p>
            <a:r>
              <a:rPr kumimoji="1" lang="ja-JP" altLang="en-US" dirty="0"/>
              <a:t>これを繰り返して、カードが全て表になれば勝ちです。</a:t>
            </a:r>
            <a:endParaRPr kumimoji="1" lang="en-US" altLang="ja-JP" dirty="0"/>
          </a:p>
          <a:p>
            <a:r>
              <a:rPr kumimoji="1" lang="ja-JP" altLang="en-US" dirty="0"/>
              <a:t>最初にカードを並べるときはシャッフルしてから並べますので、</a:t>
            </a:r>
            <a:endParaRPr kumimoji="1" lang="en-US" altLang="ja-JP" dirty="0"/>
          </a:p>
          <a:p>
            <a:r>
              <a:rPr kumimoji="1" lang="ja-JP" altLang="en-US" dirty="0"/>
              <a:t>ランダム性があるゲームです。</a:t>
            </a:r>
            <a:endParaRPr kumimoji="1" lang="en-US" altLang="ja-JP" dirty="0"/>
          </a:p>
          <a:p>
            <a:r>
              <a:rPr kumimoji="1" lang="ja-JP" altLang="en-US" dirty="0"/>
              <a:t>また、裏向きのカードがありますので、どこにどのカードがあるかはゲームを進めないとわかりません。</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14</a:t>
            </a:fld>
            <a:endParaRPr lang="en-US" altLang="ja-JP"/>
          </a:p>
        </p:txBody>
      </p:sp>
    </p:spTree>
    <p:extLst>
      <p:ext uri="{BB962C8B-B14F-4D97-AF65-F5344CB8AC3E}">
        <p14:creationId xmlns:p14="http://schemas.microsoft.com/office/powerpoint/2010/main" val="2364214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ペグソリティアも</a:t>
            </a:r>
            <a:r>
              <a:rPr kumimoji="1" lang="en-US" altLang="ja-JP" dirty="0"/>
              <a:t>1</a:t>
            </a:r>
            <a:r>
              <a:rPr kumimoji="1" lang="ja-JP" altLang="en-US" dirty="0"/>
              <a:t>人用ゲームです。</a:t>
            </a:r>
            <a:endParaRPr kumimoji="1" lang="en-US" altLang="ja-JP" dirty="0"/>
          </a:p>
          <a:p>
            <a:r>
              <a:rPr kumimoji="1" lang="ja-JP" altLang="en-US" dirty="0"/>
              <a:t>こちらの図がペグソリティアのゲーム盤です。</a:t>
            </a:r>
            <a:endParaRPr kumimoji="1" lang="en-US" altLang="ja-JP" dirty="0"/>
          </a:p>
          <a:p>
            <a:r>
              <a:rPr kumimoji="1" lang="ja-JP" altLang="en-US" dirty="0"/>
              <a:t>白丸が駒を置けるマス、赤い★が駒です。</a:t>
            </a:r>
            <a:endParaRPr kumimoji="1" lang="en-US" altLang="ja-JP" dirty="0"/>
          </a:p>
          <a:p>
            <a:r>
              <a:rPr kumimoji="1" lang="ja-JP" altLang="en-US" dirty="0"/>
              <a:t>ペグソリティアは、ある駒の隣のマスに駒があり、さらにその隣のマスが開いていれば</a:t>
            </a:r>
            <a:endParaRPr kumimoji="1" lang="en-US" altLang="ja-JP" dirty="0"/>
          </a:p>
          <a:p>
            <a:r>
              <a:rPr kumimoji="1" lang="ja-JP" altLang="en-US" dirty="0"/>
              <a:t>隣の駒を飛び越えて空いているマスに移動できます。</a:t>
            </a:r>
            <a:endParaRPr kumimoji="1" lang="en-US" altLang="ja-JP" dirty="0"/>
          </a:p>
          <a:p>
            <a:r>
              <a:rPr kumimoji="1" lang="ja-JP" altLang="en-US" dirty="0"/>
              <a:t>移動したとき、飛び越えられた駒を取り除きます。</a:t>
            </a:r>
            <a:endParaRPr kumimoji="1" lang="en-US" altLang="ja-JP" dirty="0"/>
          </a:p>
          <a:p>
            <a:r>
              <a:rPr kumimoji="1" lang="ja-JP" altLang="en-US" dirty="0"/>
              <a:t>これを繰り返して、駒が</a:t>
            </a:r>
            <a:r>
              <a:rPr kumimoji="1" lang="en-US" altLang="ja-JP" dirty="0"/>
              <a:t>1</a:t>
            </a:r>
            <a:r>
              <a:rPr kumimoji="1" lang="ja-JP" altLang="en-US" dirty="0"/>
              <a:t>つだけ残れば勝ちです。</a:t>
            </a:r>
            <a:endParaRPr kumimoji="1" lang="en-US" altLang="ja-JP" dirty="0"/>
          </a:p>
          <a:p>
            <a:r>
              <a:rPr kumimoji="1" lang="ja-JP" altLang="en-US" dirty="0"/>
              <a:t>ペグソリティアは、駒の初期配置は固定です。</a:t>
            </a:r>
            <a:endParaRPr kumimoji="1" lang="en-US" altLang="ja-JP" dirty="0"/>
          </a:p>
          <a:p>
            <a:r>
              <a:rPr kumimoji="1" lang="ja-JP" altLang="en-US" dirty="0"/>
              <a:t>また、駒の位置が決まれば、各手番で取れる手も決まりますので、</a:t>
            </a:r>
            <a:endParaRPr kumimoji="1" lang="en-US" altLang="ja-JP" dirty="0"/>
          </a:p>
          <a:p>
            <a:r>
              <a:rPr kumimoji="1" lang="ja-JP" altLang="en-US" dirty="0"/>
              <a:t>ランダム性がありません。</a:t>
            </a:r>
            <a:endParaRPr kumimoji="1" lang="en-US" altLang="ja-JP" dirty="0"/>
          </a:p>
          <a:p>
            <a:r>
              <a:rPr kumimoji="1" lang="ja-JP" altLang="en-US" dirty="0"/>
              <a:t>このため、ペグソリティアは、解き方を知っていれば必ず解けます。</a:t>
            </a:r>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15</a:t>
            </a:fld>
            <a:endParaRPr lang="en-US" altLang="ja-JP"/>
          </a:p>
        </p:txBody>
      </p:sp>
    </p:spTree>
    <p:extLst>
      <p:ext uri="{BB962C8B-B14F-4D97-AF65-F5344CB8AC3E}">
        <p14:creationId xmlns:p14="http://schemas.microsoft.com/office/powerpoint/2010/main" val="2458485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人用ゲームの例として板チョコというゲームがあります。</a:t>
            </a:r>
            <a:endParaRPr kumimoji="1" lang="en-US" altLang="ja-JP" dirty="0"/>
          </a:p>
          <a:p>
            <a:r>
              <a:rPr kumimoji="1" lang="ja-JP" altLang="en-US" dirty="0"/>
              <a:t>これは、チョコレートを</a:t>
            </a:r>
            <a:r>
              <a:rPr kumimoji="1" lang="en-US" altLang="ja-JP" dirty="0"/>
              <a:t>2</a:t>
            </a:r>
            <a:r>
              <a:rPr kumimoji="1" lang="ja-JP" altLang="en-US" dirty="0"/>
              <a:t>つに割り、その片方を相手に渡す、というゲームです。</a:t>
            </a:r>
            <a:endParaRPr kumimoji="1" lang="en-US" altLang="ja-JP" dirty="0"/>
          </a:p>
          <a:p>
            <a:r>
              <a:rPr kumimoji="1" lang="ja-JP" altLang="en-US" dirty="0"/>
              <a:t>チョコレートは、溝を掘られた線に沿って縦か横に一直線に割ることができます。</a:t>
            </a:r>
            <a:endParaRPr kumimoji="1" lang="en-US" altLang="ja-JP" dirty="0"/>
          </a:p>
          <a:p>
            <a:r>
              <a:rPr kumimoji="1" lang="ja-JP" altLang="en-US" dirty="0"/>
              <a:t>割ったチョコレートの片方を相手に渡すのを繰り返し、</a:t>
            </a:r>
            <a:endParaRPr kumimoji="1" lang="en-US" altLang="ja-JP" dirty="0"/>
          </a:p>
          <a:p>
            <a:r>
              <a:rPr kumimoji="1" lang="ja-JP" altLang="en-US" dirty="0"/>
              <a:t>それ以上割れない最後の一片を渡されると負けになります。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16</a:t>
            </a:fld>
            <a:endParaRPr lang="en-US" altLang="ja-JP"/>
          </a:p>
        </p:txBody>
      </p:sp>
    </p:spTree>
    <p:extLst>
      <p:ext uri="{BB962C8B-B14F-4D97-AF65-F5344CB8AC3E}">
        <p14:creationId xmlns:p14="http://schemas.microsoft.com/office/powerpoint/2010/main" val="2442035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en-US" altLang="ja-JP" dirty="0"/>
              <a:t>3</a:t>
            </a:r>
            <a:r>
              <a:rPr kumimoji="1" lang="ja-JP" altLang="en-US" dirty="0"/>
              <a:t>人でプレイするゲームの例としては、</a:t>
            </a:r>
            <a:endParaRPr kumimoji="1" lang="en-US" altLang="ja-JP" dirty="0"/>
          </a:p>
          <a:p>
            <a:r>
              <a:rPr kumimoji="1" lang="ja-JP" altLang="en-US" dirty="0"/>
              <a:t>ダイヤモンド、あるいはチャイニーズハルマと呼ばれるゲームがあります。</a:t>
            </a:r>
            <a:endParaRPr kumimoji="1" lang="en-US" altLang="ja-JP" dirty="0"/>
          </a:p>
          <a:p>
            <a:r>
              <a:rPr kumimoji="1" lang="ja-JP" altLang="en-US" dirty="0"/>
              <a:t>こちらがダイヤモンドのゲーム盤です。</a:t>
            </a:r>
            <a:endParaRPr kumimoji="1" lang="en-US" altLang="ja-JP" dirty="0"/>
          </a:p>
          <a:p>
            <a:r>
              <a:rPr kumimoji="1" lang="ja-JP" altLang="en-US" dirty="0"/>
              <a:t>各プレイヤーは、自分の駒を線に沿って</a:t>
            </a:r>
            <a:r>
              <a:rPr kumimoji="1" lang="en-US" altLang="ja-JP" dirty="0"/>
              <a:t>1</a:t>
            </a:r>
            <a:r>
              <a:rPr kumimoji="1" lang="ja-JP" altLang="en-US" dirty="0"/>
              <a:t>つ動かすか、</a:t>
            </a:r>
            <a:endParaRPr kumimoji="1" lang="en-US" altLang="ja-JP" dirty="0"/>
          </a:p>
          <a:p>
            <a:r>
              <a:rPr kumimoji="1" lang="ja-JP" altLang="en-US" dirty="0"/>
              <a:t>隣接する駒を跳び越すことができます。</a:t>
            </a:r>
            <a:endParaRPr kumimoji="1" lang="en-US" altLang="ja-JP" dirty="0"/>
          </a:p>
          <a:p>
            <a:r>
              <a:rPr kumimoji="1" lang="ja-JP" altLang="en-US" dirty="0"/>
              <a:t>跳び越す駒は、自分の駒でも他のプレイヤーの</a:t>
            </a:r>
            <a:r>
              <a:rPr kumimoji="1" lang="ja-JP" altLang="en-US"/>
              <a:t>駒でもかまいません</a:t>
            </a:r>
            <a:r>
              <a:rPr kumimoji="1" lang="ja-JP" altLang="en-US" dirty="0"/>
              <a:t>。</a:t>
            </a:r>
            <a:endParaRPr kumimoji="1" lang="en-US" altLang="ja-JP" dirty="0"/>
          </a:p>
          <a:p>
            <a:r>
              <a:rPr kumimoji="1" lang="ja-JP" altLang="en-US" dirty="0"/>
              <a:t>また、跳び越した後にさらに隣に駒があれば、連続して駒を跳び越すこともできます。</a:t>
            </a:r>
            <a:endParaRPr kumimoji="1" lang="en-US" altLang="ja-JP" dirty="0"/>
          </a:p>
          <a:p>
            <a:r>
              <a:rPr kumimoji="1" lang="ja-JP" altLang="en-US" dirty="0"/>
              <a:t>これを繰り返して自分の駒を全て反対側まで移動させれば勝ちです。</a:t>
            </a:r>
            <a:endParaRPr kumimoji="1" lang="en-US" altLang="ja-JP" dirty="0"/>
          </a:p>
          <a:p>
            <a:r>
              <a:rPr kumimoji="1" lang="ja-JP" altLang="en-US" dirty="0"/>
              <a:t>自分以外のプレイヤーは基本的に敵になります。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17</a:t>
            </a:fld>
            <a:endParaRPr lang="en-US" altLang="ja-JP"/>
          </a:p>
        </p:txBody>
      </p:sp>
    </p:spTree>
    <p:extLst>
      <p:ext uri="{BB962C8B-B14F-4D97-AF65-F5344CB8AC3E}">
        <p14:creationId xmlns:p14="http://schemas.microsoft.com/office/powerpoint/2010/main" val="2857606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en-US" altLang="ja-JP" dirty="0"/>
              <a:t>4</a:t>
            </a:r>
            <a:r>
              <a:rPr kumimoji="1" lang="ja-JP" altLang="en-US" dirty="0"/>
              <a:t>人のゲームの例としては、コントラクトブリッジがあります。</a:t>
            </a:r>
            <a:endParaRPr kumimoji="1" lang="en-US" altLang="ja-JP" dirty="0"/>
          </a:p>
          <a:p>
            <a:r>
              <a:rPr kumimoji="1" lang="ja-JP" altLang="en-US" dirty="0"/>
              <a:t>コンストラクトブリッジは向かい合うプレイヤーがパートナーとなります。</a:t>
            </a:r>
            <a:endParaRPr kumimoji="1" lang="en-US" altLang="ja-JP" dirty="0"/>
          </a:p>
          <a:p>
            <a:r>
              <a:rPr kumimoji="1" lang="en-US" altLang="ja-JP" dirty="0"/>
              <a:t>4</a:t>
            </a:r>
            <a:r>
              <a:rPr kumimoji="1" lang="ja-JP" altLang="en-US" dirty="0"/>
              <a:t>人で順番のカードを出し、一番強いカードを出した組に点が入ります。</a:t>
            </a:r>
            <a:endParaRPr kumimoji="1" lang="en-US" altLang="ja-JP" dirty="0"/>
          </a:p>
          <a:p>
            <a:r>
              <a:rPr kumimoji="1" lang="ja-JP" altLang="en-US" dirty="0"/>
              <a:t>自分かパートナーのどちらかが強いカードを出せばいいので、</a:t>
            </a:r>
            <a:endParaRPr kumimoji="1" lang="en-US" altLang="ja-JP" dirty="0"/>
          </a:p>
          <a:p>
            <a:r>
              <a:rPr kumimoji="1" lang="ja-JP" altLang="en-US" dirty="0"/>
              <a:t>パートナーが強いカードを出したときは、自分は弱いカードを出して</a:t>
            </a:r>
            <a:endParaRPr kumimoji="1" lang="en-US" altLang="ja-JP" dirty="0"/>
          </a:p>
          <a:p>
            <a:r>
              <a:rPr kumimoji="1" lang="ja-JP" altLang="en-US" dirty="0"/>
              <a:t>強いカードを温存する、といった戦略が取れます。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18</a:t>
            </a:fld>
            <a:endParaRPr lang="en-US" altLang="ja-JP"/>
          </a:p>
        </p:txBody>
      </p:sp>
    </p:spTree>
    <p:extLst>
      <p:ext uri="{BB962C8B-B14F-4D97-AF65-F5344CB8AC3E}">
        <p14:creationId xmlns:p14="http://schemas.microsoft.com/office/powerpoint/2010/main" val="2403586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en-US" altLang="ja-JP" dirty="0"/>
              <a:t>5</a:t>
            </a:r>
            <a:r>
              <a:rPr kumimoji="1" lang="ja-JP" altLang="en-US" dirty="0"/>
              <a:t>人ゲームの例としてはナポレオンがあります。</a:t>
            </a:r>
            <a:endParaRPr kumimoji="1" lang="en-US" altLang="ja-JP" dirty="0"/>
          </a:p>
          <a:p>
            <a:r>
              <a:rPr kumimoji="1" lang="ja-JP" altLang="en-US" dirty="0"/>
              <a:t>ナポレオンは、</a:t>
            </a:r>
            <a:r>
              <a:rPr kumimoji="1" lang="en-US" altLang="ja-JP" dirty="0"/>
              <a:t>5</a:t>
            </a:r>
            <a:r>
              <a:rPr kumimoji="1" lang="ja-JP" altLang="en-US" dirty="0"/>
              <a:t>人のうち</a:t>
            </a:r>
            <a:r>
              <a:rPr kumimoji="1" lang="en-US" altLang="ja-JP" dirty="0"/>
              <a:t>1</a:t>
            </a:r>
            <a:r>
              <a:rPr kumimoji="1" lang="ja-JP" altLang="en-US" dirty="0"/>
              <a:t>がナポレオン、もう</a:t>
            </a:r>
            <a:r>
              <a:rPr kumimoji="1" lang="en-US" altLang="ja-JP" dirty="0"/>
              <a:t>1</a:t>
            </a:r>
            <a:r>
              <a:rPr kumimoji="1" lang="ja-JP" altLang="en-US" dirty="0"/>
              <a:t>人が副官、残り</a:t>
            </a:r>
            <a:r>
              <a:rPr kumimoji="1" lang="en-US" altLang="ja-JP" dirty="0"/>
              <a:t>3</a:t>
            </a:r>
            <a:r>
              <a:rPr kumimoji="1" lang="ja-JP" altLang="en-US" dirty="0"/>
              <a:t>人が連合軍となり、</a:t>
            </a:r>
            <a:endParaRPr kumimoji="1" lang="en-US" altLang="ja-JP" dirty="0"/>
          </a:p>
          <a:p>
            <a:r>
              <a:rPr kumimoji="1" lang="ja-JP" altLang="en-US" dirty="0"/>
              <a:t>ナポレオン対連合軍で戦います。</a:t>
            </a:r>
            <a:endParaRPr kumimoji="1" lang="en-US" altLang="ja-JP" dirty="0"/>
          </a:p>
          <a:p>
            <a:r>
              <a:rPr kumimoji="1" lang="ja-JP" altLang="en-US" dirty="0"/>
              <a:t>面白いのは、誰が副官なのかは、副官以外にはわからないことです。</a:t>
            </a:r>
            <a:endParaRPr kumimoji="1" lang="en-US" altLang="ja-JP" dirty="0"/>
          </a:p>
          <a:p>
            <a:r>
              <a:rPr kumimoji="1" lang="ja-JP" altLang="en-US" dirty="0"/>
              <a:t>各プレーヤーは、カードの出し方から誰が副官なのかを推理しながら戦います。</a:t>
            </a:r>
            <a:endParaRPr kumimoji="1" lang="en-US" altLang="ja-JP" dirty="0"/>
          </a:p>
          <a:p>
            <a:r>
              <a:rPr kumimoji="1" lang="ja-JP" altLang="en-US" dirty="0"/>
              <a:t>どのプレイヤーと協力するのか、敵対するのかを見極める必要があります。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19</a:t>
            </a:fld>
            <a:endParaRPr lang="en-US" altLang="ja-JP"/>
          </a:p>
        </p:txBody>
      </p:sp>
    </p:spTree>
    <p:extLst>
      <p:ext uri="{BB962C8B-B14F-4D97-AF65-F5344CB8AC3E}">
        <p14:creationId xmlns:p14="http://schemas.microsoft.com/office/powerpoint/2010/main" val="432696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まず出席カードを提出してください。</a:t>
            </a:r>
            <a:endParaRPr kumimoji="1" lang="en-US" altLang="ja-JP" dirty="0"/>
          </a:p>
          <a:p>
            <a:r>
              <a:rPr kumimoji="1" lang="ja-JP" altLang="en-US" dirty="0"/>
              <a:t>皆さん </a:t>
            </a:r>
            <a:r>
              <a:rPr kumimoji="1" lang="en-US" altLang="ja-JP" dirty="0" err="1"/>
              <a:t>GoogleClassroom</a:t>
            </a:r>
            <a:r>
              <a:rPr kumimoji="1" lang="en-US" altLang="ja-JP" dirty="0"/>
              <a:t> </a:t>
            </a:r>
            <a:r>
              <a:rPr kumimoji="1" lang="ja-JP" altLang="en-US" dirty="0"/>
              <a:t>の卒研ゼミに入ってください。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2</a:t>
            </a:fld>
            <a:endParaRPr kumimoji="1" lang="ja-JP" altLang="en-US"/>
          </a:p>
        </p:txBody>
      </p:sp>
    </p:spTree>
    <p:extLst>
      <p:ext uri="{BB962C8B-B14F-4D97-AF65-F5344CB8AC3E}">
        <p14:creationId xmlns:p14="http://schemas.microsoft.com/office/powerpoint/2010/main" val="1074837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多人数になると自分以外は全て敵の対決型のゲームでも協力できる場合があります。</a:t>
            </a:r>
            <a:endParaRPr kumimoji="1" lang="en-US" altLang="ja-JP" dirty="0"/>
          </a:p>
          <a:p>
            <a:r>
              <a:rPr kumimoji="1" lang="ja-JP" altLang="en-US" dirty="0"/>
              <a:t>例えば、ゲームの目標が</a:t>
            </a:r>
            <a:r>
              <a:rPr kumimoji="1" lang="en-US" altLang="ja-JP" dirty="0"/>
              <a:t>1</a:t>
            </a:r>
            <a:r>
              <a:rPr kumimoji="1" lang="ja-JP" altLang="en-US" dirty="0"/>
              <a:t>位になることだとしましょう。</a:t>
            </a:r>
            <a:endParaRPr kumimoji="1" lang="en-US" altLang="ja-JP" dirty="0"/>
          </a:p>
          <a:p>
            <a:r>
              <a:rPr kumimoji="1" lang="ja-JP" altLang="en-US" dirty="0"/>
              <a:t>他のプレイヤーを</a:t>
            </a:r>
            <a:r>
              <a:rPr kumimoji="1" lang="en-US" altLang="ja-JP" dirty="0"/>
              <a:t>1</a:t>
            </a:r>
            <a:r>
              <a:rPr kumimoji="1" lang="ja-JP" altLang="en-US" dirty="0"/>
              <a:t>位にさせてはいけませんので、</a:t>
            </a:r>
            <a:endParaRPr kumimoji="1" lang="en-US" altLang="ja-JP" dirty="0"/>
          </a:p>
          <a:p>
            <a:r>
              <a:rPr kumimoji="1" lang="en-US" altLang="ja-JP" dirty="0"/>
              <a:t>2</a:t>
            </a:r>
            <a:r>
              <a:rPr kumimoji="1" lang="ja-JP" altLang="en-US" dirty="0"/>
              <a:t>以下のプレイヤー全員で協力して、</a:t>
            </a:r>
            <a:r>
              <a:rPr kumimoji="1" lang="en-US" altLang="ja-JP" dirty="0"/>
              <a:t>1</a:t>
            </a:r>
            <a:r>
              <a:rPr kumimoji="1" lang="ja-JP" altLang="en-US" dirty="0"/>
              <a:t>位を攻撃する、という戦略が考えられます。</a:t>
            </a:r>
            <a:endParaRPr kumimoji="1" lang="en-US" altLang="ja-JP" dirty="0"/>
          </a:p>
          <a:p>
            <a:r>
              <a:rPr kumimoji="1" lang="ja-JP" altLang="en-US" dirty="0"/>
              <a:t>逆に、最下位にならないという目標ですと、</a:t>
            </a:r>
            <a:endParaRPr kumimoji="1" lang="en-US" altLang="ja-JP" dirty="0"/>
          </a:p>
          <a:p>
            <a:r>
              <a:rPr kumimoji="1" lang="ja-JP" altLang="en-US" dirty="0"/>
              <a:t>自分以外の誰かを最下位で確定させればいいので、</a:t>
            </a:r>
            <a:endParaRPr kumimoji="1" lang="en-US" altLang="ja-JP" dirty="0"/>
          </a:p>
          <a:p>
            <a:r>
              <a:rPr kumimoji="1" lang="ja-JP" altLang="en-US" dirty="0"/>
              <a:t>最下位以外のプレイヤー全員で最下位を攻撃する、という戦略が考えられます。</a:t>
            </a:r>
            <a:endParaRPr kumimoji="1" lang="en-US" altLang="ja-JP" dirty="0"/>
          </a:p>
          <a:p>
            <a:r>
              <a:rPr kumimoji="1" lang="ja-JP" altLang="en-US" dirty="0"/>
              <a:t>平均より上になる、という目標なら、</a:t>
            </a:r>
            <a:endParaRPr kumimoji="1" lang="en-US" altLang="ja-JP" dirty="0"/>
          </a:p>
          <a:p>
            <a:r>
              <a:rPr kumimoji="1" lang="ja-JP" altLang="en-US" dirty="0"/>
              <a:t>上位グループで協力して下位グループを攻撃し、</a:t>
            </a:r>
            <a:endParaRPr kumimoji="1" lang="en-US" altLang="ja-JP" dirty="0"/>
          </a:p>
          <a:p>
            <a:r>
              <a:rPr kumimoji="1" lang="ja-JP" altLang="en-US" dirty="0"/>
              <a:t>下位グループで協力して上位グループを攻撃する、という戦略が考えられます。</a:t>
            </a:r>
            <a:endParaRPr kumimoji="1" lang="en-US" altLang="ja-JP" dirty="0"/>
          </a:p>
          <a:p>
            <a:r>
              <a:rPr kumimoji="1" lang="ja-JP" altLang="en-US" dirty="0"/>
              <a:t>このように、多人数では、対決型でも一時的な協力はありえます。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20</a:t>
            </a:fld>
            <a:endParaRPr lang="en-US" altLang="ja-JP"/>
          </a:p>
        </p:txBody>
      </p:sp>
    </p:spTree>
    <p:extLst>
      <p:ext uri="{BB962C8B-B14F-4D97-AF65-F5344CB8AC3E}">
        <p14:creationId xmlns:p14="http://schemas.microsoft.com/office/powerpoint/2010/main" val="1130562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多人数ゲームの例としてカタンの開拓者があります。</a:t>
            </a:r>
            <a:endParaRPr kumimoji="1" lang="en-US" altLang="ja-JP" dirty="0"/>
          </a:p>
          <a:p>
            <a:r>
              <a:rPr kumimoji="1" lang="ja-JP" altLang="en-US" dirty="0"/>
              <a:t>カタンの開拓者は、算出される資源を使って、島に家や町を作っていくゲームです。</a:t>
            </a:r>
            <a:endParaRPr kumimoji="1" lang="en-US" altLang="ja-JP" dirty="0"/>
          </a:p>
          <a:p>
            <a:r>
              <a:rPr kumimoji="1" lang="ja-JP" altLang="en-US" dirty="0"/>
              <a:t>対決型のゲームですが、得やすい資源はプレイヤーごとに異なりますので、</a:t>
            </a:r>
            <a:endParaRPr kumimoji="1" lang="en-US" altLang="ja-JP" dirty="0"/>
          </a:p>
          <a:p>
            <a:r>
              <a:rPr kumimoji="1" lang="ja-JP" altLang="en-US" dirty="0"/>
              <a:t>必要な資源を得るには他のプレイヤーとの交渉が必要になります。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21</a:t>
            </a:fld>
            <a:endParaRPr lang="en-US" altLang="ja-JP"/>
          </a:p>
        </p:txBody>
      </p:sp>
    </p:spTree>
    <p:extLst>
      <p:ext uri="{BB962C8B-B14F-4D97-AF65-F5344CB8AC3E}">
        <p14:creationId xmlns:p14="http://schemas.microsoft.com/office/powerpoint/2010/main" val="1368765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例えば、あるプレイヤーが資源「鉄」が必要だとしましょう。</a:t>
            </a:r>
            <a:endParaRPr kumimoji="1" lang="en-US" altLang="ja-JP" dirty="0"/>
          </a:p>
          <a:p>
            <a:r>
              <a:rPr kumimoji="1" lang="ja-JP" altLang="en-US" dirty="0"/>
              <a:t>このとき、他のプレイヤーに資源の交換を持ち掛けることができます。</a:t>
            </a:r>
            <a:endParaRPr kumimoji="1" lang="en-US" altLang="ja-JP" dirty="0"/>
          </a:p>
          <a:p>
            <a:r>
              <a:rPr kumimoji="1" lang="ja-JP" altLang="en-US" dirty="0"/>
              <a:t>例えば、材木か羊毛と鉄を交換して欲しい、と持ち掛けます。</a:t>
            </a:r>
            <a:endParaRPr kumimoji="1" lang="en-US" altLang="ja-JP" dirty="0"/>
          </a:p>
          <a:p>
            <a:r>
              <a:rPr kumimoji="1" lang="ja-JP" altLang="en-US" dirty="0"/>
              <a:t>このとき、他のプレイヤーは自分の欲しい資源と交換を提案できます。</a:t>
            </a:r>
            <a:endParaRPr kumimoji="1" lang="en-US" altLang="ja-JP" dirty="0"/>
          </a:p>
          <a:p>
            <a:r>
              <a:rPr kumimoji="1" lang="ja-JP" altLang="en-US" dirty="0"/>
              <a:t>資源の交換は、</a:t>
            </a:r>
            <a:r>
              <a:rPr kumimoji="1" lang="en-US" altLang="ja-JP" dirty="0"/>
              <a:t>1</a:t>
            </a:r>
            <a:r>
              <a:rPr kumimoji="1" lang="ja-JP" altLang="en-US" dirty="0"/>
              <a:t>対</a:t>
            </a:r>
            <a:r>
              <a:rPr kumimoji="1" lang="en-US" altLang="ja-JP" dirty="0"/>
              <a:t>1</a:t>
            </a:r>
            <a:r>
              <a:rPr kumimoji="1" lang="ja-JP" altLang="en-US" dirty="0"/>
              <a:t>でなくてもかまいません。自分の資源</a:t>
            </a:r>
            <a:r>
              <a:rPr kumimoji="1" lang="en-US" altLang="ja-JP" dirty="0"/>
              <a:t>1</a:t>
            </a:r>
            <a:r>
              <a:rPr kumimoji="1" lang="ja-JP" altLang="en-US" dirty="0"/>
              <a:t>つに対して、</a:t>
            </a:r>
            <a:endParaRPr kumimoji="1" lang="en-US" altLang="ja-JP" dirty="0"/>
          </a:p>
          <a:p>
            <a:r>
              <a:rPr kumimoji="1" lang="ja-JP" altLang="en-US" dirty="0"/>
              <a:t>相手の資源</a:t>
            </a:r>
            <a:r>
              <a:rPr kumimoji="1" lang="en-US" altLang="ja-JP" dirty="0"/>
              <a:t>2</a:t>
            </a:r>
            <a:r>
              <a:rPr kumimoji="1" lang="ja-JP" altLang="en-US" dirty="0"/>
              <a:t>つを要求することもできます。</a:t>
            </a:r>
            <a:endParaRPr kumimoji="1" lang="en-US" altLang="ja-JP" dirty="0"/>
          </a:p>
          <a:p>
            <a:r>
              <a:rPr kumimoji="1" lang="en-US" altLang="ja-JP" dirty="0"/>
              <a:t>1</a:t>
            </a:r>
            <a:r>
              <a:rPr kumimoji="1" lang="ja-JP" altLang="en-US" dirty="0"/>
              <a:t>対</a:t>
            </a:r>
            <a:r>
              <a:rPr kumimoji="1" lang="en-US" altLang="ja-JP" dirty="0"/>
              <a:t>2</a:t>
            </a:r>
            <a:r>
              <a:rPr kumimoji="1" lang="ja-JP" altLang="en-US" dirty="0"/>
              <a:t>の資源交換は不利ですが、</a:t>
            </a:r>
            <a:r>
              <a:rPr kumimoji="1" lang="en-US" altLang="ja-JP" dirty="0"/>
              <a:t>1,2</a:t>
            </a:r>
            <a:r>
              <a:rPr kumimoji="1" lang="ja-JP" altLang="en-US" dirty="0"/>
              <a:t>位のプレイヤーと資源交換して相手を勝ちやすくするより、</a:t>
            </a:r>
            <a:endParaRPr kumimoji="1" lang="en-US" altLang="ja-JP" dirty="0"/>
          </a:p>
          <a:p>
            <a:r>
              <a:rPr kumimoji="1" lang="ja-JP" altLang="en-US" dirty="0"/>
              <a:t>多少不利でも</a:t>
            </a:r>
            <a:r>
              <a:rPr kumimoji="1" lang="en-US" altLang="ja-JP" dirty="0"/>
              <a:t>5</a:t>
            </a:r>
            <a:r>
              <a:rPr kumimoji="1" lang="ja-JP" altLang="en-US" dirty="0"/>
              <a:t>位のプレイヤーと協力する、といった戦略が考えられます。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22</a:t>
            </a:fld>
            <a:endParaRPr lang="en-US" altLang="ja-JP"/>
          </a:p>
        </p:txBody>
      </p:sp>
    </p:spTree>
    <p:extLst>
      <p:ext uri="{BB962C8B-B14F-4D97-AF65-F5344CB8AC3E}">
        <p14:creationId xmlns:p14="http://schemas.microsoft.com/office/powerpoint/2010/main" val="57791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ゲームの分類として利得があります。</a:t>
            </a:r>
            <a:endParaRPr kumimoji="1" lang="en-US" altLang="ja-JP" dirty="0"/>
          </a:p>
          <a:p>
            <a:r>
              <a:rPr kumimoji="1" lang="ja-JP" altLang="en-US" dirty="0"/>
              <a:t>利得は、零和と非零和があります。</a:t>
            </a:r>
            <a:endParaRPr kumimoji="1" lang="en-US" altLang="ja-JP" dirty="0"/>
          </a:p>
          <a:p>
            <a:r>
              <a:rPr kumimoji="1" lang="ja-JP" altLang="en-US" dirty="0"/>
              <a:t>零和とは、プレイヤー全員と得点の合計が常に</a:t>
            </a:r>
            <a:r>
              <a:rPr kumimoji="1" lang="en-US" altLang="ja-JP" dirty="0"/>
              <a:t>0</a:t>
            </a:r>
            <a:r>
              <a:rPr kumimoji="1" lang="ja-JP" altLang="en-US" dirty="0"/>
              <a:t>になるゲームです。</a:t>
            </a:r>
            <a:endParaRPr kumimoji="1" lang="en-US" altLang="ja-JP" dirty="0"/>
          </a:p>
          <a:p>
            <a:r>
              <a:rPr kumimoji="1" lang="ja-JP" altLang="en-US" dirty="0"/>
              <a:t>零和のゲームでは、自分が得点を得るためには、</a:t>
            </a:r>
            <a:endParaRPr kumimoji="1" lang="en-US" altLang="ja-JP" dirty="0"/>
          </a:p>
          <a:p>
            <a:r>
              <a:rPr kumimoji="1" lang="ja-JP" altLang="en-US" dirty="0"/>
              <a:t>他のプレイヤーの得点を減らさねばなりません。</a:t>
            </a:r>
            <a:endParaRPr kumimoji="1" lang="en-US" altLang="ja-JP" dirty="0"/>
          </a:p>
          <a:p>
            <a:r>
              <a:rPr kumimoji="1" lang="ja-JP" altLang="en-US" dirty="0"/>
              <a:t>零和のゲームでは、多くは対決型になります。</a:t>
            </a:r>
            <a:endParaRPr kumimoji="1" lang="en-US" altLang="ja-JP" dirty="0"/>
          </a:p>
          <a:p>
            <a:r>
              <a:rPr kumimoji="1" lang="ja-JP" altLang="en-US" dirty="0"/>
              <a:t>非令和のゲームは、他のプレイヤーと無関係に得点を得られます。</a:t>
            </a:r>
            <a:endParaRPr kumimoji="1" lang="en-US" altLang="ja-JP" dirty="0"/>
          </a:p>
          <a:p>
            <a:r>
              <a:rPr kumimoji="1" lang="ja-JP" altLang="en-US" dirty="0"/>
              <a:t>全員勝ちや全員負けもあり得ますし、他のプレイヤーとの協力が可能な場合もあります。</a:t>
            </a:r>
            <a:endParaRPr kumimoji="1" lang="en-US" altLang="ja-JP" dirty="0"/>
          </a:p>
          <a:p>
            <a:r>
              <a:rPr kumimoji="1" lang="ja-JP" altLang="en-US" dirty="0"/>
              <a:t>非零和ゲームでは、ゲームを提供する胴元が潜在的な敵となります。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23</a:t>
            </a:fld>
            <a:endParaRPr lang="en-US" altLang="ja-JP"/>
          </a:p>
        </p:txBody>
      </p:sp>
    </p:spTree>
    <p:extLst>
      <p:ext uri="{BB962C8B-B14F-4D97-AF65-F5344CB8AC3E}">
        <p14:creationId xmlns:p14="http://schemas.microsoft.com/office/powerpoint/2010/main" val="82273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零和のゲームの例として麻雀があります。</a:t>
            </a:r>
            <a:endParaRPr kumimoji="1" lang="en-US" altLang="ja-JP" dirty="0"/>
          </a:p>
          <a:p>
            <a:r>
              <a:rPr kumimoji="1" lang="ja-JP" altLang="en-US" dirty="0"/>
              <a:t>麻雀では得点を得るためには、他のプレイヤーから得点を奪う必用があります。</a:t>
            </a:r>
            <a:endParaRPr kumimoji="1" lang="en-US" altLang="ja-JP" dirty="0"/>
          </a:p>
          <a:p>
            <a:r>
              <a:rPr kumimoji="1" lang="ja-JP" altLang="en-US" dirty="0"/>
              <a:t>自分が得た得点の分だけ他のプレイヤーの得点が下がりますので、</a:t>
            </a:r>
            <a:endParaRPr kumimoji="1" lang="en-US" altLang="ja-JP" dirty="0"/>
          </a:p>
          <a:p>
            <a:r>
              <a:rPr kumimoji="1" lang="ja-JP" altLang="en-US" dirty="0"/>
              <a:t>プレイヤー全体の得点の和は常に</a:t>
            </a:r>
            <a:r>
              <a:rPr kumimoji="1" lang="en-US" altLang="ja-JP" dirty="0"/>
              <a:t>0</a:t>
            </a:r>
            <a:r>
              <a:rPr kumimoji="1" lang="ja-JP" altLang="en-US" dirty="0"/>
              <a:t>になります。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24</a:t>
            </a:fld>
            <a:endParaRPr lang="en-US" altLang="ja-JP"/>
          </a:p>
        </p:txBody>
      </p:sp>
    </p:spTree>
    <p:extLst>
      <p:ext uri="{BB962C8B-B14F-4D97-AF65-F5344CB8AC3E}">
        <p14:creationId xmlns:p14="http://schemas.microsoft.com/office/powerpoint/2010/main" val="2638605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非零和ゲームの例として、例えばすごろくがあります。</a:t>
            </a:r>
            <a:endParaRPr kumimoji="1" lang="en-US" altLang="ja-JP" dirty="0"/>
          </a:p>
          <a:p>
            <a:r>
              <a:rPr kumimoji="1" lang="ja-JP" altLang="en-US" dirty="0"/>
              <a:t>例えばこちらのように、各マス応じて得点が得られるすごろくでは、</a:t>
            </a:r>
            <a:endParaRPr kumimoji="1" lang="en-US" altLang="ja-JP" dirty="0"/>
          </a:p>
          <a:p>
            <a:r>
              <a:rPr kumimoji="1" lang="ja-JP" altLang="en-US" dirty="0"/>
              <a:t>他のプレイヤーに関係無く得点できます。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25</a:t>
            </a:fld>
            <a:endParaRPr lang="en-US" altLang="ja-JP"/>
          </a:p>
        </p:txBody>
      </p:sp>
    </p:spTree>
    <p:extLst>
      <p:ext uri="{BB962C8B-B14F-4D97-AF65-F5344CB8AC3E}">
        <p14:creationId xmlns:p14="http://schemas.microsoft.com/office/powerpoint/2010/main" val="2629010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同じく非零和ゲームの例としてクラップスというゲームがあります。</a:t>
            </a:r>
            <a:endParaRPr kumimoji="1" lang="en-US" altLang="ja-JP" dirty="0"/>
          </a:p>
          <a:p>
            <a:r>
              <a:rPr kumimoji="1" lang="ja-JP" altLang="en-US" dirty="0"/>
              <a:t>クラップスはサイコロを振って勝敗を決めるゲームです。</a:t>
            </a:r>
            <a:endParaRPr kumimoji="1" lang="en-US" altLang="ja-JP" dirty="0"/>
          </a:p>
          <a:p>
            <a:r>
              <a:rPr kumimoji="1" lang="ja-JP" altLang="en-US" dirty="0"/>
              <a:t>プレイヤーの</a:t>
            </a:r>
            <a:r>
              <a:rPr kumimoji="1" lang="en-US" altLang="ja-JP" dirty="0"/>
              <a:t>1</a:t>
            </a:r>
            <a:r>
              <a:rPr kumimoji="1" lang="ja-JP" altLang="en-US" dirty="0"/>
              <a:t>人が投手になります。</a:t>
            </a:r>
            <a:endParaRPr kumimoji="1" lang="en-US" altLang="ja-JP" dirty="0"/>
          </a:p>
          <a:p>
            <a:r>
              <a:rPr kumimoji="1" lang="ja-JP" altLang="en-US" dirty="0"/>
              <a:t>投手は</a:t>
            </a:r>
            <a:r>
              <a:rPr kumimoji="1" lang="en-US" altLang="ja-JP" dirty="0"/>
              <a:t>2</a:t>
            </a:r>
            <a:r>
              <a:rPr kumimoji="1" lang="ja-JP" altLang="en-US" dirty="0"/>
              <a:t>個のサイコロを振り、</a:t>
            </a:r>
            <a:r>
              <a:rPr kumimoji="1" lang="en-US" altLang="ja-JP" dirty="0"/>
              <a:t>7</a:t>
            </a:r>
            <a:r>
              <a:rPr kumimoji="1" lang="ja-JP" altLang="en-US" dirty="0"/>
              <a:t>か</a:t>
            </a:r>
            <a:r>
              <a:rPr kumimoji="1" lang="en-US" altLang="ja-JP" dirty="0"/>
              <a:t>11</a:t>
            </a:r>
            <a:r>
              <a:rPr kumimoji="1" lang="ja-JP" altLang="en-US" dirty="0"/>
              <a:t>が出れば勝ち、</a:t>
            </a:r>
            <a:r>
              <a:rPr kumimoji="1" lang="en-US" altLang="ja-JP" dirty="0"/>
              <a:t>2,3,12 </a:t>
            </a:r>
            <a:r>
              <a:rPr kumimoji="1" lang="ja-JP" altLang="en-US" dirty="0"/>
              <a:t>が出れば負けとなります。</a:t>
            </a:r>
            <a:endParaRPr kumimoji="1" lang="en-US" altLang="ja-JP" dirty="0"/>
          </a:p>
          <a:p>
            <a:r>
              <a:rPr kumimoji="1" lang="ja-JP" altLang="en-US" dirty="0"/>
              <a:t>それ以外の目が出たときは、</a:t>
            </a:r>
            <a:r>
              <a:rPr kumimoji="1" lang="en-US" altLang="ja-JP" dirty="0"/>
              <a:t>1</a:t>
            </a:r>
            <a:r>
              <a:rPr kumimoji="1" lang="ja-JP" altLang="en-US" dirty="0"/>
              <a:t>投目と同じ目が出るか</a:t>
            </a:r>
            <a:r>
              <a:rPr kumimoji="1" lang="en-US" altLang="ja-JP" dirty="0"/>
              <a:t>7</a:t>
            </a:r>
            <a:r>
              <a:rPr kumimoji="1" lang="ja-JP" altLang="en-US" dirty="0"/>
              <a:t>が出るまでサイコロを振り続けます。</a:t>
            </a:r>
            <a:endParaRPr kumimoji="1" lang="en-US" altLang="ja-JP" dirty="0"/>
          </a:p>
          <a:p>
            <a:r>
              <a:rPr kumimoji="1" lang="en-US" altLang="ja-JP" dirty="0"/>
              <a:t>1</a:t>
            </a:r>
            <a:r>
              <a:rPr kumimoji="1" lang="ja-JP" altLang="en-US" dirty="0"/>
              <a:t>投目と同じ目が出れば勝ち、</a:t>
            </a:r>
            <a:r>
              <a:rPr kumimoji="1" lang="en-US" altLang="ja-JP" dirty="0"/>
              <a:t>7</a:t>
            </a:r>
            <a:r>
              <a:rPr kumimoji="1" lang="ja-JP" altLang="en-US" dirty="0"/>
              <a:t>が出れば負けです。</a:t>
            </a:r>
            <a:endParaRPr kumimoji="1" lang="en-US" altLang="ja-JP" dirty="0"/>
          </a:p>
          <a:p>
            <a:r>
              <a:rPr kumimoji="1" lang="ja-JP" altLang="en-US" dirty="0"/>
              <a:t>投手が勝てば続投、投手が負けると、隣の人に投手を交代します。</a:t>
            </a:r>
            <a:endParaRPr kumimoji="1" lang="en-US" altLang="ja-JP" dirty="0"/>
          </a:p>
          <a:p>
            <a:r>
              <a:rPr kumimoji="1" lang="ja-JP" altLang="en-US" dirty="0"/>
              <a:t>投手以外のプレイヤーは、投手の勝ちか負けのどちらかに賭けます。</a:t>
            </a:r>
            <a:endParaRPr kumimoji="1" lang="en-US" altLang="ja-JP" dirty="0"/>
          </a:p>
          <a:p>
            <a:r>
              <a:rPr kumimoji="1" lang="ja-JP" altLang="en-US" dirty="0"/>
              <a:t>多くの場合、プレイヤーは全員投手の勝ちに賭けます。</a:t>
            </a:r>
            <a:endParaRPr kumimoji="1" lang="en-US" altLang="ja-JP" dirty="0"/>
          </a:p>
          <a:p>
            <a:r>
              <a:rPr kumimoji="1" lang="ja-JP" altLang="en-US" dirty="0"/>
              <a:t>この場合は、投手が勝てば全員勝ち、負ければ全員負けとなります。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26</a:t>
            </a:fld>
            <a:endParaRPr lang="en-US" altLang="ja-JP"/>
          </a:p>
        </p:txBody>
      </p:sp>
    </p:spTree>
    <p:extLst>
      <p:ext uri="{BB962C8B-B14F-4D97-AF65-F5344CB8AC3E}">
        <p14:creationId xmlns:p14="http://schemas.microsoft.com/office/powerpoint/2010/main" val="716876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次の分類は有限性です。</a:t>
            </a:r>
            <a:endParaRPr kumimoji="1" lang="en-US" altLang="ja-JP" dirty="0"/>
          </a:p>
          <a:p>
            <a:r>
              <a:rPr kumimoji="1" lang="ja-JP" altLang="en-US" dirty="0"/>
              <a:t>有限とは、ゲームで可能な局面の数が有限なゲームです。</a:t>
            </a:r>
            <a:endParaRPr kumimoji="1" lang="en-US" altLang="ja-JP" dirty="0"/>
          </a:p>
          <a:p>
            <a:r>
              <a:rPr kumimoji="1" lang="ja-JP" altLang="en-US" dirty="0"/>
              <a:t>各手番でプレイヤーが取れる選択肢が有限個で、</a:t>
            </a:r>
            <a:endParaRPr kumimoji="1" lang="en-US" altLang="ja-JP" dirty="0"/>
          </a:p>
          <a:p>
            <a:r>
              <a:rPr kumimoji="1" lang="ja-JP" altLang="en-US" dirty="0"/>
              <a:t>かつ有限の時間内に必ず決着するゲームが有限なゲームです。</a:t>
            </a:r>
            <a:endParaRPr kumimoji="1" lang="en-US" altLang="ja-JP" dirty="0"/>
          </a:p>
          <a:p>
            <a:r>
              <a:rPr kumimoji="1" lang="ja-JP" altLang="en-US" dirty="0"/>
              <a:t>一方、無限のゲームは、ゲームで可能な局面が無限にあります。</a:t>
            </a:r>
            <a:endParaRPr kumimoji="1" lang="en-US" altLang="ja-JP" dirty="0"/>
          </a:p>
          <a:p>
            <a:r>
              <a:rPr kumimoji="1" lang="ja-JP" altLang="en-US" dirty="0"/>
              <a:t>手番でできる選択肢が無限にある、あるいは永久にゲームが終わらない可能性があれば無限のゲームになります。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27</a:t>
            </a:fld>
            <a:endParaRPr lang="en-US" altLang="ja-JP"/>
          </a:p>
        </p:txBody>
      </p:sp>
    </p:spTree>
    <p:extLst>
      <p:ext uri="{BB962C8B-B14F-4D97-AF65-F5344CB8AC3E}">
        <p14:creationId xmlns:p14="http://schemas.microsoft.com/office/powerpoint/2010/main" val="1771352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有限のゲームの例として連珠があります。</a:t>
            </a:r>
            <a:endParaRPr kumimoji="1" lang="en-US" altLang="ja-JP" dirty="0"/>
          </a:p>
          <a:p>
            <a:r>
              <a:rPr kumimoji="1" lang="ja-JP" altLang="en-US" dirty="0"/>
              <a:t>連珠は縦横斜めに自分の石を</a:t>
            </a:r>
            <a:r>
              <a:rPr kumimoji="1" lang="en-US" altLang="ja-JP" dirty="0"/>
              <a:t>5</a:t>
            </a:r>
            <a:r>
              <a:rPr kumimoji="1" lang="ja-JP" altLang="en-US" dirty="0"/>
              <a:t>目並べば勝ちになるゲームです。</a:t>
            </a:r>
            <a:endParaRPr kumimoji="1" lang="en-US" altLang="ja-JP" dirty="0"/>
          </a:p>
          <a:p>
            <a:r>
              <a:rPr kumimoji="1" lang="ja-JP" altLang="en-US" dirty="0"/>
              <a:t>手番のプレイヤーは、</a:t>
            </a:r>
            <a:r>
              <a:rPr kumimoji="1" lang="en-US" altLang="ja-JP" dirty="0"/>
              <a:t>15×15</a:t>
            </a:r>
            <a:r>
              <a:rPr kumimoji="1" lang="ja-JP" altLang="en-US" dirty="0"/>
              <a:t>の目のうちすでに石がある目以外ならどこでも打てます。</a:t>
            </a:r>
            <a:endParaRPr kumimoji="1" lang="en-US" altLang="ja-JP" dirty="0"/>
          </a:p>
          <a:p>
            <a:r>
              <a:rPr kumimoji="1" lang="en-US" altLang="ja-JP" dirty="0"/>
              <a:t>1</a:t>
            </a:r>
            <a:r>
              <a:rPr kumimoji="1" lang="ja-JP" altLang="en-US" dirty="0"/>
              <a:t>手目は</a:t>
            </a:r>
            <a:r>
              <a:rPr kumimoji="1" lang="en-US" altLang="ja-JP" dirty="0"/>
              <a:t>15*15 </a:t>
            </a:r>
            <a:r>
              <a:rPr kumimoji="1" lang="ja-JP" altLang="en-US" dirty="0"/>
              <a:t>で</a:t>
            </a:r>
            <a:r>
              <a:rPr kumimoji="1" lang="en-US" altLang="ja-JP" dirty="0"/>
              <a:t>225</a:t>
            </a:r>
            <a:r>
              <a:rPr kumimoji="1" lang="ja-JP" altLang="en-US" dirty="0"/>
              <a:t>通り、</a:t>
            </a:r>
            <a:endParaRPr kumimoji="1" lang="en-US" altLang="ja-JP" dirty="0"/>
          </a:p>
          <a:p>
            <a:r>
              <a:rPr kumimoji="1" lang="en-US" altLang="ja-JP" dirty="0"/>
              <a:t>2</a:t>
            </a:r>
            <a:r>
              <a:rPr kumimoji="1" lang="ja-JP" altLang="en-US" dirty="0"/>
              <a:t>手目は</a:t>
            </a:r>
            <a:r>
              <a:rPr kumimoji="1" lang="en-US" altLang="ja-JP" dirty="0"/>
              <a:t>1</a:t>
            </a:r>
            <a:r>
              <a:rPr kumimoji="1" lang="ja-JP" altLang="en-US" dirty="0"/>
              <a:t>つ減って</a:t>
            </a:r>
            <a:r>
              <a:rPr kumimoji="1" lang="en-US" altLang="ja-JP" dirty="0"/>
              <a:t>224</a:t>
            </a:r>
            <a:r>
              <a:rPr kumimoji="1" lang="ja-JP" altLang="en-US" dirty="0"/>
              <a:t>通り、</a:t>
            </a:r>
            <a:endParaRPr kumimoji="1" lang="en-US" altLang="ja-JP" dirty="0"/>
          </a:p>
          <a:p>
            <a:r>
              <a:rPr kumimoji="1" lang="en-US" altLang="ja-JP" dirty="0"/>
              <a:t>3</a:t>
            </a:r>
            <a:r>
              <a:rPr kumimoji="1" lang="ja-JP" altLang="en-US" dirty="0"/>
              <a:t>手目はさらに</a:t>
            </a:r>
            <a:r>
              <a:rPr kumimoji="1" lang="en-US" altLang="ja-JP" dirty="0"/>
              <a:t>1</a:t>
            </a:r>
            <a:r>
              <a:rPr kumimoji="1" lang="ja-JP" altLang="en-US" dirty="0"/>
              <a:t>つ減って</a:t>
            </a:r>
            <a:r>
              <a:rPr kumimoji="1" lang="en-US" altLang="ja-JP" dirty="0"/>
              <a:t>223</a:t>
            </a:r>
            <a:r>
              <a:rPr kumimoji="1" lang="ja-JP" altLang="en-US" dirty="0"/>
              <a:t>通りですので、</a:t>
            </a:r>
            <a:endParaRPr kumimoji="1" lang="en-US" altLang="ja-JP" dirty="0"/>
          </a:p>
          <a:p>
            <a:r>
              <a:rPr kumimoji="1" lang="ja-JP" altLang="en-US" dirty="0"/>
              <a:t>可能な局面数は、</a:t>
            </a:r>
            <a:r>
              <a:rPr kumimoji="1" lang="en-US" altLang="ja-JP" dirty="0"/>
              <a:t>225</a:t>
            </a:r>
            <a:r>
              <a:rPr kumimoji="1" lang="ja-JP" altLang="en-US" dirty="0"/>
              <a:t>の階乗通りあります。</a:t>
            </a:r>
            <a:endParaRPr kumimoji="1" lang="en-US" altLang="ja-JP" dirty="0"/>
          </a:p>
          <a:p>
            <a:r>
              <a:rPr kumimoji="1" lang="ja-JP" altLang="en-US" dirty="0"/>
              <a:t>膨大な数ですが有限ですので、連珠は有限のゲームになります。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28</a:t>
            </a:fld>
            <a:endParaRPr lang="en-US" altLang="ja-JP"/>
          </a:p>
        </p:txBody>
      </p:sp>
    </p:spTree>
    <p:extLst>
      <p:ext uri="{BB962C8B-B14F-4D97-AF65-F5344CB8AC3E}">
        <p14:creationId xmlns:p14="http://schemas.microsoft.com/office/powerpoint/2010/main" val="2513666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無限のゲームの例として、テープルとコインというゲームがあります。</a:t>
            </a:r>
            <a:endParaRPr kumimoji="1" lang="en-US" altLang="ja-JP" dirty="0"/>
          </a:p>
          <a:p>
            <a:r>
              <a:rPr kumimoji="1" lang="ja-JP" altLang="en-US" dirty="0"/>
              <a:t>プレイヤーは、長方形のテーブルの上にコインを置いていきます。</a:t>
            </a:r>
            <a:endParaRPr kumimoji="1" lang="en-US" altLang="ja-JP" dirty="0"/>
          </a:p>
          <a:p>
            <a:r>
              <a:rPr kumimoji="1" lang="ja-JP" altLang="en-US" dirty="0"/>
              <a:t>このとき、コインがすでに置かれている他のコインに触れてはいけません。</a:t>
            </a:r>
            <a:endParaRPr kumimoji="1" lang="en-US" altLang="ja-JP" dirty="0"/>
          </a:p>
          <a:p>
            <a:r>
              <a:rPr kumimoji="1" lang="ja-JP" altLang="en-US" dirty="0"/>
              <a:t>コインが置けなるなると負けになります。</a:t>
            </a:r>
            <a:endParaRPr kumimoji="1" lang="en-US" altLang="ja-JP" dirty="0"/>
          </a:p>
          <a:p>
            <a:r>
              <a:rPr kumimoji="1" lang="ja-JP" altLang="en-US" dirty="0"/>
              <a:t>コインのおける位置は連続的ですので、各手番でプレイヤーが取れる手は</a:t>
            </a:r>
            <a:endParaRPr kumimoji="1" lang="en-US" altLang="ja-JP" dirty="0"/>
          </a:p>
          <a:p>
            <a:r>
              <a:rPr kumimoji="1" lang="ja-JP" altLang="en-US" dirty="0"/>
              <a:t>無限にあります。</a:t>
            </a:r>
            <a:endParaRPr kumimoji="1" lang="en-US" altLang="ja-JP" dirty="0"/>
          </a:p>
          <a:p>
            <a:r>
              <a:rPr kumimoji="1" lang="ja-JP" altLang="en-US" dirty="0"/>
              <a:t>よって、テーブルとコインは無限のゲームになります。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29</a:t>
            </a:fld>
            <a:endParaRPr lang="en-US" altLang="ja-JP"/>
          </a:p>
        </p:txBody>
      </p:sp>
    </p:spTree>
    <p:extLst>
      <p:ext uri="{BB962C8B-B14F-4D97-AF65-F5344CB8AC3E}">
        <p14:creationId xmlns:p14="http://schemas.microsoft.com/office/powerpoint/2010/main" val="3691843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前回と同様に下の方に出席カードを提出してください、と書いてあるので、</a:t>
            </a:r>
            <a:r>
              <a:rPr kumimoji="1" lang="en-US" altLang="ja-JP" dirty="0"/>
              <a:t>URL</a:t>
            </a:r>
            <a:r>
              <a:rPr kumimoji="1" lang="ja-JP" altLang="en-US" dirty="0"/>
              <a:t>をクリックしてください。</a:t>
            </a:r>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3</a:t>
            </a:fld>
            <a:endParaRPr kumimoji="1" lang="ja-JP" altLang="en-US"/>
          </a:p>
        </p:txBody>
      </p:sp>
    </p:spTree>
    <p:extLst>
      <p:ext uri="{BB962C8B-B14F-4D97-AF65-F5344CB8AC3E}">
        <p14:creationId xmlns:p14="http://schemas.microsoft.com/office/powerpoint/2010/main" val="847842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さて、ここで問題です。</a:t>
            </a:r>
            <a:endParaRPr kumimoji="1" lang="en-US" altLang="ja-JP" dirty="0"/>
          </a:p>
          <a:p>
            <a:r>
              <a:rPr kumimoji="1" lang="ja-JP" altLang="en-US" dirty="0"/>
              <a:t>将棋は皆さんご存じでしょうか。</a:t>
            </a:r>
            <a:endParaRPr kumimoji="1" lang="en-US" altLang="ja-JP" dirty="0"/>
          </a:p>
          <a:p>
            <a:r>
              <a:rPr kumimoji="1" lang="ja-JP" altLang="en-US" dirty="0"/>
              <a:t>将棋は有限のゲームでしょうか？</a:t>
            </a:r>
            <a:endParaRPr kumimoji="1" lang="en-US" altLang="ja-JP" dirty="0"/>
          </a:p>
          <a:p>
            <a:r>
              <a:rPr kumimoji="1" lang="ja-JP" altLang="en-US" dirty="0"/>
              <a:t>将棋は局面の数は有限です。</a:t>
            </a:r>
            <a:endParaRPr kumimoji="1" lang="en-US" altLang="ja-JP" dirty="0"/>
          </a:p>
          <a:p>
            <a:r>
              <a:rPr kumimoji="1" lang="ja-JP" altLang="en-US" dirty="0"/>
              <a:t>有限の大きさの盤上で有限個の駒を動かすのですから、</a:t>
            </a:r>
            <a:endParaRPr kumimoji="1" lang="en-US" altLang="ja-JP" dirty="0"/>
          </a:p>
          <a:p>
            <a:r>
              <a:rPr kumimoji="1" lang="ja-JP" altLang="en-US" dirty="0"/>
              <a:t>膨大な数とは言え局面数は有限です。</a:t>
            </a:r>
            <a:endParaRPr kumimoji="1" lang="en-US" altLang="ja-JP" dirty="0"/>
          </a:p>
          <a:p>
            <a:r>
              <a:rPr kumimoji="1" lang="ja-JP" altLang="en-US" dirty="0"/>
              <a:t>また、対局中同一局面が</a:t>
            </a:r>
            <a:r>
              <a:rPr kumimoji="1" lang="en-US" altLang="ja-JP" dirty="0"/>
              <a:t>4</a:t>
            </a:r>
            <a:r>
              <a:rPr kumimoji="1" lang="ja-JP" altLang="en-US" dirty="0"/>
              <a:t>回現れると、千日手となりますので、</a:t>
            </a:r>
            <a:endParaRPr kumimoji="1" lang="en-US" altLang="ja-JP" dirty="0"/>
          </a:p>
          <a:p>
            <a:r>
              <a:rPr kumimoji="1" lang="en-US" altLang="ja-JP" dirty="0"/>
              <a:t>1</a:t>
            </a:r>
            <a:r>
              <a:rPr kumimoji="1" lang="ja-JP" altLang="en-US" dirty="0"/>
              <a:t>回の対局が無限に続くことはありません。</a:t>
            </a:r>
            <a:endParaRPr kumimoji="1" lang="en-US" altLang="ja-JP" dirty="0"/>
          </a:p>
          <a:p>
            <a:r>
              <a:rPr kumimoji="1" lang="ja-JP" altLang="en-US" dirty="0"/>
              <a:t>現在のプロのルールでは、千日手になると先手後手を入れ替えて指しなおしになります。</a:t>
            </a:r>
            <a:endParaRPr kumimoji="1" lang="en-US" altLang="ja-JP" dirty="0"/>
          </a:p>
          <a:p>
            <a:r>
              <a:rPr kumimoji="1" lang="ja-JP" altLang="en-US" dirty="0"/>
              <a:t>それでは、千日手で指しなおした後の対局が再度千日手になるとどうなるのでしょう。</a:t>
            </a:r>
            <a:endParaRPr kumimoji="1" lang="en-US" altLang="ja-JP" dirty="0"/>
          </a:p>
          <a:p>
            <a:r>
              <a:rPr kumimoji="1" lang="ja-JP" altLang="en-US" dirty="0"/>
              <a:t>この場合は再度指しなおしです。</a:t>
            </a:r>
            <a:endParaRPr kumimoji="1" lang="en-US" altLang="ja-JP" dirty="0"/>
          </a:p>
          <a:p>
            <a:r>
              <a:rPr kumimoji="1" lang="ja-JP" altLang="en-US" dirty="0"/>
              <a:t>理論上は、千日手の指しなおしが無限に続く可能性があります。</a:t>
            </a:r>
            <a:endParaRPr kumimoji="1" lang="en-US" altLang="ja-JP" dirty="0"/>
          </a:p>
          <a:p>
            <a:r>
              <a:rPr kumimoji="1" lang="ja-JP" altLang="en-US" dirty="0"/>
              <a:t>つまり、将棋は理論上は無限のゲームなのです。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30</a:t>
            </a:fld>
            <a:endParaRPr lang="en-US" altLang="ja-JP"/>
          </a:p>
        </p:txBody>
      </p:sp>
    </p:spTree>
    <p:extLst>
      <p:ext uri="{BB962C8B-B14F-4D97-AF65-F5344CB8AC3E}">
        <p14:creationId xmlns:p14="http://schemas.microsoft.com/office/powerpoint/2010/main" val="3213564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実際にプロで千日手が連続することがあるのか、というと、あります。</a:t>
            </a:r>
            <a:endParaRPr kumimoji="1" lang="en-US" altLang="ja-JP" dirty="0"/>
          </a:p>
          <a:p>
            <a:r>
              <a:rPr kumimoji="1" lang="en-US" altLang="ja-JP" dirty="0"/>
              <a:t>2014</a:t>
            </a:r>
            <a:r>
              <a:rPr kumimoji="1" lang="ja-JP" altLang="en-US" dirty="0"/>
              <a:t>年には、伊藤五段対宮田六段の対局では、</a:t>
            </a:r>
            <a:endParaRPr kumimoji="1" lang="en-US" altLang="ja-JP" dirty="0"/>
          </a:p>
          <a:p>
            <a:r>
              <a:rPr kumimoji="1" lang="ja-JP" altLang="en-US" dirty="0"/>
              <a:t>連続</a:t>
            </a:r>
            <a:r>
              <a:rPr kumimoji="1" lang="en-US" altLang="ja-JP" dirty="0"/>
              <a:t>3</a:t>
            </a:r>
            <a:r>
              <a:rPr kumimoji="1" lang="ja-JP" altLang="en-US" dirty="0"/>
              <a:t>回千日手で指しなおしとなり、</a:t>
            </a:r>
            <a:r>
              <a:rPr kumimoji="1" lang="en-US" altLang="ja-JP" dirty="0"/>
              <a:t>4</a:t>
            </a:r>
            <a:r>
              <a:rPr kumimoji="1" lang="ja-JP" altLang="en-US" dirty="0"/>
              <a:t>回目でようやく決着が付きました。</a:t>
            </a:r>
            <a:endParaRPr kumimoji="1" lang="en-US" altLang="ja-JP" dirty="0"/>
          </a:p>
          <a:p>
            <a:r>
              <a:rPr kumimoji="1" lang="ja-JP" altLang="en-US" dirty="0"/>
              <a:t>現在のルールでは、千日手は</a:t>
            </a:r>
            <a:r>
              <a:rPr kumimoji="1" lang="en-US" altLang="ja-JP" dirty="0"/>
              <a:t>30</a:t>
            </a:r>
            <a:r>
              <a:rPr kumimoji="1" lang="ja-JP" altLang="en-US" dirty="0"/>
              <a:t>分休憩をはさんだ後に指しなおしです。</a:t>
            </a:r>
            <a:endParaRPr kumimoji="1" lang="en-US" altLang="ja-JP" dirty="0"/>
          </a:p>
          <a:p>
            <a:r>
              <a:rPr kumimoji="1" lang="ja-JP" altLang="en-US" dirty="0"/>
              <a:t>ルール上は無限に指しなおしはできますが、棋士も人間ですから、無限に指し続けることはできません。</a:t>
            </a:r>
            <a:endParaRPr kumimoji="1" lang="en-US" altLang="ja-JP" dirty="0"/>
          </a:p>
          <a:p>
            <a:r>
              <a:rPr kumimoji="1" lang="ja-JP" altLang="en-US" dirty="0"/>
              <a:t>以前のルールですと、千日手は日を改めて指しなおしでしたので、</a:t>
            </a:r>
            <a:endParaRPr kumimoji="1" lang="en-US" altLang="ja-JP" dirty="0"/>
          </a:p>
          <a:p>
            <a:r>
              <a:rPr kumimoji="1" lang="en-US" altLang="ja-JP" dirty="0"/>
              <a:t>4</a:t>
            </a:r>
            <a:r>
              <a:rPr kumimoji="1" lang="ja-JP" altLang="en-US" dirty="0"/>
              <a:t>回連続の指しなおしもありました。</a:t>
            </a:r>
            <a:endParaRPr kumimoji="1" lang="en-US" altLang="ja-JP" dirty="0"/>
          </a:p>
          <a:p>
            <a:r>
              <a:rPr kumimoji="1" lang="en-US" altLang="ja-JP" dirty="0"/>
              <a:t>1963</a:t>
            </a:r>
            <a:r>
              <a:rPr kumimoji="1" lang="ja-JP" altLang="en-US" dirty="0"/>
              <a:t>年の加藤八段対熊谷八段の対局では、</a:t>
            </a:r>
            <a:r>
              <a:rPr kumimoji="1" lang="en-US" altLang="ja-JP" dirty="0"/>
              <a:t>4</a:t>
            </a:r>
            <a:r>
              <a:rPr kumimoji="1" lang="ja-JP" altLang="en-US" dirty="0"/>
              <a:t>回指しなおしで決着がつくまで</a:t>
            </a:r>
            <a:r>
              <a:rPr kumimoji="1" lang="en-US" altLang="ja-JP" dirty="0"/>
              <a:t>2</a:t>
            </a:r>
            <a:r>
              <a:rPr kumimoji="1" lang="ja-JP" altLang="en-US" dirty="0"/>
              <a:t>か月もかかっています。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31</a:t>
            </a:fld>
            <a:endParaRPr lang="en-US" altLang="ja-JP"/>
          </a:p>
        </p:txBody>
      </p:sp>
    </p:spTree>
    <p:extLst>
      <p:ext uri="{BB962C8B-B14F-4D97-AF65-F5344CB8AC3E}">
        <p14:creationId xmlns:p14="http://schemas.microsoft.com/office/powerpoint/2010/main" val="1905596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次の分類は、情報秘匿性です。</a:t>
            </a:r>
            <a:endParaRPr kumimoji="1" lang="en-US" altLang="ja-JP" dirty="0"/>
          </a:p>
          <a:p>
            <a:r>
              <a:rPr kumimoji="1" lang="ja-JP" altLang="en-US" dirty="0"/>
              <a:t>完全情報ゲームでは、ゲームに関する情報が開示されています。</a:t>
            </a:r>
            <a:endParaRPr kumimoji="1" lang="en-US" altLang="ja-JP" dirty="0"/>
          </a:p>
          <a:p>
            <a:r>
              <a:rPr kumimoji="1" lang="ja-JP" altLang="en-US" dirty="0"/>
              <a:t>各プレイヤーが取れる手は、自分以外も含めて全て明示されています。</a:t>
            </a:r>
            <a:endParaRPr kumimoji="1" lang="en-US" altLang="ja-JP" dirty="0"/>
          </a:p>
          <a:p>
            <a:r>
              <a:rPr kumimoji="1" lang="ja-JP" altLang="en-US" dirty="0"/>
              <a:t>一方、不完全情報ゲームは、一部の情報が秘匿されています。</a:t>
            </a:r>
            <a:endParaRPr kumimoji="1" lang="en-US" altLang="ja-JP" dirty="0"/>
          </a:p>
          <a:p>
            <a:r>
              <a:rPr kumimoji="1" lang="ja-JP" altLang="en-US" dirty="0"/>
              <a:t>例えば、手札を相手に見せない場合は、自分以外のプレイヤーが取れる手が不明になります。</a:t>
            </a:r>
            <a:endParaRPr kumimoji="1" lang="en-US" altLang="ja-JP" dirty="0"/>
          </a:p>
          <a:p>
            <a:r>
              <a:rPr kumimoji="1" lang="ja-JP" altLang="en-US" dirty="0"/>
              <a:t>また、山札から引く場合は、自分の取れる手も不明になります。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32</a:t>
            </a:fld>
            <a:endParaRPr lang="en-US" altLang="ja-JP"/>
          </a:p>
        </p:txBody>
      </p:sp>
    </p:spTree>
    <p:extLst>
      <p:ext uri="{BB962C8B-B14F-4D97-AF65-F5344CB8AC3E}">
        <p14:creationId xmlns:p14="http://schemas.microsoft.com/office/powerpoint/2010/main" val="17086740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完全情報ゲームの例としてミルというゲームがあります。</a:t>
            </a:r>
            <a:endParaRPr kumimoji="1" lang="en-US" altLang="ja-JP" dirty="0"/>
          </a:p>
          <a:p>
            <a:r>
              <a:rPr kumimoji="1" lang="ja-JP" altLang="en-US" dirty="0"/>
              <a:t>各プレイヤーは</a:t>
            </a:r>
            <a:r>
              <a:rPr kumimoji="1" lang="en-US" altLang="ja-JP" dirty="0"/>
              <a:t>9</a:t>
            </a:r>
            <a:r>
              <a:rPr kumimoji="1" lang="ja-JP" altLang="en-US" dirty="0"/>
              <a:t>個の石を持ち、</a:t>
            </a:r>
            <a:endParaRPr kumimoji="1" lang="en-US" altLang="ja-JP" dirty="0"/>
          </a:p>
          <a:p>
            <a:r>
              <a:rPr kumimoji="1" lang="ja-JP" altLang="en-US" dirty="0"/>
              <a:t>自分の手番で、石を盤に置くか、すでに置かれた石を線に沿って動かすかできます。</a:t>
            </a:r>
            <a:endParaRPr kumimoji="1" lang="en-US" altLang="ja-JP" dirty="0"/>
          </a:p>
          <a:p>
            <a:r>
              <a:rPr kumimoji="1" lang="ja-JP" altLang="en-US" dirty="0"/>
              <a:t>自分の石が</a:t>
            </a:r>
            <a:r>
              <a:rPr kumimoji="1" lang="en-US" altLang="ja-JP" dirty="0"/>
              <a:t>3</a:t>
            </a:r>
            <a:r>
              <a:rPr kumimoji="1" lang="ja-JP" altLang="en-US" dirty="0"/>
              <a:t>個直線上に並べば、相手の石を</a:t>
            </a:r>
            <a:r>
              <a:rPr kumimoji="1" lang="en-US" altLang="ja-JP" dirty="0"/>
              <a:t>1</a:t>
            </a:r>
            <a:r>
              <a:rPr kumimoji="1" lang="ja-JP" altLang="en-US" dirty="0"/>
              <a:t>個取れます。</a:t>
            </a:r>
            <a:endParaRPr kumimoji="1" lang="en-US" altLang="ja-JP" dirty="0"/>
          </a:p>
          <a:p>
            <a:r>
              <a:rPr kumimoji="1" lang="ja-JP" altLang="en-US" dirty="0"/>
              <a:t>これを繰り返し、相手の石を</a:t>
            </a:r>
            <a:r>
              <a:rPr kumimoji="1" lang="en-US" altLang="ja-JP" dirty="0"/>
              <a:t>2</a:t>
            </a:r>
            <a:r>
              <a:rPr kumimoji="1" lang="ja-JP" altLang="en-US" dirty="0"/>
              <a:t>個以下にすれば勝ちです。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33</a:t>
            </a:fld>
            <a:endParaRPr lang="en-US" altLang="ja-JP"/>
          </a:p>
        </p:txBody>
      </p:sp>
    </p:spTree>
    <p:extLst>
      <p:ext uri="{BB962C8B-B14F-4D97-AF65-F5344CB8AC3E}">
        <p14:creationId xmlns:p14="http://schemas.microsoft.com/office/powerpoint/2010/main" val="41428807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不完全情報ゲームの例としては、ババ抜きがあります。</a:t>
            </a:r>
            <a:endParaRPr kumimoji="1" lang="en-US" altLang="ja-JP" dirty="0"/>
          </a:p>
          <a:p>
            <a:r>
              <a:rPr kumimoji="1" lang="ja-JP" altLang="en-US" dirty="0"/>
              <a:t>ババ抜きでは自分以外の手札は不明です。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34</a:t>
            </a:fld>
            <a:endParaRPr lang="en-US" altLang="ja-JP"/>
          </a:p>
        </p:txBody>
      </p:sp>
    </p:spTree>
    <p:extLst>
      <p:ext uri="{BB962C8B-B14F-4D97-AF65-F5344CB8AC3E}">
        <p14:creationId xmlns:p14="http://schemas.microsoft.com/office/powerpoint/2010/main" val="2449194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七並べも不完全情報ゲームです。自分以外の手札は不明ですので、</a:t>
            </a:r>
            <a:endParaRPr kumimoji="1" lang="en-US" altLang="ja-JP" dirty="0"/>
          </a:p>
          <a:p>
            <a:r>
              <a:rPr kumimoji="1" lang="ja-JP" altLang="en-US" dirty="0"/>
              <a:t>他のプレイヤーの持つカードを考えながらカードを出していくことになります。</a:t>
            </a:r>
            <a:endParaRPr kumimoji="1" lang="en-US" altLang="ja-JP" dirty="0"/>
          </a:p>
          <a:p>
            <a:r>
              <a:rPr kumimoji="1" lang="ja-JP" altLang="en-US" dirty="0"/>
              <a:t>しかし、</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35</a:t>
            </a:fld>
            <a:endParaRPr lang="en-US" altLang="ja-JP"/>
          </a:p>
        </p:txBody>
      </p:sp>
    </p:spTree>
    <p:extLst>
      <p:ext uri="{BB962C8B-B14F-4D97-AF65-F5344CB8AC3E}">
        <p14:creationId xmlns:p14="http://schemas.microsoft.com/office/powerpoint/2010/main" val="29938601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人で七並べをする場合はどうでしょう？</a:t>
            </a:r>
            <a:endParaRPr kumimoji="1" lang="en-US" altLang="ja-JP" dirty="0"/>
          </a:p>
          <a:p>
            <a:r>
              <a:rPr kumimoji="1" lang="ja-JP" altLang="en-US" dirty="0"/>
              <a:t>自分の手札はわかりますし、場に出ている札も見えています。</a:t>
            </a:r>
            <a:endParaRPr kumimoji="1" lang="en-US" altLang="ja-JP" dirty="0"/>
          </a:p>
          <a:p>
            <a:r>
              <a:rPr kumimoji="1" lang="ja-JP" altLang="en-US" dirty="0"/>
              <a:t>すると、相手の手札はそれ以外のカードになります。</a:t>
            </a:r>
            <a:endParaRPr kumimoji="1" lang="en-US" altLang="ja-JP" dirty="0"/>
          </a:p>
          <a:p>
            <a:r>
              <a:rPr kumimoji="1" lang="ja-JP" altLang="en-US" dirty="0"/>
              <a:t>つまり、</a:t>
            </a:r>
            <a:r>
              <a:rPr kumimoji="1" lang="en-US" altLang="ja-JP" dirty="0"/>
              <a:t>2</a:t>
            </a:r>
            <a:r>
              <a:rPr kumimoji="1" lang="ja-JP" altLang="en-US" dirty="0"/>
              <a:t>人でする</a:t>
            </a:r>
            <a:endParaRPr kumimoji="1" lang="en-US" altLang="ja-JP" dirty="0"/>
          </a:p>
          <a:p>
            <a:r>
              <a:rPr kumimoji="1" lang="ja-JP" altLang="en-US" dirty="0"/>
              <a:t>七並べは完全情報ゲームになります。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36</a:t>
            </a:fld>
            <a:endParaRPr lang="en-US" altLang="ja-JP"/>
          </a:p>
        </p:txBody>
      </p:sp>
    </p:spTree>
    <p:extLst>
      <p:ext uri="{BB962C8B-B14F-4D97-AF65-F5344CB8AC3E}">
        <p14:creationId xmlns:p14="http://schemas.microsoft.com/office/powerpoint/2010/main" val="25138897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次は確定性です。</a:t>
            </a:r>
            <a:endParaRPr kumimoji="1" lang="en-US" altLang="ja-JP" dirty="0"/>
          </a:p>
          <a:p>
            <a:r>
              <a:rPr kumimoji="1" lang="ja-JP" altLang="en-US" dirty="0"/>
              <a:t>確定ゲーム、とは偶然の要素が無いゲームです。</a:t>
            </a:r>
            <a:endParaRPr kumimoji="1" lang="en-US" altLang="ja-JP" dirty="0"/>
          </a:p>
          <a:p>
            <a:r>
              <a:rPr kumimoji="1" lang="ja-JP" altLang="en-US" dirty="0"/>
              <a:t>各プレイヤーが手番で取れる手は決まっています。</a:t>
            </a:r>
            <a:endParaRPr kumimoji="1" lang="en-US" altLang="ja-JP" dirty="0"/>
          </a:p>
          <a:p>
            <a:r>
              <a:rPr kumimoji="1" lang="ja-JP" altLang="en-US" dirty="0"/>
              <a:t>対して不確定ゲームは、ダイスやルーレットを使ったり、山札からカードを引いたりして、</a:t>
            </a:r>
            <a:endParaRPr kumimoji="1" lang="en-US" altLang="ja-JP" dirty="0"/>
          </a:p>
          <a:p>
            <a:r>
              <a:rPr kumimoji="1" lang="ja-JP" altLang="en-US" dirty="0"/>
              <a:t>各プレイヤーが取れる手にランダム性があるゲームになります。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37</a:t>
            </a:fld>
            <a:endParaRPr lang="en-US" altLang="ja-JP"/>
          </a:p>
        </p:txBody>
      </p:sp>
    </p:spTree>
    <p:extLst>
      <p:ext uri="{BB962C8B-B14F-4D97-AF65-F5344CB8AC3E}">
        <p14:creationId xmlns:p14="http://schemas.microsoft.com/office/powerpoint/2010/main" val="25169173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確定ゲームの例として、石取りがあります。</a:t>
            </a:r>
            <a:endParaRPr kumimoji="1" lang="en-US" altLang="ja-JP" dirty="0"/>
          </a:p>
          <a:p>
            <a:r>
              <a:rPr kumimoji="1" lang="ja-JP" altLang="en-US" dirty="0"/>
              <a:t>初期状態では、石が何個かずつ、山になっています。</a:t>
            </a:r>
            <a:endParaRPr kumimoji="1" lang="en-US" altLang="ja-JP" dirty="0"/>
          </a:p>
          <a:p>
            <a:r>
              <a:rPr kumimoji="1" lang="ja-JP" altLang="en-US" dirty="0"/>
              <a:t>各プレイヤーは、手番で山の一つから、任意の個数の石を取ることができます。</a:t>
            </a:r>
            <a:endParaRPr kumimoji="1" lang="en-US" altLang="ja-JP" dirty="0"/>
          </a:p>
          <a:p>
            <a:r>
              <a:rPr kumimoji="1" lang="ja-JP" altLang="en-US" dirty="0"/>
              <a:t>これを繰り返し、最後の</a:t>
            </a:r>
            <a:r>
              <a:rPr kumimoji="1" lang="en-US" altLang="ja-JP" dirty="0"/>
              <a:t>1</a:t>
            </a:r>
            <a:r>
              <a:rPr kumimoji="1" lang="ja-JP" altLang="en-US" dirty="0"/>
              <a:t>個を取ると負けになります。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38</a:t>
            </a:fld>
            <a:endParaRPr lang="en-US" altLang="ja-JP"/>
          </a:p>
        </p:txBody>
      </p:sp>
    </p:spTree>
    <p:extLst>
      <p:ext uri="{BB962C8B-B14F-4D97-AF65-F5344CB8AC3E}">
        <p14:creationId xmlns:p14="http://schemas.microsoft.com/office/powerpoint/2010/main" val="3223638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不確定ゲームの例としてバックギャモンがあります。</a:t>
            </a:r>
            <a:endParaRPr kumimoji="1" lang="en-US" altLang="ja-JP" dirty="0"/>
          </a:p>
          <a:p>
            <a:r>
              <a:rPr kumimoji="1" lang="ja-JP" altLang="en-US" dirty="0"/>
              <a:t>バックギャモンはすごろくの一種です。</a:t>
            </a:r>
            <a:endParaRPr kumimoji="1" lang="en-US" altLang="ja-JP" dirty="0"/>
          </a:p>
          <a:p>
            <a:r>
              <a:rPr kumimoji="1" lang="ja-JP" altLang="en-US" dirty="0"/>
              <a:t>ダイスの目に従って駒を進め全ての駒がゴールすれば勝ちになります。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39</a:t>
            </a:fld>
            <a:endParaRPr lang="en-US" altLang="ja-JP"/>
          </a:p>
        </p:txBody>
      </p:sp>
    </p:spTree>
    <p:extLst>
      <p:ext uri="{BB962C8B-B14F-4D97-AF65-F5344CB8AC3E}">
        <p14:creationId xmlns:p14="http://schemas.microsoft.com/office/powerpoint/2010/main" val="1632518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氏名学籍番号を記入して出席カードを提出してください。</a:t>
            </a:r>
            <a:endParaRPr kumimoji="1" lang="en-US" altLang="ja-JP" dirty="0"/>
          </a:p>
          <a:p>
            <a:r>
              <a:rPr kumimoji="1" lang="ja-JP" altLang="en-US" dirty="0"/>
              <a:t>学籍番号は省略形ではなく、</a:t>
            </a:r>
            <a:r>
              <a:rPr kumimoji="1" lang="en-US" altLang="ja-JP" dirty="0"/>
              <a:t>10</a:t>
            </a:r>
            <a:r>
              <a:rPr kumimoji="1" lang="ja-JP" altLang="en-US" dirty="0"/>
              <a:t>桁全て書いてください。</a:t>
            </a:r>
            <a:endParaRPr kumimoji="1" lang="en-US" altLang="ja-JP" dirty="0"/>
          </a:p>
          <a:p>
            <a:r>
              <a:rPr kumimoji="1" lang="ja-JP" altLang="en-US" dirty="0"/>
              <a:t>今後も同様に、講義開始時に</a:t>
            </a:r>
            <a:r>
              <a:rPr kumimoji="1" lang="en-US" altLang="ja-JP" dirty="0" err="1"/>
              <a:t>GoogleClassroom</a:t>
            </a:r>
            <a:r>
              <a:rPr kumimoji="1" lang="ja-JP" altLang="en-US" dirty="0"/>
              <a:t>から出席カードを提出してください。</a:t>
            </a:r>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4</a:t>
            </a:fld>
            <a:endParaRPr kumimoji="1" lang="ja-JP" altLang="en-US"/>
          </a:p>
        </p:txBody>
      </p:sp>
    </p:spTree>
    <p:extLst>
      <p:ext uri="{BB962C8B-B14F-4D97-AF65-F5344CB8AC3E}">
        <p14:creationId xmlns:p14="http://schemas.microsoft.com/office/powerpoint/2010/main" val="39068843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最後の分類は手番です。</a:t>
            </a:r>
            <a:endParaRPr kumimoji="1" lang="en-US" altLang="ja-JP" dirty="0"/>
          </a:p>
          <a:p>
            <a:r>
              <a:rPr kumimoji="1" lang="ja-JP" altLang="en-US" dirty="0"/>
              <a:t>順次型は、手番が順番に回ってくるゲームです。</a:t>
            </a:r>
            <a:endParaRPr kumimoji="1" lang="en-US" altLang="ja-JP" dirty="0"/>
          </a:p>
          <a:p>
            <a:r>
              <a:rPr kumimoji="1" lang="ja-JP" altLang="en-US" dirty="0"/>
              <a:t>同時型は、各プレイヤーは同時に手を出します。</a:t>
            </a:r>
            <a:endParaRPr kumimoji="1" lang="en-US" altLang="ja-JP" dirty="0"/>
          </a:p>
          <a:p>
            <a:r>
              <a:rPr kumimoji="1" lang="ja-JP" altLang="en-US" dirty="0"/>
              <a:t>多くの場合は、出し遅れは負けになります。</a:t>
            </a:r>
            <a:endParaRPr kumimoji="1" lang="en-US" altLang="ja-JP" dirty="0"/>
          </a:p>
          <a:p>
            <a:r>
              <a:rPr kumimoji="1" lang="ja-JP" altLang="en-US" dirty="0"/>
              <a:t>また、相手に見えないように手を決めた後、同時に公開する場合も同時型になります。</a:t>
            </a:r>
            <a:endParaRPr kumimoji="1" lang="en-US" altLang="ja-JP" dirty="0"/>
          </a:p>
          <a:p>
            <a:r>
              <a:rPr kumimoji="1" lang="ja-JP" altLang="en-US" dirty="0"/>
              <a:t>反射型は、先に着手したプレイヤーのみ有効となるゲームです。</a:t>
            </a:r>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40</a:t>
            </a:fld>
            <a:endParaRPr lang="en-US" altLang="ja-JP"/>
          </a:p>
        </p:txBody>
      </p:sp>
    </p:spTree>
    <p:extLst>
      <p:ext uri="{BB962C8B-B14F-4D97-AF65-F5344CB8AC3E}">
        <p14:creationId xmlns:p14="http://schemas.microsoft.com/office/powerpoint/2010/main" val="14986424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順次型ゲームの例としては、ドミノを使ったファイブアップというゲームがあります。</a:t>
            </a:r>
            <a:endParaRPr kumimoji="1" lang="en-US" altLang="ja-JP" dirty="0"/>
          </a:p>
          <a:p>
            <a:r>
              <a:rPr kumimoji="1" lang="ja-JP" altLang="en-US" dirty="0"/>
              <a:t>このゲームは、手番が順番に回ってきます。</a:t>
            </a:r>
            <a:endParaRPr kumimoji="1" lang="en-US" altLang="ja-JP" dirty="0"/>
          </a:p>
          <a:p>
            <a:r>
              <a:rPr kumimoji="1" lang="ja-JP" altLang="en-US" dirty="0"/>
              <a:t>手番のプレイヤーはドミノを同じ目がくっつくように並べることができます。</a:t>
            </a:r>
            <a:endParaRPr kumimoji="1" lang="en-US" altLang="ja-JP" dirty="0"/>
          </a:p>
          <a:p>
            <a:r>
              <a:rPr kumimoji="1" lang="ja-JP" altLang="en-US" dirty="0"/>
              <a:t>このとき、端にあるドミノの目の合計が</a:t>
            </a:r>
            <a:r>
              <a:rPr kumimoji="1" lang="en-US" altLang="ja-JP" dirty="0"/>
              <a:t>5</a:t>
            </a:r>
            <a:r>
              <a:rPr kumimoji="1" lang="ja-JP" altLang="en-US" dirty="0"/>
              <a:t>の倍数になれば得点が入ります。</a:t>
            </a:r>
            <a:endParaRPr kumimoji="1" lang="en-US" altLang="ja-JP" dirty="0"/>
          </a:p>
          <a:p>
            <a:r>
              <a:rPr kumimoji="1" lang="ja-JP" altLang="en-US" dirty="0"/>
              <a:t>最初に</a:t>
            </a:r>
            <a:r>
              <a:rPr kumimoji="1" lang="en-US" altLang="ja-JP" dirty="0"/>
              <a:t>46</a:t>
            </a:r>
            <a:r>
              <a:rPr kumimoji="1" lang="ja-JP" altLang="en-US" dirty="0"/>
              <a:t>のドミノを置くと、</a:t>
            </a:r>
            <a:r>
              <a:rPr kumimoji="1" lang="en-US" altLang="ja-JP" dirty="0"/>
              <a:t>4+6=10</a:t>
            </a:r>
            <a:r>
              <a:rPr kumimoji="1" lang="ja-JP" altLang="en-US" dirty="0"/>
              <a:t>で</a:t>
            </a:r>
            <a:r>
              <a:rPr kumimoji="1" lang="en-US" altLang="ja-JP" dirty="0"/>
              <a:t>5</a:t>
            </a:r>
            <a:r>
              <a:rPr kumimoji="1" lang="ja-JP" altLang="en-US" dirty="0"/>
              <a:t>の倍数なので得点</a:t>
            </a:r>
            <a:endParaRPr kumimoji="1" lang="en-US" altLang="ja-JP" dirty="0"/>
          </a:p>
          <a:p>
            <a:r>
              <a:rPr kumimoji="1" lang="ja-JP" altLang="en-US" dirty="0"/>
              <a:t>そこに</a:t>
            </a:r>
            <a:r>
              <a:rPr kumimoji="1" lang="en-US" altLang="ja-JP" dirty="0"/>
              <a:t>54</a:t>
            </a:r>
            <a:r>
              <a:rPr kumimoji="1" lang="ja-JP" altLang="en-US" dirty="0"/>
              <a:t>を繋げると、</a:t>
            </a:r>
            <a:r>
              <a:rPr kumimoji="1" lang="en-US" altLang="ja-JP" dirty="0"/>
              <a:t>5+6</a:t>
            </a:r>
            <a:r>
              <a:rPr kumimoji="1" lang="ja-JP" altLang="en-US" dirty="0"/>
              <a:t>は</a:t>
            </a:r>
            <a:r>
              <a:rPr kumimoji="1" lang="en-US" altLang="ja-JP" dirty="0"/>
              <a:t>5</a:t>
            </a:r>
            <a:r>
              <a:rPr kumimoji="1" lang="ja-JP" altLang="en-US" dirty="0"/>
              <a:t>の倍数ではないので無得点、</a:t>
            </a:r>
            <a:endParaRPr kumimoji="1" lang="en-US" altLang="ja-JP" dirty="0"/>
          </a:p>
          <a:p>
            <a:r>
              <a:rPr kumimoji="1" lang="en-US" altLang="ja-JP" dirty="0"/>
              <a:t>55 </a:t>
            </a:r>
            <a:r>
              <a:rPr kumimoji="1" lang="ja-JP" altLang="en-US" dirty="0"/>
              <a:t>を繋げると</a:t>
            </a:r>
            <a:r>
              <a:rPr kumimoji="1" lang="en-US" altLang="ja-JP" dirty="0"/>
              <a:t>5+5+6 </a:t>
            </a:r>
            <a:r>
              <a:rPr kumimoji="1" lang="ja-JP" altLang="en-US" dirty="0"/>
              <a:t>は</a:t>
            </a:r>
            <a:r>
              <a:rPr kumimoji="1" lang="en-US" altLang="ja-JP" dirty="0"/>
              <a:t>5</a:t>
            </a:r>
            <a:r>
              <a:rPr kumimoji="1" lang="ja-JP" altLang="en-US" dirty="0"/>
              <a:t>の倍数ではないので無得点、</a:t>
            </a:r>
            <a:endParaRPr kumimoji="1" lang="en-US" altLang="ja-JP" dirty="0"/>
          </a:p>
          <a:p>
            <a:r>
              <a:rPr kumimoji="1" lang="en-US" altLang="ja-JP" dirty="0"/>
              <a:t>56</a:t>
            </a:r>
            <a:r>
              <a:rPr kumimoji="1" lang="ja-JP" altLang="en-US" dirty="0"/>
              <a:t>を繋げると、</a:t>
            </a:r>
            <a:r>
              <a:rPr kumimoji="1" lang="en-US" altLang="ja-JP" dirty="0"/>
              <a:t>5+5+5=15 </a:t>
            </a:r>
            <a:r>
              <a:rPr kumimoji="1" lang="ja-JP" altLang="en-US" dirty="0"/>
              <a:t>で</a:t>
            </a:r>
            <a:r>
              <a:rPr kumimoji="1" lang="en-US" altLang="ja-JP" dirty="0"/>
              <a:t>5</a:t>
            </a:r>
            <a:r>
              <a:rPr kumimoji="1" lang="ja-JP" altLang="en-US" dirty="0"/>
              <a:t>の倍数なので得点、となります。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41</a:t>
            </a:fld>
            <a:endParaRPr lang="en-US" altLang="ja-JP"/>
          </a:p>
        </p:txBody>
      </p:sp>
    </p:spTree>
    <p:extLst>
      <p:ext uri="{BB962C8B-B14F-4D97-AF65-F5344CB8AC3E}">
        <p14:creationId xmlns:p14="http://schemas.microsoft.com/office/powerpoint/2010/main" val="34792333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同時型ゲームの代表例はじゃんけんです。</a:t>
            </a:r>
            <a:endParaRPr kumimoji="1" lang="en-US" altLang="ja-JP" dirty="0"/>
          </a:p>
          <a:p>
            <a:r>
              <a:rPr kumimoji="1" lang="ja-JP" altLang="en-US" dirty="0"/>
              <a:t>じゃんけんは通常は後だしすると負けになります。</a:t>
            </a:r>
            <a:endParaRPr kumimoji="1" lang="en-US" altLang="ja-JP" dirty="0"/>
          </a:p>
          <a:p>
            <a:r>
              <a:rPr kumimoji="1" lang="ja-JP" altLang="en-US" dirty="0"/>
              <a:t>しかし、</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42</a:t>
            </a:fld>
            <a:endParaRPr lang="en-US" altLang="ja-JP"/>
          </a:p>
        </p:txBody>
      </p:sp>
    </p:spTree>
    <p:extLst>
      <p:ext uri="{BB962C8B-B14F-4D97-AF65-F5344CB8AC3E}">
        <p14:creationId xmlns:p14="http://schemas.microsoft.com/office/powerpoint/2010/main" val="785042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en-US" altLang="ja-JP" dirty="0"/>
              <a:t>2011</a:t>
            </a:r>
            <a:r>
              <a:rPr kumimoji="1" lang="ja-JP" altLang="en-US" dirty="0"/>
              <a:t>年に、東京大学が勝率</a:t>
            </a:r>
            <a:r>
              <a:rPr kumimoji="1" lang="en-US" altLang="ja-JP" dirty="0"/>
              <a:t>100% </a:t>
            </a:r>
            <a:r>
              <a:rPr kumimoji="1" lang="ja-JP" altLang="en-US" dirty="0"/>
              <a:t>のじゃんけんロボを作っています。</a:t>
            </a:r>
            <a:endParaRPr kumimoji="1" lang="en-US" altLang="ja-JP" dirty="0"/>
          </a:p>
          <a:p>
            <a:r>
              <a:rPr kumimoji="1" lang="ja-JP" altLang="en-US" dirty="0"/>
              <a:t>このロボットは、実は後だししています。</a:t>
            </a:r>
            <a:endParaRPr kumimoji="1" lang="en-US" altLang="ja-JP" dirty="0"/>
          </a:p>
          <a:p>
            <a:r>
              <a:rPr kumimoji="1" lang="ja-JP" altLang="en-US" dirty="0"/>
              <a:t>人間が出した手を見て、</a:t>
            </a:r>
            <a:r>
              <a:rPr kumimoji="1" lang="en-US" altLang="ja-JP" dirty="0"/>
              <a:t>1m</a:t>
            </a:r>
            <a:r>
              <a:rPr kumimoji="1" lang="ja-JP" altLang="en-US" dirty="0"/>
              <a:t>秒後にそれに勝つ手を出します。</a:t>
            </a:r>
            <a:endParaRPr kumimoji="1" lang="en-US" altLang="ja-JP" dirty="0"/>
          </a:p>
          <a:p>
            <a:r>
              <a:rPr kumimoji="1" lang="ja-JP" altLang="en-US" dirty="0"/>
              <a:t>実際には後だしなのですが、</a:t>
            </a:r>
            <a:r>
              <a:rPr kumimoji="1" lang="en-US" altLang="ja-JP" dirty="0"/>
              <a:t>1m</a:t>
            </a:r>
            <a:r>
              <a:rPr kumimoji="1" lang="ja-JP" altLang="en-US" dirty="0"/>
              <a:t>秒では後だしだと認識できません。</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43</a:t>
            </a:fld>
            <a:endParaRPr lang="en-US" altLang="ja-JP"/>
          </a:p>
        </p:txBody>
      </p:sp>
    </p:spTree>
    <p:extLst>
      <p:ext uri="{BB962C8B-B14F-4D97-AF65-F5344CB8AC3E}">
        <p14:creationId xmlns:p14="http://schemas.microsoft.com/office/powerpoint/2010/main" val="22313723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反射型ゲームの例としてはスピードがあります。</a:t>
            </a:r>
            <a:endParaRPr kumimoji="1" lang="en-US" altLang="ja-JP" dirty="0"/>
          </a:p>
          <a:p>
            <a:r>
              <a:rPr kumimoji="1" lang="ja-JP" altLang="en-US" dirty="0"/>
              <a:t>このゲームは、プレイヤーは場に出ているカードの数字の</a:t>
            </a:r>
            <a:endParaRPr kumimoji="1" lang="en-US" altLang="ja-JP" dirty="0"/>
          </a:p>
          <a:p>
            <a:r>
              <a:rPr kumimoji="1" lang="ja-JP" altLang="en-US" dirty="0"/>
              <a:t>プラスマイナス</a:t>
            </a:r>
            <a:r>
              <a:rPr kumimoji="1" lang="en-US" altLang="ja-JP" dirty="0"/>
              <a:t>1</a:t>
            </a:r>
            <a:r>
              <a:rPr kumimoji="1" lang="ja-JP" altLang="en-US" dirty="0"/>
              <a:t>のカードを出すことができます。</a:t>
            </a:r>
            <a:endParaRPr kumimoji="1" lang="en-US" altLang="ja-JP" dirty="0"/>
          </a:p>
          <a:p>
            <a:r>
              <a:rPr kumimoji="1" lang="ja-JP" altLang="en-US" dirty="0"/>
              <a:t>手番は無く、先に出した方が勝ちとなります。</a:t>
            </a:r>
            <a:endParaRPr kumimoji="1" lang="en-US" altLang="ja-JP" dirty="0"/>
          </a:p>
          <a:p>
            <a:r>
              <a:rPr kumimoji="1" lang="ja-JP" altLang="en-US" dirty="0"/>
              <a:t>この手のゲームを計算機で作る場合、</a:t>
            </a:r>
            <a:endParaRPr kumimoji="1" lang="en-US" altLang="ja-JP" dirty="0"/>
          </a:p>
          <a:p>
            <a:r>
              <a:rPr kumimoji="1" lang="ja-JP" altLang="en-US" dirty="0"/>
              <a:t>計算機が本気でやると人間は勝てません。</a:t>
            </a:r>
            <a:endParaRPr kumimoji="1" lang="en-US" altLang="ja-JP" dirty="0"/>
          </a:p>
          <a:p>
            <a:r>
              <a:rPr kumimoji="1" lang="ja-JP" altLang="en-US" dirty="0"/>
              <a:t>ですので、この手のゲームでーは計算機の反応時間を適当に調整してやる必要があります。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44</a:t>
            </a:fld>
            <a:endParaRPr lang="en-US" altLang="ja-JP"/>
          </a:p>
        </p:txBody>
      </p:sp>
    </p:spTree>
    <p:extLst>
      <p:ext uri="{BB962C8B-B14F-4D97-AF65-F5344CB8AC3E}">
        <p14:creationId xmlns:p14="http://schemas.microsoft.com/office/powerpoint/2010/main" val="25306305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それでは宿題です。</a:t>
            </a:r>
            <a:endParaRPr kumimoji="1" lang="en-US" altLang="ja-JP" dirty="0"/>
          </a:p>
          <a:p>
            <a:r>
              <a:rPr kumimoji="1" lang="ja-JP" altLang="en-US" dirty="0"/>
              <a:t>皆さん自分の知っているゲームが、どの分類に当てはまるのか考察してください。</a:t>
            </a:r>
            <a:endParaRPr kumimoji="1" lang="en-US" altLang="ja-JP" dirty="0"/>
          </a:p>
          <a:p>
            <a:r>
              <a:rPr kumimoji="1" lang="ja-JP" altLang="en-US" dirty="0"/>
              <a:t>最低</a:t>
            </a:r>
            <a:r>
              <a:rPr kumimoji="1" lang="en-US" altLang="ja-JP" dirty="0"/>
              <a:t>5</a:t>
            </a:r>
            <a:r>
              <a:rPr kumimoji="1" lang="ja-JP" altLang="en-US" dirty="0"/>
              <a:t>個以上のゲームについて、</a:t>
            </a:r>
            <a:endParaRPr kumimoji="1" lang="en-US" altLang="ja-JP" dirty="0"/>
          </a:p>
          <a:p>
            <a:r>
              <a:rPr kumimoji="1" lang="ja-JP" altLang="en-US" dirty="0"/>
              <a:t>人数は何人なのか、対決型か協力型か、</a:t>
            </a:r>
            <a:endParaRPr kumimoji="1" lang="en-US" altLang="ja-JP" dirty="0"/>
          </a:p>
          <a:p>
            <a:r>
              <a:rPr kumimoji="1" lang="ja-JP" altLang="en-US" dirty="0"/>
              <a:t>零和か非零和か、有限か無限化、完全情報か非完全情報か、</a:t>
            </a:r>
            <a:endParaRPr kumimoji="1" lang="en-US" altLang="ja-JP" dirty="0"/>
          </a:p>
          <a:p>
            <a:r>
              <a:rPr kumimoji="1" lang="ja-JP" altLang="en-US" dirty="0"/>
              <a:t>確定か非確定か、手番はどうか、を分類してください。</a:t>
            </a:r>
            <a:endParaRPr kumimoji="1" lang="en-US" altLang="ja-JP" dirty="0"/>
          </a:p>
          <a:p>
            <a:r>
              <a:rPr kumimoji="1" lang="ja-JP" altLang="en-US" dirty="0"/>
              <a:t>今日の授業はここまでです。</a:t>
            </a:r>
            <a:endParaRPr kumimoji="1" lang="en-US" altLang="ja-JP" dirty="0"/>
          </a:p>
          <a:p>
            <a:r>
              <a:rPr kumimoji="1" lang="ja-JP" altLang="en-US" dirty="0"/>
              <a:t>お疲れ様でした。</a:t>
            </a:r>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45</a:t>
            </a:fld>
            <a:endParaRPr lang="en-US" altLang="ja-JP"/>
          </a:p>
        </p:txBody>
      </p:sp>
    </p:spTree>
    <p:extLst>
      <p:ext uri="{BB962C8B-B14F-4D97-AF65-F5344CB8AC3E}">
        <p14:creationId xmlns:p14="http://schemas.microsoft.com/office/powerpoint/2010/main" val="3091451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近年、様々な分野で人工知能 </a:t>
            </a:r>
            <a:r>
              <a:rPr kumimoji="1" lang="en-US" altLang="ja-JP" dirty="0"/>
              <a:t>AI </a:t>
            </a:r>
            <a:r>
              <a:rPr kumimoji="1" lang="ja-JP" altLang="en-US" dirty="0"/>
              <a:t>が使われています。</a:t>
            </a:r>
            <a:endParaRPr kumimoji="1" lang="en-US" altLang="ja-JP" dirty="0"/>
          </a:p>
          <a:p>
            <a:r>
              <a:rPr kumimoji="1" lang="ja-JP" altLang="en-US" dirty="0"/>
              <a:t>人工知能とは、知的な機械を作る科学と技術を指します。</a:t>
            </a:r>
            <a:endParaRPr kumimoji="1" lang="en-US" altLang="ja-JP" dirty="0"/>
          </a:p>
          <a:p>
            <a:r>
              <a:rPr kumimoji="1" lang="ja-JP" altLang="en-US" dirty="0"/>
              <a:t>一般的には、人工知能とは、知能のある機械とされています。</a:t>
            </a:r>
            <a:endParaRPr kumimoji="1" lang="en-US" altLang="ja-JP" dirty="0"/>
          </a:p>
          <a:p>
            <a:r>
              <a:rPr kumimoji="1" lang="ja-JP" altLang="en-US" dirty="0"/>
              <a:t>しかし実際に人工知能に知能があるか、というのは難しい問題です。</a:t>
            </a:r>
            <a:endParaRPr kumimoji="1" lang="en-US" altLang="ja-JP" dirty="0"/>
          </a:p>
          <a:p>
            <a:r>
              <a:rPr kumimoji="1" lang="ja-JP" altLang="en-US" dirty="0"/>
              <a:t>実際には、人工知能とは知能があるかのように見える機械のことです。</a:t>
            </a:r>
            <a:endParaRPr kumimoji="1" lang="en-US" altLang="ja-JP" dirty="0"/>
          </a:p>
          <a:p>
            <a:r>
              <a:rPr kumimoji="1" lang="ja-JP" altLang="en-US" dirty="0"/>
              <a:t>人工知能は、推論と学習により答を導き出します。</a:t>
            </a:r>
            <a:endParaRPr kumimoji="1" lang="en-US" altLang="ja-JP" dirty="0"/>
          </a:p>
          <a:p>
            <a:r>
              <a:rPr kumimoji="1" lang="ja-JP" altLang="en-US" dirty="0"/>
              <a:t>推論とは、知識をもとに新しい知識を得ること、</a:t>
            </a:r>
            <a:endParaRPr kumimoji="1" lang="en-US" altLang="ja-JP" dirty="0"/>
          </a:p>
          <a:p>
            <a:r>
              <a:rPr kumimoji="1" lang="ja-JP" altLang="en-US" dirty="0"/>
              <a:t>学習とは、情報から将来使えそうな知識を見つけることです。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C2F47182-C851-4DBC-B380-0E7E4F0BE1CD}" type="slidenum">
              <a:rPr lang="en-US" altLang="ja-JP" smtClean="0"/>
              <a:pPr/>
              <a:t>5</a:t>
            </a:fld>
            <a:endParaRPr lang="en-US" altLang="ja-JP"/>
          </a:p>
        </p:txBody>
      </p:sp>
    </p:spTree>
    <p:extLst>
      <p:ext uri="{BB962C8B-B14F-4D97-AF65-F5344CB8AC3E}">
        <p14:creationId xmlns:p14="http://schemas.microsoft.com/office/powerpoint/2010/main" val="1659233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人工知能が使われる分野として、ゲーム</a:t>
            </a:r>
            <a:r>
              <a:rPr kumimoji="1" lang="en-US" altLang="ja-JP" dirty="0"/>
              <a:t>AI</a:t>
            </a:r>
            <a:r>
              <a:rPr kumimoji="1" lang="ja-JP" altLang="en-US" dirty="0"/>
              <a:t>があります。</a:t>
            </a:r>
            <a:endParaRPr kumimoji="1" lang="en-US" altLang="ja-JP" dirty="0"/>
          </a:p>
          <a:p>
            <a:r>
              <a:rPr kumimoji="1" lang="ja-JP" altLang="en-US" dirty="0"/>
              <a:t>ゲーム</a:t>
            </a:r>
            <a:r>
              <a:rPr kumimoji="1" lang="en-US" altLang="ja-JP" dirty="0"/>
              <a:t>AI</a:t>
            </a:r>
            <a:r>
              <a:rPr kumimoji="1" lang="ja-JP" altLang="en-US" dirty="0"/>
              <a:t>とは、将棋、囲碁、リバーシ等のゲームをプレイできる</a:t>
            </a:r>
            <a:r>
              <a:rPr kumimoji="1" lang="en-US" altLang="ja-JP" dirty="0"/>
              <a:t>AI</a:t>
            </a:r>
            <a:r>
              <a:rPr kumimoji="1" lang="ja-JP" altLang="en-US" dirty="0"/>
              <a:t>です。</a:t>
            </a:r>
            <a:endParaRPr kumimoji="1" lang="en-US" altLang="ja-JP" dirty="0"/>
          </a:p>
          <a:p>
            <a:r>
              <a:rPr kumimoji="1" lang="ja-JP" altLang="en-US" dirty="0"/>
              <a:t>ゲームは、ルール、勝敗がきっちり決まっています。</a:t>
            </a:r>
            <a:endParaRPr kumimoji="1" lang="en-US" altLang="ja-JP" dirty="0"/>
          </a:p>
          <a:p>
            <a:r>
              <a:rPr kumimoji="1" lang="ja-JP" altLang="en-US" dirty="0"/>
              <a:t>曖昧さがありませんので、プログラムし易くなります。</a:t>
            </a:r>
            <a:endParaRPr kumimoji="1" lang="en-US" altLang="ja-JP" dirty="0"/>
          </a:p>
          <a:p>
            <a:r>
              <a:rPr kumimoji="1" lang="ja-JP" altLang="en-US" dirty="0"/>
              <a:t>プレイヤーが取れる行動はルールで決まっていますし、</a:t>
            </a:r>
            <a:endParaRPr kumimoji="1" lang="en-US" altLang="ja-JP" dirty="0"/>
          </a:p>
          <a:p>
            <a:r>
              <a:rPr kumimoji="1" lang="ja-JP" altLang="en-US" dirty="0"/>
              <a:t>勝敗もはっきりしていますので、評価し易くなります。</a:t>
            </a:r>
            <a:endParaRPr kumimoji="1" lang="en-US" altLang="ja-JP" dirty="0"/>
          </a:p>
          <a:p>
            <a:r>
              <a:rPr kumimoji="1" lang="ja-JP" altLang="en-US" dirty="0"/>
              <a:t>また、多くのゲームはルールは単純です。</a:t>
            </a:r>
            <a:endParaRPr kumimoji="1" lang="en-US" altLang="ja-JP" dirty="0"/>
          </a:p>
          <a:p>
            <a:r>
              <a:rPr kumimoji="1" lang="ja-JP" altLang="en-US" dirty="0"/>
              <a:t>単純なものは、当然プログラムも簡単です。</a:t>
            </a:r>
            <a:endParaRPr kumimoji="1" lang="en-US" altLang="ja-JP" dirty="0"/>
          </a:p>
          <a:p>
            <a:r>
              <a:rPr kumimoji="1" lang="ja-JP" altLang="en-US" dirty="0"/>
              <a:t>このような理由から、ゲームは</a:t>
            </a:r>
            <a:r>
              <a:rPr kumimoji="1" lang="en-US" altLang="ja-JP" dirty="0"/>
              <a:t>AI</a:t>
            </a:r>
            <a:r>
              <a:rPr kumimoji="1" lang="ja-JP" altLang="en-US" dirty="0"/>
              <a:t>を作るのに向いています。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6</a:t>
            </a:fld>
            <a:endParaRPr lang="en-US" altLang="ja-JP"/>
          </a:p>
        </p:txBody>
      </p:sp>
    </p:spTree>
    <p:extLst>
      <p:ext uri="{BB962C8B-B14F-4D97-AF65-F5344CB8AC3E}">
        <p14:creationId xmlns:p14="http://schemas.microsoft.com/office/powerpoint/2010/main" val="3112725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例えば、リバーシの</a:t>
            </a:r>
            <a:r>
              <a:rPr kumimoji="1" lang="en-US" altLang="ja-JP" dirty="0"/>
              <a:t>AI</a:t>
            </a:r>
            <a:r>
              <a:rPr kumimoji="1" lang="ja-JP" altLang="en-US" dirty="0"/>
              <a:t>を作る場合を考えてみましょう。</a:t>
            </a:r>
            <a:endParaRPr kumimoji="1" lang="en-US" altLang="ja-JP" dirty="0"/>
          </a:p>
          <a:p>
            <a:r>
              <a:rPr kumimoji="1" lang="ja-JP" altLang="en-US" dirty="0"/>
              <a:t>リバーシの次の一手をどう打つかを推論で導きます。</a:t>
            </a:r>
            <a:endParaRPr kumimoji="1" lang="en-US" altLang="ja-JP" dirty="0"/>
          </a:p>
          <a:p>
            <a:r>
              <a:rPr kumimoji="1" lang="ja-JP" altLang="en-US" dirty="0"/>
              <a:t>まずルールを教える必要があります。</a:t>
            </a:r>
            <a:endParaRPr kumimoji="1" lang="en-US" altLang="ja-JP" dirty="0"/>
          </a:p>
          <a:p>
            <a:r>
              <a:rPr kumimoji="1" lang="ja-JP" altLang="en-US" dirty="0"/>
              <a:t>リバーシの盤は</a:t>
            </a:r>
            <a:r>
              <a:rPr kumimoji="1" lang="en-US" altLang="ja-JP" dirty="0"/>
              <a:t>8×8</a:t>
            </a:r>
            <a:r>
              <a:rPr kumimoji="1" lang="ja-JP" altLang="en-US" dirty="0"/>
              <a:t>で、双方のプレイヤーが交互に石を置く、</a:t>
            </a:r>
            <a:endParaRPr kumimoji="1" lang="en-US" altLang="ja-JP" dirty="0"/>
          </a:p>
          <a:p>
            <a:r>
              <a:rPr kumimoji="1" lang="ja-JP" altLang="en-US" dirty="0"/>
              <a:t>石は片面黒で片面白、</a:t>
            </a:r>
            <a:endParaRPr kumimoji="1" lang="en-US" altLang="ja-JP" dirty="0"/>
          </a:p>
          <a:p>
            <a:r>
              <a:rPr kumimoji="1" lang="ja-JP" altLang="en-US" dirty="0"/>
              <a:t>一方のプレイヤーが黒、もう一方のプレイヤーが白を受け持つ、</a:t>
            </a:r>
            <a:endParaRPr kumimoji="1" lang="en-US" altLang="ja-JP" dirty="0"/>
          </a:p>
          <a:p>
            <a:r>
              <a:rPr kumimoji="1" lang="ja-JP" altLang="en-US" dirty="0"/>
              <a:t>自分の石で相手の石を挟むと、相手の石を自分の石にできる、</a:t>
            </a:r>
            <a:endParaRPr kumimoji="1" lang="en-US" altLang="ja-JP" dirty="0"/>
          </a:p>
          <a:p>
            <a:r>
              <a:rPr kumimoji="1" lang="ja-JP" altLang="en-US" dirty="0"/>
              <a:t>自分の石を置けるのは。相手の石をはさむことができるマスのみ、</a:t>
            </a:r>
            <a:endParaRPr kumimoji="1" lang="en-US" altLang="ja-JP" dirty="0"/>
          </a:p>
          <a:p>
            <a:r>
              <a:rPr kumimoji="1" lang="ja-JP" altLang="en-US" dirty="0"/>
              <a:t>お互いに石が置けなくなったら終了、</a:t>
            </a:r>
            <a:endParaRPr kumimoji="1" lang="en-US" altLang="ja-JP" dirty="0"/>
          </a:p>
          <a:p>
            <a:r>
              <a:rPr kumimoji="1" lang="ja-JP" altLang="en-US" dirty="0"/>
              <a:t>自分の石の多い方が勝ち、などです。</a:t>
            </a:r>
            <a:endParaRPr kumimoji="1" lang="en-US" altLang="ja-JP" dirty="0"/>
          </a:p>
          <a:p>
            <a:r>
              <a:rPr kumimoji="1" lang="ja-JP" altLang="en-US" dirty="0"/>
              <a:t>自分の石を多くすれば勝てるのですから、、</a:t>
            </a:r>
            <a:endParaRPr kumimoji="1" lang="en-US" altLang="ja-JP" dirty="0"/>
          </a:p>
          <a:p>
            <a:r>
              <a:rPr kumimoji="1" lang="ja-JP" altLang="en-US" dirty="0"/>
              <a:t>例えば相手に勝つためには、できるだけ多くの相手の石を挟めばいい、と推論されます。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7</a:t>
            </a:fld>
            <a:endParaRPr lang="en-US" altLang="ja-JP"/>
          </a:p>
        </p:txBody>
      </p:sp>
    </p:spTree>
    <p:extLst>
      <p:ext uri="{BB962C8B-B14F-4D97-AF65-F5344CB8AC3E}">
        <p14:creationId xmlns:p14="http://schemas.microsoft.com/office/powerpoint/2010/main" val="436579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それでは、できるだけ多くの相手の石を挟めるマスに打つ、という</a:t>
            </a:r>
            <a:endParaRPr kumimoji="1" lang="en-US" altLang="ja-JP" dirty="0"/>
          </a:p>
          <a:p>
            <a:r>
              <a:rPr kumimoji="1" lang="ja-JP" altLang="en-US" dirty="0"/>
              <a:t>戦略で動いてみましょう。</a:t>
            </a:r>
            <a:endParaRPr kumimoji="1" lang="en-US" altLang="ja-JP" dirty="0"/>
          </a:p>
          <a:p>
            <a:r>
              <a:rPr kumimoji="1" lang="ja-JP" altLang="en-US" dirty="0"/>
              <a:t>こちらのような局面で黒番だったとします。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8</a:t>
            </a:fld>
            <a:endParaRPr lang="en-US" altLang="ja-JP"/>
          </a:p>
        </p:txBody>
      </p:sp>
    </p:spTree>
    <p:extLst>
      <p:ext uri="{BB962C8B-B14F-4D97-AF65-F5344CB8AC3E}">
        <p14:creationId xmlns:p14="http://schemas.microsoft.com/office/powerpoint/2010/main" val="677830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ここで①に黒石を打ったとしましょう。</a:t>
            </a:r>
            <a:endParaRPr kumimoji="1" lang="en-US" altLang="ja-JP" dirty="0"/>
          </a:p>
          <a:p>
            <a:r>
              <a:rPr kumimoji="1" lang="ja-JP" altLang="en-US" dirty="0"/>
              <a:t>するとこの三角印の白石</a:t>
            </a:r>
            <a:r>
              <a:rPr kumimoji="1" lang="en-US" altLang="ja-JP" dirty="0"/>
              <a:t>3</a:t>
            </a:r>
            <a:r>
              <a:rPr kumimoji="1" lang="ja-JP" altLang="en-US" dirty="0"/>
              <a:t>つが黒石に変わります。</a:t>
            </a:r>
            <a:endParaRPr kumimoji="1" lang="en-US" altLang="ja-JP" dirty="0"/>
          </a:p>
          <a:p>
            <a:r>
              <a:rPr kumimoji="1" lang="ja-JP" altLang="en-US" dirty="0"/>
              <a:t>次は白番です。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9</a:t>
            </a:fld>
            <a:endParaRPr lang="en-US" altLang="ja-JP"/>
          </a:p>
        </p:txBody>
      </p:sp>
    </p:spTree>
    <p:extLst>
      <p:ext uri="{BB962C8B-B14F-4D97-AF65-F5344CB8AC3E}">
        <p14:creationId xmlns:p14="http://schemas.microsoft.com/office/powerpoint/2010/main" val="1200081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34818" name="Group 2"/>
          <p:cNvGrpSpPr>
            <a:grpSpLocks/>
          </p:cNvGrpSpPr>
          <p:nvPr/>
        </p:nvGrpSpPr>
        <p:grpSpPr bwMode="auto">
          <a:xfrm>
            <a:off x="0" y="0"/>
            <a:ext cx="9140825" cy="6850063"/>
            <a:chOff x="0" y="0"/>
            <a:chExt cx="5758" cy="4315"/>
          </a:xfrm>
        </p:grpSpPr>
        <p:grpSp>
          <p:nvGrpSpPr>
            <p:cNvPr id="34819" name="Group 3"/>
            <p:cNvGrpSpPr>
              <a:grpSpLocks/>
            </p:cNvGrpSpPr>
            <p:nvPr userDrawn="1"/>
          </p:nvGrpSpPr>
          <p:grpSpPr bwMode="auto">
            <a:xfrm>
              <a:off x="1728" y="2230"/>
              <a:ext cx="4027" cy="2085"/>
              <a:chOff x="1728" y="2230"/>
              <a:chExt cx="4027" cy="2085"/>
            </a:xfrm>
          </p:grpSpPr>
          <p:sp>
            <p:nvSpPr>
              <p:cNvPr id="34820"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821"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822"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823"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824"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34825"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826"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34827"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ja-JP" altLang="en-US" noProof="0"/>
              <a:t>マスタ タイトルの書式設定</a:t>
            </a:r>
          </a:p>
        </p:txBody>
      </p:sp>
      <p:sp>
        <p:nvSpPr>
          <p:cNvPr id="3482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ja-JP" altLang="en-US" noProof="0"/>
              <a:t>マスタ サブタイトルの書式設定</a:t>
            </a:r>
          </a:p>
        </p:txBody>
      </p:sp>
      <p:sp>
        <p:nvSpPr>
          <p:cNvPr id="34829" name="Rectangle 13"/>
          <p:cNvSpPr>
            <a:spLocks noGrp="1" noChangeArrowheads="1"/>
          </p:cNvSpPr>
          <p:nvPr>
            <p:ph type="dt" sz="quarter" idx="2"/>
          </p:nvPr>
        </p:nvSpPr>
        <p:spPr>
          <a:xfrm>
            <a:off x="457200" y="6248400"/>
            <a:ext cx="2133600" cy="476250"/>
          </a:xfrm>
        </p:spPr>
        <p:txBody>
          <a:bodyPr/>
          <a:lstStyle>
            <a:lvl1pPr>
              <a:defRPr/>
            </a:lvl1pPr>
          </a:lstStyle>
          <a:p>
            <a:endParaRPr lang="en-US" altLang="ja-JP"/>
          </a:p>
        </p:txBody>
      </p:sp>
      <p:sp>
        <p:nvSpPr>
          <p:cNvPr id="34830" name="Rectangle 14"/>
          <p:cNvSpPr>
            <a:spLocks noGrp="1" noChangeArrowheads="1"/>
          </p:cNvSpPr>
          <p:nvPr>
            <p:ph type="ftr" sz="quarter" idx="3"/>
          </p:nvPr>
        </p:nvSpPr>
        <p:spPr>
          <a:xfrm>
            <a:off x="3124200" y="6251575"/>
            <a:ext cx="2895600" cy="476250"/>
          </a:xfrm>
        </p:spPr>
        <p:txBody>
          <a:bodyPr/>
          <a:lstStyle>
            <a:lvl1pPr>
              <a:defRPr/>
            </a:lvl1pPr>
          </a:lstStyle>
          <a:p>
            <a:endParaRPr lang="en-US" altLang="ja-JP"/>
          </a:p>
        </p:txBody>
      </p:sp>
      <p:sp>
        <p:nvSpPr>
          <p:cNvPr id="34831" name="Rectangle 15"/>
          <p:cNvSpPr>
            <a:spLocks noGrp="1" noChangeArrowheads="1"/>
          </p:cNvSpPr>
          <p:nvPr>
            <p:ph type="sldNum" sz="quarter" idx="4"/>
          </p:nvPr>
        </p:nvSpPr>
        <p:spPr>
          <a:xfrm>
            <a:off x="6553200" y="6254750"/>
            <a:ext cx="2133600" cy="476250"/>
          </a:xfrm>
        </p:spPr>
        <p:txBody>
          <a:bodyPr/>
          <a:lstStyle>
            <a:lvl1pPr>
              <a:defRPr/>
            </a:lvl1pPr>
          </a:lstStyle>
          <a:p>
            <a:fld id="{639EE976-C289-4BB6-AF8F-E624978B19F3}"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85C90169-E5E6-4C9C-8999-AB2BF8BBE387}" type="slidenum">
              <a:rPr lang="en-US" altLang="ja-JP"/>
              <a:pPr/>
              <a:t>‹#›</a:t>
            </a:fld>
            <a:endParaRPr lang="en-US" altLang="ja-JP"/>
          </a:p>
        </p:txBody>
      </p:sp>
      <p:sp>
        <p:nvSpPr>
          <p:cNvPr id="6" name="フッター プレースホルダー 5"/>
          <p:cNvSpPr>
            <a:spLocks noGrp="1"/>
          </p:cNvSpPr>
          <p:nvPr>
            <p:ph type="ftr" sz="quarter" idx="12"/>
          </p:nvPr>
        </p:nvSpPr>
        <p:spPr/>
        <p:txBody>
          <a:bodyPr/>
          <a:lstStyle>
            <a:lvl1pPr>
              <a:defRPr/>
            </a:lvl1pPr>
          </a:lstStyle>
          <a:p>
            <a:endParaRPr lang="en-US" altLang="ja-JP"/>
          </a:p>
        </p:txBody>
      </p:sp>
    </p:spTree>
    <p:extLst>
      <p:ext uri="{BB962C8B-B14F-4D97-AF65-F5344CB8AC3E}">
        <p14:creationId xmlns:p14="http://schemas.microsoft.com/office/powerpoint/2010/main" val="622193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5E69FA33-78A4-4639-B1FF-E91117DD02EB}" type="slidenum">
              <a:rPr lang="en-US" altLang="ja-JP"/>
              <a:pPr/>
              <a:t>‹#›</a:t>
            </a:fld>
            <a:endParaRPr lang="en-US" altLang="ja-JP"/>
          </a:p>
        </p:txBody>
      </p:sp>
      <p:sp>
        <p:nvSpPr>
          <p:cNvPr id="6" name="フッター プレースホルダー 5"/>
          <p:cNvSpPr>
            <a:spLocks noGrp="1"/>
          </p:cNvSpPr>
          <p:nvPr>
            <p:ph type="ftr" sz="quarter" idx="12"/>
          </p:nvPr>
        </p:nvSpPr>
        <p:spPr/>
        <p:txBody>
          <a:bodyPr/>
          <a:lstStyle>
            <a:lvl1pPr>
              <a:defRPr/>
            </a:lvl1pPr>
          </a:lstStyle>
          <a:p>
            <a:endParaRPr lang="en-US" altLang="ja-JP"/>
          </a:p>
        </p:txBody>
      </p:sp>
    </p:spTree>
    <p:extLst>
      <p:ext uri="{BB962C8B-B14F-4D97-AF65-F5344CB8AC3E}">
        <p14:creationId xmlns:p14="http://schemas.microsoft.com/office/powerpoint/2010/main" val="88234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a:xfrm>
            <a:off x="457200" y="6251575"/>
            <a:ext cx="2133600" cy="476250"/>
          </a:xfrm>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a:xfrm>
            <a:off x="6553200" y="6248400"/>
            <a:ext cx="2133600" cy="476250"/>
          </a:xfrm>
        </p:spPr>
        <p:txBody>
          <a:bodyPr/>
          <a:lstStyle>
            <a:lvl1pPr>
              <a:defRPr/>
            </a:lvl1pPr>
          </a:lstStyle>
          <a:p>
            <a:fld id="{3CA05E5F-7863-41B6-8272-7109D124210F}" type="slidenum">
              <a:rPr lang="en-US" altLang="ja-JP"/>
              <a:pPr/>
              <a:t>‹#›</a:t>
            </a:fld>
            <a:endParaRPr lang="en-US" altLang="ja-JP"/>
          </a:p>
        </p:txBody>
      </p:sp>
      <p:sp>
        <p:nvSpPr>
          <p:cNvPr id="7" name="フッター プレースホルダー 6"/>
          <p:cNvSpPr>
            <a:spLocks noGrp="1"/>
          </p:cNvSpPr>
          <p:nvPr>
            <p:ph type="ftr" sz="quarter" idx="12"/>
          </p:nvPr>
        </p:nvSpPr>
        <p:spPr>
          <a:xfrm>
            <a:off x="3124200" y="6248400"/>
            <a:ext cx="2895600" cy="476250"/>
          </a:xfrm>
        </p:spPr>
        <p:txBody>
          <a:bodyPr/>
          <a:lstStyle>
            <a:lvl1pPr>
              <a:defRPr/>
            </a:lvl1pPr>
          </a:lstStyle>
          <a:p>
            <a:endParaRPr lang="en-US" altLang="ja-JP"/>
          </a:p>
        </p:txBody>
      </p:sp>
    </p:spTree>
    <p:extLst>
      <p:ext uri="{BB962C8B-B14F-4D97-AF65-F5344CB8AC3E}">
        <p14:creationId xmlns:p14="http://schemas.microsoft.com/office/powerpoint/2010/main" val="2025772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457200" y="1600200"/>
            <a:ext cx="8229600" cy="4525963"/>
          </a:xfrm>
        </p:spPr>
        <p:txBody>
          <a:bodyPr/>
          <a:lstStyle/>
          <a:p>
            <a:endParaRPr lang="ja-JP" altLang="en-US"/>
          </a:p>
        </p:txBody>
      </p:sp>
      <p:sp>
        <p:nvSpPr>
          <p:cNvPr id="4" name="日付プレースホルダー 3"/>
          <p:cNvSpPr>
            <a:spLocks noGrp="1"/>
          </p:cNvSpPr>
          <p:nvPr>
            <p:ph type="dt" sz="half" idx="10"/>
          </p:nvPr>
        </p:nvSpPr>
        <p:spPr>
          <a:xfrm>
            <a:off x="457200" y="6251575"/>
            <a:ext cx="2133600" cy="476250"/>
          </a:xfrm>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a:xfrm>
            <a:off x="6553200" y="6248400"/>
            <a:ext cx="2133600" cy="476250"/>
          </a:xfrm>
        </p:spPr>
        <p:txBody>
          <a:bodyPr/>
          <a:lstStyle>
            <a:lvl1pPr>
              <a:defRPr/>
            </a:lvl1pPr>
          </a:lstStyle>
          <a:p>
            <a:fld id="{F69429CD-93C8-46DE-B449-183FB40D0D19}" type="slidenum">
              <a:rPr lang="en-US" altLang="ja-JP"/>
              <a:pPr/>
              <a:t>‹#›</a:t>
            </a:fld>
            <a:endParaRPr lang="en-US" altLang="ja-JP"/>
          </a:p>
        </p:txBody>
      </p:sp>
      <p:sp>
        <p:nvSpPr>
          <p:cNvPr id="6" name="フッター プレースホルダー 5"/>
          <p:cNvSpPr>
            <a:spLocks noGrp="1"/>
          </p:cNvSpPr>
          <p:nvPr>
            <p:ph type="ftr" sz="quarter" idx="12"/>
          </p:nvPr>
        </p:nvSpPr>
        <p:spPr>
          <a:xfrm>
            <a:off x="3124200" y="6248400"/>
            <a:ext cx="2895600" cy="476250"/>
          </a:xfrm>
        </p:spPr>
        <p:txBody>
          <a:bodyPr/>
          <a:lstStyle>
            <a:lvl1pPr>
              <a:defRPr/>
            </a:lvl1pPr>
          </a:lstStyle>
          <a:p>
            <a:endParaRPr lang="en-US" altLang="ja-JP"/>
          </a:p>
        </p:txBody>
      </p:sp>
    </p:spTree>
    <p:extLst>
      <p:ext uri="{BB962C8B-B14F-4D97-AF65-F5344CB8AC3E}">
        <p14:creationId xmlns:p14="http://schemas.microsoft.com/office/powerpoint/2010/main" val="1729550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SmartArt プレースホルダー 2"/>
          <p:cNvSpPr>
            <a:spLocks noGrp="1"/>
          </p:cNvSpPr>
          <p:nvPr>
            <p:ph type="dgm" idx="1"/>
          </p:nvPr>
        </p:nvSpPr>
        <p:spPr>
          <a:xfrm>
            <a:off x="457200" y="1600200"/>
            <a:ext cx="8229600" cy="4525963"/>
          </a:xfrm>
        </p:spPr>
        <p:txBody>
          <a:bodyPr/>
          <a:lstStyle/>
          <a:p>
            <a:endParaRPr lang="ja-JP" altLang="en-US"/>
          </a:p>
        </p:txBody>
      </p:sp>
      <p:sp>
        <p:nvSpPr>
          <p:cNvPr id="4" name="日付プレースホルダー 3"/>
          <p:cNvSpPr>
            <a:spLocks noGrp="1"/>
          </p:cNvSpPr>
          <p:nvPr>
            <p:ph type="dt" sz="half" idx="10"/>
          </p:nvPr>
        </p:nvSpPr>
        <p:spPr>
          <a:xfrm>
            <a:off x="457200" y="6251575"/>
            <a:ext cx="2133600" cy="476250"/>
          </a:xfrm>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a:xfrm>
            <a:off x="6553200" y="6248400"/>
            <a:ext cx="2133600" cy="476250"/>
          </a:xfrm>
        </p:spPr>
        <p:txBody>
          <a:bodyPr/>
          <a:lstStyle>
            <a:lvl1pPr>
              <a:defRPr/>
            </a:lvl1pPr>
          </a:lstStyle>
          <a:p>
            <a:fld id="{B875E2C9-A1FB-45C2-A8A3-56B6FB1361FA}" type="slidenum">
              <a:rPr lang="en-US" altLang="ja-JP"/>
              <a:pPr/>
              <a:t>‹#›</a:t>
            </a:fld>
            <a:endParaRPr lang="en-US" altLang="ja-JP"/>
          </a:p>
        </p:txBody>
      </p:sp>
      <p:sp>
        <p:nvSpPr>
          <p:cNvPr id="6" name="フッター プレースホルダー 5"/>
          <p:cNvSpPr>
            <a:spLocks noGrp="1"/>
          </p:cNvSpPr>
          <p:nvPr>
            <p:ph type="ftr" sz="quarter" idx="12"/>
          </p:nvPr>
        </p:nvSpPr>
        <p:spPr>
          <a:xfrm>
            <a:off x="3124200" y="6248400"/>
            <a:ext cx="2895600" cy="476250"/>
          </a:xfrm>
        </p:spPr>
        <p:txBody>
          <a:bodyPr/>
          <a:lstStyle>
            <a:lvl1pPr>
              <a:defRPr/>
            </a:lvl1pPr>
          </a:lstStyle>
          <a:p>
            <a:endParaRPr lang="en-US" altLang="ja-JP"/>
          </a:p>
        </p:txBody>
      </p:sp>
    </p:spTree>
    <p:extLst>
      <p:ext uri="{BB962C8B-B14F-4D97-AF65-F5344CB8AC3E}">
        <p14:creationId xmlns:p14="http://schemas.microsoft.com/office/powerpoint/2010/main" val="2334960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57A48BF1-AA2E-471D-8A72-84048B26CDD6}" type="slidenum">
              <a:rPr lang="en-US" altLang="ja-JP"/>
              <a:pPr/>
              <a:t>‹#›</a:t>
            </a:fld>
            <a:endParaRPr lang="en-US" altLang="ja-JP"/>
          </a:p>
        </p:txBody>
      </p:sp>
      <p:sp>
        <p:nvSpPr>
          <p:cNvPr id="6" name="フッター プレースホルダー 5"/>
          <p:cNvSpPr>
            <a:spLocks noGrp="1"/>
          </p:cNvSpPr>
          <p:nvPr>
            <p:ph type="ftr" sz="quarter" idx="12"/>
          </p:nvPr>
        </p:nvSpPr>
        <p:spPr/>
        <p:txBody>
          <a:bodyPr/>
          <a:lstStyle>
            <a:lvl1pPr>
              <a:defRPr/>
            </a:lvl1pPr>
          </a:lstStyle>
          <a:p>
            <a:endParaRPr lang="en-US" altLang="ja-JP"/>
          </a:p>
        </p:txBody>
      </p:sp>
    </p:spTree>
    <p:extLst>
      <p:ext uri="{BB962C8B-B14F-4D97-AF65-F5344CB8AC3E}">
        <p14:creationId xmlns:p14="http://schemas.microsoft.com/office/powerpoint/2010/main" val="3672365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CFF48A76-592C-463F-9DF8-50211B02AE95}" type="slidenum">
              <a:rPr lang="en-US" altLang="ja-JP"/>
              <a:pPr/>
              <a:t>‹#›</a:t>
            </a:fld>
            <a:endParaRPr lang="en-US" altLang="ja-JP"/>
          </a:p>
        </p:txBody>
      </p:sp>
      <p:sp>
        <p:nvSpPr>
          <p:cNvPr id="6" name="フッター プレースホルダー 5"/>
          <p:cNvSpPr>
            <a:spLocks noGrp="1"/>
          </p:cNvSpPr>
          <p:nvPr>
            <p:ph type="ftr" sz="quarter" idx="12"/>
          </p:nvPr>
        </p:nvSpPr>
        <p:spPr/>
        <p:txBody>
          <a:bodyPr/>
          <a:lstStyle>
            <a:lvl1pPr>
              <a:defRPr/>
            </a:lvl1pPr>
          </a:lstStyle>
          <a:p>
            <a:endParaRPr lang="en-US" altLang="ja-JP"/>
          </a:p>
        </p:txBody>
      </p:sp>
    </p:spTree>
    <p:extLst>
      <p:ext uri="{BB962C8B-B14F-4D97-AF65-F5344CB8AC3E}">
        <p14:creationId xmlns:p14="http://schemas.microsoft.com/office/powerpoint/2010/main" val="423114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8A06E511-2E1C-4017-AA72-6FF5764CB37D}" type="slidenum">
              <a:rPr lang="en-US" altLang="ja-JP"/>
              <a:pPr/>
              <a:t>‹#›</a:t>
            </a:fld>
            <a:endParaRPr lang="en-US" altLang="ja-JP"/>
          </a:p>
        </p:txBody>
      </p:sp>
      <p:sp>
        <p:nvSpPr>
          <p:cNvPr id="7" name="フッター プレースホルダー 6"/>
          <p:cNvSpPr>
            <a:spLocks noGrp="1"/>
          </p:cNvSpPr>
          <p:nvPr>
            <p:ph type="ftr" sz="quarter" idx="12"/>
          </p:nvPr>
        </p:nvSpPr>
        <p:spPr/>
        <p:txBody>
          <a:bodyPr/>
          <a:lstStyle>
            <a:lvl1pPr>
              <a:defRPr/>
            </a:lvl1pPr>
          </a:lstStyle>
          <a:p>
            <a:endParaRPr lang="en-US" altLang="ja-JP"/>
          </a:p>
        </p:txBody>
      </p:sp>
    </p:spTree>
    <p:extLst>
      <p:ext uri="{BB962C8B-B14F-4D97-AF65-F5344CB8AC3E}">
        <p14:creationId xmlns:p14="http://schemas.microsoft.com/office/powerpoint/2010/main" val="2542205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スライド番号プレースホルダー 7"/>
          <p:cNvSpPr>
            <a:spLocks noGrp="1"/>
          </p:cNvSpPr>
          <p:nvPr>
            <p:ph type="sldNum" sz="quarter" idx="11"/>
          </p:nvPr>
        </p:nvSpPr>
        <p:spPr/>
        <p:txBody>
          <a:bodyPr/>
          <a:lstStyle>
            <a:lvl1pPr>
              <a:defRPr/>
            </a:lvl1pPr>
          </a:lstStyle>
          <a:p>
            <a:fld id="{41B25238-1750-48D8-BC8A-39B29DB4F370}" type="slidenum">
              <a:rPr lang="en-US" altLang="ja-JP"/>
              <a:pPr/>
              <a:t>‹#›</a:t>
            </a:fld>
            <a:endParaRPr lang="en-US" altLang="ja-JP"/>
          </a:p>
        </p:txBody>
      </p:sp>
      <p:sp>
        <p:nvSpPr>
          <p:cNvPr id="9" name="フッター プレースホルダー 8"/>
          <p:cNvSpPr>
            <a:spLocks noGrp="1"/>
          </p:cNvSpPr>
          <p:nvPr>
            <p:ph type="ftr" sz="quarter" idx="12"/>
          </p:nvPr>
        </p:nvSpPr>
        <p:spPr/>
        <p:txBody>
          <a:bodyPr/>
          <a:lstStyle>
            <a:lvl1pPr>
              <a:defRPr/>
            </a:lvl1pPr>
          </a:lstStyle>
          <a:p>
            <a:endParaRPr lang="en-US" altLang="ja-JP"/>
          </a:p>
        </p:txBody>
      </p:sp>
    </p:spTree>
    <p:extLst>
      <p:ext uri="{BB962C8B-B14F-4D97-AF65-F5344CB8AC3E}">
        <p14:creationId xmlns:p14="http://schemas.microsoft.com/office/powerpoint/2010/main" val="29142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スライド番号プレースホルダー 3"/>
          <p:cNvSpPr>
            <a:spLocks noGrp="1"/>
          </p:cNvSpPr>
          <p:nvPr>
            <p:ph type="sldNum" sz="quarter" idx="11"/>
          </p:nvPr>
        </p:nvSpPr>
        <p:spPr/>
        <p:txBody>
          <a:bodyPr/>
          <a:lstStyle>
            <a:lvl1pPr>
              <a:defRPr/>
            </a:lvl1pPr>
          </a:lstStyle>
          <a:p>
            <a:fld id="{8DCD30CF-7369-4E9B-B461-323BC9607680}" type="slidenum">
              <a:rPr lang="en-US" altLang="ja-JP"/>
              <a:pPr/>
              <a:t>‹#›</a:t>
            </a:fld>
            <a:endParaRPr lang="en-US" altLang="ja-JP"/>
          </a:p>
        </p:txBody>
      </p:sp>
      <p:sp>
        <p:nvSpPr>
          <p:cNvPr id="5" name="フッター プレースホルダー 4"/>
          <p:cNvSpPr>
            <a:spLocks noGrp="1"/>
          </p:cNvSpPr>
          <p:nvPr>
            <p:ph type="ftr" sz="quarter" idx="12"/>
          </p:nvPr>
        </p:nvSpPr>
        <p:spPr/>
        <p:txBody>
          <a:bodyPr/>
          <a:lstStyle>
            <a:lvl1pPr>
              <a:defRPr/>
            </a:lvl1pPr>
          </a:lstStyle>
          <a:p>
            <a:endParaRPr lang="en-US" altLang="ja-JP"/>
          </a:p>
        </p:txBody>
      </p:sp>
    </p:spTree>
    <p:extLst>
      <p:ext uri="{BB962C8B-B14F-4D97-AF65-F5344CB8AC3E}">
        <p14:creationId xmlns:p14="http://schemas.microsoft.com/office/powerpoint/2010/main" val="3569350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スライド番号プレースホルダー 2"/>
          <p:cNvSpPr>
            <a:spLocks noGrp="1"/>
          </p:cNvSpPr>
          <p:nvPr>
            <p:ph type="sldNum" sz="quarter" idx="11"/>
          </p:nvPr>
        </p:nvSpPr>
        <p:spPr/>
        <p:txBody>
          <a:bodyPr/>
          <a:lstStyle>
            <a:lvl1pPr>
              <a:defRPr/>
            </a:lvl1pPr>
          </a:lstStyle>
          <a:p>
            <a:fld id="{6EFF4F76-7123-40C2-AEAF-151AD234FF96}" type="slidenum">
              <a:rPr lang="en-US" altLang="ja-JP"/>
              <a:pPr/>
              <a:t>‹#›</a:t>
            </a:fld>
            <a:endParaRPr lang="en-US" altLang="ja-JP"/>
          </a:p>
        </p:txBody>
      </p:sp>
      <p:sp>
        <p:nvSpPr>
          <p:cNvPr id="4" name="フッター プレースホルダー 3"/>
          <p:cNvSpPr>
            <a:spLocks noGrp="1"/>
          </p:cNvSpPr>
          <p:nvPr>
            <p:ph type="ftr" sz="quarter" idx="12"/>
          </p:nvPr>
        </p:nvSpPr>
        <p:spPr/>
        <p:txBody>
          <a:bodyPr/>
          <a:lstStyle>
            <a:lvl1pPr>
              <a:defRPr/>
            </a:lvl1pPr>
          </a:lstStyle>
          <a:p>
            <a:endParaRPr lang="en-US" altLang="ja-JP"/>
          </a:p>
        </p:txBody>
      </p:sp>
    </p:spTree>
    <p:extLst>
      <p:ext uri="{BB962C8B-B14F-4D97-AF65-F5344CB8AC3E}">
        <p14:creationId xmlns:p14="http://schemas.microsoft.com/office/powerpoint/2010/main" val="988200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CF01E9CA-BFBC-4421-8FF6-6A62360415C5}" type="slidenum">
              <a:rPr lang="en-US" altLang="ja-JP"/>
              <a:pPr/>
              <a:t>‹#›</a:t>
            </a:fld>
            <a:endParaRPr lang="en-US" altLang="ja-JP"/>
          </a:p>
        </p:txBody>
      </p:sp>
      <p:sp>
        <p:nvSpPr>
          <p:cNvPr id="7" name="フッター プレースホルダー 6"/>
          <p:cNvSpPr>
            <a:spLocks noGrp="1"/>
          </p:cNvSpPr>
          <p:nvPr>
            <p:ph type="ftr" sz="quarter" idx="12"/>
          </p:nvPr>
        </p:nvSpPr>
        <p:spPr/>
        <p:txBody>
          <a:bodyPr/>
          <a:lstStyle>
            <a:lvl1pPr>
              <a:defRPr/>
            </a:lvl1pPr>
          </a:lstStyle>
          <a:p>
            <a:endParaRPr lang="en-US" altLang="ja-JP"/>
          </a:p>
        </p:txBody>
      </p:sp>
    </p:spTree>
    <p:extLst>
      <p:ext uri="{BB962C8B-B14F-4D97-AF65-F5344CB8AC3E}">
        <p14:creationId xmlns:p14="http://schemas.microsoft.com/office/powerpoint/2010/main" val="1343093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1D02CCD1-63CA-4920-91EF-604B6913C50F}" type="slidenum">
              <a:rPr lang="en-US" altLang="ja-JP"/>
              <a:pPr/>
              <a:t>‹#›</a:t>
            </a:fld>
            <a:endParaRPr lang="en-US" altLang="ja-JP"/>
          </a:p>
        </p:txBody>
      </p:sp>
      <p:sp>
        <p:nvSpPr>
          <p:cNvPr id="7" name="フッター プレースホルダー 6"/>
          <p:cNvSpPr>
            <a:spLocks noGrp="1"/>
          </p:cNvSpPr>
          <p:nvPr>
            <p:ph type="ftr" sz="quarter" idx="12"/>
          </p:nvPr>
        </p:nvSpPr>
        <p:spPr/>
        <p:txBody>
          <a:bodyPr/>
          <a:lstStyle>
            <a:lvl1pPr>
              <a:defRPr/>
            </a:lvl1pPr>
          </a:lstStyle>
          <a:p>
            <a:endParaRPr lang="en-US" altLang="ja-JP"/>
          </a:p>
        </p:txBody>
      </p:sp>
    </p:spTree>
    <p:extLst>
      <p:ext uri="{BB962C8B-B14F-4D97-AF65-F5344CB8AC3E}">
        <p14:creationId xmlns:p14="http://schemas.microsoft.com/office/powerpoint/2010/main" val="4221753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SzTx/>
              <a:buFontTx/>
              <a:buNone/>
              <a:defRPr kumimoji="0" sz="1200">
                <a:effectLst/>
                <a:latin typeface="Arial" panose="020B0604020202020204" pitchFamily="34" charset="0"/>
              </a:defRPr>
            </a:lvl1pPr>
          </a:lstStyle>
          <a:p>
            <a:endParaRPr lang="en-US" altLang="ja-JP"/>
          </a:p>
        </p:txBody>
      </p:sp>
      <p:sp>
        <p:nvSpPr>
          <p:cNvPr id="33795"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SzTx/>
              <a:buFontTx/>
              <a:buNone/>
              <a:defRPr kumimoji="0" sz="1200">
                <a:effectLst/>
                <a:latin typeface="Arial" panose="020B0604020202020204" pitchFamily="34" charset="0"/>
              </a:defRPr>
            </a:lvl1pPr>
          </a:lstStyle>
          <a:p>
            <a:fld id="{831CFD09-B07C-4DF1-85CC-437CED0CA555}" type="slidenum">
              <a:rPr lang="en-US" altLang="ja-JP"/>
              <a:pPr/>
              <a:t>‹#›</a:t>
            </a:fld>
            <a:endParaRPr lang="en-US" altLang="ja-JP"/>
          </a:p>
        </p:txBody>
      </p:sp>
      <p:grpSp>
        <p:nvGrpSpPr>
          <p:cNvPr id="33796" name="Group 4"/>
          <p:cNvGrpSpPr>
            <a:grpSpLocks/>
          </p:cNvGrpSpPr>
          <p:nvPr/>
        </p:nvGrpSpPr>
        <p:grpSpPr bwMode="auto">
          <a:xfrm>
            <a:off x="0" y="0"/>
            <a:ext cx="9140825" cy="6850063"/>
            <a:chOff x="0" y="0"/>
            <a:chExt cx="5758" cy="4315"/>
          </a:xfrm>
        </p:grpSpPr>
        <p:grpSp>
          <p:nvGrpSpPr>
            <p:cNvPr id="33797" name="Group 5"/>
            <p:cNvGrpSpPr>
              <a:grpSpLocks/>
            </p:cNvGrpSpPr>
            <p:nvPr userDrawn="1"/>
          </p:nvGrpSpPr>
          <p:grpSpPr bwMode="auto">
            <a:xfrm>
              <a:off x="1728" y="2230"/>
              <a:ext cx="4027" cy="2085"/>
              <a:chOff x="1728" y="2230"/>
              <a:chExt cx="4027" cy="2085"/>
            </a:xfrm>
          </p:grpSpPr>
          <p:sp>
            <p:nvSpPr>
              <p:cNvPr id="33798"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799"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800"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801"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802"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33803"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804"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33805"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3806"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SzTx/>
              <a:buFontTx/>
              <a:buNone/>
              <a:defRPr kumimoji="0" sz="1200">
                <a:effectLst/>
                <a:latin typeface="Arial" panose="020B0604020202020204" pitchFamily="34" charset="0"/>
              </a:defRPr>
            </a:lvl1pPr>
          </a:lstStyle>
          <a:p>
            <a:endParaRPr lang="en-US" altLang="ja-JP"/>
          </a:p>
        </p:txBody>
      </p:sp>
      <p:sp>
        <p:nvSpPr>
          <p:cNvPr id="33807"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txStyles>
    <p:titleStyle>
      <a:lvl1pPr algn="ctr" rtl="0" fontAlgn="base">
        <a:spcBef>
          <a:spcPct val="0"/>
        </a:spcBef>
        <a:spcAft>
          <a:spcPct val="0"/>
        </a:spcAft>
        <a:defRPr kumimoji="1"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marL="4572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marL="9144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marL="13716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marL="18288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n"/>
        <a:defRPr kumimoji="1"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kumimoji="1"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kumimoji="1"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kumimoji="1"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kumimoji="1"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15.gif"/><Relationship Id="rId18" Type="http://schemas.openxmlformats.org/officeDocument/2006/relationships/image" Target="../media/image20.gif"/><Relationship Id="rId3" Type="http://schemas.openxmlformats.org/officeDocument/2006/relationships/image" Target="../media/image5.gif"/><Relationship Id="rId7" Type="http://schemas.openxmlformats.org/officeDocument/2006/relationships/image" Target="../media/image9.gif"/><Relationship Id="rId12" Type="http://schemas.openxmlformats.org/officeDocument/2006/relationships/image" Target="../media/image14.gif"/><Relationship Id="rId17" Type="http://schemas.openxmlformats.org/officeDocument/2006/relationships/image" Target="../media/image19.gif"/><Relationship Id="rId2" Type="http://schemas.openxmlformats.org/officeDocument/2006/relationships/notesSlide" Target="../notesSlides/notesSlide14.xml"/><Relationship Id="rId16" Type="http://schemas.openxmlformats.org/officeDocument/2006/relationships/image" Target="../media/image18.gif"/><Relationship Id="rId20" Type="http://schemas.openxmlformats.org/officeDocument/2006/relationships/image" Target="../media/image22.gif"/><Relationship Id="rId1" Type="http://schemas.openxmlformats.org/officeDocument/2006/relationships/slideLayout" Target="../slideLayouts/slideLayout6.xml"/><Relationship Id="rId6" Type="http://schemas.openxmlformats.org/officeDocument/2006/relationships/image" Target="../media/image8.gif"/><Relationship Id="rId11" Type="http://schemas.openxmlformats.org/officeDocument/2006/relationships/image" Target="../media/image13.gif"/><Relationship Id="rId5" Type="http://schemas.openxmlformats.org/officeDocument/2006/relationships/image" Target="../media/image7.gif"/><Relationship Id="rId15" Type="http://schemas.openxmlformats.org/officeDocument/2006/relationships/image" Target="../media/image17.gif"/><Relationship Id="rId10" Type="http://schemas.openxmlformats.org/officeDocument/2006/relationships/image" Target="../media/image12.gif"/><Relationship Id="rId19" Type="http://schemas.openxmlformats.org/officeDocument/2006/relationships/image" Target="../media/image21.gif"/><Relationship Id="rId4" Type="http://schemas.openxmlformats.org/officeDocument/2006/relationships/image" Target="../media/image6.gif"/><Relationship Id="rId9" Type="http://schemas.openxmlformats.org/officeDocument/2006/relationships/image" Target="../media/image11.gif"/><Relationship Id="rId14" Type="http://schemas.openxmlformats.org/officeDocument/2006/relationships/image" Target="../media/image16.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28.gif"/><Relationship Id="rId18" Type="http://schemas.openxmlformats.org/officeDocument/2006/relationships/image" Target="../media/image32.gif"/><Relationship Id="rId3" Type="http://schemas.openxmlformats.org/officeDocument/2006/relationships/image" Target="../media/image24.gif"/><Relationship Id="rId7" Type="http://schemas.openxmlformats.org/officeDocument/2006/relationships/image" Target="../media/image6.gif"/><Relationship Id="rId12" Type="http://schemas.openxmlformats.org/officeDocument/2006/relationships/image" Target="../media/image11.gif"/><Relationship Id="rId17" Type="http://schemas.openxmlformats.org/officeDocument/2006/relationships/image" Target="../media/image31.gif"/><Relationship Id="rId2" Type="http://schemas.openxmlformats.org/officeDocument/2006/relationships/notesSlide" Target="../notesSlides/notesSlide18.xml"/><Relationship Id="rId16" Type="http://schemas.openxmlformats.org/officeDocument/2006/relationships/image" Target="../media/image7.gif"/><Relationship Id="rId1" Type="http://schemas.openxmlformats.org/officeDocument/2006/relationships/slideLayout" Target="../slideLayouts/slideLayout6.xml"/><Relationship Id="rId6" Type="http://schemas.openxmlformats.org/officeDocument/2006/relationships/image" Target="../media/image20.gif"/><Relationship Id="rId11" Type="http://schemas.openxmlformats.org/officeDocument/2006/relationships/image" Target="../media/image17.gif"/><Relationship Id="rId5" Type="http://schemas.openxmlformats.org/officeDocument/2006/relationships/image" Target="../media/image19.gif"/><Relationship Id="rId15" Type="http://schemas.openxmlformats.org/officeDocument/2006/relationships/image" Target="../media/image30.gif"/><Relationship Id="rId10" Type="http://schemas.openxmlformats.org/officeDocument/2006/relationships/image" Target="../media/image27.gif"/><Relationship Id="rId19" Type="http://schemas.openxmlformats.org/officeDocument/2006/relationships/image" Target="../media/image33.gif"/><Relationship Id="rId4" Type="http://schemas.openxmlformats.org/officeDocument/2006/relationships/image" Target="../media/image12.gif"/><Relationship Id="rId9" Type="http://schemas.openxmlformats.org/officeDocument/2006/relationships/image" Target="../media/image26.gif"/><Relationship Id="rId14" Type="http://schemas.openxmlformats.org/officeDocument/2006/relationships/image" Target="../media/image29.gif"/></Relationships>
</file>

<file path=ppt/slides/_rels/slide19.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media/image21.gif"/><Relationship Id="rId3" Type="http://schemas.openxmlformats.org/officeDocument/2006/relationships/image" Target="../media/image7.gif"/><Relationship Id="rId7" Type="http://schemas.openxmlformats.org/officeDocument/2006/relationships/image" Target="../media/image5.gif"/><Relationship Id="rId12" Type="http://schemas.openxmlformats.org/officeDocument/2006/relationships/image" Target="../media/image38.gif"/><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6.gif"/><Relationship Id="rId11" Type="http://schemas.openxmlformats.org/officeDocument/2006/relationships/image" Target="../media/image17.gif"/><Relationship Id="rId5" Type="http://schemas.openxmlformats.org/officeDocument/2006/relationships/image" Target="../media/image35.gif"/><Relationship Id="rId10" Type="http://schemas.openxmlformats.org/officeDocument/2006/relationships/image" Target="../media/image37.gif"/><Relationship Id="rId4" Type="http://schemas.openxmlformats.org/officeDocument/2006/relationships/image" Target="../media/image34.gif"/><Relationship Id="rId9" Type="http://schemas.openxmlformats.org/officeDocument/2006/relationships/image" Target="../media/image30.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0.gif"/><Relationship Id="rId7" Type="http://schemas.openxmlformats.org/officeDocument/2006/relationships/image" Target="../media/image44.gif"/><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43.gif"/><Relationship Id="rId5" Type="http://schemas.openxmlformats.org/officeDocument/2006/relationships/image" Target="../media/image42.gif"/><Relationship Id="rId4" Type="http://schemas.openxmlformats.org/officeDocument/2006/relationships/image" Target="../media/image41.gi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jp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jp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jpg"/></Relationships>
</file>

<file path=ppt/slides/_rels/slide25.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63.gif"/><Relationship Id="rId3" Type="http://schemas.openxmlformats.org/officeDocument/2006/relationships/image" Target="../media/image58.gif"/><Relationship Id="rId7" Type="http://schemas.openxmlformats.org/officeDocument/2006/relationships/image" Target="../media/image62.gif"/><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61.gif"/><Relationship Id="rId5" Type="http://schemas.openxmlformats.org/officeDocument/2006/relationships/image" Target="../media/image60.gif"/><Relationship Id="rId10" Type="http://schemas.openxmlformats.org/officeDocument/2006/relationships/image" Target="../media/image65.gif"/><Relationship Id="rId4" Type="http://schemas.openxmlformats.org/officeDocument/2006/relationships/image" Target="../media/image59.gif"/><Relationship Id="rId9" Type="http://schemas.openxmlformats.org/officeDocument/2006/relationships/image" Target="../media/image64.g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7.gif"/><Relationship Id="rId7" Type="http://schemas.openxmlformats.org/officeDocument/2006/relationships/image" Target="../media/image69.gif"/><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68.gif"/><Relationship Id="rId5" Type="http://schemas.openxmlformats.org/officeDocument/2006/relationships/image" Target="../media/image67.gif"/><Relationship Id="rId4" Type="http://schemas.openxmlformats.org/officeDocument/2006/relationships/image" Target="../media/image66.gif"/><Relationship Id="rId9" Type="http://schemas.openxmlformats.org/officeDocument/2006/relationships/image" Target="../media/image70.gif"/></Relationships>
</file>

<file path=ppt/slides/_rels/slide35.xml.rels><?xml version="1.0" encoding="UTF-8" standalone="yes"?>
<Relationships xmlns="http://schemas.openxmlformats.org/package/2006/relationships"><Relationship Id="rId13" Type="http://schemas.openxmlformats.org/officeDocument/2006/relationships/image" Target="../media/image31.gif"/><Relationship Id="rId18" Type="http://schemas.openxmlformats.org/officeDocument/2006/relationships/image" Target="../media/image28.gif"/><Relationship Id="rId26" Type="http://schemas.openxmlformats.org/officeDocument/2006/relationships/image" Target="../media/image78.gif"/><Relationship Id="rId3" Type="http://schemas.openxmlformats.org/officeDocument/2006/relationships/image" Target="../media/image7.gif"/><Relationship Id="rId21" Type="http://schemas.openxmlformats.org/officeDocument/2006/relationships/image" Target="../media/image27.gif"/><Relationship Id="rId34" Type="http://schemas.openxmlformats.org/officeDocument/2006/relationships/image" Target="../media/image32.gif"/><Relationship Id="rId7" Type="http://schemas.openxmlformats.org/officeDocument/2006/relationships/image" Target="../media/image71.gif"/><Relationship Id="rId12" Type="http://schemas.openxmlformats.org/officeDocument/2006/relationships/image" Target="../media/image10.gif"/><Relationship Id="rId17" Type="http://schemas.openxmlformats.org/officeDocument/2006/relationships/image" Target="../media/image75.gif"/><Relationship Id="rId25" Type="http://schemas.openxmlformats.org/officeDocument/2006/relationships/image" Target="../media/image20.gif"/><Relationship Id="rId33" Type="http://schemas.openxmlformats.org/officeDocument/2006/relationships/image" Target="../media/image6.gif"/><Relationship Id="rId2" Type="http://schemas.openxmlformats.org/officeDocument/2006/relationships/notesSlide" Target="../notesSlides/notesSlide35.xml"/><Relationship Id="rId16" Type="http://schemas.openxmlformats.org/officeDocument/2006/relationships/image" Target="../media/image22.gif"/><Relationship Id="rId20" Type="http://schemas.openxmlformats.org/officeDocument/2006/relationships/image" Target="../media/image76.gif"/><Relationship Id="rId29" Type="http://schemas.openxmlformats.org/officeDocument/2006/relationships/image" Target="../media/image67.gif"/><Relationship Id="rId1" Type="http://schemas.openxmlformats.org/officeDocument/2006/relationships/slideLayout" Target="../slideLayouts/slideLayout6.xml"/><Relationship Id="rId6" Type="http://schemas.openxmlformats.org/officeDocument/2006/relationships/image" Target="../media/image13.gif"/><Relationship Id="rId11" Type="http://schemas.openxmlformats.org/officeDocument/2006/relationships/image" Target="../media/image12.gif"/><Relationship Id="rId24" Type="http://schemas.openxmlformats.org/officeDocument/2006/relationships/image" Target="../media/image15.gif"/><Relationship Id="rId32" Type="http://schemas.openxmlformats.org/officeDocument/2006/relationships/image" Target="../media/image18.gif"/><Relationship Id="rId5" Type="http://schemas.openxmlformats.org/officeDocument/2006/relationships/image" Target="../media/image8.gif"/><Relationship Id="rId15" Type="http://schemas.openxmlformats.org/officeDocument/2006/relationships/image" Target="../media/image34.gif"/><Relationship Id="rId23" Type="http://schemas.openxmlformats.org/officeDocument/2006/relationships/image" Target="../media/image77.gif"/><Relationship Id="rId28" Type="http://schemas.openxmlformats.org/officeDocument/2006/relationships/image" Target="../media/image19.gif"/><Relationship Id="rId10" Type="http://schemas.openxmlformats.org/officeDocument/2006/relationships/image" Target="../media/image74.gif"/><Relationship Id="rId19" Type="http://schemas.openxmlformats.org/officeDocument/2006/relationships/image" Target="../media/image11.gif"/><Relationship Id="rId31" Type="http://schemas.openxmlformats.org/officeDocument/2006/relationships/image" Target="../media/image29.gif"/><Relationship Id="rId4" Type="http://schemas.openxmlformats.org/officeDocument/2006/relationships/image" Target="../media/image70.gif"/><Relationship Id="rId9" Type="http://schemas.openxmlformats.org/officeDocument/2006/relationships/image" Target="../media/image73.gif"/><Relationship Id="rId14" Type="http://schemas.openxmlformats.org/officeDocument/2006/relationships/image" Target="../media/image66.gif"/><Relationship Id="rId22" Type="http://schemas.openxmlformats.org/officeDocument/2006/relationships/image" Target="../media/image17.gif"/><Relationship Id="rId27" Type="http://schemas.openxmlformats.org/officeDocument/2006/relationships/image" Target="../media/image36.gif"/><Relationship Id="rId30" Type="http://schemas.openxmlformats.org/officeDocument/2006/relationships/image" Target="../media/image79.gif"/><Relationship Id="rId8" Type="http://schemas.openxmlformats.org/officeDocument/2006/relationships/image" Target="../media/image72.gif"/></Relationships>
</file>

<file path=ppt/slides/_rels/slide36.xml.rels><?xml version="1.0" encoding="UTF-8" standalone="yes"?>
<Relationships xmlns="http://schemas.openxmlformats.org/package/2006/relationships"><Relationship Id="rId13" Type="http://schemas.openxmlformats.org/officeDocument/2006/relationships/image" Target="../media/image31.gif"/><Relationship Id="rId18" Type="http://schemas.openxmlformats.org/officeDocument/2006/relationships/image" Target="../media/image28.gif"/><Relationship Id="rId26" Type="http://schemas.openxmlformats.org/officeDocument/2006/relationships/image" Target="../media/image78.gif"/><Relationship Id="rId39" Type="http://schemas.openxmlformats.org/officeDocument/2006/relationships/image" Target="../media/image25.gif"/><Relationship Id="rId21" Type="http://schemas.openxmlformats.org/officeDocument/2006/relationships/image" Target="../media/image27.gif"/><Relationship Id="rId34" Type="http://schemas.openxmlformats.org/officeDocument/2006/relationships/image" Target="../media/image32.gif"/><Relationship Id="rId42" Type="http://schemas.openxmlformats.org/officeDocument/2006/relationships/image" Target="../media/image82.gif"/><Relationship Id="rId47" Type="http://schemas.openxmlformats.org/officeDocument/2006/relationships/image" Target="../media/image37.gif"/><Relationship Id="rId50" Type="http://schemas.openxmlformats.org/officeDocument/2006/relationships/image" Target="../media/image16.gif"/><Relationship Id="rId55" Type="http://schemas.openxmlformats.org/officeDocument/2006/relationships/image" Target="../media/image5.gif"/><Relationship Id="rId7" Type="http://schemas.openxmlformats.org/officeDocument/2006/relationships/image" Target="../media/image71.gif"/><Relationship Id="rId2" Type="http://schemas.openxmlformats.org/officeDocument/2006/relationships/notesSlide" Target="../notesSlides/notesSlide36.xml"/><Relationship Id="rId16" Type="http://schemas.openxmlformats.org/officeDocument/2006/relationships/image" Target="../media/image22.gif"/><Relationship Id="rId29" Type="http://schemas.openxmlformats.org/officeDocument/2006/relationships/image" Target="../media/image67.gif"/><Relationship Id="rId11" Type="http://schemas.openxmlformats.org/officeDocument/2006/relationships/image" Target="../media/image12.gif"/><Relationship Id="rId24" Type="http://schemas.openxmlformats.org/officeDocument/2006/relationships/image" Target="../media/image15.gif"/><Relationship Id="rId32" Type="http://schemas.openxmlformats.org/officeDocument/2006/relationships/image" Target="../media/image18.gif"/><Relationship Id="rId37" Type="http://schemas.openxmlformats.org/officeDocument/2006/relationships/image" Target="../media/image38.gif"/><Relationship Id="rId40" Type="http://schemas.openxmlformats.org/officeDocument/2006/relationships/image" Target="../media/image24.gif"/><Relationship Id="rId45" Type="http://schemas.openxmlformats.org/officeDocument/2006/relationships/image" Target="../media/image26.gif"/><Relationship Id="rId53" Type="http://schemas.openxmlformats.org/officeDocument/2006/relationships/image" Target="../media/image35.gif"/><Relationship Id="rId5" Type="http://schemas.openxmlformats.org/officeDocument/2006/relationships/image" Target="../media/image8.gif"/><Relationship Id="rId10" Type="http://schemas.openxmlformats.org/officeDocument/2006/relationships/image" Target="../media/image74.gif"/><Relationship Id="rId19" Type="http://schemas.openxmlformats.org/officeDocument/2006/relationships/image" Target="../media/image11.gif"/><Relationship Id="rId31" Type="http://schemas.openxmlformats.org/officeDocument/2006/relationships/image" Target="../media/image29.gif"/><Relationship Id="rId44" Type="http://schemas.openxmlformats.org/officeDocument/2006/relationships/image" Target="../media/image21.gif"/><Relationship Id="rId52" Type="http://schemas.openxmlformats.org/officeDocument/2006/relationships/image" Target="../media/image14.gif"/><Relationship Id="rId4" Type="http://schemas.openxmlformats.org/officeDocument/2006/relationships/image" Target="../media/image70.gif"/><Relationship Id="rId9" Type="http://schemas.openxmlformats.org/officeDocument/2006/relationships/image" Target="../media/image73.gif"/><Relationship Id="rId14" Type="http://schemas.openxmlformats.org/officeDocument/2006/relationships/image" Target="../media/image66.gif"/><Relationship Id="rId22" Type="http://schemas.openxmlformats.org/officeDocument/2006/relationships/image" Target="../media/image17.gif"/><Relationship Id="rId27" Type="http://schemas.openxmlformats.org/officeDocument/2006/relationships/image" Target="../media/image36.gif"/><Relationship Id="rId30" Type="http://schemas.openxmlformats.org/officeDocument/2006/relationships/image" Target="../media/image79.gif"/><Relationship Id="rId35" Type="http://schemas.openxmlformats.org/officeDocument/2006/relationships/image" Target="../media/image33.gif"/><Relationship Id="rId43" Type="http://schemas.openxmlformats.org/officeDocument/2006/relationships/image" Target="../media/image69.gif"/><Relationship Id="rId48" Type="http://schemas.openxmlformats.org/officeDocument/2006/relationships/image" Target="../media/image9.gif"/><Relationship Id="rId8" Type="http://schemas.openxmlformats.org/officeDocument/2006/relationships/image" Target="../media/image72.gif"/><Relationship Id="rId51" Type="http://schemas.openxmlformats.org/officeDocument/2006/relationships/image" Target="../media/image85.gif"/><Relationship Id="rId3" Type="http://schemas.openxmlformats.org/officeDocument/2006/relationships/image" Target="../media/image7.gif"/><Relationship Id="rId12" Type="http://schemas.openxmlformats.org/officeDocument/2006/relationships/image" Target="../media/image10.gif"/><Relationship Id="rId17" Type="http://schemas.openxmlformats.org/officeDocument/2006/relationships/image" Target="../media/image75.gif"/><Relationship Id="rId25" Type="http://schemas.openxmlformats.org/officeDocument/2006/relationships/image" Target="../media/image20.gif"/><Relationship Id="rId33" Type="http://schemas.openxmlformats.org/officeDocument/2006/relationships/image" Target="../media/image6.gif"/><Relationship Id="rId38" Type="http://schemas.openxmlformats.org/officeDocument/2006/relationships/image" Target="../media/image81.gif"/><Relationship Id="rId46" Type="http://schemas.openxmlformats.org/officeDocument/2006/relationships/image" Target="../media/image83.gif"/><Relationship Id="rId20" Type="http://schemas.openxmlformats.org/officeDocument/2006/relationships/image" Target="../media/image76.gif"/><Relationship Id="rId41" Type="http://schemas.openxmlformats.org/officeDocument/2006/relationships/image" Target="../media/image30.gif"/><Relationship Id="rId54" Type="http://schemas.openxmlformats.org/officeDocument/2006/relationships/image" Target="../media/image86.gif"/><Relationship Id="rId1" Type="http://schemas.openxmlformats.org/officeDocument/2006/relationships/slideLayout" Target="../slideLayouts/slideLayout6.xml"/><Relationship Id="rId6" Type="http://schemas.openxmlformats.org/officeDocument/2006/relationships/image" Target="../media/image13.gif"/><Relationship Id="rId15" Type="http://schemas.openxmlformats.org/officeDocument/2006/relationships/image" Target="../media/image34.gif"/><Relationship Id="rId23" Type="http://schemas.openxmlformats.org/officeDocument/2006/relationships/image" Target="../media/image77.gif"/><Relationship Id="rId28" Type="http://schemas.openxmlformats.org/officeDocument/2006/relationships/image" Target="../media/image19.gif"/><Relationship Id="rId36" Type="http://schemas.openxmlformats.org/officeDocument/2006/relationships/image" Target="../media/image80.gif"/><Relationship Id="rId49" Type="http://schemas.openxmlformats.org/officeDocument/2006/relationships/image" Target="../media/image84.gi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59.g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gif"/><Relationship Id="rId7" Type="http://schemas.openxmlformats.org/officeDocument/2006/relationships/image" Target="../media/image91.gif"/><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90.gif"/><Relationship Id="rId5" Type="http://schemas.openxmlformats.org/officeDocument/2006/relationships/image" Target="../media/image89.gif"/><Relationship Id="rId10" Type="http://schemas.openxmlformats.org/officeDocument/2006/relationships/image" Target="../media/image94.gif"/><Relationship Id="rId4" Type="http://schemas.openxmlformats.org/officeDocument/2006/relationships/image" Target="../media/image88.gif"/><Relationship Id="rId9" Type="http://schemas.openxmlformats.org/officeDocument/2006/relationships/image" Target="../media/image93.gif"/></Relationships>
</file>

<file path=ppt/slides/_rels/slide4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96.png"/></Relationships>
</file>

<file path=ppt/slides/_rels/slide4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22.gif"/><Relationship Id="rId13" Type="http://schemas.openxmlformats.org/officeDocument/2006/relationships/image" Target="../media/image80.gif"/><Relationship Id="rId3" Type="http://schemas.openxmlformats.org/officeDocument/2006/relationships/image" Target="../media/image86.gif"/><Relationship Id="rId7" Type="http://schemas.openxmlformats.org/officeDocument/2006/relationships/image" Target="../media/image66.gif"/><Relationship Id="rId12" Type="http://schemas.openxmlformats.org/officeDocument/2006/relationships/image" Target="../media/image71.gif"/><Relationship Id="rId2" Type="http://schemas.openxmlformats.org/officeDocument/2006/relationships/notesSlide" Target="../notesSlides/notesSlide44.xml"/><Relationship Id="rId16" Type="http://schemas.openxmlformats.org/officeDocument/2006/relationships/image" Target="../media/image25.gif"/><Relationship Id="rId1" Type="http://schemas.openxmlformats.org/officeDocument/2006/relationships/slideLayout" Target="../slideLayouts/slideLayout6.xml"/><Relationship Id="rId6" Type="http://schemas.openxmlformats.org/officeDocument/2006/relationships/image" Target="../media/image73.gif"/><Relationship Id="rId11" Type="http://schemas.openxmlformats.org/officeDocument/2006/relationships/image" Target="../media/image28.gif"/><Relationship Id="rId5" Type="http://schemas.openxmlformats.org/officeDocument/2006/relationships/image" Target="../media/image69.gif"/><Relationship Id="rId15" Type="http://schemas.openxmlformats.org/officeDocument/2006/relationships/image" Target="../media/image20.gif"/><Relationship Id="rId10" Type="http://schemas.openxmlformats.org/officeDocument/2006/relationships/image" Target="../media/image18.gif"/><Relationship Id="rId4" Type="http://schemas.openxmlformats.org/officeDocument/2006/relationships/image" Target="../media/image17.gif"/><Relationship Id="rId9" Type="http://schemas.openxmlformats.org/officeDocument/2006/relationships/image" Target="../media/image9.gif"/><Relationship Id="rId14" Type="http://schemas.openxmlformats.org/officeDocument/2006/relationships/image" Target="../media/image85.gi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ctrTitle"/>
          </p:nvPr>
        </p:nvSpPr>
        <p:spPr>
          <a:xfrm>
            <a:off x="0" y="1557338"/>
            <a:ext cx="4737100" cy="1905000"/>
          </a:xfrm>
        </p:spPr>
        <p:txBody>
          <a:bodyPr/>
          <a:lstStyle/>
          <a:p>
            <a:r>
              <a:rPr lang="ja-JP" altLang="en-US" sz="4000" dirty="0">
                <a:latin typeface="Times New Roman" panose="02020603050405020304" pitchFamily="18" charset="0"/>
              </a:rPr>
              <a:t>情報論理工学</a:t>
            </a:r>
            <a:br>
              <a:rPr lang="ja-JP" altLang="en-US" sz="4000" dirty="0">
                <a:latin typeface="Times New Roman" panose="02020603050405020304" pitchFamily="18" charset="0"/>
              </a:rPr>
            </a:br>
            <a:r>
              <a:rPr lang="ja-JP" altLang="en-US" sz="4000" dirty="0">
                <a:latin typeface="Times New Roman" panose="02020603050405020304" pitchFamily="18" charset="0"/>
              </a:rPr>
              <a:t>研究室</a:t>
            </a:r>
          </a:p>
        </p:txBody>
      </p:sp>
      <p:sp>
        <p:nvSpPr>
          <p:cNvPr id="296963" name="Rectangle 3"/>
          <p:cNvSpPr>
            <a:spLocks noGrp="1" noChangeArrowheads="1"/>
          </p:cNvSpPr>
          <p:nvPr>
            <p:ph type="subTitle" idx="1"/>
          </p:nvPr>
        </p:nvSpPr>
        <p:spPr>
          <a:xfrm>
            <a:off x="179388" y="3933825"/>
            <a:ext cx="4137025" cy="1679575"/>
          </a:xfrm>
        </p:spPr>
        <p:txBody>
          <a:bodyPr/>
          <a:lstStyle/>
          <a:p>
            <a:pPr>
              <a:lnSpc>
                <a:spcPct val="90000"/>
              </a:lnSpc>
            </a:pPr>
            <a:r>
              <a:rPr lang="ja-JP" altLang="en-US" dirty="0">
                <a:latin typeface="Times New Roman" panose="02020603050405020304" pitchFamily="18" charset="0"/>
              </a:rPr>
              <a:t>第</a:t>
            </a:r>
            <a:r>
              <a:rPr lang="en-US" altLang="ja-JP" dirty="0">
                <a:latin typeface="Times New Roman" panose="02020603050405020304" pitchFamily="18" charset="0"/>
              </a:rPr>
              <a:t>2</a:t>
            </a:r>
            <a:r>
              <a:rPr lang="ja-JP" altLang="en-US" dirty="0">
                <a:latin typeface="Times New Roman" panose="02020603050405020304" pitchFamily="18" charset="0"/>
              </a:rPr>
              <a:t>回 ゲームの分類</a:t>
            </a:r>
          </a:p>
        </p:txBody>
      </p:sp>
      <p:pic>
        <p:nvPicPr>
          <p:cNvPr id="296964" name="Picture 4" descr="Phantom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0258" y="0"/>
            <a:ext cx="4593742"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ゲーム</a:t>
            </a:r>
            <a:r>
              <a:rPr lang="en-US" altLang="ja-JP" dirty="0">
                <a:latin typeface="Times New Roman" panose="02020603050405020304" pitchFamily="18" charset="0"/>
              </a:rPr>
              <a:t>AI</a:t>
            </a:r>
            <a:r>
              <a:rPr lang="ja-JP" altLang="en-US" dirty="0">
                <a:latin typeface="Times New Roman" panose="02020603050405020304" pitchFamily="18" charset="0"/>
              </a:rPr>
              <a:t>の例</a:t>
            </a:r>
            <a:r>
              <a:rPr lang="en-US" altLang="ja-JP" dirty="0">
                <a:latin typeface="Times New Roman" panose="02020603050405020304" pitchFamily="18" charset="0"/>
              </a:rPr>
              <a:t>:</a:t>
            </a:r>
            <a:r>
              <a:rPr lang="ja-JP" altLang="en-US" dirty="0">
                <a:latin typeface="Times New Roman" panose="02020603050405020304" pitchFamily="18" charset="0"/>
              </a:rPr>
              <a:t>リバーシ</a:t>
            </a:r>
            <a:r>
              <a:rPr lang="en-US" altLang="ja-JP" dirty="0">
                <a:latin typeface="Times New Roman" panose="02020603050405020304" pitchFamily="18" charset="0"/>
              </a:rPr>
              <a:t>AI</a:t>
            </a:r>
            <a:endParaRPr kumimoji="1" lang="ja-JP" altLang="en-US" dirty="0">
              <a:latin typeface="Times New Roman" panose="02020603050405020304" pitchFamily="18" charset="0"/>
            </a:endParaRPr>
          </a:p>
        </p:txBody>
      </p:sp>
      <p:grpSp>
        <p:nvGrpSpPr>
          <p:cNvPr id="67" name="グループ化 66"/>
          <p:cNvGrpSpPr/>
          <p:nvPr/>
        </p:nvGrpSpPr>
        <p:grpSpPr>
          <a:xfrm>
            <a:off x="990600" y="1676400"/>
            <a:ext cx="4248807" cy="4280338"/>
            <a:chOff x="1752600" y="1600200"/>
            <a:chExt cx="4248807" cy="4280338"/>
          </a:xfrm>
        </p:grpSpPr>
        <p:sp>
          <p:nvSpPr>
            <p:cNvPr id="3" name="正方形/長方形 2"/>
            <p:cNvSpPr/>
            <p:nvPr/>
          </p:nvSpPr>
          <p:spPr bwMode="auto">
            <a:xfrm>
              <a:off x="17526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 name="正方形/長方形 3"/>
            <p:cNvSpPr/>
            <p:nvPr/>
          </p:nvSpPr>
          <p:spPr bwMode="auto">
            <a:xfrm>
              <a:off x="22860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28194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33528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38678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44012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49346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54680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17526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22860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28194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33528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38678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44012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49346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54680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17526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22860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28194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33528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38678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44012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49346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54680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17526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22860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28194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33528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38678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44012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49346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54680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17526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22860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28194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33528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38678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44012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49346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54680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17526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22860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28194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33528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38678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44012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49346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54680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17526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22860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28194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33528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38678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44012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49346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54680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17526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22860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28194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33528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38678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44012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49346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54680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
        <p:nvSpPr>
          <p:cNvPr id="68" name="円/楕円 67"/>
          <p:cNvSpPr/>
          <p:nvPr/>
        </p:nvSpPr>
        <p:spPr bwMode="auto">
          <a:xfrm>
            <a:off x="1075997" y="1726324"/>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9" name="円/楕円 68"/>
          <p:cNvSpPr/>
          <p:nvPr/>
        </p:nvSpPr>
        <p:spPr bwMode="auto">
          <a:xfrm>
            <a:off x="3715407" y="4966138"/>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0" name="円/楕円 69"/>
          <p:cNvSpPr/>
          <p:nvPr/>
        </p:nvSpPr>
        <p:spPr bwMode="auto">
          <a:xfrm>
            <a:off x="1066800" y="2286000"/>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1" name="円/楕円 70"/>
          <p:cNvSpPr/>
          <p:nvPr/>
        </p:nvSpPr>
        <p:spPr bwMode="auto">
          <a:xfrm>
            <a:off x="1066800" y="2845676"/>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2" name="円/楕円 71"/>
          <p:cNvSpPr/>
          <p:nvPr/>
        </p:nvSpPr>
        <p:spPr bwMode="auto">
          <a:xfrm>
            <a:off x="1075997" y="3363968"/>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3" name="円/楕円 72"/>
          <p:cNvSpPr/>
          <p:nvPr/>
        </p:nvSpPr>
        <p:spPr bwMode="auto">
          <a:xfrm>
            <a:off x="1075997" y="3897368"/>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4" name="円/楕円 73"/>
          <p:cNvSpPr/>
          <p:nvPr/>
        </p:nvSpPr>
        <p:spPr bwMode="auto">
          <a:xfrm>
            <a:off x="1591004" y="3366596"/>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5" name="円/楕円 74"/>
          <p:cNvSpPr/>
          <p:nvPr/>
        </p:nvSpPr>
        <p:spPr bwMode="auto">
          <a:xfrm>
            <a:off x="1610711" y="2278062"/>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6" name="円/楕円 75"/>
          <p:cNvSpPr/>
          <p:nvPr/>
        </p:nvSpPr>
        <p:spPr bwMode="auto">
          <a:xfrm>
            <a:off x="1600200" y="2814802"/>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7" name="円/楕円 76"/>
          <p:cNvSpPr/>
          <p:nvPr/>
        </p:nvSpPr>
        <p:spPr bwMode="auto">
          <a:xfrm>
            <a:off x="2119147" y="4966138"/>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8" name="円/楕円 77"/>
          <p:cNvSpPr/>
          <p:nvPr/>
        </p:nvSpPr>
        <p:spPr bwMode="auto">
          <a:xfrm>
            <a:off x="2133600" y="2825969"/>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9" name="円/楕円 78"/>
          <p:cNvSpPr/>
          <p:nvPr/>
        </p:nvSpPr>
        <p:spPr bwMode="auto">
          <a:xfrm>
            <a:off x="1591003" y="4435694"/>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0" name="円/楕円 79"/>
          <p:cNvSpPr/>
          <p:nvPr/>
        </p:nvSpPr>
        <p:spPr bwMode="auto">
          <a:xfrm>
            <a:off x="2123089" y="3359369"/>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1" name="円/楕円 80"/>
          <p:cNvSpPr/>
          <p:nvPr/>
        </p:nvSpPr>
        <p:spPr bwMode="auto">
          <a:xfrm>
            <a:off x="2123089" y="3892769"/>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2" name="円/楕円 81"/>
          <p:cNvSpPr/>
          <p:nvPr/>
        </p:nvSpPr>
        <p:spPr bwMode="auto">
          <a:xfrm>
            <a:off x="2119147" y="4426169"/>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3" name="円/楕円 82"/>
          <p:cNvSpPr/>
          <p:nvPr/>
        </p:nvSpPr>
        <p:spPr bwMode="auto">
          <a:xfrm>
            <a:off x="3167555" y="3883244"/>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4" name="円/楕円 83"/>
          <p:cNvSpPr/>
          <p:nvPr/>
        </p:nvSpPr>
        <p:spPr bwMode="auto">
          <a:xfrm>
            <a:off x="2657803" y="3349844"/>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5" name="円/楕円 84"/>
          <p:cNvSpPr/>
          <p:nvPr/>
        </p:nvSpPr>
        <p:spPr bwMode="auto">
          <a:xfrm>
            <a:off x="2681452" y="3887514"/>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6" name="円/楕円 85"/>
          <p:cNvSpPr/>
          <p:nvPr/>
        </p:nvSpPr>
        <p:spPr bwMode="auto">
          <a:xfrm>
            <a:off x="2667000" y="4435694"/>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7" name="円/楕円 86"/>
          <p:cNvSpPr/>
          <p:nvPr/>
        </p:nvSpPr>
        <p:spPr bwMode="auto">
          <a:xfrm>
            <a:off x="2657803" y="4966165"/>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8" name="円/楕円 87"/>
          <p:cNvSpPr/>
          <p:nvPr/>
        </p:nvSpPr>
        <p:spPr bwMode="auto">
          <a:xfrm>
            <a:off x="3176093" y="3349844"/>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9" name="円/楕円 88"/>
          <p:cNvSpPr/>
          <p:nvPr/>
        </p:nvSpPr>
        <p:spPr bwMode="auto">
          <a:xfrm>
            <a:off x="3167555" y="4426169"/>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0" name="円/楕円 89"/>
          <p:cNvSpPr/>
          <p:nvPr/>
        </p:nvSpPr>
        <p:spPr bwMode="auto">
          <a:xfrm>
            <a:off x="3167555" y="4959569"/>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1" name="テキスト ボックス 90"/>
          <p:cNvSpPr txBox="1"/>
          <p:nvPr/>
        </p:nvSpPr>
        <p:spPr>
          <a:xfrm>
            <a:off x="5772807" y="2076226"/>
            <a:ext cx="2722220" cy="2074414"/>
          </a:xfrm>
          <a:prstGeom prst="rect">
            <a:avLst/>
          </a:prstGeom>
          <a:noFill/>
        </p:spPr>
        <p:txBody>
          <a:bodyPr wrap="none" rtlCol="0">
            <a:spAutoFit/>
          </a:bodyPr>
          <a:lstStyle/>
          <a:p>
            <a:pPr algn="l"/>
            <a:r>
              <a:rPr kumimoji="1" lang="ja-JP" altLang="en-US" dirty="0"/>
              <a:t>推論 </a:t>
            </a:r>
            <a:r>
              <a:rPr kumimoji="1" lang="en-US" altLang="ja-JP" dirty="0"/>
              <a:t>: </a:t>
            </a:r>
          </a:p>
          <a:p>
            <a:pPr algn="l"/>
            <a:r>
              <a:rPr kumimoji="1" lang="ja-JP" altLang="en-US" dirty="0"/>
              <a:t>できるだけ多くの</a:t>
            </a:r>
            <a:endParaRPr kumimoji="1" lang="en-US" altLang="ja-JP" dirty="0"/>
          </a:p>
          <a:p>
            <a:pPr algn="l"/>
            <a:r>
              <a:rPr lang="ja-JP" altLang="en-US" dirty="0"/>
              <a:t>相手石を挟める</a:t>
            </a:r>
            <a:endParaRPr lang="en-US" altLang="ja-JP" dirty="0"/>
          </a:p>
          <a:p>
            <a:pPr algn="l"/>
            <a:r>
              <a:rPr lang="ja-JP" altLang="en-US" dirty="0"/>
              <a:t>マスに打つ</a:t>
            </a:r>
            <a:endParaRPr kumimoji="1" lang="ja-JP" altLang="en-US" dirty="0"/>
          </a:p>
        </p:txBody>
      </p:sp>
      <p:sp>
        <p:nvSpPr>
          <p:cNvPr id="92" name="円/楕円 91"/>
          <p:cNvSpPr/>
          <p:nvPr/>
        </p:nvSpPr>
        <p:spPr bwMode="auto">
          <a:xfrm>
            <a:off x="3729859" y="4426169"/>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1</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7" name="円/楕円 96"/>
          <p:cNvSpPr/>
          <p:nvPr/>
        </p:nvSpPr>
        <p:spPr bwMode="auto">
          <a:xfrm>
            <a:off x="4267200" y="4956613"/>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dirty="0">
                <a:ln>
                  <a:noFill/>
                </a:ln>
                <a:solidFill>
                  <a:schemeClr val="bg2"/>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2</a:t>
            </a:r>
            <a:endParaRPr kumimoji="1" lang="ja-JP" altLang="en-US" sz="2800" b="0" i="0" u="none" strike="noStrike" cap="none" normalizeH="0" dirty="0">
              <a:ln>
                <a:noFill/>
              </a:ln>
              <a:solidFill>
                <a:schemeClr val="bg2"/>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nvGrpSpPr>
          <p:cNvPr id="101" name="グループ化 100"/>
          <p:cNvGrpSpPr/>
          <p:nvPr/>
        </p:nvGrpSpPr>
        <p:grpSpPr>
          <a:xfrm>
            <a:off x="1610711" y="2266238"/>
            <a:ext cx="2494893" cy="2534362"/>
            <a:chOff x="5644054" y="3786805"/>
            <a:chExt cx="2494893" cy="2534362"/>
          </a:xfrm>
        </p:grpSpPr>
        <p:sp>
          <p:nvSpPr>
            <p:cNvPr id="93" name="円/楕円 92"/>
            <p:cNvSpPr/>
            <p:nvPr/>
          </p:nvSpPr>
          <p:spPr bwMode="auto">
            <a:xfrm>
              <a:off x="6692880" y="4878457"/>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solidFill>
                    <a:schemeClr val="bg2"/>
                  </a:solidFill>
                </a:rPr>
                <a:t>△</a:t>
              </a:r>
              <a:endParaRPr kumimoji="1" lang="ja-JP" altLang="en-US" sz="2800" b="0" i="0" u="none" strike="noStrike" cap="none" normalizeH="0" dirty="0">
                <a:ln>
                  <a:noFill/>
                </a:ln>
                <a:solidFill>
                  <a:schemeClr val="bg2"/>
                </a:solidFill>
                <a:effectLst>
                  <a:outerShdw blurRad="38100" dist="38100" dir="2700000" algn="tl">
                    <a:srgbClr val="000000">
                      <a:alpha val="43137"/>
                    </a:srgbClr>
                  </a:outerShdw>
                </a:effectLst>
              </a:endParaRPr>
            </a:p>
          </p:txBody>
        </p:sp>
        <p:sp>
          <p:nvSpPr>
            <p:cNvPr id="94" name="円/楕円 93"/>
            <p:cNvSpPr/>
            <p:nvPr/>
          </p:nvSpPr>
          <p:spPr bwMode="auto">
            <a:xfrm>
              <a:off x="7200898" y="5403811"/>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solidFill>
                    <a:schemeClr val="bg2"/>
                  </a:solidFill>
                </a:rPr>
                <a:t>△</a:t>
              </a:r>
              <a:endParaRPr kumimoji="1" lang="ja-JP" altLang="en-US" sz="2800" b="0" i="0" u="none" strike="noStrike" cap="none" normalizeH="0" dirty="0">
                <a:ln>
                  <a:noFill/>
                </a:ln>
                <a:solidFill>
                  <a:schemeClr val="bg2"/>
                </a:solidFill>
                <a:effectLst>
                  <a:outerShdw blurRad="38100" dist="38100" dir="2700000" algn="tl">
                    <a:srgbClr val="000000">
                      <a:alpha val="43137"/>
                    </a:srgbClr>
                  </a:outerShdw>
                </a:effectLst>
              </a:endParaRPr>
            </a:p>
          </p:txBody>
        </p:sp>
        <p:sp>
          <p:nvSpPr>
            <p:cNvPr id="95" name="円/楕円 94"/>
            <p:cNvSpPr/>
            <p:nvPr/>
          </p:nvSpPr>
          <p:spPr bwMode="auto">
            <a:xfrm>
              <a:off x="7757947" y="5940167"/>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en-US" altLang="ja-JP" dirty="0">
                  <a:solidFill>
                    <a:schemeClr val="bg2"/>
                  </a:solidFill>
                </a:rPr>
                <a:t>1</a:t>
              </a:r>
              <a:endParaRPr kumimoji="1" lang="ja-JP" altLang="en-US" sz="2800" b="0" i="0" u="none" strike="noStrike" cap="none" normalizeH="0" dirty="0">
                <a:ln>
                  <a:noFill/>
                </a:ln>
                <a:solidFill>
                  <a:schemeClr val="bg2"/>
                </a:solidFill>
                <a:effectLst>
                  <a:outerShdw blurRad="38100" dist="38100" dir="2700000" algn="tl">
                    <a:srgbClr val="000000">
                      <a:alpha val="43137"/>
                    </a:srgbClr>
                  </a:outerShdw>
                </a:effectLst>
              </a:endParaRPr>
            </a:p>
          </p:txBody>
        </p:sp>
        <p:sp>
          <p:nvSpPr>
            <p:cNvPr id="99" name="円/楕円 98"/>
            <p:cNvSpPr/>
            <p:nvPr/>
          </p:nvSpPr>
          <p:spPr bwMode="auto">
            <a:xfrm>
              <a:off x="5644054" y="3786805"/>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solidFill>
                    <a:schemeClr val="bg2"/>
                  </a:solidFill>
                </a:rPr>
                <a:t>△</a:t>
              </a:r>
              <a:endParaRPr kumimoji="1" lang="ja-JP" altLang="en-US" sz="2800" b="0" i="0" u="none" strike="noStrike" cap="none" normalizeH="0" dirty="0">
                <a:ln>
                  <a:noFill/>
                </a:ln>
                <a:solidFill>
                  <a:schemeClr val="bg2"/>
                </a:solidFill>
                <a:effectLst>
                  <a:outerShdw blurRad="38100" dist="38100" dir="2700000" algn="tl">
                    <a:srgbClr val="000000">
                      <a:alpha val="43137"/>
                    </a:srgbClr>
                  </a:outerShdw>
                </a:effectLst>
              </a:endParaRPr>
            </a:p>
          </p:txBody>
        </p:sp>
        <p:sp>
          <p:nvSpPr>
            <p:cNvPr id="100" name="円/楕円 99"/>
            <p:cNvSpPr/>
            <p:nvPr/>
          </p:nvSpPr>
          <p:spPr bwMode="auto">
            <a:xfrm>
              <a:off x="6173512" y="4343908"/>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solidFill>
                    <a:schemeClr val="bg2"/>
                  </a:solidFill>
                </a:rPr>
                <a:t>△</a:t>
              </a:r>
              <a:endParaRPr kumimoji="1" lang="ja-JP" altLang="en-US" sz="2800" b="0" i="0" u="none" strike="noStrike" cap="none" normalizeH="0" dirty="0">
                <a:ln>
                  <a:noFill/>
                </a:ln>
                <a:solidFill>
                  <a:schemeClr val="bg2"/>
                </a:solidFill>
                <a:effectLst>
                  <a:outerShdw blurRad="38100" dist="38100" dir="2700000" algn="tl">
                    <a:srgbClr val="000000">
                      <a:alpha val="43137"/>
                    </a:srgbClr>
                  </a:outerShdw>
                </a:effectLst>
              </a:endParaRPr>
            </a:p>
          </p:txBody>
        </p:sp>
      </p:grpSp>
      <p:sp>
        <p:nvSpPr>
          <p:cNvPr id="102" name="テキスト ボックス 101"/>
          <p:cNvSpPr txBox="1"/>
          <p:nvPr/>
        </p:nvSpPr>
        <p:spPr>
          <a:xfrm>
            <a:off x="5772807" y="4404644"/>
            <a:ext cx="3248005" cy="1557349"/>
          </a:xfrm>
          <a:prstGeom prst="rect">
            <a:avLst/>
          </a:prstGeom>
          <a:noFill/>
        </p:spPr>
        <p:txBody>
          <a:bodyPr wrap="none" rtlCol="0">
            <a:spAutoFit/>
          </a:bodyPr>
          <a:lstStyle/>
          <a:p>
            <a:pPr algn="l"/>
            <a:r>
              <a:rPr lang="ja-JP" altLang="en-US" dirty="0"/>
              <a:t>⇒ 推論 </a:t>
            </a:r>
            <a:r>
              <a:rPr lang="en-US" altLang="ja-JP" dirty="0"/>
              <a:t>: </a:t>
            </a:r>
          </a:p>
          <a:p>
            <a:pPr algn="l"/>
            <a:r>
              <a:rPr lang="ja-JP" altLang="en-US" dirty="0"/>
              <a:t>次に相手が少ししか</a:t>
            </a:r>
            <a:endParaRPr lang="en-US" altLang="ja-JP" dirty="0"/>
          </a:p>
          <a:p>
            <a:pPr algn="l"/>
            <a:r>
              <a:rPr kumimoji="1" lang="ja-JP" altLang="en-US" dirty="0"/>
              <a:t>挟めないマスに打つ</a:t>
            </a:r>
          </a:p>
        </p:txBody>
      </p:sp>
      <p:sp>
        <p:nvSpPr>
          <p:cNvPr id="103" name="テキスト ボックス 102"/>
          <p:cNvSpPr txBox="1"/>
          <p:nvPr/>
        </p:nvSpPr>
        <p:spPr>
          <a:xfrm>
            <a:off x="767423" y="6228528"/>
            <a:ext cx="3113353" cy="523220"/>
          </a:xfrm>
          <a:prstGeom prst="rect">
            <a:avLst/>
          </a:prstGeom>
          <a:noFill/>
        </p:spPr>
        <p:txBody>
          <a:bodyPr wrap="none" rtlCol="0">
            <a:spAutoFit/>
          </a:bodyPr>
          <a:lstStyle/>
          <a:p>
            <a:r>
              <a:rPr kumimoji="1" lang="en-US" altLang="ja-JP" dirty="0"/>
              <a:t>3</a:t>
            </a:r>
            <a:r>
              <a:rPr kumimoji="1" lang="ja-JP" altLang="en-US" dirty="0"/>
              <a:t>石を自石にできた</a:t>
            </a:r>
            <a:r>
              <a:rPr kumimoji="1" lang="en-US" altLang="ja-JP" dirty="0"/>
              <a:t>!</a:t>
            </a:r>
            <a:endParaRPr kumimoji="1" lang="ja-JP" altLang="en-US" dirty="0"/>
          </a:p>
        </p:txBody>
      </p:sp>
      <p:sp>
        <p:nvSpPr>
          <p:cNvPr id="104" name="テキスト ボックス 103"/>
          <p:cNvSpPr txBox="1"/>
          <p:nvPr/>
        </p:nvSpPr>
        <p:spPr>
          <a:xfrm>
            <a:off x="3925614" y="6225570"/>
            <a:ext cx="4092787" cy="523220"/>
          </a:xfrm>
          <a:prstGeom prst="rect">
            <a:avLst/>
          </a:prstGeom>
          <a:noFill/>
        </p:spPr>
        <p:txBody>
          <a:bodyPr wrap="none" rtlCol="0">
            <a:spAutoFit/>
          </a:bodyPr>
          <a:lstStyle/>
          <a:p>
            <a:pPr algn="l"/>
            <a:r>
              <a:rPr lang="ja-JP" altLang="en-US" dirty="0"/>
              <a:t>でも</a:t>
            </a:r>
            <a:r>
              <a:rPr lang="en-US" altLang="ja-JP" dirty="0"/>
              <a:t>5</a:t>
            </a:r>
            <a:r>
              <a:rPr kumimoji="1" lang="ja-JP" altLang="en-US" dirty="0"/>
              <a:t>石を相手石にされた</a:t>
            </a:r>
            <a:r>
              <a:rPr kumimoji="1" lang="en-US" altLang="ja-JP" dirty="0"/>
              <a:t>!</a:t>
            </a:r>
            <a:endParaRPr kumimoji="1" lang="ja-JP" altLang="en-US" dirty="0"/>
          </a:p>
        </p:txBody>
      </p:sp>
    </p:spTree>
    <p:extLst>
      <p:ext uri="{BB962C8B-B14F-4D97-AF65-F5344CB8AC3E}">
        <p14:creationId xmlns:p14="http://schemas.microsoft.com/office/powerpoint/2010/main" val="363582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checkerboard(across)">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4"/>
                                        </p:tgtEl>
                                        <p:attrNameLst>
                                          <p:attrName>style.visibility</p:attrName>
                                        </p:attrNameLst>
                                      </p:cBhvr>
                                      <p:to>
                                        <p:strVal val="visible"/>
                                      </p:to>
                                    </p:set>
                                    <p:anim calcmode="lin" valueType="num">
                                      <p:cBhvr additive="base">
                                        <p:cTn id="12" dur="500" fill="hold"/>
                                        <p:tgtEl>
                                          <p:spTgt spid="104"/>
                                        </p:tgtEl>
                                        <p:attrNameLst>
                                          <p:attrName>ppt_x</p:attrName>
                                        </p:attrNameLst>
                                      </p:cBhvr>
                                      <p:tavLst>
                                        <p:tav tm="0">
                                          <p:val>
                                            <p:strVal val="#ppt_x"/>
                                          </p:val>
                                        </p:tav>
                                        <p:tav tm="100000">
                                          <p:val>
                                            <p:strVal val="#ppt_x"/>
                                          </p:val>
                                        </p:tav>
                                      </p:tavLst>
                                    </p:anim>
                                    <p:anim calcmode="lin" valueType="num">
                                      <p:cBhvr additive="base">
                                        <p:cTn id="13"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02"/>
                                        </p:tgtEl>
                                        <p:attrNameLst>
                                          <p:attrName>style.visibility</p:attrName>
                                        </p:attrNameLst>
                                      </p:cBhvr>
                                      <p:to>
                                        <p:strVal val="visible"/>
                                      </p:to>
                                    </p:set>
                                    <p:animEffect transition="in" filter="checkerboard(across)">
                                      <p:cBhvr>
                                        <p:cTn id="18"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ゲームの分類</a:t>
            </a:r>
            <a:endParaRPr kumimoji="1" lang="ja-JP" altLang="en-US" dirty="0">
              <a:latin typeface="Times New Roman" panose="02020603050405020304" pitchFamily="18" charset="0"/>
            </a:endParaRPr>
          </a:p>
        </p:txBody>
      </p:sp>
      <p:graphicFrame>
        <p:nvGraphicFramePr>
          <p:cNvPr id="3" name="表 2"/>
          <p:cNvGraphicFramePr>
            <a:graphicFrameLocks noGrp="1"/>
          </p:cNvGraphicFramePr>
          <p:nvPr>
            <p:extLst>
              <p:ext uri="{D42A27DB-BD31-4B8C-83A1-F6EECF244321}">
                <p14:modId xmlns:p14="http://schemas.microsoft.com/office/powerpoint/2010/main" val="1036838007"/>
              </p:ext>
            </p:extLst>
          </p:nvPr>
        </p:nvGraphicFramePr>
        <p:xfrm>
          <a:off x="990600" y="1752600"/>
          <a:ext cx="7162800" cy="4145280"/>
        </p:xfrm>
        <a:graphic>
          <a:graphicData uri="http://schemas.openxmlformats.org/drawingml/2006/table">
            <a:tbl>
              <a:tblPr firstRow="1" bandRow="1">
                <a:tableStyleId>{5C22544A-7EE6-4342-B048-85BDC9FD1C3A}</a:tableStyleId>
              </a:tblPr>
              <a:tblGrid>
                <a:gridCol w="2046516">
                  <a:extLst>
                    <a:ext uri="{9D8B030D-6E8A-4147-A177-3AD203B41FA5}">
                      <a16:colId xmlns:a16="http://schemas.microsoft.com/office/drawing/2014/main" val="20000"/>
                    </a:ext>
                  </a:extLst>
                </a:gridCol>
                <a:gridCol w="1581396">
                  <a:extLst>
                    <a:ext uri="{9D8B030D-6E8A-4147-A177-3AD203B41FA5}">
                      <a16:colId xmlns:a16="http://schemas.microsoft.com/office/drawing/2014/main" val="20001"/>
                    </a:ext>
                  </a:extLst>
                </a:gridCol>
                <a:gridCol w="930234">
                  <a:extLst>
                    <a:ext uri="{9D8B030D-6E8A-4147-A177-3AD203B41FA5}">
                      <a16:colId xmlns:a16="http://schemas.microsoft.com/office/drawing/2014/main" val="20002"/>
                    </a:ext>
                  </a:extLst>
                </a:gridCol>
                <a:gridCol w="744188">
                  <a:extLst>
                    <a:ext uri="{9D8B030D-6E8A-4147-A177-3AD203B41FA5}">
                      <a16:colId xmlns:a16="http://schemas.microsoft.com/office/drawing/2014/main" val="20003"/>
                    </a:ext>
                  </a:extLst>
                </a:gridCol>
                <a:gridCol w="1860466">
                  <a:extLst>
                    <a:ext uri="{9D8B030D-6E8A-4147-A177-3AD203B41FA5}">
                      <a16:colId xmlns:a16="http://schemas.microsoft.com/office/drawing/2014/main" val="20004"/>
                    </a:ext>
                  </a:extLst>
                </a:gridCol>
              </a:tblGrid>
              <a:tr h="294640">
                <a:tc>
                  <a:txBody>
                    <a:bodyPr/>
                    <a:lstStyle/>
                    <a:p>
                      <a:r>
                        <a:rPr kumimoji="1" lang="ja-JP" altLang="en-US" sz="2800" baseline="0" dirty="0">
                          <a:solidFill>
                            <a:schemeClr val="tx1"/>
                          </a:solidFill>
                        </a:rPr>
                        <a:t>分類</a:t>
                      </a: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rgbClr val="003300"/>
                    </a:solidFill>
                  </a:tcPr>
                </a:tc>
                <a:tc gridSpan="4">
                  <a:txBody>
                    <a:bodyPr/>
                    <a:lstStyle/>
                    <a:p>
                      <a:endParaRPr kumimoji="1" lang="ja-JP" altLang="en-US" sz="2800" baseline="0" dirty="0">
                        <a:solidFill>
                          <a:schemeClr val="tx1"/>
                        </a:solidFill>
                      </a:endParaRP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003300"/>
                    </a:solidFill>
                  </a:tcPr>
                </a:tc>
                <a:tc hMerge="1">
                  <a:txBody>
                    <a:bodyPr/>
                    <a:lstStyle/>
                    <a:p>
                      <a:endParaRPr kumimoji="1" lang="ja-JP" altLang="en-US"/>
                    </a:p>
                  </a:txBody>
                  <a:tcPr>
                    <a:noFill/>
                  </a:tcPr>
                </a:tc>
                <a:tc hMerge="1">
                  <a:txBody>
                    <a:bodyPr/>
                    <a:lstStyle/>
                    <a:p>
                      <a:endParaRPr kumimoji="1" lang="ja-JP" altLang="en-US"/>
                    </a:p>
                  </a:txBody>
                  <a:tcPr>
                    <a:noFill/>
                  </a:tcPr>
                </a:tc>
                <a:tc hMerge="1">
                  <a:txBody>
                    <a:bodyPr/>
                    <a:lstStyle/>
                    <a:p>
                      <a:endParaRPr kumimoji="1" lang="ja-JP" altLang="en-US"/>
                    </a:p>
                  </a:txBody>
                  <a:tcPr>
                    <a:noFill/>
                  </a:tcPr>
                </a:tc>
                <a:extLst>
                  <a:ext uri="{0D108BD9-81ED-4DB2-BD59-A6C34878D82A}">
                    <a16:rowId xmlns:a16="http://schemas.microsoft.com/office/drawing/2014/main" val="10000"/>
                  </a:ext>
                </a:extLst>
              </a:tr>
              <a:tr h="370840">
                <a:tc>
                  <a:txBody>
                    <a:bodyPr/>
                    <a:lstStyle/>
                    <a:p>
                      <a:r>
                        <a:rPr kumimoji="1" lang="ja-JP" altLang="en-US" sz="2800" baseline="0" dirty="0">
                          <a:solidFill>
                            <a:schemeClr val="tx1"/>
                          </a:solidFill>
                        </a:rPr>
                        <a:t>人数</a:t>
                      </a:r>
                    </a:p>
                  </a:txBody>
                  <a:tcPr>
                    <a:lnL w="28575" cap="flat" cmpd="sng" algn="ctr">
                      <a:solidFill>
                        <a:schemeClr val="tx1"/>
                      </a:solidFill>
                      <a:prstDash val="solid"/>
                      <a:round/>
                      <a:headEnd type="none" w="med" len="med"/>
                      <a:tailEnd type="none" w="med" len="med"/>
                    </a:lnL>
                    <a:solidFill>
                      <a:srgbClr val="003300"/>
                    </a:solidFill>
                  </a:tcPr>
                </a:tc>
                <a:tc>
                  <a:txBody>
                    <a:bodyPr/>
                    <a:lstStyle/>
                    <a:p>
                      <a:r>
                        <a:rPr kumimoji="1" lang="en-US" altLang="ja-JP" sz="2800" baseline="0" dirty="0">
                          <a:solidFill>
                            <a:schemeClr val="tx1"/>
                          </a:solidFill>
                        </a:rPr>
                        <a:t>1</a:t>
                      </a:r>
                      <a:r>
                        <a:rPr kumimoji="1" lang="ja-JP" altLang="en-US" sz="2800" baseline="0" dirty="0">
                          <a:solidFill>
                            <a:schemeClr val="tx1"/>
                          </a:solidFill>
                        </a:rPr>
                        <a:t>人</a:t>
                      </a:r>
                    </a:p>
                  </a:txBody>
                  <a:tcPr>
                    <a:solidFill>
                      <a:srgbClr val="003300"/>
                    </a:solidFill>
                  </a:tcPr>
                </a:tc>
                <a:tc gridSpan="2">
                  <a:txBody>
                    <a:bodyPr/>
                    <a:lstStyle/>
                    <a:p>
                      <a:r>
                        <a:rPr kumimoji="1" lang="en-US" altLang="ja-JP" sz="2800" baseline="0" dirty="0">
                          <a:solidFill>
                            <a:schemeClr val="tx1"/>
                          </a:solidFill>
                        </a:rPr>
                        <a:t>2</a:t>
                      </a:r>
                      <a:r>
                        <a:rPr kumimoji="1" lang="ja-JP" altLang="en-US" sz="2800" baseline="0" dirty="0">
                          <a:solidFill>
                            <a:schemeClr val="tx1"/>
                          </a:solidFill>
                        </a:rPr>
                        <a:t>人</a:t>
                      </a:r>
                    </a:p>
                  </a:txBody>
                  <a:tcPr>
                    <a:solidFill>
                      <a:srgbClr val="003300"/>
                    </a:solidFill>
                  </a:tcPr>
                </a:tc>
                <a:tc hMerge="1">
                  <a:txBody>
                    <a:bodyPr/>
                    <a:lstStyle/>
                    <a:p>
                      <a:endParaRPr kumimoji="1" lang="ja-JP" altLang="en-US" dirty="0"/>
                    </a:p>
                  </a:txBody>
                  <a:tcPr/>
                </a:tc>
                <a:tc>
                  <a:txBody>
                    <a:bodyPr/>
                    <a:lstStyle/>
                    <a:p>
                      <a:r>
                        <a:rPr kumimoji="1" lang="ja-JP" altLang="en-US" sz="2800" baseline="0" dirty="0">
                          <a:solidFill>
                            <a:schemeClr val="tx1"/>
                          </a:solidFill>
                        </a:rPr>
                        <a:t>多人数</a:t>
                      </a:r>
                    </a:p>
                  </a:txBody>
                  <a:tcPr>
                    <a:lnR w="28575" cap="flat" cmpd="sng" algn="ctr">
                      <a:solidFill>
                        <a:schemeClr val="tx1"/>
                      </a:solidFill>
                      <a:prstDash val="solid"/>
                      <a:round/>
                      <a:headEnd type="none" w="med" len="med"/>
                      <a:tailEnd type="none" w="med" len="med"/>
                    </a:lnR>
                    <a:solidFill>
                      <a:srgbClr val="003300"/>
                    </a:solidFill>
                  </a:tcPr>
                </a:tc>
                <a:extLst>
                  <a:ext uri="{0D108BD9-81ED-4DB2-BD59-A6C34878D82A}">
                    <a16:rowId xmlns:a16="http://schemas.microsoft.com/office/drawing/2014/main" val="10001"/>
                  </a:ext>
                </a:extLst>
              </a:tr>
              <a:tr h="370840">
                <a:tc>
                  <a:txBody>
                    <a:bodyPr/>
                    <a:lstStyle/>
                    <a:p>
                      <a:r>
                        <a:rPr kumimoji="1" lang="ja-JP" altLang="en-US" sz="2800" baseline="0" dirty="0">
                          <a:solidFill>
                            <a:schemeClr val="tx1"/>
                          </a:solidFill>
                        </a:rPr>
                        <a:t>協力可能性</a:t>
                      </a:r>
                    </a:p>
                  </a:txBody>
                  <a:tcPr>
                    <a:lnL w="28575" cap="flat" cmpd="sng" algn="ctr">
                      <a:solidFill>
                        <a:schemeClr val="tx1"/>
                      </a:solidFill>
                      <a:prstDash val="solid"/>
                      <a:round/>
                      <a:headEnd type="none" w="med" len="med"/>
                      <a:tailEnd type="none" w="med" len="med"/>
                    </a:lnL>
                    <a:solidFill>
                      <a:srgbClr val="003300"/>
                    </a:solidFill>
                  </a:tcPr>
                </a:tc>
                <a:tc gridSpan="2">
                  <a:txBody>
                    <a:bodyPr/>
                    <a:lstStyle/>
                    <a:p>
                      <a:r>
                        <a:rPr kumimoji="1" lang="ja-JP" altLang="en-US" sz="2800" baseline="0" dirty="0">
                          <a:solidFill>
                            <a:schemeClr val="tx1"/>
                          </a:solidFill>
                        </a:rPr>
                        <a:t>対決型</a:t>
                      </a:r>
                    </a:p>
                  </a:txBody>
                  <a:tcPr>
                    <a:solidFill>
                      <a:srgbClr val="003300"/>
                    </a:solidFill>
                  </a:tcPr>
                </a:tc>
                <a:tc hMerge="1">
                  <a:txBody>
                    <a:bodyPr/>
                    <a:lstStyle/>
                    <a:p>
                      <a:endParaRPr kumimoji="1" lang="ja-JP" altLang="en-US"/>
                    </a:p>
                  </a:txBody>
                  <a:tcPr/>
                </a:tc>
                <a:tc gridSpan="2">
                  <a:txBody>
                    <a:bodyPr/>
                    <a:lstStyle/>
                    <a:p>
                      <a:r>
                        <a:rPr kumimoji="1" lang="ja-JP" altLang="en-US" sz="2800" baseline="0" dirty="0">
                          <a:solidFill>
                            <a:schemeClr val="tx1"/>
                          </a:solidFill>
                        </a:rPr>
                        <a:t>協力型</a:t>
                      </a:r>
                    </a:p>
                  </a:txBody>
                  <a:tcPr>
                    <a:lnR w="28575" cap="flat" cmpd="sng" algn="ctr">
                      <a:solidFill>
                        <a:schemeClr val="tx1"/>
                      </a:solidFill>
                      <a:prstDash val="solid"/>
                      <a:round/>
                      <a:headEnd type="none" w="med" len="med"/>
                      <a:tailEnd type="none" w="med" len="med"/>
                    </a:lnR>
                    <a:solidFill>
                      <a:srgbClr val="003300"/>
                    </a:solidFill>
                  </a:tcPr>
                </a:tc>
                <a:tc hMerge="1">
                  <a:txBody>
                    <a:bodyPr/>
                    <a:lstStyle/>
                    <a:p>
                      <a:endParaRPr kumimoji="1" lang="ja-JP" altLang="en-US"/>
                    </a:p>
                  </a:txBody>
                  <a:tcPr/>
                </a:tc>
                <a:extLst>
                  <a:ext uri="{0D108BD9-81ED-4DB2-BD59-A6C34878D82A}">
                    <a16:rowId xmlns:a16="http://schemas.microsoft.com/office/drawing/2014/main" val="10002"/>
                  </a:ext>
                </a:extLst>
              </a:tr>
              <a:tr h="370840">
                <a:tc>
                  <a:txBody>
                    <a:bodyPr/>
                    <a:lstStyle/>
                    <a:p>
                      <a:r>
                        <a:rPr kumimoji="1" lang="ja-JP" altLang="en-US" sz="2800" baseline="0" dirty="0">
                          <a:solidFill>
                            <a:schemeClr val="tx1"/>
                          </a:solidFill>
                        </a:rPr>
                        <a:t>利得</a:t>
                      </a:r>
                    </a:p>
                  </a:txBody>
                  <a:tcPr>
                    <a:lnL w="28575" cap="flat" cmpd="sng" algn="ctr">
                      <a:solidFill>
                        <a:schemeClr val="tx1"/>
                      </a:solidFill>
                      <a:prstDash val="solid"/>
                      <a:round/>
                      <a:headEnd type="none" w="med" len="med"/>
                      <a:tailEnd type="none" w="med" len="med"/>
                    </a:lnL>
                    <a:solidFill>
                      <a:srgbClr val="003300"/>
                    </a:solidFill>
                  </a:tcPr>
                </a:tc>
                <a:tc gridSpan="2">
                  <a:txBody>
                    <a:bodyPr/>
                    <a:lstStyle/>
                    <a:p>
                      <a:r>
                        <a:rPr kumimoji="1" lang="ja-JP" altLang="en-US" sz="2800" baseline="0" dirty="0">
                          <a:solidFill>
                            <a:schemeClr val="tx1"/>
                          </a:solidFill>
                        </a:rPr>
                        <a:t>零和</a:t>
                      </a:r>
                    </a:p>
                  </a:txBody>
                  <a:tcPr>
                    <a:solidFill>
                      <a:srgbClr val="003300"/>
                    </a:solidFill>
                  </a:tcPr>
                </a:tc>
                <a:tc hMerge="1">
                  <a:txBody>
                    <a:bodyPr/>
                    <a:lstStyle/>
                    <a:p>
                      <a:endParaRPr kumimoji="1" lang="ja-JP" altLang="en-US" dirty="0"/>
                    </a:p>
                  </a:txBody>
                  <a:tcPr/>
                </a:tc>
                <a:tc gridSpan="2">
                  <a:txBody>
                    <a:bodyPr/>
                    <a:lstStyle/>
                    <a:p>
                      <a:r>
                        <a:rPr kumimoji="1" lang="ja-JP" altLang="en-US" sz="2800" baseline="0" dirty="0">
                          <a:solidFill>
                            <a:schemeClr val="tx1"/>
                          </a:solidFill>
                        </a:rPr>
                        <a:t>非零和</a:t>
                      </a:r>
                    </a:p>
                  </a:txBody>
                  <a:tcPr>
                    <a:lnR w="28575" cap="flat" cmpd="sng" algn="ctr">
                      <a:solidFill>
                        <a:schemeClr val="tx1"/>
                      </a:solidFill>
                      <a:prstDash val="solid"/>
                      <a:round/>
                      <a:headEnd type="none" w="med" len="med"/>
                      <a:tailEnd type="none" w="med" len="med"/>
                    </a:lnR>
                    <a:solidFill>
                      <a:srgbClr val="003300"/>
                    </a:solidFill>
                  </a:tcPr>
                </a:tc>
                <a:tc hMerge="1">
                  <a:txBody>
                    <a:bodyPr/>
                    <a:lstStyle/>
                    <a:p>
                      <a:endParaRPr kumimoji="1" lang="ja-JP" altLang="en-US" dirty="0"/>
                    </a:p>
                  </a:txBody>
                  <a:tcPr/>
                </a:tc>
                <a:extLst>
                  <a:ext uri="{0D108BD9-81ED-4DB2-BD59-A6C34878D82A}">
                    <a16:rowId xmlns:a16="http://schemas.microsoft.com/office/drawing/2014/main" val="10003"/>
                  </a:ext>
                </a:extLst>
              </a:tr>
              <a:tr h="370840">
                <a:tc>
                  <a:txBody>
                    <a:bodyPr/>
                    <a:lstStyle/>
                    <a:p>
                      <a:r>
                        <a:rPr kumimoji="1" lang="ja-JP" altLang="en-US" sz="2800" baseline="0" dirty="0">
                          <a:solidFill>
                            <a:schemeClr val="tx1"/>
                          </a:solidFill>
                        </a:rPr>
                        <a:t>有限性</a:t>
                      </a:r>
                    </a:p>
                  </a:txBody>
                  <a:tcPr>
                    <a:lnL w="28575" cap="flat" cmpd="sng" algn="ctr">
                      <a:solidFill>
                        <a:schemeClr val="tx1"/>
                      </a:solidFill>
                      <a:prstDash val="solid"/>
                      <a:round/>
                      <a:headEnd type="none" w="med" len="med"/>
                      <a:tailEnd type="none" w="med" len="med"/>
                    </a:lnL>
                    <a:solidFill>
                      <a:srgbClr val="003300"/>
                    </a:solidFill>
                  </a:tcPr>
                </a:tc>
                <a:tc gridSpan="2">
                  <a:txBody>
                    <a:bodyPr/>
                    <a:lstStyle/>
                    <a:p>
                      <a:r>
                        <a:rPr kumimoji="1" lang="ja-JP" altLang="en-US" sz="2800" baseline="0" dirty="0">
                          <a:solidFill>
                            <a:schemeClr val="tx1"/>
                          </a:solidFill>
                        </a:rPr>
                        <a:t>有限</a:t>
                      </a:r>
                    </a:p>
                  </a:txBody>
                  <a:tcPr>
                    <a:solidFill>
                      <a:srgbClr val="003300"/>
                    </a:solidFill>
                  </a:tcPr>
                </a:tc>
                <a:tc hMerge="1">
                  <a:txBody>
                    <a:bodyPr/>
                    <a:lstStyle/>
                    <a:p>
                      <a:endParaRPr kumimoji="1" lang="ja-JP" altLang="en-US" dirty="0"/>
                    </a:p>
                  </a:txBody>
                  <a:tcPr/>
                </a:tc>
                <a:tc gridSpan="2">
                  <a:txBody>
                    <a:bodyPr/>
                    <a:lstStyle/>
                    <a:p>
                      <a:r>
                        <a:rPr kumimoji="1" lang="ja-JP" altLang="en-US" sz="2800" baseline="0" dirty="0">
                          <a:solidFill>
                            <a:schemeClr val="tx1"/>
                          </a:solidFill>
                        </a:rPr>
                        <a:t>無限</a:t>
                      </a:r>
                    </a:p>
                  </a:txBody>
                  <a:tcPr>
                    <a:lnR w="28575" cap="flat" cmpd="sng" algn="ctr">
                      <a:solidFill>
                        <a:schemeClr val="tx1"/>
                      </a:solidFill>
                      <a:prstDash val="solid"/>
                      <a:round/>
                      <a:headEnd type="none" w="med" len="med"/>
                      <a:tailEnd type="none" w="med" len="med"/>
                    </a:lnR>
                    <a:solidFill>
                      <a:srgbClr val="003300"/>
                    </a:solidFill>
                  </a:tcPr>
                </a:tc>
                <a:tc hMerge="1">
                  <a:txBody>
                    <a:bodyPr/>
                    <a:lstStyle/>
                    <a:p>
                      <a:endParaRPr kumimoji="1" lang="ja-JP" altLang="en-US" dirty="0"/>
                    </a:p>
                  </a:txBody>
                  <a:tcPr/>
                </a:tc>
                <a:extLst>
                  <a:ext uri="{0D108BD9-81ED-4DB2-BD59-A6C34878D82A}">
                    <a16:rowId xmlns:a16="http://schemas.microsoft.com/office/drawing/2014/main" val="10004"/>
                  </a:ext>
                </a:extLst>
              </a:tr>
              <a:tr h="370840">
                <a:tc>
                  <a:txBody>
                    <a:bodyPr/>
                    <a:lstStyle/>
                    <a:p>
                      <a:r>
                        <a:rPr kumimoji="1" lang="ja-JP" altLang="en-US" sz="2800" baseline="0" dirty="0">
                          <a:solidFill>
                            <a:schemeClr val="tx1"/>
                          </a:solidFill>
                        </a:rPr>
                        <a:t>情報秘匿性</a:t>
                      </a:r>
                    </a:p>
                  </a:txBody>
                  <a:tcPr>
                    <a:lnL w="28575" cap="flat" cmpd="sng" algn="ctr">
                      <a:solidFill>
                        <a:schemeClr val="tx1"/>
                      </a:solidFill>
                      <a:prstDash val="solid"/>
                      <a:round/>
                      <a:headEnd type="none" w="med" len="med"/>
                      <a:tailEnd type="none" w="med" len="med"/>
                    </a:lnL>
                    <a:solidFill>
                      <a:srgbClr val="003300"/>
                    </a:solidFill>
                  </a:tcPr>
                </a:tc>
                <a:tc gridSpan="2">
                  <a:txBody>
                    <a:bodyPr/>
                    <a:lstStyle/>
                    <a:p>
                      <a:r>
                        <a:rPr kumimoji="1" lang="ja-JP" altLang="en-US" sz="2800" baseline="0" dirty="0">
                          <a:solidFill>
                            <a:schemeClr val="tx1"/>
                          </a:solidFill>
                        </a:rPr>
                        <a:t>完全情報</a:t>
                      </a:r>
                    </a:p>
                  </a:txBody>
                  <a:tcPr>
                    <a:solidFill>
                      <a:srgbClr val="003300"/>
                    </a:solidFill>
                  </a:tcPr>
                </a:tc>
                <a:tc hMerge="1">
                  <a:txBody>
                    <a:bodyPr/>
                    <a:lstStyle/>
                    <a:p>
                      <a:endParaRPr kumimoji="1" lang="ja-JP" altLang="en-US" dirty="0"/>
                    </a:p>
                  </a:txBody>
                  <a:tcPr/>
                </a:tc>
                <a:tc gridSpan="2">
                  <a:txBody>
                    <a:bodyPr/>
                    <a:lstStyle/>
                    <a:p>
                      <a:r>
                        <a:rPr kumimoji="1" lang="ja-JP" altLang="en-US" sz="2800" baseline="0" dirty="0">
                          <a:solidFill>
                            <a:schemeClr val="tx1"/>
                          </a:solidFill>
                        </a:rPr>
                        <a:t>不完全情報</a:t>
                      </a:r>
                    </a:p>
                  </a:txBody>
                  <a:tcPr>
                    <a:lnR w="28575" cap="flat" cmpd="sng" algn="ctr">
                      <a:solidFill>
                        <a:schemeClr val="tx1"/>
                      </a:solidFill>
                      <a:prstDash val="solid"/>
                      <a:round/>
                      <a:headEnd type="none" w="med" len="med"/>
                      <a:tailEnd type="none" w="med" len="med"/>
                    </a:lnR>
                    <a:solidFill>
                      <a:srgbClr val="003300"/>
                    </a:solidFill>
                  </a:tcPr>
                </a:tc>
                <a:tc hMerge="1">
                  <a:txBody>
                    <a:bodyPr/>
                    <a:lstStyle/>
                    <a:p>
                      <a:endParaRPr kumimoji="1" lang="ja-JP" altLang="en-US" dirty="0"/>
                    </a:p>
                  </a:txBody>
                  <a:tcPr/>
                </a:tc>
                <a:extLst>
                  <a:ext uri="{0D108BD9-81ED-4DB2-BD59-A6C34878D82A}">
                    <a16:rowId xmlns:a16="http://schemas.microsoft.com/office/drawing/2014/main" val="10005"/>
                  </a:ext>
                </a:extLst>
              </a:tr>
              <a:tr h="370840">
                <a:tc>
                  <a:txBody>
                    <a:bodyPr/>
                    <a:lstStyle/>
                    <a:p>
                      <a:r>
                        <a:rPr kumimoji="1" lang="ja-JP" altLang="en-US" sz="2800" baseline="0" dirty="0">
                          <a:solidFill>
                            <a:schemeClr val="tx1"/>
                          </a:solidFill>
                        </a:rPr>
                        <a:t>確定性</a:t>
                      </a:r>
                    </a:p>
                  </a:txBody>
                  <a:tcPr>
                    <a:lnL w="28575" cap="flat" cmpd="sng" algn="ctr">
                      <a:solidFill>
                        <a:schemeClr val="tx1"/>
                      </a:solidFill>
                      <a:prstDash val="solid"/>
                      <a:round/>
                      <a:headEnd type="none" w="med" len="med"/>
                      <a:tailEnd type="none" w="med" len="med"/>
                    </a:lnL>
                    <a:solidFill>
                      <a:srgbClr val="003300"/>
                    </a:solidFill>
                  </a:tcPr>
                </a:tc>
                <a:tc gridSpan="2">
                  <a:txBody>
                    <a:bodyPr/>
                    <a:lstStyle/>
                    <a:p>
                      <a:r>
                        <a:rPr kumimoji="1" lang="ja-JP" altLang="en-US" sz="2800" baseline="0" dirty="0">
                          <a:solidFill>
                            <a:schemeClr val="tx1"/>
                          </a:solidFill>
                        </a:rPr>
                        <a:t>確定</a:t>
                      </a:r>
                    </a:p>
                  </a:txBody>
                  <a:tcPr>
                    <a:solidFill>
                      <a:srgbClr val="003300"/>
                    </a:solidFill>
                  </a:tcPr>
                </a:tc>
                <a:tc hMerge="1">
                  <a:txBody>
                    <a:bodyPr/>
                    <a:lstStyle/>
                    <a:p>
                      <a:endParaRPr kumimoji="1" lang="ja-JP" altLang="en-US" dirty="0"/>
                    </a:p>
                  </a:txBody>
                  <a:tcPr/>
                </a:tc>
                <a:tc gridSpan="2">
                  <a:txBody>
                    <a:bodyPr/>
                    <a:lstStyle/>
                    <a:p>
                      <a:r>
                        <a:rPr kumimoji="1" lang="ja-JP" altLang="en-US" sz="2800" baseline="0" dirty="0">
                          <a:solidFill>
                            <a:schemeClr val="tx1"/>
                          </a:solidFill>
                        </a:rPr>
                        <a:t>非確定</a:t>
                      </a:r>
                    </a:p>
                  </a:txBody>
                  <a:tcPr>
                    <a:lnR w="28575" cap="flat" cmpd="sng" algn="ctr">
                      <a:solidFill>
                        <a:schemeClr val="tx1"/>
                      </a:solidFill>
                      <a:prstDash val="solid"/>
                      <a:round/>
                      <a:headEnd type="none" w="med" len="med"/>
                      <a:tailEnd type="none" w="med" len="med"/>
                    </a:lnR>
                    <a:solidFill>
                      <a:srgbClr val="003300"/>
                    </a:solidFill>
                  </a:tcPr>
                </a:tc>
                <a:tc hMerge="1">
                  <a:txBody>
                    <a:bodyPr/>
                    <a:lstStyle/>
                    <a:p>
                      <a:endParaRPr kumimoji="1" lang="ja-JP" altLang="en-US" dirty="0"/>
                    </a:p>
                  </a:txBody>
                  <a:tcPr/>
                </a:tc>
                <a:extLst>
                  <a:ext uri="{0D108BD9-81ED-4DB2-BD59-A6C34878D82A}">
                    <a16:rowId xmlns:a16="http://schemas.microsoft.com/office/drawing/2014/main" val="10006"/>
                  </a:ext>
                </a:extLst>
              </a:tr>
              <a:tr h="370840">
                <a:tc>
                  <a:txBody>
                    <a:bodyPr/>
                    <a:lstStyle/>
                    <a:p>
                      <a:r>
                        <a:rPr kumimoji="1" lang="ja-JP" altLang="en-US" sz="2800" baseline="0" dirty="0">
                          <a:solidFill>
                            <a:schemeClr val="tx1"/>
                          </a:solidFill>
                        </a:rPr>
                        <a:t>手番</a:t>
                      </a:r>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003300"/>
                    </a:solidFill>
                  </a:tcPr>
                </a:tc>
                <a:tc>
                  <a:txBody>
                    <a:bodyPr/>
                    <a:lstStyle/>
                    <a:p>
                      <a:r>
                        <a:rPr kumimoji="1" lang="ja-JP" altLang="en-US" sz="2800" baseline="0" dirty="0">
                          <a:solidFill>
                            <a:schemeClr val="tx1"/>
                          </a:solidFill>
                        </a:rPr>
                        <a:t>順次型</a:t>
                      </a:r>
                    </a:p>
                  </a:txBody>
                  <a:tcPr>
                    <a:lnB w="28575" cap="flat" cmpd="sng" algn="ctr">
                      <a:solidFill>
                        <a:schemeClr val="tx1"/>
                      </a:solidFill>
                      <a:prstDash val="solid"/>
                      <a:round/>
                      <a:headEnd type="none" w="med" len="med"/>
                      <a:tailEnd type="none" w="med" len="med"/>
                    </a:lnB>
                    <a:solidFill>
                      <a:srgbClr val="003300"/>
                    </a:solidFill>
                  </a:tcPr>
                </a:tc>
                <a:tc gridSpan="2">
                  <a:txBody>
                    <a:bodyPr/>
                    <a:lstStyle/>
                    <a:p>
                      <a:r>
                        <a:rPr kumimoji="1" lang="ja-JP" altLang="en-US" sz="2800" baseline="0" dirty="0">
                          <a:solidFill>
                            <a:schemeClr val="tx1"/>
                          </a:solidFill>
                        </a:rPr>
                        <a:t>同時型</a:t>
                      </a:r>
                    </a:p>
                  </a:txBody>
                  <a:tcPr>
                    <a:lnB w="28575" cap="flat" cmpd="sng" algn="ctr">
                      <a:solidFill>
                        <a:schemeClr val="tx1"/>
                      </a:solidFill>
                      <a:prstDash val="solid"/>
                      <a:round/>
                      <a:headEnd type="none" w="med" len="med"/>
                      <a:tailEnd type="none" w="med" len="med"/>
                    </a:lnB>
                    <a:solidFill>
                      <a:srgbClr val="003300"/>
                    </a:solidFill>
                  </a:tcPr>
                </a:tc>
                <a:tc hMerge="1">
                  <a:txBody>
                    <a:bodyPr/>
                    <a:lstStyle/>
                    <a:p>
                      <a:endParaRPr kumimoji="1" lang="ja-JP" altLang="en-US" dirty="0"/>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003300"/>
                    </a:solidFill>
                  </a:tcPr>
                </a:tc>
                <a:tc>
                  <a:txBody>
                    <a:bodyPr/>
                    <a:lstStyle/>
                    <a:p>
                      <a:r>
                        <a:rPr kumimoji="1" lang="ja-JP" altLang="en-US" sz="2800" baseline="0" dirty="0">
                          <a:solidFill>
                            <a:schemeClr val="tx1"/>
                          </a:solidFill>
                        </a:rPr>
                        <a:t>反射型</a:t>
                      </a: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003300"/>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34997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Times New Roman" panose="02020603050405020304" pitchFamily="18" charset="0"/>
              </a:rPr>
              <a:t>ゲームの分類：人数</a:t>
            </a:r>
          </a:p>
        </p:txBody>
      </p:sp>
      <p:sp>
        <p:nvSpPr>
          <p:cNvPr id="3" name="コンテンツ プレースホルダー 2"/>
          <p:cNvSpPr>
            <a:spLocks noGrp="1"/>
          </p:cNvSpPr>
          <p:nvPr>
            <p:ph idx="1"/>
          </p:nvPr>
        </p:nvSpPr>
        <p:spPr/>
        <p:txBody>
          <a:bodyPr/>
          <a:lstStyle/>
          <a:p>
            <a:r>
              <a:rPr kumimoji="1" lang="en-US" altLang="ja-JP" dirty="0">
                <a:latin typeface="Times New Roman" panose="02020603050405020304" pitchFamily="18" charset="0"/>
              </a:rPr>
              <a:t>1</a:t>
            </a:r>
            <a:r>
              <a:rPr kumimoji="1" lang="ja-JP" altLang="en-US" dirty="0">
                <a:latin typeface="Times New Roman" panose="02020603050405020304" pitchFamily="18" charset="0"/>
              </a:rPr>
              <a:t>人</a:t>
            </a:r>
            <a:endParaRPr kumimoji="1" lang="en-US" altLang="ja-JP" dirty="0">
              <a:latin typeface="Times New Roman" panose="02020603050405020304" pitchFamily="18" charset="0"/>
            </a:endParaRPr>
          </a:p>
          <a:p>
            <a:pPr lvl="1"/>
            <a:r>
              <a:rPr lang="ja-JP" altLang="en-US" dirty="0">
                <a:latin typeface="Times New Roman" panose="02020603050405020304" pitchFamily="18" charset="0"/>
              </a:rPr>
              <a:t>パズル的なゲーム</a:t>
            </a:r>
            <a:endParaRPr lang="en-US" altLang="ja-JP" dirty="0">
              <a:latin typeface="Times New Roman" panose="02020603050405020304" pitchFamily="18" charset="0"/>
            </a:endParaRPr>
          </a:p>
          <a:p>
            <a:r>
              <a:rPr kumimoji="1" lang="en-US" altLang="ja-JP" dirty="0">
                <a:latin typeface="Times New Roman" panose="02020603050405020304" pitchFamily="18" charset="0"/>
              </a:rPr>
              <a:t>2</a:t>
            </a:r>
            <a:r>
              <a:rPr kumimoji="1" lang="ja-JP" altLang="en-US" dirty="0">
                <a:latin typeface="Times New Roman" panose="02020603050405020304" pitchFamily="18" charset="0"/>
              </a:rPr>
              <a:t>人</a:t>
            </a:r>
            <a:endParaRPr kumimoji="1" lang="en-US" altLang="ja-JP" dirty="0">
              <a:latin typeface="Times New Roman" panose="02020603050405020304" pitchFamily="18" charset="0"/>
            </a:endParaRPr>
          </a:p>
          <a:p>
            <a:pPr lvl="1"/>
            <a:r>
              <a:rPr lang="ja-JP" altLang="en-US" dirty="0">
                <a:latin typeface="Times New Roman" panose="02020603050405020304" pitchFamily="18" charset="0"/>
              </a:rPr>
              <a:t>対決</a:t>
            </a:r>
            <a:r>
              <a:rPr kumimoji="1" lang="ja-JP" altLang="en-US" dirty="0">
                <a:latin typeface="Times New Roman" panose="02020603050405020304" pitchFamily="18" charset="0"/>
              </a:rPr>
              <a:t>型</a:t>
            </a:r>
            <a:r>
              <a:rPr kumimoji="1" lang="en-US" altLang="ja-JP" dirty="0">
                <a:latin typeface="Times New Roman" panose="02020603050405020304" pitchFamily="18" charset="0"/>
              </a:rPr>
              <a:t>(</a:t>
            </a:r>
            <a:r>
              <a:rPr kumimoji="1" lang="ja-JP" altLang="en-US" dirty="0">
                <a:latin typeface="Times New Roman" panose="02020603050405020304" pitchFamily="18" charset="0"/>
              </a:rPr>
              <a:t>多くの場合</a:t>
            </a:r>
            <a:r>
              <a:rPr kumimoji="1" lang="en-US" altLang="ja-JP" dirty="0">
                <a:latin typeface="Times New Roman" panose="02020603050405020304" pitchFamily="18" charset="0"/>
              </a:rPr>
              <a:t>)</a:t>
            </a:r>
          </a:p>
          <a:p>
            <a:r>
              <a:rPr kumimoji="1" lang="ja-JP" altLang="en-US" dirty="0">
                <a:latin typeface="Times New Roman" panose="02020603050405020304" pitchFamily="18" charset="0"/>
              </a:rPr>
              <a:t>多人数</a:t>
            </a:r>
            <a:endParaRPr kumimoji="1" lang="en-US" altLang="ja-JP" dirty="0">
              <a:latin typeface="Times New Roman" panose="02020603050405020304" pitchFamily="18" charset="0"/>
            </a:endParaRPr>
          </a:p>
          <a:p>
            <a:pPr lvl="1"/>
            <a:r>
              <a:rPr lang="ja-JP" altLang="en-US" dirty="0">
                <a:latin typeface="Times New Roman" panose="02020603050405020304" pitchFamily="18" charset="0"/>
              </a:rPr>
              <a:t>対決型</a:t>
            </a:r>
            <a:endParaRPr lang="en-US" altLang="ja-JP" dirty="0">
              <a:latin typeface="Times New Roman" panose="02020603050405020304" pitchFamily="18" charset="0"/>
            </a:endParaRPr>
          </a:p>
          <a:p>
            <a:pPr lvl="1"/>
            <a:r>
              <a:rPr kumimoji="1" lang="ja-JP" altLang="en-US" dirty="0">
                <a:latin typeface="Times New Roman" panose="02020603050405020304" pitchFamily="18" charset="0"/>
              </a:rPr>
              <a:t>交渉・協力</a:t>
            </a:r>
            <a:r>
              <a:rPr lang="ja-JP" altLang="en-US" dirty="0">
                <a:latin typeface="Times New Roman" panose="02020603050405020304" pitchFamily="18" charset="0"/>
              </a:rPr>
              <a:t>型</a:t>
            </a:r>
            <a:endParaRPr kumimoji="1" lang="ja-JP" altLang="en-US" dirty="0">
              <a:latin typeface="Times New Roman" panose="02020603050405020304" pitchFamily="18" charset="0"/>
            </a:endParaRPr>
          </a:p>
        </p:txBody>
      </p:sp>
    </p:spTree>
    <p:extLst>
      <p:ext uri="{BB962C8B-B14F-4D97-AF65-F5344CB8AC3E}">
        <p14:creationId xmlns:p14="http://schemas.microsoft.com/office/powerpoint/2010/main" val="141725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ゲームの分類：協力可能性</a:t>
            </a:r>
          </a:p>
        </p:txBody>
      </p:sp>
      <p:sp>
        <p:nvSpPr>
          <p:cNvPr id="3" name="コンテンツ プレースホルダー 2"/>
          <p:cNvSpPr>
            <a:spLocks noGrp="1"/>
          </p:cNvSpPr>
          <p:nvPr>
            <p:ph idx="1"/>
          </p:nvPr>
        </p:nvSpPr>
        <p:spPr/>
        <p:txBody>
          <a:bodyPr/>
          <a:lstStyle/>
          <a:p>
            <a:r>
              <a:rPr kumimoji="1" lang="ja-JP" altLang="en-US" dirty="0"/>
              <a:t>対決型</a:t>
            </a:r>
            <a:endParaRPr kumimoji="1" lang="en-US" altLang="ja-JP" dirty="0"/>
          </a:p>
          <a:p>
            <a:pPr lvl="1"/>
            <a:r>
              <a:rPr lang="ja-JP" altLang="en-US" dirty="0"/>
              <a:t>他のプレイヤーは全て“敵”</a:t>
            </a:r>
            <a:endParaRPr lang="en-US" altLang="ja-JP" dirty="0"/>
          </a:p>
          <a:p>
            <a:pPr lvl="2"/>
            <a:r>
              <a:rPr lang="ja-JP" altLang="en-US" dirty="0"/>
              <a:t>勝つためには他のプレイヤーを負かさねばならない</a:t>
            </a:r>
            <a:endParaRPr lang="en-US" altLang="ja-JP" dirty="0"/>
          </a:p>
          <a:p>
            <a:r>
              <a:rPr kumimoji="1" lang="ja-JP" altLang="en-US" dirty="0"/>
              <a:t>協力型</a:t>
            </a:r>
            <a:endParaRPr kumimoji="1" lang="en-US" altLang="ja-JP" dirty="0"/>
          </a:p>
          <a:p>
            <a:pPr lvl="1"/>
            <a:r>
              <a:rPr lang="ja-JP" altLang="en-US" dirty="0"/>
              <a:t>一部のプレイヤーが“味方”</a:t>
            </a:r>
            <a:endParaRPr lang="en-US" altLang="ja-JP" dirty="0"/>
          </a:p>
          <a:p>
            <a:pPr lvl="2"/>
            <a:r>
              <a:rPr kumimoji="1" lang="ja-JP" altLang="en-US" dirty="0"/>
              <a:t>味方と協力してゲームを進める</a:t>
            </a:r>
            <a:endParaRPr kumimoji="1" lang="en-US" altLang="ja-JP" dirty="0"/>
          </a:p>
          <a:p>
            <a:pPr lvl="2"/>
            <a:r>
              <a:rPr kumimoji="1" lang="ja-JP" altLang="en-US" dirty="0"/>
              <a:t>チームプレイ</a:t>
            </a:r>
          </a:p>
        </p:txBody>
      </p:sp>
    </p:spTree>
    <p:extLst>
      <p:ext uri="{BB962C8B-B14F-4D97-AF65-F5344CB8AC3E}">
        <p14:creationId xmlns:p14="http://schemas.microsoft.com/office/powerpoint/2010/main" val="3185938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Times New Roman" panose="02020603050405020304" pitchFamily="18" charset="0"/>
              </a:rPr>
              <a:t>1</a:t>
            </a:r>
            <a:r>
              <a:rPr kumimoji="1" lang="ja-JP" altLang="en-US" dirty="0">
                <a:latin typeface="Times New Roman" panose="02020603050405020304" pitchFamily="18" charset="0"/>
              </a:rPr>
              <a:t>人用ゲームの例：クロンダイク</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449" y="2733134"/>
            <a:ext cx="762000" cy="1143000"/>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849" y="2733134"/>
            <a:ext cx="762000" cy="1143000"/>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0249" y="2733134"/>
            <a:ext cx="762000" cy="1143000"/>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649" y="2733134"/>
            <a:ext cx="762000" cy="1143000"/>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9049" y="2745214"/>
            <a:ext cx="762000" cy="1143000"/>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3449" y="2733134"/>
            <a:ext cx="762000" cy="1143000"/>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7849" y="2745214"/>
            <a:ext cx="762000" cy="1143000"/>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6532" y="2961734"/>
            <a:ext cx="762000" cy="1143000"/>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0932" y="2961734"/>
            <a:ext cx="762000" cy="1143000"/>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332" y="2973814"/>
            <a:ext cx="762000" cy="1143000"/>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9732" y="2961734"/>
            <a:ext cx="762000" cy="1143000"/>
          </a:xfrm>
          <a:prstGeom prst="rect">
            <a:avLst/>
          </a:prstGeom>
        </p:spPr>
      </p:pic>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4132" y="2973814"/>
            <a:ext cx="762000" cy="1143000"/>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0932" y="3198234"/>
            <a:ext cx="762000" cy="1143000"/>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332" y="3210314"/>
            <a:ext cx="762000" cy="1143000"/>
          </a:xfrm>
          <a:prstGeom prst="rect">
            <a:avLst/>
          </a:prstGeom>
        </p:spPr>
      </p:pic>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9732" y="3198234"/>
            <a:ext cx="762000" cy="1143000"/>
          </a:xfrm>
          <a:prstGeom prst="rect">
            <a:avLst/>
          </a:prstGeom>
        </p:spPr>
      </p:pic>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4132" y="3210314"/>
            <a:ext cx="762000" cy="1143000"/>
          </a:xfrm>
          <a:prstGeom prst="rect">
            <a:avLst/>
          </a:prstGeom>
        </p:spPr>
      </p:pic>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2766" y="3454714"/>
            <a:ext cx="762000" cy="1143000"/>
          </a:xfrm>
          <a:prstGeom prst="rect">
            <a:avLst/>
          </a:prstGeom>
        </p:spPr>
      </p:pic>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7166" y="3442634"/>
            <a:ext cx="762000" cy="1143000"/>
          </a:xfrm>
          <a:prstGeom prst="rect">
            <a:avLst/>
          </a:prstGeom>
        </p:spPr>
      </p:pic>
      <p:pic>
        <p:nvPicPr>
          <p:cNvPr id="23" name="図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1566" y="3454714"/>
            <a:ext cx="762000" cy="1143000"/>
          </a:xfrm>
          <a:prstGeom prst="rect">
            <a:avLst/>
          </a:prstGeom>
        </p:spPr>
      </p:pic>
      <p:pic>
        <p:nvPicPr>
          <p:cNvPr id="24" name="図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2298" y="3671234"/>
            <a:ext cx="762000" cy="1143000"/>
          </a:xfrm>
          <a:prstGeom prst="rect">
            <a:avLst/>
          </a:prstGeom>
        </p:spPr>
      </p:pic>
      <p:pic>
        <p:nvPicPr>
          <p:cNvPr id="25" name="図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70249" y="3210314"/>
            <a:ext cx="762000" cy="1143000"/>
          </a:xfrm>
          <a:prstGeom prst="rect">
            <a:avLst/>
          </a:prstGeom>
        </p:spPr>
      </p:pic>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95332" y="3686102"/>
            <a:ext cx="762000" cy="1143000"/>
          </a:xfrm>
          <a:prstGeom prst="rect">
            <a:avLst/>
          </a:prstGeom>
        </p:spPr>
      </p:pic>
      <p:pic>
        <p:nvPicPr>
          <p:cNvPr id="28" name="図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66532" y="3454714"/>
            <a:ext cx="762000" cy="1143000"/>
          </a:xfrm>
          <a:prstGeom prst="rect">
            <a:avLst/>
          </a:prstGeom>
        </p:spPr>
      </p:pic>
      <p:pic>
        <p:nvPicPr>
          <p:cNvPr id="29" name="図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73966" y="3686102"/>
            <a:ext cx="762000" cy="1143000"/>
          </a:xfrm>
          <a:prstGeom prst="rect">
            <a:avLst/>
          </a:prstGeom>
        </p:spPr>
      </p:pic>
      <p:pic>
        <p:nvPicPr>
          <p:cNvPr id="30" name="図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39000" y="3677043"/>
            <a:ext cx="762000" cy="1143000"/>
          </a:xfrm>
          <a:prstGeom prst="rect">
            <a:avLst/>
          </a:prstGeom>
        </p:spPr>
      </p:pic>
      <p:pic>
        <p:nvPicPr>
          <p:cNvPr id="31" name="図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09732" y="3899834"/>
            <a:ext cx="762000" cy="1143000"/>
          </a:xfrm>
          <a:prstGeom prst="rect">
            <a:avLst/>
          </a:prstGeom>
        </p:spPr>
      </p:pic>
      <p:pic>
        <p:nvPicPr>
          <p:cNvPr id="32" name="図 3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33425" y="3919814"/>
            <a:ext cx="762000" cy="1143000"/>
          </a:xfrm>
          <a:prstGeom prst="rect">
            <a:avLst/>
          </a:prstGeom>
        </p:spPr>
      </p:pic>
      <p:pic>
        <p:nvPicPr>
          <p:cNvPr id="33" name="図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55849" y="2961734"/>
            <a:ext cx="762000" cy="1143000"/>
          </a:xfrm>
          <a:prstGeom prst="rect">
            <a:avLst/>
          </a:prstGeom>
        </p:spPr>
      </p:pic>
      <p:pic>
        <p:nvPicPr>
          <p:cNvPr id="34" name="図 3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55849" y="3213102"/>
            <a:ext cx="762000" cy="1143000"/>
          </a:xfrm>
          <a:prstGeom prst="rect">
            <a:avLst/>
          </a:prstGeom>
        </p:spPr>
      </p:pic>
      <p:pic>
        <p:nvPicPr>
          <p:cNvPr id="26" name="図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655849" y="3454714"/>
            <a:ext cx="762000" cy="1143000"/>
          </a:xfrm>
          <a:prstGeom prst="rect">
            <a:avLst/>
          </a:prstGeom>
        </p:spPr>
      </p:pic>
      <p:pic>
        <p:nvPicPr>
          <p:cNvPr id="35" name="図 3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95800" y="3451692"/>
            <a:ext cx="762000" cy="1143000"/>
          </a:xfrm>
          <a:prstGeom prst="rect">
            <a:avLst/>
          </a:prstGeom>
        </p:spPr>
      </p:pic>
      <p:pic>
        <p:nvPicPr>
          <p:cNvPr id="36" name="図 3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239000" y="1416439"/>
            <a:ext cx="762000" cy="1143000"/>
          </a:xfrm>
          <a:prstGeom prst="rect">
            <a:avLst/>
          </a:prstGeom>
        </p:spPr>
      </p:pic>
      <p:pic>
        <p:nvPicPr>
          <p:cNvPr id="37" name="図 3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20884" y="1416439"/>
            <a:ext cx="762000" cy="1143000"/>
          </a:xfrm>
          <a:prstGeom prst="rect">
            <a:avLst/>
          </a:prstGeom>
        </p:spPr>
      </p:pic>
      <p:pic>
        <p:nvPicPr>
          <p:cNvPr id="38" name="図 3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495800" y="1381456"/>
            <a:ext cx="762000" cy="1143000"/>
          </a:xfrm>
          <a:prstGeom prst="rect">
            <a:avLst/>
          </a:prstGeom>
        </p:spPr>
      </p:pic>
      <p:pic>
        <p:nvPicPr>
          <p:cNvPr id="39" name="図 3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741449" y="1385617"/>
            <a:ext cx="762000" cy="1143000"/>
          </a:xfrm>
          <a:prstGeom prst="rect">
            <a:avLst/>
          </a:prstGeom>
        </p:spPr>
      </p:pic>
      <p:sp>
        <p:nvSpPr>
          <p:cNvPr id="40" name="テキスト ボックス 39"/>
          <p:cNvSpPr txBox="1"/>
          <p:nvPr/>
        </p:nvSpPr>
        <p:spPr>
          <a:xfrm>
            <a:off x="613580" y="5310931"/>
            <a:ext cx="4644220" cy="523220"/>
          </a:xfrm>
          <a:prstGeom prst="rect">
            <a:avLst/>
          </a:prstGeom>
          <a:noFill/>
        </p:spPr>
        <p:txBody>
          <a:bodyPr wrap="none" rtlCol="0">
            <a:spAutoFit/>
          </a:bodyPr>
          <a:lstStyle/>
          <a:p>
            <a:r>
              <a:rPr kumimoji="1" lang="ja-JP" altLang="en-US" dirty="0"/>
              <a:t>カードが全て表になれば勝ち</a:t>
            </a:r>
          </a:p>
        </p:txBody>
      </p:sp>
      <p:sp>
        <p:nvSpPr>
          <p:cNvPr id="41" name="テキスト ボックス 40"/>
          <p:cNvSpPr txBox="1"/>
          <p:nvPr/>
        </p:nvSpPr>
        <p:spPr>
          <a:xfrm>
            <a:off x="632165" y="5834151"/>
            <a:ext cx="5184433" cy="523220"/>
          </a:xfrm>
          <a:prstGeom prst="rect">
            <a:avLst/>
          </a:prstGeom>
          <a:noFill/>
        </p:spPr>
        <p:txBody>
          <a:bodyPr wrap="none" rtlCol="0">
            <a:spAutoFit/>
          </a:bodyPr>
          <a:lstStyle/>
          <a:p>
            <a:r>
              <a:rPr lang="ja-JP" altLang="en-US" dirty="0"/>
              <a:t>シャッフルしてからカードを並べる</a:t>
            </a:r>
            <a:endParaRPr kumimoji="1" lang="ja-JP" altLang="en-US" dirty="0"/>
          </a:p>
        </p:txBody>
      </p:sp>
      <p:sp>
        <p:nvSpPr>
          <p:cNvPr id="42" name="テキスト ボックス 41"/>
          <p:cNvSpPr txBox="1"/>
          <p:nvPr/>
        </p:nvSpPr>
        <p:spPr>
          <a:xfrm>
            <a:off x="5638800" y="5819283"/>
            <a:ext cx="2791150" cy="523220"/>
          </a:xfrm>
          <a:prstGeom prst="rect">
            <a:avLst/>
          </a:prstGeom>
          <a:noFill/>
        </p:spPr>
        <p:txBody>
          <a:bodyPr wrap="none" rtlCol="0">
            <a:spAutoFit/>
          </a:bodyPr>
          <a:lstStyle/>
          <a:p>
            <a:r>
              <a:rPr kumimoji="1" lang="ja-JP" altLang="en-US" dirty="0"/>
              <a:t>＝ランダム性あり</a:t>
            </a:r>
          </a:p>
        </p:txBody>
      </p:sp>
    </p:spTree>
    <p:extLst>
      <p:ext uri="{BB962C8B-B14F-4D97-AF65-F5344CB8AC3E}">
        <p14:creationId xmlns:p14="http://schemas.microsoft.com/office/powerpoint/2010/main" val="265426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1+#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Times New Roman" panose="02020603050405020304" pitchFamily="18" charset="0"/>
              </a:rPr>
              <a:t>1</a:t>
            </a:r>
            <a:r>
              <a:rPr kumimoji="1" lang="ja-JP" altLang="en-US" dirty="0">
                <a:latin typeface="Times New Roman" panose="02020603050405020304" pitchFamily="18" charset="0"/>
              </a:rPr>
              <a:t>人用ゲームの例：ペグソリティア</a:t>
            </a:r>
          </a:p>
        </p:txBody>
      </p:sp>
      <p:sp>
        <p:nvSpPr>
          <p:cNvPr id="3" name="正方形/長方形 2"/>
          <p:cNvSpPr/>
          <p:nvPr/>
        </p:nvSpPr>
        <p:spPr bwMode="auto">
          <a:xfrm>
            <a:off x="3724046" y="17738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 name="円/楕円 3"/>
          <p:cNvSpPr/>
          <p:nvPr/>
        </p:nvSpPr>
        <p:spPr bwMode="auto">
          <a:xfrm>
            <a:off x="3577222" y="1634410"/>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4257446" y="17738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円/楕円 5"/>
          <p:cNvSpPr/>
          <p:nvPr/>
        </p:nvSpPr>
        <p:spPr bwMode="auto">
          <a:xfrm>
            <a:off x="4110622" y="1634410"/>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円/楕円 7"/>
          <p:cNvSpPr/>
          <p:nvPr/>
        </p:nvSpPr>
        <p:spPr bwMode="auto">
          <a:xfrm>
            <a:off x="4644022" y="1634410"/>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3724046" y="2307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円/楕円 11"/>
          <p:cNvSpPr/>
          <p:nvPr/>
        </p:nvSpPr>
        <p:spPr bwMode="auto">
          <a:xfrm>
            <a:off x="3577222" y="2167810"/>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4257446" y="2307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円/楕円 13"/>
          <p:cNvSpPr/>
          <p:nvPr/>
        </p:nvSpPr>
        <p:spPr bwMode="auto">
          <a:xfrm>
            <a:off x="4110622" y="2167810"/>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円/楕円 15"/>
          <p:cNvSpPr/>
          <p:nvPr/>
        </p:nvSpPr>
        <p:spPr bwMode="auto">
          <a:xfrm>
            <a:off x="4644022" y="2167810"/>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2658176" y="2840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円/楕円 19"/>
          <p:cNvSpPr/>
          <p:nvPr/>
        </p:nvSpPr>
        <p:spPr bwMode="auto">
          <a:xfrm>
            <a:off x="2511352" y="2701210"/>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3191576" y="2840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円/楕円 21"/>
          <p:cNvSpPr/>
          <p:nvPr/>
        </p:nvSpPr>
        <p:spPr bwMode="auto">
          <a:xfrm>
            <a:off x="3044752" y="2701210"/>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3724976" y="2840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円/楕円 23"/>
          <p:cNvSpPr/>
          <p:nvPr/>
        </p:nvSpPr>
        <p:spPr bwMode="auto">
          <a:xfrm>
            <a:off x="3578152" y="2701210"/>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4258376" y="2840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円/楕円 25"/>
          <p:cNvSpPr/>
          <p:nvPr/>
        </p:nvSpPr>
        <p:spPr bwMode="auto">
          <a:xfrm>
            <a:off x="4111552" y="2701210"/>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2658176" y="33740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円/楕円 27"/>
          <p:cNvSpPr/>
          <p:nvPr/>
        </p:nvSpPr>
        <p:spPr bwMode="auto">
          <a:xfrm>
            <a:off x="2511352" y="3234610"/>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3191576" y="33740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円/楕円 29"/>
          <p:cNvSpPr/>
          <p:nvPr/>
        </p:nvSpPr>
        <p:spPr bwMode="auto">
          <a:xfrm>
            <a:off x="3044752" y="3234610"/>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3724976" y="33740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円/楕円 31"/>
          <p:cNvSpPr/>
          <p:nvPr/>
        </p:nvSpPr>
        <p:spPr bwMode="auto">
          <a:xfrm>
            <a:off x="3578152" y="3234610"/>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4258376" y="33740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円/楕円 33"/>
          <p:cNvSpPr/>
          <p:nvPr/>
        </p:nvSpPr>
        <p:spPr bwMode="auto">
          <a:xfrm>
            <a:off x="4111552" y="3234610"/>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4776905" y="2840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円/楕円 35"/>
          <p:cNvSpPr/>
          <p:nvPr/>
        </p:nvSpPr>
        <p:spPr bwMode="auto">
          <a:xfrm>
            <a:off x="4630081" y="2701210"/>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5310305" y="2840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円/楕円 37"/>
          <p:cNvSpPr/>
          <p:nvPr/>
        </p:nvSpPr>
        <p:spPr bwMode="auto">
          <a:xfrm>
            <a:off x="5163481" y="2701210"/>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円/楕円 39"/>
          <p:cNvSpPr/>
          <p:nvPr/>
        </p:nvSpPr>
        <p:spPr bwMode="auto">
          <a:xfrm>
            <a:off x="5696881" y="2701210"/>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4776905" y="33740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円/楕円 43"/>
          <p:cNvSpPr/>
          <p:nvPr/>
        </p:nvSpPr>
        <p:spPr bwMode="auto">
          <a:xfrm>
            <a:off x="4630081" y="3234610"/>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5310305" y="33740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円/楕円 45"/>
          <p:cNvSpPr/>
          <p:nvPr/>
        </p:nvSpPr>
        <p:spPr bwMode="auto">
          <a:xfrm>
            <a:off x="5163481" y="3234610"/>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円/楕円 47"/>
          <p:cNvSpPr/>
          <p:nvPr/>
        </p:nvSpPr>
        <p:spPr bwMode="auto">
          <a:xfrm>
            <a:off x="5696881" y="3234610"/>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円/楕円 51"/>
          <p:cNvSpPr/>
          <p:nvPr/>
        </p:nvSpPr>
        <p:spPr bwMode="auto">
          <a:xfrm>
            <a:off x="2539230" y="3760072"/>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円/楕円 53"/>
          <p:cNvSpPr/>
          <p:nvPr/>
        </p:nvSpPr>
        <p:spPr bwMode="auto">
          <a:xfrm>
            <a:off x="3027558" y="3750102"/>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3719396" y="3899966"/>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円/楕円 55"/>
          <p:cNvSpPr/>
          <p:nvPr/>
        </p:nvSpPr>
        <p:spPr bwMode="auto">
          <a:xfrm>
            <a:off x="3560958" y="3760072"/>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4252796" y="3899966"/>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円/楕円 57"/>
          <p:cNvSpPr/>
          <p:nvPr/>
        </p:nvSpPr>
        <p:spPr bwMode="auto">
          <a:xfrm>
            <a:off x="4106897" y="3763616"/>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3719396" y="4433366"/>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4252796" y="4433366"/>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8" name="円/楕円 67"/>
          <p:cNvSpPr/>
          <p:nvPr/>
        </p:nvSpPr>
        <p:spPr bwMode="auto">
          <a:xfrm>
            <a:off x="4635649" y="3749424"/>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0" name="円/楕円 69"/>
          <p:cNvSpPr/>
          <p:nvPr/>
        </p:nvSpPr>
        <p:spPr bwMode="auto">
          <a:xfrm>
            <a:off x="5157905" y="3739628"/>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1" name="円/楕円 70"/>
          <p:cNvSpPr/>
          <p:nvPr/>
        </p:nvSpPr>
        <p:spPr bwMode="auto">
          <a:xfrm>
            <a:off x="5692239" y="3747062"/>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8" name="星 6 77"/>
          <p:cNvSpPr/>
          <p:nvPr/>
        </p:nvSpPr>
        <p:spPr bwMode="auto">
          <a:xfrm>
            <a:off x="3571646" y="1631370"/>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9" name="星 6 78"/>
          <p:cNvSpPr/>
          <p:nvPr/>
        </p:nvSpPr>
        <p:spPr bwMode="auto">
          <a:xfrm>
            <a:off x="4110622" y="1629338"/>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0" name="星 6 79"/>
          <p:cNvSpPr/>
          <p:nvPr/>
        </p:nvSpPr>
        <p:spPr bwMode="auto">
          <a:xfrm>
            <a:off x="4657959" y="1626976"/>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1" name="星 6 80"/>
          <p:cNvSpPr/>
          <p:nvPr/>
        </p:nvSpPr>
        <p:spPr bwMode="auto">
          <a:xfrm>
            <a:off x="3566070" y="2162738"/>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2" name="星 6 81"/>
          <p:cNvSpPr/>
          <p:nvPr/>
        </p:nvSpPr>
        <p:spPr bwMode="auto">
          <a:xfrm>
            <a:off x="4116198" y="2174315"/>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3" name="星 6 82"/>
          <p:cNvSpPr/>
          <p:nvPr/>
        </p:nvSpPr>
        <p:spPr bwMode="auto">
          <a:xfrm>
            <a:off x="4646346" y="2162573"/>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4" name="星 6 83"/>
          <p:cNvSpPr/>
          <p:nvPr/>
        </p:nvSpPr>
        <p:spPr bwMode="auto">
          <a:xfrm>
            <a:off x="3576298" y="2708644"/>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5" name="星 6 84"/>
          <p:cNvSpPr/>
          <p:nvPr/>
        </p:nvSpPr>
        <p:spPr bwMode="auto">
          <a:xfrm>
            <a:off x="3043356" y="2707715"/>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6" name="星 6 85"/>
          <p:cNvSpPr/>
          <p:nvPr/>
        </p:nvSpPr>
        <p:spPr bwMode="auto">
          <a:xfrm>
            <a:off x="2524828" y="2696138"/>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7" name="星 6 86"/>
          <p:cNvSpPr/>
          <p:nvPr/>
        </p:nvSpPr>
        <p:spPr bwMode="auto">
          <a:xfrm>
            <a:off x="2519019" y="3233177"/>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8" name="星 6 87"/>
          <p:cNvSpPr/>
          <p:nvPr/>
        </p:nvSpPr>
        <p:spPr bwMode="auto">
          <a:xfrm>
            <a:off x="2540741" y="3747062"/>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9" name="星 6 88"/>
          <p:cNvSpPr/>
          <p:nvPr/>
        </p:nvSpPr>
        <p:spPr bwMode="auto">
          <a:xfrm>
            <a:off x="3043356" y="3747062"/>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0" name="星 6 89"/>
          <p:cNvSpPr/>
          <p:nvPr/>
        </p:nvSpPr>
        <p:spPr bwMode="auto">
          <a:xfrm>
            <a:off x="3029415" y="3237611"/>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2" name="円/楕円 91"/>
          <p:cNvSpPr/>
          <p:nvPr/>
        </p:nvSpPr>
        <p:spPr bwMode="auto">
          <a:xfrm>
            <a:off x="3572572" y="4272350"/>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3" name="円/楕円 92"/>
          <p:cNvSpPr/>
          <p:nvPr/>
        </p:nvSpPr>
        <p:spPr bwMode="auto">
          <a:xfrm>
            <a:off x="4105972" y="4272350"/>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4" name="円/楕円 93"/>
          <p:cNvSpPr/>
          <p:nvPr/>
        </p:nvSpPr>
        <p:spPr bwMode="auto">
          <a:xfrm>
            <a:off x="4639372" y="4272350"/>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5" name="星 6 94"/>
          <p:cNvSpPr/>
          <p:nvPr/>
        </p:nvSpPr>
        <p:spPr bwMode="auto">
          <a:xfrm>
            <a:off x="3566996" y="4269310"/>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6" name="星 6 95"/>
          <p:cNvSpPr/>
          <p:nvPr/>
        </p:nvSpPr>
        <p:spPr bwMode="auto">
          <a:xfrm>
            <a:off x="4105972" y="4267278"/>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7" name="星 6 96"/>
          <p:cNvSpPr/>
          <p:nvPr/>
        </p:nvSpPr>
        <p:spPr bwMode="auto">
          <a:xfrm>
            <a:off x="4653309" y="4264916"/>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8" name="円/楕円 97"/>
          <p:cNvSpPr/>
          <p:nvPr/>
        </p:nvSpPr>
        <p:spPr bwMode="auto">
          <a:xfrm>
            <a:off x="3583728" y="4807947"/>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9" name="円/楕円 98"/>
          <p:cNvSpPr/>
          <p:nvPr/>
        </p:nvSpPr>
        <p:spPr bwMode="auto">
          <a:xfrm>
            <a:off x="4117128" y="4807947"/>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0" name="円/楕円 99"/>
          <p:cNvSpPr/>
          <p:nvPr/>
        </p:nvSpPr>
        <p:spPr bwMode="auto">
          <a:xfrm>
            <a:off x="4650528" y="4807947"/>
            <a:ext cx="304800" cy="304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1" name="星 6 100"/>
          <p:cNvSpPr/>
          <p:nvPr/>
        </p:nvSpPr>
        <p:spPr bwMode="auto">
          <a:xfrm>
            <a:off x="3578152" y="4804907"/>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2" name="星 6 101"/>
          <p:cNvSpPr/>
          <p:nvPr/>
        </p:nvSpPr>
        <p:spPr bwMode="auto">
          <a:xfrm>
            <a:off x="4117128" y="4802875"/>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3" name="星 6 102"/>
          <p:cNvSpPr/>
          <p:nvPr/>
        </p:nvSpPr>
        <p:spPr bwMode="auto">
          <a:xfrm>
            <a:off x="4664465" y="4800513"/>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4" name="星 6 103"/>
          <p:cNvSpPr/>
          <p:nvPr/>
        </p:nvSpPr>
        <p:spPr bwMode="auto">
          <a:xfrm>
            <a:off x="3587447" y="3247962"/>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5" name="星 6 104"/>
          <p:cNvSpPr/>
          <p:nvPr/>
        </p:nvSpPr>
        <p:spPr bwMode="auto">
          <a:xfrm>
            <a:off x="3568507" y="3760072"/>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6" name="星 6 105"/>
          <p:cNvSpPr/>
          <p:nvPr/>
        </p:nvSpPr>
        <p:spPr bwMode="auto">
          <a:xfrm>
            <a:off x="4114800" y="3760072"/>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7" name="星 6 106"/>
          <p:cNvSpPr/>
          <p:nvPr/>
        </p:nvSpPr>
        <p:spPr bwMode="auto">
          <a:xfrm>
            <a:off x="4640294" y="3760072"/>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8" name="星 6 107"/>
          <p:cNvSpPr/>
          <p:nvPr/>
        </p:nvSpPr>
        <p:spPr bwMode="auto">
          <a:xfrm>
            <a:off x="4625439" y="3246438"/>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9" name="星 6 108"/>
          <p:cNvSpPr/>
          <p:nvPr/>
        </p:nvSpPr>
        <p:spPr bwMode="auto">
          <a:xfrm>
            <a:off x="4638446" y="2700028"/>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0" name="星 6 109"/>
          <p:cNvSpPr/>
          <p:nvPr/>
        </p:nvSpPr>
        <p:spPr bwMode="auto">
          <a:xfrm>
            <a:off x="4105046" y="2709912"/>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1" name="星 6 110"/>
          <p:cNvSpPr/>
          <p:nvPr/>
        </p:nvSpPr>
        <p:spPr bwMode="auto">
          <a:xfrm>
            <a:off x="5161621" y="2700178"/>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2" name="星 6 111"/>
          <p:cNvSpPr/>
          <p:nvPr/>
        </p:nvSpPr>
        <p:spPr bwMode="auto">
          <a:xfrm>
            <a:off x="5161621" y="3235287"/>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3" name="星 6 112"/>
          <p:cNvSpPr/>
          <p:nvPr/>
        </p:nvSpPr>
        <p:spPr bwMode="auto">
          <a:xfrm>
            <a:off x="5172760" y="3738951"/>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4" name="星 6 113"/>
          <p:cNvSpPr/>
          <p:nvPr/>
        </p:nvSpPr>
        <p:spPr bwMode="auto">
          <a:xfrm>
            <a:off x="5697811" y="2686845"/>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5" name="星 6 114"/>
          <p:cNvSpPr/>
          <p:nvPr/>
        </p:nvSpPr>
        <p:spPr bwMode="auto">
          <a:xfrm>
            <a:off x="5696881" y="3246438"/>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6" name="星 6 115"/>
          <p:cNvSpPr/>
          <p:nvPr/>
        </p:nvSpPr>
        <p:spPr bwMode="auto">
          <a:xfrm>
            <a:off x="5709886" y="3760072"/>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0" name="テキスト ボックス 119"/>
          <p:cNvSpPr txBox="1"/>
          <p:nvPr/>
        </p:nvSpPr>
        <p:spPr>
          <a:xfrm>
            <a:off x="795373" y="5190129"/>
            <a:ext cx="6186309" cy="523220"/>
          </a:xfrm>
          <a:prstGeom prst="rect">
            <a:avLst/>
          </a:prstGeom>
          <a:noFill/>
        </p:spPr>
        <p:txBody>
          <a:bodyPr wrap="none" rtlCol="0">
            <a:spAutoFit/>
          </a:bodyPr>
          <a:lstStyle/>
          <a:p>
            <a:r>
              <a:rPr lang="ja-JP" altLang="en-US" dirty="0"/>
              <a:t>駒　　が</a:t>
            </a:r>
            <a:r>
              <a:rPr lang="en-US" altLang="ja-JP" dirty="0"/>
              <a:t>1</a:t>
            </a:r>
            <a:r>
              <a:rPr lang="ja-JP" altLang="en-US" dirty="0" err="1"/>
              <a:t>つを</a:t>
            </a:r>
            <a:r>
              <a:rPr lang="ja-JP" altLang="en-US" dirty="0"/>
              <a:t>除いて</a:t>
            </a:r>
            <a:r>
              <a:rPr kumimoji="1" lang="ja-JP" altLang="en-US" dirty="0"/>
              <a:t>全て無くなれば勝ち</a:t>
            </a:r>
          </a:p>
        </p:txBody>
      </p:sp>
      <p:sp>
        <p:nvSpPr>
          <p:cNvPr id="121" name="テキスト ボックス 120"/>
          <p:cNvSpPr txBox="1"/>
          <p:nvPr/>
        </p:nvSpPr>
        <p:spPr>
          <a:xfrm>
            <a:off x="814420" y="5749361"/>
            <a:ext cx="3416320" cy="523220"/>
          </a:xfrm>
          <a:prstGeom prst="rect">
            <a:avLst/>
          </a:prstGeom>
          <a:noFill/>
        </p:spPr>
        <p:txBody>
          <a:bodyPr wrap="none" rtlCol="0">
            <a:spAutoFit/>
          </a:bodyPr>
          <a:lstStyle/>
          <a:p>
            <a:r>
              <a:rPr lang="ja-JP" altLang="en-US" dirty="0"/>
              <a:t>駒の初期配置は固定</a:t>
            </a:r>
            <a:endParaRPr kumimoji="1" lang="ja-JP" altLang="en-US" dirty="0"/>
          </a:p>
        </p:txBody>
      </p:sp>
      <p:sp>
        <p:nvSpPr>
          <p:cNvPr id="122" name="テキスト ボックス 121"/>
          <p:cNvSpPr txBox="1"/>
          <p:nvPr/>
        </p:nvSpPr>
        <p:spPr>
          <a:xfrm>
            <a:off x="4100884" y="5760231"/>
            <a:ext cx="2820004" cy="523220"/>
          </a:xfrm>
          <a:prstGeom prst="rect">
            <a:avLst/>
          </a:prstGeom>
          <a:noFill/>
        </p:spPr>
        <p:txBody>
          <a:bodyPr wrap="none" rtlCol="0">
            <a:spAutoFit/>
          </a:bodyPr>
          <a:lstStyle/>
          <a:p>
            <a:r>
              <a:rPr kumimoji="1" lang="ja-JP" altLang="en-US" dirty="0"/>
              <a:t>＝ランダム性無し</a:t>
            </a:r>
          </a:p>
        </p:txBody>
      </p:sp>
      <p:sp>
        <p:nvSpPr>
          <p:cNvPr id="123" name="星 6 122"/>
          <p:cNvSpPr/>
          <p:nvPr/>
        </p:nvSpPr>
        <p:spPr bwMode="auto">
          <a:xfrm>
            <a:off x="1328725" y="5268300"/>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4" name="テキスト ボックス 123"/>
          <p:cNvSpPr txBox="1"/>
          <p:nvPr/>
        </p:nvSpPr>
        <p:spPr>
          <a:xfrm>
            <a:off x="3348156" y="6220435"/>
            <a:ext cx="5622053" cy="523220"/>
          </a:xfrm>
          <a:prstGeom prst="rect">
            <a:avLst/>
          </a:prstGeom>
          <a:noFill/>
        </p:spPr>
        <p:txBody>
          <a:bodyPr wrap="none" rtlCol="0">
            <a:spAutoFit/>
          </a:bodyPr>
          <a:lstStyle/>
          <a:p>
            <a:r>
              <a:rPr kumimoji="1" lang="ja-JP" altLang="en-US" dirty="0"/>
              <a:t>＝解き方を知っていれば必ず解ける</a:t>
            </a:r>
          </a:p>
        </p:txBody>
      </p:sp>
    </p:spTree>
    <p:extLst>
      <p:ext uri="{BB962C8B-B14F-4D97-AF65-F5344CB8AC3E}">
        <p14:creationId xmlns:p14="http://schemas.microsoft.com/office/powerpoint/2010/main" val="393398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additive="base">
                                        <p:cTn id="7" dur="500" fill="hold"/>
                                        <p:tgtEl>
                                          <p:spTgt spid="122"/>
                                        </p:tgtEl>
                                        <p:attrNameLst>
                                          <p:attrName>ppt_x</p:attrName>
                                        </p:attrNameLst>
                                      </p:cBhvr>
                                      <p:tavLst>
                                        <p:tav tm="0">
                                          <p:val>
                                            <p:strVal val="1+#ppt_w/2"/>
                                          </p:val>
                                        </p:tav>
                                        <p:tav tm="100000">
                                          <p:val>
                                            <p:strVal val="#ppt_x"/>
                                          </p:val>
                                        </p:tav>
                                      </p:tavLst>
                                    </p:anim>
                                    <p:anim calcmode="lin" valueType="num">
                                      <p:cBhvr additive="base">
                                        <p:cTn id="8" dur="500" fill="hold"/>
                                        <p:tgtEl>
                                          <p:spTgt spid="1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4"/>
                                        </p:tgtEl>
                                        <p:attrNameLst>
                                          <p:attrName>style.visibility</p:attrName>
                                        </p:attrNameLst>
                                      </p:cBhvr>
                                      <p:to>
                                        <p:strVal val="visible"/>
                                      </p:to>
                                    </p:set>
                                    <p:anim calcmode="lin" valueType="num">
                                      <p:cBhvr additive="base">
                                        <p:cTn id="13" dur="500" fill="hold"/>
                                        <p:tgtEl>
                                          <p:spTgt spid="124"/>
                                        </p:tgtEl>
                                        <p:attrNameLst>
                                          <p:attrName>ppt_x</p:attrName>
                                        </p:attrNameLst>
                                      </p:cBhvr>
                                      <p:tavLst>
                                        <p:tav tm="0">
                                          <p:val>
                                            <p:strVal val="1+#ppt_w/2"/>
                                          </p:val>
                                        </p:tav>
                                        <p:tav tm="100000">
                                          <p:val>
                                            <p:strVal val="#ppt_x"/>
                                          </p:val>
                                        </p:tav>
                                      </p:tavLst>
                                    </p:anim>
                                    <p:anim calcmode="lin" valueType="num">
                                      <p:cBhvr additive="base">
                                        <p:cTn id="14" dur="500" fill="hold"/>
                                        <p:tgtEl>
                                          <p:spTgt spid="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Times New Roman" panose="02020603050405020304" pitchFamily="18" charset="0"/>
              </a:rPr>
              <a:t>2</a:t>
            </a:r>
            <a:r>
              <a:rPr kumimoji="1" lang="ja-JP" altLang="en-US" dirty="0">
                <a:latin typeface="Times New Roman" panose="02020603050405020304" pitchFamily="18" charset="0"/>
              </a:rPr>
              <a:t>人ゲームの例：板チョコ</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850186"/>
            <a:ext cx="809625" cy="600075"/>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8425" y="2850186"/>
            <a:ext cx="809625" cy="600075"/>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2850186"/>
            <a:ext cx="809625" cy="600075"/>
          </a:xfrm>
          <a:prstGeom prst="rect">
            <a:avLst/>
          </a:prstGeom>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425" y="2850186"/>
            <a:ext cx="809625" cy="600075"/>
          </a:xfrm>
          <a:prstGeom prst="rect">
            <a:avLst/>
          </a:prstGeom>
        </p:spPr>
      </p:pic>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050" y="2850186"/>
            <a:ext cx="809625" cy="600075"/>
          </a:xfrm>
          <a:prstGeom prst="rect">
            <a:avLst/>
          </a:prstGeom>
        </p:spPr>
      </p:pic>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2675" y="2850186"/>
            <a:ext cx="809625" cy="600075"/>
          </a:xfrm>
          <a:prstGeom prst="rect">
            <a:avLst/>
          </a:prstGeom>
        </p:spPr>
      </p:pic>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3450261"/>
            <a:ext cx="809625" cy="600075"/>
          </a:xfrm>
          <a:prstGeom prst="rect">
            <a:avLst/>
          </a:prstGeom>
        </p:spPr>
      </p:pic>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8425" y="3450261"/>
            <a:ext cx="809625" cy="600075"/>
          </a:xfrm>
          <a:prstGeom prst="rect">
            <a:avLst/>
          </a:prstGeom>
        </p:spPr>
      </p:pic>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450261"/>
            <a:ext cx="809625" cy="600075"/>
          </a:xfrm>
          <a:prstGeom prst="rect">
            <a:avLst/>
          </a:prstGeom>
        </p:spPr>
      </p:pic>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425" y="3450261"/>
            <a:ext cx="809625" cy="600075"/>
          </a:xfrm>
          <a:prstGeom prst="rect">
            <a:avLst/>
          </a:prstGeom>
        </p:spPr>
      </p:pic>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050" y="3450261"/>
            <a:ext cx="809625" cy="600075"/>
          </a:xfrm>
          <a:prstGeom prst="rect">
            <a:avLst/>
          </a:prstGeom>
        </p:spPr>
      </p:pic>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2675" y="3450261"/>
            <a:ext cx="809625" cy="600075"/>
          </a:xfrm>
          <a:prstGeom prst="rect">
            <a:avLst/>
          </a:prstGeom>
        </p:spPr>
      </p:pic>
      <p:pic>
        <p:nvPicPr>
          <p:cNvPr id="17" name="図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4050336"/>
            <a:ext cx="809625" cy="600075"/>
          </a:xfrm>
          <a:prstGeom prst="rect">
            <a:avLst/>
          </a:prstGeom>
        </p:spPr>
      </p:pic>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8425" y="4050336"/>
            <a:ext cx="809625" cy="600075"/>
          </a:xfrm>
          <a:prstGeom prst="rect">
            <a:avLst/>
          </a:prstGeom>
        </p:spPr>
      </p:pic>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4221786"/>
            <a:ext cx="809625" cy="600075"/>
          </a:xfrm>
          <a:prstGeom prst="rect">
            <a:avLst/>
          </a:prstGeom>
        </p:spPr>
      </p:pic>
      <p:pic>
        <p:nvPicPr>
          <p:cNvPr id="20" name="図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0125" y="4221786"/>
            <a:ext cx="809625" cy="600075"/>
          </a:xfrm>
          <a:prstGeom prst="rect">
            <a:avLst/>
          </a:prstGeom>
        </p:spPr>
      </p:pic>
      <p:pic>
        <p:nvPicPr>
          <p:cNvPr id="21" name="図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750" y="4221786"/>
            <a:ext cx="809625" cy="600075"/>
          </a:xfrm>
          <a:prstGeom prst="rect">
            <a:avLst/>
          </a:prstGeom>
        </p:spPr>
      </p:pic>
      <p:pic>
        <p:nvPicPr>
          <p:cNvPr id="22" name="図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375" y="4221786"/>
            <a:ext cx="809625" cy="600075"/>
          </a:xfrm>
          <a:prstGeom prst="rect">
            <a:avLst/>
          </a:prstGeom>
        </p:spPr>
      </p:pic>
      <p:pic>
        <p:nvPicPr>
          <p:cNvPr id="23" name="図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4650411"/>
            <a:ext cx="809625" cy="600075"/>
          </a:xfrm>
          <a:prstGeom prst="rect">
            <a:avLst/>
          </a:prstGeom>
        </p:spPr>
      </p:pic>
      <p:pic>
        <p:nvPicPr>
          <p:cNvPr id="24" name="図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8425" y="4650411"/>
            <a:ext cx="809625" cy="600075"/>
          </a:xfrm>
          <a:prstGeom prst="rect">
            <a:avLst/>
          </a:prstGeom>
        </p:spPr>
      </p:pic>
      <p:pic>
        <p:nvPicPr>
          <p:cNvPr id="25" name="図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4821861"/>
            <a:ext cx="809625" cy="600075"/>
          </a:xfrm>
          <a:prstGeom prst="rect">
            <a:avLst/>
          </a:prstGeom>
        </p:spPr>
      </p:pic>
      <p:pic>
        <p:nvPicPr>
          <p:cNvPr id="26" name="図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0125" y="4993311"/>
            <a:ext cx="809625" cy="600075"/>
          </a:xfrm>
          <a:prstGeom prst="rect">
            <a:avLst/>
          </a:prstGeom>
        </p:spPr>
      </p:pic>
      <p:pic>
        <p:nvPicPr>
          <p:cNvPr id="27" name="図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750" y="4993311"/>
            <a:ext cx="809625" cy="600075"/>
          </a:xfrm>
          <a:prstGeom prst="rect">
            <a:avLst/>
          </a:prstGeom>
        </p:spPr>
      </p:pic>
      <p:pic>
        <p:nvPicPr>
          <p:cNvPr id="28" name="図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637" y="4993311"/>
            <a:ext cx="809625" cy="600075"/>
          </a:xfrm>
          <a:prstGeom prst="rect">
            <a:avLst/>
          </a:prstGeom>
        </p:spPr>
      </p:pic>
      <p:sp>
        <p:nvSpPr>
          <p:cNvPr id="29" name="テキスト ボックス 28"/>
          <p:cNvSpPr txBox="1"/>
          <p:nvPr/>
        </p:nvSpPr>
        <p:spPr>
          <a:xfrm>
            <a:off x="381000" y="1410018"/>
            <a:ext cx="5424883" cy="904863"/>
          </a:xfrm>
          <a:prstGeom prst="rect">
            <a:avLst/>
          </a:prstGeom>
          <a:noFill/>
        </p:spPr>
        <p:txBody>
          <a:bodyPr wrap="none" rtlCol="0">
            <a:spAutoFit/>
          </a:bodyPr>
          <a:lstStyle/>
          <a:p>
            <a:pPr algn="l"/>
            <a:r>
              <a:rPr lang="ja-JP" altLang="en-US" sz="2400" dirty="0"/>
              <a:t>板チョコを</a:t>
            </a:r>
            <a:r>
              <a:rPr lang="en-US" altLang="ja-JP" sz="2400" dirty="0"/>
              <a:t>2</a:t>
            </a:r>
            <a:r>
              <a:rPr lang="ja-JP" altLang="en-US" sz="2400" dirty="0" err="1"/>
              <a:t>つに</a:t>
            </a:r>
            <a:r>
              <a:rPr lang="ja-JP" altLang="en-US" sz="2400" dirty="0"/>
              <a:t>割って片方を相手に渡す</a:t>
            </a:r>
            <a:endParaRPr kumimoji="1" lang="en-US" altLang="ja-JP" sz="2400" dirty="0"/>
          </a:p>
          <a:p>
            <a:pPr algn="l"/>
            <a:r>
              <a:rPr lang="ja-JP" altLang="en-US" sz="2400" dirty="0"/>
              <a:t>最後の</a:t>
            </a:r>
            <a:r>
              <a:rPr lang="en-US" altLang="ja-JP" sz="2400" dirty="0"/>
              <a:t>1</a:t>
            </a:r>
            <a:r>
              <a:rPr lang="ja-JP" altLang="en-US" sz="2400" dirty="0"/>
              <a:t>片を渡されると負け</a:t>
            </a:r>
            <a:endParaRPr kumimoji="1" lang="ja-JP" altLang="en-US" sz="2400" dirty="0"/>
          </a:p>
        </p:txBody>
      </p:sp>
    </p:spTree>
    <p:extLst>
      <p:ext uri="{BB962C8B-B14F-4D97-AF65-F5344CB8AC3E}">
        <p14:creationId xmlns:p14="http://schemas.microsoft.com/office/powerpoint/2010/main" val="1337081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Times New Roman" panose="02020603050405020304" pitchFamily="18" charset="0"/>
              </a:rPr>
              <a:t>3</a:t>
            </a:r>
            <a:r>
              <a:rPr kumimoji="1" lang="ja-JP" altLang="en-US" dirty="0">
                <a:latin typeface="Times New Roman" panose="02020603050405020304" pitchFamily="18" charset="0"/>
              </a:rPr>
              <a:t>人ゲームの例：ダイヤモンド</a:t>
            </a:r>
          </a:p>
        </p:txBody>
      </p:sp>
      <p:grpSp>
        <p:nvGrpSpPr>
          <p:cNvPr id="161" name="グループ化 160"/>
          <p:cNvGrpSpPr/>
          <p:nvPr/>
        </p:nvGrpSpPr>
        <p:grpSpPr>
          <a:xfrm>
            <a:off x="3277714" y="2688106"/>
            <a:ext cx="1546760" cy="1209323"/>
            <a:chOff x="4909313" y="3871914"/>
            <a:chExt cx="1546760" cy="1209323"/>
          </a:xfrm>
        </p:grpSpPr>
        <p:sp>
          <p:nvSpPr>
            <p:cNvPr id="111" name="二等辺三角形 110"/>
            <p:cNvSpPr/>
            <p:nvPr/>
          </p:nvSpPr>
          <p:spPr bwMode="auto">
            <a:xfrm>
              <a:off x="6064620" y="4757855"/>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2" name="二等辺三角形 111"/>
            <p:cNvSpPr/>
            <p:nvPr/>
          </p:nvSpPr>
          <p:spPr bwMode="auto">
            <a:xfrm>
              <a:off x="5486041" y="3871914"/>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3" name="二等辺三角形 112"/>
            <p:cNvSpPr/>
            <p:nvPr/>
          </p:nvSpPr>
          <p:spPr bwMode="auto">
            <a:xfrm>
              <a:off x="5295541" y="4174854"/>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4" name="二等辺三角形 113"/>
            <p:cNvSpPr/>
            <p:nvPr/>
          </p:nvSpPr>
          <p:spPr bwMode="auto">
            <a:xfrm rot="10800000">
              <a:off x="5491269" y="4174854"/>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5" name="二等辺三角形 114"/>
            <p:cNvSpPr/>
            <p:nvPr/>
          </p:nvSpPr>
          <p:spPr bwMode="auto">
            <a:xfrm>
              <a:off x="5676542" y="4174853"/>
              <a:ext cx="391453" cy="300504"/>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6" name="二等辺三角形 115"/>
            <p:cNvSpPr/>
            <p:nvPr/>
          </p:nvSpPr>
          <p:spPr bwMode="auto">
            <a:xfrm>
              <a:off x="5099813" y="4475357"/>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7" name="二等辺三角形 116"/>
            <p:cNvSpPr/>
            <p:nvPr/>
          </p:nvSpPr>
          <p:spPr bwMode="auto">
            <a:xfrm rot="10800000">
              <a:off x="5295541" y="4475357"/>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8" name="二等辺三角形 117"/>
            <p:cNvSpPr/>
            <p:nvPr/>
          </p:nvSpPr>
          <p:spPr bwMode="auto">
            <a:xfrm>
              <a:off x="4909313" y="4778297"/>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9" name="二等辺三角形 118"/>
            <p:cNvSpPr/>
            <p:nvPr/>
          </p:nvSpPr>
          <p:spPr bwMode="auto">
            <a:xfrm rot="10800000">
              <a:off x="5105041" y="4778297"/>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0" name="二等辺三角形 119"/>
            <p:cNvSpPr/>
            <p:nvPr/>
          </p:nvSpPr>
          <p:spPr bwMode="auto">
            <a:xfrm>
              <a:off x="5491266" y="4462936"/>
              <a:ext cx="391453" cy="300504"/>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1" name="二等辺三角形 120"/>
            <p:cNvSpPr/>
            <p:nvPr/>
          </p:nvSpPr>
          <p:spPr bwMode="auto">
            <a:xfrm rot="10800000">
              <a:off x="5686994" y="4462936"/>
              <a:ext cx="381000" cy="300504"/>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2" name="二等辺三角形 121"/>
            <p:cNvSpPr/>
            <p:nvPr/>
          </p:nvSpPr>
          <p:spPr bwMode="auto">
            <a:xfrm>
              <a:off x="5873722" y="4463593"/>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3" name="二等辺三角形 122"/>
            <p:cNvSpPr/>
            <p:nvPr/>
          </p:nvSpPr>
          <p:spPr bwMode="auto">
            <a:xfrm>
              <a:off x="5292166" y="4768472"/>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4" name="二等辺三角形 123"/>
            <p:cNvSpPr/>
            <p:nvPr/>
          </p:nvSpPr>
          <p:spPr bwMode="auto">
            <a:xfrm rot="10800000">
              <a:off x="5487894" y="4768472"/>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5" name="二等辺三角形 124"/>
            <p:cNvSpPr/>
            <p:nvPr/>
          </p:nvSpPr>
          <p:spPr bwMode="auto">
            <a:xfrm>
              <a:off x="5673167" y="4768471"/>
              <a:ext cx="391453" cy="300504"/>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6" name="二等辺三角形 125"/>
            <p:cNvSpPr/>
            <p:nvPr/>
          </p:nvSpPr>
          <p:spPr bwMode="auto">
            <a:xfrm rot="10800000">
              <a:off x="5868895" y="4768471"/>
              <a:ext cx="381000" cy="300504"/>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grpSp>
        <p:nvGrpSpPr>
          <p:cNvPr id="160" name="グループ化 159"/>
          <p:cNvGrpSpPr/>
          <p:nvPr/>
        </p:nvGrpSpPr>
        <p:grpSpPr>
          <a:xfrm>
            <a:off x="4049981" y="2676636"/>
            <a:ext cx="1526927" cy="1211753"/>
            <a:chOff x="7291192" y="3860684"/>
            <a:chExt cx="1526927" cy="1211753"/>
          </a:xfrm>
        </p:grpSpPr>
        <p:sp>
          <p:nvSpPr>
            <p:cNvPr id="127" name="二等辺三角形 126"/>
            <p:cNvSpPr/>
            <p:nvPr/>
          </p:nvSpPr>
          <p:spPr bwMode="auto">
            <a:xfrm>
              <a:off x="7476089" y="3860686"/>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8" name="二等辺三角形 127"/>
            <p:cNvSpPr/>
            <p:nvPr/>
          </p:nvSpPr>
          <p:spPr bwMode="auto">
            <a:xfrm rot="10800000">
              <a:off x="7671817" y="3860686"/>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9" name="二等辺三角形 128"/>
            <p:cNvSpPr/>
            <p:nvPr/>
          </p:nvSpPr>
          <p:spPr bwMode="auto">
            <a:xfrm rot="10800000">
              <a:off x="7474646" y="4163626"/>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0" name="二等辺三角形 129"/>
            <p:cNvSpPr/>
            <p:nvPr/>
          </p:nvSpPr>
          <p:spPr bwMode="auto">
            <a:xfrm rot="10800000">
              <a:off x="7291192" y="3860685"/>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1" name="二等辺三角形 130"/>
            <p:cNvSpPr/>
            <p:nvPr/>
          </p:nvSpPr>
          <p:spPr bwMode="auto">
            <a:xfrm>
              <a:off x="8241391" y="3860685"/>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2" name="二等辺三角形 131"/>
            <p:cNvSpPr/>
            <p:nvPr/>
          </p:nvSpPr>
          <p:spPr bwMode="auto">
            <a:xfrm rot="10800000">
              <a:off x="8437119" y="3860685"/>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3" name="二等辺三角形 132"/>
            <p:cNvSpPr/>
            <p:nvPr/>
          </p:nvSpPr>
          <p:spPr bwMode="auto">
            <a:xfrm>
              <a:off x="8043845" y="4163625"/>
              <a:ext cx="405546"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4" name="二等辺三角形 133"/>
            <p:cNvSpPr/>
            <p:nvPr/>
          </p:nvSpPr>
          <p:spPr bwMode="auto">
            <a:xfrm rot="10800000">
              <a:off x="8239948" y="4163625"/>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5" name="二等辺三角形 134"/>
            <p:cNvSpPr/>
            <p:nvPr/>
          </p:nvSpPr>
          <p:spPr bwMode="auto">
            <a:xfrm>
              <a:off x="7860766" y="3860684"/>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6" name="二等辺三角形 135"/>
            <p:cNvSpPr/>
            <p:nvPr/>
          </p:nvSpPr>
          <p:spPr bwMode="auto">
            <a:xfrm rot="10800000">
              <a:off x="8056494" y="3860684"/>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7" name="二等辺三角形 136"/>
            <p:cNvSpPr/>
            <p:nvPr/>
          </p:nvSpPr>
          <p:spPr bwMode="auto">
            <a:xfrm>
              <a:off x="7672933" y="4163624"/>
              <a:ext cx="405546"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8" name="二等辺三角形 137"/>
            <p:cNvSpPr/>
            <p:nvPr/>
          </p:nvSpPr>
          <p:spPr bwMode="auto">
            <a:xfrm rot="10800000">
              <a:off x="7869036" y="4163624"/>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9" name="二等辺三角形 138"/>
            <p:cNvSpPr/>
            <p:nvPr/>
          </p:nvSpPr>
          <p:spPr bwMode="auto">
            <a:xfrm>
              <a:off x="7871354" y="4466559"/>
              <a:ext cx="405546"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0" name="二等辺三角形 139"/>
            <p:cNvSpPr/>
            <p:nvPr/>
          </p:nvSpPr>
          <p:spPr bwMode="auto">
            <a:xfrm rot="10800000">
              <a:off x="7668956" y="4466559"/>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1" name="二等辺三角形 140"/>
            <p:cNvSpPr/>
            <p:nvPr/>
          </p:nvSpPr>
          <p:spPr bwMode="auto">
            <a:xfrm rot="10800000">
              <a:off x="8060221" y="4466559"/>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2" name="二等辺三角形 141"/>
            <p:cNvSpPr/>
            <p:nvPr/>
          </p:nvSpPr>
          <p:spPr bwMode="auto">
            <a:xfrm rot="10800000">
              <a:off x="7855458" y="4769497"/>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grpSp>
        <p:nvGrpSpPr>
          <p:cNvPr id="178" name="グループ化 177"/>
          <p:cNvGrpSpPr/>
          <p:nvPr/>
        </p:nvGrpSpPr>
        <p:grpSpPr>
          <a:xfrm>
            <a:off x="4819715" y="2670242"/>
            <a:ext cx="1546760" cy="1209323"/>
            <a:chOff x="4909313" y="3871914"/>
            <a:chExt cx="1546760" cy="1209323"/>
          </a:xfrm>
        </p:grpSpPr>
        <p:sp>
          <p:nvSpPr>
            <p:cNvPr id="179" name="二等辺三角形 178"/>
            <p:cNvSpPr/>
            <p:nvPr/>
          </p:nvSpPr>
          <p:spPr bwMode="auto">
            <a:xfrm>
              <a:off x="6064620" y="4757855"/>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0" name="二等辺三角形 179"/>
            <p:cNvSpPr/>
            <p:nvPr/>
          </p:nvSpPr>
          <p:spPr bwMode="auto">
            <a:xfrm>
              <a:off x="5486041" y="3871914"/>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1" name="二等辺三角形 180"/>
            <p:cNvSpPr/>
            <p:nvPr/>
          </p:nvSpPr>
          <p:spPr bwMode="auto">
            <a:xfrm>
              <a:off x="5295541" y="4174854"/>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2" name="二等辺三角形 181"/>
            <p:cNvSpPr/>
            <p:nvPr/>
          </p:nvSpPr>
          <p:spPr bwMode="auto">
            <a:xfrm rot="10800000">
              <a:off x="5491269" y="4174854"/>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3" name="二等辺三角形 182"/>
            <p:cNvSpPr/>
            <p:nvPr/>
          </p:nvSpPr>
          <p:spPr bwMode="auto">
            <a:xfrm>
              <a:off x="5676542" y="4174853"/>
              <a:ext cx="391453" cy="300504"/>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4" name="二等辺三角形 183"/>
            <p:cNvSpPr/>
            <p:nvPr/>
          </p:nvSpPr>
          <p:spPr bwMode="auto">
            <a:xfrm>
              <a:off x="5099813" y="4475357"/>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5" name="二等辺三角形 184"/>
            <p:cNvSpPr/>
            <p:nvPr/>
          </p:nvSpPr>
          <p:spPr bwMode="auto">
            <a:xfrm rot="10800000">
              <a:off x="5295541" y="4475357"/>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6" name="二等辺三角形 185"/>
            <p:cNvSpPr/>
            <p:nvPr/>
          </p:nvSpPr>
          <p:spPr bwMode="auto">
            <a:xfrm>
              <a:off x="4909313" y="4778297"/>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7" name="二等辺三角形 186"/>
            <p:cNvSpPr/>
            <p:nvPr/>
          </p:nvSpPr>
          <p:spPr bwMode="auto">
            <a:xfrm rot="10800000">
              <a:off x="5105041" y="4778297"/>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8" name="二等辺三角形 187"/>
            <p:cNvSpPr/>
            <p:nvPr/>
          </p:nvSpPr>
          <p:spPr bwMode="auto">
            <a:xfrm>
              <a:off x="5491266" y="4462936"/>
              <a:ext cx="391453" cy="300504"/>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9" name="二等辺三角形 188"/>
            <p:cNvSpPr/>
            <p:nvPr/>
          </p:nvSpPr>
          <p:spPr bwMode="auto">
            <a:xfrm rot="10800000">
              <a:off x="5686994" y="4462936"/>
              <a:ext cx="381000" cy="300504"/>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0" name="二等辺三角形 189"/>
            <p:cNvSpPr/>
            <p:nvPr/>
          </p:nvSpPr>
          <p:spPr bwMode="auto">
            <a:xfrm>
              <a:off x="5873722" y="4463593"/>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1" name="二等辺三角形 190"/>
            <p:cNvSpPr/>
            <p:nvPr/>
          </p:nvSpPr>
          <p:spPr bwMode="auto">
            <a:xfrm>
              <a:off x="5292166" y="4768472"/>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2" name="二等辺三角形 191"/>
            <p:cNvSpPr/>
            <p:nvPr/>
          </p:nvSpPr>
          <p:spPr bwMode="auto">
            <a:xfrm rot="10800000">
              <a:off x="5487894" y="4768472"/>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3" name="二等辺三角形 192"/>
            <p:cNvSpPr/>
            <p:nvPr/>
          </p:nvSpPr>
          <p:spPr bwMode="auto">
            <a:xfrm>
              <a:off x="5673167" y="4768471"/>
              <a:ext cx="391453" cy="300504"/>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4" name="二等辺三角形 193"/>
            <p:cNvSpPr/>
            <p:nvPr/>
          </p:nvSpPr>
          <p:spPr bwMode="auto">
            <a:xfrm rot="10800000">
              <a:off x="5868895" y="4768471"/>
              <a:ext cx="381000" cy="300504"/>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grpSp>
        <p:nvGrpSpPr>
          <p:cNvPr id="195" name="グループ化 194"/>
          <p:cNvGrpSpPr/>
          <p:nvPr/>
        </p:nvGrpSpPr>
        <p:grpSpPr>
          <a:xfrm>
            <a:off x="3275707" y="3885953"/>
            <a:ext cx="1526927" cy="1211753"/>
            <a:chOff x="7291192" y="3860684"/>
            <a:chExt cx="1526927" cy="1211753"/>
          </a:xfrm>
        </p:grpSpPr>
        <p:sp>
          <p:nvSpPr>
            <p:cNvPr id="196" name="二等辺三角形 195"/>
            <p:cNvSpPr/>
            <p:nvPr/>
          </p:nvSpPr>
          <p:spPr bwMode="auto">
            <a:xfrm>
              <a:off x="7476089" y="3860686"/>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7" name="二等辺三角形 196"/>
            <p:cNvSpPr/>
            <p:nvPr/>
          </p:nvSpPr>
          <p:spPr bwMode="auto">
            <a:xfrm rot="10800000">
              <a:off x="7671817" y="3860686"/>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8" name="二等辺三角形 197"/>
            <p:cNvSpPr/>
            <p:nvPr/>
          </p:nvSpPr>
          <p:spPr bwMode="auto">
            <a:xfrm rot="10800000">
              <a:off x="7474646" y="4163626"/>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9" name="二等辺三角形 198"/>
            <p:cNvSpPr/>
            <p:nvPr/>
          </p:nvSpPr>
          <p:spPr bwMode="auto">
            <a:xfrm rot="10800000">
              <a:off x="7291192" y="3860685"/>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0" name="二等辺三角形 199"/>
            <p:cNvSpPr/>
            <p:nvPr/>
          </p:nvSpPr>
          <p:spPr bwMode="auto">
            <a:xfrm>
              <a:off x="8241391" y="3860685"/>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1" name="二等辺三角形 200"/>
            <p:cNvSpPr/>
            <p:nvPr/>
          </p:nvSpPr>
          <p:spPr bwMode="auto">
            <a:xfrm rot="10800000">
              <a:off x="8437119" y="3860685"/>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2" name="二等辺三角形 201"/>
            <p:cNvSpPr/>
            <p:nvPr/>
          </p:nvSpPr>
          <p:spPr bwMode="auto">
            <a:xfrm>
              <a:off x="8043845" y="4163625"/>
              <a:ext cx="405546"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3" name="二等辺三角形 202"/>
            <p:cNvSpPr/>
            <p:nvPr/>
          </p:nvSpPr>
          <p:spPr bwMode="auto">
            <a:xfrm rot="10800000">
              <a:off x="8239948" y="4163625"/>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4" name="二等辺三角形 203"/>
            <p:cNvSpPr/>
            <p:nvPr/>
          </p:nvSpPr>
          <p:spPr bwMode="auto">
            <a:xfrm>
              <a:off x="7860766" y="3860684"/>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5" name="二等辺三角形 204"/>
            <p:cNvSpPr/>
            <p:nvPr/>
          </p:nvSpPr>
          <p:spPr bwMode="auto">
            <a:xfrm rot="10800000">
              <a:off x="8056494" y="3860684"/>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6" name="二等辺三角形 205"/>
            <p:cNvSpPr/>
            <p:nvPr/>
          </p:nvSpPr>
          <p:spPr bwMode="auto">
            <a:xfrm>
              <a:off x="7672933" y="4163624"/>
              <a:ext cx="405546"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7" name="二等辺三角形 206"/>
            <p:cNvSpPr/>
            <p:nvPr/>
          </p:nvSpPr>
          <p:spPr bwMode="auto">
            <a:xfrm rot="10800000">
              <a:off x="7869036" y="4163624"/>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8" name="二等辺三角形 207"/>
            <p:cNvSpPr/>
            <p:nvPr/>
          </p:nvSpPr>
          <p:spPr bwMode="auto">
            <a:xfrm>
              <a:off x="7871354" y="4466559"/>
              <a:ext cx="405546"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9" name="二等辺三角形 208"/>
            <p:cNvSpPr/>
            <p:nvPr/>
          </p:nvSpPr>
          <p:spPr bwMode="auto">
            <a:xfrm rot="10800000">
              <a:off x="7668956" y="4466559"/>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0" name="二等辺三角形 209"/>
            <p:cNvSpPr/>
            <p:nvPr/>
          </p:nvSpPr>
          <p:spPr bwMode="auto">
            <a:xfrm rot="10800000">
              <a:off x="8060221" y="4466559"/>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1" name="二等辺三角形 210"/>
            <p:cNvSpPr/>
            <p:nvPr/>
          </p:nvSpPr>
          <p:spPr bwMode="auto">
            <a:xfrm rot="10800000">
              <a:off x="7855458" y="4769497"/>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grpSp>
        <p:nvGrpSpPr>
          <p:cNvPr id="212" name="グループ化 211"/>
          <p:cNvGrpSpPr/>
          <p:nvPr/>
        </p:nvGrpSpPr>
        <p:grpSpPr>
          <a:xfrm>
            <a:off x="4048614" y="3878706"/>
            <a:ext cx="1546760" cy="1209323"/>
            <a:chOff x="4909313" y="3871914"/>
            <a:chExt cx="1546760" cy="1209323"/>
          </a:xfrm>
        </p:grpSpPr>
        <p:sp>
          <p:nvSpPr>
            <p:cNvPr id="213" name="二等辺三角形 212"/>
            <p:cNvSpPr/>
            <p:nvPr/>
          </p:nvSpPr>
          <p:spPr bwMode="auto">
            <a:xfrm>
              <a:off x="6064620" y="4757855"/>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4" name="二等辺三角形 213"/>
            <p:cNvSpPr/>
            <p:nvPr/>
          </p:nvSpPr>
          <p:spPr bwMode="auto">
            <a:xfrm>
              <a:off x="5486041" y="3871914"/>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5" name="二等辺三角形 214"/>
            <p:cNvSpPr/>
            <p:nvPr/>
          </p:nvSpPr>
          <p:spPr bwMode="auto">
            <a:xfrm>
              <a:off x="5295541" y="4174854"/>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6" name="二等辺三角形 215"/>
            <p:cNvSpPr/>
            <p:nvPr/>
          </p:nvSpPr>
          <p:spPr bwMode="auto">
            <a:xfrm rot="10800000">
              <a:off x="5491269" y="4174854"/>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7" name="二等辺三角形 216"/>
            <p:cNvSpPr/>
            <p:nvPr/>
          </p:nvSpPr>
          <p:spPr bwMode="auto">
            <a:xfrm>
              <a:off x="5676542" y="4174853"/>
              <a:ext cx="391453" cy="300504"/>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8" name="二等辺三角形 217"/>
            <p:cNvSpPr/>
            <p:nvPr/>
          </p:nvSpPr>
          <p:spPr bwMode="auto">
            <a:xfrm>
              <a:off x="5099813" y="4475357"/>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9" name="二等辺三角形 218"/>
            <p:cNvSpPr/>
            <p:nvPr/>
          </p:nvSpPr>
          <p:spPr bwMode="auto">
            <a:xfrm rot="10800000">
              <a:off x="5295541" y="4475357"/>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0" name="二等辺三角形 219"/>
            <p:cNvSpPr/>
            <p:nvPr/>
          </p:nvSpPr>
          <p:spPr bwMode="auto">
            <a:xfrm>
              <a:off x="4909313" y="4778297"/>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1" name="二等辺三角形 220"/>
            <p:cNvSpPr/>
            <p:nvPr/>
          </p:nvSpPr>
          <p:spPr bwMode="auto">
            <a:xfrm rot="10800000">
              <a:off x="5105041" y="4778297"/>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2" name="二等辺三角形 221"/>
            <p:cNvSpPr/>
            <p:nvPr/>
          </p:nvSpPr>
          <p:spPr bwMode="auto">
            <a:xfrm>
              <a:off x="5491266" y="4462936"/>
              <a:ext cx="391453" cy="300504"/>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3" name="二等辺三角形 222"/>
            <p:cNvSpPr/>
            <p:nvPr/>
          </p:nvSpPr>
          <p:spPr bwMode="auto">
            <a:xfrm rot="10800000">
              <a:off x="5686994" y="4462936"/>
              <a:ext cx="381000" cy="300504"/>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4" name="二等辺三角形 223"/>
            <p:cNvSpPr/>
            <p:nvPr/>
          </p:nvSpPr>
          <p:spPr bwMode="auto">
            <a:xfrm>
              <a:off x="5873722" y="4463593"/>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5" name="二等辺三角形 224"/>
            <p:cNvSpPr/>
            <p:nvPr/>
          </p:nvSpPr>
          <p:spPr bwMode="auto">
            <a:xfrm>
              <a:off x="5292166" y="4768472"/>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6" name="二等辺三角形 225"/>
            <p:cNvSpPr/>
            <p:nvPr/>
          </p:nvSpPr>
          <p:spPr bwMode="auto">
            <a:xfrm rot="10800000">
              <a:off x="5487894" y="4768472"/>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7" name="二等辺三角形 226"/>
            <p:cNvSpPr/>
            <p:nvPr/>
          </p:nvSpPr>
          <p:spPr bwMode="auto">
            <a:xfrm>
              <a:off x="5673167" y="4768471"/>
              <a:ext cx="391453" cy="300504"/>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8" name="二等辺三角形 227"/>
            <p:cNvSpPr/>
            <p:nvPr/>
          </p:nvSpPr>
          <p:spPr bwMode="auto">
            <a:xfrm rot="10800000">
              <a:off x="5868895" y="4768471"/>
              <a:ext cx="381000" cy="300504"/>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grpSp>
        <p:nvGrpSpPr>
          <p:cNvPr id="246" name="グループ化 245"/>
          <p:cNvGrpSpPr/>
          <p:nvPr/>
        </p:nvGrpSpPr>
        <p:grpSpPr>
          <a:xfrm>
            <a:off x="4822828" y="3865990"/>
            <a:ext cx="1526927" cy="1211753"/>
            <a:chOff x="7291192" y="3860684"/>
            <a:chExt cx="1526927" cy="1211753"/>
          </a:xfrm>
        </p:grpSpPr>
        <p:sp>
          <p:nvSpPr>
            <p:cNvPr id="247" name="二等辺三角形 246"/>
            <p:cNvSpPr/>
            <p:nvPr/>
          </p:nvSpPr>
          <p:spPr bwMode="auto">
            <a:xfrm>
              <a:off x="7476089" y="3860686"/>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8" name="二等辺三角形 247"/>
            <p:cNvSpPr/>
            <p:nvPr/>
          </p:nvSpPr>
          <p:spPr bwMode="auto">
            <a:xfrm rot="10800000">
              <a:off x="7671817" y="3860686"/>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9" name="二等辺三角形 248"/>
            <p:cNvSpPr/>
            <p:nvPr/>
          </p:nvSpPr>
          <p:spPr bwMode="auto">
            <a:xfrm rot="10800000">
              <a:off x="7474646" y="4163626"/>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0" name="二等辺三角形 249"/>
            <p:cNvSpPr/>
            <p:nvPr/>
          </p:nvSpPr>
          <p:spPr bwMode="auto">
            <a:xfrm rot="10800000">
              <a:off x="7291192" y="3860685"/>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1" name="二等辺三角形 250"/>
            <p:cNvSpPr/>
            <p:nvPr/>
          </p:nvSpPr>
          <p:spPr bwMode="auto">
            <a:xfrm>
              <a:off x="8241391" y="3860685"/>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2" name="二等辺三角形 251"/>
            <p:cNvSpPr/>
            <p:nvPr/>
          </p:nvSpPr>
          <p:spPr bwMode="auto">
            <a:xfrm rot="10800000">
              <a:off x="8437119" y="3860685"/>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3" name="二等辺三角形 252"/>
            <p:cNvSpPr/>
            <p:nvPr/>
          </p:nvSpPr>
          <p:spPr bwMode="auto">
            <a:xfrm>
              <a:off x="8043845" y="4163625"/>
              <a:ext cx="405546"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4" name="二等辺三角形 253"/>
            <p:cNvSpPr/>
            <p:nvPr/>
          </p:nvSpPr>
          <p:spPr bwMode="auto">
            <a:xfrm rot="10800000">
              <a:off x="8239948" y="4163625"/>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5" name="二等辺三角形 254"/>
            <p:cNvSpPr/>
            <p:nvPr/>
          </p:nvSpPr>
          <p:spPr bwMode="auto">
            <a:xfrm>
              <a:off x="7860766" y="3860684"/>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6" name="二等辺三角形 255"/>
            <p:cNvSpPr/>
            <p:nvPr/>
          </p:nvSpPr>
          <p:spPr bwMode="auto">
            <a:xfrm rot="10800000">
              <a:off x="8056494" y="3860684"/>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7" name="二等辺三角形 256"/>
            <p:cNvSpPr/>
            <p:nvPr/>
          </p:nvSpPr>
          <p:spPr bwMode="auto">
            <a:xfrm>
              <a:off x="7672933" y="4163624"/>
              <a:ext cx="405546"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8" name="二等辺三角形 257"/>
            <p:cNvSpPr/>
            <p:nvPr/>
          </p:nvSpPr>
          <p:spPr bwMode="auto">
            <a:xfrm rot="10800000">
              <a:off x="7869036" y="4163624"/>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9" name="二等辺三角形 258"/>
            <p:cNvSpPr/>
            <p:nvPr/>
          </p:nvSpPr>
          <p:spPr bwMode="auto">
            <a:xfrm>
              <a:off x="7871354" y="4466559"/>
              <a:ext cx="405546"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0" name="二等辺三角形 259"/>
            <p:cNvSpPr/>
            <p:nvPr/>
          </p:nvSpPr>
          <p:spPr bwMode="auto">
            <a:xfrm rot="10800000">
              <a:off x="7668956" y="4466559"/>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1" name="二等辺三角形 260"/>
            <p:cNvSpPr/>
            <p:nvPr/>
          </p:nvSpPr>
          <p:spPr bwMode="auto">
            <a:xfrm rot="10800000">
              <a:off x="8060221" y="4466559"/>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2" name="二等辺三角形 261"/>
            <p:cNvSpPr/>
            <p:nvPr/>
          </p:nvSpPr>
          <p:spPr bwMode="auto">
            <a:xfrm rot="10800000">
              <a:off x="7855458" y="4769497"/>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grpSp>
        <p:nvGrpSpPr>
          <p:cNvPr id="328" name="グループ化 327"/>
          <p:cNvGrpSpPr/>
          <p:nvPr/>
        </p:nvGrpSpPr>
        <p:grpSpPr>
          <a:xfrm>
            <a:off x="4050906" y="5078651"/>
            <a:ext cx="1526927" cy="1211753"/>
            <a:chOff x="7291192" y="3860684"/>
            <a:chExt cx="1526927" cy="1211753"/>
          </a:xfrm>
        </p:grpSpPr>
        <p:sp>
          <p:nvSpPr>
            <p:cNvPr id="329" name="二等辺三角形 328"/>
            <p:cNvSpPr/>
            <p:nvPr/>
          </p:nvSpPr>
          <p:spPr bwMode="auto">
            <a:xfrm>
              <a:off x="7476089" y="3860686"/>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0" name="二等辺三角形 329"/>
            <p:cNvSpPr/>
            <p:nvPr/>
          </p:nvSpPr>
          <p:spPr bwMode="auto">
            <a:xfrm rot="10800000">
              <a:off x="7671817" y="3860686"/>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1" name="二等辺三角形 330"/>
            <p:cNvSpPr/>
            <p:nvPr/>
          </p:nvSpPr>
          <p:spPr bwMode="auto">
            <a:xfrm rot="10800000">
              <a:off x="7474646" y="4163626"/>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2" name="二等辺三角形 331"/>
            <p:cNvSpPr/>
            <p:nvPr/>
          </p:nvSpPr>
          <p:spPr bwMode="auto">
            <a:xfrm rot="10800000">
              <a:off x="7291192" y="3860685"/>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3" name="二等辺三角形 332"/>
            <p:cNvSpPr/>
            <p:nvPr/>
          </p:nvSpPr>
          <p:spPr bwMode="auto">
            <a:xfrm>
              <a:off x="8241391" y="3860685"/>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4" name="二等辺三角形 333"/>
            <p:cNvSpPr/>
            <p:nvPr/>
          </p:nvSpPr>
          <p:spPr bwMode="auto">
            <a:xfrm rot="10800000">
              <a:off x="8437119" y="3860685"/>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5" name="二等辺三角形 334"/>
            <p:cNvSpPr/>
            <p:nvPr/>
          </p:nvSpPr>
          <p:spPr bwMode="auto">
            <a:xfrm>
              <a:off x="8043845" y="4163625"/>
              <a:ext cx="405546"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6" name="二等辺三角形 335"/>
            <p:cNvSpPr/>
            <p:nvPr/>
          </p:nvSpPr>
          <p:spPr bwMode="auto">
            <a:xfrm rot="10800000">
              <a:off x="8239948" y="4163625"/>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7" name="二等辺三角形 336"/>
            <p:cNvSpPr/>
            <p:nvPr/>
          </p:nvSpPr>
          <p:spPr bwMode="auto">
            <a:xfrm>
              <a:off x="7860766" y="3860684"/>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8" name="二等辺三角形 337"/>
            <p:cNvSpPr/>
            <p:nvPr/>
          </p:nvSpPr>
          <p:spPr bwMode="auto">
            <a:xfrm rot="10800000">
              <a:off x="8056494" y="3860684"/>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9" name="二等辺三角形 338"/>
            <p:cNvSpPr/>
            <p:nvPr/>
          </p:nvSpPr>
          <p:spPr bwMode="auto">
            <a:xfrm>
              <a:off x="7672933" y="4163624"/>
              <a:ext cx="405546"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0" name="二等辺三角形 339"/>
            <p:cNvSpPr/>
            <p:nvPr/>
          </p:nvSpPr>
          <p:spPr bwMode="auto">
            <a:xfrm rot="10800000">
              <a:off x="7869036" y="4163624"/>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1" name="二等辺三角形 340"/>
            <p:cNvSpPr/>
            <p:nvPr/>
          </p:nvSpPr>
          <p:spPr bwMode="auto">
            <a:xfrm>
              <a:off x="7871354" y="4466559"/>
              <a:ext cx="405546"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2" name="二等辺三角形 341"/>
            <p:cNvSpPr/>
            <p:nvPr/>
          </p:nvSpPr>
          <p:spPr bwMode="auto">
            <a:xfrm rot="10800000">
              <a:off x="7668956" y="4466559"/>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3" name="二等辺三角形 342"/>
            <p:cNvSpPr/>
            <p:nvPr/>
          </p:nvSpPr>
          <p:spPr bwMode="auto">
            <a:xfrm rot="10800000">
              <a:off x="8060221" y="4466559"/>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4" name="二等辺三角形 343"/>
            <p:cNvSpPr/>
            <p:nvPr/>
          </p:nvSpPr>
          <p:spPr bwMode="auto">
            <a:xfrm rot="10800000">
              <a:off x="7855458" y="4769497"/>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grpSp>
        <p:nvGrpSpPr>
          <p:cNvPr id="345" name="グループ化 344"/>
          <p:cNvGrpSpPr/>
          <p:nvPr/>
        </p:nvGrpSpPr>
        <p:grpSpPr>
          <a:xfrm>
            <a:off x="5583556" y="2674200"/>
            <a:ext cx="1526927" cy="1211753"/>
            <a:chOff x="7291192" y="3860684"/>
            <a:chExt cx="1526927" cy="1211753"/>
          </a:xfrm>
        </p:grpSpPr>
        <p:sp>
          <p:nvSpPr>
            <p:cNvPr id="346" name="二等辺三角形 345"/>
            <p:cNvSpPr/>
            <p:nvPr/>
          </p:nvSpPr>
          <p:spPr bwMode="auto">
            <a:xfrm>
              <a:off x="7476089" y="3860686"/>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7" name="二等辺三角形 346"/>
            <p:cNvSpPr/>
            <p:nvPr/>
          </p:nvSpPr>
          <p:spPr bwMode="auto">
            <a:xfrm rot="10800000">
              <a:off x="7671817" y="3860686"/>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8" name="二等辺三角形 347"/>
            <p:cNvSpPr/>
            <p:nvPr/>
          </p:nvSpPr>
          <p:spPr bwMode="auto">
            <a:xfrm rot="10800000">
              <a:off x="7474646" y="4163626"/>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9" name="二等辺三角形 348"/>
            <p:cNvSpPr/>
            <p:nvPr/>
          </p:nvSpPr>
          <p:spPr bwMode="auto">
            <a:xfrm rot="10800000">
              <a:off x="7291192" y="3860685"/>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0" name="二等辺三角形 349"/>
            <p:cNvSpPr/>
            <p:nvPr/>
          </p:nvSpPr>
          <p:spPr bwMode="auto">
            <a:xfrm>
              <a:off x="8241391" y="3860685"/>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1" name="二等辺三角形 350"/>
            <p:cNvSpPr/>
            <p:nvPr/>
          </p:nvSpPr>
          <p:spPr bwMode="auto">
            <a:xfrm rot="10800000">
              <a:off x="8437119" y="3860685"/>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2" name="二等辺三角形 351"/>
            <p:cNvSpPr/>
            <p:nvPr/>
          </p:nvSpPr>
          <p:spPr bwMode="auto">
            <a:xfrm>
              <a:off x="8043845" y="4163625"/>
              <a:ext cx="405546"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3" name="二等辺三角形 352"/>
            <p:cNvSpPr/>
            <p:nvPr/>
          </p:nvSpPr>
          <p:spPr bwMode="auto">
            <a:xfrm rot="10800000">
              <a:off x="8239948" y="4163625"/>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4" name="二等辺三角形 353"/>
            <p:cNvSpPr/>
            <p:nvPr/>
          </p:nvSpPr>
          <p:spPr bwMode="auto">
            <a:xfrm>
              <a:off x="7860766" y="3860684"/>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5" name="二等辺三角形 354"/>
            <p:cNvSpPr/>
            <p:nvPr/>
          </p:nvSpPr>
          <p:spPr bwMode="auto">
            <a:xfrm rot="10800000">
              <a:off x="8056494" y="3860684"/>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6" name="二等辺三角形 355"/>
            <p:cNvSpPr/>
            <p:nvPr/>
          </p:nvSpPr>
          <p:spPr bwMode="auto">
            <a:xfrm>
              <a:off x="7672933" y="4163624"/>
              <a:ext cx="405546"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7" name="二等辺三角形 356"/>
            <p:cNvSpPr/>
            <p:nvPr/>
          </p:nvSpPr>
          <p:spPr bwMode="auto">
            <a:xfrm rot="10800000">
              <a:off x="7869036" y="4163624"/>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8" name="二等辺三角形 357"/>
            <p:cNvSpPr/>
            <p:nvPr/>
          </p:nvSpPr>
          <p:spPr bwMode="auto">
            <a:xfrm>
              <a:off x="7871354" y="4466559"/>
              <a:ext cx="405546"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9" name="二等辺三角形 358"/>
            <p:cNvSpPr/>
            <p:nvPr/>
          </p:nvSpPr>
          <p:spPr bwMode="auto">
            <a:xfrm rot="10800000">
              <a:off x="7668956" y="4466559"/>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0" name="二等辺三角形 359"/>
            <p:cNvSpPr/>
            <p:nvPr/>
          </p:nvSpPr>
          <p:spPr bwMode="auto">
            <a:xfrm rot="10800000">
              <a:off x="8060221" y="4466559"/>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1" name="二等辺三角形 360"/>
            <p:cNvSpPr/>
            <p:nvPr/>
          </p:nvSpPr>
          <p:spPr bwMode="auto">
            <a:xfrm rot="10800000">
              <a:off x="7855458" y="4769497"/>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grpSp>
        <p:nvGrpSpPr>
          <p:cNvPr id="362" name="グループ化 361"/>
          <p:cNvGrpSpPr/>
          <p:nvPr/>
        </p:nvGrpSpPr>
        <p:grpSpPr>
          <a:xfrm>
            <a:off x="2517269" y="2683842"/>
            <a:ext cx="1526927" cy="1211753"/>
            <a:chOff x="7291192" y="3860684"/>
            <a:chExt cx="1526927" cy="1211753"/>
          </a:xfrm>
        </p:grpSpPr>
        <p:sp>
          <p:nvSpPr>
            <p:cNvPr id="363" name="二等辺三角形 362"/>
            <p:cNvSpPr/>
            <p:nvPr/>
          </p:nvSpPr>
          <p:spPr bwMode="auto">
            <a:xfrm>
              <a:off x="7476089" y="3860686"/>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4" name="二等辺三角形 363"/>
            <p:cNvSpPr/>
            <p:nvPr/>
          </p:nvSpPr>
          <p:spPr bwMode="auto">
            <a:xfrm rot="10800000">
              <a:off x="7671817" y="3860686"/>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5" name="二等辺三角形 364"/>
            <p:cNvSpPr/>
            <p:nvPr/>
          </p:nvSpPr>
          <p:spPr bwMode="auto">
            <a:xfrm rot="10800000">
              <a:off x="7474646" y="4163626"/>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6" name="二等辺三角形 365"/>
            <p:cNvSpPr/>
            <p:nvPr/>
          </p:nvSpPr>
          <p:spPr bwMode="auto">
            <a:xfrm rot="10800000">
              <a:off x="7291192" y="3860685"/>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7" name="二等辺三角形 366"/>
            <p:cNvSpPr/>
            <p:nvPr/>
          </p:nvSpPr>
          <p:spPr bwMode="auto">
            <a:xfrm>
              <a:off x="8241391" y="3860685"/>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8" name="二等辺三角形 367"/>
            <p:cNvSpPr/>
            <p:nvPr/>
          </p:nvSpPr>
          <p:spPr bwMode="auto">
            <a:xfrm rot="10800000">
              <a:off x="8437119" y="3860685"/>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9" name="二等辺三角形 368"/>
            <p:cNvSpPr/>
            <p:nvPr/>
          </p:nvSpPr>
          <p:spPr bwMode="auto">
            <a:xfrm>
              <a:off x="8043845" y="4163625"/>
              <a:ext cx="405546"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0" name="二等辺三角形 369"/>
            <p:cNvSpPr/>
            <p:nvPr/>
          </p:nvSpPr>
          <p:spPr bwMode="auto">
            <a:xfrm rot="10800000">
              <a:off x="8239948" y="4163625"/>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1" name="二等辺三角形 370"/>
            <p:cNvSpPr/>
            <p:nvPr/>
          </p:nvSpPr>
          <p:spPr bwMode="auto">
            <a:xfrm>
              <a:off x="7860766" y="3860684"/>
              <a:ext cx="391453"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2" name="二等辺三角形 371"/>
            <p:cNvSpPr/>
            <p:nvPr/>
          </p:nvSpPr>
          <p:spPr bwMode="auto">
            <a:xfrm rot="10800000">
              <a:off x="8056494" y="3860684"/>
              <a:ext cx="381000"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3" name="二等辺三角形 372"/>
            <p:cNvSpPr/>
            <p:nvPr/>
          </p:nvSpPr>
          <p:spPr bwMode="auto">
            <a:xfrm>
              <a:off x="7672933" y="4163624"/>
              <a:ext cx="405546"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4" name="二等辺三角形 373"/>
            <p:cNvSpPr/>
            <p:nvPr/>
          </p:nvSpPr>
          <p:spPr bwMode="auto">
            <a:xfrm rot="10800000">
              <a:off x="7869036" y="4163624"/>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5" name="二等辺三角形 374"/>
            <p:cNvSpPr/>
            <p:nvPr/>
          </p:nvSpPr>
          <p:spPr bwMode="auto">
            <a:xfrm>
              <a:off x="7871354" y="4466559"/>
              <a:ext cx="405546" cy="30294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6" name="二等辺三角形 375"/>
            <p:cNvSpPr/>
            <p:nvPr/>
          </p:nvSpPr>
          <p:spPr bwMode="auto">
            <a:xfrm rot="10800000">
              <a:off x="7668956" y="4466559"/>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7" name="二等辺三角形 376"/>
            <p:cNvSpPr/>
            <p:nvPr/>
          </p:nvSpPr>
          <p:spPr bwMode="auto">
            <a:xfrm rot="10800000">
              <a:off x="8060221" y="4466559"/>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8" name="二等辺三角形 377"/>
            <p:cNvSpPr/>
            <p:nvPr/>
          </p:nvSpPr>
          <p:spPr bwMode="auto">
            <a:xfrm rot="10800000">
              <a:off x="7855458" y="4769497"/>
              <a:ext cx="394717" cy="30294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grpSp>
        <p:nvGrpSpPr>
          <p:cNvPr id="264" name="グループ化 263"/>
          <p:cNvGrpSpPr/>
          <p:nvPr/>
        </p:nvGrpSpPr>
        <p:grpSpPr>
          <a:xfrm>
            <a:off x="2388949" y="3754131"/>
            <a:ext cx="1770366" cy="1475393"/>
            <a:chOff x="533988" y="1501327"/>
            <a:chExt cx="1770366" cy="1475393"/>
          </a:xfrm>
        </p:grpSpPr>
        <p:sp>
          <p:nvSpPr>
            <p:cNvPr id="265" name="二等辺三角形 264"/>
            <p:cNvSpPr/>
            <p:nvPr/>
          </p:nvSpPr>
          <p:spPr bwMode="auto">
            <a:xfrm>
              <a:off x="1822961" y="2511137"/>
              <a:ext cx="364675" cy="29311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6" name="二等辺三角形 265"/>
            <p:cNvSpPr/>
            <p:nvPr/>
          </p:nvSpPr>
          <p:spPr bwMode="auto">
            <a:xfrm>
              <a:off x="1243136" y="1633747"/>
              <a:ext cx="364675" cy="29311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7" name="星 6 266"/>
            <p:cNvSpPr/>
            <p:nvPr/>
          </p:nvSpPr>
          <p:spPr bwMode="auto">
            <a:xfrm>
              <a:off x="1306443" y="1501327"/>
              <a:ext cx="246722" cy="256245"/>
            </a:xfrm>
            <a:prstGeom prst="star6">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8" name="二等辺三角形 267"/>
            <p:cNvSpPr/>
            <p:nvPr/>
          </p:nvSpPr>
          <p:spPr bwMode="auto">
            <a:xfrm>
              <a:off x="1052636" y="1936687"/>
              <a:ext cx="364675" cy="29311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9" name="二等辺三角形 268"/>
            <p:cNvSpPr/>
            <p:nvPr/>
          </p:nvSpPr>
          <p:spPr bwMode="auto">
            <a:xfrm rot="10800000">
              <a:off x="1248364" y="1936687"/>
              <a:ext cx="354937" cy="29311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0" name="星 6 269"/>
            <p:cNvSpPr/>
            <p:nvPr/>
          </p:nvSpPr>
          <p:spPr bwMode="auto">
            <a:xfrm>
              <a:off x="1115943" y="1804267"/>
              <a:ext cx="246722" cy="256245"/>
            </a:xfrm>
            <a:prstGeom prst="star6">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1" name="二等辺三角形 270"/>
            <p:cNvSpPr/>
            <p:nvPr/>
          </p:nvSpPr>
          <p:spPr bwMode="auto">
            <a:xfrm>
              <a:off x="1433637" y="1936686"/>
              <a:ext cx="364675" cy="290753"/>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2" name="星 6 271"/>
            <p:cNvSpPr/>
            <p:nvPr/>
          </p:nvSpPr>
          <p:spPr bwMode="auto">
            <a:xfrm>
              <a:off x="1496944" y="1804267"/>
              <a:ext cx="246722" cy="254184"/>
            </a:xfrm>
            <a:prstGeom prst="star6">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3" name="二等辺三角形 272"/>
            <p:cNvSpPr/>
            <p:nvPr/>
          </p:nvSpPr>
          <p:spPr bwMode="auto">
            <a:xfrm>
              <a:off x="856908" y="2237190"/>
              <a:ext cx="364675" cy="29311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4" name="二等辺三角形 273"/>
            <p:cNvSpPr/>
            <p:nvPr/>
          </p:nvSpPr>
          <p:spPr bwMode="auto">
            <a:xfrm rot="10800000">
              <a:off x="1052636" y="2237190"/>
              <a:ext cx="354937" cy="29311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5" name="星 6 274"/>
            <p:cNvSpPr/>
            <p:nvPr/>
          </p:nvSpPr>
          <p:spPr bwMode="auto">
            <a:xfrm>
              <a:off x="920215" y="2104770"/>
              <a:ext cx="246722" cy="256245"/>
            </a:xfrm>
            <a:prstGeom prst="star6">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6" name="二等辺三角形 275"/>
            <p:cNvSpPr/>
            <p:nvPr/>
          </p:nvSpPr>
          <p:spPr bwMode="auto">
            <a:xfrm>
              <a:off x="666408" y="2540130"/>
              <a:ext cx="364675" cy="29311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7" name="二等辺三角形 276"/>
            <p:cNvSpPr/>
            <p:nvPr/>
          </p:nvSpPr>
          <p:spPr bwMode="auto">
            <a:xfrm rot="10800000">
              <a:off x="862136" y="2540130"/>
              <a:ext cx="354937" cy="29311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8" name="星 6 277"/>
            <p:cNvSpPr/>
            <p:nvPr/>
          </p:nvSpPr>
          <p:spPr bwMode="auto">
            <a:xfrm>
              <a:off x="729715" y="2407710"/>
              <a:ext cx="246722" cy="256245"/>
            </a:xfrm>
            <a:prstGeom prst="star6">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9" name="二等辺三角形 278"/>
            <p:cNvSpPr/>
            <p:nvPr/>
          </p:nvSpPr>
          <p:spPr bwMode="auto">
            <a:xfrm>
              <a:off x="1248361" y="2224769"/>
              <a:ext cx="364675" cy="290753"/>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0" name="二等辺三角形 279"/>
            <p:cNvSpPr/>
            <p:nvPr/>
          </p:nvSpPr>
          <p:spPr bwMode="auto">
            <a:xfrm rot="10800000">
              <a:off x="1444089" y="2224769"/>
              <a:ext cx="354937" cy="290753"/>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1" name="星 6 280"/>
            <p:cNvSpPr/>
            <p:nvPr/>
          </p:nvSpPr>
          <p:spPr bwMode="auto">
            <a:xfrm>
              <a:off x="1311668" y="2103705"/>
              <a:ext cx="246722" cy="254184"/>
            </a:xfrm>
            <a:prstGeom prst="star6">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2" name="二等辺三角形 281"/>
            <p:cNvSpPr/>
            <p:nvPr/>
          </p:nvSpPr>
          <p:spPr bwMode="auto">
            <a:xfrm>
              <a:off x="1630158" y="2214943"/>
              <a:ext cx="364675" cy="29311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3" name="星 6 282"/>
            <p:cNvSpPr/>
            <p:nvPr/>
          </p:nvSpPr>
          <p:spPr bwMode="auto">
            <a:xfrm>
              <a:off x="1712649" y="2082523"/>
              <a:ext cx="246722" cy="256245"/>
            </a:xfrm>
            <a:prstGeom prst="star6">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4" name="二等辺三角形 283"/>
            <p:cNvSpPr/>
            <p:nvPr/>
          </p:nvSpPr>
          <p:spPr bwMode="auto">
            <a:xfrm>
              <a:off x="1049261" y="2530305"/>
              <a:ext cx="364675" cy="29311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5" name="二等辺三角形 284"/>
            <p:cNvSpPr/>
            <p:nvPr/>
          </p:nvSpPr>
          <p:spPr bwMode="auto">
            <a:xfrm rot="10800000">
              <a:off x="1244989" y="2530305"/>
              <a:ext cx="354937" cy="29311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6" name="星 6 285"/>
            <p:cNvSpPr/>
            <p:nvPr/>
          </p:nvSpPr>
          <p:spPr bwMode="auto">
            <a:xfrm>
              <a:off x="1102580" y="2395290"/>
              <a:ext cx="246722" cy="256245"/>
            </a:xfrm>
            <a:prstGeom prst="star6">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7" name="二等辺三角形 286"/>
            <p:cNvSpPr/>
            <p:nvPr/>
          </p:nvSpPr>
          <p:spPr bwMode="auto">
            <a:xfrm>
              <a:off x="1430262" y="2530304"/>
              <a:ext cx="364675" cy="290753"/>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8" name="二等辺三角形 287"/>
            <p:cNvSpPr/>
            <p:nvPr/>
          </p:nvSpPr>
          <p:spPr bwMode="auto">
            <a:xfrm rot="10800000">
              <a:off x="1625990" y="2530304"/>
              <a:ext cx="354937" cy="290753"/>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9" name="星 6 288"/>
            <p:cNvSpPr/>
            <p:nvPr/>
          </p:nvSpPr>
          <p:spPr bwMode="auto">
            <a:xfrm>
              <a:off x="1503561" y="2395138"/>
              <a:ext cx="246722" cy="254184"/>
            </a:xfrm>
            <a:prstGeom prst="star6">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0" name="星 6 289"/>
            <p:cNvSpPr/>
            <p:nvPr/>
          </p:nvSpPr>
          <p:spPr bwMode="auto">
            <a:xfrm>
              <a:off x="1872359" y="2386431"/>
              <a:ext cx="246722" cy="254184"/>
            </a:xfrm>
            <a:prstGeom prst="star6">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1" name="星 6 290"/>
            <p:cNvSpPr/>
            <p:nvPr/>
          </p:nvSpPr>
          <p:spPr bwMode="auto">
            <a:xfrm>
              <a:off x="533988" y="2720475"/>
              <a:ext cx="246722" cy="256245"/>
            </a:xfrm>
            <a:prstGeom prst="star6">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2" name="星 6 291"/>
            <p:cNvSpPr/>
            <p:nvPr/>
          </p:nvSpPr>
          <p:spPr bwMode="auto">
            <a:xfrm>
              <a:off x="906853" y="2708055"/>
              <a:ext cx="246722" cy="256245"/>
            </a:xfrm>
            <a:prstGeom prst="star6">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3" name="星 6 292"/>
            <p:cNvSpPr/>
            <p:nvPr/>
          </p:nvSpPr>
          <p:spPr bwMode="auto">
            <a:xfrm>
              <a:off x="1307834" y="2707903"/>
              <a:ext cx="246722" cy="254184"/>
            </a:xfrm>
            <a:prstGeom prst="star6">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4" name="星 6 293"/>
            <p:cNvSpPr/>
            <p:nvPr/>
          </p:nvSpPr>
          <p:spPr bwMode="auto">
            <a:xfrm>
              <a:off x="1676632" y="2699196"/>
              <a:ext cx="246722" cy="254184"/>
            </a:xfrm>
            <a:prstGeom prst="star6">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5" name="星 6 294"/>
            <p:cNvSpPr/>
            <p:nvPr/>
          </p:nvSpPr>
          <p:spPr bwMode="auto">
            <a:xfrm>
              <a:off x="2057632" y="2689272"/>
              <a:ext cx="246722" cy="254184"/>
            </a:xfrm>
            <a:prstGeom prst="star6">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grpSp>
        <p:nvGrpSpPr>
          <p:cNvPr id="296" name="グループ化 295"/>
          <p:cNvGrpSpPr/>
          <p:nvPr/>
        </p:nvGrpSpPr>
        <p:grpSpPr>
          <a:xfrm>
            <a:off x="5444533" y="3754131"/>
            <a:ext cx="1770366" cy="1475393"/>
            <a:chOff x="533988" y="1501327"/>
            <a:chExt cx="1770366" cy="1475393"/>
          </a:xfrm>
        </p:grpSpPr>
        <p:sp>
          <p:nvSpPr>
            <p:cNvPr id="297" name="二等辺三角形 296"/>
            <p:cNvSpPr/>
            <p:nvPr/>
          </p:nvSpPr>
          <p:spPr bwMode="auto">
            <a:xfrm>
              <a:off x="1812495" y="2511137"/>
              <a:ext cx="364675" cy="29311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8" name="二等辺三角形 297"/>
            <p:cNvSpPr/>
            <p:nvPr/>
          </p:nvSpPr>
          <p:spPr bwMode="auto">
            <a:xfrm>
              <a:off x="1243136" y="1633747"/>
              <a:ext cx="364675" cy="29311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9" name="星 6 298"/>
            <p:cNvSpPr/>
            <p:nvPr/>
          </p:nvSpPr>
          <p:spPr bwMode="auto">
            <a:xfrm>
              <a:off x="1306443" y="1501327"/>
              <a:ext cx="246722" cy="256245"/>
            </a:xfrm>
            <a:prstGeom prst="star6">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0" name="二等辺三角形 299"/>
            <p:cNvSpPr/>
            <p:nvPr/>
          </p:nvSpPr>
          <p:spPr bwMode="auto">
            <a:xfrm>
              <a:off x="1052636" y="1936687"/>
              <a:ext cx="364675" cy="29311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1" name="二等辺三角形 300"/>
            <p:cNvSpPr/>
            <p:nvPr/>
          </p:nvSpPr>
          <p:spPr bwMode="auto">
            <a:xfrm rot="10800000">
              <a:off x="1248364" y="1936687"/>
              <a:ext cx="354937" cy="29311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2" name="星 6 301"/>
            <p:cNvSpPr/>
            <p:nvPr/>
          </p:nvSpPr>
          <p:spPr bwMode="auto">
            <a:xfrm>
              <a:off x="1115943" y="1804267"/>
              <a:ext cx="246722" cy="256245"/>
            </a:xfrm>
            <a:prstGeom prst="star6">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3" name="二等辺三角形 302"/>
            <p:cNvSpPr/>
            <p:nvPr/>
          </p:nvSpPr>
          <p:spPr bwMode="auto">
            <a:xfrm>
              <a:off x="1433637" y="1936686"/>
              <a:ext cx="364675" cy="290753"/>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4" name="星 6 303"/>
            <p:cNvSpPr/>
            <p:nvPr/>
          </p:nvSpPr>
          <p:spPr bwMode="auto">
            <a:xfrm>
              <a:off x="1496944" y="1804267"/>
              <a:ext cx="246722" cy="254184"/>
            </a:xfrm>
            <a:prstGeom prst="star6">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5" name="二等辺三角形 304"/>
            <p:cNvSpPr/>
            <p:nvPr/>
          </p:nvSpPr>
          <p:spPr bwMode="auto">
            <a:xfrm>
              <a:off x="856908" y="2237190"/>
              <a:ext cx="364675" cy="29311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6" name="二等辺三角形 305"/>
            <p:cNvSpPr/>
            <p:nvPr/>
          </p:nvSpPr>
          <p:spPr bwMode="auto">
            <a:xfrm rot="10800000">
              <a:off x="1052636" y="2237190"/>
              <a:ext cx="354937" cy="29311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7" name="星 6 306"/>
            <p:cNvSpPr/>
            <p:nvPr/>
          </p:nvSpPr>
          <p:spPr bwMode="auto">
            <a:xfrm>
              <a:off x="920215" y="2104770"/>
              <a:ext cx="246722" cy="256245"/>
            </a:xfrm>
            <a:prstGeom prst="star6">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8" name="二等辺三角形 307"/>
            <p:cNvSpPr/>
            <p:nvPr/>
          </p:nvSpPr>
          <p:spPr bwMode="auto">
            <a:xfrm>
              <a:off x="666408" y="2540130"/>
              <a:ext cx="364675" cy="29311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9" name="二等辺三角形 308"/>
            <p:cNvSpPr/>
            <p:nvPr/>
          </p:nvSpPr>
          <p:spPr bwMode="auto">
            <a:xfrm rot="10800000">
              <a:off x="862136" y="2540130"/>
              <a:ext cx="354937" cy="29311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0" name="星 6 309"/>
            <p:cNvSpPr/>
            <p:nvPr/>
          </p:nvSpPr>
          <p:spPr bwMode="auto">
            <a:xfrm>
              <a:off x="729715" y="2407710"/>
              <a:ext cx="246722" cy="256245"/>
            </a:xfrm>
            <a:prstGeom prst="star6">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1" name="二等辺三角形 310"/>
            <p:cNvSpPr/>
            <p:nvPr/>
          </p:nvSpPr>
          <p:spPr bwMode="auto">
            <a:xfrm>
              <a:off x="1248361" y="2224769"/>
              <a:ext cx="364675" cy="290753"/>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2" name="二等辺三角形 311"/>
            <p:cNvSpPr/>
            <p:nvPr/>
          </p:nvSpPr>
          <p:spPr bwMode="auto">
            <a:xfrm rot="10800000">
              <a:off x="1444089" y="2224769"/>
              <a:ext cx="354937" cy="290753"/>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3" name="星 6 312"/>
            <p:cNvSpPr/>
            <p:nvPr/>
          </p:nvSpPr>
          <p:spPr bwMode="auto">
            <a:xfrm>
              <a:off x="1311668" y="2103705"/>
              <a:ext cx="246722" cy="254184"/>
            </a:xfrm>
            <a:prstGeom prst="star6">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4" name="二等辺三角形 313"/>
            <p:cNvSpPr/>
            <p:nvPr/>
          </p:nvSpPr>
          <p:spPr bwMode="auto">
            <a:xfrm>
              <a:off x="1630158" y="2214943"/>
              <a:ext cx="364675" cy="29311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5" name="星 6 314"/>
            <p:cNvSpPr/>
            <p:nvPr/>
          </p:nvSpPr>
          <p:spPr bwMode="auto">
            <a:xfrm>
              <a:off x="1712649" y="2082523"/>
              <a:ext cx="246722" cy="256245"/>
            </a:xfrm>
            <a:prstGeom prst="star6">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6" name="二等辺三角形 315"/>
            <p:cNvSpPr/>
            <p:nvPr/>
          </p:nvSpPr>
          <p:spPr bwMode="auto">
            <a:xfrm>
              <a:off x="1049261" y="2530305"/>
              <a:ext cx="364675" cy="29311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7" name="二等辺三角形 316"/>
            <p:cNvSpPr/>
            <p:nvPr/>
          </p:nvSpPr>
          <p:spPr bwMode="auto">
            <a:xfrm rot="10800000">
              <a:off x="1244989" y="2530305"/>
              <a:ext cx="354937" cy="29311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8" name="星 6 317"/>
            <p:cNvSpPr/>
            <p:nvPr/>
          </p:nvSpPr>
          <p:spPr bwMode="auto">
            <a:xfrm>
              <a:off x="1102580" y="2395290"/>
              <a:ext cx="246722" cy="256245"/>
            </a:xfrm>
            <a:prstGeom prst="star6">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9" name="二等辺三角形 318"/>
            <p:cNvSpPr/>
            <p:nvPr/>
          </p:nvSpPr>
          <p:spPr bwMode="auto">
            <a:xfrm>
              <a:off x="1430262" y="2530304"/>
              <a:ext cx="364675" cy="290753"/>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0" name="二等辺三角形 319"/>
            <p:cNvSpPr/>
            <p:nvPr/>
          </p:nvSpPr>
          <p:spPr bwMode="auto">
            <a:xfrm rot="10800000">
              <a:off x="1625990" y="2530304"/>
              <a:ext cx="354937" cy="290753"/>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1" name="星 6 320"/>
            <p:cNvSpPr/>
            <p:nvPr/>
          </p:nvSpPr>
          <p:spPr bwMode="auto">
            <a:xfrm>
              <a:off x="1503561" y="2395138"/>
              <a:ext cx="246722" cy="254184"/>
            </a:xfrm>
            <a:prstGeom prst="star6">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2" name="星 6 321"/>
            <p:cNvSpPr/>
            <p:nvPr/>
          </p:nvSpPr>
          <p:spPr bwMode="auto">
            <a:xfrm>
              <a:off x="1872359" y="2386431"/>
              <a:ext cx="246722" cy="254184"/>
            </a:xfrm>
            <a:prstGeom prst="star6">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3" name="星 6 322"/>
            <p:cNvSpPr/>
            <p:nvPr/>
          </p:nvSpPr>
          <p:spPr bwMode="auto">
            <a:xfrm>
              <a:off x="533988" y="2720475"/>
              <a:ext cx="246722" cy="256245"/>
            </a:xfrm>
            <a:prstGeom prst="star6">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4" name="星 6 323"/>
            <p:cNvSpPr/>
            <p:nvPr/>
          </p:nvSpPr>
          <p:spPr bwMode="auto">
            <a:xfrm>
              <a:off x="906853" y="2708055"/>
              <a:ext cx="246722" cy="256245"/>
            </a:xfrm>
            <a:prstGeom prst="star6">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5" name="星 6 324"/>
            <p:cNvSpPr/>
            <p:nvPr/>
          </p:nvSpPr>
          <p:spPr bwMode="auto">
            <a:xfrm>
              <a:off x="1307834" y="2707903"/>
              <a:ext cx="246722" cy="254184"/>
            </a:xfrm>
            <a:prstGeom prst="star6">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6" name="星 6 325"/>
            <p:cNvSpPr/>
            <p:nvPr/>
          </p:nvSpPr>
          <p:spPr bwMode="auto">
            <a:xfrm>
              <a:off x="1676632" y="2699196"/>
              <a:ext cx="246722" cy="254184"/>
            </a:xfrm>
            <a:prstGeom prst="star6">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7" name="星 6 326"/>
            <p:cNvSpPr/>
            <p:nvPr/>
          </p:nvSpPr>
          <p:spPr bwMode="auto">
            <a:xfrm>
              <a:off x="2057632" y="2689272"/>
              <a:ext cx="246722" cy="254184"/>
            </a:xfrm>
            <a:prstGeom prst="star6">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grpSp>
        <p:nvGrpSpPr>
          <p:cNvPr id="263" name="グループ化 262"/>
          <p:cNvGrpSpPr/>
          <p:nvPr/>
        </p:nvGrpSpPr>
        <p:grpSpPr>
          <a:xfrm>
            <a:off x="3940925" y="1353627"/>
            <a:ext cx="1770366" cy="1475393"/>
            <a:chOff x="533988" y="1501327"/>
            <a:chExt cx="1770366" cy="1475393"/>
          </a:xfrm>
        </p:grpSpPr>
        <p:sp>
          <p:nvSpPr>
            <p:cNvPr id="33" name="二等辺三角形 32"/>
            <p:cNvSpPr/>
            <p:nvPr/>
          </p:nvSpPr>
          <p:spPr bwMode="auto">
            <a:xfrm>
              <a:off x="1802211" y="2520809"/>
              <a:ext cx="364675" cy="29311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 name="二等辺三角形 3"/>
            <p:cNvSpPr/>
            <p:nvPr/>
          </p:nvSpPr>
          <p:spPr bwMode="auto">
            <a:xfrm>
              <a:off x="1243136" y="1633747"/>
              <a:ext cx="364675" cy="29311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星 6 6"/>
            <p:cNvSpPr/>
            <p:nvPr/>
          </p:nvSpPr>
          <p:spPr bwMode="auto">
            <a:xfrm>
              <a:off x="1306443" y="1501327"/>
              <a:ext cx="246722" cy="256245"/>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二等辺三角形 7"/>
            <p:cNvSpPr/>
            <p:nvPr/>
          </p:nvSpPr>
          <p:spPr bwMode="auto">
            <a:xfrm>
              <a:off x="1052636" y="1936687"/>
              <a:ext cx="364675" cy="29311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二等辺三角形 8"/>
            <p:cNvSpPr/>
            <p:nvPr/>
          </p:nvSpPr>
          <p:spPr bwMode="auto">
            <a:xfrm rot="10800000">
              <a:off x="1248364" y="1936687"/>
              <a:ext cx="354937" cy="29311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星 6 9"/>
            <p:cNvSpPr/>
            <p:nvPr/>
          </p:nvSpPr>
          <p:spPr bwMode="auto">
            <a:xfrm>
              <a:off x="1115943" y="1804267"/>
              <a:ext cx="246722" cy="256245"/>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二等辺三角形 10"/>
            <p:cNvSpPr/>
            <p:nvPr/>
          </p:nvSpPr>
          <p:spPr bwMode="auto">
            <a:xfrm>
              <a:off x="1433637" y="1936686"/>
              <a:ext cx="364675" cy="290753"/>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星 6 12"/>
            <p:cNvSpPr/>
            <p:nvPr/>
          </p:nvSpPr>
          <p:spPr bwMode="auto">
            <a:xfrm>
              <a:off x="1496944" y="1804267"/>
              <a:ext cx="246722" cy="254184"/>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二等辺三角形 13"/>
            <p:cNvSpPr/>
            <p:nvPr/>
          </p:nvSpPr>
          <p:spPr bwMode="auto">
            <a:xfrm>
              <a:off x="856908" y="2237190"/>
              <a:ext cx="364675" cy="29311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二等辺三角形 14"/>
            <p:cNvSpPr/>
            <p:nvPr/>
          </p:nvSpPr>
          <p:spPr bwMode="auto">
            <a:xfrm rot="10800000">
              <a:off x="1052636" y="2237190"/>
              <a:ext cx="354937" cy="29311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星 6 15"/>
            <p:cNvSpPr/>
            <p:nvPr/>
          </p:nvSpPr>
          <p:spPr bwMode="auto">
            <a:xfrm>
              <a:off x="920215" y="2104770"/>
              <a:ext cx="246722" cy="256245"/>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二等辺三角形 16"/>
            <p:cNvSpPr/>
            <p:nvPr/>
          </p:nvSpPr>
          <p:spPr bwMode="auto">
            <a:xfrm>
              <a:off x="666408" y="2540130"/>
              <a:ext cx="364675" cy="29311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二等辺三角形 17"/>
            <p:cNvSpPr/>
            <p:nvPr/>
          </p:nvSpPr>
          <p:spPr bwMode="auto">
            <a:xfrm rot="10800000">
              <a:off x="862136" y="2540130"/>
              <a:ext cx="354937" cy="29311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星 6 18"/>
            <p:cNvSpPr/>
            <p:nvPr/>
          </p:nvSpPr>
          <p:spPr bwMode="auto">
            <a:xfrm>
              <a:off x="729715" y="2407710"/>
              <a:ext cx="246722" cy="256245"/>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二等辺三角形 19"/>
            <p:cNvSpPr/>
            <p:nvPr/>
          </p:nvSpPr>
          <p:spPr bwMode="auto">
            <a:xfrm>
              <a:off x="1248361" y="2224769"/>
              <a:ext cx="364675" cy="290753"/>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二等辺三角形 20"/>
            <p:cNvSpPr/>
            <p:nvPr/>
          </p:nvSpPr>
          <p:spPr bwMode="auto">
            <a:xfrm rot="10800000">
              <a:off x="1444089" y="2224769"/>
              <a:ext cx="354937" cy="290753"/>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星 6 21"/>
            <p:cNvSpPr/>
            <p:nvPr/>
          </p:nvSpPr>
          <p:spPr bwMode="auto">
            <a:xfrm>
              <a:off x="1311668" y="2103705"/>
              <a:ext cx="246722" cy="254184"/>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二等辺三角形 22"/>
            <p:cNvSpPr/>
            <p:nvPr/>
          </p:nvSpPr>
          <p:spPr bwMode="auto">
            <a:xfrm>
              <a:off x="1638745" y="2213747"/>
              <a:ext cx="364675" cy="29311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星 6 24"/>
            <p:cNvSpPr/>
            <p:nvPr/>
          </p:nvSpPr>
          <p:spPr bwMode="auto">
            <a:xfrm>
              <a:off x="1712649" y="2082523"/>
              <a:ext cx="246722" cy="256245"/>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二等辺三角形 25"/>
            <p:cNvSpPr/>
            <p:nvPr/>
          </p:nvSpPr>
          <p:spPr bwMode="auto">
            <a:xfrm>
              <a:off x="1049261" y="2530305"/>
              <a:ext cx="364675" cy="293110"/>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二等辺三角形 26"/>
            <p:cNvSpPr/>
            <p:nvPr/>
          </p:nvSpPr>
          <p:spPr bwMode="auto">
            <a:xfrm rot="10800000">
              <a:off x="1244989" y="2530305"/>
              <a:ext cx="354937" cy="293110"/>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星 6 27"/>
            <p:cNvSpPr/>
            <p:nvPr/>
          </p:nvSpPr>
          <p:spPr bwMode="auto">
            <a:xfrm>
              <a:off x="1102580" y="2395290"/>
              <a:ext cx="246722" cy="256245"/>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二等辺三角形 28"/>
            <p:cNvSpPr/>
            <p:nvPr/>
          </p:nvSpPr>
          <p:spPr bwMode="auto">
            <a:xfrm>
              <a:off x="1430262" y="2530304"/>
              <a:ext cx="364675" cy="290753"/>
            </a:xfrm>
            <a:prstGeom prst="triangle">
              <a:avLst/>
            </a:prstGeom>
            <a:solidFill>
              <a:srgbClr val="00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二等辺三角形 29"/>
            <p:cNvSpPr/>
            <p:nvPr/>
          </p:nvSpPr>
          <p:spPr bwMode="auto">
            <a:xfrm rot="10800000">
              <a:off x="1616205" y="2530241"/>
              <a:ext cx="354937" cy="290753"/>
            </a:xfrm>
            <a:prstGeom prst="triangl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星 6 30"/>
            <p:cNvSpPr/>
            <p:nvPr/>
          </p:nvSpPr>
          <p:spPr bwMode="auto">
            <a:xfrm>
              <a:off x="1522664" y="2384903"/>
              <a:ext cx="246722" cy="254184"/>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星 6 31"/>
            <p:cNvSpPr/>
            <p:nvPr/>
          </p:nvSpPr>
          <p:spPr bwMode="auto">
            <a:xfrm>
              <a:off x="1872359" y="2386431"/>
              <a:ext cx="246722" cy="254184"/>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星 6 34"/>
            <p:cNvSpPr/>
            <p:nvPr/>
          </p:nvSpPr>
          <p:spPr bwMode="auto">
            <a:xfrm>
              <a:off x="533988" y="2720475"/>
              <a:ext cx="246722" cy="256245"/>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星 6 37"/>
            <p:cNvSpPr/>
            <p:nvPr/>
          </p:nvSpPr>
          <p:spPr bwMode="auto">
            <a:xfrm>
              <a:off x="906853" y="2708055"/>
              <a:ext cx="246722" cy="256245"/>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星 6 40"/>
            <p:cNvSpPr/>
            <p:nvPr/>
          </p:nvSpPr>
          <p:spPr bwMode="auto">
            <a:xfrm>
              <a:off x="1307834" y="2707903"/>
              <a:ext cx="246722" cy="254184"/>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星 6 41"/>
            <p:cNvSpPr/>
            <p:nvPr/>
          </p:nvSpPr>
          <p:spPr bwMode="auto">
            <a:xfrm>
              <a:off x="1676632" y="2699196"/>
              <a:ext cx="246722" cy="254184"/>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星 6 42"/>
            <p:cNvSpPr/>
            <p:nvPr/>
          </p:nvSpPr>
          <p:spPr bwMode="auto">
            <a:xfrm>
              <a:off x="2057632" y="2689272"/>
              <a:ext cx="246722" cy="254184"/>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
        <p:nvSpPr>
          <p:cNvPr id="379" name="テキスト ボックス 378"/>
          <p:cNvSpPr txBox="1"/>
          <p:nvPr/>
        </p:nvSpPr>
        <p:spPr>
          <a:xfrm>
            <a:off x="853848" y="6282746"/>
            <a:ext cx="4913525" cy="461665"/>
          </a:xfrm>
          <a:prstGeom prst="rect">
            <a:avLst/>
          </a:prstGeom>
          <a:noFill/>
        </p:spPr>
        <p:txBody>
          <a:bodyPr wrap="none" rtlCol="0">
            <a:spAutoFit/>
          </a:bodyPr>
          <a:lstStyle/>
          <a:p>
            <a:pPr algn="l"/>
            <a:r>
              <a:rPr lang="ja-JP" altLang="en-US" sz="2400" dirty="0"/>
              <a:t>全ての駒をゴール地点に置けば勝ち</a:t>
            </a:r>
            <a:endParaRPr kumimoji="1" lang="en-US" altLang="ja-JP" sz="2400" dirty="0"/>
          </a:p>
        </p:txBody>
      </p:sp>
    </p:spTree>
    <p:extLst>
      <p:ext uri="{BB962C8B-B14F-4D97-AF65-F5344CB8AC3E}">
        <p14:creationId xmlns:p14="http://schemas.microsoft.com/office/powerpoint/2010/main" val="3238203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 y="274638"/>
            <a:ext cx="8686800" cy="1143000"/>
          </a:xfrm>
        </p:spPr>
        <p:txBody>
          <a:bodyPr/>
          <a:lstStyle/>
          <a:p>
            <a:r>
              <a:rPr lang="en-US" altLang="ja-JP" dirty="0">
                <a:latin typeface="Times New Roman" panose="02020603050405020304" pitchFamily="18" charset="0"/>
              </a:rPr>
              <a:t>4</a:t>
            </a:r>
            <a:r>
              <a:rPr lang="ja-JP" altLang="en-US" dirty="0">
                <a:latin typeface="Times New Roman" panose="02020603050405020304" pitchFamily="18" charset="0"/>
              </a:rPr>
              <a:t>人ゲームの例：コントラクトブリッジ</a:t>
            </a:r>
            <a:endParaRPr kumimoji="1" lang="ja-JP" altLang="en-US" dirty="0">
              <a:latin typeface="Times New Roman" panose="02020603050405020304" pitchFamily="18" charset="0"/>
            </a:endParaRPr>
          </a:p>
        </p:txBody>
      </p:sp>
      <p:pic>
        <p:nvPicPr>
          <p:cNvPr id="45" name="図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7482" y="4724399"/>
            <a:ext cx="571500" cy="857250"/>
          </a:xfrm>
          <a:prstGeom prst="rect">
            <a:avLst/>
          </a:prstGeom>
        </p:spPr>
      </p:pic>
      <p:pic>
        <p:nvPicPr>
          <p:cNvPr id="46" name="図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0801" y="4724399"/>
            <a:ext cx="571500" cy="857250"/>
          </a:xfrm>
          <a:prstGeom prst="rect">
            <a:avLst/>
          </a:prstGeom>
        </p:spPr>
      </p:pic>
      <p:pic>
        <p:nvPicPr>
          <p:cNvPr id="44" name="図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6551" y="4724399"/>
            <a:ext cx="571500" cy="857250"/>
          </a:xfrm>
          <a:prstGeom prst="rect">
            <a:avLst/>
          </a:prstGeom>
        </p:spPr>
      </p:pic>
      <p:pic>
        <p:nvPicPr>
          <p:cNvPr id="47" name="図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72301" y="4724399"/>
            <a:ext cx="571500" cy="857250"/>
          </a:xfrm>
          <a:prstGeom prst="rect">
            <a:avLst/>
          </a:prstGeom>
        </p:spPr>
      </p:pic>
      <p:pic>
        <p:nvPicPr>
          <p:cNvPr id="48" name="図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1085" y="4724399"/>
            <a:ext cx="571500" cy="857250"/>
          </a:xfrm>
          <a:prstGeom prst="rect">
            <a:avLst/>
          </a:prstGeom>
        </p:spPr>
      </p:pic>
      <p:pic>
        <p:nvPicPr>
          <p:cNvPr id="49" name="図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42749" y="4724399"/>
            <a:ext cx="571500" cy="857250"/>
          </a:xfrm>
          <a:prstGeom prst="rect">
            <a:avLst/>
          </a:prstGeom>
        </p:spPr>
      </p:pic>
      <p:pic>
        <p:nvPicPr>
          <p:cNvPr id="50" name="図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43138" y="4724399"/>
            <a:ext cx="571500" cy="857250"/>
          </a:xfrm>
          <a:prstGeom prst="rect">
            <a:avLst/>
          </a:prstGeom>
        </p:spPr>
      </p:pic>
      <p:pic>
        <p:nvPicPr>
          <p:cNvPr id="51" name="図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28888" y="4724399"/>
            <a:ext cx="571500" cy="857250"/>
          </a:xfrm>
          <a:prstGeom prst="rect">
            <a:avLst/>
          </a:prstGeom>
        </p:spPr>
      </p:pic>
      <p:pic>
        <p:nvPicPr>
          <p:cNvPr id="52" name="図 5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14638" y="4729010"/>
            <a:ext cx="571500" cy="857250"/>
          </a:xfrm>
          <a:prstGeom prst="rect">
            <a:avLst/>
          </a:prstGeom>
        </p:spPr>
      </p:pic>
      <p:pic>
        <p:nvPicPr>
          <p:cNvPr id="53" name="図 5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01593" y="4724399"/>
            <a:ext cx="571500" cy="857250"/>
          </a:xfrm>
          <a:prstGeom prst="rect">
            <a:avLst/>
          </a:prstGeom>
        </p:spPr>
      </p:pic>
      <p:pic>
        <p:nvPicPr>
          <p:cNvPr id="54" name="図 5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00577" y="4724399"/>
            <a:ext cx="571500" cy="857250"/>
          </a:xfrm>
          <a:prstGeom prst="rect">
            <a:avLst/>
          </a:prstGeom>
        </p:spPr>
      </p:pic>
      <p:pic>
        <p:nvPicPr>
          <p:cNvPr id="55" name="図 5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99561" y="4724399"/>
            <a:ext cx="571500" cy="857250"/>
          </a:xfrm>
          <a:prstGeom prst="rect">
            <a:avLst/>
          </a:prstGeom>
        </p:spPr>
      </p:pic>
      <p:pic>
        <p:nvPicPr>
          <p:cNvPr id="56" name="図 5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98545" y="4724399"/>
            <a:ext cx="571500" cy="857250"/>
          </a:xfrm>
          <a:prstGeom prst="rect">
            <a:avLst/>
          </a:prstGeom>
        </p:spPr>
      </p:pic>
      <p:pic>
        <p:nvPicPr>
          <p:cNvPr id="3" name="図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040467" y="1411487"/>
            <a:ext cx="381000" cy="571500"/>
          </a:xfrm>
          <a:prstGeom prst="rect">
            <a:avLst/>
          </a:prstGeom>
        </p:spPr>
      </p:pic>
      <p:pic>
        <p:nvPicPr>
          <p:cNvPr id="57" name="図 5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71323" y="1411487"/>
            <a:ext cx="381000" cy="571500"/>
          </a:xfrm>
          <a:prstGeom prst="rect">
            <a:avLst/>
          </a:prstGeom>
        </p:spPr>
      </p:pic>
      <p:pic>
        <p:nvPicPr>
          <p:cNvPr id="58" name="図 5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488293" y="1411487"/>
            <a:ext cx="381000" cy="571500"/>
          </a:xfrm>
          <a:prstGeom prst="rect">
            <a:avLst/>
          </a:prstGeom>
        </p:spPr>
      </p:pic>
      <p:pic>
        <p:nvPicPr>
          <p:cNvPr id="59" name="図 5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719149" y="1411487"/>
            <a:ext cx="381000" cy="571500"/>
          </a:xfrm>
          <a:prstGeom prst="rect">
            <a:avLst/>
          </a:prstGeom>
        </p:spPr>
      </p:pic>
      <p:pic>
        <p:nvPicPr>
          <p:cNvPr id="60" name="図 5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938774" y="1411487"/>
            <a:ext cx="381000" cy="571500"/>
          </a:xfrm>
          <a:prstGeom prst="rect">
            <a:avLst/>
          </a:prstGeom>
        </p:spPr>
      </p:pic>
      <p:pic>
        <p:nvPicPr>
          <p:cNvPr id="61" name="図 6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169630" y="1411487"/>
            <a:ext cx="381000" cy="571500"/>
          </a:xfrm>
          <a:prstGeom prst="rect">
            <a:avLst/>
          </a:prstGeom>
        </p:spPr>
      </p:pic>
      <p:pic>
        <p:nvPicPr>
          <p:cNvPr id="62" name="図 6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386600" y="1411487"/>
            <a:ext cx="381000" cy="571500"/>
          </a:xfrm>
          <a:prstGeom prst="rect">
            <a:avLst/>
          </a:prstGeom>
        </p:spPr>
      </p:pic>
      <p:pic>
        <p:nvPicPr>
          <p:cNvPr id="63" name="図 6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17456" y="1411487"/>
            <a:ext cx="381000" cy="571500"/>
          </a:xfrm>
          <a:prstGeom prst="rect">
            <a:avLst/>
          </a:prstGeom>
        </p:spPr>
      </p:pic>
      <p:pic>
        <p:nvPicPr>
          <p:cNvPr id="64" name="図 6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824225" y="1411487"/>
            <a:ext cx="381000" cy="571500"/>
          </a:xfrm>
          <a:prstGeom prst="rect">
            <a:avLst/>
          </a:prstGeom>
        </p:spPr>
      </p:pic>
      <p:pic>
        <p:nvPicPr>
          <p:cNvPr id="65" name="図 6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043850" y="1411487"/>
            <a:ext cx="381000" cy="571500"/>
          </a:xfrm>
          <a:prstGeom prst="rect">
            <a:avLst/>
          </a:prstGeom>
        </p:spPr>
      </p:pic>
      <p:pic>
        <p:nvPicPr>
          <p:cNvPr id="66" name="図 6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74706" y="1411487"/>
            <a:ext cx="381000" cy="571500"/>
          </a:xfrm>
          <a:prstGeom prst="rect">
            <a:avLst/>
          </a:prstGeom>
        </p:spPr>
      </p:pic>
      <p:pic>
        <p:nvPicPr>
          <p:cNvPr id="67" name="図 6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91676" y="1411487"/>
            <a:ext cx="381000" cy="571500"/>
          </a:xfrm>
          <a:prstGeom prst="rect">
            <a:avLst/>
          </a:prstGeom>
        </p:spPr>
      </p:pic>
      <p:pic>
        <p:nvPicPr>
          <p:cNvPr id="68" name="図 6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722532" y="1411487"/>
            <a:ext cx="381000" cy="571500"/>
          </a:xfrm>
          <a:prstGeom prst="rect">
            <a:avLst/>
          </a:prstGeom>
        </p:spPr>
      </p:pic>
      <p:pic>
        <p:nvPicPr>
          <p:cNvPr id="71" name="図 7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400000">
            <a:off x="7439879" y="1809751"/>
            <a:ext cx="381000" cy="571500"/>
          </a:xfrm>
          <a:prstGeom prst="rect">
            <a:avLst/>
          </a:prstGeom>
        </p:spPr>
      </p:pic>
      <p:pic>
        <p:nvPicPr>
          <p:cNvPr id="72" name="図 7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400000">
            <a:off x="7439879" y="2040607"/>
            <a:ext cx="381000" cy="571500"/>
          </a:xfrm>
          <a:prstGeom prst="rect">
            <a:avLst/>
          </a:prstGeom>
        </p:spPr>
      </p:pic>
      <p:pic>
        <p:nvPicPr>
          <p:cNvPr id="73" name="図 7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400000">
            <a:off x="7439879" y="2257577"/>
            <a:ext cx="381000" cy="571500"/>
          </a:xfrm>
          <a:prstGeom prst="rect">
            <a:avLst/>
          </a:prstGeom>
        </p:spPr>
      </p:pic>
      <p:pic>
        <p:nvPicPr>
          <p:cNvPr id="74" name="図 7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400000">
            <a:off x="7439879" y="2488433"/>
            <a:ext cx="381000" cy="571500"/>
          </a:xfrm>
          <a:prstGeom prst="rect">
            <a:avLst/>
          </a:prstGeom>
        </p:spPr>
      </p:pic>
      <p:pic>
        <p:nvPicPr>
          <p:cNvPr id="75" name="図 7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400000">
            <a:off x="7439879" y="2708058"/>
            <a:ext cx="381000" cy="571500"/>
          </a:xfrm>
          <a:prstGeom prst="rect">
            <a:avLst/>
          </a:prstGeom>
        </p:spPr>
      </p:pic>
      <p:pic>
        <p:nvPicPr>
          <p:cNvPr id="76" name="図 7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400000">
            <a:off x="7439879" y="2938914"/>
            <a:ext cx="381000" cy="571500"/>
          </a:xfrm>
          <a:prstGeom prst="rect">
            <a:avLst/>
          </a:prstGeom>
        </p:spPr>
      </p:pic>
      <p:pic>
        <p:nvPicPr>
          <p:cNvPr id="77" name="図 7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400000">
            <a:off x="7439879" y="3155884"/>
            <a:ext cx="381000" cy="571500"/>
          </a:xfrm>
          <a:prstGeom prst="rect">
            <a:avLst/>
          </a:prstGeom>
        </p:spPr>
      </p:pic>
      <p:pic>
        <p:nvPicPr>
          <p:cNvPr id="78" name="図 7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400000">
            <a:off x="7439879" y="3386740"/>
            <a:ext cx="381000" cy="571500"/>
          </a:xfrm>
          <a:prstGeom prst="rect">
            <a:avLst/>
          </a:prstGeom>
        </p:spPr>
      </p:pic>
      <p:pic>
        <p:nvPicPr>
          <p:cNvPr id="79" name="図 7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400000">
            <a:off x="7439879" y="3593509"/>
            <a:ext cx="381000" cy="571500"/>
          </a:xfrm>
          <a:prstGeom prst="rect">
            <a:avLst/>
          </a:prstGeom>
        </p:spPr>
      </p:pic>
      <p:pic>
        <p:nvPicPr>
          <p:cNvPr id="80" name="図 7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400000">
            <a:off x="7439879" y="3813134"/>
            <a:ext cx="381000" cy="571500"/>
          </a:xfrm>
          <a:prstGeom prst="rect">
            <a:avLst/>
          </a:prstGeom>
        </p:spPr>
      </p:pic>
      <p:pic>
        <p:nvPicPr>
          <p:cNvPr id="81" name="図 8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400000">
            <a:off x="7439879" y="4043990"/>
            <a:ext cx="381000" cy="571500"/>
          </a:xfrm>
          <a:prstGeom prst="rect">
            <a:avLst/>
          </a:prstGeom>
        </p:spPr>
      </p:pic>
      <p:pic>
        <p:nvPicPr>
          <p:cNvPr id="82" name="図 8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400000">
            <a:off x="7439879" y="4260960"/>
            <a:ext cx="381000" cy="571500"/>
          </a:xfrm>
          <a:prstGeom prst="rect">
            <a:avLst/>
          </a:prstGeom>
        </p:spPr>
      </p:pic>
      <p:pic>
        <p:nvPicPr>
          <p:cNvPr id="83" name="図 8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400000">
            <a:off x="7439879" y="4491816"/>
            <a:ext cx="381000" cy="571500"/>
          </a:xfrm>
          <a:prstGeom prst="rect">
            <a:avLst/>
          </a:prstGeom>
        </p:spPr>
      </p:pic>
      <p:pic>
        <p:nvPicPr>
          <p:cNvPr id="85" name="図 8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6200000">
            <a:off x="1296228" y="4496916"/>
            <a:ext cx="381000" cy="571500"/>
          </a:xfrm>
          <a:prstGeom prst="rect">
            <a:avLst/>
          </a:prstGeom>
        </p:spPr>
      </p:pic>
      <p:pic>
        <p:nvPicPr>
          <p:cNvPr id="86" name="図 8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6200000">
            <a:off x="1296228" y="4266060"/>
            <a:ext cx="381000" cy="571500"/>
          </a:xfrm>
          <a:prstGeom prst="rect">
            <a:avLst/>
          </a:prstGeom>
        </p:spPr>
      </p:pic>
      <p:pic>
        <p:nvPicPr>
          <p:cNvPr id="87" name="図 8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6200000">
            <a:off x="1296228" y="4049090"/>
            <a:ext cx="381000" cy="571500"/>
          </a:xfrm>
          <a:prstGeom prst="rect">
            <a:avLst/>
          </a:prstGeom>
        </p:spPr>
      </p:pic>
      <p:pic>
        <p:nvPicPr>
          <p:cNvPr id="88" name="図 8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6200000">
            <a:off x="1296228" y="3818233"/>
            <a:ext cx="381000" cy="571500"/>
          </a:xfrm>
          <a:prstGeom prst="rect">
            <a:avLst/>
          </a:prstGeom>
        </p:spPr>
      </p:pic>
      <p:pic>
        <p:nvPicPr>
          <p:cNvPr id="89" name="図 8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6200000">
            <a:off x="1296228" y="3598608"/>
            <a:ext cx="381000" cy="571500"/>
          </a:xfrm>
          <a:prstGeom prst="rect">
            <a:avLst/>
          </a:prstGeom>
        </p:spPr>
      </p:pic>
      <p:pic>
        <p:nvPicPr>
          <p:cNvPr id="90" name="図 8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6200000">
            <a:off x="1296228" y="3367752"/>
            <a:ext cx="381000" cy="571500"/>
          </a:xfrm>
          <a:prstGeom prst="rect">
            <a:avLst/>
          </a:prstGeom>
        </p:spPr>
      </p:pic>
      <p:pic>
        <p:nvPicPr>
          <p:cNvPr id="91" name="図 9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6200000">
            <a:off x="1296228" y="3150782"/>
            <a:ext cx="381000" cy="571500"/>
          </a:xfrm>
          <a:prstGeom prst="rect">
            <a:avLst/>
          </a:prstGeom>
        </p:spPr>
      </p:pic>
      <p:pic>
        <p:nvPicPr>
          <p:cNvPr id="92" name="図 9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6200000">
            <a:off x="1296228" y="2919926"/>
            <a:ext cx="381000" cy="571500"/>
          </a:xfrm>
          <a:prstGeom prst="rect">
            <a:avLst/>
          </a:prstGeom>
        </p:spPr>
      </p:pic>
      <p:pic>
        <p:nvPicPr>
          <p:cNvPr id="93" name="図 9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6200000">
            <a:off x="1296228" y="2713157"/>
            <a:ext cx="381000" cy="571500"/>
          </a:xfrm>
          <a:prstGeom prst="rect">
            <a:avLst/>
          </a:prstGeom>
        </p:spPr>
      </p:pic>
      <p:pic>
        <p:nvPicPr>
          <p:cNvPr id="94" name="図 9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6200000">
            <a:off x="1296228" y="2493533"/>
            <a:ext cx="381000" cy="571500"/>
          </a:xfrm>
          <a:prstGeom prst="rect">
            <a:avLst/>
          </a:prstGeom>
        </p:spPr>
      </p:pic>
      <p:pic>
        <p:nvPicPr>
          <p:cNvPr id="95" name="図 9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6200000">
            <a:off x="1296227" y="2262677"/>
            <a:ext cx="381000" cy="571500"/>
          </a:xfrm>
          <a:prstGeom prst="rect">
            <a:avLst/>
          </a:prstGeom>
        </p:spPr>
      </p:pic>
      <p:pic>
        <p:nvPicPr>
          <p:cNvPr id="96" name="図 9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6200000">
            <a:off x="1296227" y="2045707"/>
            <a:ext cx="381000" cy="571500"/>
          </a:xfrm>
          <a:prstGeom prst="rect">
            <a:avLst/>
          </a:prstGeom>
        </p:spPr>
      </p:pic>
      <p:pic>
        <p:nvPicPr>
          <p:cNvPr id="97" name="図 9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6200000">
            <a:off x="1296227" y="1814851"/>
            <a:ext cx="381000" cy="571500"/>
          </a:xfrm>
          <a:prstGeom prst="rect">
            <a:avLst/>
          </a:prstGeom>
        </p:spPr>
      </p:pic>
      <p:sp>
        <p:nvSpPr>
          <p:cNvPr id="98" name="上下矢印 97"/>
          <p:cNvSpPr/>
          <p:nvPr/>
        </p:nvSpPr>
        <p:spPr bwMode="auto">
          <a:xfrm>
            <a:off x="3271323" y="2135857"/>
            <a:ext cx="597970" cy="2451209"/>
          </a:xfrm>
          <a:prstGeom prst="up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400" dirty="0"/>
              <a:t>パートナー</a:t>
            </a:r>
            <a:endPar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sp>
        <p:nvSpPr>
          <p:cNvPr id="99" name="左右矢印 98"/>
          <p:cNvSpPr/>
          <p:nvPr/>
        </p:nvSpPr>
        <p:spPr bwMode="auto">
          <a:xfrm>
            <a:off x="1905000" y="3015176"/>
            <a:ext cx="5334000" cy="566224"/>
          </a:xfrm>
          <a:prstGeom prst="leftRight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パートナー</a:t>
            </a:r>
          </a:p>
        </p:txBody>
      </p:sp>
      <p:sp>
        <p:nvSpPr>
          <p:cNvPr id="100" name="テキスト ボックス 99"/>
          <p:cNvSpPr txBox="1"/>
          <p:nvPr/>
        </p:nvSpPr>
        <p:spPr>
          <a:xfrm>
            <a:off x="485945" y="5662325"/>
            <a:ext cx="5570756" cy="461665"/>
          </a:xfrm>
          <a:prstGeom prst="rect">
            <a:avLst/>
          </a:prstGeom>
          <a:noFill/>
        </p:spPr>
        <p:txBody>
          <a:bodyPr wrap="none" rtlCol="0">
            <a:spAutoFit/>
          </a:bodyPr>
          <a:lstStyle/>
          <a:p>
            <a:r>
              <a:rPr kumimoji="1" lang="ja-JP" altLang="en-US" sz="2400" dirty="0"/>
              <a:t>自分かパートナーのどちらかが勝てば</a:t>
            </a:r>
            <a:r>
              <a:rPr kumimoji="1" lang="en-US" altLang="ja-JP" sz="2400" dirty="0"/>
              <a:t>OK</a:t>
            </a:r>
            <a:endParaRPr kumimoji="1" lang="ja-JP" altLang="en-US" sz="2400" dirty="0"/>
          </a:p>
        </p:txBody>
      </p:sp>
      <p:sp>
        <p:nvSpPr>
          <p:cNvPr id="101" name="テキスト ボックス 100"/>
          <p:cNvSpPr txBox="1"/>
          <p:nvPr/>
        </p:nvSpPr>
        <p:spPr>
          <a:xfrm>
            <a:off x="1010826" y="6133836"/>
            <a:ext cx="7975260" cy="461665"/>
          </a:xfrm>
          <a:prstGeom prst="rect">
            <a:avLst/>
          </a:prstGeom>
          <a:noFill/>
        </p:spPr>
        <p:txBody>
          <a:bodyPr wrap="none" rtlCol="0">
            <a:spAutoFit/>
          </a:bodyPr>
          <a:lstStyle/>
          <a:p>
            <a:r>
              <a:rPr lang="ja-JP" altLang="en-US" sz="2400" dirty="0"/>
              <a:t>⇒</a:t>
            </a:r>
            <a:r>
              <a:rPr kumimoji="1" lang="ja-JP" altLang="en-US" sz="2400" dirty="0"/>
              <a:t>パートナーが勝ちそうなら自分は弱いカードを出してもいい</a:t>
            </a:r>
          </a:p>
        </p:txBody>
      </p:sp>
      <p:pic>
        <p:nvPicPr>
          <p:cNvPr id="102" name="図 10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126461" y="2088232"/>
            <a:ext cx="571500" cy="857250"/>
          </a:xfrm>
          <a:prstGeom prst="rect">
            <a:avLst/>
          </a:prstGeom>
        </p:spPr>
      </p:pic>
      <p:pic>
        <p:nvPicPr>
          <p:cNvPr id="103" name="図 10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280726" y="2082397"/>
            <a:ext cx="571500" cy="857250"/>
          </a:xfrm>
          <a:prstGeom prst="rect">
            <a:avLst/>
          </a:prstGeom>
        </p:spPr>
      </p:pic>
      <p:pic>
        <p:nvPicPr>
          <p:cNvPr id="104" name="図 10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621123" y="2095096"/>
            <a:ext cx="571500" cy="857250"/>
          </a:xfrm>
          <a:prstGeom prst="rect">
            <a:avLst/>
          </a:prstGeom>
        </p:spPr>
      </p:pic>
      <p:sp>
        <p:nvSpPr>
          <p:cNvPr id="105" name="角丸四角形吹き出し 104"/>
          <p:cNvSpPr/>
          <p:nvPr/>
        </p:nvSpPr>
        <p:spPr bwMode="auto">
          <a:xfrm>
            <a:off x="6103532" y="3415164"/>
            <a:ext cx="2811868" cy="1105076"/>
          </a:xfrm>
          <a:prstGeom prst="wedgeRoundRectCallout">
            <a:avLst>
              <a:gd name="adj1" fmla="val -42583"/>
              <a:gd name="adj2" fmla="val 64484"/>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dirty="0">
                <a:solidFill>
                  <a:srgbClr val="FF0000"/>
                </a:solidFill>
              </a:rPr>
              <a:t>♦</a:t>
            </a:r>
            <a:r>
              <a:rPr lang="en-US" altLang="ja-JP" sz="2000" dirty="0">
                <a:solidFill>
                  <a:srgbClr val="FF0000"/>
                </a:solidFill>
              </a:rPr>
              <a:t>K </a:t>
            </a:r>
            <a:r>
              <a:rPr lang="ja-JP" altLang="en-US" sz="2000" dirty="0"/>
              <a:t>を出せば勝てるが</a:t>
            </a:r>
            <a:endParaRPr lang="en-US" altLang="ja-JP" sz="2000" dirty="0"/>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000" b="0" i="0" u="none" strike="noStrike" cap="none" normalizeH="0" baseline="0" dirty="0">
                <a:ln>
                  <a:noFill/>
                </a:ln>
                <a:solidFill>
                  <a:schemeClr val="tx1"/>
                </a:solidFill>
                <a:effectLst>
                  <a:outerShdw blurRad="38100" dist="38100" dir="2700000" algn="tl">
                    <a:srgbClr val="000000">
                      <a:alpha val="43137"/>
                    </a:srgbClr>
                  </a:outerShdw>
                </a:effectLst>
              </a:rPr>
              <a:t>パートナーが勝つので</a:t>
            </a:r>
            <a:endParaRPr kumimoji="1" lang="en-US" altLang="ja-JP" sz="2000" b="0" i="0" u="none" strike="noStrike" cap="none" normalizeH="0" baseline="0" dirty="0">
              <a:ln>
                <a:noFill/>
              </a:ln>
              <a:solidFill>
                <a:schemeClr val="tx1"/>
              </a:solidFill>
              <a:effectLst>
                <a:outerShdw blurRad="38100" dist="38100" dir="2700000" algn="tl">
                  <a:srgbClr val="000000">
                    <a:alpha val="43137"/>
                  </a:srgbClr>
                </a:outerShdw>
              </a:effectLst>
            </a:endParaRPr>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000" b="0" i="0" u="none" strike="noStrike" cap="none" normalizeH="0" dirty="0">
                <a:ln>
                  <a:noFill/>
                </a:ln>
                <a:solidFill>
                  <a:srgbClr val="FF0000"/>
                </a:solidFill>
                <a:effectLst>
                  <a:outerShdw blurRad="38100" dist="38100" dir="2700000" algn="tl">
                    <a:srgbClr val="000000">
                      <a:alpha val="43137"/>
                    </a:srgbClr>
                  </a:outerShdw>
                </a:effectLst>
              </a:rPr>
              <a:t>♦</a:t>
            </a:r>
            <a:r>
              <a:rPr kumimoji="1" lang="en-US" altLang="ja-JP" sz="2000" b="0" i="0" u="none" strike="noStrike" cap="none" normalizeH="0" dirty="0">
                <a:ln>
                  <a:noFill/>
                </a:ln>
                <a:solidFill>
                  <a:srgbClr val="FF0000"/>
                </a:solidFill>
                <a:effectLst>
                  <a:outerShdw blurRad="38100" dist="38100" dir="2700000" algn="tl">
                    <a:srgbClr val="000000">
                      <a:alpha val="43137"/>
                    </a:srgbClr>
                  </a:outerShdw>
                </a:effectLst>
              </a:rPr>
              <a:t>3 </a:t>
            </a:r>
            <a:r>
              <a:rPr kumimoji="1" lang="ja-JP" altLang="en-US" sz="2000" b="0" i="0" u="none" strike="noStrike" cap="none" normalizeH="0" baseline="0" dirty="0">
                <a:ln>
                  <a:noFill/>
                </a:ln>
                <a:solidFill>
                  <a:schemeClr val="tx1"/>
                </a:solidFill>
                <a:effectLst>
                  <a:outerShdw blurRad="38100" dist="38100" dir="2700000" algn="tl">
                    <a:srgbClr val="000000">
                      <a:alpha val="43137"/>
                    </a:srgbClr>
                  </a:outerShdw>
                </a:effectLst>
              </a:rPr>
              <a:t>でもいい</a:t>
            </a:r>
          </a:p>
        </p:txBody>
      </p:sp>
    </p:spTree>
    <p:extLst>
      <p:ext uri="{BB962C8B-B14F-4D97-AF65-F5344CB8AC3E}">
        <p14:creationId xmlns:p14="http://schemas.microsoft.com/office/powerpoint/2010/main" val="356797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Horizontal)">
                                      <p:cBhvr>
                                        <p:cTn id="7" dur="5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barn(outVertical)">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 calcmode="lin" valueType="num">
                                      <p:cBhvr additive="base">
                                        <p:cTn id="17" dur="500" fill="hold"/>
                                        <p:tgtEl>
                                          <p:spTgt spid="100"/>
                                        </p:tgtEl>
                                        <p:attrNameLst>
                                          <p:attrName>ppt_x</p:attrName>
                                        </p:attrNameLst>
                                      </p:cBhvr>
                                      <p:tavLst>
                                        <p:tav tm="0">
                                          <p:val>
                                            <p:strVal val="#ppt_x"/>
                                          </p:val>
                                        </p:tav>
                                        <p:tav tm="100000">
                                          <p:val>
                                            <p:strVal val="#ppt_x"/>
                                          </p:val>
                                        </p:tav>
                                      </p:tavLst>
                                    </p:anim>
                                    <p:anim calcmode="lin" valueType="num">
                                      <p:cBhvr additive="base">
                                        <p:cTn id="1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1"/>
                                        </p:tgtEl>
                                        <p:attrNameLst>
                                          <p:attrName>style.visibility</p:attrName>
                                        </p:attrNameLst>
                                      </p:cBhvr>
                                      <p:to>
                                        <p:strVal val="visible"/>
                                      </p:to>
                                    </p:set>
                                    <p:anim calcmode="lin" valueType="num">
                                      <p:cBhvr additive="base">
                                        <p:cTn id="23" dur="500" fill="hold"/>
                                        <p:tgtEl>
                                          <p:spTgt spid="101"/>
                                        </p:tgtEl>
                                        <p:attrNameLst>
                                          <p:attrName>ppt_x</p:attrName>
                                        </p:attrNameLst>
                                      </p:cBhvr>
                                      <p:tavLst>
                                        <p:tav tm="0">
                                          <p:val>
                                            <p:strVal val="#ppt_x"/>
                                          </p:val>
                                        </p:tav>
                                        <p:tav tm="100000">
                                          <p:val>
                                            <p:strVal val="#ppt_x"/>
                                          </p:val>
                                        </p:tav>
                                      </p:tavLst>
                                    </p:anim>
                                    <p:anim calcmode="lin" valueType="num">
                                      <p:cBhvr additive="base">
                                        <p:cTn id="24"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xit" presetSubtype="8" fill="hold" nodeType="clickEffect">
                                  <p:stCondLst>
                                    <p:cond delay="0"/>
                                  </p:stCondLst>
                                  <p:childTnLst>
                                    <p:animEffect transition="out" filter="wipe(left)">
                                      <p:cBhvr>
                                        <p:cTn id="28" dur="500"/>
                                        <p:tgtEl>
                                          <p:spTgt spid="97"/>
                                        </p:tgtEl>
                                      </p:cBhvr>
                                    </p:animEffect>
                                    <p:set>
                                      <p:cBhvr>
                                        <p:cTn id="29" dur="1" fill="hold">
                                          <p:stCondLst>
                                            <p:cond delay="499"/>
                                          </p:stCondLst>
                                        </p:cTn>
                                        <p:tgtEl>
                                          <p:spTgt spid="97"/>
                                        </p:tgtEl>
                                        <p:attrNameLst>
                                          <p:attrName>style.visibility</p:attrName>
                                        </p:attrNameLst>
                                      </p:cBhvr>
                                      <p:to>
                                        <p:strVal val="hidden"/>
                                      </p:to>
                                    </p:se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02"/>
                                        </p:tgtEl>
                                        <p:attrNameLst>
                                          <p:attrName>style.visibility</p:attrName>
                                        </p:attrNameLst>
                                      </p:cBhvr>
                                      <p:to>
                                        <p:strVal val="visible"/>
                                      </p:to>
                                    </p:set>
                                    <p:animEffect transition="in" filter="wipe(left)">
                                      <p:cBhvr>
                                        <p:cTn id="33" dur="500"/>
                                        <p:tgtEl>
                                          <p:spTgt spid="10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xit" presetSubtype="1" fill="hold" nodeType="clickEffect">
                                  <p:stCondLst>
                                    <p:cond delay="0"/>
                                  </p:stCondLst>
                                  <p:childTnLst>
                                    <p:animEffect transition="out" filter="wipe(up)">
                                      <p:cBhvr>
                                        <p:cTn id="37" dur="500"/>
                                        <p:tgtEl>
                                          <p:spTgt spid="68"/>
                                        </p:tgtEl>
                                      </p:cBhvr>
                                    </p:animEffect>
                                    <p:set>
                                      <p:cBhvr>
                                        <p:cTn id="38" dur="1" fill="hold">
                                          <p:stCondLst>
                                            <p:cond delay="499"/>
                                          </p:stCondLst>
                                        </p:cTn>
                                        <p:tgtEl>
                                          <p:spTgt spid="68"/>
                                        </p:tgtEl>
                                        <p:attrNameLst>
                                          <p:attrName>style.visibility</p:attrName>
                                        </p:attrNameLst>
                                      </p:cBhvr>
                                      <p:to>
                                        <p:strVal val="hidden"/>
                                      </p:to>
                                    </p:set>
                                  </p:childTnLst>
                                </p:cTn>
                              </p:par>
                            </p:childTnLst>
                          </p:cTn>
                        </p:par>
                        <p:par>
                          <p:cTn id="39" fill="hold">
                            <p:stCondLst>
                              <p:cond delay="500"/>
                            </p:stCondLst>
                            <p:childTnLst>
                              <p:par>
                                <p:cTn id="40" presetID="22" presetClass="entr" presetSubtype="1" fill="hold" nodeType="afterEffect">
                                  <p:stCondLst>
                                    <p:cond delay="0"/>
                                  </p:stCondLst>
                                  <p:childTnLst>
                                    <p:set>
                                      <p:cBhvr>
                                        <p:cTn id="41" dur="1" fill="hold">
                                          <p:stCondLst>
                                            <p:cond delay="0"/>
                                          </p:stCondLst>
                                        </p:cTn>
                                        <p:tgtEl>
                                          <p:spTgt spid="103"/>
                                        </p:tgtEl>
                                        <p:attrNameLst>
                                          <p:attrName>style.visibility</p:attrName>
                                        </p:attrNameLst>
                                      </p:cBhvr>
                                      <p:to>
                                        <p:strVal val="visible"/>
                                      </p:to>
                                    </p:set>
                                    <p:animEffect transition="in" filter="wipe(up)">
                                      <p:cBhvr>
                                        <p:cTn id="42" dur="500"/>
                                        <p:tgtEl>
                                          <p:spTgt spid="10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xit" presetSubtype="2" fill="hold" nodeType="clickEffect">
                                  <p:stCondLst>
                                    <p:cond delay="0"/>
                                  </p:stCondLst>
                                  <p:childTnLst>
                                    <p:animEffect transition="out" filter="wipe(right)">
                                      <p:cBhvr>
                                        <p:cTn id="46" dur="500"/>
                                        <p:tgtEl>
                                          <p:spTgt spid="83"/>
                                        </p:tgtEl>
                                      </p:cBhvr>
                                    </p:animEffect>
                                    <p:set>
                                      <p:cBhvr>
                                        <p:cTn id="47" dur="1" fill="hold">
                                          <p:stCondLst>
                                            <p:cond delay="499"/>
                                          </p:stCondLst>
                                        </p:cTn>
                                        <p:tgtEl>
                                          <p:spTgt spid="83"/>
                                        </p:tgtEl>
                                        <p:attrNameLst>
                                          <p:attrName>style.visibility</p:attrName>
                                        </p:attrNameLst>
                                      </p:cBhvr>
                                      <p:to>
                                        <p:strVal val="hidden"/>
                                      </p:to>
                                    </p:set>
                                  </p:childTnLst>
                                </p:cTn>
                              </p:par>
                            </p:childTnLst>
                          </p:cTn>
                        </p:par>
                        <p:par>
                          <p:cTn id="48" fill="hold">
                            <p:stCondLst>
                              <p:cond delay="500"/>
                            </p:stCondLst>
                            <p:childTnLst>
                              <p:par>
                                <p:cTn id="49" presetID="22" presetClass="entr" presetSubtype="2" fill="hold" nodeType="afterEffect">
                                  <p:stCondLst>
                                    <p:cond delay="0"/>
                                  </p:stCondLst>
                                  <p:childTnLst>
                                    <p:set>
                                      <p:cBhvr>
                                        <p:cTn id="50" dur="1" fill="hold">
                                          <p:stCondLst>
                                            <p:cond delay="0"/>
                                          </p:stCondLst>
                                        </p:cTn>
                                        <p:tgtEl>
                                          <p:spTgt spid="104"/>
                                        </p:tgtEl>
                                        <p:attrNameLst>
                                          <p:attrName>style.visibility</p:attrName>
                                        </p:attrNameLst>
                                      </p:cBhvr>
                                      <p:to>
                                        <p:strVal val="visible"/>
                                      </p:to>
                                    </p:set>
                                    <p:animEffect transition="in" filter="wipe(right)">
                                      <p:cBhvr>
                                        <p:cTn id="51" dur="500"/>
                                        <p:tgtEl>
                                          <p:spTgt spid="104"/>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checkerboard(across)">
                                      <p:cBhvr>
                                        <p:cTn id="56"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animBg="1"/>
      <p:bldP spid="100" grpId="0"/>
      <p:bldP spid="101" grpId="0"/>
      <p:bldP spid="10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 y="274638"/>
            <a:ext cx="8686800" cy="1143000"/>
          </a:xfrm>
        </p:spPr>
        <p:txBody>
          <a:bodyPr/>
          <a:lstStyle/>
          <a:p>
            <a:r>
              <a:rPr lang="en-US" altLang="ja-JP" dirty="0">
                <a:latin typeface="Times New Roman" panose="02020603050405020304" pitchFamily="18" charset="0"/>
              </a:rPr>
              <a:t>5</a:t>
            </a:r>
            <a:r>
              <a:rPr lang="ja-JP" altLang="en-US" dirty="0">
                <a:latin typeface="Times New Roman" panose="02020603050405020304" pitchFamily="18" charset="0"/>
              </a:rPr>
              <a:t>人ゲームの例：ナポレオン</a:t>
            </a:r>
            <a:endParaRPr kumimoji="1" lang="ja-JP" altLang="en-US" dirty="0">
              <a:latin typeface="Times New Roman" panose="02020603050405020304" pitchFamily="18" charset="0"/>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3389" y="1509050"/>
            <a:ext cx="381000" cy="571500"/>
          </a:xfrm>
          <a:prstGeom prst="rect">
            <a:avLst/>
          </a:prstGeom>
        </p:spPr>
      </p:pic>
      <p:pic>
        <p:nvPicPr>
          <p:cNvPr id="57" name="図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4245" y="1509050"/>
            <a:ext cx="381000" cy="571500"/>
          </a:xfrm>
          <a:prstGeom prst="rect">
            <a:avLst/>
          </a:prstGeom>
        </p:spPr>
      </p:pic>
      <p:pic>
        <p:nvPicPr>
          <p:cNvPr id="58" name="図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1215" y="1509050"/>
            <a:ext cx="381000" cy="571500"/>
          </a:xfrm>
          <a:prstGeom prst="rect">
            <a:avLst/>
          </a:prstGeom>
        </p:spPr>
      </p:pic>
      <p:pic>
        <p:nvPicPr>
          <p:cNvPr id="59" name="図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2071" y="1509050"/>
            <a:ext cx="381000" cy="571500"/>
          </a:xfrm>
          <a:prstGeom prst="rect">
            <a:avLst/>
          </a:prstGeom>
        </p:spPr>
      </p:pic>
      <p:pic>
        <p:nvPicPr>
          <p:cNvPr id="60" name="図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1696" y="1509050"/>
            <a:ext cx="381000" cy="571500"/>
          </a:xfrm>
          <a:prstGeom prst="rect">
            <a:avLst/>
          </a:prstGeom>
        </p:spPr>
      </p:pic>
      <p:pic>
        <p:nvPicPr>
          <p:cNvPr id="61" name="図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2552" y="1509050"/>
            <a:ext cx="381000" cy="571500"/>
          </a:xfrm>
          <a:prstGeom prst="rect">
            <a:avLst/>
          </a:prstGeom>
        </p:spPr>
      </p:pic>
      <p:pic>
        <p:nvPicPr>
          <p:cNvPr id="62" name="図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9522" y="1509050"/>
            <a:ext cx="381000" cy="571500"/>
          </a:xfrm>
          <a:prstGeom prst="rect">
            <a:avLst/>
          </a:prstGeom>
        </p:spPr>
      </p:pic>
      <p:pic>
        <p:nvPicPr>
          <p:cNvPr id="63" name="図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0378" y="1509050"/>
            <a:ext cx="381000" cy="571500"/>
          </a:xfrm>
          <a:prstGeom prst="rect">
            <a:avLst/>
          </a:prstGeom>
        </p:spPr>
      </p:pic>
      <p:pic>
        <p:nvPicPr>
          <p:cNvPr id="64" name="図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7147" y="1509050"/>
            <a:ext cx="381000" cy="571500"/>
          </a:xfrm>
          <a:prstGeom prst="rect">
            <a:avLst/>
          </a:prstGeom>
        </p:spPr>
      </p:pic>
      <p:pic>
        <p:nvPicPr>
          <p:cNvPr id="65" name="図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6772" y="1509050"/>
            <a:ext cx="381000" cy="571500"/>
          </a:xfrm>
          <a:prstGeom prst="rect">
            <a:avLst/>
          </a:prstGeom>
        </p:spPr>
      </p:pic>
      <p:sp>
        <p:nvSpPr>
          <p:cNvPr id="100" name="テキスト ボックス 99"/>
          <p:cNvSpPr txBox="1"/>
          <p:nvPr/>
        </p:nvSpPr>
        <p:spPr>
          <a:xfrm>
            <a:off x="471120" y="5619681"/>
            <a:ext cx="6373861" cy="461665"/>
          </a:xfrm>
          <a:prstGeom prst="rect">
            <a:avLst/>
          </a:prstGeom>
          <a:noFill/>
        </p:spPr>
        <p:txBody>
          <a:bodyPr wrap="none" rtlCol="0">
            <a:spAutoFit/>
          </a:bodyPr>
          <a:lstStyle/>
          <a:p>
            <a:r>
              <a:rPr kumimoji="1" lang="ja-JP" altLang="en-US" sz="2400" dirty="0"/>
              <a:t>自分</a:t>
            </a:r>
            <a:r>
              <a:rPr kumimoji="1" lang="en-US" altLang="ja-JP" sz="2400" dirty="0"/>
              <a:t>(</a:t>
            </a:r>
            <a:r>
              <a:rPr lang="ja-JP" altLang="en-US" sz="2400" dirty="0"/>
              <a:t>ナポレオン</a:t>
            </a:r>
            <a:r>
              <a:rPr kumimoji="1" lang="en-US" altLang="ja-JP" sz="2400" dirty="0"/>
              <a:t>)</a:t>
            </a:r>
            <a:r>
              <a:rPr kumimoji="1" lang="ja-JP" altLang="en-US" sz="2400" dirty="0"/>
              <a:t>か副官のどちらかが勝てば</a:t>
            </a:r>
            <a:r>
              <a:rPr kumimoji="1" lang="en-US" altLang="ja-JP" sz="2400" dirty="0"/>
              <a:t>OK</a:t>
            </a:r>
            <a:endParaRPr kumimoji="1" lang="ja-JP" altLang="en-US" sz="2400" dirty="0"/>
          </a:p>
        </p:txBody>
      </p:sp>
      <p:sp>
        <p:nvSpPr>
          <p:cNvPr id="101" name="テキスト ボックス 100"/>
          <p:cNvSpPr txBox="1"/>
          <p:nvPr/>
        </p:nvSpPr>
        <p:spPr>
          <a:xfrm>
            <a:off x="4181527" y="6114767"/>
            <a:ext cx="4551246" cy="461665"/>
          </a:xfrm>
          <a:prstGeom prst="rect">
            <a:avLst/>
          </a:prstGeom>
          <a:noFill/>
        </p:spPr>
        <p:txBody>
          <a:bodyPr wrap="none" rtlCol="0">
            <a:spAutoFit/>
          </a:bodyPr>
          <a:lstStyle/>
          <a:p>
            <a:r>
              <a:rPr lang="en-US" altLang="ja-JP" sz="2400" dirty="0"/>
              <a:t>…</a:t>
            </a:r>
            <a:r>
              <a:rPr lang="ja-JP" altLang="en-US" sz="2400" dirty="0"/>
              <a:t>しかし誰が副官かはわからない</a:t>
            </a:r>
            <a:endParaRPr kumimoji="1" lang="ja-JP" altLang="en-US" sz="2400" dirty="0"/>
          </a:p>
        </p:txBody>
      </p:sp>
      <p:pic>
        <p:nvPicPr>
          <p:cNvPr id="102" name="図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5138" y="1509050"/>
            <a:ext cx="381000" cy="571500"/>
          </a:xfrm>
          <a:prstGeom prst="rect">
            <a:avLst/>
          </a:prstGeom>
        </p:spPr>
      </p:pic>
      <p:pic>
        <p:nvPicPr>
          <p:cNvPr id="103" name="図 1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5994" y="1509050"/>
            <a:ext cx="381000" cy="571500"/>
          </a:xfrm>
          <a:prstGeom prst="rect">
            <a:avLst/>
          </a:prstGeom>
        </p:spPr>
      </p:pic>
      <p:pic>
        <p:nvPicPr>
          <p:cNvPr id="104" name="図 10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964" y="1509050"/>
            <a:ext cx="381000" cy="571500"/>
          </a:xfrm>
          <a:prstGeom prst="rect">
            <a:avLst/>
          </a:prstGeom>
        </p:spPr>
      </p:pic>
      <p:pic>
        <p:nvPicPr>
          <p:cNvPr id="105" name="図 10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3820" y="1509050"/>
            <a:ext cx="381000" cy="571500"/>
          </a:xfrm>
          <a:prstGeom prst="rect">
            <a:avLst/>
          </a:prstGeom>
        </p:spPr>
      </p:pic>
      <p:pic>
        <p:nvPicPr>
          <p:cNvPr id="106" name="図 10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3445" y="1509050"/>
            <a:ext cx="381000" cy="571500"/>
          </a:xfrm>
          <a:prstGeom prst="rect">
            <a:avLst/>
          </a:prstGeom>
        </p:spPr>
      </p:pic>
      <p:pic>
        <p:nvPicPr>
          <p:cNvPr id="107" name="図 10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4301" y="1509050"/>
            <a:ext cx="381000" cy="571500"/>
          </a:xfrm>
          <a:prstGeom prst="rect">
            <a:avLst/>
          </a:prstGeom>
        </p:spPr>
      </p:pic>
      <p:pic>
        <p:nvPicPr>
          <p:cNvPr id="108" name="図 1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1271" y="1509050"/>
            <a:ext cx="381000" cy="571500"/>
          </a:xfrm>
          <a:prstGeom prst="rect">
            <a:avLst/>
          </a:prstGeom>
        </p:spPr>
      </p:pic>
      <p:pic>
        <p:nvPicPr>
          <p:cNvPr id="109" name="図 10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2127" y="1509050"/>
            <a:ext cx="381000" cy="571500"/>
          </a:xfrm>
          <a:prstGeom prst="rect">
            <a:avLst/>
          </a:prstGeom>
        </p:spPr>
      </p:pic>
      <p:pic>
        <p:nvPicPr>
          <p:cNvPr id="110" name="図 10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8896" y="1509050"/>
            <a:ext cx="381000" cy="571500"/>
          </a:xfrm>
          <a:prstGeom prst="rect">
            <a:avLst/>
          </a:prstGeom>
        </p:spPr>
      </p:pic>
      <p:pic>
        <p:nvPicPr>
          <p:cNvPr id="111" name="図 1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8521" y="1509050"/>
            <a:ext cx="381000" cy="571500"/>
          </a:xfrm>
          <a:prstGeom prst="rect">
            <a:avLst/>
          </a:prstGeom>
        </p:spPr>
      </p:pic>
      <p:pic>
        <p:nvPicPr>
          <p:cNvPr id="112" name="図 1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855" y="2778432"/>
            <a:ext cx="381000" cy="571500"/>
          </a:xfrm>
          <a:prstGeom prst="rect">
            <a:avLst/>
          </a:prstGeom>
        </p:spPr>
      </p:pic>
      <p:pic>
        <p:nvPicPr>
          <p:cNvPr id="113" name="図 1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711" y="2778432"/>
            <a:ext cx="381000" cy="571500"/>
          </a:xfrm>
          <a:prstGeom prst="rect">
            <a:avLst/>
          </a:prstGeom>
        </p:spPr>
      </p:pic>
      <p:pic>
        <p:nvPicPr>
          <p:cNvPr id="114" name="図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681" y="2778432"/>
            <a:ext cx="381000" cy="571500"/>
          </a:xfrm>
          <a:prstGeom prst="rect">
            <a:avLst/>
          </a:prstGeom>
        </p:spPr>
      </p:pic>
      <p:pic>
        <p:nvPicPr>
          <p:cNvPr id="115" name="図 1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537" y="2778432"/>
            <a:ext cx="381000" cy="571500"/>
          </a:xfrm>
          <a:prstGeom prst="rect">
            <a:avLst/>
          </a:prstGeom>
        </p:spPr>
      </p:pic>
      <p:pic>
        <p:nvPicPr>
          <p:cNvPr id="116" name="図 1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2162" y="2778432"/>
            <a:ext cx="381000" cy="571500"/>
          </a:xfrm>
          <a:prstGeom prst="rect">
            <a:avLst/>
          </a:prstGeom>
        </p:spPr>
      </p:pic>
      <p:pic>
        <p:nvPicPr>
          <p:cNvPr id="117" name="図 1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018" y="2778432"/>
            <a:ext cx="381000" cy="571500"/>
          </a:xfrm>
          <a:prstGeom prst="rect">
            <a:avLst/>
          </a:prstGeom>
        </p:spPr>
      </p:pic>
      <p:pic>
        <p:nvPicPr>
          <p:cNvPr id="118" name="図 1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988" y="2778432"/>
            <a:ext cx="381000" cy="571500"/>
          </a:xfrm>
          <a:prstGeom prst="rect">
            <a:avLst/>
          </a:prstGeom>
        </p:spPr>
      </p:pic>
      <p:pic>
        <p:nvPicPr>
          <p:cNvPr id="119" name="図 1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844" y="2778432"/>
            <a:ext cx="381000" cy="571500"/>
          </a:xfrm>
          <a:prstGeom prst="rect">
            <a:avLst/>
          </a:prstGeom>
        </p:spPr>
      </p:pic>
      <p:pic>
        <p:nvPicPr>
          <p:cNvPr id="120" name="図 1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7613" y="2778432"/>
            <a:ext cx="381000" cy="571500"/>
          </a:xfrm>
          <a:prstGeom prst="rect">
            <a:avLst/>
          </a:prstGeom>
        </p:spPr>
      </p:pic>
      <p:pic>
        <p:nvPicPr>
          <p:cNvPr id="121" name="図 1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7238" y="2778432"/>
            <a:ext cx="381000" cy="571500"/>
          </a:xfrm>
          <a:prstGeom prst="rect">
            <a:avLst/>
          </a:prstGeom>
        </p:spPr>
      </p:pic>
      <p:pic>
        <p:nvPicPr>
          <p:cNvPr id="122" name="図 1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106" y="2778432"/>
            <a:ext cx="381000" cy="571500"/>
          </a:xfrm>
          <a:prstGeom prst="rect">
            <a:avLst/>
          </a:prstGeom>
        </p:spPr>
      </p:pic>
      <p:pic>
        <p:nvPicPr>
          <p:cNvPr id="123" name="図 1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6962" y="2778432"/>
            <a:ext cx="381000" cy="571500"/>
          </a:xfrm>
          <a:prstGeom prst="rect">
            <a:avLst/>
          </a:prstGeom>
        </p:spPr>
      </p:pic>
      <p:pic>
        <p:nvPicPr>
          <p:cNvPr id="124" name="図 1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3932" y="2778432"/>
            <a:ext cx="381000" cy="571500"/>
          </a:xfrm>
          <a:prstGeom prst="rect">
            <a:avLst/>
          </a:prstGeom>
        </p:spPr>
      </p:pic>
      <p:pic>
        <p:nvPicPr>
          <p:cNvPr id="125" name="図 1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4788" y="2778432"/>
            <a:ext cx="381000" cy="571500"/>
          </a:xfrm>
          <a:prstGeom prst="rect">
            <a:avLst/>
          </a:prstGeom>
        </p:spPr>
      </p:pic>
      <p:pic>
        <p:nvPicPr>
          <p:cNvPr id="126" name="図 1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4413" y="2778432"/>
            <a:ext cx="381000" cy="571500"/>
          </a:xfrm>
          <a:prstGeom prst="rect">
            <a:avLst/>
          </a:prstGeom>
        </p:spPr>
      </p:pic>
      <p:pic>
        <p:nvPicPr>
          <p:cNvPr id="127" name="図 1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5269" y="2778432"/>
            <a:ext cx="381000" cy="571500"/>
          </a:xfrm>
          <a:prstGeom prst="rect">
            <a:avLst/>
          </a:prstGeom>
        </p:spPr>
      </p:pic>
      <p:pic>
        <p:nvPicPr>
          <p:cNvPr id="128" name="図 1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2239" y="2778432"/>
            <a:ext cx="381000" cy="571500"/>
          </a:xfrm>
          <a:prstGeom prst="rect">
            <a:avLst/>
          </a:prstGeom>
        </p:spPr>
      </p:pic>
      <p:pic>
        <p:nvPicPr>
          <p:cNvPr id="129" name="図 1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3095" y="2778432"/>
            <a:ext cx="381000" cy="571500"/>
          </a:xfrm>
          <a:prstGeom prst="rect">
            <a:avLst/>
          </a:prstGeom>
        </p:spPr>
      </p:pic>
      <p:pic>
        <p:nvPicPr>
          <p:cNvPr id="130" name="図 1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9864" y="2778432"/>
            <a:ext cx="381000" cy="571500"/>
          </a:xfrm>
          <a:prstGeom prst="rect">
            <a:avLst/>
          </a:prstGeom>
        </p:spPr>
      </p:pic>
      <p:pic>
        <p:nvPicPr>
          <p:cNvPr id="131" name="図 1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9489" y="2778432"/>
            <a:ext cx="381000" cy="571500"/>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5879" y="4303190"/>
            <a:ext cx="571500" cy="857250"/>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1629" y="4303190"/>
            <a:ext cx="571500" cy="857250"/>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7379" y="4303190"/>
            <a:ext cx="571500" cy="857250"/>
          </a:xfrm>
          <a:prstGeom prst="rect">
            <a:avLst/>
          </a:prstGeom>
        </p:spPr>
      </p:pic>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2378" y="4303190"/>
            <a:ext cx="571500" cy="857250"/>
          </a:xfrm>
          <a:prstGeom prst="rect">
            <a:avLst/>
          </a:prstGeom>
        </p:spPr>
      </p:pic>
      <p:pic>
        <p:nvPicPr>
          <p:cNvPr id="8" name="図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68879" y="4303190"/>
            <a:ext cx="571500" cy="857250"/>
          </a:xfrm>
          <a:prstGeom prst="rect">
            <a:avLst/>
          </a:prstGeom>
        </p:spPr>
      </p:pic>
      <p:pic>
        <p:nvPicPr>
          <p:cNvPr id="9" name="図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45380" y="4302120"/>
            <a:ext cx="571500" cy="857250"/>
          </a:xfrm>
          <a:prstGeom prst="rect">
            <a:avLst/>
          </a:prstGeom>
        </p:spPr>
      </p:pic>
      <p:pic>
        <p:nvPicPr>
          <p:cNvPr id="11" name="図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40379" y="4302120"/>
            <a:ext cx="571500" cy="857250"/>
          </a:xfrm>
          <a:prstGeom prst="rect">
            <a:avLst/>
          </a:prstGeom>
        </p:spPr>
      </p:pic>
      <p:pic>
        <p:nvPicPr>
          <p:cNvPr id="12" name="図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39012" y="4302120"/>
            <a:ext cx="571500" cy="857250"/>
          </a:xfrm>
          <a:prstGeom prst="rect">
            <a:avLst/>
          </a:prstGeom>
        </p:spPr>
      </p:pic>
      <p:pic>
        <p:nvPicPr>
          <p:cNvPr id="13" name="図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24762" y="4302120"/>
            <a:ext cx="571500" cy="857250"/>
          </a:xfrm>
          <a:prstGeom prst="rect">
            <a:avLst/>
          </a:prstGeom>
        </p:spPr>
      </p:pic>
      <p:pic>
        <p:nvPicPr>
          <p:cNvPr id="14" name="図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32644" y="4302120"/>
            <a:ext cx="571500" cy="857250"/>
          </a:xfrm>
          <a:prstGeom prst="rect">
            <a:avLst/>
          </a:prstGeom>
        </p:spPr>
      </p:pic>
      <p:sp>
        <p:nvSpPr>
          <p:cNvPr id="15" name="角丸四角形吹き出し 14"/>
          <p:cNvSpPr/>
          <p:nvPr/>
        </p:nvSpPr>
        <p:spPr bwMode="auto">
          <a:xfrm>
            <a:off x="7585788" y="1981200"/>
            <a:ext cx="1324701" cy="609600"/>
          </a:xfrm>
          <a:prstGeom prst="wedgeRoundRectCallout">
            <a:avLst>
              <a:gd name="adj1" fmla="val -24466"/>
              <a:gd name="adj2" fmla="val 78290"/>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実は副官</a:t>
            </a:r>
          </a:p>
        </p:txBody>
      </p:sp>
    </p:spTree>
    <p:extLst>
      <p:ext uri="{BB962C8B-B14F-4D97-AF65-F5344CB8AC3E}">
        <p14:creationId xmlns:p14="http://schemas.microsoft.com/office/powerpoint/2010/main" val="183804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additive="base">
                                        <p:cTn id="13" dur="500" fill="hold"/>
                                        <p:tgtEl>
                                          <p:spTgt spid="101"/>
                                        </p:tgtEl>
                                        <p:attrNameLst>
                                          <p:attrName>ppt_x</p:attrName>
                                        </p:attrNameLst>
                                      </p:cBhvr>
                                      <p:tavLst>
                                        <p:tav tm="0">
                                          <p:val>
                                            <p:strVal val="#ppt_x"/>
                                          </p:val>
                                        </p:tav>
                                        <p:tav tm="100000">
                                          <p:val>
                                            <p:strVal val="#ppt_x"/>
                                          </p:val>
                                        </p:tav>
                                      </p:tavLst>
                                    </p:anim>
                                    <p:anim calcmode="lin" valueType="num">
                                      <p:cBhvr additive="base">
                                        <p:cTn id="14"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heckerboard(across)">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スクリーンショットの画面&#10;&#10;自動的に生成された説明">
            <a:extLst>
              <a:ext uri="{FF2B5EF4-FFF2-40B4-BE49-F238E27FC236}">
                <a16:creationId xmlns:a16="http://schemas.microsoft.com/office/drawing/2014/main" id="{A8C3017E-88AA-4F04-AE0D-C9274EE02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9" y="0"/>
            <a:ext cx="9064782" cy="6858000"/>
          </a:xfrm>
          <a:prstGeom prst="rect">
            <a:avLst/>
          </a:prstGeom>
        </p:spPr>
      </p:pic>
      <p:sp>
        <p:nvSpPr>
          <p:cNvPr id="4" name="四角形: 角を丸くする 3">
            <a:extLst>
              <a:ext uri="{FF2B5EF4-FFF2-40B4-BE49-F238E27FC236}">
                <a16:creationId xmlns:a16="http://schemas.microsoft.com/office/drawing/2014/main" id="{FB1C90BD-9675-4D17-804F-BE302D39D918}"/>
              </a:ext>
            </a:extLst>
          </p:cNvPr>
          <p:cNvSpPr/>
          <p:nvPr/>
        </p:nvSpPr>
        <p:spPr bwMode="auto">
          <a:xfrm>
            <a:off x="179512" y="1412776"/>
            <a:ext cx="2808312" cy="2823592"/>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
        <p:nvSpPr>
          <p:cNvPr id="5" name="テキスト ボックス 4">
            <a:extLst>
              <a:ext uri="{FF2B5EF4-FFF2-40B4-BE49-F238E27FC236}">
                <a16:creationId xmlns:a16="http://schemas.microsoft.com/office/drawing/2014/main" id="{0B5D2DD8-4114-493D-99AA-1DC311DAFDDB}"/>
              </a:ext>
            </a:extLst>
          </p:cNvPr>
          <p:cNvSpPr txBox="1"/>
          <p:nvPr/>
        </p:nvSpPr>
        <p:spPr>
          <a:xfrm>
            <a:off x="2915816" y="505089"/>
            <a:ext cx="5338321" cy="584775"/>
          </a:xfrm>
          <a:prstGeom prst="rect">
            <a:avLst/>
          </a:prstGeom>
          <a:solidFill>
            <a:srgbClr val="003300"/>
          </a:solidFill>
        </p:spPr>
        <p:txBody>
          <a:bodyPr wrap="none" rtlCol="0">
            <a:spAutoFit/>
          </a:bodyPr>
          <a:lstStyle/>
          <a:p>
            <a:r>
              <a:rPr lang="en-US" altLang="ja-JP" sz="3200" dirty="0">
                <a:latin typeface="Times New Roman" panose="02020603050405020304" pitchFamily="18" charset="0"/>
                <a:cs typeface="Times New Roman" panose="02020603050405020304" pitchFamily="18" charset="0"/>
              </a:rPr>
              <a:t>https://classroom.google.com/h</a:t>
            </a:r>
            <a:endParaRPr kumimoji="1" lang="ja-JP"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723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多人数ゲームでの協力</a:t>
            </a:r>
            <a:endParaRPr kumimoji="1" lang="ja-JP" altLang="en-US" dirty="0">
              <a:latin typeface="Times New Roman" panose="02020603050405020304" pitchFamily="18" charset="0"/>
            </a:endParaRPr>
          </a:p>
        </p:txBody>
      </p:sp>
      <p:sp>
        <p:nvSpPr>
          <p:cNvPr id="3" name="コンテンツ プレースホルダー 2"/>
          <p:cNvSpPr>
            <a:spLocks noGrp="1"/>
          </p:cNvSpPr>
          <p:nvPr>
            <p:ph idx="1"/>
          </p:nvPr>
        </p:nvSpPr>
        <p:spPr>
          <a:xfrm>
            <a:off x="457200" y="1600200"/>
            <a:ext cx="8305800" cy="4525963"/>
          </a:xfrm>
        </p:spPr>
        <p:txBody>
          <a:bodyPr/>
          <a:lstStyle/>
          <a:p>
            <a:r>
              <a:rPr kumimoji="1" lang="ja-JP" altLang="en-US" sz="2800" dirty="0">
                <a:latin typeface="Times New Roman" panose="02020603050405020304" pitchFamily="18" charset="0"/>
              </a:rPr>
              <a:t>多人数ゲームでは</a:t>
            </a:r>
            <a:r>
              <a:rPr lang="ja-JP" altLang="en-US" sz="2800" dirty="0">
                <a:latin typeface="Times New Roman" panose="02020603050405020304" pitchFamily="18" charset="0"/>
              </a:rPr>
              <a:t>対決型</a:t>
            </a:r>
            <a:r>
              <a:rPr kumimoji="1" lang="ja-JP" altLang="en-US" sz="2800" dirty="0">
                <a:latin typeface="Times New Roman" panose="02020603050405020304" pitchFamily="18" charset="0"/>
              </a:rPr>
              <a:t>でも協力できる場合もある</a:t>
            </a:r>
          </a:p>
        </p:txBody>
      </p:sp>
      <p:graphicFrame>
        <p:nvGraphicFramePr>
          <p:cNvPr id="4" name="表 3"/>
          <p:cNvGraphicFramePr>
            <a:graphicFrameLocks noGrp="1"/>
          </p:cNvGraphicFramePr>
          <p:nvPr>
            <p:extLst>
              <p:ext uri="{D42A27DB-BD31-4B8C-83A1-F6EECF244321}">
                <p14:modId xmlns:p14="http://schemas.microsoft.com/office/powerpoint/2010/main" val="2354794330"/>
              </p:ext>
            </p:extLst>
          </p:nvPr>
        </p:nvGraphicFramePr>
        <p:xfrm>
          <a:off x="266700" y="2362200"/>
          <a:ext cx="8686800" cy="3601720"/>
        </p:xfrm>
        <a:graphic>
          <a:graphicData uri="http://schemas.openxmlformats.org/drawingml/2006/table">
            <a:tbl>
              <a:tblPr firstRow="1" bandRow="1">
                <a:tableStyleId>{5C22544A-7EE6-4342-B048-85BDC9FD1C3A}</a:tableStyleId>
              </a:tblPr>
              <a:tblGrid>
                <a:gridCol w="2527070">
                  <a:extLst>
                    <a:ext uri="{9D8B030D-6E8A-4147-A177-3AD203B41FA5}">
                      <a16:colId xmlns:a16="http://schemas.microsoft.com/office/drawing/2014/main" val="20000"/>
                    </a:ext>
                  </a:extLst>
                </a:gridCol>
                <a:gridCol w="6159730">
                  <a:extLst>
                    <a:ext uri="{9D8B030D-6E8A-4147-A177-3AD203B41FA5}">
                      <a16:colId xmlns:a16="http://schemas.microsoft.com/office/drawing/2014/main" val="20001"/>
                    </a:ext>
                  </a:extLst>
                </a:gridCol>
              </a:tblGrid>
              <a:tr h="698500">
                <a:tc>
                  <a:txBody>
                    <a:bodyPr/>
                    <a:lstStyle/>
                    <a:p>
                      <a:r>
                        <a:rPr kumimoji="1" lang="ja-JP" altLang="en-US" sz="2400" dirty="0">
                          <a:solidFill>
                            <a:schemeClr val="tx1"/>
                          </a:solidFill>
                        </a:rPr>
                        <a:t>目標</a:t>
                      </a: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rgbClr val="003300"/>
                    </a:solidFill>
                  </a:tcPr>
                </a:tc>
                <a:tc>
                  <a:txBody>
                    <a:bodyPr/>
                    <a:lstStyle/>
                    <a:p>
                      <a:r>
                        <a:rPr kumimoji="1" lang="ja-JP" altLang="en-US" sz="2400" dirty="0">
                          <a:solidFill>
                            <a:schemeClr val="tx1"/>
                          </a:solidFill>
                        </a:rPr>
                        <a:t>戦略の例</a:t>
                      </a: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003300"/>
                    </a:solidFill>
                  </a:tcPr>
                </a:tc>
                <a:extLst>
                  <a:ext uri="{0D108BD9-81ED-4DB2-BD59-A6C34878D82A}">
                    <a16:rowId xmlns:a16="http://schemas.microsoft.com/office/drawing/2014/main" val="10000"/>
                  </a:ext>
                </a:extLst>
              </a:tr>
              <a:tr h="698500">
                <a:tc>
                  <a:txBody>
                    <a:bodyPr/>
                    <a:lstStyle/>
                    <a:p>
                      <a:r>
                        <a:rPr kumimoji="1" lang="en-US" altLang="ja-JP" sz="2400" dirty="0">
                          <a:solidFill>
                            <a:schemeClr val="tx1"/>
                          </a:solidFill>
                        </a:rPr>
                        <a:t>1</a:t>
                      </a:r>
                      <a:r>
                        <a:rPr kumimoji="1" lang="ja-JP" altLang="en-US" sz="2400" dirty="0">
                          <a:solidFill>
                            <a:schemeClr val="tx1"/>
                          </a:solidFill>
                        </a:rPr>
                        <a:t>位になる</a:t>
                      </a:r>
                    </a:p>
                  </a:txBody>
                  <a:tcPr>
                    <a:lnL w="28575" cap="flat" cmpd="sng" algn="ctr">
                      <a:solidFill>
                        <a:schemeClr val="tx1"/>
                      </a:solidFill>
                      <a:prstDash val="solid"/>
                      <a:round/>
                      <a:headEnd type="none" w="med" len="med"/>
                      <a:tailEnd type="none" w="med" len="med"/>
                    </a:lnL>
                    <a:solidFill>
                      <a:srgbClr val="003300"/>
                    </a:solidFill>
                  </a:tcPr>
                </a:tc>
                <a:tc>
                  <a:txBody>
                    <a:bodyPr/>
                    <a:lstStyle/>
                    <a:p>
                      <a:r>
                        <a:rPr kumimoji="1" lang="ja-JP" altLang="en-US" sz="2400" dirty="0">
                          <a:solidFill>
                            <a:schemeClr val="tx1"/>
                          </a:solidFill>
                        </a:rPr>
                        <a:t>他のプレイヤーを</a:t>
                      </a:r>
                      <a:r>
                        <a:rPr kumimoji="1" lang="en-US" altLang="ja-JP" sz="2400" dirty="0">
                          <a:solidFill>
                            <a:schemeClr val="tx1"/>
                          </a:solidFill>
                        </a:rPr>
                        <a:t>1</a:t>
                      </a:r>
                      <a:r>
                        <a:rPr kumimoji="1" lang="ja-JP" altLang="en-US" sz="2400" dirty="0">
                          <a:solidFill>
                            <a:schemeClr val="tx1"/>
                          </a:solidFill>
                        </a:rPr>
                        <a:t>位にさせない</a:t>
                      </a:r>
                      <a:endParaRPr kumimoji="1" lang="en-US" altLang="ja-JP" sz="2400" dirty="0">
                        <a:solidFill>
                          <a:schemeClr val="tx1"/>
                        </a:solidFill>
                      </a:endParaRPr>
                    </a:p>
                    <a:p>
                      <a:r>
                        <a:rPr kumimoji="1" lang="ja-JP" altLang="en-US" sz="2400" dirty="0">
                          <a:solidFill>
                            <a:schemeClr val="tx1"/>
                          </a:solidFill>
                        </a:rPr>
                        <a:t>⇒全員で協力して</a:t>
                      </a:r>
                      <a:r>
                        <a:rPr kumimoji="1" lang="en-US" altLang="ja-JP" sz="2400" dirty="0">
                          <a:solidFill>
                            <a:schemeClr val="tx1"/>
                          </a:solidFill>
                        </a:rPr>
                        <a:t>1</a:t>
                      </a:r>
                      <a:r>
                        <a:rPr kumimoji="1" lang="ja-JP" altLang="en-US" sz="2400" dirty="0">
                          <a:solidFill>
                            <a:schemeClr val="tx1"/>
                          </a:solidFill>
                        </a:rPr>
                        <a:t>位を攻撃</a:t>
                      </a:r>
                    </a:p>
                  </a:txBody>
                  <a:tcPr>
                    <a:lnR w="28575" cap="flat" cmpd="sng" algn="ctr">
                      <a:solidFill>
                        <a:schemeClr val="tx1"/>
                      </a:solidFill>
                      <a:prstDash val="solid"/>
                      <a:round/>
                      <a:headEnd type="none" w="med" len="med"/>
                      <a:tailEnd type="none" w="med" len="med"/>
                    </a:lnR>
                    <a:solidFill>
                      <a:srgbClr val="003300"/>
                    </a:solidFill>
                  </a:tcPr>
                </a:tc>
                <a:extLst>
                  <a:ext uri="{0D108BD9-81ED-4DB2-BD59-A6C34878D82A}">
                    <a16:rowId xmlns:a16="http://schemas.microsoft.com/office/drawing/2014/main" val="10001"/>
                  </a:ext>
                </a:extLst>
              </a:tr>
              <a:tr h="698500">
                <a:tc>
                  <a:txBody>
                    <a:bodyPr/>
                    <a:lstStyle/>
                    <a:p>
                      <a:r>
                        <a:rPr kumimoji="1" lang="ja-JP" altLang="en-US" sz="2400" dirty="0">
                          <a:solidFill>
                            <a:schemeClr val="tx1"/>
                          </a:solidFill>
                        </a:rPr>
                        <a:t>最下位にならない</a:t>
                      </a:r>
                    </a:p>
                  </a:txBody>
                  <a:tcPr>
                    <a:lnL w="28575" cap="flat" cmpd="sng" algn="ctr">
                      <a:solidFill>
                        <a:schemeClr val="tx1"/>
                      </a:solidFill>
                      <a:prstDash val="solid"/>
                      <a:round/>
                      <a:headEnd type="none" w="med" len="med"/>
                      <a:tailEnd type="none" w="med" len="med"/>
                    </a:lnL>
                    <a:solidFill>
                      <a:srgbClr val="003300"/>
                    </a:solidFill>
                  </a:tcPr>
                </a:tc>
                <a:tc>
                  <a:txBody>
                    <a:bodyPr/>
                    <a:lstStyle/>
                    <a:p>
                      <a:r>
                        <a:rPr kumimoji="1" lang="ja-JP" altLang="en-US" sz="2400" dirty="0">
                          <a:solidFill>
                            <a:schemeClr val="tx1"/>
                          </a:solidFill>
                        </a:rPr>
                        <a:t>自分以外の誰かを最下位で確定させる</a:t>
                      </a:r>
                      <a:endParaRPr kumimoji="1" lang="en-US" altLang="ja-JP" sz="2400" dirty="0">
                        <a:solidFill>
                          <a:schemeClr val="tx1"/>
                        </a:solidFill>
                      </a:endParaRPr>
                    </a:p>
                    <a:p>
                      <a:r>
                        <a:rPr kumimoji="1" lang="ja-JP" altLang="en-US" sz="2400" dirty="0">
                          <a:solidFill>
                            <a:schemeClr val="tx1"/>
                          </a:solidFill>
                        </a:rPr>
                        <a:t>⇒全員で協力して最下位を攻撃</a:t>
                      </a:r>
                    </a:p>
                  </a:txBody>
                  <a:tcPr>
                    <a:lnR w="28575" cap="flat" cmpd="sng" algn="ctr">
                      <a:solidFill>
                        <a:schemeClr val="tx1"/>
                      </a:solidFill>
                      <a:prstDash val="solid"/>
                      <a:round/>
                      <a:headEnd type="none" w="med" len="med"/>
                      <a:tailEnd type="none" w="med" len="med"/>
                    </a:lnR>
                    <a:solidFill>
                      <a:srgbClr val="003300"/>
                    </a:solidFill>
                  </a:tcPr>
                </a:tc>
                <a:extLst>
                  <a:ext uri="{0D108BD9-81ED-4DB2-BD59-A6C34878D82A}">
                    <a16:rowId xmlns:a16="http://schemas.microsoft.com/office/drawing/2014/main" val="10002"/>
                  </a:ext>
                </a:extLst>
              </a:tr>
              <a:tr h="1257300">
                <a:tc>
                  <a:txBody>
                    <a:bodyPr/>
                    <a:lstStyle/>
                    <a:p>
                      <a:r>
                        <a:rPr kumimoji="1" lang="ja-JP" altLang="en-US" sz="2400" dirty="0">
                          <a:solidFill>
                            <a:schemeClr val="tx1"/>
                          </a:solidFill>
                        </a:rPr>
                        <a:t>平均より上になる</a:t>
                      </a:r>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003300"/>
                    </a:solidFill>
                  </a:tcPr>
                </a:tc>
                <a:tc>
                  <a:txBody>
                    <a:bodyPr/>
                    <a:lstStyle/>
                    <a:p>
                      <a:r>
                        <a:rPr kumimoji="1" lang="ja-JP" altLang="en-US" sz="2400" dirty="0">
                          <a:solidFill>
                            <a:schemeClr val="tx1"/>
                          </a:solidFill>
                        </a:rPr>
                        <a:t>上位グループで協力して下位グループを攻撃</a:t>
                      </a:r>
                      <a:endParaRPr kumimoji="1" lang="en-US" altLang="ja-JP" sz="2400" dirty="0">
                        <a:solidFill>
                          <a:schemeClr val="tx1"/>
                        </a:solidFill>
                      </a:endParaRPr>
                    </a:p>
                    <a:p>
                      <a:r>
                        <a:rPr kumimoji="1" lang="ja-JP" altLang="en-US" sz="2400" dirty="0">
                          <a:solidFill>
                            <a:schemeClr val="tx1"/>
                          </a:solidFill>
                        </a:rPr>
                        <a:t>下位グループで協力</a:t>
                      </a:r>
                      <a:r>
                        <a:rPr kumimoji="1" lang="ja-JP" altLang="en-US" sz="2400" baseline="0" dirty="0">
                          <a:solidFill>
                            <a:schemeClr val="tx1"/>
                          </a:solidFill>
                        </a:rPr>
                        <a:t>して</a:t>
                      </a:r>
                      <a:r>
                        <a:rPr kumimoji="1" lang="ja-JP" altLang="en-US" sz="2400" dirty="0">
                          <a:solidFill>
                            <a:schemeClr val="tx1"/>
                          </a:solidFill>
                        </a:rPr>
                        <a:t>上位グループを攻撃</a:t>
                      </a: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00330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19993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274638"/>
            <a:ext cx="8763000" cy="1143000"/>
          </a:xfrm>
        </p:spPr>
        <p:txBody>
          <a:bodyPr/>
          <a:lstStyle/>
          <a:p>
            <a:r>
              <a:rPr lang="ja-JP" altLang="en-US" dirty="0"/>
              <a:t>多人数ゲームの例：カタンの開拓者</a:t>
            </a:r>
            <a:endParaRPr kumimoji="1" lang="ja-JP" altLang="en-US"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5225" y="1219200"/>
            <a:ext cx="5210175" cy="4543425"/>
          </a:xfrm>
          <a:prstGeom prst="rect">
            <a:avLst/>
          </a:prstGeom>
        </p:spPr>
      </p:pic>
      <p:sp>
        <p:nvSpPr>
          <p:cNvPr id="4" name="テキスト ボックス 3"/>
          <p:cNvSpPr txBox="1"/>
          <p:nvPr/>
        </p:nvSpPr>
        <p:spPr>
          <a:xfrm>
            <a:off x="381000" y="1417638"/>
            <a:ext cx="4100803" cy="904863"/>
          </a:xfrm>
          <a:prstGeom prst="rect">
            <a:avLst/>
          </a:prstGeom>
          <a:noFill/>
        </p:spPr>
        <p:txBody>
          <a:bodyPr wrap="none" rtlCol="0">
            <a:spAutoFit/>
          </a:bodyPr>
          <a:lstStyle/>
          <a:p>
            <a:pPr algn="l"/>
            <a:r>
              <a:rPr kumimoji="1" lang="ja-JP" altLang="en-US" sz="2400" dirty="0"/>
              <a:t>資源を使って島に家・町を作る</a:t>
            </a:r>
            <a:endParaRPr kumimoji="1" lang="en-US" altLang="ja-JP" sz="2400" dirty="0"/>
          </a:p>
          <a:p>
            <a:pPr algn="l"/>
            <a:r>
              <a:rPr lang="ja-JP" altLang="en-US" sz="2400" dirty="0"/>
              <a:t>先に規定点に達すれば勝ち</a:t>
            </a:r>
            <a:endParaRPr lang="en-US" altLang="ja-JP" sz="2400" dirty="0"/>
          </a:p>
        </p:txBody>
      </p:sp>
      <p:sp>
        <p:nvSpPr>
          <p:cNvPr id="5" name="テキスト ボックス 4"/>
          <p:cNvSpPr txBox="1"/>
          <p:nvPr/>
        </p:nvSpPr>
        <p:spPr>
          <a:xfrm>
            <a:off x="4761650" y="5762625"/>
            <a:ext cx="3097323" cy="461665"/>
          </a:xfrm>
          <a:prstGeom prst="rect">
            <a:avLst/>
          </a:prstGeom>
          <a:noFill/>
        </p:spPr>
        <p:txBody>
          <a:bodyPr wrap="none" rtlCol="0">
            <a:spAutoFit/>
          </a:bodyPr>
          <a:lstStyle/>
          <a:p>
            <a:r>
              <a:rPr kumimoji="1" lang="ja-JP" altLang="en-US" sz="2400" dirty="0"/>
              <a:t>カタンの開拓者の盤</a:t>
            </a:r>
            <a:r>
              <a:rPr kumimoji="1" lang="en-US" altLang="ja-JP" sz="2400" dirty="0"/>
              <a:t>[1]</a:t>
            </a:r>
            <a:endParaRPr kumimoji="1" lang="ja-JP" altLang="en-US" sz="2400" dirty="0"/>
          </a:p>
        </p:txBody>
      </p:sp>
      <p:sp>
        <p:nvSpPr>
          <p:cNvPr id="6" name="テキスト ボックス 5"/>
          <p:cNvSpPr txBox="1"/>
          <p:nvPr/>
        </p:nvSpPr>
        <p:spPr>
          <a:xfrm>
            <a:off x="3780932" y="6296191"/>
            <a:ext cx="5058757" cy="400110"/>
          </a:xfrm>
          <a:prstGeom prst="rect">
            <a:avLst/>
          </a:prstGeom>
          <a:noFill/>
        </p:spPr>
        <p:txBody>
          <a:bodyPr wrap="none" rtlCol="0">
            <a:spAutoFit/>
          </a:bodyPr>
          <a:lstStyle/>
          <a:p>
            <a:r>
              <a:rPr kumimoji="1" lang="en-US" altLang="ja-JP" sz="2000" dirty="0">
                <a:latin typeface="Times New Roman" panose="02020603050405020304" pitchFamily="18" charset="0"/>
              </a:rPr>
              <a:t>[1] </a:t>
            </a:r>
            <a:r>
              <a:rPr kumimoji="1" lang="ja-JP" altLang="en-US" sz="2000" dirty="0">
                <a:latin typeface="Times New Roman" panose="02020603050405020304" pitchFamily="18" charset="0"/>
              </a:rPr>
              <a:t>日本カタン協会</a:t>
            </a:r>
            <a:r>
              <a:rPr lang="en-US" altLang="ja-JP" sz="2000" dirty="0">
                <a:latin typeface="Times New Roman" panose="02020603050405020304" pitchFamily="18" charset="0"/>
              </a:rPr>
              <a:t>, http://www.catan.jp/guide/</a:t>
            </a:r>
            <a:endParaRPr kumimoji="1" lang="ja-JP" altLang="en-US" sz="2000" dirty="0">
              <a:latin typeface="Times New Roman" panose="02020603050405020304" pitchFamily="18" charset="0"/>
            </a:endParaRPr>
          </a:p>
        </p:txBody>
      </p:sp>
      <p:sp>
        <p:nvSpPr>
          <p:cNvPr id="7" name="テキスト ボックス 6"/>
          <p:cNvSpPr txBox="1"/>
          <p:nvPr/>
        </p:nvSpPr>
        <p:spPr>
          <a:xfrm>
            <a:off x="219198" y="3971365"/>
            <a:ext cx="4014240" cy="1791260"/>
          </a:xfrm>
          <a:prstGeom prst="rect">
            <a:avLst/>
          </a:prstGeom>
          <a:noFill/>
        </p:spPr>
        <p:txBody>
          <a:bodyPr wrap="none" rtlCol="0">
            <a:spAutoFit/>
          </a:bodyPr>
          <a:lstStyle/>
          <a:p>
            <a:pPr algn="l"/>
            <a:r>
              <a:rPr kumimoji="1" lang="ja-JP" altLang="en-US" sz="2400" dirty="0"/>
              <a:t>得やすい資源は</a:t>
            </a:r>
            <a:endParaRPr kumimoji="1" lang="en-US" altLang="ja-JP" sz="2400" dirty="0"/>
          </a:p>
          <a:p>
            <a:pPr algn="l"/>
            <a:r>
              <a:rPr lang="ja-JP" altLang="en-US" sz="2400" dirty="0"/>
              <a:t>プレイヤーごとに</a:t>
            </a:r>
            <a:r>
              <a:rPr kumimoji="1" lang="ja-JP" altLang="en-US" sz="2400" dirty="0"/>
              <a:t>異なるので、</a:t>
            </a:r>
            <a:endParaRPr kumimoji="1" lang="en-US" altLang="ja-JP" sz="2400" dirty="0"/>
          </a:p>
          <a:p>
            <a:pPr algn="l"/>
            <a:r>
              <a:rPr lang="ja-JP" altLang="en-US" sz="2400" dirty="0"/>
              <a:t>必要な資源を得るには</a:t>
            </a:r>
            <a:endParaRPr lang="en-US" altLang="ja-JP" sz="2400" dirty="0"/>
          </a:p>
          <a:p>
            <a:pPr algn="l"/>
            <a:r>
              <a:rPr lang="ja-JP" altLang="en-US" sz="2400" dirty="0"/>
              <a:t>他のプレイヤーと交渉が必要</a:t>
            </a:r>
            <a:endParaRPr kumimoji="1" lang="ja-JP" altLang="en-US" sz="2400" dirty="0"/>
          </a:p>
        </p:txBody>
      </p:sp>
      <p:sp>
        <p:nvSpPr>
          <p:cNvPr id="8" name="テキスト ボックス 7"/>
          <p:cNvSpPr txBox="1"/>
          <p:nvPr/>
        </p:nvSpPr>
        <p:spPr>
          <a:xfrm>
            <a:off x="931746" y="2527981"/>
            <a:ext cx="2295821" cy="523220"/>
          </a:xfrm>
          <a:prstGeom prst="rect">
            <a:avLst/>
          </a:prstGeom>
          <a:noFill/>
        </p:spPr>
        <p:txBody>
          <a:bodyPr wrap="none" rtlCol="0">
            <a:spAutoFit/>
          </a:bodyPr>
          <a:lstStyle/>
          <a:p>
            <a:r>
              <a:rPr kumimoji="1" lang="ja-JP" altLang="en-US" dirty="0"/>
              <a:t>対決型ゲーム</a:t>
            </a:r>
          </a:p>
        </p:txBody>
      </p:sp>
    </p:spTree>
    <p:extLst>
      <p:ext uri="{BB962C8B-B14F-4D97-AF65-F5344CB8AC3E}">
        <p14:creationId xmlns:p14="http://schemas.microsoft.com/office/powerpoint/2010/main" val="3073523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200" y="274638"/>
            <a:ext cx="8915400" cy="1143000"/>
          </a:xfrm>
        </p:spPr>
        <p:txBody>
          <a:bodyPr/>
          <a:lstStyle/>
          <a:p>
            <a:r>
              <a:rPr lang="ja-JP" altLang="en-US" dirty="0"/>
              <a:t>多人数ゲームの例：カタンの開拓者</a:t>
            </a:r>
            <a:endParaRPr kumimoji="1" lang="ja-JP" altLang="en-US"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5530" y="2207567"/>
            <a:ext cx="704850" cy="895350"/>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9330" y="3851310"/>
            <a:ext cx="704850" cy="895350"/>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1530" y="3883967"/>
            <a:ext cx="704850" cy="895350"/>
          </a:xfrm>
          <a:prstGeom prst="rect">
            <a:avLst/>
          </a:prstGeom>
        </p:spPr>
      </p:pic>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6130" y="4874567"/>
            <a:ext cx="704850" cy="895350"/>
          </a:xfrm>
          <a:prstGeom prst="rect">
            <a:avLst/>
          </a:prstGeom>
        </p:spPr>
      </p:pic>
      <p:pic>
        <p:nvPicPr>
          <p:cNvPr id="7" name="図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70807" y="2128805"/>
            <a:ext cx="704850" cy="895350"/>
          </a:xfrm>
          <a:prstGeom prst="rect">
            <a:avLst/>
          </a:prstGeom>
        </p:spPr>
      </p:pic>
      <p:sp>
        <p:nvSpPr>
          <p:cNvPr id="8" name="テキスト ボックス 7"/>
          <p:cNvSpPr txBox="1"/>
          <p:nvPr/>
        </p:nvSpPr>
        <p:spPr>
          <a:xfrm>
            <a:off x="5729326" y="3024155"/>
            <a:ext cx="646331" cy="461665"/>
          </a:xfrm>
          <a:prstGeom prst="rect">
            <a:avLst/>
          </a:prstGeom>
          <a:noFill/>
        </p:spPr>
        <p:txBody>
          <a:bodyPr wrap="none" rtlCol="0">
            <a:spAutoFit/>
          </a:bodyPr>
          <a:lstStyle/>
          <a:p>
            <a:r>
              <a:rPr lang="en-US" altLang="ja-JP" sz="2400" dirty="0">
                <a:latin typeface="Times New Roman" panose="02020603050405020304" pitchFamily="18" charset="0"/>
              </a:rPr>
              <a:t>2</a:t>
            </a:r>
            <a:r>
              <a:rPr kumimoji="1" lang="ja-JP" altLang="en-US" sz="2400" dirty="0">
                <a:latin typeface="Times New Roman" panose="02020603050405020304" pitchFamily="18" charset="0"/>
              </a:rPr>
              <a:t>位</a:t>
            </a:r>
          </a:p>
        </p:txBody>
      </p:sp>
      <p:sp>
        <p:nvSpPr>
          <p:cNvPr id="10" name="テキスト ボックス 9"/>
          <p:cNvSpPr txBox="1"/>
          <p:nvPr/>
        </p:nvSpPr>
        <p:spPr>
          <a:xfrm>
            <a:off x="4475389" y="5769917"/>
            <a:ext cx="646331" cy="461665"/>
          </a:xfrm>
          <a:prstGeom prst="rect">
            <a:avLst/>
          </a:prstGeom>
          <a:noFill/>
        </p:spPr>
        <p:txBody>
          <a:bodyPr wrap="none" rtlCol="0">
            <a:spAutoFit/>
          </a:bodyPr>
          <a:lstStyle/>
          <a:p>
            <a:r>
              <a:rPr lang="en-US" altLang="ja-JP" sz="2400" dirty="0">
                <a:latin typeface="Times New Roman" panose="02020603050405020304" pitchFamily="18" charset="0"/>
              </a:rPr>
              <a:t>3</a:t>
            </a:r>
            <a:r>
              <a:rPr kumimoji="1" lang="ja-JP" altLang="en-US" sz="2400" dirty="0">
                <a:latin typeface="Times New Roman" panose="02020603050405020304" pitchFamily="18" charset="0"/>
              </a:rPr>
              <a:t>位</a:t>
            </a:r>
          </a:p>
        </p:txBody>
      </p:sp>
      <p:sp>
        <p:nvSpPr>
          <p:cNvPr id="11" name="テキスト ボックス 10"/>
          <p:cNvSpPr txBox="1"/>
          <p:nvPr/>
        </p:nvSpPr>
        <p:spPr>
          <a:xfrm>
            <a:off x="7247849" y="4746660"/>
            <a:ext cx="646331" cy="461665"/>
          </a:xfrm>
          <a:prstGeom prst="rect">
            <a:avLst/>
          </a:prstGeom>
          <a:noFill/>
        </p:spPr>
        <p:txBody>
          <a:bodyPr wrap="none" rtlCol="0">
            <a:spAutoFit/>
          </a:bodyPr>
          <a:lstStyle/>
          <a:p>
            <a:r>
              <a:rPr lang="en-US" altLang="ja-JP" sz="2400" dirty="0">
                <a:latin typeface="Times New Roman" panose="02020603050405020304" pitchFamily="18" charset="0"/>
              </a:rPr>
              <a:t>4</a:t>
            </a:r>
            <a:r>
              <a:rPr kumimoji="1" lang="ja-JP" altLang="en-US" sz="2400" dirty="0">
                <a:latin typeface="Times New Roman" panose="02020603050405020304" pitchFamily="18" charset="0"/>
              </a:rPr>
              <a:t>位</a:t>
            </a:r>
          </a:p>
        </p:txBody>
      </p:sp>
      <p:sp>
        <p:nvSpPr>
          <p:cNvPr id="12" name="テキスト ボックス 11"/>
          <p:cNvSpPr txBox="1"/>
          <p:nvPr/>
        </p:nvSpPr>
        <p:spPr>
          <a:xfrm>
            <a:off x="1990049" y="4779317"/>
            <a:ext cx="646331" cy="461665"/>
          </a:xfrm>
          <a:prstGeom prst="rect">
            <a:avLst/>
          </a:prstGeom>
          <a:noFill/>
        </p:spPr>
        <p:txBody>
          <a:bodyPr wrap="none" rtlCol="0">
            <a:spAutoFit/>
          </a:bodyPr>
          <a:lstStyle/>
          <a:p>
            <a:r>
              <a:rPr lang="en-US" altLang="ja-JP" sz="2400" dirty="0">
                <a:latin typeface="Times New Roman" panose="02020603050405020304" pitchFamily="18" charset="0"/>
              </a:rPr>
              <a:t>5</a:t>
            </a:r>
            <a:r>
              <a:rPr kumimoji="1" lang="ja-JP" altLang="en-US" sz="2400" dirty="0">
                <a:latin typeface="Times New Roman" panose="02020603050405020304" pitchFamily="18" charset="0"/>
              </a:rPr>
              <a:t>位</a:t>
            </a:r>
          </a:p>
        </p:txBody>
      </p:sp>
      <p:sp>
        <p:nvSpPr>
          <p:cNvPr id="13" name="角丸四角形吹き出し 12"/>
          <p:cNvSpPr/>
          <p:nvPr/>
        </p:nvSpPr>
        <p:spPr bwMode="auto">
          <a:xfrm>
            <a:off x="3684130" y="3673441"/>
            <a:ext cx="3219450" cy="940132"/>
          </a:xfrm>
          <a:prstGeom prst="wedgeRoundRectCallout">
            <a:avLst>
              <a:gd name="adj1" fmla="val -17375"/>
              <a:gd name="adj2" fmla="val 74917"/>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400" dirty="0">
                <a:latin typeface="Times New Roman" panose="02020603050405020304" pitchFamily="18" charset="0"/>
              </a:rPr>
              <a:t>材木か羊毛を出すから</a:t>
            </a:r>
            <a:endParaRPr lang="en-US" altLang="ja-JP" sz="2400" dirty="0">
              <a:latin typeface="Times New Roman" panose="02020603050405020304" pitchFamily="18" charset="0"/>
            </a:endParaRPr>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rPr>
              <a:t>鉄を１つください</a:t>
            </a:r>
          </a:p>
        </p:txBody>
      </p:sp>
      <p:sp>
        <p:nvSpPr>
          <p:cNvPr id="14" name="テキスト ボックス 13"/>
          <p:cNvSpPr txBox="1"/>
          <p:nvPr/>
        </p:nvSpPr>
        <p:spPr>
          <a:xfrm>
            <a:off x="3741280" y="6242468"/>
            <a:ext cx="2339102" cy="461665"/>
          </a:xfrm>
          <a:prstGeom prst="rect">
            <a:avLst/>
          </a:prstGeom>
          <a:noFill/>
        </p:spPr>
        <p:txBody>
          <a:bodyPr wrap="none" rtlCol="0">
            <a:spAutoFit/>
          </a:bodyPr>
          <a:lstStyle/>
          <a:p>
            <a:r>
              <a:rPr kumimoji="1" lang="ja-JP" altLang="en-US" sz="2400" dirty="0"/>
              <a:t>資源「鉄」が必要</a:t>
            </a:r>
          </a:p>
        </p:txBody>
      </p:sp>
      <p:sp>
        <p:nvSpPr>
          <p:cNvPr id="15" name="角丸四角形吹き出し 14"/>
          <p:cNvSpPr/>
          <p:nvPr/>
        </p:nvSpPr>
        <p:spPr bwMode="auto">
          <a:xfrm>
            <a:off x="1626730" y="1379235"/>
            <a:ext cx="2686050" cy="609600"/>
          </a:xfrm>
          <a:prstGeom prst="wedgeRoundRectCallout">
            <a:avLst>
              <a:gd name="adj1" fmla="val 24792"/>
              <a:gd name="adj2" fmla="val 75000"/>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400" dirty="0"/>
              <a:t>材木</a:t>
            </a:r>
            <a:r>
              <a:rPr lang="en-US" altLang="ja-JP" sz="2400" dirty="0"/>
              <a:t>1</a:t>
            </a:r>
            <a:r>
              <a:rPr lang="ja-JP" altLang="en-US" sz="2400" dirty="0"/>
              <a:t>と交換するよ</a:t>
            </a:r>
            <a:endPar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sp>
        <p:nvSpPr>
          <p:cNvPr id="16" name="テキスト ボックス 15"/>
          <p:cNvSpPr txBox="1"/>
          <p:nvPr/>
        </p:nvSpPr>
        <p:spPr>
          <a:xfrm>
            <a:off x="3488879" y="3059705"/>
            <a:ext cx="646331" cy="461665"/>
          </a:xfrm>
          <a:prstGeom prst="rect">
            <a:avLst/>
          </a:prstGeom>
          <a:noFill/>
        </p:spPr>
        <p:txBody>
          <a:bodyPr wrap="none" rtlCol="0">
            <a:spAutoFit/>
          </a:bodyPr>
          <a:lstStyle/>
          <a:p>
            <a:r>
              <a:rPr kumimoji="1" lang="en-US" altLang="ja-JP" sz="2400" dirty="0">
                <a:latin typeface="Times New Roman" panose="02020603050405020304" pitchFamily="18" charset="0"/>
              </a:rPr>
              <a:t>1</a:t>
            </a:r>
            <a:r>
              <a:rPr kumimoji="1" lang="ja-JP" altLang="en-US" sz="2400" dirty="0">
                <a:latin typeface="Times New Roman" panose="02020603050405020304" pitchFamily="18" charset="0"/>
              </a:rPr>
              <a:t>位</a:t>
            </a:r>
          </a:p>
        </p:txBody>
      </p:sp>
      <p:sp>
        <p:nvSpPr>
          <p:cNvPr id="17" name="角丸四角形吹き出し 16"/>
          <p:cNvSpPr/>
          <p:nvPr/>
        </p:nvSpPr>
        <p:spPr bwMode="auto">
          <a:xfrm>
            <a:off x="4953000" y="1417638"/>
            <a:ext cx="2941180" cy="609600"/>
          </a:xfrm>
          <a:prstGeom prst="wedgeRoundRectCallout">
            <a:avLst>
              <a:gd name="adj1" fmla="val -21409"/>
              <a:gd name="adj2" fmla="val 73214"/>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400" dirty="0"/>
              <a:t>羊毛</a:t>
            </a:r>
            <a:r>
              <a:rPr lang="en-US" altLang="ja-JP" sz="2400" dirty="0"/>
              <a:t>1</a:t>
            </a:r>
            <a:r>
              <a:rPr lang="ja-JP" altLang="en-US" sz="2400" dirty="0"/>
              <a:t>と交換でどう？</a:t>
            </a:r>
            <a:endPar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sp>
        <p:nvSpPr>
          <p:cNvPr id="18" name="角丸四角形吹き出し 17"/>
          <p:cNvSpPr/>
          <p:nvPr/>
        </p:nvSpPr>
        <p:spPr bwMode="auto">
          <a:xfrm>
            <a:off x="307548" y="2826692"/>
            <a:ext cx="3079288" cy="609600"/>
          </a:xfrm>
          <a:prstGeom prst="wedgeRoundRectCallout">
            <a:avLst>
              <a:gd name="adj1" fmla="val 19739"/>
              <a:gd name="adj2" fmla="val 117857"/>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400" dirty="0"/>
              <a:t>材木</a:t>
            </a:r>
            <a:r>
              <a:rPr lang="en-US" altLang="ja-JP" sz="2400" dirty="0"/>
              <a:t>2</a:t>
            </a:r>
            <a:r>
              <a:rPr lang="ja-JP" altLang="en-US" sz="2400" dirty="0"/>
              <a:t>と交換して欲しい</a:t>
            </a:r>
            <a:endPar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sp>
        <p:nvSpPr>
          <p:cNvPr id="19" name="雲形吹き出し 18"/>
          <p:cNvSpPr/>
          <p:nvPr/>
        </p:nvSpPr>
        <p:spPr bwMode="auto">
          <a:xfrm>
            <a:off x="5729326" y="5240982"/>
            <a:ext cx="2907804" cy="1329750"/>
          </a:xfrm>
          <a:prstGeom prst="cloudCallout">
            <a:avLst>
              <a:gd name="adj1" fmla="val -68399"/>
              <a:gd name="adj2" fmla="val -33835"/>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400" b="0" i="0" u="none" strike="noStrike" cap="none" normalizeH="0" baseline="0" dirty="0">
                <a:ln>
                  <a:noFill/>
                </a:ln>
                <a:solidFill>
                  <a:schemeClr val="tx1"/>
                </a:solidFill>
                <a:effectLst>
                  <a:outerShdw blurRad="38100" dist="38100" dir="2700000" algn="tl">
                    <a:srgbClr val="000000">
                      <a:alpha val="43137"/>
                    </a:srgbClr>
                  </a:outerShdw>
                </a:effectLst>
              </a:rPr>
              <a:t>1,2</a:t>
            </a:r>
            <a:r>
              <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rPr>
              <a:t>位とよりは</a:t>
            </a:r>
            <a:endParaRPr kumimoji="1" lang="en-US" altLang="ja-JP" sz="2400" b="0" i="0" u="none" strike="noStrike" cap="none" normalizeH="0" baseline="0" dirty="0">
              <a:ln>
                <a:noFill/>
              </a:ln>
              <a:solidFill>
                <a:schemeClr val="tx1"/>
              </a:solidFill>
              <a:effectLst>
                <a:outerShdw blurRad="38100" dist="38100" dir="2700000" algn="tl">
                  <a:srgbClr val="000000">
                    <a:alpha val="43137"/>
                  </a:srgbClr>
                </a:outerShdw>
              </a:effectLst>
            </a:endParaRPr>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en-US" altLang="ja-JP" sz="2400" dirty="0"/>
              <a:t>5</a:t>
            </a:r>
            <a:r>
              <a:rPr lang="ja-JP" altLang="en-US" sz="2400" dirty="0"/>
              <a:t>位と協力しよう</a:t>
            </a:r>
            <a:endPar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grpSp>
        <p:nvGrpSpPr>
          <p:cNvPr id="27" name="グループ化 26"/>
          <p:cNvGrpSpPr/>
          <p:nvPr/>
        </p:nvGrpSpPr>
        <p:grpSpPr>
          <a:xfrm>
            <a:off x="2769730" y="4530201"/>
            <a:ext cx="1562100" cy="710781"/>
            <a:chOff x="2971800" y="4419600"/>
            <a:chExt cx="1562100" cy="710781"/>
          </a:xfrm>
        </p:grpSpPr>
        <p:cxnSp>
          <p:nvCxnSpPr>
            <p:cNvPr id="24" name="直線矢印コネクタ 23"/>
            <p:cNvCxnSpPr/>
            <p:nvPr/>
          </p:nvCxnSpPr>
          <p:spPr bwMode="auto">
            <a:xfrm flipH="1" flipV="1">
              <a:off x="2971800" y="4419600"/>
              <a:ext cx="1562100" cy="710781"/>
            </a:xfrm>
            <a:prstGeom prst="straightConnector1">
              <a:avLst/>
            </a:prstGeom>
            <a:noFill/>
            <a:ln w="31750" cap="flat" cmpd="sng" algn="ctr">
              <a:solidFill>
                <a:schemeClr val="tx1"/>
              </a:solidFill>
              <a:prstDash val="solid"/>
              <a:round/>
              <a:headEnd type="none"/>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正方形/長方形 20"/>
            <p:cNvSpPr/>
            <p:nvPr/>
          </p:nvSpPr>
          <p:spPr bwMode="auto">
            <a:xfrm>
              <a:off x="3775940" y="4606944"/>
              <a:ext cx="304800" cy="45002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16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材</a:t>
              </a:r>
              <a:endParaRPr kumimoji="1" lang="en-US" altLang="ja-JP" sz="16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16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木</a:t>
              </a:r>
            </a:p>
          </p:txBody>
        </p:sp>
        <p:sp>
          <p:nvSpPr>
            <p:cNvPr id="20" name="正方形/長方形 19"/>
            <p:cNvSpPr/>
            <p:nvPr/>
          </p:nvSpPr>
          <p:spPr bwMode="auto">
            <a:xfrm>
              <a:off x="3386149" y="4481952"/>
              <a:ext cx="304800" cy="45002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16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材</a:t>
              </a:r>
              <a:endParaRPr kumimoji="1" lang="en-US" altLang="ja-JP" sz="16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16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木</a:t>
              </a:r>
            </a:p>
          </p:txBody>
        </p:sp>
      </p:grpSp>
      <p:grpSp>
        <p:nvGrpSpPr>
          <p:cNvPr id="26" name="グループ化 25"/>
          <p:cNvGrpSpPr/>
          <p:nvPr/>
        </p:nvGrpSpPr>
        <p:grpSpPr>
          <a:xfrm>
            <a:off x="2624116" y="5104933"/>
            <a:ext cx="1562100" cy="710781"/>
            <a:chOff x="2838450" y="4934163"/>
            <a:chExt cx="1562100" cy="710781"/>
          </a:xfrm>
        </p:grpSpPr>
        <p:cxnSp>
          <p:nvCxnSpPr>
            <p:cNvPr id="25" name="直線矢印コネクタ 24"/>
            <p:cNvCxnSpPr/>
            <p:nvPr/>
          </p:nvCxnSpPr>
          <p:spPr bwMode="auto">
            <a:xfrm flipH="1" flipV="1">
              <a:off x="2838450" y="4934163"/>
              <a:ext cx="1562100" cy="710781"/>
            </a:xfrm>
            <a:prstGeom prst="straightConnector1">
              <a:avLst/>
            </a:prstGeom>
            <a:noFill/>
            <a:ln w="31750" cap="flat" cmpd="sng" algn="ctr">
              <a:solidFill>
                <a:schemeClr val="tx1"/>
              </a:solidFill>
              <a:prstDash val="solid"/>
              <a:round/>
              <a:headEnd type="triangle"/>
              <a:tailEnd type="non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正方形/長方形 21"/>
            <p:cNvSpPr/>
            <p:nvPr/>
          </p:nvSpPr>
          <p:spPr bwMode="auto">
            <a:xfrm>
              <a:off x="3382736" y="4986627"/>
              <a:ext cx="304800" cy="450028"/>
            </a:xfrm>
            <a:prstGeom prst="rect">
              <a:avLst/>
            </a:prstGeom>
            <a:solidFill>
              <a:schemeClr val="tx1">
                <a:lumMod val="5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600" dirty="0"/>
                <a:t>鉄</a:t>
              </a:r>
              <a:endParaRPr kumimoji="1" lang="en-US" altLang="ja-JP" sz="16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Tree>
    <p:extLst>
      <p:ext uri="{BB962C8B-B14F-4D97-AF65-F5344CB8AC3E}">
        <p14:creationId xmlns:p14="http://schemas.microsoft.com/office/powerpoint/2010/main" val="124934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heckerboard(across)">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heckerboard(across)">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heckerboard(across)">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right)">
                                      <p:cBhvr>
                                        <p:cTn id="37" dur="500"/>
                                        <p:tgtEl>
                                          <p:spTgt spid="27"/>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Times New Roman" panose="02020603050405020304" pitchFamily="18" charset="0"/>
              </a:rPr>
              <a:t>ゲームの分類：利得</a:t>
            </a:r>
          </a:p>
        </p:txBody>
      </p:sp>
      <p:sp>
        <p:nvSpPr>
          <p:cNvPr id="3" name="コンテンツ プレースホルダー 2"/>
          <p:cNvSpPr>
            <a:spLocks noGrp="1"/>
          </p:cNvSpPr>
          <p:nvPr>
            <p:ph idx="1"/>
          </p:nvPr>
        </p:nvSpPr>
        <p:spPr/>
        <p:txBody>
          <a:bodyPr/>
          <a:lstStyle/>
          <a:p>
            <a:r>
              <a:rPr lang="ja-JP" altLang="en-US" dirty="0">
                <a:latin typeface="Times New Roman" panose="02020603050405020304" pitchFamily="18" charset="0"/>
              </a:rPr>
              <a:t>零和</a:t>
            </a:r>
            <a:endParaRPr lang="en-US" altLang="ja-JP" dirty="0">
              <a:latin typeface="Times New Roman" panose="02020603050405020304" pitchFamily="18" charset="0"/>
            </a:endParaRPr>
          </a:p>
          <a:p>
            <a:pPr lvl="1"/>
            <a:r>
              <a:rPr kumimoji="1" lang="ja-JP" altLang="en-US" dirty="0">
                <a:latin typeface="Times New Roman" panose="02020603050405020304" pitchFamily="18" charset="0"/>
              </a:rPr>
              <a:t>プレイヤー全体の利得の和が常に</a:t>
            </a:r>
            <a:r>
              <a:rPr kumimoji="1" lang="en-US" altLang="ja-JP" dirty="0">
                <a:latin typeface="Times New Roman" panose="02020603050405020304" pitchFamily="18" charset="0"/>
              </a:rPr>
              <a:t>0</a:t>
            </a:r>
          </a:p>
          <a:p>
            <a:pPr lvl="2"/>
            <a:r>
              <a:rPr lang="ja-JP" altLang="en-US" dirty="0">
                <a:latin typeface="Times New Roman" panose="02020603050405020304" pitchFamily="18" charset="0"/>
              </a:rPr>
              <a:t>自分が得点する⇒他の誰かが減点される</a:t>
            </a:r>
            <a:endParaRPr kumimoji="1" lang="en-US" altLang="ja-JP" dirty="0">
              <a:latin typeface="Times New Roman" panose="02020603050405020304" pitchFamily="18" charset="0"/>
            </a:endParaRPr>
          </a:p>
          <a:p>
            <a:r>
              <a:rPr lang="ja-JP" altLang="en-US" dirty="0">
                <a:latin typeface="Times New Roman" panose="02020603050405020304" pitchFamily="18" charset="0"/>
              </a:rPr>
              <a:t>非零和</a:t>
            </a:r>
            <a:endParaRPr lang="en-US" altLang="ja-JP" dirty="0">
              <a:latin typeface="Times New Roman" panose="02020603050405020304" pitchFamily="18" charset="0"/>
            </a:endParaRPr>
          </a:p>
          <a:p>
            <a:pPr lvl="1"/>
            <a:r>
              <a:rPr lang="ja-JP" altLang="en-US" dirty="0">
                <a:latin typeface="Times New Roman" panose="02020603050405020304" pitchFamily="18" charset="0"/>
              </a:rPr>
              <a:t>他のプレイヤーと無関係に得点可能</a:t>
            </a:r>
            <a:endParaRPr lang="en-US" altLang="ja-JP" dirty="0">
              <a:latin typeface="Times New Roman" panose="02020603050405020304" pitchFamily="18" charset="0"/>
            </a:endParaRPr>
          </a:p>
          <a:p>
            <a:pPr lvl="2"/>
            <a:r>
              <a:rPr lang="ja-JP" altLang="en-US" dirty="0">
                <a:latin typeface="Times New Roman" panose="02020603050405020304" pitchFamily="18" charset="0"/>
              </a:rPr>
              <a:t>全員勝ちや全員負けもあり得る</a:t>
            </a:r>
            <a:endParaRPr lang="en-US" altLang="ja-JP" dirty="0">
              <a:latin typeface="Times New Roman" panose="02020603050405020304" pitchFamily="18" charset="0"/>
            </a:endParaRPr>
          </a:p>
          <a:p>
            <a:pPr marL="914400" lvl="2" indent="0">
              <a:buNone/>
            </a:pPr>
            <a:r>
              <a:rPr lang="ja-JP" altLang="en-US" dirty="0">
                <a:latin typeface="Times New Roman" panose="02020603050405020304" pitchFamily="18" charset="0"/>
              </a:rPr>
              <a:t>⇒場合によっては他のプレイヤーと協力もできる</a:t>
            </a:r>
            <a:endParaRPr lang="en-US" altLang="ja-JP" dirty="0">
              <a:latin typeface="Times New Roman" panose="02020603050405020304" pitchFamily="18" charset="0"/>
            </a:endParaRPr>
          </a:p>
          <a:p>
            <a:pPr lvl="1"/>
            <a:r>
              <a:rPr lang="ja-JP" altLang="en-US" dirty="0">
                <a:latin typeface="Times New Roman" panose="02020603050405020304" pitchFamily="18" charset="0"/>
              </a:rPr>
              <a:t>プレイヤー全員が胴元に寺銭を取られる</a:t>
            </a:r>
            <a:endParaRPr lang="en-US" altLang="ja-JP" dirty="0">
              <a:latin typeface="Times New Roman" panose="02020603050405020304" pitchFamily="18" charset="0"/>
            </a:endParaRPr>
          </a:p>
        </p:txBody>
      </p:sp>
    </p:spTree>
    <p:extLst>
      <p:ext uri="{BB962C8B-B14F-4D97-AF65-F5344CB8AC3E}">
        <p14:creationId xmlns:p14="http://schemas.microsoft.com/office/powerpoint/2010/main" val="3396548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Times New Roman" panose="02020603050405020304" pitchFamily="18" charset="0"/>
              </a:rPr>
              <a:t>零和ゲームの例：麻雀</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4766" y="5120429"/>
            <a:ext cx="304869" cy="457304"/>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9635" y="5120429"/>
            <a:ext cx="304869" cy="457304"/>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504" y="5120429"/>
            <a:ext cx="304869" cy="457304"/>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9373" y="5120429"/>
            <a:ext cx="304869" cy="457304"/>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4242" y="5120429"/>
            <a:ext cx="304869" cy="457304"/>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9111" y="5120429"/>
            <a:ext cx="304869" cy="457304"/>
          </a:xfrm>
          <a:prstGeom prst="rect">
            <a:avLst/>
          </a:prstGeom>
        </p:spPr>
      </p:pic>
      <p:pic>
        <p:nvPicPr>
          <p:cNvPr id="9" name="図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82121" y="5120429"/>
            <a:ext cx="304869" cy="457304"/>
          </a:xfrm>
          <a:prstGeom prst="rect">
            <a:avLst/>
          </a:prstGeom>
        </p:spPr>
      </p:pic>
      <p:pic>
        <p:nvPicPr>
          <p:cNvPr id="10" name="図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5131" y="5120429"/>
            <a:ext cx="304869" cy="457304"/>
          </a:xfrm>
          <a:prstGeom prst="rect">
            <a:avLst/>
          </a:prstGeom>
        </p:spPr>
      </p:pic>
      <p:pic>
        <p:nvPicPr>
          <p:cNvPr id="11" name="図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90551" y="5120429"/>
            <a:ext cx="304869" cy="457304"/>
          </a:xfrm>
          <a:prstGeom prst="rect">
            <a:avLst/>
          </a:prstGeom>
        </p:spPr>
      </p:pic>
      <p:pic>
        <p:nvPicPr>
          <p:cNvPr id="12" name="図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91151" y="5120429"/>
            <a:ext cx="304869" cy="457304"/>
          </a:xfrm>
          <a:prstGeom prst="rect">
            <a:avLst/>
          </a:prstGeom>
        </p:spPr>
      </p:pic>
      <p:pic>
        <p:nvPicPr>
          <p:cNvPr id="13" name="図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91306" y="5120429"/>
            <a:ext cx="304869" cy="457304"/>
          </a:xfrm>
          <a:prstGeom prst="rect">
            <a:avLst/>
          </a:prstGeom>
        </p:spPr>
      </p:pic>
      <p:pic>
        <p:nvPicPr>
          <p:cNvPr id="14" name="図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96175" y="5120429"/>
            <a:ext cx="304869" cy="457304"/>
          </a:xfrm>
          <a:prstGeom prst="rect">
            <a:avLst/>
          </a:prstGeom>
        </p:spPr>
      </p:pic>
      <p:pic>
        <p:nvPicPr>
          <p:cNvPr id="15" name="図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96330" y="5120429"/>
            <a:ext cx="304869" cy="457304"/>
          </a:xfrm>
          <a:prstGeom prst="rect">
            <a:avLst/>
          </a:prstGeom>
        </p:spPr>
      </p:pic>
      <p:pic>
        <p:nvPicPr>
          <p:cNvPr id="16" name="図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7632" y="5120429"/>
            <a:ext cx="304869" cy="457304"/>
          </a:xfrm>
          <a:prstGeom prst="rect">
            <a:avLst/>
          </a:prstGeom>
        </p:spPr>
      </p:pic>
      <p:pic>
        <p:nvPicPr>
          <p:cNvPr id="17" name="図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62200" y="1981200"/>
            <a:ext cx="304869" cy="457304"/>
          </a:xfrm>
          <a:prstGeom prst="rect">
            <a:avLst/>
          </a:prstGeom>
        </p:spPr>
      </p:pic>
      <p:pic>
        <p:nvPicPr>
          <p:cNvPr id="18" name="図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67069" y="1981200"/>
            <a:ext cx="304869" cy="457304"/>
          </a:xfrm>
          <a:prstGeom prst="rect">
            <a:avLst/>
          </a:prstGeom>
        </p:spPr>
      </p:pic>
      <p:pic>
        <p:nvPicPr>
          <p:cNvPr id="19" name="図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71938" y="1981200"/>
            <a:ext cx="304869" cy="457304"/>
          </a:xfrm>
          <a:prstGeom prst="rect">
            <a:avLst/>
          </a:prstGeom>
        </p:spPr>
      </p:pic>
      <p:pic>
        <p:nvPicPr>
          <p:cNvPr id="20" name="図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74948" y="1981200"/>
            <a:ext cx="304869" cy="457304"/>
          </a:xfrm>
          <a:prstGeom prst="rect">
            <a:avLst/>
          </a:prstGeom>
        </p:spPr>
      </p:pic>
      <p:pic>
        <p:nvPicPr>
          <p:cNvPr id="21" name="図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79817" y="1981200"/>
            <a:ext cx="304869" cy="457304"/>
          </a:xfrm>
          <a:prstGeom prst="rect">
            <a:avLst/>
          </a:prstGeom>
        </p:spPr>
      </p:pic>
      <p:pic>
        <p:nvPicPr>
          <p:cNvPr id="22" name="図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84686" y="1981200"/>
            <a:ext cx="304869" cy="457304"/>
          </a:xfrm>
          <a:prstGeom prst="rect">
            <a:avLst/>
          </a:prstGeom>
        </p:spPr>
      </p:pic>
      <p:pic>
        <p:nvPicPr>
          <p:cNvPr id="23" name="図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87696" y="1981200"/>
            <a:ext cx="304869" cy="457304"/>
          </a:xfrm>
          <a:prstGeom prst="rect">
            <a:avLst/>
          </a:prstGeom>
        </p:spPr>
      </p:pic>
      <p:pic>
        <p:nvPicPr>
          <p:cNvPr id="24" name="図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92565" y="1981200"/>
            <a:ext cx="304869" cy="457304"/>
          </a:xfrm>
          <a:prstGeom prst="rect">
            <a:avLst/>
          </a:prstGeom>
        </p:spPr>
      </p:pic>
      <p:pic>
        <p:nvPicPr>
          <p:cNvPr id="25" name="図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97434" y="1981200"/>
            <a:ext cx="304869" cy="457304"/>
          </a:xfrm>
          <a:prstGeom prst="rect">
            <a:avLst/>
          </a:prstGeom>
        </p:spPr>
      </p:pic>
      <p:pic>
        <p:nvPicPr>
          <p:cNvPr id="26" name="図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00444" y="1981200"/>
            <a:ext cx="304869" cy="457304"/>
          </a:xfrm>
          <a:prstGeom prst="rect">
            <a:avLst/>
          </a:prstGeom>
        </p:spPr>
      </p:pic>
      <p:pic>
        <p:nvPicPr>
          <p:cNvPr id="27" name="図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05313" y="1981200"/>
            <a:ext cx="304869" cy="457304"/>
          </a:xfrm>
          <a:prstGeom prst="rect">
            <a:avLst/>
          </a:prstGeom>
        </p:spPr>
      </p:pic>
      <p:pic>
        <p:nvPicPr>
          <p:cNvPr id="28" name="図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10182" y="1981200"/>
            <a:ext cx="304869" cy="457304"/>
          </a:xfrm>
          <a:prstGeom prst="rect">
            <a:avLst/>
          </a:prstGeom>
        </p:spPr>
      </p:pic>
      <p:pic>
        <p:nvPicPr>
          <p:cNvPr id="29" name="図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15051" y="1981200"/>
            <a:ext cx="304869" cy="457304"/>
          </a:xfrm>
          <a:prstGeom prst="rect">
            <a:avLst/>
          </a:prstGeom>
        </p:spPr>
      </p:pic>
      <p:pic>
        <p:nvPicPr>
          <p:cNvPr id="30" name="図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400000">
            <a:off x="1636605" y="2027139"/>
            <a:ext cx="304869" cy="457304"/>
          </a:xfrm>
          <a:prstGeom prst="rect">
            <a:avLst/>
          </a:prstGeom>
        </p:spPr>
      </p:pic>
      <p:pic>
        <p:nvPicPr>
          <p:cNvPr id="32" name="図 3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400000">
            <a:off x="1636604" y="2339194"/>
            <a:ext cx="304869" cy="457304"/>
          </a:xfrm>
          <a:prstGeom prst="rect">
            <a:avLst/>
          </a:prstGeom>
        </p:spPr>
      </p:pic>
      <p:pic>
        <p:nvPicPr>
          <p:cNvPr id="33" name="図 3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400000">
            <a:off x="1636603" y="2651249"/>
            <a:ext cx="304869" cy="457304"/>
          </a:xfrm>
          <a:prstGeom prst="rect">
            <a:avLst/>
          </a:prstGeom>
        </p:spPr>
      </p:pic>
      <p:pic>
        <p:nvPicPr>
          <p:cNvPr id="34" name="図 3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400000">
            <a:off x="1636602" y="2963304"/>
            <a:ext cx="304869" cy="457304"/>
          </a:xfrm>
          <a:prstGeom prst="rect">
            <a:avLst/>
          </a:prstGeom>
        </p:spPr>
      </p:pic>
      <p:pic>
        <p:nvPicPr>
          <p:cNvPr id="35" name="図 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400000">
            <a:off x="1636601" y="3275359"/>
            <a:ext cx="304869" cy="457304"/>
          </a:xfrm>
          <a:prstGeom prst="rect">
            <a:avLst/>
          </a:prstGeom>
        </p:spPr>
      </p:pic>
      <p:pic>
        <p:nvPicPr>
          <p:cNvPr id="36" name="図 3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400000">
            <a:off x="1636600" y="3587414"/>
            <a:ext cx="304869" cy="457304"/>
          </a:xfrm>
          <a:prstGeom prst="rect">
            <a:avLst/>
          </a:prstGeom>
        </p:spPr>
      </p:pic>
      <p:pic>
        <p:nvPicPr>
          <p:cNvPr id="37" name="図 3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400000">
            <a:off x="1636873" y="3892284"/>
            <a:ext cx="304869" cy="457304"/>
          </a:xfrm>
          <a:prstGeom prst="rect">
            <a:avLst/>
          </a:prstGeom>
        </p:spPr>
      </p:pic>
      <p:pic>
        <p:nvPicPr>
          <p:cNvPr id="38" name="図 3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400000">
            <a:off x="1636872" y="4204339"/>
            <a:ext cx="304869" cy="457304"/>
          </a:xfrm>
          <a:prstGeom prst="rect">
            <a:avLst/>
          </a:prstGeom>
        </p:spPr>
      </p:pic>
      <p:pic>
        <p:nvPicPr>
          <p:cNvPr id="39" name="図 3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400000">
            <a:off x="1636871" y="4516394"/>
            <a:ext cx="304869" cy="457304"/>
          </a:xfrm>
          <a:prstGeom prst="rect">
            <a:avLst/>
          </a:prstGeom>
        </p:spPr>
      </p:pic>
      <p:pic>
        <p:nvPicPr>
          <p:cNvPr id="40" name="図 3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400000">
            <a:off x="1636870" y="4828449"/>
            <a:ext cx="304869" cy="457304"/>
          </a:xfrm>
          <a:prstGeom prst="rect">
            <a:avLst/>
          </a:prstGeom>
        </p:spPr>
      </p:pic>
      <p:pic>
        <p:nvPicPr>
          <p:cNvPr id="41" name="図 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400000">
            <a:off x="1636869" y="5140504"/>
            <a:ext cx="304869" cy="457304"/>
          </a:xfrm>
          <a:prstGeom prst="rect">
            <a:avLst/>
          </a:prstGeom>
        </p:spPr>
      </p:pic>
      <p:pic>
        <p:nvPicPr>
          <p:cNvPr id="42" name="図 4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400000">
            <a:off x="1636868" y="5452559"/>
            <a:ext cx="304869" cy="457304"/>
          </a:xfrm>
          <a:prstGeom prst="rect">
            <a:avLst/>
          </a:prstGeom>
        </p:spPr>
      </p:pic>
      <p:pic>
        <p:nvPicPr>
          <p:cNvPr id="43" name="図 4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400000">
            <a:off x="1636600" y="1729455"/>
            <a:ext cx="304869" cy="457304"/>
          </a:xfrm>
          <a:prstGeom prst="rect">
            <a:avLst/>
          </a:prstGeom>
        </p:spPr>
      </p:pic>
      <p:pic>
        <p:nvPicPr>
          <p:cNvPr id="44" name="図 4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6200000">
            <a:off x="7238921" y="2027138"/>
            <a:ext cx="304869" cy="457304"/>
          </a:xfrm>
          <a:prstGeom prst="rect">
            <a:avLst/>
          </a:prstGeom>
        </p:spPr>
      </p:pic>
      <p:pic>
        <p:nvPicPr>
          <p:cNvPr id="45" name="図 4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6200000">
            <a:off x="7238920" y="2339193"/>
            <a:ext cx="304869" cy="457304"/>
          </a:xfrm>
          <a:prstGeom prst="rect">
            <a:avLst/>
          </a:prstGeom>
        </p:spPr>
      </p:pic>
      <p:pic>
        <p:nvPicPr>
          <p:cNvPr id="46" name="図 4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6200000">
            <a:off x="7238919" y="2651248"/>
            <a:ext cx="304869" cy="457304"/>
          </a:xfrm>
          <a:prstGeom prst="rect">
            <a:avLst/>
          </a:prstGeom>
        </p:spPr>
      </p:pic>
      <p:pic>
        <p:nvPicPr>
          <p:cNvPr id="47" name="図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6200000">
            <a:off x="7238918" y="2963303"/>
            <a:ext cx="304869" cy="457304"/>
          </a:xfrm>
          <a:prstGeom prst="rect">
            <a:avLst/>
          </a:prstGeom>
        </p:spPr>
      </p:pic>
      <p:pic>
        <p:nvPicPr>
          <p:cNvPr id="48" name="図 4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6200000">
            <a:off x="7238917" y="3275358"/>
            <a:ext cx="304869" cy="457304"/>
          </a:xfrm>
          <a:prstGeom prst="rect">
            <a:avLst/>
          </a:prstGeom>
        </p:spPr>
      </p:pic>
      <p:pic>
        <p:nvPicPr>
          <p:cNvPr id="49" name="図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6200000">
            <a:off x="7238916" y="3587413"/>
            <a:ext cx="304869" cy="457304"/>
          </a:xfrm>
          <a:prstGeom prst="rect">
            <a:avLst/>
          </a:prstGeom>
        </p:spPr>
      </p:pic>
      <p:pic>
        <p:nvPicPr>
          <p:cNvPr id="50" name="図 4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6200000">
            <a:off x="7239189" y="3892283"/>
            <a:ext cx="304869" cy="457304"/>
          </a:xfrm>
          <a:prstGeom prst="rect">
            <a:avLst/>
          </a:prstGeom>
        </p:spPr>
      </p:pic>
      <p:pic>
        <p:nvPicPr>
          <p:cNvPr id="51" name="図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6200000">
            <a:off x="7239188" y="4204338"/>
            <a:ext cx="304869" cy="457304"/>
          </a:xfrm>
          <a:prstGeom prst="rect">
            <a:avLst/>
          </a:prstGeom>
        </p:spPr>
      </p:pic>
      <p:pic>
        <p:nvPicPr>
          <p:cNvPr id="52" name="図 5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6200000">
            <a:off x="7239187" y="4516393"/>
            <a:ext cx="304869" cy="457304"/>
          </a:xfrm>
          <a:prstGeom prst="rect">
            <a:avLst/>
          </a:prstGeom>
        </p:spPr>
      </p:pic>
      <p:pic>
        <p:nvPicPr>
          <p:cNvPr id="53" name="図 5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6200000">
            <a:off x="7239186" y="4828448"/>
            <a:ext cx="304869" cy="457304"/>
          </a:xfrm>
          <a:prstGeom prst="rect">
            <a:avLst/>
          </a:prstGeom>
        </p:spPr>
      </p:pic>
      <p:pic>
        <p:nvPicPr>
          <p:cNvPr id="54" name="図 5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6200000">
            <a:off x="7239185" y="5140503"/>
            <a:ext cx="304869" cy="457304"/>
          </a:xfrm>
          <a:prstGeom prst="rect">
            <a:avLst/>
          </a:prstGeom>
        </p:spPr>
      </p:pic>
      <p:pic>
        <p:nvPicPr>
          <p:cNvPr id="55" name="図 5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6200000">
            <a:off x="7239184" y="5452558"/>
            <a:ext cx="304869" cy="457304"/>
          </a:xfrm>
          <a:prstGeom prst="rect">
            <a:avLst/>
          </a:prstGeom>
        </p:spPr>
      </p:pic>
      <p:pic>
        <p:nvPicPr>
          <p:cNvPr id="56" name="図 5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6200000">
            <a:off x="7238916" y="1729454"/>
            <a:ext cx="304869" cy="457304"/>
          </a:xfrm>
          <a:prstGeom prst="rect">
            <a:avLst/>
          </a:prstGeom>
        </p:spPr>
      </p:pic>
      <p:sp>
        <p:nvSpPr>
          <p:cNvPr id="57" name="テキスト ボックス 56"/>
          <p:cNvSpPr txBox="1"/>
          <p:nvPr/>
        </p:nvSpPr>
        <p:spPr>
          <a:xfrm>
            <a:off x="2379734" y="5879685"/>
            <a:ext cx="1343638" cy="523220"/>
          </a:xfrm>
          <a:prstGeom prst="rect">
            <a:avLst/>
          </a:prstGeom>
          <a:noFill/>
        </p:spPr>
        <p:txBody>
          <a:bodyPr wrap="none" rtlCol="0">
            <a:spAutoFit/>
          </a:bodyPr>
          <a:lstStyle/>
          <a:p>
            <a:r>
              <a:rPr kumimoji="1" lang="en-US" altLang="ja-JP" dirty="0"/>
              <a:t>+32,000</a:t>
            </a:r>
            <a:endParaRPr kumimoji="1" lang="ja-JP" altLang="en-US" dirty="0"/>
          </a:p>
        </p:txBody>
      </p:sp>
      <p:grpSp>
        <p:nvGrpSpPr>
          <p:cNvPr id="75" name="グループ化 74"/>
          <p:cNvGrpSpPr/>
          <p:nvPr/>
        </p:nvGrpSpPr>
        <p:grpSpPr>
          <a:xfrm>
            <a:off x="2364059" y="2510134"/>
            <a:ext cx="4481347" cy="2394531"/>
            <a:chOff x="2364059" y="2510134"/>
            <a:chExt cx="4481347" cy="2394531"/>
          </a:xfrm>
        </p:grpSpPr>
        <p:sp>
          <p:nvSpPr>
            <p:cNvPr id="74" name="下矢印 73"/>
            <p:cNvSpPr/>
            <p:nvPr/>
          </p:nvSpPr>
          <p:spPr bwMode="auto">
            <a:xfrm>
              <a:off x="4254074" y="2510134"/>
              <a:ext cx="390925" cy="2394531"/>
            </a:xfrm>
            <a:prstGeom prst="downArrow">
              <a:avLst/>
            </a:prstGeom>
            <a:solidFill>
              <a:srgbClr val="00CC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2" name="曲折矢印 71"/>
            <p:cNvSpPr/>
            <p:nvPr/>
          </p:nvSpPr>
          <p:spPr bwMode="auto">
            <a:xfrm rot="5400000">
              <a:off x="2158180" y="3860767"/>
              <a:ext cx="1219200" cy="807441"/>
            </a:xfrm>
            <a:prstGeom prst="bentArrow">
              <a:avLst/>
            </a:prstGeom>
            <a:solidFill>
              <a:srgbClr val="00CC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3" name="曲折矢印 72"/>
            <p:cNvSpPr/>
            <p:nvPr/>
          </p:nvSpPr>
          <p:spPr bwMode="auto">
            <a:xfrm rot="5400000" flipV="1">
              <a:off x="5828032" y="3856713"/>
              <a:ext cx="1219200" cy="815548"/>
            </a:xfrm>
            <a:prstGeom prst="bentArrow">
              <a:avLst/>
            </a:prstGeom>
            <a:solidFill>
              <a:srgbClr val="00CC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pic>
          <p:nvPicPr>
            <p:cNvPr id="61" name="図 6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90485" y="2710975"/>
              <a:ext cx="952500" cy="95250"/>
            </a:xfrm>
            <a:prstGeom prst="rect">
              <a:avLst/>
            </a:prstGeom>
          </p:spPr>
        </p:pic>
        <p:pic>
          <p:nvPicPr>
            <p:cNvPr id="62" name="図 6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990485" y="2909874"/>
              <a:ext cx="952500" cy="95250"/>
            </a:xfrm>
            <a:prstGeom prst="rect">
              <a:avLst/>
            </a:prstGeom>
          </p:spPr>
        </p:pic>
        <p:pic>
          <p:nvPicPr>
            <p:cNvPr id="63" name="図 6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990485" y="3097308"/>
              <a:ext cx="952500" cy="95250"/>
            </a:xfrm>
            <a:prstGeom prst="rect">
              <a:avLst/>
            </a:prstGeom>
          </p:spPr>
        </p:pic>
        <p:pic>
          <p:nvPicPr>
            <p:cNvPr id="64" name="図 6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41168" y="3800965"/>
              <a:ext cx="952500" cy="95250"/>
            </a:xfrm>
            <a:prstGeom prst="rect">
              <a:avLst/>
            </a:prstGeom>
          </p:spPr>
        </p:pic>
        <p:pic>
          <p:nvPicPr>
            <p:cNvPr id="65" name="図 6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41168" y="3988399"/>
              <a:ext cx="952500" cy="95250"/>
            </a:xfrm>
            <a:prstGeom prst="rect">
              <a:avLst/>
            </a:prstGeom>
          </p:spPr>
        </p:pic>
        <p:pic>
          <p:nvPicPr>
            <p:cNvPr id="66" name="図 6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41168" y="4173962"/>
              <a:ext cx="952500" cy="95250"/>
            </a:xfrm>
            <a:prstGeom prst="rect">
              <a:avLst/>
            </a:prstGeom>
          </p:spPr>
        </p:pic>
        <p:pic>
          <p:nvPicPr>
            <p:cNvPr id="67" name="図 6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42581" y="4374434"/>
              <a:ext cx="952500" cy="95250"/>
            </a:xfrm>
            <a:prstGeom prst="rect">
              <a:avLst/>
            </a:prstGeom>
          </p:spPr>
        </p:pic>
        <p:pic>
          <p:nvPicPr>
            <p:cNvPr id="68" name="図 6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84443" y="3800965"/>
              <a:ext cx="952500" cy="95250"/>
            </a:xfrm>
            <a:prstGeom prst="rect">
              <a:avLst/>
            </a:prstGeom>
          </p:spPr>
        </p:pic>
        <p:pic>
          <p:nvPicPr>
            <p:cNvPr id="69" name="図 6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84443" y="3988399"/>
              <a:ext cx="952500" cy="95250"/>
            </a:xfrm>
            <a:prstGeom prst="rect">
              <a:avLst/>
            </a:prstGeom>
          </p:spPr>
        </p:pic>
        <p:pic>
          <p:nvPicPr>
            <p:cNvPr id="70" name="図 6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84443" y="4173962"/>
              <a:ext cx="952500" cy="95250"/>
            </a:xfrm>
            <a:prstGeom prst="rect">
              <a:avLst/>
            </a:prstGeom>
          </p:spPr>
        </p:pic>
        <p:pic>
          <p:nvPicPr>
            <p:cNvPr id="71" name="図 7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85856" y="4374434"/>
              <a:ext cx="952500" cy="95250"/>
            </a:xfrm>
            <a:prstGeom prst="rect">
              <a:avLst/>
            </a:prstGeom>
          </p:spPr>
        </p:pic>
      </p:grpSp>
      <p:grpSp>
        <p:nvGrpSpPr>
          <p:cNvPr id="76" name="グループ化 75"/>
          <p:cNvGrpSpPr/>
          <p:nvPr/>
        </p:nvGrpSpPr>
        <p:grpSpPr>
          <a:xfrm>
            <a:off x="347032" y="1295914"/>
            <a:ext cx="8391890" cy="1583288"/>
            <a:chOff x="347032" y="1295914"/>
            <a:chExt cx="8391890" cy="1583288"/>
          </a:xfrm>
        </p:grpSpPr>
        <p:sp>
          <p:nvSpPr>
            <p:cNvPr id="77" name="テキスト ボックス 76"/>
            <p:cNvSpPr txBox="1"/>
            <p:nvPr/>
          </p:nvSpPr>
          <p:spPr>
            <a:xfrm>
              <a:off x="347032" y="2355982"/>
              <a:ext cx="1048685" cy="523220"/>
            </a:xfrm>
            <a:prstGeom prst="rect">
              <a:avLst/>
            </a:prstGeom>
            <a:noFill/>
          </p:spPr>
          <p:txBody>
            <a:bodyPr wrap="none" rtlCol="0">
              <a:spAutoFit/>
            </a:bodyPr>
            <a:lstStyle/>
            <a:p>
              <a:r>
                <a:rPr kumimoji="1" lang="en-US" altLang="ja-JP" dirty="0"/>
                <a:t>-8,000</a:t>
              </a:r>
              <a:endParaRPr kumimoji="1" lang="ja-JP" altLang="en-US" dirty="0"/>
            </a:p>
          </p:txBody>
        </p:sp>
        <p:sp>
          <p:nvSpPr>
            <p:cNvPr id="78" name="テキスト ボックス 77"/>
            <p:cNvSpPr txBox="1"/>
            <p:nvPr/>
          </p:nvSpPr>
          <p:spPr>
            <a:xfrm>
              <a:off x="2515871" y="1295914"/>
              <a:ext cx="1217001" cy="523220"/>
            </a:xfrm>
            <a:prstGeom prst="rect">
              <a:avLst/>
            </a:prstGeom>
            <a:noFill/>
          </p:spPr>
          <p:txBody>
            <a:bodyPr wrap="none" rtlCol="0">
              <a:spAutoFit/>
            </a:bodyPr>
            <a:lstStyle/>
            <a:p>
              <a:r>
                <a:rPr kumimoji="1" lang="en-US" altLang="ja-JP" dirty="0"/>
                <a:t>-16,000</a:t>
              </a:r>
              <a:endParaRPr kumimoji="1" lang="ja-JP" altLang="en-US" dirty="0"/>
            </a:p>
          </p:txBody>
        </p:sp>
        <p:sp>
          <p:nvSpPr>
            <p:cNvPr id="79" name="テキスト ボックス 78"/>
            <p:cNvSpPr txBox="1"/>
            <p:nvPr/>
          </p:nvSpPr>
          <p:spPr>
            <a:xfrm>
              <a:off x="7690237" y="2355982"/>
              <a:ext cx="1048685" cy="523220"/>
            </a:xfrm>
            <a:prstGeom prst="rect">
              <a:avLst/>
            </a:prstGeom>
            <a:noFill/>
          </p:spPr>
          <p:txBody>
            <a:bodyPr wrap="none" rtlCol="0">
              <a:spAutoFit/>
            </a:bodyPr>
            <a:lstStyle/>
            <a:p>
              <a:r>
                <a:rPr kumimoji="1" lang="en-US" altLang="ja-JP" dirty="0"/>
                <a:t>-8,000</a:t>
              </a:r>
              <a:endParaRPr kumimoji="1" lang="ja-JP" altLang="en-US" dirty="0"/>
            </a:p>
          </p:txBody>
        </p:sp>
      </p:grpSp>
      <p:sp>
        <p:nvSpPr>
          <p:cNvPr id="80" name="テキスト ボックス 79"/>
          <p:cNvSpPr txBox="1"/>
          <p:nvPr/>
        </p:nvSpPr>
        <p:spPr>
          <a:xfrm>
            <a:off x="4572000" y="5817437"/>
            <a:ext cx="4227439" cy="904863"/>
          </a:xfrm>
          <a:prstGeom prst="rect">
            <a:avLst/>
          </a:prstGeom>
          <a:noFill/>
        </p:spPr>
        <p:txBody>
          <a:bodyPr wrap="none" rtlCol="0">
            <a:spAutoFit/>
          </a:bodyPr>
          <a:lstStyle/>
          <a:p>
            <a:pPr algn="l"/>
            <a:r>
              <a:rPr lang="ja-JP" altLang="en-US" sz="2400" dirty="0"/>
              <a:t>自分が得点する</a:t>
            </a:r>
            <a:endParaRPr lang="en-US" altLang="ja-JP" sz="2400" dirty="0"/>
          </a:p>
          <a:p>
            <a:pPr algn="l"/>
            <a:r>
              <a:rPr lang="ja-JP" altLang="en-US" sz="2400" dirty="0"/>
              <a:t>＝他のプレイヤーが減点される</a:t>
            </a:r>
            <a:endParaRPr kumimoji="1" lang="ja-JP" altLang="en-US" sz="2400" dirty="0"/>
          </a:p>
        </p:txBody>
      </p:sp>
    </p:spTree>
    <p:extLst>
      <p:ext uri="{BB962C8B-B14F-4D97-AF65-F5344CB8AC3E}">
        <p14:creationId xmlns:p14="http://schemas.microsoft.com/office/powerpoint/2010/main" val="31310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checkerboard(across)">
                                      <p:cBhvr>
                                        <p:cTn id="13" dur="500"/>
                                        <p:tgtEl>
                                          <p:spTgt spid="5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wipe(up)">
                                      <p:cBhvr>
                                        <p:cTn id="18" dur="500"/>
                                        <p:tgtEl>
                                          <p:spTgt spid="75"/>
                                        </p:tgtEl>
                                      </p:cBhvr>
                                    </p:animEffect>
                                  </p:childTnLst>
                                </p:cTn>
                              </p:par>
                            </p:childTnLst>
                          </p:cTn>
                        </p:par>
                        <p:par>
                          <p:cTn id="19" fill="hold">
                            <p:stCondLst>
                              <p:cond delay="500"/>
                            </p:stCondLst>
                            <p:childTnLst>
                              <p:par>
                                <p:cTn id="20" presetID="5" presetClass="entr" presetSubtype="10"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checkerboard(across)">
                                      <p:cBhvr>
                                        <p:cTn id="22" dur="500"/>
                                        <p:tgtEl>
                                          <p:spTgt spid="7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500" fill="hold"/>
                                        <p:tgtEl>
                                          <p:spTgt spid="80"/>
                                        </p:tgtEl>
                                        <p:attrNameLst>
                                          <p:attrName>ppt_x</p:attrName>
                                        </p:attrNameLst>
                                      </p:cBhvr>
                                      <p:tavLst>
                                        <p:tav tm="0">
                                          <p:val>
                                            <p:strVal val="#ppt_x"/>
                                          </p:val>
                                        </p:tav>
                                        <p:tav tm="100000">
                                          <p:val>
                                            <p:strVal val="#ppt_x"/>
                                          </p:val>
                                        </p:tav>
                                      </p:tavLst>
                                    </p:anim>
                                    <p:anim calcmode="lin" valueType="num">
                                      <p:cBhvr additive="base">
                                        <p:cTn id="28"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8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Times New Roman" panose="02020603050405020304" pitchFamily="18" charset="0"/>
              </a:rPr>
              <a:t>非零和ゲームの例：双六</a:t>
            </a:r>
          </a:p>
        </p:txBody>
      </p:sp>
      <p:sp>
        <p:nvSpPr>
          <p:cNvPr id="7" name="正方形/長方形 6"/>
          <p:cNvSpPr/>
          <p:nvPr/>
        </p:nvSpPr>
        <p:spPr bwMode="auto">
          <a:xfrm>
            <a:off x="603098" y="5105400"/>
            <a:ext cx="1066800" cy="9144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000" b="0" i="0" u="none" strike="noStrike" cap="none" normalizeH="0" dirty="0">
                <a:ln>
                  <a:noFill/>
                </a:ln>
                <a:solidFill>
                  <a:schemeClr val="bg2"/>
                </a:solidFill>
                <a:effectLst/>
                <a:latin typeface="Garamond" panose="02020404030301010803" pitchFamily="18" charset="0"/>
                <a:ea typeface="ＭＳ Ｐゴシック" panose="020B0600070205080204" pitchFamily="50" charset="-128"/>
              </a:rPr>
              <a:t>ふりだし</a:t>
            </a:r>
          </a:p>
        </p:txBody>
      </p:sp>
      <p:sp>
        <p:nvSpPr>
          <p:cNvPr id="8" name="正方形/長方形 7"/>
          <p:cNvSpPr/>
          <p:nvPr/>
        </p:nvSpPr>
        <p:spPr bwMode="auto">
          <a:xfrm>
            <a:off x="1669898" y="5105400"/>
            <a:ext cx="1066800" cy="914400"/>
          </a:xfrm>
          <a:prstGeom prst="rect">
            <a:avLst/>
          </a:prstGeom>
          <a:solidFill>
            <a:srgbClr val="99FF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000" b="0" i="0" u="none" strike="noStrike" cap="none" normalizeH="0" dirty="0">
                <a:ln>
                  <a:noFill/>
                </a:ln>
                <a:solidFill>
                  <a:schemeClr val="bg2"/>
                </a:solidFill>
                <a:effectLst/>
                <a:latin typeface="Garamond" panose="02020404030301010803" pitchFamily="18" charset="0"/>
                <a:ea typeface="ＭＳ Ｐゴシック" panose="020B0600070205080204" pitchFamily="50" charset="-128"/>
              </a:rPr>
              <a:t>+5</a:t>
            </a:r>
            <a:r>
              <a:rPr kumimoji="1" lang="ja-JP" altLang="en-US" sz="2000" b="0" i="0" u="none" strike="noStrike" cap="none" normalizeH="0" dirty="0">
                <a:ln>
                  <a:noFill/>
                </a:ln>
                <a:solidFill>
                  <a:schemeClr val="bg2"/>
                </a:solidFill>
                <a:effectLst/>
                <a:latin typeface="Garamond" panose="02020404030301010803" pitchFamily="18" charset="0"/>
                <a:ea typeface="ＭＳ Ｐゴシック" panose="020B0600070205080204" pitchFamily="50" charset="-128"/>
              </a:rPr>
              <a:t>点</a:t>
            </a:r>
          </a:p>
        </p:txBody>
      </p:sp>
      <p:sp>
        <p:nvSpPr>
          <p:cNvPr id="9" name="正方形/長方形 8"/>
          <p:cNvSpPr/>
          <p:nvPr/>
        </p:nvSpPr>
        <p:spPr bwMode="auto">
          <a:xfrm>
            <a:off x="2736698" y="5105400"/>
            <a:ext cx="1066800" cy="914400"/>
          </a:xfrm>
          <a:prstGeom prst="rect">
            <a:avLst/>
          </a:prstGeom>
          <a:solidFill>
            <a:srgbClr val="99FF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000" b="0" i="0" u="none" strike="noStrike" cap="none" normalizeH="0" dirty="0">
                <a:ln>
                  <a:noFill/>
                </a:ln>
                <a:solidFill>
                  <a:schemeClr val="bg2"/>
                </a:solidFill>
                <a:effectLst/>
                <a:latin typeface="Garamond" panose="02020404030301010803" pitchFamily="18" charset="0"/>
                <a:ea typeface="ＭＳ Ｐゴシック" panose="020B0600070205080204" pitchFamily="50" charset="-128"/>
              </a:rPr>
              <a:t>+2</a:t>
            </a:r>
            <a:r>
              <a:rPr kumimoji="1" lang="ja-JP" altLang="en-US" sz="2000" b="0" i="0" u="none" strike="noStrike" cap="none" normalizeH="0" dirty="0">
                <a:ln>
                  <a:noFill/>
                </a:ln>
                <a:solidFill>
                  <a:schemeClr val="bg2"/>
                </a:solidFill>
                <a:effectLst/>
                <a:latin typeface="Garamond" panose="02020404030301010803" pitchFamily="18" charset="0"/>
                <a:ea typeface="ＭＳ Ｐゴシック" panose="020B0600070205080204" pitchFamily="50" charset="-128"/>
              </a:rPr>
              <a:t>点</a:t>
            </a:r>
          </a:p>
        </p:txBody>
      </p:sp>
      <p:sp>
        <p:nvSpPr>
          <p:cNvPr id="10" name="正方形/長方形 9"/>
          <p:cNvSpPr/>
          <p:nvPr/>
        </p:nvSpPr>
        <p:spPr bwMode="auto">
          <a:xfrm>
            <a:off x="4896318" y="5105400"/>
            <a:ext cx="1066800" cy="914400"/>
          </a:xfrm>
          <a:prstGeom prst="rect">
            <a:avLst/>
          </a:prstGeom>
          <a:solidFill>
            <a:srgbClr val="FF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000" b="0" i="0" u="none" strike="noStrike" cap="none" normalizeH="0" dirty="0">
                <a:ln>
                  <a:noFill/>
                </a:ln>
                <a:solidFill>
                  <a:schemeClr val="bg2"/>
                </a:solidFill>
                <a:effectLst/>
                <a:latin typeface="Garamond" panose="02020404030301010803" pitchFamily="18" charset="0"/>
                <a:ea typeface="ＭＳ Ｐゴシック" panose="020B0600070205080204" pitchFamily="50" charset="-128"/>
              </a:rPr>
              <a:t>-2</a:t>
            </a:r>
            <a:r>
              <a:rPr kumimoji="1" lang="ja-JP" altLang="en-US" sz="2000" b="0" i="0" u="none" strike="noStrike" cap="none" normalizeH="0" dirty="0">
                <a:ln>
                  <a:noFill/>
                </a:ln>
                <a:solidFill>
                  <a:schemeClr val="bg2"/>
                </a:solidFill>
                <a:effectLst/>
                <a:latin typeface="Garamond" panose="02020404030301010803" pitchFamily="18" charset="0"/>
                <a:ea typeface="ＭＳ Ｐゴシック" panose="020B0600070205080204" pitchFamily="50" charset="-128"/>
              </a:rPr>
              <a:t>点</a:t>
            </a:r>
          </a:p>
        </p:txBody>
      </p:sp>
      <p:sp>
        <p:nvSpPr>
          <p:cNvPr id="11" name="正方形/長方形 10"/>
          <p:cNvSpPr/>
          <p:nvPr/>
        </p:nvSpPr>
        <p:spPr bwMode="auto">
          <a:xfrm>
            <a:off x="3816508" y="5105400"/>
            <a:ext cx="1066800" cy="91440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000" b="0" i="0" u="none" strike="noStrike" cap="none" normalizeH="0" dirty="0">
                <a:ln>
                  <a:noFill/>
                </a:ln>
                <a:solidFill>
                  <a:schemeClr val="bg2"/>
                </a:solidFill>
                <a:effectLst/>
                <a:latin typeface="Garamond" panose="02020404030301010803" pitchFamily="18" charset="0"/>
                <a:ea typeface="ＭＳ Ｐゴシック" panose="020B0600070205080204" pitchFamily="50" charset="-128"/>
              </a:rPr>
              <a:t>5</a:t>
            </a:r>
            <a:r>
              <a:rPr lang="ja-JP" altLang="en-US" sz="2000" dirty="0">
                <a:solidFill>
                  <a:schemeClr val="bg2"/>
                </a:solidFill>
                <a:effectLst/>
              </a:rPr>
              <a:t>つ進む</a:t>
            </a:r>
            <a:endParaRPr kumimoji="1" lang="ja-JP" altLang="en-US" sz="2000" b="0" i="0" u="none" strike="noStrike" cap="none" normalizeH="0" dirty="0">
              <a:ln>
                <a:noFill/>
              </a:ln>
              <a:solidFill>
                <a:schemeClr val="bg2"/>
              </a:solidFill>
              <a:effectLst/>
            </a:endParaRPr>
          </a:p>
        </p:txBody>
      </p:sp>
      <p:sp>
        <p:nvSpPr>
          <p:cNvPr id="12" name="正方形/長方形 11"/>
          <p:cNvSpPr/>
          <p:nvPr/>
        </p:nvSpPr>
        <p:spPr bwMode="auto">
          <a:xfrm>
            <a:off x="4909328" y="3284460"/>
            <a:ext cx="1066800" cy="914400"/>
          </a:xfrm>
          <a:prstGeom prst="rect">
            <a:avLst/>
          </a:prstGeom>
          <a:solidFill>
            <a:srgbClr val="FFCC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en-US" altLang="ja-JP" sz="2000" dirty="0">
                <a:solidFill>
                  <a:schemeClr val="bg2"/>
                </a:solidFill>
                <a:effectLst/>
              </a:rPr>
              <a:t>3</a:t>
            </a:r>
            <a:r>
              <a:rPr lang="ja-JP" altLang="en-US" sz="2000" dirty="0">
                <a:solidFill>
                  <a:schemeClr val="bg2"/>
                </a:solidFill>
                <a:effectLst/>
              </a:rPr>
              <a:t>つ戻る</a:t>
            </a:r>
            <a:endParaRPr kumimoji="1" lang="ja-JP" altLang="en-US" sz="2000" b="0" i="0" u="none" strike="noStrike" cap="none" normalizeH="0" dirty="0">
              <a:ln>
                <a:noFill/>
              </a:ln>
              <a:solidFill>
                <a:schemeClr val="bg2"/>
              </a:solidFill>
              <a:effectLst/>
            </a:endParaRPr>
          </a:p>
        </p:txBody>
      </p:sp>
      <p:sp>
        <p:nvSpPr>
          <p:cNvPr id="13" name="正方形/長方形 12"/>
          <p:cNvSpPr/>
          <p:nvPr/>
        </p:nvSpPr>
        <p:spPr bwMode="auto">
          <a:xfrm>
            <a:off x="1731230" y="3284460"/>
            <a:ext cx="1066800" cy="91440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800" dirty="0">
                <a:solidFill>
                  <a:schemeClr val="bg2"/>
                </a:solidFill>
                <a:effectLst/>
              </a:rPr>
              <a:t>もう</a:t>
            </a:r>
            <a:r>
              <a:rPr lang="en-US" altLang="ja-JP" sz="1800" dirty="0">
                <a:solidFill>
                  <a:schemeClr val="bg2"/>
                </a:solidFill>
                <a:effectLst/>
              </a:rPr>
              <a:t>1</a:t>
            </a:r>
            <a:r>
              <a:rPr lang="ja-JP" altLang="en-US" sz="1800" dirty="0">
                <a:solidFill>
                  <a:schemeClr val="bg2"/>
                </a:solidFill>
                <a:effectLst/>
              </a:rPr>
              <a:t>度</a:t>
            </a:r>
            <a:endParaRPr lang="en-US" altLang="ja-JP" sz="1800" dirty="0">
              <a:solidFill>
                <a:schemeClr val="bg2"/>
              </a:solidFill>
              <a:effectLst/>
            </a:endParaRPr>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800" dirty="0">
                <a:solidFill>
                  <a:schemeClr val="bg2"/>
                </a:solidFill>
                <a:effectLst/>
              </a:rPr>
              <a:t>サイコロを</a:t>
            </a:r>
            <a:endParaRPr lang="en-US" altLang="ja-JP" sz="1800" dirty="0">
              <a:solidFill>
                <a:schemeClr val="bg2"/>
              </a:solidFill>
              <a:effectLst/>
            </a:endParaRPr>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800" dirty="0">
                <a:solidFill>
                  <a:schemeClr val="bg2"/>
                </a:solidFill>
                <a:effectLst/>
              </a:rPr>
              <a:t>振る</a:t>
            </a:r>
            <a:endParaRPr kumimoji="1" lang="ja-JP" altLang="en-US" sz="1800" b="0" i="0" u="none" strike="noStrike" cap="none" normalizeH="0" dirty="0">
              <a:ln>
                <a:noFill/>
              </a:ln>
              <a:solidFill>
                <a:schemeClr val="bg2"/>
              </a:solidFill>
              <a:effectLst/>
            </a:endParaRPr>
          </a:p>
        </p:txBody>
      </p:sp>
      <p:sp>
        <p:nvSpPr>
          <p:cNvPr id="14" name="正方形/長方形 13"/>
          <p:cNvSpPr/>
          <p:nvPr/>
        </p:nvSpPr>
        <p:spPr bwMode="auto">
          <a:xfrm>
            <a:off x="5976128" y="4191000"/>
            <a:ext cx="1066800" cy="914400"/>
          </a:xfrm>
          <a:prstGeom prst="rect">
            <a:avLst/>
          </a:prstGeom>
          <a:solidFill>
            <a:srgbClr val="FFCC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en-US" altLang="ja-JP" sz="2000" dirty="0">
                <a:solidFill>
                  <a:schemeClr val="bg2"/>
                </a:solidFill>
                <a:effectLst/>
              </a:rPr>
              <a:t>1</a:t>
            </a:r>
            <a:r>
              <a:rPr lang="ja-JP" altLang="en-US" sz="2000" dirty="0">
                <a:solidFill>
                  <a:schemeClr val="bg2"/>
                </a:solidFill>
                <a:effectLst/>
              </a:rPr>
              <a:t>回休み</a:t>
            </a:r>
            <a:endParaRPr kumimoji="1" lang="ja-JP" altLang="en-US" sz="2000" b="0" i="0" u="none" strike="noStrike" cap="none" normalizeH="0" dirty="0">
              <a:ln>
                <a:noFill/>
              </a:ln>
              <a:solidFill>
                <a:schemeClr val="bg2"/>
              </a:solidFill>
              <a:effectLst/>
            </a:endParaRPr>
          </a:p>
        </p:txBody>
      </p:sp>
      <p:sp>
        <p:nvSpPr>
          <p:cNvPr id="15" name="正方形/長方形 14"/>
          <p:cNvSpPr/>
          <p:nvPr/>
        </p:nvSpPr>
        <p:spPr bwMode="auto">
          <a:xfrm>
            <a:off x="5976128" y="5105400"/>
            <a:ext cx="1066800" cy="914400"/>
          </a:xfrm>
          <a:prstGeom prst="rect">
            <a:avLst/>
          </a:prstGeom>
          <a:solidFill>
            <a:srgbClr val="99FF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000" b="0" i="0" u="none" strike="noStrike" cap="none" normalizeH="0" dirty="0">
                <a:ln>
                  <a:noFill/>
                </a:ln>
                <a:solidFill>
                  <a:schemeClr val="bg2"/>
                </a:solidFill>
                <a:effectLst/>
                <a:latin typeface="Garamond" panose="02020404030301010803" pitchFamily="18" charset="0"/>
                <a:ea typeface="ＭＳ Ｐゴシック" panose="020B0600070205080204" pitchFamily="50" charset="-128"/>
              </a:rPr>
              <a:t>+3</a:t>
            </a:r>
            <a:r>
              <a:rPr kumimoji="1" lang="ja-JP" altLang="en-US" sz="2000" b="0" i="0" u="none" strike="noStrike" cap="none" normalizeH="0" dirty="0">
                <a:ln>
                  <a:noFill/>
                </a:ln>
                <a:solidFill>
                  <a:schemeClr val="bg2"/>
                </a:solidFill>
                <a:effectLst/>
                <a:latin typeface="Garamond" panose="02020404030301010803" pitchFamily="18" charset="0"/>
                <a:ea typeface="ＭＳ Ｐゴシック" panose="020B0600070205080204" pitchFamily="50" charset="-128"/>
              </a:rPr>
              <a:t>点</a:t>
            </a:r>
          </a:p>
        </p:txBody>
      </p:sp>
      <p:sp>
        <p:nvSpPr>
          <p:cNvPr id="16" name="正方形/長方形 15"/>
          <p:cNvSpPr/>
          <p:nvPr/>
        </p:nvSpPr>
        <p:spPr bwMode="auto">
          <a:xfrm>
            <a:off x="5976128" y="3284460"/>
            <a:ext cx="1066800" cy="914400"/>
          </a:xfrm>
          <a:prstGeom prst="rect">
            <a:avLst/>
          </a:prstGeom>
          <a:solidFill>
            <a:srgbClr val="99FF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000" b="0" i="0" u="none" strike="noStrike" cap="none" normalizeH="0" dirty="0">
                <a:ln>
                  <a:noFill/>
                </a:ln>
                <a:solidFill>
                  <a:schemeClr val="bg2"/>
                </a:solidFill>
                <a:effectLst/>
                <a:latin typeface="Garamond" panose="02020404030301010803" pitchFamily="18" charset="0"/>
                <a:ea typeface="ＭＳ Ｐゴシック" panose="020B0600070205080204" pitchFamily="50" charset="-128"/>
              </a:rPr>
              <a:t>+2</a:t>
            </a:r>
            <a:r>
              <a:rPr kumimoji="1" lang="ja-JP" altLang="en-US" sz="2000" b="0" i="0" u="none" strike="noStrike" cap="none" normalizeH="0" dirty="0">
                <a:ln>
                  <a:noFill/>
                </a:ln>
                <a:solidFill>
                  <a:schemeClr val="bg2"/>
                </a:solidFill>
                <a:effectLst/>
                <a:latin typeface="Garamond" panose="02020404030301010803" pitchFamily="18" charset="0"/>
                <a:ea typeface="ＭＳ Ｐゴシック" panose="020B0600070205080204" pitchFamily="50" charset="-128"/>
              </a:rPr>
              <a:t>点</a:t>
            </a:r>
          </a:p>
        </p:txBody>
      </p:sp>
      <p:sp>
        <p:nvSpPr>
          <p:cNvPr id="17" name="正方形/長方形 16"/>
          <p:cNvSpPr/>
          <p:nvPr/>
        </p:nvSpPr>
        <p:spPr bwMode="auto">
          <a:xfrm>
            <a:off x="3831377" y="3284460"/>
            <a:ext cx="1066800" cy="914400"/>
          </a:xfrm>
          <a:prstGeom prst="rect">
            <a:avLst/>
          </a:prstGeom>
          <a:solidFill>
            <a:srgbClr val="FF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000" b="0" i="0" u="none" strike="noStrike" cap="none" normalizeH="0" dirty="0">
                <a:ln>
                  <a:noFill/>
                </a:ln>
                <a:solidFill>
                  <a:schemeClr val="bg2"/>
                </a:solidFill>
                <a:effectLst/>
                <a:latin typeface="Garamond" panose="02020404030301010803" pitchFamily="18" charset="0"/>
                <a:ea typeface="ＭＳ Ｐゴシック" panose="020B0600070205080204" pitchFamily="50" charset="-128"/>
              </a:rPr>
              <a:t>-3</a:t>
            </a:r>
            <a:r>
              <a:rPr kumimoji="1" lang="ja-JP" altLang="en-US" sz="2000" b="0" i="0" u="none" strike="noStrike" cap="none" normalizeH="0" dirty="0">
                <a:ln>
                  <a:noFill/>
                </a:ln>
                <a:solidFill>
                  <a:schemeClr val="bg2"/>
                </a:solidFill>
                <a:effectLst/>
                <a:latin typeface="Garamond" panose="02020404030301010803" pitchFamily="18" charset="0"/>
                <a:ea typeface="ＭＳ Ｐゴシック" panose="020B0600070205080204" pitchFamily="50" charset="-128"/>
              </a:rPr>
              <a:t>点</a:t>
            </a:r>
          </a:p>
        </p:txBody>
      </p:sp>
      <p:sp>
        <p:nvSpPr>
          <p:cNvPr id="18" name="正方形/長方形 17"/>
          <p:cNvSpPr/>
          <p:nvPr/>
        </p:nvSpPr>
        <p:spPr bwMode="auto">
          <a:xfrm>
            <a:off x="2798030" y="3284460"/>
            <a:ext cx="1066800" cy="914400"/>
          </a:xfrm>
          <a:prstGeom prst="rect">
            <a:avLst/>
          </a:prstGeom>
          <a:solidFill>
            <a:srgbClr val="99FF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000" b="0" i="0" u="none" strike="noStrike" cap="none" normalizeH="0" dirty="0">
                <a:ln>
                  <a:noFill/>
                </a:ln>
                <a:solidFill>
                  <a:schemeClr val="bg2"/>
                </a:solidFill>
                <a:effectLst/>
                <a:latin typeface="Garamond" panose="02020404030301010803" pitchFamily="18" charset="0"/>
                <a:ea typeface="ＭＳ Ｐゴシック" panose="020B0600070205080204" pitchFamily="50" charset="-128"/>
              </a:rPr>
              <a:t>+3</a:t>
            </a:r>
            <a:r>
              <a:rPr kumimoji="1" lang="ja-JP" altLang="en-US" sz="2000" b="0" i="0" u="none" strike="noStrike" cap="none" normalizeH="0" dirty="0">
                <a:ln>
                  <a:noFill/>
                </a:ln>
                <a:solidFill>
                  <a:schemeClr val="bg2"/>
                </a:solidFill>
                <a:effectLst/>
                <a:latin typeface="Garamond" panose="02020404030301010803" pitchFamily="18" charset="0"/>
                <a:ea typeface="ＭＳ Ｐゴシック" panose="020B0600070205080204" pitchFamily="50" charset="-128"/>
              </a:rPr>
              <a:t>点</a:t>
            </a:r>
          </a:p>
        </p:txBody>
      </p:sp>
      <p:sp>
        <p:nvSpPr>
          <p:cNvPr id="19" name="正方形/長方形 18"/>
          <p:cNvSpPr/>
          <p:nvPr/>
        </p:nvSpPr>
        <p:spPr bwMode="auto">
          <a:xfrm>
            <a:off x="663502" y="3284460"/>
            <a:ext cx="1066800" cy="914400"/>
          </a:xfrm>
          <a:prstGeom prst="rect">
            <a:avLst/>
          </a:prstGeom>
          <a:solidFill>
            <a:srgbClr val="FFCC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en-US" altLang="ja-JP" sz="2000" dirty="0">
                <a:solidFill>
                  <a:schemeClr val="bg2"/>
                </a:solidFill>
                <a:effectLst/>
              </a:rPr>
              <a:t>1</a:t>
            </a:r>
            <a:r>
              <a:rPr lang="ja-JP" altLang="en-US" sz="2000" dirty="0">
                <a:solidFill>
                  <a:schemeClr val="bg2"/>
                </a:solidFill>
                <a:effectLst/>
              </a:rPr>
              <a:t>回休み</a:t>
            </a:r>
            <a:endParaRPr kumimoji="1" lang="ja-JP" altLang="en-US" sz="2000" b="0" i="0" u="none" strike="noStrike" cap="none" normalizeH="0" dirty="0">
              <a:ln>
                <a:noFill/>
              </a:ln>
              <a:solidFill>
                <a:schemeClr val="bg2"/>
              </a:solidFill>
              <a:effectLst/>
            </a:endParaRPr>
          </a:p>
        </p:txBody>
      </p:sp>
      <p:sp>
        <p:nvSpPr>
          <p:cNvPr id="20" name="正方形/長方形 19"/>
          <p:cNvSpPr/>
          <p:nvPr/>
        </p:nvSpPr>
        <p:spPr bwMode="auto">
          <a:xfrm>
            <a:off x="663502" y="2348183"/>
            <a:ext cx="1066800" cy="914400"/>
          </a:xfrm>
          <a:prstGeom prst="rect">
            <a:avLst/>
          </a:prstGeom>
          <a:solidFill>
            <a:srgbClr val="99FF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000" b="0" i="0" u="none" strike="noStrike" cap="none" normalizeH="0" dirty="0">
                <a:ln>
                  <a:noFill/>
                </a:ln>
                <a:solidFill>
                  <a:schemeClr val="bg2"/>
                </a:solidFill>
                <a:effectLst/>
                <a:latin typeface="Garamond" panose="02020404030301010803" pitchFamily="18" charset="0"/>
                <a:ea typeface="ＭＳ Ｐゴシック" panose="020B0600070205080204" pitchFamily="50" charset="-128"/>
              </a:rPr>
              <a:t>+3</a:t>
            </a:r>
            <a:r>
              <a:rPr kumimoji="1" lang="ja-JP" altLang="en-US" sz="2000" b="0" i="0" u="none" strike="noStrike" cap="none" normalizeH="0" dirty="0">
                <a:ln>
                  <a:noFill/>
                </a:ln>
                <a:solidFill>
                  <a:schemeClr val="bg2"/>
                </a:solidFill>
                <a:effectLst/>
                <a:latin typeface="Garamond" panose="02020404030301010803" pitchFamily="18" charset="0"/>
                <a:ea typeface="ＭＳ Ｐゴシック" panose="020B0600070205080204" pitchFamily="50" charset="-128"/>
              </a:rPr>
              <a:t>点</a:t>
            </a:r>
          </a:p>
        </p:txBody>
      </p:sp>
      <p:sp>
        <p:nvSpPr>
          <p:cNvPr id="21" name="正方形/長方形 20"/>
          <p:cNvSpPr/>
          <p:nvPr/>
        </p:nvSpPr>
        <p:spPr bwMode="auto">
          <a:xfrm>
            <a:off x="663502" y="1432776"/>
            <a:ext cx="1066800" cy="91440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en-US" altLang="ja-JP" sz="2000" dirty="0">
                <a:solidFill>
                  <a:schemeClr val="bg2"/>
                </a:solidFill>
                <a:effectLst/>
              </a:rPr>
              <a:t>2</a:t>
            </a:r>
            <a:r>
              <a:rPr lang="ja-JP" altLang="en-US" sz="2000" dirty="0">
                <a:solidFill>
                  <a:schemeClr val="bg2"/>
                </a:solidFill>
                <a:effectLst/>
              </a:rPr>
              <a:t>つ進む</a:t>
            </a:r>
            <a:endParaRPr kumimoji="1" lang="ja-JP" altLang="en-US" sz="2000" b="0" i="0" u="none" strike="noStrike" cap="none" normalizeH="0" dirty="0">
              <a:ln>
                <a:noFill/>
              </a:ln>
              <a:solidFill>
                <a:schemeClr val="bg2"/>
              </a:solidFill>
              <a:effectLst/>
            </a:endParaRPr>
          </a:p>
        </p:txBody>
      </p:sp>
      <p:sp>
        <p:nvSpPr>
          <p:cNvPr id="22" name="正方形/長方形 21"/>
          <p:cNvSpPr/>
          <p:nvPr/>
        </p:nvSpPr>
        <p:spPr bwMode="auto">
          <a:xfrm>
            <a:off x="1731230" y="1429640"/>
            <a:ext cx="1066800" cy="914400"/>
          </a:xfrm>
          <a:prstGeom prst="rect">
            <a:avLst/>
          </a:prstGeom>
          <a:solidFill>
            <a:srgbClr val="FFCC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en-US" altLang="ja-JP" sz="2000" dirty="0">
                <a:solidFill>
                  <a:schemeClr val="bg2"/>
                </a:solidFill>
                <a:effectLst/>
              </a:rPr>
              <a:t>5</a:t>
            </a:r>
            <a:r>
              <a:rPr lang="ja-JP" altLang="en-US" sz="2000" dirty="0">
                <a:solidFill>
                  <a:schemeClr val="bg2"/>
                </a:solidFill>
                <a:effectLst/>
              </a:rPr>
              <a:t>つ戻る</a:t>
            </a:r>
            <a:endParaRPr kumimoji="1" lang="ja-JP" altLang="en-US" sz="2000" b="0" i="0" u="none" strike="noStrike" cap="none" normalizeH="0" dirty="0">
              <a:ln>
                <a:noFill/>
              </a:ln>
              <a:solidFill>
                <a:schemeClr val="bg2"/>
              </a:solidFill>
              <a:effectLst/>
            </a:endParaRPr>
          </a:p>
        </p:txBody>
      </p:sp>
      <p:sp>
        <p:nvSpPr>
          <p:cNvPr id="23" name="正方形/長方形 22"/>
          <p:cNvSpPr/>
          <p:nvPr/>
        </p:nvSpPr>
        <p:spPr bwMode="auto">
          <a:xfrm>
            <a:off x="2787345" y="1421568"/>
            <a:ext cx="1066800" cy="914400"/>
          </a:xfrm>
          <a:prstGeom prst="rect">
            <a:avLst/>
          </a:prstGeom>
          <a:solidFill>
            <a:srgbClr val="99FF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000" b="0" i="0" u="none" strike="noStrike" cap="none" normalizeH="0" dirty="0">
                <a:ln>
                  <a:noFill/>
                </a:ln>
                <a:solidFill>
                  <a:schemeClr val="bg2"/>
                </a:solidFill>
                <a:effectLst/>
                <a:latin typeface="Garamond" panose="02020404030301010803" pitchFamily="18" charset="0"/>
                <a:ea typeface="ＭＳ Ｐゴシック" panose="020B0600070205080204" pitchFamily="50" charset="-128"/>
              </a:rPr>
              <a:t>+5</a:t>
            </a:r>
            <a:r>
              <a:rPr kumimoji="1" lang="ja-JP" altLang="en-US" sz="2000" b="0" i="0" u="none" strike="noStrike" cap="none" normalizeH="0" dirty="0">
                <a:ln>
                  <a:noFill/>
                </a:ln>
                <a:solidFill>
                  <a:schemeClr val="bg2"/>
                </a:solidFill>
                <a:effectLst/>
                <a:latin typeface="Garamond" panose="02020404030301010803" pitchFamily="18" charset="0"/>
                <a:ea typeface="ＭＳ Ｐゴシック" panose="020B0600070205080204" pitchFamily="50" charset="-128"/>
              </a:rPr>
              <a:t>点</a:t>
            </a:r>
          </a:p>
        </p:txBody>
      </p:sp>
      <p:sp>
        <p:nvSpPr>
          <p:cNvPr id="24" name="正方形/長方形 23"/>
          <p:cNvSpPr/>
          <p:nvPr/>
        </p:nvSpPr>
        <p:spPr bwMode="auto">
          <a:xfrm>
            <a:off x="3864830" y="1417638"/>
            <a:ext cx="1066800" cy="914400"/>
          </a:xfrm>
          <a:prstGeom prst="rect">
            <a:avLst/>
          </a:prstGeom>
          <a:solidFill>
            <a:srgbClr val="FF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000" b="0" i="0" u="none" strike="noStrike" cap="none" normalizeH="0" dirty="0">
                <a:ln>
                  <a:noFill/>
                </a:ln>
                <a:solidFill>
                  <a:schemeClr val="bg2"/>
                </a:solidFill>
                <a:effectLst/>
                <a:latin typeface="Garamond" panose="02020404030301010803" pitchFamily="18" charset="0"/>
                <a:ea typeface="ＭＳ Ｐゴシック" panose="020B0600070205080204" pitchFamily="50" charset="-128"/>
              </a:rPr>
              <a:t>-5</a:t>
            </a:r>
            <a:r>
              <a:rPr kumimoji="1" lang="ja-JP" altLang="en-US" sz="2000" b="0" i="0" u="none" strike="noStrike" cap="none" normalizeH="0" dirty="0">
                <a:ln>
                  <a:noFill/>
                </a:ln>
                <a:solidFill>
                  <a:schemeClr val="bg2"/>
                </a:solidFill>
                <a:effectLst/>
                <a:latin typeface="Garamond" panose="02020404030301010803" pitchFamily="18" charset="0"/>
                <a:ea typeface="ＭＳ Ｐゴシック" panose="020B0600070205080204" pitchFamily="50" charset="-128"/>
              </a:rPr>
              <a:t>点</a:t>
            </a:r>
          </a:p>
        </p:txBody>
      </p:sp>
      <p:sp>
        <p:nvSpPr>
          <p:cNvPr id="25" name="正方形/長方形 24"/>
          <p:cNvSpPr/>
          <p:nvPr/>
        </p:nvSpPr>
        <p:spPr bwMode="auto">
          <a:xfrm>
            <a:off x="4942315" y="1417638"/>
            <a:ext cx="1066800" cy="914400"/>
          </a:xfrm>
          <a:prstGeom prst="rect">
            <a:avLst/>
          </a:prstGeom>
          <a:solidFill>
            <a:srgbClr val="FFCC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1800" b="0" i="0" u="none" strike="noStrike" cap="none" normalizeH="0" dirty="0">
                <a:ln>
                  <a:noFill/>
                </a:ln>
                <a:solidFill>
                  <a:schemeClr val="bg2"/>
                </a:solidFill>
                <a:effectLst/>
              </a:rPr>
              <a:t>ふりだしに</a:t>
            </a:r>
            <a:endParaRPr kumimoji="1" lang="en-US" altLang="ja-JP" sz="1800" b="0" i="0" u="none" strike="noStrike" cap="none" normalizeH="0" dirty="0">
              <a:ln>
                <a:noFill/>
              </a:ln>
              <a:solidFill>
                <a:schemeClr val="bg2"/>
              </a:solidFill>
              <a:effectLst/>
            </a:endParaRPr>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1800" dirty="0">
                <a:solidFill>
                  <a:schemeClr val="bg2"/>
                </a:solidFill>
                <a:effectLst/>
              </a:rPr>
              <a:t>戻る</a:t>
            </a:r>
            <a:endParaRPr kumimoji="1" lang="ja-JP" altLang="en-US" sz="1800" b="0" i="0" u="none" strike="noStrike" cap="none" normalizeH="0" dirty="0">
              <a:ln>
                <a:noFill/>
              </a:ln>
              <a:solidFill>
                <a:schemeClr val="bg2"/>
              </a:solidFill>
              <a:effectLst/>
            </a:endParaRPr>
          </a:p>
        </p:txBody>
      </p:sp>
      <p:sp>
        <p:nvSpPr>
          <p:cNvPr id="26" name="正方形/長方形 25"/>
          <p:cNvSpPr/>
          <p:nvPr/>
        </p:nvSpPr>
        <p:spPr bwMode="auto">
          <a:xfrm>
            <a:off x="6019800" y="1417638"/>
            <a:ext cx="1066800" cy="9144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dirty="0">
                <a:solidFill>
                  <a:schemeClr val="bg2"/>
                </a:solidFill>
                <a:effectLst/>
              </a:rPr>
              <a:t>あがり</a:t>
            </a:r>
            <a:endParaRPr lang="en-US" altLang="ja-JP" sz="2000" dirty="0">
              <a:solidFill>
                <a:schemeClr val="bg2"/>
              </a:solidFill>
              <a:effectLst/>
            </a:endParaRPr>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000" b="0" i="0" u="none" strike="noStrike" cap="none" normalizeH="0" dirty="0">
                <a:ln>
                  <a:noFill/>
                </a:ln>
                <a:solidFill>
                  <a:schemeClr val="bg2"/>
                </a:solidFill>
                <a:effectLst/>
                <a:latin typeface="Garamond" panose="02020404030301010803" pitchFamily="18" charset="0"/>
                <a:ea typeface="ＭＳ Ｐゴシック" panose="020B0600070205080204" pitchFamily="50" charset="-128"/>
              </a:rPr>
              <a:t>+10</a:t>
            </a:r>
            <a:r>
              <a:rPr kumimoji="1" lang="ja-JP" altLang="en-US" sz="2000" b="0" i="0" u="none" strike="noStrike" cap="none" normalizeH="0" dirty="0">
                <a:ln>
                  <a:noFill/>
                </a:ln>
                <a:solidFill>
                  <a:schemeClr val="bg2"/>
                </a:solidFill>
                <a:effectLst/>
                <a:latin typeface="Garamond" panose="02020404030301010803" pitchFamily="18" charset="0"/>
                <a:ea typeface="ＭＳ Ｐゴシック" panose="020B0600070205080204" pitchFamily="50" charset="-128"/>
              </a:rPr>
              <a:t>点</a:t>
            </a:r>
          </a:p>
        </p:txBody>
      </p:sp>
      <p:sp>
        <p:nvSpPr>
          <p:cNvPr id="27" name="星 6 26"/>
          <p:cNvSpPr/>
          <p:nvPr/>
        </p:nvSpPr>
        <p:spPr bwMode="auto">
          <a:xfrm>
            <a:off x="796386" y="5136144"/>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星 6 27"/>
          <p:cNvSpPr/>
          <p:nvPr/>
        </p:nvSpPr>
        <p:spPr bwMode="auto">
          <a:xfrm>
            <a:off x="1225706" y="5136144"/>
            <a:ext cx="304800" cy="304800"/>
          </a:xfrm>
          <a:prstGeom prst="star6">
            <a:avLst/>
          </a:prstGeom>
          <a:solidFill>
            <a:srgbClr val="00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星 6 28"/>
          <p:cNvSpPr/>
          <p:nvPr/>
        </p:nvSpPr>
        <p:spPr bwMode="auto">
          <a:xfrm>
            <a:off x="796386" y="5713992"/>
            <a:ext cx="304800" cy="304800"/>
          </a:xfrm>
          <a:prstGeom prst="star6">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星 6 29"/>
          <p:cNvSpPr/>
          <p:nvPr/>
        </p:nvSpPr>
        <p:spPr bwMode="auto">
          <a:xfrm>
            <a:off x="1214555" y="5713992"/>
            <a:ext cx="304800" cy="304800"/>
          </a:xfrm>
          <a:prstGeom prst="star6">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nvGrpSpPr>
          <p:cNvPr id="33" name="グループ化 32"/>
          <p:cNvGrpSpPr/>
          <p:nvPr/>
        </p:nvGrpSpPr>
        <p:grpSpPr>
          <a:xfrm>
            <a:off x="7315200" y="5411207"/>
            <a:ext cx="1255701" cy="523220"/>
            <a:chOff x="7467600" y="2694258"/>
            <a:chExt cx="1255701" cy="523220"/>
          </a:xfrm>
        </p:grpSpPr>
        <p:sp>
          <p:nvSpPr>
            <p:cNvPr id="31" name="星 6 30"/>
            <p:cNvSpPr/>
            <p:nvPr/>
          </p:nvSpPr>
          <p:spPr bwMode="auto">
            <a:xfrm>
              <a:off x="7467600" y="2803468"/>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テキスト ボックス 31"/>
            <p:cNvSpPr txBox="1"/>
            <p:nvPr/>
          </p:nvSpPr>
          <p:spPr>
            <a:xfrm>
              <a:off x="7772400" y="2694258"/>
              <a:ext cx="950901" cy="523220"/>
            </a:xfrm>
            <a:prstGeom prst="rect">
              <a:avLst/>
            </a:prstGeom>
            <a:noFill/>
          </p:spPr>
          <p:txBody>
            <a:bodyPr wrap="none" rtlCol="0">
              <a:spAutoFit/>
            </a:bodyPr>
            <a:lstStyle/>
            <a:p>
              <a:r>
                <a:rPr kumimoji="1" lang="en-US" altLang="ja-JP" dirty="0"/>
                <a:t>+2</a:t>
              </a:r>
              <a:r>
                <a:rPr kumimoji="1" lang="ja-JP" altLang="en-US" dirty="0"/>
                <a:t>点</a:t>
              </a:r>
            </a:p>
          </p:txBody>
        </p:sp>
      </p:grpSp>
      <p:sp>
        <p:nvSpPr>
          <p:cNvPr id="34" name="テキスト ボックス 33"/>
          <p:cNvSpPr txBox="1"/>
          <p:nvPr/>
        </p:nvSpPr>
        <p:spPr>
          <a:xfrm>
            <a:off x="3270098" y="6173207"/>
            <a:ext cx="5801589" cy="523220"/>
          </a:xfrm>
          <a:prstGeom prst="rect">
            <a:avLst/>
          </a:prstGeom>
          <a:noFill/>
        </p:spPr>
        <p:txBody>
          <a:bodyPr wrap="none" rtlCol="0">
            <a:spAutoFit/>
          </a:bodyPr>
          <a:lstStyle/>
          <a:p>
            <a:r>
              <a:rPr kumimoji="1" lang="ja-JP" altLang="en-US" dirty="0"/>
              <a:t>他のプレイヤーに関係無く得点できる</a:t>
            </a:r>
          </a:p>
        </p:txBody>
      </p:sp>
      <p:sp>
        <p:nvSpPr>
          <p:cNvPr id="37" name="星 6 36"/>
          <p:cNvSpPr/>
          <p:nvPr/>
        </p:nvSpPr>
        <p:spPr bwMode="auto">
          <a:xfrm>
            <a:off x="2889098" y="5147352"/>
            <a:ext cx="304800" cy="304800"/>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162" y="4168008"/>
            <a:ext cx="742950" cy="922020"/>
          </a:xfrm>
          <a:prstGeom prst="rect">
            <a:avLst/>
          </a:prstGeom>
        </p:spPr>
      </p:pic>
    </p:spTree>
    <p:extLst>
      <p:ext uri="{BB962C8B-B14F-4D97-AF65-F5344CB8AC3E}">
        <p14:creationId xmlns:p14="http://schemas.microsoft.com/office/powerpoint/2010/main" val="317360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left)">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checkerboard(across)">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1000"/>
                                        <p:tgtEl>
                                          <p:spTgt spid="34"/>
                                        </p:tgtEl>
                                      </p:cBhvr>
                                    </p:animEffect>
                                    <p:anim calcmode="lin" valueType="num">
                                      <p:cBhvr>
                                        <p:cTn id="40" dur="1000" fill="hold"/>
                                        <p:tgtEl>
                                          <p:spTgt spid="34"/>
                                        </p:tgtEl>
                                        <p:attrNameLst>
                                          <p:attrName>ppt_x</p:attrName>
                                        </p:attrNameLst>
                                      </p:cBhvr>
                                      <p:tavLst>
                                        <p:tav tm="0">
                                          <p:val>
                                            <p:strVal val="#ppt_x"/>
                                          </p:val>
                                        </p:tav>
                                        <p:tav tm="100000">
                                          <p:val>
                                            <p:strVal val="#ppt_x"/>
                                          </p:val>
                                        </p:tav>
                                      </p:tavLst>
                                    </p:anim>
                                    <p:anim calcmode="lin" valueType="num">
                                      <p:cBhvr>
                                        <p:cTn id="4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非零和</a:t>
            </a:r>
            <a:r>
              <a:rPr kumimoji="1" lang="ja-JP" altLang="en-US" dirty="0"/>
              <a:t>ゲームの例：クラップス</a:t>
            </a:r>
          </a:p>
        </p:txBody>
      </p:sp>
      <p:sp>
        <p:nvSpPr>
          <p:cNvPr id="3" name="テキスト ボックス 2"/>
          <p:cNvSpPr txBox="1"/>
          <p:nvPr/>
        </p:nvSpPr>
        <p:spPr>
          <a:xfrm>
            <a:off x="152400" y="1398362"/>
            <a:ext cx="7699544" cy="904863"/>
          </a:xfrm>
          <a:prstGeom prst="rect">
            <a:avLst/>
          </a:prstGeom>
          <a:noFill/>
        </p:spPr>
        <p:txBody>
          <a:bodyPr wrap="none" rtlCol="0">
            <a:spAutoFit/>
          </a:bodyPr>
          <a:lstStyle/>
          <a:p>
            <a:pPr algn="l"/>
            <a:r>
              <a:rPr lang="en-US" altLang="ja-JP" sz="2400" dirty="0">
                <a:latin typeface="Times New Roman" panose="02020603050405020304" pitchFamily="18" charset="0"/>
              </a:rPr>
              <a:t>1</a:t>
            </a:r>
            <a:r>
              <a:rPr lang="ja-JP" altLang="en-US" sz="2400" dirty="0">
                <a:latin typeface="Times New Roman" panose="02020603050405020304" pitchFamily="18" charset="0"/>
              </a:rPr>
              <a:t>投目が</a:t>
            </a:r>
            <a:r>
              <a:rPr lang="en-US" altLang="ja-JP" sz="2400" dirty="0">
                <a:latin typeface="Times New Roman" panose="02020603050405020304" pitchFamily="18" charset="0"/>
              </a:rPr>
              <a:t>7,11</a:t>
            </a:r>
            <a:r>
              <a:rPr lang="ja-JP" altLang="en-US" sz="2400" dirty="0">
                <a:latin typeface="Times New Roman" panose="02020603050405020304" pitchFamily="18" charset="0"/>
              </a:rPr>
              <a:t>なら勝ち</a:t>
            </a:r>
            <a:r>
              <a:rPr lang="en-US" altLang="ja-JP" sz="2400" dirty="0">
                <a:latin typeface="Times New Roman" panose="02020603050405020304" pitchFamily="18" charset="0"/>
              </a:rPr>
              <a:t>(Pass)</a:t>
            </a:r>
            <a:r>
              <a:rPr lang="ja-JP" altLang="en-US" sz="2400" dirty="0" err="1">
                <a:latin typeface="Times New Roman" panose="02020603050405020304" pitchFamily="18" charset="0"/>
              </a:rPr>
              <a:t>、</a:t>
            </a:r>
            <a:r>
              <a:rPr kumimoji="1" lang="en-US" altLang="ja-JP" sz="2400" dirty="0">
                <a:latin typeface="Times New Roman" panose="02020603050405020304" pitchFamily="18" charset="0"/>
              </a:rPr>
              <a:t>2,3,12</a:t>
            </a:r>
            <a:r>
              <a:rPr kumimoji="1" lang="ja-JP" altLang="en-US" sz="2400" dirty="0">
                <a:latin typeface="Times New Roman" panose="02020603050405020304" pitchFamily="18" charset="0"/>
              </a:rPr>
              <a:t>なら負け</a:t>
            </a:r>
            <a:r>
              <a:rPr kumimoji="1" lang="en-US" altLang="ja-JP" sz="2400" dirty="0">
                <a:latin typeface="Times New Roman" panose="02020603050405020304" pitchFamily="18" charset="0"/>
              </a:rPr>
              <a:t>(Don’t Pass)</a:t>
            </a:r>
            <a:endParaRPr lang="en-US" altLang="ja-JP" sz="2400" dirty="0">
              <a:latin typeface="Times New Roman" panose="02020603050405020304" pitchFamily="18" charset="0"/>
            </a:endParaRPr>
          </a:p>
          <a:p>
            <a:pPr algn="l"/>
            <a:r>
              <a:rPr lang="en-US" altLang="ja-JP" sz="2400" dirty="0">
                <a:latin typeface="Times New Roman" panose="02020603050405020304" pitchFamily="18" charset="0"/>
              </a:rPr>
              <a:t>2</a:t>
            </a:r>
            <a:r>
              <a:rPr lang="ja-JP" altLang="en-US" sz="2400" dirty="0">
                <a:latin typeface="Times New Roman" panose="02020603050405020304" pitchFamily="18" charset="0"/>
              </a:rPr>
              <a:t>投目以降は</a:t>
            </a:r>
            <a:r>
              <a:rPr lang="en-US" altLang="ja-JP" sz="2400" dirty="0">
                <a:latin typeface="Times New Roman" panose="02020603050405020304" pitchFamily="18" charset="0"/>
              </a:rPr>
              <a:t>1</a:t>
            </a:r>
            <a:r>
              <a:rPr lang="ja-JP" altLang="en-US" sz="2400" dirty="0">
                <a:latin typeface="Times New Roman" panose="02020603050405020304" pitchFamily="18" charset="0"/>
              </a:rPr>
              <a:t>投目と同じ目が出れば勝ち、</a:t>
            </a:r>
            <a:r>
              <a:rPr lang="en-US" altLang="ja-JP" sz="2400" dirty="0">
                <a:latin typeface="Times New Roman" panose="02020603050405020304" pitchFamily="18" charset="0"/>
              </a:rPr>
              <a:t>7</a:t>
            </a:r>
            <a:r>
              <a:rPr lang="ja-JP" altLang="en-US" sz="2400" dirty="0">
                <a:latin typeface="Times New Roman" panose="02020603050405020304" pitchFamily="18" charset="0"/>
              </a:rPr>
              <a:t>が出れば負け</a:t>
            </a:r>
            <a:endParaRPr kumimoji="1" lang="ja-JP" altLang="en-US" sz="2400" dirty="0">
              <a:latin typeface="Times New Roman" panose="02020603050405020304" pitchFamily="18" charset="0"/>
            </a:endParaRPr>
          </a:p>
        </p:txBody>
      </p:sp>
      <p:sp>
        <p:nvSpPr>
          <p:cNvPr id="4" name="テキスト ボックス 3"/>
          <p:cNvSpPr txBox="1"/>
          <p:nvPr/>
        </p:nvSpPr>
        <p:spPr>
          <a:xfrm>
            <a:off x="146995" y="5846475"/>
            <a:ext cx="6173485" cy="904863"/>
          </a:xfrm>
          <a:prstGeom prst="rect">
            <a:avLst/>
          </a:prstGeom>
          <a:noFill/>
        </p:spPr>
        <p:txBody>
          <a:bodyPr wrap="none" rtlCol="0">
            <a:spAutoFit/>
          </a:bodyPr>
          <a:lstStyle/>
          <a:p>
            <a:pPr algn="l"/>
            <a:r>
              <a:rPr lang="ja-JP" altLang="en-US" sz="2400" dirty="0">
                <a:latin typeface="Times New Roman" panose="02020603050405020304" pitchFamily="18" charset="0"/>
              </a:rPr>
              <a:t>投手が勝つか負けるかに賭ける</a:t>
            </a:r>
            <a:endParaRPr lang="en-US" altLang="ja-JP" sz="2400" dirty="0">
              <a:latin typeface="Times New Roman" panose="02020603050405020304" pitchFamily="18" charset="0"/>
            </a:endParaRPr>
          </a:p>
          <a:p>
            <a:pPr algn="l"/>
            <a:r>
              <a:rPr lang="ja-JP" altLang="en-US" sz="2400" dirty="0">
                <a:latin typeface="Times New Roman" panose="02020603050405020304" pitchFamily="18" charset="0"/>
              </a:rPr>
              <a:t>投手が勝てば続投、負ければ隣の人が投手に</a:t>
            </a:r>
            <a:endParaRPr lang="en-US" altLang="ja-JP" sz="2400" dirty="0">
              <a:latin typeface="Times New Roman" panose="02020603050405020304" pitchFamily="18" charset="0"/>
            </a:endParaRPr>
          </a:p>
        </p:txBody>
      </p:sp>
      <p:grpSp>
        <p:nvGrpSpPr>
          <p:cNvPr id="13" name="グループ化 12"/>
          <p:cNvGrpSpPr/>
          <p:nvPr/>
        </p:nvGrpSpPr>
        <p:grpSpPr>
          <a:xfrm>
            <a:off x="3533011" y="3553676"/>
            <a:ext cx="831610" cy="574992"/>
            <a:chOff x="2545984" y="3010218"/>
            <a:chExt cx="831610" cy="574992"/>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5984" y="3124200"/>
              <a:ext cx="371475" cy="461010"/>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6119" y="3010218"/>
              <a:ext cx="371475" cy="461010"/>
            </a:xfrm>
            <a:prstGeom prst="rect">
              <a:avLst/>
            </a:prstGeom>
          </p:spPr>
        </p:pic>
      </p:grpSp>
      <p:grpSp>
        <p:nvGrpSpPr>
          <p:cNvPr id="14" name="グループ化 13"/>
          <p:cNvGrpSpPr/>
          <p:nvPr/>
        </p:nvGrpSpPr>
        <p:grpSpPr>
          <a:xfrm>
            <a:off x="4559830" y="3619509"/>
            <a:ext cx="808014" cy="509159"/>
            <a:chOff x="4339745" y="3231348"/>
            <a:chExt cx="808014" cy="509159"/>
          </a:xfrm>
        </p:grpSpPr>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9745" y="3231348"/>
              <a:ext cx="371475" cy="461010"/>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6284" y="3279497"/>
              <a:ext cx="371475" cy="461010"/>
            </a:xfrm>
            <a:prstGeom prst="rect">
              <a:avLst/>
            </a:prstGeom>
          </p:spPr>
        </p:pic>
      </p:grpSp>
      <p:grpSp>
        <p:nvGrpSpPr>
          <p:cNvPr id="15" name="グループ化 14"/>
          <p:cNvGrpSpPr/>
          <p:nvPr/>
        </p:nvGrpSpPr>
        <p:grpSpPr>
          <a:xfrm>
            <a:off x="5631052" y="3667658"/>
            <a:ext cx="814256" cy="551555"/>
            <a:chOff x="5996723" y="3649962"/>
            <a:chExt cx="814256" cy="551555"/>
          </a:xfrm>
        </p:grpSpPr>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6723" y="3740507"/>
              <a:ext cx="371475" cy="461010"/>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9504" y="3649962"/>
              <a:ext cx="371475" cy="461010"/>
            </a:xfrm>
            <a:prstGeom prst="rect">
              <a:avLst/>
            </a:prstGeom>
          </p:spPr>
        </p:pic>
      </p:grpSp>
      <p:pic>
        <p:nvPicPr>
          <p:cNvPr id="17" name="図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5335" y="2401490"/>
            <a:ext cx="704850" cy="895350"/>
          </a:xfrm>
          <a:prstGeom prst="rect">
            <a:avLst/>
          </a:prstGeom>
        </p:spPr>
      </p:pic>
      <p:pic>
        <p:nvPicPr>
          <p:cNvPr id="18" name="図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21222" y="4668359"/>
            <a:ext cx="704850" cy="895350"/>
          </a:xfrm>
          <a:prstGeom prst="rect">
            <a:avLst/>
          </a:prstGeom>
        </p:spPr>
      </p:pic>
      <p:pic>
        <p:nvPicPr>
          <p:cNvPr id="19" name="図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17342" y="3579606"/>
            <a:ext cx="704850" cy="895350"/>
          </a:xfrm>
          <a:prstGeom prst="rect">
            <a:avLst/>
          </a:prstGeom>
        </p:spPr>
      </p:pic>
      <p:pic>
        <p:nvPicPr>
          <p:cNvPr id="20" name="図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8975" y="3579606"/>
            <a:ext cx="704850" cy="895350"/>
          </a:xfrm>
          <a:prstGeom prst="rect">
            <a:avLst/>
          </a:prstGeom>
        </p:spPr>
      </p:pic>
      <p:sp>
        <p:nvSpPr>
          <p:cNvPr id="21" name="角丸四角形吹き出し 20"/>
          <p:cNvSpPr/>
          <p:nvPr/>
        </p:nvSpPr>
        <p:spPr bwMode="auto">
          <a:xfrm>
            <a:off x="4953000" y="2347516"/>
            <a:ext cx="3200400" cy="628889"/>
          </a:xfrm>
          <a:prstGeom prst="wedgeRoundRectCallout">
            <a:avLst>
              <a:gd name="adj1" fmla="val -57378"/>
              <a:gd name="adj2" fmla="val 2192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dirty="0"/>
              <a:t>投手</a:t>
            </a:r>
            <a:r>
              <a:rPr lang="en-US" altLang="ja-JP" sz="2000" dirty="0"/>
              <a:t>(</a:t>
            </a:r>
            <a:r>
              <a:rPr lang="ja-JP" altLang="en-US" sz="2000" dirty="0"/>
              <a:t>自分</a:t>
            </a:r>
            <a:r>
              <a:rPr lang="en-US" altLang="ja-JP" sz="2000" dirty="0"/>
              <a:t>)</a:t>
            </a:r>
            <a:r>
              <a:rPr lang="ja-JP" altLang="en-US" sz="2000" dirty="0"/>
              <a:t>の勝ちに</a:t>
            </a:r>
            <a:r>
              <a:rPr lang="en-US" altLang="ja-JP" sz="2000" dirty="0"/>
              <a:t>100</a:t>
            </a:r>
            <a:r>
              <a:rPr lang="ja-JP" altLang="en-US" sz="2000" dirty="0"/>
              <a:t>点</a:t>
            </a:r>
            <a:endParaRPr kumimoji="1" lang="ja-JP" altLang="en-US" sz="20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sp>
        <p:nvSpPr>
          <p:cNvPr id="22" name="角丸四角形吹き出し 21"/>
          <p:cNvSpPr/>
          <p:nvPr/>
        </p:nvSpPr>
        <p:spPr bwMode="auto">
          <a:xfrm>
            <a:off x="6259570" y="4757722"/>
            <a:ext cx="2362200" cy="534509"/>
          </a:xfrm>
          <a:prstGeom prst="wedgeRoundRectCallout">
            <a:avLst>
              <a:gd name="adj1" fmla="val 12530"/>
              <a:gd name="adj2" fmla="val -92659"/>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dirty="0"/>
              <a:t>投手の勝ちに</a:t>
            </a:r>
            <a:r>
              <a:rPr lang="en-US" altLang="ja-JP" sz="2000" dirty="0"/>
              <a:t>50</a:t>
            </a:r>
            <a:r>
              <a:rPr lang="ja-JP" altLang="en-US" sz="2000" dirty="0"/>
              <a:t>点</a:t>
            </a:r>
            <a:endParaRPr kumimoji="1" lang="ja-JP" altLang="en-US" sz="20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sp>
        <p:nvSpPr>
          <p:cNvPr id="24" name="角丸四角形吹き出し 23"/>
          <p:cNvSpPr/>
          <p:nvPr/>
        </p:nvSpPr>
        <p:spPr bwMode="auto">
          <a:xfrm>
            <a:off x="4624448" y="5622393"/>
            <a:ext cx="2362200" cy="534509"/>
          </a:xfrm>
          <a:prstGeom prst="wedgeRoundRectCallout">
            <a:avLst>
              <a:gd name="adj1" fmla="val -42384"/>
              <a:gd name="adj2" fmla="val -110562"/>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dirty="0"/>
              <a:t>投手の負けに</a:t>
            </a:r>
            <a:r>
              <a:rPr lang="en-US" altLang="ja-JP" sz="2000" dirty="0"/>
              <a:t>30</a:t>
            </a:r>
            <a:r>
              <a:rPr lang="ja-JP" altLang="en-US" sz="2000" dirty="0"/>
              <a:t>点</a:t>
            </a:r>
            <a:endParaRPr kumimoji="1" lang="ja-JP" altLang="en-US" sz="20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sp>
        <p:nvSpPr>
          <p:cNvPr id="25" name="角丸四角形吹き出し 24"/>
          <p:cNvSpPr/>
          <p:nvPr/>
        </p:nvSpPr>
        <p:spPr bwMode="auto">
          <a:xfrm>
            <a:off x="685800" y="5025862"/>
            <a:ext cx="2362200" cy="534509"/>
          </a:xfrm>
          <a:prstGeom prst="wedgeRoundRectCallout">
            <a:avLst>
              <a:gd name="adj1" fmla="val -23029"/>
              <a:gd name="adj2" fmla="val -142389"/>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sz="2000" dirty="0"/>
              <a:t>投手の勝ちに</a:t>
            </a:r>
            <a:r>
              <a:rPr lang="en-US" altLang="ja-JP" sz="2000" dirty="0"/>
              <a:t>20</a:t>
            </a:r>
            <a:r>
              <a:rPr lang="ja-JP" altLang="en-US" sz="2000" dirty="0"/>
              <a:t>点</a:t>
            </a:r>
            <a:endParaRPr kumimoji="1" lang="ja-JP" altLang="en-US" sz="20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sp>
        <p:nvSpPr>
          <p:cNvPr id="26" name="テキスト ボックス 25"/>
          <p:cNvSpPr txBox="1"/>
          <p:nvPr/>
        </p:nvSpPr>
        <p:spPr>
          <a:xfrm>
            <a:off x="4972581" y="4219213"/>
            <a:ext cx="1989647" cy="461665"/>
          </a:xfrm>
          <a:prstGeom prst="rect">
            <a:avLst/>
          </a:prstGeom>
          <a:noFill/>
        </p:spPr>
        <p:txBody>
          <a:bodyPr wrap="none" rtlCol="0">
            <a:spAutoFit/>
          </a:bodyPr>
          <a:lstStyle/>
          <a:p>
            <a:r>
              <a:rPr kumimoji="1" lang="ja-JP" altLang="en-US" sz="2400" dirty="0"/>
              <a:t>投手の勝ち！</a:t>
            </a:r>
          </a:p>
        </p:txBody>
      </p:sp>
    </p:spTree>
    <p:extLst>
      <p:ext uri="{BB962C8B-B14F-4D97-AF65-F5344CB8AC3E}">
        <p14:creationId xmlns:p14="http://schemas.microsoft.com/office/powerpoint/2010/main" val="178247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checkerboard(across)">
                                      <p:cBhvr>
                                        <p:cTn id="11" dur="500"/>
                                        <p:tgtEl>
                                          <p:spTgt spid="25"/>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checkerboard(across)">
                                      <p:cBhvr>
                                        <p:cTn id="15" dur="500"/>
                                        <p:tgtEl>
                                          <p:spTgt spid="22"/>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checkerboard(across)">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80">
                                          <p:stCondLst>
                                            <p:cond delay="0"/>
                                          </p:stCondLst>
                                        </p:cTn>
                                        <p:tgtEl>
                                          <p:spTgt spid="13"/>
                                        </p:tgtEl>
                                      </p:cBhvr>
                                    </p:animEffect>
                                    <p:anim calcmode="lin" valueType="num">
                                      <p:cBhvr>
                                        <p:cTn id="2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0" dur="26">
                                          <p:stCondLst>
                                            <p:cond delay="650"/>
                                          </p:stCondLst>
                                        </p:cTn>
                                        <p:tgtEl>
                                          <p:spTgt spid="13"/>
                                        </p:tgtEl>
                                      </p:cBhvr>
                                      <p:to x="100000" y="60000"/>
                                    </p:animScale>
                                    <p:animScale>
                                      <p:cBhvr>
                                        <p:cTn id="31" dur="166" decel="50000">
                                          <p:stCondLst>
                                            <p:cond delay="676"/>
                                          </p:stCondLst>
                                        </p:cTn>
                                        <p:tgtEl>
                                          <p:spTgt spid="13"/>
                                        </p:tgtEl>
                                      </p:cBhvr>
                                      <p:to x="100000" y="100000"/>
                                    </p:animScale>
                                    <p:animScale>
                                      <p:cBhvr>
                                        <p:cTn id="32" dur="26">
                                          <p:stCondLst>
                                            <p:cond delay="1312"/>
                                          </p:stCondLst>
                                        </p:cTn>
                                        <p:tgtEl>
                                          <p:spTgt spid="13"/>
                                        </p:tgtEl>
                                      </p:cBhvr>
                                      <p:to x="100000" y="80000"/>
                                    </p:animScale>
                                    <p:animScale>
                                      <p:cBhvr>
                                        <p:cTn id="33" dur="166" decel="50000">
                                          <p:stCondLst>
                                            <p:cond delay="1338"/>
                                          </p:stCondLst>
                                        </p:cTn>
                                        <p:tgtEl>
                                          <p:spTgt spid="13"/>
                                        </p:tgtEl>
                                      </p:cBhvr>
                                      <p:to x="100000" y="100000"/>
                                    </p:animScale>
                                    <p:animScale>
                                      <p:cBhvr>
                                        <p:cTn id="34" dur="26">
                                          <p:stCondLst>
                                            <p:cond delay="1642"/>
                                          </p:stCondLst>
                                        </p:cTn>
                                        <p:tgtEl>
                                          <p:spTgt spid="13"/>
                                        </p:tgtEl>
                                      </p:cBhvr>
                                      <p:to x="100000" y="90000"/>
                                    </p:animScale>
                                    <p:animScale>
                                      <p:cBhvr>
                                        <p:cTn id="35" dur="166" decel="50000">
                                          <p:stCondLst>
                                            <p:cond delay="1668"/>
                                          </p:stCondLst>
                                        </p:cTn>
                                        <p:tgtEl>
                                          <p:spTgt spid="13"/>
                                        </p:tgtEl>
                                      </p:cBhvr>
                                      <p:to x="100000" y="100000"/>
                                    </p:animScale>
                                    <p:animScale>
                                      <p:cBhvr>
                                        <p:cTn id="36" dur="26">
                                          <p:stCondLst>
                                            <p:cond delay="1808"/>
                                          </p:stCondLst>
                                        </p:cTn>
                                        <p:tgtEl>
                                          <p:spTgt spid="13"/>
                                        </p:tgtEl>
                                      </p:cBhvr>
                                      <p:to x="100000" y="95000"/>
                                    </p:animScale>
                                    <p:animScale>
                                      <p:cBhvr>
                                        <p:cTn id="37" dur="166" decel="50000">
                                          <p:stCondLst>
                                            <p:cond delay="1834"/>
                                          </p:stCondLst>
                                        </p:cTn>
                                        <p:tgtEl>
                                          <p:spTgt spid="13"/>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80">
                                          <p:stCondLst>
                                            <p:cond delay="0"/>
                                          </p:stCondLst>
                                        </p:cTn>
                                        <p:tgtEl>
                                          <p:spTgt spid="14"/>
                                        </p:tgtEl>
                                      </p:cBhvr>
                                    </p:animEffect>
                                    <p:anim calcmode="lin" valueType="num">
                                      <p:cBhvr>
                                        <p:cTn id="4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8" dur="26">
                                          <p:stCondLst>
                                            <p:cond delay="650"/>
                                          </p:stCondLst>
                                        </p:cTn>
                                        <p:tgtEl>
                                          <p:spTgt spid="14"/>
                                        </p:tgtEl>
                                      </p:cBhvr>
                                      <p:to x="100000" y="60000"/>
                                    </p:animScale>
                                    <p:animScale>
                                      <p:cBhvr>
                                        <p:cTn id="49" dur="166" decel="50000">
                                          <p:stCondLst>
                                            <p:cond delay="676"/>
                                          </p:stCondLst>
                                        </p:cTn>
                                        <p:tgtEl>
                                          <p:spTgt spid="14"/>
                                        </p:tgtEl>
                                      </p:cBhvr>
                                      <p:to x="100000" y="100000"/>
                                    </p:animScale>
                                    <p:animScale>
                                      <p:cBhvr>
                                        <p:cTn id="50" dur="26">
                                          <p:stCondLst>
                                            <p:cond delay="1312"/>
                                          </p:stCondLst>
                                        </p:cTn>
                                        <p:tgtEl>
                                          <p:spTgt spid="14"/>
                                        </p:tgtEl>
                                      </p:cBhvr>
                                      <p:to x="100000" y="80000"/>
                                    </p:animScale>
                                    <p:animScale>
                                      <p:cBhvr>
                                        <p:cTn id="51" dur="166" decel="50000">
                                          <p:stCondLst>
                                            <p:cond delay="1338"/>
                                          </p:stCondLst>
                                        </p:cTn>
                                        <p:tgtEl>
                                          <p:spTgt spid="14"/>
                                        </p:tgtEl>
                                      </p:cBhvr>
                                      <p:to x="100000" y="100000"/>
                                    </p:animScale>
                                    <p:animScale>
                                      <p:cBhvr>
                                        <p:cTn id="52" dur="26">
                                          <p:stCondLst>
                                            <p:cond delay="1642"/>
                                          </p:stCondLst>
                                        </p:cTn>
                                        <p:tgtEl>
                                          <p:spTgt spid="14"/>
                                        </p:tgtEl>
                                      </p:cBhvr>
                                      <p:to x="100000" y="90000"/>
                                    </p:animScale>
                                    <p:animScale>
                                      <p:cBhvr>
                                        <p:cTn id="53" dur="166" decel="50000">
                                          <p:stCondLst>
                                            <p:cond delay="1668"/>
                                          </p:stCondLst>
                                        </p:cTn>
                                        <p:tgtEl>
                                          <p:spTgt spid="14"/>
                                        </p:tgtEl>
                                      </p:cBhvr>
                                      <p:to x="100000" y="100000"/>
                                    </p:animScale>
                                    <p:animScale>
                                      <p:cBhvr>
                                        <p:cTn id="54" dur="26">
                                          <p:stCondLst>
                                            <p:cond delay="1808"/>
                                          </p:stCondLst>
                                        </p:cTn>
                                        <p:tgtEl>
                                          <p:spTgt spid="14"/>
                                        </p:tgtEl>
                                      </p:cBhvr>
                                      <p:to x="100000" y="95000"/>
                                    </p:animScale>
                                    <p:animScale>
                                      <p:cBhvr>
                                        <p:cTn id="55" dur="166" decel="50000">
                                          <p:stCondLst>
                                            <p:cond delay="1834"/>
                                          </p:stCondLst>
                                        </p:cTn>
                                        <p:tgtEl>
                                          <p:spTgt spid="14"/>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80">
                                          <p:stCondLst>
                                            <p:cond delay="0"/>
                                          </p:stCondLst>
                                        </p:cTn>
                                        <p:tgtEl>
                                          <p:spTgt spid="15"/>
                                        </p:tgtEl>
                                      </p:cBhvr>
                                    </p:animEffect>
                                    <p:anim calcmode="lin" valueType="num">
                                      <p:cBhvr>
                                        <p:cTn id="6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6" dur="26">
                                          <p:stCondLst>
                                            <p:cond delay="650"/>
                                          </p:stCondLst>
                                        </p:cTn>
                                        <p:tgtEl>
                                          <p:spTgt spid="15"/>
                                        </p:tgtEl>
                                      </p:cBhvr>
                                      <p:to x="100000" y="60000"/>
                                    </p:animScale>
                                    <p:animScale>
                                      <p:cBhvr>
                                        <p:cTn id="67" dur="166" decel="50000">
                                          <p:stCondLst>
                                            <p:cond delay="676"/>
                                          </p:stCondLst>
                                        </p:cTn>
                                        <p:tgtEl>
                                          <p:spTgt spid="15"/>
                                        </p:tgtEl>
                                      </p:cBhvr>
                                      <p:to x="100000" y="100000"/>
                                    </p:animScale>
                                    <p:animScale>
                                      <p:cBhvr>
                                        <p:cTn id="68" dur="26">
                                          <p:stCondLst>
                                            <p:cond delay="1312"/>
                                          </p:stCondLst>
                                        </p:cTn>
                                        <p:tgtEl>
                                          <p:spTgt spid="15"/>
                                        </p:tgtEl>
                                      </p:cBhvr>
                                      <p:to x="100000" y="80000"/>
                                    </p:animScale>
                                    <p:animScale>
                                      <p:cBhvr>
                                        <p:cTn id="69" dur="166" decel="50000">
                                          <p:stCondLst>
                                            <p:cond delay="1338"/>
                                          </p:stCondLst>
                                        </p:cTn>
                                        <p:tgtEl>
                                          <p:spTgt spid="15"/>
                                        </p:tgtEl>
                                      </p:cBhvr>
                                      <p:to x="100000" y="100000"/>
                                    </p:animScale>
                                    <p:animScale>
                                      <p:cBhvr>
                                        <p:cTn id="70" dur="26">
                                          <p:stCondLst>
                                            <p:cond delay="1642"/>
                                          </p:stCondLst>
                                        </p:cTn>
                                        <p:tgtEl>
                                          <p:spTgt spid="15"/>
                                        </p:tgtEl>
                                      </p:cBhvr>
                                      <p:to x="100000" y="90000"/>
                                    </p:animScale>
                                    <p:animScale>
                                      <p:cBhvr>
                                        <p:cTn id="71" dur="166" decel="50000">
                                          <p:stCondLst>
                                            <p:cond delay="1668"/>
                                          </p:stCondLst>
                                        </p:cTn>
                                        <p:tgtEl>
                                          <p:spTgt spid="15"/>
                                        </p:tgtEl>
                                      </p:cBhvr>
                                      <p:to x="100000" y="100000"/>
                                    </p:animScale>
                                    <p:animScale>
                                      <p:cBhvr>
                                        <p:cTn id="72" dur="26">
                                          <p:stCondLst>
                                            <p:cond delay="1808"/>
                                          </p:stCondLst>
                                        </p:cTn>
                                        <p:tgtEl>
                                          <p:spTgt spid="15"/>
                                        </p:tgtEl>
                                      </p:cBhvr>
                                      <p:to x="100000" y="95000"/>
                                    </p:animScale>
                                    <p:animScale>
                                      <p:cBhvr>
                                        <p:cTn id="73" dur="166" decel="50000">
                                          <p:stCondLst>
                                            <p:cond delay="1834"/>
                                          </p:stCondLst>
                                        </p:cTn>
                                        <p:tgtEl>
                                          <p:spTgt spid="15"/>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nodeType="clickEffect">
                                  <p:stCondLst>
                                    <p:cond delay="0"/>
                                  </p:stCondLst>
                                  <p:childTnLst>
                                    <p:set>
                                      <p:cBhvr>
                                        <p:cTn id="77" dur="1" fill="hold">
                                          <p:stCondLst>
                                            <p:cond delay="0"/>
                                          </p:stCondLst>
                                        </p:cTn>
                                        <p:tgtEl>
                                          <p:spTgt spid="26">
                                            <p:txEl>
                                              <p:pRg st="0" end="0"/>
                                            </p:txEl>
                                          </p:spTgt>
                                        </p:tgtEl>
                                        <p:attrNameLst>
                                          <p:attrName>style.visibility</p:attrName>
                                        </p:attrNameLst>
                                      </p:cBhvr>
                                      <p:to>
                                        <p:strVal val="visible"/>
                                      </p:to>
                                    </p:set>
                                    <p:animEffect transition="in" filter="checkerboard(across)">
                                      <p:cBhvr>
                                        <p:cTn id="78"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Times New Roman" panose="02020603050405020304" pitchFamily="18" charset="0"/>
              </a:rPr>
              <a:t>ゲームの分類：有限性</a:t>
            </a:r>
          </a:p>
        </p:txBody>
      </p:sp>
      <p:sp>
        <p:nvSpPr>
          <p:cNvPr id="3" name="コンテンツ プレースホルダー 2"/>
          <p:cNvSpPr>
            <a:spLocks noGrp="1"/>
          </p:cNvSpPr>
          <p:nvPr>
            <p:ph idx="1"/>
          </p:nvPr>
        </p:nvSpPr>
        <p:spPr/>
        <p:txBody>
          <a:bodyPr/>
          <a:lstStyle/>
          <a:p>
            <a:r>
              <a:rPr kumimoji="1" lang="ja-JP" altLang="en-US" dirty="0">
                <a:latin typeface="Times New Roman" panose="02020603050405020304" pitchFamily="18" charset="0"/>
              </a:rPr>
              <a:t>有限</a:t>
            </a:r>
            <a:endParaRPr lang="en-US" altLang="ja-JP" dirty="0">
              <a:latin typeface="Times New Roman" panose="02020603050405020304" pitchFamily="18" charset="0"/>
            </a:endParaRPr>
          </a:p>
          <a:p>
            <a:pPr lvl="1"/>
            <a:r>
              <a:rPr kumimoji="1" lang="ja-JP" altLang="en-US" dirty="0">
                <a:latin typeface="Times New Roman" panose="02020603050405020304" pitchFamily="18" charset="0"/>
              </a:rPr>
              <a:t>ゲーム中可能な局面の数が有限</a:t>
            </a:r>
            <a:endParaRPr kumimoji="1" lang="en-US" altLang="ja-JP" dirty="0">
              <a:latin typeface="Times New Roman" panose="02020603050405020304" pitchFamily="18" charset="0"/>
            </a:endParaRPr>
          </a:p>
          <a:p>
            <a:pPr lvl="2"/>
            <a:r>
              <a:rPr lang="ja-JP" altLang="en-US" dirty="0">
                <a:latin typeface="Times New Roman" panose="02020603050405020304" pitchFamily="18" charset="0"/>
              </a:rPr>
              <a:t>手番でできる選択肢が有限個</a:t>
            </a:r>
            <a:endParaRPr lang="en-US" altLang="ja-JP" dirty="0">
              <a:latin typeface="Times New Roman" panose="02020603050405020304" pitchFamily="18" charset="0"/>
            </a:endParaRPr>
          </a:p>
          <a:p>
            <a:pPr lvl="2"/>
            <a:r>
              <a:rPr lang="ja-JP" altLang="en-US" dirty="0">
                <a:latin typeface="Times New Roman" panose="02020603050405020304" pitchFamily="18" charset="0"/>
              </a:rPr>
              <a:t>有限の時間内に必ず決着する</a:t>
            </a:r>
            <a:endParaRPr lang="en-US" altLang="ja-JP" dirty="0">
              <a:latin typeface="Times New Roman" panose="02020603050405020304" pitchFamily="18" charset="0"/>
            </a:endParaRPr>
          </a:p>
          <a:p>
            <a:r>
              <a:rPr kumimoji="1" lang="ja-JP" altLang="en-US" dirty="0">
                <a:latin typeface="Times New Roman" panose="02020603050405020304" pitchFamily="18" charset="0"/>
              </a:rPr>
              <a:t>無限</a:t>
            </a:r>
            <a:endParaRPr kumimoji="1" lang="en-US" altLang="ja-JP" dirty="0">
              <a:latin typeface="Times New Roman" panose="02020603050405020304" pitchFamily="18" charset="0"/>
            </a:endParaRPr>
          </a:p>
          <a:p>
            <a:pPr lvl="1"/>
            <a:r>
              <a:rPr lang="ja-JP" altLang="en-US" dirty="0">
                <a:latin typeface="Times New Roman" panose="02020603050405020304" pitchFamily="18" charset="0"/>
              </a:rPr>
              <a:t>ゲーム中可能な局面の数が無限</a:t>
            </a:r>
            <a:endParaRPr lang="en-US" altLang="ja-JP" dirty="0">
              <a:latin typeface="Times New Roman" panose="02020603050405020304" pitchFamily="18" charset="0"/>
            </a:endParaRPr>
          </a:p>
          <a:p>
            <a:pPr lvl="2"/>
            <a:r>
              <a:rPr kumimoji="1" lang="ja-JP" altLang="en-US" dirty="0">
                <a:latin typeface="Times New Roman" panose="02020603050405020304" pitchFamily="18" charset="0"/>
              </a:rPr>
              <a:t>手番でできる選択肢が無限にある</a:t>
            </a:r>
            <a:endParaRPr kumimoji="1" lang="en-US" altLang="ja-JP" dirty="0">
              <a:latin typeface="Times New Roman" panose="02020603050405020304" pitchFamily="18" charset="0"/>
            </a:endParaRPr>
          </a:p>
          <a:p>
            <a:pPr lvl="2"/>
            <a:r>
              <a:rPr lang="ja-JP" altLang="en-US" dirty="0">
                <a:latin typeface="Times New Roman" panose="02020603050405020304" pitchFamily="18" charset="0"/>
              </a:rPr>
              <a:t>永久にゲームが終わらない可能性がある</a:t>
            </a:r>
            <a:endParaRPr kumimoji="1" lang="en-US" altLang="ja-JP" dirty="0">
              <a:latin typeface="Times New Roman" panose="02020603050405020304" pitchFamily="18" charset="0"/>
            </a:endParaRPr>
          </a:p>
        </p:txBody>
      </p:sp>
    </p:spTree>
    <p:extLst>
      <p:ext uri="{BB962C8B-B14F-4D97-AF65-F5344CB8AC3E}">
        <p14:creationId xmlns:p14="http://schemas.microsoft.com/office/powerpoint/2010/main" val="1978064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Times New Roman" panose="02020603050405020304" pitchFamily="18" charset="0"/>
              </a:rPr>
              <a:t>有限ゲームの例：連珠</a:t>
            </a:r>
          </a:p>
        </p:txBody>
      </p:sp>
      <p:grpSp>
        <p:nvGrpSpPr>
          <p:cNvPr id="340" name="グループ化 339"/>
          <p:cNvGrpSpPr/>
          <p:nvPr/>
        </p:nvGrpSpPr>
        <p:grpSpPr>
          <a:xfrm>
            <a:off x="677648" y="1524472"/>
            <a:ext cx="4766023" cy="4766023"/>
            <a:chOff x="864958" y="1863377"/>
            <a:chExt cx="3878722" cy="3878722"/>
          </a:xfrm>
        </p:grpSpPr>
        <p:sp>
          <p:nvSpPr>
            <p:cNvPr id="327" name="正方形/長方形 326"/>
            <p:cNvSpPr/>
            <p:nvPr/>
          </p:nvSpPr>
          <p:spPr bwMode="auto">
            <a:xfrm>
              <a:off x="864958" y="1863377"/>
              <a:ext cx="3878722" cy="3878722"/>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2053599" y="2051057"/>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2303839" y="2051057"/>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2554079" y="2051057"/>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2804319" y="2051057"/>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3054559" y="2051057"/>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3304799" y="2051057"/>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3555039" y="2051057"/>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3805279" y="2051057"/>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4055520" y="2051057"/>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4305760" y="2051057"/>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1052638" y="2051057"/>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1302878" y="2051057"/>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1553118" y="2051057"/>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1803359" y="2051057"/>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2053599" y="230129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2303839" y="230129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2554079" y="230129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2053599" y="255153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2303839" y="255153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2554079" y="255153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2053599" y="280177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2303839" y="280177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2554079" y="280177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2804319" y="230129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7" name="正方形/長方形 66"/>
            <p:cNvSpPr/>
            <p:nvPr/>
          </p:nvSpPr>
          <p:spPr bwMode="auto">
            <a:xfrm>
              <a:off x="3054559" y="230129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8" name="正方形/長方形 67"/>
            <p:cNvSpPr/>
            <p:nvPr/>
          </p:nvSpPr>
          <p:spPr bwMode="auto">
            <a:xfrm>
              <a:off x="3304799" y="230129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9" name="正方形/長方形 68"/>
            <p:cNvSpPr/>
            <p:nvPr/>
          </p:nvSpPr>
          <p:spPr bwMode="auto">
            <a:xfrm>
              <a:off x="2804319" y="255153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0" name="正方形/長方形 69"/>
            <p:cNvSpPr/>
            <p:nvPr/>
          </p:nvSpPr>
          <p:spPr bwMode="auto">
            <a:xfrm>
              <a:off x="3054559" y="255153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1" name="正方形/長方形 70"/>
            <p:cNvSpPr/>
            <p:nvPr/>
          </p:nvSpPr>
          <p:spPr bwMode="auto">
            <a:xfrm>
              <a:off x="3304799" y="255153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2" name="正方形/長方形 71"/>
            <p:cNvSpPr/>
            <p:nvPr/>
          </p:nvSpPr>
          <p:spPr bwMode="auto">
            <a:xfrm>
              <a:off x="2804319" y="280177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3" name="正方形/長方形 72"/>
            <p:cNvSpPr/>
            <p:nvPr/>
          </p:nvSpPr>
          <p:spPr bwMode="auto">
            <a:xfrm>
              <a:off x="3054559" y="280177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4" name="正方形/長方形 73"/>
            <p:cNvSpPr/>
            <p:nvPr/>
          </p:nvSpPr>
          <p:spPr bwMode="auto">
            <a:xfrm>
              <a:off x="3304799" y="280177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5" name="正方形/長方形 74"/>
            <p:cNvSpPr/>
            <p:nvPr/>
          </p:nvSpPr>
          <p:spPr bwMode="auto">
            <a:xfrm>
              <a:off x="3555039" y="230129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6" name="正方形/長方形 75"/>
            <p:cNvSpPr/>
            <p:nvPr/>
          </p:nvSpPr>
          <p:spPr bwMode="auto">
            <a:xfrm>
              <a:off x="3805279" y="230129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7" name="正方形/長方形 76"/>
            <p:cNvSpPr/>
            <p:nvPr/>
          </p:nvSpPr>
          <p:spPr bwMode="auto">
            <a:xfrm>
              <a:off x="4055520" y="230129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8" name="正方形/長方形 77"/>
            <p:cNvSpPr/>
            <p:nvPr/>
          </p:nvSpPr>
          <p:spPr bwMode="auto">
            <a:xfrm>
              <a:off x="3555039" y="255153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9" name="正方形/長方形 78"/>
            <p:cNvSpPr/>
            <p:nvPr/>
          </p:nvSpPr>
          <p:spPr bwMode="auto">
            <a:xfrm>
              <a:off x="3805279" y="255153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0" name="正方形/長方形 79"/>
            <p:cNvSpPr/>
            <p:nvPr/>
          </p:nvSpPr>
          <p:spPr bwMode="auto">
            <a:xfrm>
              <a:off x="4055520" y="255153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1" name="正方形/長方形 80"/>
            <p:cNvSpPr/>
            <p:nvPr/>
          </p:nvSpPr>
          <p:spPr bwMode="auto">
            <a:xfrm>
              <a:off x="3555039" y="280177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2" name="正方形/長方形 81"/>
            <p:cNvSpPr/>
            <p:nvPr/>
          </p:nvSpPr>
          <p:spPr bwMode="auto">
            <a:xfrm>
              <a:off x="3805279" y="280177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3" name="正方形/長方形 82"/>
            <p:cNvSpPr/>
            <p:nvPr/>
          </p:nvSpPr>
          <p:spPr bwMode="auto">
            <a:xfrm>
              <a:off x="4055520" y="280177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4" name="正方形/長方形 83"/>
            <p:cNvSpPr/>
            <p:nvPr/>
          </p:nvSpPr>
          <p:spPr bwMode="auto">
            <a:xfrm>
              <a:off x="4305760" y="230129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7" name="正方形/長方形 86"/>
            <p:cNvSpPr/>
            <p:nvPr/>
          </p:nvSpPr>
          <p:spPr bwMode="auto">
            <a:xfrm>
              <a:off x="4305760" y="255153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0" name="正方形/長方形 89"/>
            <p:cNvSpPr/>
            <p:nvPr/>
          </p:nvSpPr>
          <p:spPr bwMode="auto">
            <a:xfrm>
              <a:off x="4305760" y="280177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5" name="正方形/長方形 94"/>
            <p:cNvSpPr/>
            <p:nvPr/>
          </p:nvSpPr>
          <p:spPr bwMode="auto">
            <a:xfrm>
              <a:off x="1052638" y="230129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8" name="正方形/長方形 97"/>
            <p:cNvSpPr/>
            <p:nvPr/>
          </p:nvSpPr>
          <p:spPr bwMode="auto">
            <a:xfrm>
              <a:off x="1052638" y="255153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1" name="正方形/長方形 100"/>
            <p:cNvSpPr/>
            <p:nvPr/>
          </p:nvSpPr>
          <p:spPr bwMode="auto">
            <a:xfrm>
              <a:off x="1052638" y="280177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2" name="正方形/長方形 101"/>
            <p:cNvSpPr/>
            <p:nvPr/>
          </p:nvSpPr>
          <p:spPr bwMode="auto">
            <a:xfrm>
              <a:off x="1302878" y="230129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3" name="正方形/長方形 102"/>
            <p:cNvSpPr/>
            <p:nvPr/>
          </p:nvSpPr>
          <p:spPr bwMode="auto">
            <a:xfrm>
              <a:off x="1553118" y="230129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4" name="正方形/長方形 103"/>
            <p:cNvSpPr/>
            <p:nvPr/>
          </p:nvSpPr>
          <p:spPr bwMode="auto">
            <a:xfrm>
              <a:off x="1803359" y="230129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5" name="正方形/長方形 104"/>
            <p:cNvSpPr/>
            <p:nvPr/>
          </p:nvSpPr>
          <p:spPr bwMode="auto">
            <a:xfrm>
              <a:off x="1302878" y="255153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6" name="正方形/長方形 105"/>
            <p:cNvSpPr/>
            <p:nvPr/>
          </p:nvSpPr>
          <p:spPr bwMode="auto">
            <a:xfrm>
              <a:off x="1553118" y="255153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7" name="正方形/長方形 106"/>
            <p:cNvSpPr/>
            <p:nvPr/>
          </p:nvSpPr>
          <p:spPr bwMode="auto">
            <a:xfrm>
              <a:off x="1803359" y="255153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8" name="正方形/長方形 107"/>
            <p:cNvSpPr/>
            <p:nvPr/>
          </p:nvSpPr>
          <p:spPr bwMode="auto">
            <a:xfrm>
              <a:off x="1302878" y="280177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9" name="正方形/長方形 108"/>
            <p:cNvSpPr/>
            <p:nvPr/>
          </p:nvSpPr>
          <p:spPr bwMode="auto">
            <a:xfrm>
              <a:off x="1553118" y="280177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0" name="正方形/長方形 109"/>
            <p:cNvSpPr/>
            <p:nvPr/>
          </p:nvSpPr>
          <p:spPr bwMode="auto">
            <a:xfrm>
              <a:off x="1803359" y="280177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1" name="正方形/長方形 110"/>
            <p:cNvSpPr/>
            <p:nvPr/>
          </p:nvSpPr>
          <p:spPr bwMode="auto">
            <a:xfrm>
              <a:off x="2053599" y="305201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2" name="正方形/長方形 111"/>
            <p:cNvSpPr/>
            <p:nvPr/>
          </p:nvSpPr>
          <p:spPr bwMode="auto">
            <a:xfrm>
              <a:off x="2303839" y="305201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3" name="正方形/長方形 112"/>
            <p:cNvSpPr/>
            <p:nvPr/>
          </p:nvSpPr>
          <p:spPr bwMode="auto">
            <a:xfrm>
              <a:off x="2554079" y="305201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4" name="正方形/長方形 113"/>
            <p:cNvSpPr/>
            <p:nvPr/>
          </p:nvSpPr>
          <p:spPr bwMode="auto">
            <a:xfrm>
              <a:off x="2053599" y="330225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5" name="正方形/長方形 114"/>
            <p:cNvSpPr/>
            <p:nvPr/>
          </p:nvSpPr>
          <p:spPr bwMode="auto">
            <a:xfrm>
              <a:off x="2303839" y="330225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6" name="正方形/長方形 115"/>
            <p:cNvSpPr/>
            <p:nvPr/>
          </p:nvSpPr>
          <p:spPr bwMode="auto">
            <a:xfrm>
              <a:off x="2554079" y="330225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7" name="正方形/長方形 116"/>
            <p:cNvSpPr/>
            <p:nvPr/>
          </p:nvSpPr>
          <p:spPr bwMode="auto">
            <a:xfrm>
              <a:off x="2053599" y="355249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8" name="正方形/長方形 117"/>
            <p:cNvSpPr/>
            <p:nvPr/>
          </p:nvSpPr>
          <p:spPr bwMode="auto">
            <a:xfrm>
              <a:off x="2303839" y="355249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9" name="正方形/長方形 118"/>
            <p:cNvSpPr/>
            <p:nvPr/>
          </p:nvSpPr>
          <p:spPr bwMode="auto">
            <a:xfrm>
              <a:off x="2554079" y="355249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0" name="正方形/長方形 119"/>
            <p:cNvSpPr/>
            <p:nvPr/>
          </p:nvSpPr>
          <p:spPr bwMode="auto">
            <a:xfrm>
              <a:off x="2804319" y="305201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1" name="正方形/長方形 120"/>
            <p:cNvSpPr/>
            <p:nvPr/>
          </p:nvSpPr>
          <p:spPr bwMode="auto">
            <a:xfrm>
              <a:off x="3054559" y="305201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2" name="正方形/長方形 121"/>
            <p:cNvSpPr/>
            <p:nvPr/>
          </p:nvSpPr>
          <p:spPr bwMode="auto">
            <a:xfrm>
              <a:off x="3304799" y="305201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3" name="正方形/長方形 122"/>
            <p:cNvSpPr/>
            <p:nvPr/>
          </p:nvSpPr>
          <p:spPr bwMode="auto">
            <a:xfrm>
              <a:off x="2804319" y="330225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4" name="正方形/長方形 123"/>
            <p:cNvSpPr/>
            <p:nvPr/>
          </p:nvSpPr>
          <p:spPr bwMode="auto">
            <a:xfrm>
              <a:off x="3054559" y="330225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5" name="正方形/長方形 124"/>
            <p:cNvSpPr/>
            <p:nvPr/>
          </p:nvSpPr>
          <p:spPr bwMode="auto">
            <a:xfrm>
              <a:off x="3304799" y="330225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6" name="正方形/長方形 125"/>
            <p:cNvSpPr/>
            <p:nvPr/>
          </p:nvSpPr>
          <p:spPr bwMode="auto">
            <a:xfrm>
              <a:off x="2804319" y="355249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7" name="正方形/長方形 126"/>
            <p:cNvSpPr/>
            <p:nvPr/>
          </p:nvSpPr>
          <p:spPr bwMode="auto">
            <a:xfrm>
              <a:off x="3054559" y="355249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8" name="正方形/長方形 127"/>
            <p:cNvSpPr/>
            <p:nvPr/>
          </p:nvSpPr>
          <p:spPr bwMode="auto">
            <a:xfrm>
              <a:off x="3304799" y="355249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9" name="正方形/長方形 128"/>
            <p:cNvSpPr/>
            <p:nvPr/>
          </p:nvSpPr>
          <p:spPr bwMode="auto">
            <a:xfrm>
              <a:off x="3555039" y="305201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0" name="正方形/長方形 129"/>
            <p:cNvSpPr/>
            <p:nvPr/>
          </p:nvSpPr>
          <p:spPr bwMode="auto">
            <a:xfrm>
              <a:off x="3805279" y="305201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1" name="正方形/長方形 130"/>
            <p:cNvSpPr/>
            <p:nvPr/>
          </p:nvSpPr>
          <p:spPr bwMode="auto">
            <a:xfrm>
              <a:off x="4055520" y="305201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2" name="正方形/長方形 131"/>
            <p:cNvSpPr/>
            <p:nvPr/>
          </p:nvSpPr>
          <p:spPr bwMode="auto">
            <a:xfrm>
              <a:off x="3555039" y="330225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3" name="正方形/長方形 132"/>
            <p:cNvSpPr/>
            <p:nvPr/>
          </p:nvSpPr>
          <p:spPr bwMode="auto">
            <a:xfrm>
              <a:off x="3805279" y="330225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4" name="正方形/長方形 133"/>
            <p:cNvSpPr/>
            <p:nvPr/>
          </p:nvSpPr>
          <p:spPr bwMode="auto">
            <a:xfrm>
              <a:off x="4055520" y="330225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5" name="正方形/長方形 134"/>
            <p:cNvSpPr/>
            <p:nvPr/>
          </p:nvSpPr>
          <p:spPr bwMode="auto">
            <a:xfrm>
              <a:off x="3555039" y="355249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6" name="正方形/長方形 135"/>
            <p:cNvSpPr/>
            <p:nvPr/>
          </p:nvSpPr>
          <p:spPr bwMode="auto">
            <a:xfrm>
              <a:off x="3805279" y="355249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7" name="正方形/長方形 136"/>
            <p:cNvSpPr/>
            <p:nvPr/>
          </p:nvSpPr>
          <p:spPr bwMode="auto">
            <a:xfrm>
              <a:off x="4055520" y="355249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8" name="正方形/長方形 137"/>
            <p:cNvSpPr/>
            <p:nvPr/>
          </p:nvSpPr>
          <p:spPr bwMode="auto">
            <a:xfrm>
              <a:off x="4305760" y="305201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1" name="正方形/長方形 140"/>
            <p:cNvSpPr/>
            <p:nvPr/>
          </p:nvSpPr>
          <p:spPr bwMode="auto">
            <a:xfrm>
              <a:off x="4305760" y="330225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4" name="正方形/長方形 143"/>
            <p:cNvSpPr/>
            <p:nvPr/>
          </p:nvSpPr>
          <p:spPr bwMode="auto">
            <a:xfrm>
              <a:off x="4305760" y="355249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9" name="正方形/長方形 148"/>
            <p:cNvSpPr/>
            <p:nvPr/>
          </p:nvSpPr>
          <p:spPr bwMode="auto">
            <a:xfrm>
              <a:off x="1052638" y="305201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2" name="正方形/長方形 151"/>
            <p:cNvSpPr/>
            <p:nvPr/>
          </p:nvSpPr>
          <p:spPr bwMode="auto">
            <a:xfrm>
              <a:off x="1052638" y="330225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5" name="正方形/長方形 154"/>
            <p:cNvSpPr/>
            <p:nvPr/>
          </p:nvSpPr>
          <p:spPr bwMode="auto">
            <a:xfrm>
              <a:off x="1052638" y="355249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6" name="正方形/長方形 155"/>
            <p:cNvSpPr/>
            <p:nvPr/>
          </p:nvSpPr>
          <p:spPr bwMode="auto">
            <a:xfrm>
              <a:off x="1302878" y="305201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7" name="正方形/長方形 156"/>
            <p:cNvSpPr/>
            <p:nvPr/>
          </p:nvSpPr>
          <p:spPr bwMode="auto">
            <a:xfrm>
              <a:off x="1553118" y="305201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8" name="正方形/長方形 157"/>
            <p:cNvSpPr/>
            <p:nvPr/>
          </p:nvSpPr>
          <p:spPr bwMode="auto">
            <a:xfrm>
              <a:off x="1803359" y="305201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9" name="正方形/長方形 158"/>
            <p:cNvSpPr/>
            <p:nvPr/>
          </p:nvSpPr>
          <p:spPr bwMode="auto">
            <a:xfrm>
              <a:off x="1302878" y="330225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0" name="正方形/長方形 159"/>
            <p:cNvSpPr/>
            <p:nvPr/>
          </p:nvSpPr>
          <p:spPr bwMode="auto">
            <a:xfrm>
              <a:off x="1553118" y="330225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1" name="正方形/長方形 160"/>
            <p:cNvSpPr/>
            <p:nvPr/>
          </p:nvSpPr>
          <p:spPr bwMode="auto">
            <a:xfrm>
              <a:off x="1803359" y="330225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2" name="正方形/長方形 161"/>
            <p:cNvSpPr/>
            <p:nvPr/>
          </p:nvSpPr>
          <p:spPr bwMode="auto">
            <a:xfrm>
              <a:off x="1302878" y="355249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3" name="正方形/長方形 162"/>
            <p:cNvSpPr/>
            <p:nvPr/>
          </p:nvSpPr>
          <p:spPr bwMode="auto">
            <a:xfrm>
              <a:off x="1553118" y="355249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4" name="正方形/長方形 163"/>
            <p:cNvSpPr/>
            <p:nvPr/>
          </p:nvSpPr>
          <p:spPr bwMode="auto">
            <a:xfrm>
              <a:off x="1803359" y="355249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5" name="正方形/長方形 164"/>
            <p:cNvSpPr/>
            <p:nvPr/>
          </p:nvSpPr>
          <p:spPr bwMode="auto">
            <a:xfrm>
              <a:off x="2053599" y="380273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6" name="正方形/長方形 165"/>
            <p:cNvSpPr/>
            <p:nvPr/>
          </p:nvSpPr>
          <p:spPr bwMode="auto">
            <a:xfrm>
              <a:off x="2303839" y="380273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7" name="正方形/長方形 166"/>
            <p:cNvSpPr/>
            <p:nvPr/>
          </p:nvSpPr>
          <p:spPr bwMode="auto">
            <a:xfrm>
              <a:off x="2554079" y="380273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8" name="正方形/長方形 167"/>
            <p:cNvSpPr/>
            <p:nvPr/>
          </p:nvSpPr>
          <p:spPr bwMode="auto">
            <a:xfrm>
              <a:off x="2053599" y="405297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9" name="正方形/長方形 168"/>
            <p:cNvSpPr/>
            <p:nvPr/>
          </p:nvSpPr>
          <p:spPr bwMode="auto">
            <a:xfrm>
              <a:off x="2303839" y="405297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0" name="正方形/長方形 169"/>
            <p:cNvSpPr/>
            <p:nvPr/>
          </p:nvSpPr>
          <p:spPr bwMode="auto">
            <a:xfrm>
              <a:off x="2554079" y="405297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1" name="正方形/長方形 170"/>
            <p:cNvSpPr/>
            <p:nvPr/>
          </p:nvSpPr>
          <p:spPr bwMode="auto">
            <a:xfrm>
              <a:off x="2053599" y="430321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2" name="正方形/長方形 171"/>
            <p:cNvSpPr/>
            <p:nvPr/>
          </p:nvSpPr>
          <p:spPr bwMode="auto">
            <a:xfrm>
              <a:off x="2303839" y="430321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3" name="正方形/長方形 172"/>
            <p:cNvSpPr/>
            <p:nvPr/>
          </p:nvSpPr>
          <p:spPr bwMode="auto">
            <a:xfrm>
              <a:off x="2554079" y="430321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4" name="正方形/長方形 173"/>
            <p:cNvSpPr/>
            <p:nvPr/>
          </p:nvSpPr>
          <p:spPr bwMode="auto">
            <a:xfrm>
              <a:off x="2804319" y="380273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5" name="正方形/長方形 174"/>
            <p:cNvSpPr/>
            <p:nvPr/>
          </p:nvSpPr>
          <p:spPr bwMode="auto">
            <a:xfrm>
              <a:off x="3054559" y="380273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6" name="正方形/長方形 175"/>
            <p:cNvSpPr/>
            <p:nvPr/>
          </p:nvSpPr>
          <p:spPr bwMode="auto">
            <a:xfrm>
              <a:off x="3304799" y="380273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7" name="正方形/長方形 176"/>
            <p:cNvSpPr/>
            <p:nvPr/>
          </p:nvSpPr>
          <p:spPr bwMode="auto">
            <a:xfrm>
              <a:off x="2804319" y="405297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8" name="正方形/長方形 177"/>
            <p:cNvSpPr/>
            <p:nvPr/>
          </p:nvSpPr>
          <p:spPr bwMode="auto">
            <a:xfrm>
              <a:off x="3054559" y="405297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9" name="正方形/長方形 178"/>
            <p:cNvSpPr/>
            <p:nvPr/>
          </p:nvSpPr>
          <p:spPr bwMode="auto">
            <a:xfrm>
              <a:off x="3304799" y="405297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0" name="正方形/長方形 179"/>
            <p:cNvSpPr/>
            <p:nvPr/>
          </p:nvSpPr>
          <p:spPr bwMode="auto">
            <a:xfrm>
              <a:off x="2804319" y="430321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1" name="正方形/長方形 180"/>
            <p:cNvSpPr/>
            <p:nvPr/>
          </p:nvSpPr>
          <p:spPr bwMode="auto">
            <a:xfrm>
              <a:off x="3054559" y="430321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2" name="正方形/長方形 181"/>
            <p:cNvSpPr/>
            <p:nvPr/>
          </p:nvSpPr>
          <p:spPr bwMode="auto">
            <a:xfrm>
              <a:off x="3304799" y="430321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3" name="正方形/長方形 182"/>
            <p:cNvSpPr/>
            <p:nvPr/>
          </p:nvSpPr>
          <p:spPr bwMode="auto">
            <a:xfrm>
              <a:off x="3555039" y="380273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4" name="正方形/長方形 183"/>
            <p:cNvSpPr/>
            <p:nvPr/>
          </p:nvSpPr>
          <p:spPr bwMode="auto">
            <a:xfrm>
              <a:off x="3805279" y="380273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5" name="正方形/長方形 184"/>
            <p:cNvSpPr/>
            <p:nvPr/>
          </p:nvSpPr>
          <p:spPr bwMode="auto">
            <a:xfrm>
              <a:off x="4055520" y="380273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6" name="正方形/長方形 185"/>
            <p:cNvSpPr/>
            <p:nvPr/>
          </p:nvSpPr>
          <p:spPr bwMode="auto">
            <a:xfrm>
              <a:off x="3555039" y="405297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7" name="正方形/長方形 186"/>
            <p:cNvSpPr/>
            <p:nvPr/>
          </p:nvSpPr>
          <p:spPr bwMode="auto">
            <a:xfrm>
              <a:off x="3805279" y="405297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8" name="正方形/長方形 187"/>
            <p:cNvSpPr/>
            <p:nvPr/>
          </p:nvSpPr>
          <p:spPr bwMode="auto">
            <a:xfrm>
              <a:off x="4055520" y="405297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9" name="正方形/長方形 188"/>
            <p:cNvSpPr/>
            <p:nvPr/>
          </p:nvSpPr>
          <p:spPr bwMode="auto">
            <a:xfrm>
              <a:off x="3555039" y="430321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0" name="正方形/長方形 189"/>
            <p:cNvSpPr/>
            <p:nvPr/>
          </p:nvSpPr>
          <p:spPr bwMode="auto">
            <a:xfrm>
              <a:off x="3805279" y="430321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1" name="正方形/長方形 190"/>
            <p:cNvSpPr/>
            <p:nvPr/>
          </p:nvSpPr>
          <p:spPr bwMode="auto">
            <a:xfrm>
              <a:off x="4055520" y="430321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2" name="正方形/長方形 191"/>
            <p:cNvSpPr/>
            <p:nvPr/>
          </p:nvSpPr>
          <p:spPr bwMode="auto">
            <a:xfrm>
              <a:off x="4305760" y="380273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5" name="正方形/長方形 194"/>
            <p:cNvSpPr/>
            <p:nvPr/>
          </p:nvSpPr>
          <p:spPr bwMode="auto">
            <a:xfrm>
              <a:off x="4305760" y="405297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8" name="正方形/長方形 197"/>
            <p:cNvSpPr/>
            <p:nvPr/>
          </p:nvSpPr>
          <p:spPr bwMode="auto">
            <a:xfrm>
              <a:off x="4305760" y="430321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3" name="正方形/長方形 202"/>
            <p:cNvSpPr/>
            <p:nvPr/>
          </p:nvSpPr>
          <p:spPr bwMode="auto">
            <a:xfrm>
              <a:off x="1052638" y="380273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6" name="正方形/長方形 205"/>
            <p:cNvSpPr/>
            <p:nvPr/>
          </p:nvSpPr>
          <p:spPr bwMode="auto">
            <a:xfrm>
              <a:off x="1052638" y="405297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9" name="正方形/長方形 208"/>
            <p:cNvSpPr/>
            <p:nvPr/>
          </p:nvSpPr>
          <p:spPr bwMode="auto">
            <a:xfrm>
              <a:off x="1052638" y="430321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0" name="正方形/長方形 209"/>
            <p:cNvSpPr/>
            <p:nvPr/>
          </p:nvSpPr>
          <p:spPr bwMode="auto">
            <a:xfrm>
              <a:off x="1302878" y="380273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1" name="正方形/長方形 210"/>
            <p:cNvSpPr/>
            <p:nvPr/>
          </p:nvSpPr>
          <p:spPr bwMode="auto">
            <a:xfrm>
              <a:off x="1553118" y="380273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2" name="正方形/長方形 211"/>
            <p:cNvSpPr/>
            <p:nvPr/>
          </p:nvSpPr>
          <p:spPr bwMode="auto">
            <a:xfrm>
              <a:off x="1803359" y="380273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3" name="正方形/長方形 212"/>
            <p:cNvSpPr/>
            <p:nvPr/>
          </p:nvSpPr>
          <p:spPr bwMode="auto">
            <a:xfrm>
              <a:off x="1302878" y="405297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4" name="正方形/長方形 213"/>
            <p:cNvSpPr/>
            <p:nvPr/>
          </p:nvSpPr>
          <p:spPr bwMode="auto">
            <a:xfrm>
              <a:off x="1553118" y="405297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5" name="正方形/長方形 214"/>
            <p:cNvSpPr/>
            <p:nvPr/>
          </p:nvSpPr>
          <p:spPr bwMode="auto">
            <a:xfrm>
              <a:off x="1803359" y="405297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6" name="正方形/長方形 215"/>
            <p:cNvSpPr/>
            <p:nvPr/>
          </p:nvSpPr>
          <p:spPr bwMode="auto">
            <a:xfrm>
              <a:off x="1302878" y="430321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7" name="正方形/長方形 216"/>
            <p:cNvSpPr/>
            <p:nvPr/>
          </p:nvSpPr>
          <p:spPr bwMode="auto">
            <a:xfrm>
              <a:off x="1553118" y="430321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8" name="正方形/長方形 217"/>
            <p:cNvSpPr/>
            <p:nvPr/>
          </p:nvSpPr>
          <p:spPr bwMode="auto">
            <a:xfrm>
              <a:off x="1803359" y="430321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9" name="正方形/長方形 218"/>
            <p:cNvSpPr/>
            <p:nvPr/>
          </p:nvSpPr>
          <p:spPr bwMode="auto">
            <a:xfrm>
              <a:off x="2053599" y="455345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0" name="正方形/長方形 219"/>
            <p:cNvSpPr/>
            <p:nvPr/>
          </p:nvSpPr>
          <p:spPr bwMode="auto">
            <a:xfrm>
              <a:off x="2303839" y="455345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1" name="正方形/長方形 220"/>
            <p:cNvSpPr/>
            <p:nvPr/>
          </p:nvSpPr>
          <p:spPr bwMode="auto">
            <a:xfrm>
              <a:off x="2554079" y="455345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2" name="正方形/長方形 221"/>
            <p:cNvSpPr/>
            <p:nvPr/>
          </p:nvSpPr>
          <p:spPr bwMode="auto">
            <a:xfrm>
              <a:off x="2053599" y="480369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3" name="正方形/長方形 222"/>
            <p:cNvSpPr/>
            <p:nvPr/>
          </p:nvSpPr>
          <p:spPr bwMode="auto">
            <a:xfrm>
              <a:off x="2303839" y="480369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4" name="正方形/長方形 223"/>
            <p:cNvSpPr/>
            <p:nvPr/>
          </p:nvSpPr>
          <p:spPr bwMode="auto">
            <a:xfrm>
              <a:off x="2554079" y="480369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5" name="正方形/長方形 224"/>
            <p:cNvSpPr/>
            <p:nvPr/>
          </p:nvSpPr>
          <p:spPr bwMode="auto">
            <a:xfrm>
              <a:off x="2053599" y="505393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6" name="正方形/長方形 225"/>
            <p:cNvSpPr/>
            <p:nvPr/>
          </p:nvSpPr>
          <p:spPr bwMode="auto">
            <a:xfrm>
              <a:off x="2303839" y="505393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7" name="正方形/長方形 226"/>
            <p:cNvSpPr/>
            <p:nvPr/>
          </p:nvSpPr>
          <p:spPr bwMode="auto">
            <a:xfrm>
              <a:off x="2554079" y="505393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8" name="正方形/長方形 227"/>
            <p:cNvSpPr/>
            <p:nvPr/>
          </p:nvSpPr>
          <p:spPr bwMode="auto">
            <a:xfrm>
              <a:off x="2804319" y="455345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9" name="正方形/長方形 228"/>
            <p:cNvSpPr/>
            <p:nvPr/>
          </p:nvSpPr>
          <p:spPr bwMode="auto">
            <a:xfrm>
              <a:off x="3054559" y="455345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0" name="正方形/長方形 229"/>
            <p:cNvSpPr/>
            <p:nvPr/>
          </p:nvSpPr>
          <p:spPr bwMode="auto">
            <a:xfrm>
              <a:off x="3304799" y="455345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1" name="正方形/長方形 230"/>
            <p:cNvSpPr/>
            <p:nvPr/>
          </p:nvSpPr>
          <p:spPr bwMode="auto">
            <a:xfrm>
              <a:off x="2804319" y="480369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2" name="正方形/長方形 231"/>
            <p:cNvSpPr/>
            <p:nvPr/>
          </p:nvSpPr>
          <p:spPr bwMode="auto">
            <a:xfrm>
              <a:off x="3054559" y="480369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3" name="正方形/長方形 232"/>
            <p:cNvSpPr/>
            <p:nvPr/>
          </p:nvSpPr>
          <p:spPr bwMode="auto">
            <a:xfrm>
              <a:off x="3304799" y="480369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4" name="正方形/長方形 233"/>
            <p:cNvSpPr/>
            <p:nvPr/>
          </p:nvSpPr>
          <p:spPr bwMode="auto">
            <a:xfrm>
              <a:off x="2804319" y="505393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5" name="正方形/長方形 234"/>
            <p:cNvSpPr/>
            <p:nvPr/>
          </p:nvSpPr>
          <p:spPr bwMode="auto">
            <a:xfrm>
              <a:off x="3054559" y="505393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6" name="正方形/長方形 235"/>
            <p:cNvSpPr/>
            <p:nvPr/>
          </p:nvSpPr>
          <p:spPr bwMode="auto">
            <a:xfrm>
              <a:off x="3304799" y="505393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7" name="正方形/長方形 236"/>
            <p:cNvSpPr/>
            <p:nvPr/>
          </p:nvSpPr>
          <p:spPr bwMode="auto">
            <a:xfrm>
              <a:off x="3555039" y="455345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8" name="正方形/長方形 237"/>
            <p:cNvSpPr/>
            <p:nvPr/>
          </p:nvSpPr>
          <p:spPr bwMode="auto">
            <a:xfrm>
              <a:off x="3805279" y="455345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9" name="正方形/長方形 238"/>
            <p:cNvSpPr/>
            <p:nvPr/>
          </p:nvSpPr>
          <p:spPr bwMode="auto">
            <a:xfrm>
              <a:off x="4055520" y="455345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0" name="正方形/長方形 239"/>
            <p:cNvSpPr/>
            <p:nvPr/>
          </p:nvSpPr>
          <p:spPr bwMode="auto">
            <a:xfrm>
              <a:off x="3555039" y="480369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1" name="正方形/長方形 240"/>
            <p:cNvSpPr/>
            <p:nvPr/>
          </p:nvSpPr>
          <p:spPr bwMode="auto">
            <a:xfrm>
              <a:off x="3805279" y="480369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2" name="正方形/長方形 241"/>
            <p:cNvSpPr/>
            <p:nvPr/>
          </p:nvSpPr>
          <p:spPr bwMode="auto">
            <a:xfrm>
              <a:off x="4055520" y="480369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3" name="正方形/長方形 242"/>
            <p:cNvSpPr/>
            <p:nvPr/>
          </p:nvSpPr>
          <p:spPr bwMode="auto">
            <a:xfrm>
              <a:off x="3555039" y="505393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4" name="正方形/長方形 243"/>
            <p:cNvSpPr/>
            <p:nvPr/>
          </p:nvSpPr>
          <p:spPr bwMode="auto">
            <a:xfrm>
              <a:off x="3805279" y="505393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5" name="正方形/長方形 244"/>
            <p:cNvSpPr/>
            <p:nvPr/>
          </p:nvSpPr>
          <p:spPr bwMode="auto">
            <a:xfrm>
              <a:off x="4055520" y="505393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6" name="正方形/長方形 245"/>
            <p:cNvSpPr/>
            <p:nvPr/>
          </p:nvSpPr>
          <p:spPr bwMode="auto">
            <a:xfrm>
              <a:off x="4305760" y="455345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9" name="正方形/長方形 248"/>
            <p:cNvSpPr/>
            <p:nvPr/>
          </p:nvSpPr>
          <p:spPr bwMode="auto">
            <a:xfrm>
              <a:off x="4305760" y="480369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2" name="正方形/長方形 251"/>
            <p:cNvSpPr/>
            <p:nvPr/>
          </p:nvSpPr>
          <p:spPr bwMode="auto">
            <a:xfrm>
              <a:off x="4305760" y="505393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7" name="正方形/長方形 256"/>
            <p:cNvSpPr/>
            <p:nvPr/>
          </p:nvSpPr>
          <p:spPr bwMode="auto">
            <a:xfrm>
              <a:off x="1052638" y="455345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0" name="正方形/長方形 259"/>
            <p:cNvSpPr/>
            <p:nvPr/>
          </p:nvSpPr>
          <p:spPr bwMode="auto">
            <a:xfrm>
              <a:off x="1052638" y="480369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3" name="正方形/長方形 262"/>
            <p:cNvSpPr/>
            <p:nvPr/>
          </p:nvSpPr>
          <p:spPr bwMode="auto">
            <a:xfrm>
              <a:off x="1052638" y="505393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4" name="正方形/長方形 263"/>
            <p:cNvSpPr/>
            <p:nvPr/>
          </p:nvSpPr>
          <p:spPr bwMode="auto">
            <a:xfrm>
              <a:off x="1302878" y="455345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5" name="正方形/長方形 264"/>
            <p:cNvSpPr/>
            <p:nvPr/>
          </p:nvSpPr>
          <p:spPr bwMode="auto">
            <a:xfrm>
              <a:off x="1553118" y="455345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6" name="正方形/長方形 265"/>
            <p:cNvSpPr/>
            <p:nvPr/>
          </p:nvSpPr>
          <p:spPr bwMode="auto">
            <a:xfrm>
              <a:off x="1803359" y="4553458"/>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7" name="正方形/長方形 266"/>
            <p:cNvSpPr/>
            <p:nvPr/>
          </p:nvSpPr>
          <p:spPr bwMode="auto">
            <a:xfrm>
              <a:off x="1302878" y="480369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8" name="正方形/長方形 267"/>
            <p:cNvSpPr/>
            <p:nvPr/>
          </p:nvSpPr>
          <p:spPr bwMode="auto">
            <a:xfrm>
              <a:off x="1553118" y="480369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9" name="正方形/長方形 268"/>
            <p:cNvSpPr/>
            <p:nvPr/>
          </p:nvSpPr>
          <p:spPr bwMode="auto">
            <a:xfrm>
              <a:off x="1803359" y="480369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0" name="正方形/長方形 269"/>
            <p:cNvSpPr/>
            <p:nvPr/>
          </p:nvSpPr>
          <p:spPr bwMode="auto">
            <a:xfrm>
              <a:off x="1302878" y="505393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1" name="正方形/長方形 270"/>
            <p:cNvSpPr/>
            <p:nvPr/>
          </p:nvSpPr>
          <p:spPr bwMode="auto">
            <a:xfrm>
              <a:off x="1553118" y="505393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2" name="正方形/長方形 271"/>
            <p:cNvSpPr/>
            <p:nvPr/>
          </p:nvSpPr>
          <p:spPr bwMode="auto">
            <a:xfrm>
              <a:off x="1803359" y="505393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3" name="正方形/長方形 272"/>
            <p:cNvSpPr/>
            <p:nvPr/>
          </p:nvSpPr>
          <p:spPr bwMode="auto">
            <a:xfrm>
              <a:off x="2053599" y="530417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4" name="正方形/長方形 273"/>
            <p:cNvSpPr/>
            <p:nvPr/>
          </p:nvSpPr>
          <p:spPr bwMode="auto">
            <a:xfrm>
              <a:off x="2303839" y="530417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5" name="正方形/長方形 274"/>
            <p:cNvSpPr/>
            <p:nvPr/>
          </p:nvSpPr>
          <p:spPr bwMode="auto">
            <a:xfrm>
              <a:off x="2554079" y="530417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2" name="正方形/長方形 281"/>
            <p:cNvSpPr/>
            <p:nvPr/>
          </p:nvSpPr>
          <p:spPr bwMode="auto">
            <a:xfrm>
              <a:off x="2804319" y="530417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3" name="正方形/長方形 282"/>
            <p:cNvSpPr/>
            <p:nvPr/>
          </p:nvSpPr>
          <p:spPr bwMode="auto">
            <a:xfrm>
              <a:off x="3054559" y="530417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4" name="正方形/長方形 283"/>
            <p:cNvSpPr/>
            <p:nvPr/>
          </p:nvSpPr>
          <p:spPr bwMode="auto">
            <a:xfrm>
              <a:off x="3304799" y="530417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1" name="正方形/長方形 290"/>
            <p:cNvSpPr/>
            <p:nvPr/>
          </p:nvSpPr>
          <p:spPr bwMode="auto">
            <a:xfrm>
              <a:off x="3555039" y="530417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2" name="正方形/長方形 291"/>
            <p:cNvSpPr/>
            <p:nvPr/>
          </p:nvSpPr>
          <p:spPr bwMode="auto">
            <a:xfrm>
              <a:off x="3805279" y="530417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3" name="正方形/長方形 292"/>
            <p:cNvSpPr/>
            <p:nvPr/>
          </p:nvSpPr>
          <p:spPr bwMode="auto">
            <a:xfrm>
              <a:off x="4055520" y="530417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0" name="正方形/長方形 299"/>
            <p:cNvSpPr/>
            <p:nvPr/>
          </p:nvSpPr>
          <p:spPr bwMode="auto">
            <a:xfrm>
              <a:off x="4305760" y="530417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1" name="正方形/長方形 310"/>
            <p:cNvSpPr/>
            <p:nvPr/>
          </p:nvSpPr>
          <p:spPr bwMode="auto">
            <a:xfrm>
              <a:off x="1052638" y="530417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8" name="正方形/長方形 317"/>
            <p:cNvSpPr/>
            <p:nvPr/>
          </p:nvSpPr>
          <p:spPr bwMode="auto">
            <a:xfrm>
              <a:off x="1302878" y="530417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9" name="正方形/長方形 318"/>
            <p:cNvSpPr/>
            <p:nvPr/>
          </p:nvSpPr>
          <p:spPr bwMode="auto">
            <a:xfrm>
              <a:off x="1553118" y="530417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0" name="正方形/長方形 319"/>
            <p:cNvSpPr/>
            <p:nvPr/>
          </p:nvSpPr>
          <p:spPr bwMode="auto">
            <a:xfrm>
              <a:off x="1803359" y="5304179"/>
              <a:ext cx="250240" cy="250240"/>
            </a:xfrm>
            <a:prstGeom prst="rect">
              <a:avLst/>
            </a:prstGeom>
            <a:solidFill>
              <a:srgbClr val="FFFFCC"/>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
        <p:nvSpPr>
          <p:cNvPr id="329" name="円/楕円 328"/>
          <p:cNvSpPr/>
          <p:nvPr/>
        </p:nvSpPr>
        <p:spPr bwMode="auto">
          <a:xfrm>
            <a:off x="2903129" y="3759432"/>
            <a:ext cx="277799" cy="277799"/>
          </a:xfrm>
          <a:prstGeom prst="ellipse">
            <a:avLst/>
          </a:prstGeom>
          <a:solidFill>
            <a:srgbClr val="000000"/>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en-US" altLang="ja-JP" sz="2000" dirty="0">
                <a:effectLst/>
                <a:latin typeface="Times New Roman" panose="02020603050405020304" pitchFamily="18" charset="0"/>
              </a:rPr>
              <a:t>1</a:t>
            </a:r>
            <a:endParaRPr kumimoji="1" lang="en-US" altLang="ja-JP" sz="2000" b="0" i="0" u="none" strike="noStrike" cap="none" normalizeH="0" dirty="0">
              <a:ln>
                <a:noFill/>
              </a:ln>
              <a:solidFill>
                <a:schemeClr val="tx1"/>
              </a:solidFill>
              <a:effectLst/>
              <a:latin typeface="Times New Roman" panose="02020603050405020304" pitchFamily="18" charset="0"/>
            </a:endParaRPr>
          </a:p>
        </p:txBody>
      </p:sp>
      <p:sp>
        <p:nvSpPr>
          <p:cNvPr id="330" name="円/楕円 329"/>
          <p:cNvSpPr/>
          <p:nvPr/>
        </p:nvSpPr>
        <p:spPr bwMode="auto">
          <a:xfrm>
            <a:off x="3229200" y="3758128"/>
            <a:ext cx="277200" cy="277200"/>
          </a:xfrm>
          <a:prstGeom prst="ellipse">
            <a:avLst/>
          </a:prstGeom>
          <a:solidFill>
            <a:schemeClr val="tx1"/>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en-US" altLang="ja-JP" sz="2000" dirty="0">
                <a:solidFill>
                  <a:schemeClr val="bg2"/>
                </a:solidFill>
                <a:effectLst/>
                <a:latin typeface="Times New Roman" panose="02020603050405020304" pitchFamily="18" charset="0"/>
              </a:rPr>
              <a:t>2</a:t>
            </a:r>
            <a:endParaRPr kumimoji="1" lang="en-US" altLang="ja-JP" sz="2000" b="0" i="0" u="none" strike="noStrike" cap="none" normalizeH="0" dirty="0">
              <a:ln>
                <a:noFill/>
              </a:ln>
              <a:solidFill>
                <a:schemeClr val="bg2"/>
              </a:solidFill>
              <a:effectLst/>
              <a:latin typeface="Times New Roman" panose="02020603050405020304" pitchFamily="18" charset="0"/>
            </a:endParaRPr>
          </a:p>
        </p:txBody>
      </p:sp>
      <p:sp>
        <p:nvSpPr>
          <p:cNvPr id="331" name="円/楕円 330"/>
          <p:cNvSpPr/>
          <p:nvPr/>
        </p:nvSpPr>
        <p:spPr bwMode="auto">
          <a:xfrm>
            <a:off x="2911187" y="3440564"/>
            <a:ext cx="277200" cy="277200"/>
          </a:xfrm>
          <a:prstGeom prst="ellipse">
            <a:avLst/>
          </a:prstGeom>
          <a:solidFill>
            <a:srgbClr val="000000"/>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en-US" altLang="ja-JP" sz="2000" dirty="0">
                <a:effectLst/>
                <a:latin typeface="Times New Roman" panose="02020603050405020304" pitchFamily="18" charset="0"/>
              </a:rPr>
              <a:t>3</a:t>
            </a:r>
            <a:endParaRPr kumimoji="1" lang="en-US" altLang="ja-JP" sz="2000" b="0" i="0" u="none" strike="noStrike" cap="none" normalizeH="0" dirty="0">
              <a:ln>
                <a:noFill/>
              </a:ln>
              <a:solidFill>
                <a:schemeClr val="tx1"/>
              </a:solidFill>
              <a:effectLst/>
              <a:latin typeface="Times New Roman" panose="02020603050405020304" pitchFamily="18" charset="0"/>
            </a:endParaRPr>
          </a:p>
        </p:txBody>
      </p:sp>
      <p:sp>
        <p:nvSpPr>
          <p:cNvPr id="332" name="円/楕円 331"/>
          <p:cNvSpPr/>
          <p:nvPr/>
        </p:nvSpPr>
        <p:spPr bwMode="auto">
          <a:xfrm>
            <a:off x="2897800" y="4082267"/>
            <a:ext cx="278165" cy="278165"/>
          </a:xfrm>
          <a:prstGeom prst="ellipse">
            <a:avLst/>
          </a:prstGeom>
          <a:solidFill>
            <a:schemeClr val="tx1"/>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en-US" altLang="ja-JP" sz="2000" dirty="0">
                <a:solidFill>
                  <a:schemeClr val="bg2"/>
                </a:solidFill>
                <a:effectLst/>
                <a:latin typeface="Times New Roman" panose="02020603050405020304" pitchFamily="18" charset="0"/>
              </a:rPr>
              <a:t>4</a:t>
            </a:r>
            <a:endParaRPr kumimoji="1" lang="en-US" altLang="ja-JP" sz="2000" b="0" i="0" u="none" strike="noStrike" cap="none" normalizeH="0" dirty="0">
              <a:ln>
                <a:noFill/>
              </a:ln>
              <a:solidFill>
                <a:schemeClr val="bg2"/>
              </a:solidFill>
              <a:effectLst/>
              <a:latin typeface="Times New Roman" panose="02020603050405020304" pitchFamily="18" charset="0"/>
            </a:endParaRPr>
          </a:p>
        </p:txBody>
      </p:sp>
      <p:sp>
        <p:nvSpPr>
          <p:cNvPr id="333" name="テキスト ボックス 332"/>
          <p:cNvSpPr txBox="1"/>
          <p:nvPr/>
        </p:nvSpPr>
        <p:spPr>
          <a:xfrm>
            <a:off x="5995446" y="2430089"/>
            <a:ext cx="2260555" cy="1791260"/>
          </a:xfrm>
          <a:prstGeom prst="rect">
            <a:avLst/>
          </a:prstGeom>
          <a:noFill/>
        </p:spPr>
        <p:txBody>
          <a:bodyPr wrap="none" rtlCol="0">
            <a:spAutoFit/>
          </a:bodyPr>
          <a:lstStyle/>
          <a:p>
            <a:r>
              <a:rPr kumimoji="1" lang="en-US" altLang="ja-JP" sz="2400" dirty="0">
                <a:latin typeface="Times New Roman" panose="02020603050405020304" pitchFamily="18" charset="0"/>
              </a:rPr>
              <a:t>1</a:t>
            </a:r>
            <a:r>
              <a:rPr kumimoji="1" lang="ja-JP" altLang="en-US" sz="2400" dirty="0">
                <a:latin typeface="Times New Roman" panose="02020603050405020304" pitchFamily="18" charset="0"/>
              </a:rPr>
              <a:t>手目は</a:t>
            </a:r>
            <a:r>
              <a:rPr lang="en-US" altLang="ja-JP" sz="2400" dirty="0">
                <a:latin typeface="Times New Roman" panose="02020603050405020304" pitchFamily="18" charset="0"/>
              </a:rPr>
              <a:t>225</a:t>
            </a:r>
            <a:r>
              <a:rPr kumimoji="1" lang="ja-JP" altLang="en-US" sz="2400" dirty="0">
                <a:latin typeface="Times New Roman" panose="02020603050405020304" pitchFamily="18" charset="0"/>
              </a:rPr>
              <a:t>通り</a:t>
            </a:r>
            <a:endParaRPr kumimoji="1" lang="en-US" altLang="ja-JP" sz="2400" dirty="0">
              <a:latin typeface="Times New Roman" panose="02020603050405020304" pitchFamily="18" charset="0"/>
            </a:endParaRPr>
          </a:p>
          <a:p>
            <a:r>
              <a:rPr lang="en-US" altLang="ja-JP" sz="2400" dirty="0">
                <a:latin typeface="Times New Roman" panose="02020603050405020304" pitchFamily="18" charset="0"/>
              </a:rPr>
              <a:t>2</a:t>
            </a:r>
            <a:r>
              <a:rPr lang="ja-JP" altLang="en-US" sz="2400" dirty="0">
                <a:latin typeface="Times New Roman" panose="02020603050405020304" pitchFamily="18" charset="0"/>
              </a:rPr>
              <a:t>手目は</a:t>
            </a:r>
            <a:r>
              <a:rPr lang="en-US" altLang="ja-JP" sz="2400" dirty="0">
                <a:latin typeface="Times New Roman" panose="02020603050405020304" pitchFamily="18" charset="0"/>
              </a:rPr>
              <a:t>224</a:t>
            </a:r>
            <a:r>
              <a:rPr lang="ja-JP" altLang="en-US" sz="2400" dirty="0">
                <a:latin typeface="Times New Roman" panose="02020603050405020304" pitchFamily="18" charset="0"/>
              </a:rPr>
              <a:t>通り</a:t>
            </a:r>
            <a:endParaRPr lang="en-US" altLang="ja-JP" sz="2400" dirty="0">
              <a:latin typeface="Times New Roman" panose="02020603050405020304" pitchFamily="18" charset="0"/>
            </a:endParaRPr>
          </a:p>
          <a:p>
            <a:r>
              <a:rPr kumimoji="1" lang="en-US" altLang="ja-JP" sz="2400" dirty="0">
                <a:latin typeface="Times New Roman" panose="02020603050405020304" pitchFamily="18" charset="0"/>
              </a:rPr>
              <a:t>3</a:t>
            </a:r>
            <a:r>
              <a:rPr kumimoji="1" lang="ja-JP" altLang="en-US" sz="2400" dirty="0">
                <a:latin typeface="Times New Roman" panose="02020603050405020304" pitchFamily="18" charset="0"/>
              </a:rPr>
              <a:t>手目は</a:t>
            </a:r>
            <a:r>
              <a:rPr kumimoji="1" lang="en-US" altLang="ja-JP" sz="2400" dirty="0">
                <a:latin typeface="Times New Roman" panose="02020603050405020304" pitchFamily="18" charset="0"/>
              </a:rPr>
              <a:t>223</a:t>
            </a:r>
            <a:r>
              <a:rPr kumimoji="1" lang="ja-JP" altLang="en-US" sz="2400" dirty="0">
                <a:latin typeface="Times New Roman" panose="02020603050405020304" pitchFamily="18" charset="0"/>
              </a:rPr>
              <a:t>通り</a:t>
            </a:r>
            <a:endParaRPr kumimoji="1" lang="en-US" altLang="ja-JP" sz="2400" dirty="0">
              <a:latin typeface="Times New Roman" panose="02020603050405020304" pitchFamily="18" charset="0"/>
            </a:endParaRPr>
          </a:p>
          <a:p>
            <a:r>
              <a:rPr lang="ja-JP" altLang="en-US" sz="2400" dirty="0">
                <a:latin typeface="Times New Roman" panose="02020603050405020304" pitchFamily="18" charset="0"/>
              </a:rPr>
              <a:t>：</a:t>
            </a:r>
            <a:endParaRPr kumimoji="1" lang="ja-JP" altLang="en-US" sz="2400" dirty="0">
              <a:latin typeface="Times New Roman" panose="02020603050405020304" pitchFamily="18" charset="0"/>
            </a:endParaRPr>
          </a:p>
        </p:txBody>
      </p:sp>
      <p:sp>
        <p:nvSpPr>
          <p:cNvPr id="336" name="テキスト ボックス 335"/>
          <p:cNvSpPr txBox="1"/>
          <p:nvPr/>
        </p:nvSpPr>
        <p:spPr>
          <a:xfrm>
            <a:off x="5635851" y="4445363"/>
            <a:ext cx="2912060" cy="461665"/>
          </a:xfrm>
          <a:prstGeom prst="rect">
            <a:avLst/>
          </a:prstGeom>
          <a:noFill/>
        </p:spPr>
        <p:txBody>
          <a:bodyPr wrap="square" rtlCol="0">
            <a:spAutoFit/>
          </a:bodyPr>
          <a:lstStyle/>
          <a:p>
            <a:r>
              <a:rPr lang="ja-JP" altLang="en-US" sz="2400" dirty="0"/>
              <a:t>局面数は </a:t>
            </a:r>
            <a:r>
              <a:rPr lang="en-US" altLang="ja-JP" sz="2400" dirty="0"/>
              <a:t>225</a:t>
            </a:r>
            <a:r>
              <a:rPr kumimoji="1" lang="en-US" altLang="ja-JP" sz="2400" dirty="0"/>
              <a:t>!  </a:t>
            </a:r>
            <a:r>
              <a:rPr kumimoji="1" lang="ja-JP" altLang="en-US" sz="2400" dirty="0"/>
              <a:t>通り</a:t>
            </a:r>
          </a:p>
        </p:txBody>
      </p:sp>
      <p:sp>
        <p:nvSpPr>
          <p:cNvPr id="337" name="テキスト ボックス 336"/>
          <p:cNvSpPr txBox="1"/>
          <p:nvPr/>
        </p:nvSpPr>
        <p:spPr>
          <a:xfrm>
            <a:off x="5557304" y="4983892"/>
            <a:ext cx="2994730" cy="523220"/>
          </a:xfrm>
          <a:prstGeom prst="rect">
            <a:avLst/>
          </a:prstGeom>
          <a:noFill/>
        </p:spPr>
        <p:txBody>
          <a:bodyPr wrap="none" rtlCol="0">
            <a:spAutoFit/>
          </a:bodyPr>
          <a:lstStyle/>
          <a:p>
            <a:r>
              <a:rPr lang="ja-JP" altLang="en-US" dirty="0"/>
              <a:t>膨大な数だが有限</a:t>
            </a:r>
            <a:endParaRPr kumimoji="1" lang="ja-JP" altLang="en-US" dirty="0"/>
          </a:p>
        </p:txBody>
      </p:sp>
      <p:sp>
        <p:nvSpPr>
          <p:cNvPr id="338" name="円/楕円 337"/>
          <p:cNvSpPr/>
          <p:nvPr/>
        </p:nvSpPr>
        <p:spPr bwMode="auto">
          <a:xfrm>
            <a:off x="3552172" y="3429632"/>
            <a:ext cx="277200" cy="277200"/>
          </a:xfrm>
          <a:prstGeom prst="ellipse">
            <a:avLst/>
          </a:prstGeom>
          <a:solidFill>
            <a:srgbClr val="000000"/>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000" b="0" i="0" u="none" strike="noStrike" cap="none" normalizeH="0" dirty="0">
                <a:ln>
                  <a:noFill/>
                </a:ln>
                <a:solidFill>
                  <a:schemeClr val="tx1"/>
                </a:solidFill>
                <a:effectLst/>
                <a:latin typeface="Times New Roman" panose="02020603050405020304" pitchFamily="18" charset="0"/>
              </a:rPr>
              <a:t>5</a:t>
            </a:r>
          </a:p>
        </p:txBody>
      </p:sp>
      <p:sp>
        <p:nvSpPr>
          <p:cNvPr id="339" name="円/楕円 338"/>
          <p:cNvSpPr/>
          <p:nvPr/>
        </p:nvSpPr>
        <p:spPr bwMode="auto">
          <a:xfrm>
            <a:off x="3227981" y="3440564"/>
            <a:ext cx="277200" cy="277200"/>
          </a:xfrm>
          <a:prstGeom prst="ellipse">
            <a:avLst/>
          </a:prstGeom>
          <a:solidFill>
            <a:schemeClr val="tx1"/>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en-US" altLang="ja-JP" sz="2000" dirty="0">
                <a:solidFill>
                  <a:schemeClr val="bg2"/>
                </a:solidFill>
                <a:effectLst/>
                <a:latin typeface="Times New Roman" panose="02020603050405020304" pitchFamily="18" charset="0"/>
              </a:rPr>
              <a:t>6</a:t>
            </a:r>
            <a:endParaRPr kumimoji="1" lang="en-US" altLang="ja-JP" sz="2000" b="0" i="0" u="none" strike="noStrike" cap="none" normalizeH="0" dirty="0">
              <a:ln>
                <a:noFill/>
              </a:ln>
              <a:solidFill>
                <a:schemeClr val="bg2"/>
              </a:solidFill>
              <a:effectLst/>
              <a:latin typeface="Times New Roman" panose="02020603050405020304" pitchFamily="18" charset="0"/>
            </a:endParaRPr>
          </a:p>
        </p:txBody>
      </p:sp>
      <p:sp>
        <p:nvSpPr>
          <p:cNvPr id="3" name="テキスト ボックス 2"/>
          <p:cNvSpPr txBox="1"/>
          <p:nvPr/>
        </p:nvSpPr>
        <p:spPr>
          <a:xfrm>
            <a:off x="5888110" y="1271668"/>
            <a:ext cx="2781531" cy="904863"/>
          </a:xfrm>
          <a:prstGeom prst="rect">
            <a:avLst/>
          </a:prstGeom>
          <a:noFill/>
        </p:spPr>
        <p:txBody>
          <a:bodyPr wrap="none" rtlCol="0">
            <a:spAutoFit/>
          </a:bodyPr>
          <a:lstStyle/>
          <a:p>
            <a:r>
              <a:rPr kumimoji="1" lang="en-US" altLang="ja-JP" sz="2400" dirty="0"/>
              <a:t>15×15</a:t>
            </a:r>
            <a:r>
              <a:rPr kumimoji="1" lang="ja-JP" altLang="en-US" sz="2400" dirty="0"/>
              <a:t>の目のどこに</a:t>
            </a:r>
            <a:endParaRPr kumimoji="1" lang="en-US" altLang="ja-JP" sz="2400" dirty="0"/>
          </a:p>
          <a:p>
            <a:r>
              <a:rPr kumimoji="1" lang="ja-JP" altLang="en-US" sz="2400" dirty="0"/>
              <a:t>石を置いてもいい</a:t>
            </a:r>
          </a:p>
        </p:txBody>
      </p:sp>
    </p:spTree>
    <p:extLst>
      <p:ext uri="{BB962C8B-B14F-4D97-AF65-F5344CB8AC3E}">
        <p14:creationId xmlns:p14="http://schemas.microsoft.com/office/powerpoint/2010/main" val="19109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29"/>
                                        </p:tgtEl>
                                        <p:attrNameLst>
                                          <p:attrName>style.visibility</p:attrName>
                                        </p:attrNameLst>
                                      </p:cBhvr>
                                      <p:to>
                                        <p:strVal val="visible"/>
                                      </p:to>
                                    </p:set>
                                    <p:animEffect transition="in" filter="checkerboard(across)">
                                      <p:cBhvr>
                                        <p:cTn id="7" dur="500"/>
                                        <p:tgtEl>
                                          <p:spTgt spid="329"/>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30"/>
                                        </p:tgtEl>
                                        <p:attrNameLst>
                                          <p:attrName>style.visibility</p:attrName>
                                        </p:attrNameLst>
                                      </p:cBhvr>
                                      <p:to>
                                        <p:strVal val="visible"/>
                                      </p:to>
                                    </p:set>
                                    <p:animEffect transition="in" filter="checkerboard(across)">
                                      <p:cBhvr>
                                        <p:cTn id="11" dur="500"/>
                                        <p:tgtEl>
                                          <p:spTgt spid="330"/>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31"/>
                                        </p:tgtEl>
                                        <p:attrNameLst>
                                          <p:attrName>style.visibility</p:attrName>
                                        </p:attrNameLst>
                                      </p:cBhvr>
                                      <p:to>
                                        <p:strVal val="visible"/>
                                      </p:to>
                                    </p:set>
                                    <p:animEffect transition="in" filter="checkerboard(across)">
                                      <p:cBhvr>
                                        <p:cTn id="16" dur="500"/>
                                        <p:tgtEl>
                                          <p:spTgt spid="331"/>
                                        </p:tgtEl>
                                      </p:cBhvr>
                                    </p:animEffect>
                                  </p:childTnLst>
                                </p:cTn>
                              </p:par>
                            </p:childTnLst>
                          </p:cTn>
                        </p:par>
                        <p:par>
                          <p:cTn id="17" fill="hold">
                            <p:stCondLst>
                              <p:cond delay="500"/>
                            </p:stCondLst>
                            <p:childTnLst>
                              <p:par>
                                <p:cTn id="18" presetID="5" presetClass="entr" presetSubtype="10" fill="hold" grpId="0" nodeType="afterEffect">
                                  <p:stCondLst>
                                    <p:cond delay="0"/>
                                  </p:stCondLst>
                                  <p:childTnLst>
                                    <p:set>
                                      <p:cBhvr>
                                        <p:cTn id="19" dur="1" fill="hold">
                                          <p:stCondLst>
                                            <p:cond delay="0"/>
                                          </p:stCondLst>
                                        </p:cTn>
                                        <p:tgtEl>
                                          <p:spTgt spid="332"/>
                                        </p:tgtEl>
                                        <p:attrNameLst>
                                          <p:attrName>style.visibility</p:attrName>
                                        </p:attrNameLst>
                                      </p:cBhvr>
                                      <p:to>
                                        <p:strVal val="visible"/>
                                      </p:to>
                                    </p:set>
                                    <p:animEffect transition="in" filter="checkerboard(across)">
                                      <p:cBhvr>
                                        <p:cTn id="20" dur="500"/>
                                        <p:tgtEl>
                                          <p:spTgt spid="332"/>
                                        </p:tgtEl>
                                      </p:cBhvr>
                                    </p:animEffect>
                                  </p:childTnLst>
                                </p:cTn>
                              </p:par>
                            </p:childTnLst>
                          </p:cTn>
                        </p:par>
                        <p:par>
                          <p:cTn id="21" fill="hold">
                            <p:stCondLst>
                              <p:cond delay="1000"/>
                            </p:stCondLst>
                            <p:childTnLst>
                              <p:par>
                                <p:cTn id="22" presetID="5" presetClass="entr" presetSubtype="10" fill="hold" grpId="0" nodeType="afterEffect">
                                  <p:stCondLst>
                                    <p:cond delay="0"/>
                                  </p:stCondLst>
                                  <p:childTnLst>
                                    <p:set>
                                      <p:cBhvr>
                                        <p:cTn id="23" dur="1" fill="hold">
                                          <p:stCondLst>
                                            <p:cond delay="0"/>
                                          </p:stCondLst>
                                        </p:cTn>
                                        <p:tgtEl>
                                          <p:spTgt spid="338"/>
                                        </p:tgtEl>
                                        <p:attrNameLst>
                                          <p:attrName>style.visibility</p:attrName>
                                        </p:attrNameLst>
                                      </p:cBhvr>
                                      <p:to>
                                        <p:strVal val="visible"/>
                                      </p:to>
                                    </p:set>
                                    <p:animEffect transition="in" filter="checkerboard(across)">
                                      <p:cBhvr>
                                        <p:cTn id="24" dur="500"/>
                                        <p:tgtEl>
                                          <p:spTgt spid="338"/>
                                        </p:tgtEl>
                                      </p:cBhvr>
                                    </p:animEffect>
                                  </p:childTnLst>
                                </p:cTn>
                              </p:par>
                            </p:childTnLst>
                          </p:cTn>
                        </p:par>
                        <p:par>
                          <p:cTn id="25" fill="hold">
                            <p:stCondLst>
                              <p:cond delay="1500"/>
                            </p:stCondLst>
                            <p:childTnLst>
                              <p:par>
                                <p:cTn id="26" presetID="5" presetClass="entr" presetSubtype="10" fill="hold" grpId="0" nodeType="afterEffect">
                                  <p:stCondLst>
                                    <p:cond delay="0"/>
                                  </p:stCondLst>
                                  <p:childTnLst>
                                    <p:set>
                                      <p:cBhvr>
                                        <p:cTn id="27" dur="1" fill="hold">
                                          <p:stCondLst>
                                            <p:cond delay="0"/>
                                          </p:stCondLst>
                                        </p:cTn>
                                        <p:tgtEl>
                                          <p:spTgt spid="339"/>
                                        </p:tgtEl>
                                        <p:attrNameLst>
                                          <p:attrName>style.visibility</p:attrName>
                                        </p:attrNameLst>
                                      </p:cBhvr>
                                      <p:to>
                                        <p:strVal val="visible"/>
                                      </p:to>
                                    </p:set>
                                    <p:animEffect transition="in" filter="checkerboard(across)">
                                      <p:cBhvr>
                                        <p:cTn id="28" dur="500"/>
                                        <p:tgtEl>
                                          <p:spTgt spid="33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33"/>
                                        </p:tgtEl>
                                        <p:attrNameLst>
                                          <p:attrName>style.visibility</p:attrName>
                                        </p:attrNameLst>
                                      </p:cBhvr>
                                      <p:to>
                                        <p:strVal val="visible"/>
                                      </p:to>
                                    </p:set>
                                    <p:anim calcmode="lin" valueType="num">
                                      <p:cBhvr additive="base">
                                        <p:cTn id="33" dur="500" fill="hold"/>
                                        <p:tgtEl>
                                          <p:spTgt spid="333"/>
                                        </p:tgtEl>
                                        <p:attrNameLst>
                                          <p:attrName>ppt_x</p:attrName>
                                        </p:attrNameLst>
                                      </p:cBhvr>
                                      <p:tavLst>
                                        <p:tav tm="0">
                                          <p:val>
                                            <p:strVal val="#ppt_x"/>
                                          </p:val>
                                        </p:tav>
                                        <p:tav tm="100000">
                                          <p:val>
                                            <p:strVal val="#ppt_x"/>
                                          </p:val>
                                        </p:tav>
                                      </p:tavLst>
                                    </p:anim>
                                    <p:anim calcmode="lin" valueType="num">
                                      <p:cBhvr additive="base">
                                        <p:cTn id="34" dur="500" fill="hold"/>
                                        <p:tgtEl>
                                          <p:spTgt spid="33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36"/>
                                        </p:tgtEl>
                                        <p:attrNameLst>
                                          <p:attrName>style.visibility</p:attrName>
                                        </p:attrNameLst>
                                      </p:cBhvr>
                                      <p:to>
                                        <p:strVal val="visible"/>
                                      </p:to>
                                    </p:set>
                                    <p:anim calcmode="lin" valueType="num">
                                      <p:cBhvr additive="base">
                                        <p:cTn id="39" dur="500" fill="hold"/>
                                        <p:tgtEl>
                                          <p:spTgt spid="336"/>
                                        </p:tgtEl>
                                        <p:attrNameLst>
                                          <p:attrName>ppt_x</p:attrName>
                                        </p:attrNameLst>
                                      </p:cBhvr>
                                      <p:tavLst>
                                        <p:tav tm="0">
                                          <p:val>
                                            <p:strVal val="#ppt_x"/>
                                          </p:val>
                                        </p:tav>
                                        <p:tav tm="100000">
                                          <p:val>
                                            <p:strVal val="#ppt_x"/>
                                          </p:val>
                                        </p:tav>
                                      </p:tavLst>
                                    </p:anim>
                                    <p:anim calcmode="lin" valueType="num">
                                      <p:cBhvr additive="base">
                                        <p:cTn id="40" dur="500" fill="hold"/>
                                        <p:tgtEl>
                                          <p:spTgt spid="33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37"/>
                                        </p:tgtEl>
                                        <p:attrNameLst>
                                          <p:attrName>style.visibility</p:attrName>
                                        </p:attrNameLst>
                                      </p:cBhvr>
                                      <p:to>
                                        <p:strVal val="visible"/>
                                      </p:to>
                                    </p:set>
                                    <p:anim calcmode="lin" valueType="num">
                                      <p:cBhvr additive="base">
                                        <p:cTn id="45" dur="500" fill="hold"/>
                                        <p:tgtEl>
                                          <p:spTgt spid="337"/>
                                        </p:tgtEl>
                                        <p:attrNameLst>
                                          <p:attrName>ppt_x</p:attrName>
                                        </p:attrNameLst>
                                      </p:cBhvr>
                                      <p:tavLst>
                                        <p:tav tm="0">
                                          <p:val>
                                            <p:strVal val="#ppt_x"/>
                                          </p:val>
                                        </p:tav>
                                        <p:tav tm="100000">
                                          <p:val>
                                            <p:strVal val="#ppt_x"/>
                                          </p:val>
                                        </p:tav>
                                      </p:tavLst>
                                    </p:anim>
                                    <p:anim calcmode="lin" valueType="num">
                                      <p:cBhvr additive="base">
                                        <p:cTn id="46" dur="500" fill="hold"/>
                                        <p:tgtEl>
                                          <p:spTgt spid="3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 grpId="0" animBg="1"/>
      <p:bldP spid="330" grpId="0" animBg="1"/>
      <p:bldP spid="331" grpId="0" animBg="1"/>
      <p:bldP spid="332" grpId="0" animBg="1"/>
      <p:bldP spid="333" grpId="0"/>
      <p:bldP spid="336" grpId="0"/>
      <p:bldP spid="337" grpId="0"/>
      <p:bldP spid="338" grpId="0" animBg="1"/>
      <p:bldP spid="33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 y="274638"/>
            <a:ext cx="8686800" cy="1143000"/>
          </a:xfrm>
        </p:spPr>
        <p:txBody>
          <a:bodyPr/>
          <a:lstStyle/>
          <a:p>
            <a:r>
              <a:rPr kumimoji="1" lang="ja-JP" altLang="en-US" dirty="0">
                <a:latin typeface="Times New Roman" panose="02020603050405020304" pitchFamily="18" charset="0"/>
              </a:rPr>
              <a:t>無限ゲームの例：テーブルとコイン</a:t>
            </a:r>
          </a:p>
        </p:txBody>
      </p:sp>
      <p:sp>
        <p:nvSpPr>
          <p:cNvPr id="3" name="正方形/長方形 2"/>
          <p:cNvSpPr/>
          <p:nvPr/>
        </p:nvSpPr>
        <p:spPr bwMode="auto">
          <a:xfrm>
            <a:off x="685800" y="2438400"/>
            <a:ext cx="7370699" cy="3505200"/>
          </a:xfrm>
          <a:prstGeom prst="rect">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 name="テキスト ボックス 3"/>
          <p:cNvSpPr txBox="1"/>
          <p:nvPr/>
        </p:nvSpPr>
        <p:spPr>
          <a:xfrm>
            <a:off x="381000" y="1410018"/>
            <a:ext cx="7675499" cy="904863"/>
          </a:xfrm>
          <a:prstGeom prst="rect">
            <a:avLst/>
          </a:prstGeom>
          <a:noFill/>
        </p:spPr>
        <p:txBody>
          <a:bodyPr wrap="none" rtlCol="0">
            <a:spAutoFit/>
          </a:bodyPr>
          <a:lstStyle/>
          <a:p>
            <a:pPr algn="l"/>
            <a:r>
              <a:rPr kumimoji="1" lang="ja-JP" altLang="en-US" sz="2400" dirty="0"/>
              <a:t>テーブルに他のコインに触れないように交互にコインを置く</a:t>
            </a:r>
            <a:endParaRPr kumimoji="1" lang="en-US" altLang="ja-JP" sz="2400" dirty="0"/>
          </a:p>
          <a:p>
            <a:pPr algn="l"/>
            <a:r>
              <a:rPr kumimoji="1" lang="ja-JP" altLang="en-US" sz="2400" dirty="0"/>
              <a:t>コインが置けなくなると負け</a:t>
            </a:r>
          </a:p>
        </p:txBody>
      </p:sp>
      <p:sp>
        <p:nvSpPr>
          <p:cNvPr id="5" name="円/楕円 4"/>
          <p:cNvSpPr/>
          <p:nvPr/>
        </p:nvSpPr>
        <p:spPr bwMode="auto">
          <a:xfrm>
            <a:off x="4724400" y="2933685"/>
            <a:ext cx="1033151" cy="1033151"/>
          </a:xfrm>
          <a:prstGeom prst="ellipse">
            <a:avLst/>
          </a:prstGeom>
          <a:solidFill>
            <a:srgbClr val="FF99FF"/>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a:t>
            </a:r>
          </a:p>
        </p:txBody>
      </p:sp>
      <p:sp>
        <p:nvSpPr>
          <p:cNvPr id="6" name="円/楕円 5"/>
          <p:cNvSpPr/>
          <p:nvPr/>
        </p:nvSpPr>
        <p:spPr bwMode="auto">
          <a:xfrm>
            <a:off x="2286000" y="3826824"/>
            <a:ext cx="1033151" cy="1033151"/>
          </a:xfrm>
          <a:prstGeom prst="ellipse">
            <a:avLst/>
          </a:prstGeom>
          <a:solidFill>
            <a:srgbClr val="99CCFF"/>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a:t>
            </a:r>
          </a:p>
        </p:txBody>
      </p:sp>
      <p:sp>
        <p:nvSpPr>
          <p:cNvPr id="7" name="円/楕円 6"/>
          <p:cNvSpPr/>
          <p:nvPr/>
        </p:nvSpPr>
        <p:spPr bwMode="auto">
          <a:xfrm>
            <a:off x="3538849" y="4343399"/>
            <a:ext cx="1033151" cy="1033151"/>
          </a:xfrm>
          <a:prstGeom prst="ellipse">
            <a:avLst/>
          </a:prstGeom>
          <a:solidFill>
            <a:srgbClr val="FF99FF"/>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a:t>
            </a:r>
          </a:p>
        </p:txBody>
      </p:sp>
      <p:sp>
        <p:nvSpPr>
          <p:cNvPr id="8" name="円/楕円 7"/>
          <p:cNvSpPr/>
          <p:nvPr/>
        </p:nvSpPr>
        <p:spPr bwMode="auto">
          <a:xfrm>
            <a:off x="3185598" y="2874324"/>
            <a:ext cx="1033151" cy="1033151"/>
          </a:xfrm>
          <a:prstGeom prst="ellipse">
            <a:avLst/>
          </a:prstGeom>
          <a:solidFill>
            <a:srgbClr val="99CCFF"/>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a:t>
            </a:r>
          </a:p>
        </p:txBody>
      </p:sp>
      <p:sp>
        <p:nvSpPr>
          <p:cNvPr id="9" name="円/楕円 8"/>
          <p:cNvSpPr/>
          <p:nvPr/>
        </p:nvSpPr>
        <p:spPr bwMode="auto">
          <a:xfrm>
            <a:off x="712470" y="2446020"/>
            <a:ext cx="1033151" cy="1033151"/>
          </a:xfrm>
          <a:prstGeom prst="ellipse">
            <a:avLst/>
          </a:prstGeom>
          <a:solidFill>
            <a:srgbClr val="FF99FF"/>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a:t>
            </a:r>
          </a:p>
        </p:txBody>
      </p:sp>
      <p:sp>
        <p:nvSpPr>
          <p:cNvPr id="10" name="円/楕円 9"/>
          <p:cNvSpPr/>
          <p:nvPr/>
        </p:nvSpPr>
        <p:spPr bwMode="auto">
          <a:xfrm>
            <a:off x="5562600" y="4572000"/>
            <a:ext cx="1033151" cy="1033151"/>
          </a:xfrm>
          <a:prstGeom prst="ellipse">
            <a:avLst/>
          </a:prstGeom>
          <a:solidFill>
            <a:srgbClr val="99CCFF"/>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a:t>
            </a:r>
          </a:p>
        </p:txBody>
      </p:sp>
      <p:sp>
        <p:nvSpPr>
          <p:cNvPr id="12" name="円/楕円 11"/>
          <p:cNvSpPr/>
          <p:nvPr/>
        </p:nvSpPr>
        <p:spPr bwMode="auto">
          <a:xfrm>
            <a:off x="869826" y="3826824"/>
            <a:ext cx="1033151" cy="1033151"/>
          </a:xfrm>
          <a:prstGeom prst="ellipse">
            <a:avLst/>
          </a:prstGeom>
          <a:solidFill>
            <a:srgbClr val="FF99FF"/>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a:t>
            </a:r>
          </a:p>
        </p:txBody>
      </p:sp>
      <p:sp>
        <p:nvSpPr>
          <p:cNvPr id="13" name="円/楕円 12"/>
          <p:cNvSpPr/>
          <p:nvPr/>
        </p:nvSpPr>
        <p:spPr bwMode="auto">
          <a:xfrm>
            <a:off x="1981435" y="2670154"/>
            <a:ext cx="1033151" cy="1033151"/>
          </a:xfrm>
          <a:prstGeom prst="ellipse">
            <a:avLst/>
          </a:prstGeom>
          <a:solidFill>
            <a:srgbClr val="99CCFF"/>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円/楕円 13"/>
          <p:cNvSpPr/>
          <p:nvPr/>
        </p:nvSpPr>
        <p:spPr bwMode="auto">
          <a:xfrm>
            <a:off x="1687762" y="4859973"/>
            <a:ext cx="1033151" cy="1033151"/>
          </a:xfrm>
          <a:prstGeom prst="ellipse">
            <a:avLst/>
          </a:prstGeom>
          <a:solidFill>
            <a:srgbClr val="FF99FF"/>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a:t>
            </a:r>
          </a:p>
        </p:txBody>
      </p:sp>
      <p:sp>
        <p:nvSpPr>
          <p:cNvPr id="15" name="円/楕円 14"/>
          <p:cNvSpPr/>
          <p:nvPr/>
        </p:nvSpPr>
        <p:spPr bwMode="auto">
          <a:xfrm>
            <a:off x="6129649" y="2869712"/>
            <a:ext cx="1033151" cy="1033151"/>
          </a:xfrm>
          <a:prstGeom prst="ellipse">
            <a:avLst/>
          </a:prstGeom>
          <a:solidFill>
            <a:srgbClr val="99CCFF"/>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a:t>
            </a:r>
          </a:p>
        </p:txBody>
      </p:sp>
      <p:sp>
        <p:nvSpPr>
          <p:cNvPr id="16" name="円/楕円 15"/>
          <p:cNvSpPr/>
          <p:nvPr/>
        </p:nvSpPr>
        <p:spPr bwMode="auto">
          <a:xfrm>
            <a:off x="6809549" y="4063029"/>
            <a:ext cx="1033151" cy="1033151"/>
          </a:xfrm>
          <a:prstGeom prst="ellipse">
            <a:avLst/>
          </a:prstGeom>
          <a:solidFill>
            <a:srgbClr val="FF99FF"/>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a:t>
            </a:r>
          </a:p>
        </p:txBody>
      </p:sp>
      <p:sp>
        <p:nvSpPr>
          <p:cNvPr id="17" name="円/楕円 16"/>
          <p:cNvSpPr/>
          <p:nvPr/>
        </p:nvSpPr>
        <p:spPr bwMode="auto">
          <a:xfrm>
            <a:off x="4572000" y="4055424"/>
            <a:ext cx="1033151" cy="1033151"/>
          </a:xfrm>
          <a:prstGeom prst="ellipse">
            <a:avLst/>
          </a:prstGeom>
          <a:solidFill>
            <a:srgbClr val="99CCFF"/>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a:t>
            </a:r>
          </a:p>
        </p:txBody>
      </p:sp>
      <p:sp>
        <p:nvSpPr>
          <p:cNvPr id="19" name="テキスト ボックス 18"/>
          <p:cNvSpPr txBox="1"/>
          <p:nvPr/>
        </p:nvSpPr>
        <p:spPr>
          <a:xfrm>
            <a:off x="18964" y="6189984"/>
            <a:ext cx="9132015" cy="523220"/>
          </a:xfrm>
          <a:prstGeom prst="rect">
            <a:avLst/>
          </a:prstGeom>
          <a:noFill/>
        </p:spPr>
        <p:txBody>
          <a:bodyPr wrap="square" rtlCol="0">
            <a:spAutoFit/>
          </a:bodyPr>
          <a:lstStyle/>
          <a:p>
            <a:r>
              <a:rPr kumimoji="1" lang="ja-JP" altLang="en-US" dirty="0"/>
              <a:t>コインを置ける位置は連続的</a:t>
            </a:r>
            <a:r>
              <a:rPr lang="ja-JP" altLang="en-US" dirty="0"/>
              <a:t>＝可能な局面数は無限</a:t>
            </a:r>
            <a:endParaRPr kumimoji="1" lang="ja-JP" altLang="en-US" dirty="0"/>
          </a:p>
        </p:txBody>
      </p:sp>
    </p:spTree>
    <p:extLst>
      <p:ext uri="{BB962C8B-B14F-4D97-AF65-F5344CB8AC3E}">
        <p14:creationId xmlns:p14="http://schemas.microsoft.com/office/powerpoint/2010/main" val="327060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7"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7"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7" presetClass="entr" presetSubtype="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7"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ppt_x</p:attrName>
                                        </p:attrNameLst>
                                      </p:cBhvr>
                                      <p:tavLst>
                                        <p:tav tm="0">
                                          <p:val>
                                            <p:strVal val="#ppt_x"/>
                                          </p:val>
                                        </p:tav>
                                        <p:tav tm="100000">
                                          <p:val>
                                            <p:strVal val="#ppt_x"/>
                                          </p:val>
                                        </p:tav>
                                      </p:tavLst>
                                    </p:anim>
                                    <p:anim calcmode="lin" valueType="num">
                                      <p:cBhvr>
                                        <p:cTn id="7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fill="hold"/>
                                        <p:tgtEl>
                                          <p:spTgt spid="19"/>
                                        </p:tgtEl>
                                        <p:attrNameLst>
                                          <p:attrName>ppt_x</p:attrName>
                                        </p:attrNameLst>
                                      </p:cBhvr>
                                      <p:tavLst>
                                        <p:tav tm="0">
                                          <p:val>
                                            <p:strVal val="#ppt_x"/>
                                          </p:val>
                                        </p:tav>
                                        <p:tav tm="100000">
                                          <p:val>
                                            <p:strVal val="#ppt_x"/>
                                          </p:val>
                                        </p:tav>
                                      </p:tavLst>
                                    </p:anim>
                                    <p:anim calcmode="lin" valueType="num">
                                      <p:cBhvr additive="base">
                                        <p:cTn id="8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クリーンショットの画面&#10;&#10;自動的に生成された説明">
            <a:extLst>
              <a:ext uri="{FF2B5EF4-FFF2-40B4-BE49-F238E27FC236}">
                <a16:creationId xmlns:a16="http://schemas.microsoft.com/office/drawing/2014/main" id="{E250B3B5-CF51-4E1F-B990-A94341F12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9" y="0"/>
            <a:ext cx="9064782" cy="6858000"/>
          </a:xfrm>
          <a:prstGeom prst="rect">
            <a:avLst/>
          </a:prstGeom>
        </p:spPr>
      </p:pic>
      <p:sp>
        <p:nvSpPr>
          <p:cNvPr id="4" name="四角形: 角を丸くする 3">
            <a:extLst>
              <a:ext uri="{FF2B5EF4-FFF2-40B4-BE49-F238E27FC236}">
                <a16:creationId xmlns:a16="http://schemas.microsoft.com/office/drawing/2014/main" id="{D61BE391-071A-4916-A4FB-048F38838B8D}"/>
              </a:ext>
            </a:extLst>
          </p:cNvPr>
          <p:cNvSpPr/>
          <p:nvPr/>
        </p:nvSpPr>
        <p:spPr bwMode="auto">
          <a:xfrm>
            <a:off x="3995936" y="5301208"/>
            <a:ext cx="2520280" cy="648072"/>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96281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有限？　無限？</a:t>
            </a:r>
            <a:endParaRPr kumimoji="1" lang="ja-JP" altLang="en-US" dirty="0">
              <a:latin typeface="Times New Roman" panose="02020603050405020304" pitchFamily="18" charset="0"/>
            </a:endParaRPr>
          </a:p>
        </p:txBody>
      </p:sp>
      <p:sp>
        <p:nvSpPr>
          <p:cNvPr id="3" name="コンテンツ プレースホルダー 2"/>
          <p:cNvSpPr>
            <a:spLocks noGrp="1"/>
          </p:cNvSpPr>
          <p:nvPr>
            <p:ph idx="1"/>
          </p:nvPr>
        </p:nvSpPr>
        <p:spPr/>
        <p:txBody>
          <a:bodyPr/>
          <a:lstStyle/>
          <a:p>
            <a:r>
              <a:rPr kumimoji="1" lang="ja-JP" altLang="en-US" dirty="0">
                <a:latin typeface="Times New Roman" panose="02020603050405020304" pitchFamily="18" charset="0"/>
              </a:rPr>
              <a:t>将棋は有限ゲーム？</a:t>
            </a:r>
            <a:endParaRPr kumimoji="1" lang="en-US" altLang="ja-JP" dirty="0">
              <a:latin typeface="Times New Roman" panose="02020603050405020304" pitchFamily="18" charset="0"/>
            </a:endParaRPr>
          </a:p>
          <a:p>
            <a:pPr lvl="1"/>
            <a:r>
              <a:rPr lang="ja-JP" altLang="en-US" dirty="0">
                <a:latin typeface="Times New Roman" panose="02020603050405020304" pitchFamily="18" charset="0"/>
              </a:rPr>
              <a:t>局面の数は有限</a:t>
            </a:r>
            <a:r>
              <a:rPr lang="en-US" altLang="ja-JP" dirty="0">
                <a:latin typeface="Times New Roman" panose="02020603050405020304" pitchFamily="18" charset="0"/>
              </a:rPr>
              <a:t>(</a:t>
            </a:r>
            <a:r>
              <a:rPr lang="ja-JP" altLang="en-US" dirty="0">
                <a:latin typeface="Times New Roman" panose="02020603050405020304" pitchFamily="18" charset="0"/>
              </a:rPr>
              <a:t>盤サイズ有限、駒数有限</a:t>
            </a:r>
            <a:r>
              <a:rPr lang="en-US" altLang="ja-JP" dirty="0">
                <a:latin typeface="Times New Roman" panose="02020603050405020304" pitchFamily="18" charset="0"/>
              </a:rPr>
              <a:t>)</a:t>
            </a:r>
          </a:p>
          <a:p>
            <a:pPr lvl="1"/>
            <a:r>
              <a:rPr lang="ja-JP" altLang="en-US" dirty="0">
                <a:latin typeface="Times New Roman" panose="02020603050405020304" pitchFamily="18" charset="0"/>
              </a:rPr>
              <a:t>対局中</a:t>
            </a:r>
            <a:r>
              <a:rPr kumimoji="1" lang="ja-JP" altLang="en-US" dirty="0">
                <a:latin typeface="Times New Roman" panose="02020603050405020304" pitchFamily="18" charset="0"/>
              </a:rPr>
              <a:t>同一局面が</a:t>
            </a:r>
            <a:r>
              <a:rPr lang="en-US" altLang="ja-JP" dirty="0">
                <a:latin typeface="Times New Roman" panose="02020603050405020304" pitchFamily="18" charset="0"/>
              </a:rPr>
              <a:t>4</a:t>
            </a:r>
            <a:r>
              <a:rPr kumimoji="1" lang="ja-JP" altLang="en-US" dirty="0">
                <a:latin typeface="Times New Roman" panose="02020603050405020304" pitchFamily="18" charset="0"/>
              </a:rPr>
              <a:t>回出ると千日手</a:t>
            </a:r>
            <a:endParaRPr lang="en-US" altLang="ja-JP" dirty="0">
              <a:latin typeface="Times New Roman" panose="02020603050405020304" pitchFamily="18" charset="0"/>
            </a:endParaRPr>
          </a:p>
          <a:p>
            <a:pPr marL="457200" lvl="1" indent="0">
              <a:buNone/>
            </a:pPr>
            <a:r>
              <a:rPr lang="en-US" altLang="ja-JP" dirty="0">
                <a:latin typeface="Times New Roman" panose="02020603050405020304" pitchFamily="18" charset="0"/>
              </a:rPr>
              <a:t>	</a:t>
            </a:r>
            <a:r>
              <a:rPr lang="ja-JP" altLang="en-US" dirty="0">
                <a:latin typeface="Times New Roman" panose="02020603050405020304" pitchFamily="18" charset="0"/>
              </a:rPr>
              <a:t>⇒対局が無限に続くことは無い</a:t>
            </a:r>
            <a:endParaRPr lang="en-US" altLang="ja-JP" dirty="0">
              <a:latin typeface="Times New Roman" panose="02020603050405020304" pitchFamily="18" charset="0"/>
            </a:endParaRPr>
          </a:p>
          <a:p>
            <a:pPr lvl="1"/>
            <a:r>
              <a:rPr lang="ja-JP" altLang="en-US" dirty="0">
                <a:latin typeface="Times New Roman" panose="02020603050405020304" pitchFamily="18" charset="0"/>
              </a:rPr>
              <a:t>千日手は先手後手を入れ替えて指し直し</a:t>
            </a:r>
            <a:endParaRPr lang="en-US" altLang="ja-JP" dirty="0">
              <a:latin typeface="Times New Roman" panose="02020603050405020304" pitchFamily="18" charset="0"/>
            </a:endParaRPr>
          </a:p>
        </p:txBody>
      </p:sp>
      <p:sp>
        <p:nvSpPr>
          <p:cNvPr id="6" name="テキスト ボックス 5"/>
          <p:cNvSpPr txBox="1"/>
          <p:nvPr/>
        </p:nvSpPr>
        <p:spPr>
          <a:xfrm>
            <a:off x="457200" y="4336977"/>
            <a:ext cx="6005169" cy="461665"/>
          </a:xfrm>
          <a:prstGeom prst="rect">
            <a:avLst/>
          </a:prstGeom>
          <a:noFill/>
        </p:spPr>
        <p:txBody>
          <a:bodyPr wrap="none" rtlCol="0">
            <a:spAutoFit/>
          </a:bodyPr>
          <a:lstStyle/>
          <a:p>
            <a:r>
              <a:rPr kumimoji="1" lang="ja-JP" altLang="en-US" sz="2400" dirty="0"/>
              <a:t>指し直し後の対局が再度千日手になったら？</a:t>
            </a:r>
          </a:p>
        </p:txBody>
      </p:sp>
      <p:sp>
        <p:nvSpPr>
          <p:cNvPr id="7" name="テキスト ボックス 6"/>
          <p:cNvSpPr txBox="1"/>
          <p:nvPr/>
        </p:nvSpPr>
        <p:spPr>
          <a:xfrm>
            <a:off x="6462369" y="4357628"/>
            <a:ext cx="1887055" cy="461665"/>
          </a:xfrm>
          <a:prstGeom prst="rect">
            <a:avLst/>
          </a:prstGeom>
          <a:noFill/>
        </p:spPr>
        <p:txBody>
          <a:bodyPr wrap="none" rtlCol="0">
            <a:spAutoFit/>
          </a:bodyPr>
          <a:lstStyle/>
          <a:p>
            <a:r>
              <a:rPr lang="ja-JP" altLang="en-US" sz="2400" dirty="0"/>
              <a:t>再度指し直し</a:t>
            </a:r>
            <a:endParaRPr kumimoji="1" lang="ja-JP" altLang="en-US" sz="2400" dirty="0"/>
          </a:p>
        </p:txBody>
      </p:sp>
      <p:sp>
        <p:nvSpPr>
          <p:cNvPr id="8" name="テキスト ボックス 7"/>
          <p:cNvSpPr txBox="1"/>
          <p:nvPr/>
        </p:nvSpPr>
        <p:spPr>
          <a:xfrm>
            <a:off x="381000" y="4845075"/>
            <a:ext cx="8714245" cy="523220"/>
          </a:xfrm>
          <a:prstGeom prst="rect">
            <a:avLst/>
          </a:prstGeom>
          <a:noFill/>
        </p:spPr>
        <p:txBody>
          <a:bodyPr wrap="none" rtlCol="0">
            <a:spAutoFit/>
          </a:bodyPr>
          <a:lstStyle/>
          <a:p>
            <a:r>
              <a:rPr lang="ja-JP" altLang="en-US" dirty="0"/>
              <a:t>⇒理論上が千日手の指し直しが無限に続く可能性あり！</a:t>
            </a:r>
            <a:endParaRPr kumimoji="1" lang="ja-JP" altLang="en-US" dirty="0"/>
          </a:p>
        </p:txBody>
      </p:sp>
    </p:spTree>
    <p:extLst>
      <p:ext uri="{BB962C8B-B14F-4D97-AF65-F5344CB8AC3E}">
        <p14:creationId xmlns:p14="http://schemas.microsoft.com/office/powerpoint/2010/main" val="278166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Times New Roman" panose="02020603050405020304" pitchFamily="18" charset="0"/>
              </a:rPr>
              <a:t>コラム：プロ棋士の</a:t>
            </a:r>
            <a:r>
              <a:rPr lang="ja-JP" altLang="en-US" dirty="0">
                <a:latin typeface="Times New Roman" panose="02020603050405020304" pitchFamily="18" charset="0"/>
              </a:rPr>
              <a:t>連続</a:t>
            </a:r>
            <a:r>
              <a:rPr kumimoji="1" lang="ja-JP" altLang="en-US" dirty="0">
                <a:latin typeface="Times New Roman" panose="02020603050405020304" pitchFamily="18" charset="0"/>
              </a:rPr>
              <a:t>千日手</a:t>
            </a:r>
          </a:p>
        </p:txBody>
      </p:sp>
      <p:sp>
        <p:nvSpPr>
          <p:cNvPr id="3" name="コンテンツ プレースホルダー 2"/>
          <p:cNvSpPr>
            <a:spLocks noGrp="1"/>
          </p:cNvSpPr>
          <p:nvPr>
            <p:ph idx="1"/>
          </p:nvPr>
        </p:nvSpPr>
        <p:spPr>
          <a:xfrm>
            <a:off x="457200" y="1600200"/>
            <a:ext cx="8229600" cy="4525963"/>
          </a:xfrm>
        </p:spPr>
        <p:txBody>
          <a:bodyPr/>
          <a:lstStyle/>
          <a:p>
            <a:r>
              <a:rPr lang="ja-JP" altLang="en-US" dirty="0">
                <a:latin typeface="Times New Roman" panose="02020603050405020304" pitchFamily="18" charset="0"/>
              </a:rPr>
              <a:t>プロの規定</a:t>
            </a:r>
            <a:r>
              <a:rPr lang="en-US" altLang="ja-JP" sz="2400" dirty="0">
                <a:latin typeface="Times New Roman" panose="02020603050405020304" pitchFamily="18" charset="0"/>
              </a:rPr>
              <a:t>(</a:t>
            </a:r>
            <a:r>
              <a:rPr lang="ja-JP" altLang="en-US" sz="2400" dirty="0">
                <a:latin typeface="Times New Roman" panose="02020603050405020304" pitchFamily="18" charset="0"/>
              </a:rPr>
              <a:t>現在の規定</a:t>
            </a:r>
            <a:r>
              <a:rPr lang="en-US" altLang="ja-JP" sz="2400" dirty="0">
                <a:latin typeface="Times New Roman" panose="02020603050405020304" pitchFamily="18" charset="0"/>
              </a:rPr>
              <a:t>)</a:t>
            </a:r>
          </a:p>
          <a:p>
            <a:pPr lvl="1"/>
            <a:r>
              <a:rPr lang="ja-JP" altLang="en-US" dirty="0">
                <a:latin typeface="Times New Roman" panose="02020603050405020304" pitchFamily="18" charset="0"/>
              </a:rPr>
              <a:t>千日手は</a:t>
            </a:r>
            <a:r>
              <a:rPr lang="en-US" altLang="ja-JP" dirty="0">
                <a:latin typeface="Times New Roman" panose="02020603050405020304" pitchFamily="18" charset="0"/>
              </a:rPr>
              <a:t>30</a:t>
            </a:r>
            <a:r>
              <a:rPr lang="ja-JP" altLang="en-US" dirty="0">
                <a:latin typeface="Times New Roman" panose="02020603050405020304" pitchFamily="18" charset="0"/>
              </a:rPr>
              <a:t>分後先手後手入れ替えて指し直し</a:t>
            </a:r>
            <a:endParaRPr lang="en-US" altLang="ja-JP" dirty="0">
              <a:latin typeface="Times New Roman" panose="02020603050405020304" pitchFamily="18" charset="0"/>
            </a:endParaRPr>
          </a:p>
          <a:p>
            <a:r>
              <a:rPr lang="ja-JP" altLang="en-US" dirty="0">
                <a:latin typeface="Times New Roman" panose="02020603050405020304" pitchFamily="18" charset="0"/>
              </a:rPr>
              <a:t>プロの対局で連続千日手になることはある？</a:t>
            </a:r>
            <a:endParaRPr kumimoji="1" lang="en-US" altLang="ja-JP" dirty="0">
              <a:latin typeface="Times New Roman" panose="02020603050405020304" pitchFamily="18" charset="0"/>
            </a:endParaRPr>
          </a:p>
        </p:txBody>
      </p:sp>
      <p:sp>
        <p:nvSpPr>
          <p:cNvPr id="4" name="テキスト ボックス 3"/>
          <p:cNvSpPr txBox="1"/>
          <p:nvPr/>
        </p:nvSpPr>
        <p:spPr>
          <a:xfrm>
            <a:off x="609601" y="3352800"/>
            <a:ext cx="8077200" cy="1274195"/>
          </a:xfrm>
          <a:prstGeom prst="rect">
            <a:avLst/>
          </a:prstGeom>
          <a:solidFill>
            <a:srgbClr val="008000"/>
          </a:solidFill>
          <a:ln>
            <a:solidFill>
              <a:schemeClr val="tx1"/>
            </a:solidFill>
          </a:ln>
        </p:spPr>
        <p:txBody>
          <a:bodyPr wrap="square" rtlCol="0">
            <a:spAutoFit/>
          </a:bodyPr>
          <a:lstStyle/>
          <a:p>
            <a:pPr algn="l"/>
            <a:r>
              <a:rPr lang="en-US" altLang="ja-JP" sz="2400" dirty="0"/>
              <a:t>2014</a:t>
            </a:r>
            <a:r>
              <a:rPr lang="ja-JP" altLang="en-US" sz="2400" dirty="0"/>
              <a:t>年度 竜王戦</a:t>
            </a:r>
            <a:r>
              <a:rPr lang="en-US" altLang="ja-JP" sz="2400" dirty="0"/>
              <a:t>5</a:t>
            </a:r>
            <a:r>
              <a:rPr lang="ja-JP" altLang="en-US" sz="2400" dirty="0"/>
              <a:t>組昇級者決定戦</a:t>
            </a:r>
            <a:r>
              <a:rPr lang="en-US" altLang="ja-JP" sz="2400" dirty="0"/>
              <a:t>[1]</a:t>
            </a:r>
          </a:p>
          <a:p>
            <a:pPr algn="l"/>
            <a:r>
              <a:rPr lang="en-US" altLang="ja-JP" sz="2400" dirty="0"/>
              <a:t>9</a:t>
            </a:r>
            <a:r>
              <a:rPr lang="ja-JP" altLang="en-US" sz="2400" dirty="0"/>
              <a:t>月</a:t>
            </a:r>
            <a:r>
              <a:rPr lang="en-US" altLang="ja-JP" sz="2400" dirty="0"/>
              <a:t>2</a:t>
            </a:r>
            <a:r>
              <a:rPr lang="ja-JP" altLang="en-US" sz="2400" dirty="0"/>
              <a:t>日       伊藤五段 対 宮田六段：</a:t>
            </a:r>
            <a:r>
              <a:rPr lang="en-US" altLang="ja-JP" sz="2400" dirty="0"/>
              <a:t>3</a:t>
            </a:r>
            <a:r>
              <a:rPr lang="ja-JP" altLang="en-US" sz="2400" dirty="0"/>
              <a:t>回連続千日手指し直し</a:t>
            </a:r>
            <a:endParaRPr lang="en-US" altLang="ja-JP" sz="2400" dirty="0"/>
          </a:p>
          <a:p>
            <a:pPr algn="r"/>
            <a:r>
              <a:rPr kumimoji="1" lang="en-US" altLang="ja-JP" sz="2000" dirty="0"/>
              <a:t>[1] </a:t>
            </a:r>
            <a:r>
              <a:rPr kumimoji="1" lang="ja-JP" altLang="en-US" sz="2000" dirty="0"/>
              <a:t>田丸昇</a:t>
            </a:r>
            <a:r>
              <a:rPr kumimoji="1" lang="en-US" altLang="ja-JP" sz="2000" dirty="0"/>
              <a:t>, </a:t>
            </a:r>
            <a:r>
              <a:rPr kumimoji="1" lang="ja-JP" altLang="en-US" sz="2000" dirty="0"/>
              <a:t>田丸昇の</a:t>
            </a:r>
            <a:r>
              <a:rPr kumimoji="1" lang="ja-JP" altLang="en-US" sz="2000" dirty="0" err="1"/>
              <a:t>と</a:t>
            </a:r>
            <a:r>
              <a:rPr kumimoji="1" lang="ja-JP" altLang="en-US" sz="2000" dirty="0"/>
              <a:t>金横歩き</a:t>
            </a:r>
            <a:r>
              <a:rPr kumimoji="1" lang="en-US" altLang="ja-JP" sz="2000" dirty="0"/>
              <a:t>, </a:t>
            </a:r>
            <a:r>
              <a:rPr kumimoji="1" lang="ja-JP" altLang="en-US" sz="2000" dirty="0"/>
              <a:t>将棋世界</a:t>
            </a:r>
            <a:r>
              <a:rPr kumimoji="1" lang="en-US" altLang="ja-JP" sz="2000" dirty="0"/>
              <a:t>2014</a:t>
            </a:r>
            <a:r>
              <a:rPr kumimoji="1" lang="ja-JP" altLang="en-US" sz="2000" dirty="0"/>
              <a:t>年</a:t>
            </a:r>
            <a:r>
              <a:rPr kumimoji="1" lang="en-US" altLang="ja-JP" sz="2000" dirty="0"/>
              <a:t>11</a:t>
            </a:r>
            <a:r>
              <a:rPr kumimoji="1" lang="ja-JP" altLang="en-US" sz="2000" dirty="0"/>
              <a:t>月号</a:t>
            </a:r>
          </a:p>
        </p:txBody>
      </p:sp>
      <p:sp>
        <p:nvSpPr>
          <p:cNvPr id="5" name="テキスト ボックス 4"/>
          <p:cNvSpPr txBox="1"/>
          <p:nvPr/>
        </p:nvSpPr>
        <p:spPr>
          <a:xfrm>
            <a:off x="609601" y="4953000"/>
            <a:ext cx="8077200" cy="1717393"/>
          </a:xfrm>
          <a:prstGeom prst="rect">
            <a:avLst/>
          </a:prstGeom>
          <a:solidFill>
            <a:srgbClr val="008000"/>
          </a:solidFill>
          <a:ln>
            <a:solidFill>
              <a:schemeClr val="tx1"/>
            </a:solidFill>
          </a:ln>
        </p:spPr>
        <p:txBody>
          <a:bodyPr wrap="square" rtlCol="0">
            <a:spAutoFit/>
          </a:bodyPr>
          <a:lstStyle/>
          <a:p>
            <a:pPr algn="l"/>
            <a:r>
              <a:rPr lang="en-US" altLang="ja-JP" sz="2400" dirty="0"/>
              <a:t>1963</a:t>
            </a:r>
            <a:r>
              <a:rPr lang="ja-JP" altLang="en-US" sz="2400" dirty="0"/>
              <a:t>年度 第</a:t>
            </a:r>
            <a:r>
              <a:rPr lang="en-US" altLang="ja-JP" sz="2400" dirty="0"/>
              <a:t>18</a:t>
            </a:r>
            <a:r>
              <a:rPr lang="ja-JP" altLang="en-US" sz="2400" dirty="0"/>
              <a:t>期</a:t>
            </a:r>
            <a:r>
              <a:rPr lang="en-US" altLang="ja-JP" sz="2400" dirty="0"/>
              <a:t>A</a:t>
            </a:r>
            <a:r>
              <a:rPr lang="ja-JP" altLang="en-US" sz="2400" dirty="0"/>
              <a:t>級順位戦</a:t>
            </a:r>
            <a:r>
              <a:rPr lang="en-US" altLang="ja-JP" sz="2400" dirty="0"/>
              <a:t>[2]</a:t>
            </a:r>
          </a:p>
          <a:p>
            <a:pPr algn="l"/>
            <a:r>
              <a:rPr lang="en-US" altLang="ja-JP" sz="2400" dirty="0"/>
              <a:t>11</a:t>
            </a:r>
            <a:r>
              <a:rPr lang="ja-JP" altLang="en-US" sz="2400" dirty="0"/>
              <a:t>月           加藤八段 対 丸田八段：</a:t>
            </a:r>
            <a:r>
              <a:rPr lang="en-US" altLang="ja-JP" sz="2400" dirty="0"/>
              <a:t>4</a:t>
            </a:r>
            <a:r>
              <a:rPr lang="ja-JP" altLang="en-US" sz="2400" dirty="0"/>
              <a:t>回連続千日手指し直し</a:t>
            </a:r>
            <a:endParaRPr lang="en-US" altLang="ja-JP" sz="2400" dirty="0"/>
          </a:p>
          <a:p>
            <a:pPr algn="l"/>
            <a:r>
              <a:rPr lang="en-US" altLang="ja-JP" sz="2400" dirty="0"/>
              <a:t>11</a:t>
            </a:r>
            <a:r>
              <a:rPr lang="ja-JP" altLang="en-US" sz="2400" dirty="0"/>
              <a:t>月～</a:t>
            </a:r>
            <a:r>
              <a:rPr lang="en-US" altLang="ja-JP" sz="2400" dirty="0"/>
              <a:t>1</a:t>
            </a:r>
            <a:r>
              <a:rPr lang="ja-JP" altLang="en-US" sz="2400" dirty="0"/>
              <a:t>月 加藤八段 対 熊谷八段：</a:t>
            </a:r>
            <a:r>
              <a:rPr lang="en-US" altLang="ja-JP" sz="2400" dirty="0"/>
              <a:t>4</a:t>
            </a:r>
            <a:r>
              <a:rPr lang="ja-JP" altLang="en-US" sz="2400" dirty="0"/>
              <a:t>回連続千日手指し直し</a:t>
            </a:r>
            <a:endParaRPr lang="en-US" altLang="ja-JP" sz="2400" dirty="0"/>
          </a:p>
          <a:p>
            <a:pPr algn="r"/>
            <a:r>
              <a:rPr kumimoji="1" lang="en-US" altLang="ja-JP" sz="2000" dirty="0"/>
              <a:t>[2] </a:t>
            </a:r>
            <a:r>
              <a:rPr kumimoji="1" lang="ja-JP" altLang="en-US" sz="2000" dirty="0"/>
              <a:t>週刊将棋</a:t>
            </a:r>
            <a:r>
              <a:rPr kumimoji="1" lang="en-US" altLang="ja-JP" sz="2000" dirty="0"/>
              <a:t>2014</a:t>
            </a:r>
            <a:r>
              <a:rPr kumimoji="1" lang="ja-JP" altLang="en-US" sz="2000" dirty="0"/>
              <a:t>年</a:t>
            </a:r>
            <a:r>
              <a:rPr lang="en-US" altLang="ja-JP" sz="2000" dirty="0"/>
              <a:t>9</a:t>
            </a:r>
            <a:r>
              <a:rPr lang="ja-JP" altLang="en-US" sz="2000" dirty="0"/>
              <a:t>月</a:t>
            </a:r>
            <a:r>
              <a:rPr lang="en-US" altLang="ja-JP" sz="2000" dirty="0"/>
              <a:t>24</a:t>
            </a:r>
            <a:r>
              <a:rPr lang="ja-JP" altLang="en-US" sz="2000" dirty="0"/>
              <a:t>日</a:t>
            </a:r>
            <a:r>
              <a:rPr kumimoji="1" lang="ja-JP" altLang="en-US" sz="2000" dirty="0"/>
              <a:t>号</a:t>
            </a:r>
          </a:p>
        </p:txBody>
      </p:sp>
    </p:spTree>
    <p:extLst>
      <p:ext uri="{BB962C8B-B14F-4D97-AF65-F5344CB8AC3E}">
        <p14:creationId xmlns:p14="http://schemas.microsoft.com/office/powerpoint/2010/main" val="262558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Times New Roman" panose="02020603050405020304" pitchFamily="18" charset="0"/>
              </a:rPr>
              <a:t>ゲームの分類：情報秘匿性</a:t>
            </a:r>
          </a:p>
        </p:txBody>
      </p:sp>
      <p:sp>
        <p:nvSpPr>
          <p:cNvPr id="3" name="コンテンツ プレースホルダー 2"/>
          <p:cNvSpPr>
            <a:spLocks noGrp="1"/>
          </p:cNvSpPr>
          <p:nvPr>
            <p:ph idx="1"/>
          </p:nvPr>
        </p:nvSpPr>
        <p:spPr>
          <a:xfrm>
            <a:off x="457200" y="1600200"/>
            <a:ext cx="8610600" cy="4525963"/>
          </a:xfrm>
        </p:spPr>
        <p:txBody>
          <a:bodyPr/>
          <a:lstStyle/>
          <a:p>
            <a:r>
              <a:rPr kumimoji="1" lang="ja-JP" altLang="en-US" dirty="0">
                <a:latin typeface="Times New Roman" panose="02020603050405020304" pitchFamily="18" charset="0"/>
              </a:rPr>
              <a:t>完全情報</a:t>
            </a:r>
            <a:endParaRPr kumimoji="1" lang="en-US" altLang="ja-JP" dirty="0">
              <a:latin typeface="Times New Roman" panose="02020603050405020304" pitchFamily="18" charset="0"/>
            </a:endParaRPr>
          </a:p>
          <a:p>
            <a:pPr lvl="1"/>
            <a:r>
              <a:rPr lang="ja-JP" altLang="en-US" dirty="0">
                <a:latin typeface="Times New Roman" panose="02020603050405020304" pitchFamily="18" charset="0"/>
              </a:rPr>
              <a:t>ゲームに関する情報が全て開示されている</a:t>
            </a:r>
            <a:endParaRPr lang="en-US" altLang="ja-JP" dirty="0">
              <a:latin typeface="Times New Roman" panose="02020603050405020304" pitchFamily="18" charset="0"/>
            </a:endParaRPr>
          </a:p>
          <a:p>
            <a:pPr lvl="2"/>
            <a:r>
              <a:rPr lang="ja-JP" altLang="en-US" dirty="0">
                <a:latin typeface="Times New Roman" panose="02020603050405020304" pitchFamily="18" charset="0"/>
              </a:rPr>
              <a:t>各プレイヤーの取れる手が</a:t>
            </a:r>
            <a:r>
              <a:rPr lang="en-US" altLang="ja-JP" dirty="0">
                <a:latin typeface="Times New Roman" panose="02020603050405020304" pitchFamily="18" charset="0"/>
              </a:rPr>
              <a:t>(</a:t>
            </a:r>
            <a:r>
              <a:rPr lang="ja-JP" altLang="en-US" dirty="0">
                <a:latin typeface="Times New Roman" panose="02020603050405020304" pitchFamily="18" charset="0"/>
              </a:rPr>
              <a:t>自分の手以外でも</a:t>
            </a:r>
            <a:r>
              <a:rPr lang="en-US" altLang="ja-JP" dirty="0">
                <a:latin typeface="Times New Roman" panose="02020603050405020304" pitchFamily="18" charset="0"/>
              </a:rPr>
              <a:t>)</a:t>
            </a:r>
            <a:r>
              <a:rPr lang="ja-JP" altLang="en-US" dirty="0">
                <a:latin typeface="Times New Roman" panose="02020603050405020304" pitchFamily="18" charset="0"/>
              </a:rPr>
              <a:t>全て明示</a:t>
            </a:r>
            <a:endParaRPr lang="en-US" altLang="ja-JP" dirty="0">
              <a:latin typeface="Times New Roman" panose="02020603050405020304" pitchFamily="18" charset="0"/>
            </a:endParaRPr>
          </a:p>
          <a:p>
            <a:r>
              <a:rPr kumimoji="1" lang="ja-JP" altLang="en-US" dirty="0">
                <a:latin typeface="Times New Roman" panose="02020603050405020304" pitchFamily="18" charset="0"/>
              </a:rPr>
              <a:t>不完全情報</a:t>
            </a:r>
            <a:endParaRPr kumimoji="1" lang="en-US" altLang="ja-JP" dirty="0">
              <a:latin typeface="Times New Roman" panose="02020603050405020304" pitchFamily="18" charset="0"/>
            </a:endParaRPr>
          </a:p>
          <a:p>
            <a:pPr lvl="1"/>
            <a:r>
              <a:rPr lang="ja-JP" altLang="en-US" dirty="0">
                <a:latin typeface="Times New Roman" panose="02020603050405020304" pitchFamily="18" charset="0"/>
              </a:rPr>
              <a:t>一部の情報が秘匿されている</a:t>
            </a:r>
            <a:endParaRPr lang="en-US" altLang="ja-JP" dirty="0">
              <a:latin typeface="Times New Roman" panose="02020603050405020304" pitchFamily="18" charset="0"/>
            </a:endParaRPr>
          </a:p>
          <a:p>
            <a:pPr lvl="2"/>
            <a:r>
              <a:rPr kumimoji="1" lang="ja-JP" altLang="en-US" dirty="0">
                <a:latin typeface="Times New Roman" panose="02020603050405020304" pitchFamily="18" charset="0"/>
              </a:rPr>
              <a:t>自分以外のプレイヤーが取れる手が不明</a:t>
            </a:r>
            <a:endParaRPr kumimoji="1" lang="en-US" altLang="ja-JP" dirty="0">
              <a:latin typeface="Times New Roman" panose="02020603050405020304" pitchFamily="18" charset="0"/>
            </a:endParaRPr>
          </a:p>
          <a:p>
            <a:pPr lvl="3"/>
            <a:r>
              <a:rPr lang="ja-JP" altLang="en-US" dirty="0">
                <a:latin typeface="Times New Roman" panose="02020603050405020304" pitchFamily="18" charset="0"/>
              </a:rPr>
              <a:t>例：手札は相手に見せない</a:t>
            </a:r>
            <a:endParaRPr kumimoji="1" lang="en-US" altLang="ja-JP" dirty="0">
              <a:latin typeface="Times New Roman" panose="02020603050405020304" pitchFamily="18" charset="0"/>
            </a:endParaRPr>
          </a:p>
          <a:p>
            <a:pPr lvl="2"/>
            <a:r>
              <a:rPr lang="ja-JP" altLang="en-US" dirty="0">
                <a:latin typeface="Times New Roman" panose="02020603050405020304" pitchFamily="18" charset="0"/>
              </a:rPr>
              <a:t>自分の取れる手が不明</a:t>
            </a:r>
            <a:endParaRPr lang="en-US" altLang="ja-JP" dirty="0">
              <a:latin typeface="Times New Roman" panose="02020603050405020304" pitchFamily="18" charset="0"/>
            </a:endParaRPr>
          </a:p>
          <a:p>
            <a:pPr lvl="3"/>
            <a:r>
              <a:rPr kumimoji="1" lang="ja-JP" altLang="en-US" dirty="0">
                <a:latin typeface="Times New Roman" panose="02020603050405020304" pitchFamily="18" charset="0"/>
              </a:rPr>
              <a:t>例：自分の手番で山札から引く</a:t>
            </a:r>
            <a:endParaRPr kumimoji="1" lang="en-US" altLang="ja-JP" dirty="0">
              <a:latin typeface="Times New Roman" panose="02020603050405020304" pitchFamily="18" charset="0"/>
            </a:endParaRPr>
          </a:p>
        </p:txBody>
      </p:sp>
    </p:spTree>
    <p:extLst>
      <p:ext uri="{BB962C8B-B14F-4D97-AF65-F5344CB8AC3E}">
        <p14:creationId xmlns:p14="http://schemas.microsoft.com/office/powerpoint/2010/main" val="1422961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4144591" y="1828800"/>
            <a:ext cx="4352192" cy="4352192"/>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 name="タイトル 1"/>
          <p:cNvSpPr>
            <a:spLocks noGrp="1"/>
          </p:cNvSpPr>
          <p:nvPr>
            <p:ph type="title"/>
          </p:nvPr>
        </p:nvSpPr>
        <p:spPr/>
        <p:txBody>
          <a:bodyPr/>
          <a:lstStyle/>
          <a:p>
            <a:r>
              <a:rPr kumimoji="1" lang="ja-JP" altLang="en-US" dirty="0">
                <a:latin typeface="Times New Roman" panose="02020603050405020304" pitchFamily="18" charset="0"/>
              </a:rPr>
              <a:t>完全情報ゲームの例：ミル</a:t>
            </a:r>
          </a:p>
        </p:txBody>
      </p:sp>
      <p:sp>
        <p:nvSpPr>
          <p:cNvPr id="5" name="正方形/長方形 4"/>
          <p:cNvSpPr/>
          <p:nvPr/>
        </p:nvSpPr>
        <p:spPr bwMode="auto">
          <a:xfrm>
            <a:off x="4489689" y="2173898"/>
            <a:ext cx="3661996" cy="3661996"/>
          </a:xfrm>
          <a:prstGeom prst="rect">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4947439" y="2631648"/>
            <a:ext cx="2746496" cy="2746496"/>
          </a:xfrm>
          <a:prstGeom prst="rect">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5424787" y="3108996"/>
            <a:ext cx="1791799" cy="1791799"/>
          </a:xfrm>
          <a:prstGeom prst="rect">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cxnSp>
        <p:nvCxnSpPr>
          <p:cNvPr id="11" name="直線コネクタ 10"/>
          <p:cNvCxnSpPr>
            <a:endCxn id="9" idx="1"/>
          </p:cNvCxnSpPr>
          <p:nvPr/>
        </p:nvCxnSpPr>
        <p:spPr bwMode="auto">
          <a:xfrm>
            <a:off x="4489689" y="4004895"/>
            <a:ext cx="935098" cy="1"/>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線コネクタ 12"/>
          <p:cNvCxnSpPr>
            <a:endCxn id="9" idx="0"/>
          </p:cNvCxnSpPr>
          <p:nvPr/>
        </p:nvCxnSpPr>
        <p:spPr bwMode="auto">
          <a:xfrm>
            <a:off x="6320686" y="2173898"/>
            <a:ext cx="1" cy="935098"/>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6320686" y="4910594"/>
            <a:ext cx="1" cy="935098"/>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7216586" y="4004894"/>
            <a:ext cx="935098" cy="1"/>
          </a:xfrm>
          <a:prstGeom prst="line">
            <a:avLst/>
          </a:prstGeom>
          <a:noFill/>
          <a:ln w="190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テキスト ボックス 28"/>
          <p:cNvSpPr txBox="1"/>
          <p:nvPr/>
        </p:nvSpPr>
        <p:spPr>
          <a:xfrm>
            <a:off x="336781" y="1459188"/>
            <a:ext cx="3445174" cy="1865126"/>
          </a:xfrm>
          <a:prstGeom prst="rect">
            <a:avLst/>
          </a:prstGeom>
          <a:noFill/>
        </p:spPr>
        <p:txBody>
          <a:bodyPr wrap="none" rtlCol="0">
            <a:spAutoFit/>
          </a:bodyPr>
          <a:lstStyle/>
          <a:p>
            <a:pPr algn="l"/>
            <a:r>
              <a:rPr kumimoji="1" lang="ja-JP" altLang="en-US" sz="2400" dirty="0"/>
              <a:t>手番でできる行動</a:t>
            </a:r>
            <a:endParaRPr kumimoji="1" lang="en-US" altLang="ja-JP" sz="2400" dirty="0"/>
          </a:p>
          <a:p>
            <a:pPr marL="342900" indent="-342900" algn="l">
              <a:buFont typeface="Wingdings" panose="05000000000000000000" pitchFamily="2" charset="2"/>
              <a:buChar char="l"/>
            </a:pPr>
            <a:r>
              <a:rPr kumimoji="1" lang="ja-JP" altLang="en-US" sz="2400" dirty="0"/>
              <a:t>石を交差点</a:t>
            </a:r>
            <a:r>
              <a:rPr lang="ja-JP" altLang="en-US" sz="2400" dirty="0"/>
              <a:t>か</a:t>
            </a:r>
            <a:r>
              <a:rPr kumimoji="1" lang="ja-JP" altLang="en-US" sz="2400" dirty="0"/>
              <a:t>角に置く</a:t>
            </a:r>
            <a:endParaRPr kumimoji="1" lang="en-US" altLang="ja-JP" sz="2400" dirty="0"/>
          </a:p>
          <a:p>
            <a:pPr marL="342900" indent="-342900" algn="l">
              <a:buFont typeface="Wingdings" panose="05000000000000000000" pitchFamily="2" charset="2"/>
              <a:buChar char="l"/>
            </a:pPr>
            <a:r>
              <a:rPr kumimoji="1" lang="ja-JP" altLang="en-US" sz="2400" dirty="0"/>
              <a:t>石を線に沿って動かす</a:t>
            </a:r>
            <a:endParaRPr kumimoji="1" lang="en-US" altLang="ja-JP" sz="2400" dirty="0"/>
          </a:p>
          <a:p>
            <a:endParaRPr kumimoji="1" lang="ja-JP" altLang="en-US" dirty="0"/>
          </a:p>
        </p:txBody>
      </p:sp>
      <p:sp>
        <p:nvSpPr>
          <p:cNvPr id="30" name="テキスト ボックス 29"/>
          <p:cNvSpPr txBox="1"/>
          <p:nvPr/>
        </p:nvSpPr>
        <p:spPr>
          <a:xfrm>
            <a:off x="336781" y="2913432"/>
            <a:ext cx="3374642" cy="904863"/>
          </a:xfrm>
          <a:prstGeom prst="rect">
            <a:avLst/>
          </a:prstGeom>
          <a:noFill/>
        </p:spPr>
        <p:txBody>
          <a:bodyPr wrap="none" rtlCol="0">
            <a:spAutoFit/>
          </a:bodyPr>
          <a:lstStyle/>
          <a:p>
            <a:pPr algn="l"/>
            <a:r>
              <a:rPr kumimoji="1" lang="ja-JP" altLang="en-US" sz="2400" dirty="0"/>
              <a:t>石が</a:t>
            </a:r>
            <a:r>
              <a:rPr kumimoji="1" lang="en-US" altLang="ja-JP" sz="2400" dirty="0"/>
              <a:t>3</a:t>
            </a:r>
            <a:r>
              <a:rPr kumimoji="1" lang="ja-JP" altLang="en-US" sz="2400" dirty="0"/>
              <a:t>つ直線上に並べば</a:t>
            </a:r>
            <a:endParaRPr kumimoji="1" lang="en-US" altLang="ja-JP" sz="2400" dirty="0"/>
          </a:p>
          <a:p>
            <a:pPr algn="l"/>
            <a:r>
              <a:rPr lang="ja-JP" altLang="en-US" sz="2400" dirty="0"/>
              <a:t>相手の石を</a:t>
            </a:r>
            <a:r>
              <a:rPr lang="en-US" altLang="ja-JP" sz="2400" dirty="0"/>
              <a:t>1</a:t>
            </a:r>
            <a:r>
              <a:rPr lang="ja-JP" altLang="en-US" sz="2400" dirty="0"/>
              <a:t>個取れる</a:t>
            </a:r>
            <a:endParaRPr kumimoji="1" lang="ja-JP" altLang="en-US" sz="2400" dirty="0"/>
          </a:p>
        </p:txBody>
      </p:sp>
      <p:sp>
        <p:nvSpPr>
          <p:cNvPr id="31" name="円/楕円 30"/>
          <p:cNvSpPr/>
          <p:nvPr/>
        </p:nvSpPr>
        <p:spPr bwMode="auto">
          <a:xfrm>
            <a:off x="3697446" y="3659336"/>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円/楕円 31"/>
          <p:cNvSpPr/>
          <p:nvPr/>
        </p:nvSpPr>
        <p:spPr bwMode="auto">
          <a:xfrm>
            <a:off x="8568444" y="5901034"/>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円/楕円 32"/>
          <p:cNvSpPr/>
          <p:nvPr/>
        </p:nvSpPr>
        <p:spPr bwMode="auto">
          <a:xfrm>
            <a:off x="3699801" y="4073440"/>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円/楕円 33"/>
          <p:cNvSpPr/>
          <p:nvPr/>
        </p:nvSpPr>
        <p:spPr bwMode="auto">
          <a:xfrm>
            <a:off x="3698968" y="4529594"/>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円/楕円 34"/>
          <p:cNvSpPr/>
          <p:nvPr/>
        </p:nvSpPr>
        <p:spPr bwMode="auto">
          <a:xfrm>
            <a:off x="3702962" y="4997143"/>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円/楕円 35"/>
          <p:cNvSpPr/>
          <p:nvPr/>
        </p:nvSpPr>
        <p:spPr bwMode="auto">
          <a:xfrm>
            <a:off x="3710433" y="5453297"/>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円/楕円 36"/>
          <p:cNvSpPr/>
          <p:nvPr/>
        </p:nvSpPr>
        <p:spPr bwMode="auto">
          <a:xfrm>
            <a:off x="3697446" y="5901034"/>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円/楕円 37"/>
          <p:cNvSpPr/>
          <p:nvPr/>
        </p:nvSpPr>
        <p:spPr bwMode="auto">
          <a:xfrm>
            <a:off x="3697446" y="2308116"/>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円/楕円 38"/>
          <p:cNvSpPr/>
          <p:nvPr/>
        </p:nvSpPr>
        <p:spPr bwMode="auto">
          <a:xfrm>
            <a:off x="3704917" y="2764270"/>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円/楕円 39"/>
          <p:cNvSpPr/>
          <p:nvPr/>
        </p:nvSpPr>
        <p:spPr bwMode="auto">
          <a:xfrm>
            <a:off x="3691930" y="3212007"/>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円/楕円 40"/>
          <p:cNvSpPr/>
          <p:nvPr/>
        </p:nvSpPr>
        <p:spPr bwMode="auto">
          <a:xfrm>
            <a:off x="8568444" y="5453297"/>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円/楕円 41"/>
          <p:cNvSpPr/>
          <p:nvPr/>
        </p:nvSpPr>
        <p:spPr bwMode="auto">
          <a:xfrm>
            <a:off x="8574912" y="4997143"/>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円/楕円 42"/>
          <p:cNvSpPr/>
          <p:nvPr/>
        </p:nvSpPr>
        <p:spPr bwMode="auto">
          <a:xfrm>
            <a:off x="8561976" y="4552544"/>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円/楕円 43"/>
          <p:cNvSpPr/>
          <p:nvPr/>
        </p:nvSpPr>
        <p:spPr bwMode="auto">
          <a:xfrm>
            <a:off x="8561976" y="4104807"/>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円/楕円 44"/>
          <p:cNvSpPr/>
          <p:nvPr/>
        </p:nvSpPr>
        <p:spPr bwMode="auto">
          <a:xfrm>
            <a:off x="8568444" y="3648653"/>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円/楕円 48"/>
          <p:cNvSpPr/>
          <p:nvPr/>
        </p:nvSpPr>
        <p:spPr bwMode="auto">
          <a:xfrm>
            <a:off x="8550944" y="3206676"/>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円/楕円 49"/>
          <p:cNvSpPr/>
          <p:nvPr/>
        </p:nvSpPr>
        <p:spPr bwMode="auto">
          <a:xfrm>
            <a:off x="8550944" y="2758939"/>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円/楕円 50"/>
          <p:cNvSpPr/>
          <p:nvPr/>
        </p:nvSpPr>
        <p:spPr bwMode="auto">
          <a:xfrm>
            <a:off x="8557412" y="2302785"/>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円/楕円 51"/>
          <p:cNvSpPr/>
          <p:nvPr/>
        </p:nvSpPr>
        <p:spPr bwMode="auto">
          <a:xfrm>
            <a:off x="5216336" y="3814394"/>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円/楕円 52"/>
          <p:cNvSpPr/>
          <p:nvPr/>
        </p:nvSpPr>
        <p:spPr bwMode="auto">
          <a:xfrm>
            <a:off x="6130186" y="1959999"/>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円/楕円 53"/>
          <p:cNvSpPr/>
          <p:nvPr/>
        </p:nvSpPr>
        <p:spPr bwMode="auto">
          <a:xfrm>
            <a:off x="4749838" y="3814394"/>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円/楕円 54"/>
          <p:cNvSpPr/>
          <p:nvPr/>
        </p:nvSpPr>
        <p:spPr bwMode="auto">
          <a:xfrm>
            <a:off x="4318692" y="3814394"/>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円/楕円 55"/>
          <p:cNvSpPr/>
          <p:nvPr/>
        </p:nvSpPr>
        <p:spPr bwMode="auto">
          <a:xfrm>
            <a:off x="4318692" y="1973600"/>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テキスト ボックス 56"/>
          <p:cNvSpPr txBox="1"/>
          <p:nvPr/>
        </p:nvSpPr>
        <p:spPr>
          <a:xfrm>
            <a:off x="365785" y="4105447"/>
            <a:ext cx="3028393" cy="904863"/>
          </a:xfrm>
          <a:prstGeom prst="rect">
            <a:avLst/>
          </a:prstGeom>
          <a:noFill/>
        </p:spPr>
        <p:txBody>
          <a:bodyPr wrap="none" rtlCol="0">
            <a:spAutoFit/>
          </a:bodyPr>
          <a:lstStyle/>
          <a:p>
            <a:pPr algn="l"/>
            <a:r>
              <a:rPr kumimoji="1" lang="ja-JP" altLang="en-US" sz="2400" dirty="0"/>
              <a:t>相手の石を</a:t>
            </a:r>
            <a:endParaRPr kumimoji="1" lang="en-US" altLang="ja-JP" sz="2400" dirty="0"/>
          </a:p>
          <a:p>
            <a:pPr algn="l"/>
            <a:r>
              <a:rPr kumimoji="1" lang="en-US" altLang="ja-JP" sz="2400" dirty="0"/>
              <a:t>2</a:t>
            </a:r>
            <a:r>
              <a:rPr kumimoji="1" lang="ja-JP" altLang="en-US" sz="2400" dirty="0"/>
              <a:t>個以下にすれば勝ち</a:t>
            </a:r>
            <a:endParaRPr kumimoji="1" lang="en-US" altLang="ja-JP" sz="2400" dirty="0"/>
          </a:p>
        </p:txBody>
      </p:sp>
    </p:spTree>
    <p:extLst>
      <p:ext uri="{BB962C8B-B14F-4D97-AF65-F5344CB8AC3E}">
        <p14:creationId xmlns:p14="http://schemas.microsoft.com/office/powerpoint/2010/main" val="361713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500"/>
                                        <p:tgtEl>
                                          <p:spTgt spid="5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2" fill="hold" grpId="0" nodeType="clickEffect">
                                  <p:stCondLst>
                                    <p:cond delay="0"/>
                                  </p:stCondLst>
                                  <p:childTnLst>
                                    <p:animEffect transition="out" filter="wipe(right)">
                                      <p:cBhvr>
                                        <p:cTn id="15" dur="500"/>
                                        <p:tgtEl>
                                          <p:spTgt spid="51"/>
                                        </p:tgtEl>
                                      </p:cBhvr>
                                    </p:animEffect>
                                    <p:set>
                                      <p:cBhvr>
                                        <p:cTn id="16" dur="1" fill="hold">
                                          <p:stCondLst>
                                            <p:cond delay="499"/>
                                          </p:stCondLst>
                                        </p:cTn>
                                        <p:tgtEl>
                                          <p:spTgt spid="51"/>
                                        </p:tgtEl>
                                        <p:attrNameLst>
                                          <p:attrName>style.visibility</p:attrName>
                                        </p:attrNameLst>
                                      </p:cBhvr>
                                      <p:to>
                                        <p:strVal val="hidden"/>
                                      </p:to>
                                    </p:se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wipe(right)">
                                      <p:cBhvr>
                                        <p:cTn id="20" dur="500"/>
                                        <p:tgtEl>
                                          <p:spTgt spid="5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8" fill="hold" grpId="0" nodeType="clickEffect">
                                  <p:stCondLst>
                                    <p:cond delay="0"/>
                                  </p:stCondLst>
                                  <p:childTnLst>
                                    <p:animEffect transition="out" filter="wipe(left)">
                                      <p:cBhvr>
                                        <p:cTn id="24" dur="500"/>
                                        <p:tgtEl>
                                          <p:spTgt spid="39"/>
                                        </p:tgtEl>
                                      </p:cBhvr>
                                    </p:animEffect>
                                    <p:set>
                                      <p:cBhvr>
                                        <p:cTn id="25" dur="1" fill="hold">
                                          <p:stCondLst>
                                            <p:cond delay="499"/>
                                          </p:stCondLst>
                                        </p:cTn>
                                        <p:tgtEl>
                                          <p:spTgt spid="39"/>
                                        </p:tgtEl>
                                        <p:attrNameLst>
                                          <p:attrName>style.visibility</p:attrName>
                                        </p:attrNameLst>
                                      </p:cBhvr>
                                      <p:to>
                                        <p:strVal val="hidden"/>
                                      </p:to>
                                    </p:se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left)">
                                      <p:cBhvr>
                                        <p:cTn id="29" dur="500"/>
                                        <p:tgtEl>
                                          <p:spTgt spid="5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2" fill="hold" grpId="0" nodeType="clickEffect">
                                  <p:stCondLst>
                                    <p:cond delay="0"/>
                                  </p:stCondLst>
                                  <p:childTnLst>
                                    <p:animEffect transition="out" filter="wipe(right)">
                                      <p:cBhvr>
                                        <p:cTn id="33" dur="500"/>
                                        <p:tgtEl>
                                          <p:spTgt spid="50"/>
                                        </p:tgtEl>
                                      </p:cBhvr>
                                    </p:animEffect>
                                    <p:set>
                                      <p:cBhvr>
                                        <p:cTn id="34" dur="1" fill="hold">
                                          <p:stCondLst>
                                            <p:cond delay="499"/>
                                          </p:stCondLst>
                                        </p:cTn>
                                        <p:tgtEl>
                                          <p:spTgt spid="50"/>
                                        </p:tgtEl>
                                        <p:attrNameLst>
                                          <p:attrName>style.visibility</p:attrName>
                                        </p:attrNameLst>
                                      </p:cBhvr>
                                      <p:to>
                                        <p:strVal val="hidden"/>
                                      </p:to>
                                    </p:set>
                                  </p:childTnLst>
                                </p:cTn>
                              </p:par>
                            </p:childTnLst>
                          </p:cTn>
                        </p:par>
                        <p:par>
                          <p:cTn id="35" fill="hold">
                            <p:stCondLst>
                              <p:cond delay="500"/>
                            </p:stCondLst>
                            <p:childTnLst>
                              <p:par>
                                <p:cTn id="36" presetID="22" presetClass="entr" presetSubtype="2"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right)">
                                      <p:cBhvr>
                                        <p:cTn id="38" dur="500"/>
                                        <p:tgtEl>
                                          <p:spTgt spid="5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xit" presetSubtype="8" fill="hold" grpId="0" nodeType="clickEffect">
                                  <p:stCondLst>
                                    <p:cond delay="0"/>
                                  </p:stCondLst>
                                  <p:childTnLst>
                                    <p:animEffect transition="out" filter="wipe(left)">
                                      <p:cBhvr>
                                        <p:cTn id="42" dur="500"/>
                                        <p:tgtEl>
                                          <p:spTgt spid="40"/>
                                        </p:tgtEl>
                                      </p:cBhvr>
                                    </p:animEffect>
                                    <p:set>
                                      <p:cBhvr>
                                        <p:cTn id="43" dur="1" fill="hold">
                                          <p:stCondLst>
                                            <p:cond delay="499"/>
                                          </p:stCondLst>
                                        </p:cTn>
                                        <p:tgtEl>
                                          <p:spTgt spid="40"/>
                                        </p:tgtEl>
                                        <p:attrNameLst>
                                          <p:attrName>style.visibility</p:attrName>
                                        </p:attrNameLst>
                                      </p:cBhvr>
                                      <p:to>
                                        <p:strVal val="hidden"/>
                                      </p:to>
                                    </p:se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left)">
                                      <p:cBhvr>
                                        <p:cTn id="4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50" grpId="0" animBg="1"/>
      <p:bldP spid="51" grpId="0" animBg="1"/>
      <p:bldP spid="52" grpId="0" animBg="1"/>
      <p:bldP spid="53" grpId="0" animBg="1"/>
      <p:bldP spid="54" grpId="0" animBg="1"/>
      <p:bldP spid="55" grpId="0" animBg="1"/>
      <p:bldP spid="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Times New Roman" panose="02020603050405020304" pitchFamily="18" charset="0"/>
              </a:rPr>
              <a:t>不完全情報ゲーム</a:t>
            </a:r>
            <a:r>
              <a:rPr lang="ja-JP" altLang="en-US" dirty="0">
                <a:latin typeface="Times New Roman" panose="02020603050405020304" pitchFamily="18" charset="0"/>
              </a:rPr>
              <a:t>の例：ババ抜き</a:t>
            </a:r>
            <a:endParaRPr kumimoji="1" lang="ja-JP" altLang="en-US" dirty="0">
              <a:latin typeface="Times New Roman" panose="02020603050405020304" pitchFamily="18" charset="0"/>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3228" y="1815790"/>
            <a:ext cx="762000" cy="1143000"/>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1428" y="1815790"/>
            <a:ext cx="762000" cy="1143000"/>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9628" y="1815790"/>
            <a:ext cx="762000" cy="1143000"/>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7828" y="1815790"/>
            <a:ext cx="762000" cy="1143000"/>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7717" y="3382962"/>
            <a:ext cx="762000" cy="1143000"/>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5917" y="3382962"/>
            <a:ext cx="762000" cy="1143000"/>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4117" y="3382962"/>
            <a:ext cx="762000" cy="1143000"/>
          </a:xfrm>
          <a:prstGeom prst="rect">
            <a:avLst/>
          </a:prstGeom>
        </p:spPr>
      </p:pic>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2317" y="3382962"/>
            <a:ext cx="762000" cy="1143000"/>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3382962"/>
            <a:ext cx="762000" cy="1143000"/>
          </a:xfrm>
          <a:prstGeom prst="rect">
            <a:avLst/>
          </a:prstGeom>
        </p:spPr>
      </p:pic>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3382962"/>
            <a:ext cx="762000" cy="1143000"/>
          </a:xfrm>
          <a:prstGeom prst="rect">
            <a:avLst/>
          </a:prstGeom>
        </p:spPr>
      </p:pic>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3382962"/>
            <a:ext cx="762000" cy="1143000"/>
          </a:xfrm>
          <a:prstGeom prst="rect">
            <a:avLst/>
          </a:prstGeom>
        </p:spPr>
      </p:pic>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6028" y="1815790"/>
            <a:ext cx="762000" cy="1143000"/>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3824" y="4950134"/>
            <a:ext cx="762000" cy="1143000"/>
          </a:xfrm>
          <a:prstGeom prst="rect">
            <a:avLst/>
          </a:prstGeom>
        </p:spPr>
      </p:pic>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2024" y="4950134"/>
            <a:ext cx="762000" cy="1143000"/>
          </a:xfrm>
          <a:prstGeom prst="rect">
            <a:avLst/>
          </a:prstGeom>
        </p:spPr>
      </p:pic>
      <p:pic>
        <p:nvPicPr>
          <p:cNvPr id="17" name="図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0449" y="2869890"/>
            <a:ext cx="1428750" cy="2143125"/>
          </a:xfrm>
          <a:prstGeom prst="rect">
            <a:avLst/>
          </a:prstGeom>
        </p:spPr>
      </p:pic>
      <p:pic>
        <p:nvPicPr>
          <p:cNvPr id="18" name="図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2141" y="4950134"/>
            <a:ext cx="762000" cy="1143000"/>
          </a:xfrm>
          <a:prstGeom prst="rect">
            <a:avLst/>
          </a:prstGeom>
        </p:spPr>
      </p:pic>
      <p:pic>
        <p:nvPicPr>
          <p:cNvPr id="19" name="図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90224" y="4950134"/>
            <a:ext cx="762000" cy="1143000"/>
          </a:xfrm>
          <a:prstGeom prst="rect">
            <a:avLst/>
          </a:prstGeom>
        </p:spPr>
      </p:pic>
      <p:pic>
        <p:nvPicPr>
          <p:cNvPr id="20" name="図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74058" y="4950134"/>
            <a:ext cx="762000" cy="1143000"/>
          </a:xfrm>
          <a:prstGeom prst="rect">
            <a:avLst/>
          </a:prstGeom>
        </p:spPr>
      </p:pic>
      <p:sp>
        <p:nvSpPr>
          <p:cNvPr id="21" name="テキスト ボックス 20"/>
          <p:cNvSpPr txBox="1"/>
          <p:nvPr/>
        </p:nvSpPr>
        <p:spPr>
          <a:xfrm>
            <a:off x="-287657" y="1162239"/>
            <a:ext cx="4994913" cy="523220"/>
          </a:xfrm>
          <a:prstGeom prst="rect">
            <a:avLst/>
          </a:prstGeom>
          <a:noFill/>
        </p:spPr>
        <p:txBody>
          <a:bodyPr wrap="square" rtlCol="0">
            <a:spAutoFit/>
          </a:bodyPr>
          <a:lstStyle/>
          <a:p>
            <a:r>
              <a:rPr lang="ja-JP" altLang="en-US" dirty="0"/>
              <a:t>自分以外の手札は不明</a:t>
            </a:r>
            <a:endParaRPr lang="en-US" altLang="ja-JP" dirty="0"/>
          </a:p>
        </p:txBody>
      </p:sp>
    </p:spTree>
    <p:extLst>
      <p:ext uri="{BB962C8B-B14F-4D97-AF65-F5344CB8AC3E}">
        <p14:creationId xmlns:p14="http://schemas.microsoft.com/office/powerpoint/2010/main" val="373605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13"/>
                                        </p:tgtEl>
                                      </p:cBhvr>
                                    </p:animEffect>
                                    <p:anim calcmode="lin" valueType="num">
                                      <p:cBhvr>
                                        <p:cTn id="7" dur="20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13"/>
                                        </p:tgtEl>
                                        <p:attrNameLst>
                                          <p:attrName>ppt_h</p:attrName>
                                        </p:attrNameLst>
                                      </p:cBhvr>
                                      <p:tavLst>
                                        <p:tav tm="0">
                                          <p:val>
                                            <p:strVal val="ppt_h"/>
                                          </p:val>
                                        </p:tav>
                                        <p:tav tm="100000">
                                          <p:val>
                                            <p:strVal val="ppt_h"/>
                                          </p:val>
                                        </p:tav>
                                      </p:tavLst>
                                    </p:anim>
                                    <p:set>
                                      <p:cBhvr>
                                        <p:cTn id="9" dur="1" fill="hold">
                                          <p:stCondLst>
                                            <p:cond delay="1999"/>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2000"/>
                                        <p:tgtEl>
                                          <p:spTgt spid="17"/>
                                        </p:tgtEl>
                                      </p:cBhvr>
                                    </p:animEffect>
                                    <p:anim calcmode="lin" valueType="num">
                                      <p:cBhvr>
                                        <p:cTn id="15" dur="2000" fill="hold"/>
                                        <p:tgtEl>
                                          <p:spTgt spid="17"/>
                                        </p:tgtEl>
                                        <p:attrNameLst>
                                          <p:attrName>ppt_w</p:attrName>
                                        </p:attrNameLst>
                                      </p:cBhvr>
                                      <p:tavLst>
                                        <p:tav tm="0" fmla="#ppt_w*sin(2.5*pi*$)">
                                          <p:val>
                                            <p:fltVal val="0"/>
                                          </p:val>
                                        </p:tav>
                                        <p:tav tm="100000">
                                          <p:val>
                                            <p:fltVal val="1"/>
                                          </p:val>
                                        </p:tav>
                                      </p:tavLst>
                                    </p:anim>
                                    <p:anim calcmode="lin" valueType="num">
                                      <p:cBhvr>
                                        <p:cTn id="16" dur="2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不完全情報ゲームの例：</a:t>
            </a:r>
            <a:r>
              <a:rPr lang="en-US" altLang="ja-JP" dirty="0">
                <a:latin typeface="Times New Roman" panose="02020603050405020304" pitchFamily="18" charset="0"/>
              </a:rPr>
              <a:t>7</a:t>
            </a:r>
            <a:r>
              <a:rPr lang="ja-JP" altLang="en-US" dirty="0">
                <a:latin typeface="Times New Roman" panose="02020603050405020304" pitchFamily="18" charset="0"/>
              </a:rPr>
              <a:t>並べ</a:t>
            </a:r>
            <a:endParaRPr kumimoji="1" lang="ja-JP" altLang="en-US" dirty="0">
              <a:latin typeface="Times New Roman" panose="02020603050405020304" pitchFamily="18" charset="0"/>
            </a:endParaRPr>
          </a:p>
        </p:txBody>
      </p:sp>
      <p:sp>
        <p:nvSpPr>
          <p:cNvPr id="5" name="テキスト ボックス 4"/>
          <p:cNvSpPr txBox="1"/>
          <p:nvPr/>
        </p:nvSpPr>
        <p:spPr>
          <a:xfrm>
            <a:off x="-287657" y="1162239"/>
            <a:ext cx="4994913" cy="523220"/>
          </a:xfrm>
          <a:prstGeom prst="rect">
            <a:avLst/>
          </a:prstGeom>
          <a:noFill/>
        </p:spPr>
        <p:txBody>
          <a:bodyPr wrap="square" rtlCol="0">
            <a:spAutoFit/>
          </a:bodyPr>
          <a:lstStyle/>
          <a:p>
            <a:r>
              <a:rPr lang="ja-JP" altLang="en-US" dirty="0"/>
              <a:t>自分以外の手札は不明</a:t>
            </a:r>
            <a:endParaRPr lang="en-US" altLang="ja-JP"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025" y="2000250"/>
            <a:ext cx="285750" cy="428625"/>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2000250"/>
            <a:ext cx="285750" cy="428625"/>
          </a:xfrm>
          <a:prstGeom prst="rect">
            <a:avLst/>
          </a:prstGeom>
        </p:spPr>
      </p:pic>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1139" y="2000251"/>
            <a:ext cx="285750" cy="428625"/>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9150" y="2000250"/>
            <a:ext cx="285750" cy="428625"/>
          </a:xfrm>
          <a:prstGeom prst="rect">
            <a:avLst/>
          </a:prstGeom>
        </p:spPr>
      </p:pic>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8555" y="2000250"/>
            <a:ext cx="285750" cy="428625"/>
          </a:xfrm>
          <a:prstGeom prst="rect">
            <a:avLst/>
          </a:prstGeom>
        </p:spPr>
      </p:pic>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1930" y="2000250"/>
            <a:ext cx="285750" cy="428625"/>
          </a:xfrm>
          <a:prstGeom prst="rect">
            <a:avLst/>
          </a:prstGeom>
        </p:spPr>
      </p:pic>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0669" y="2000251"/>
            <a:ext cx="285750" cy="428625"/>
          </a:xfrm>
          <a:prstGeom prst="rect">
            <a:avLst/>
          </a:prstGeom>
        </p:spPr>
      </p:pic>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667000"/>
            <a:ext cx="285750" cy="428625"/>
          </a:xfrm>
          <a:prstGeom prst="rect">
            <a:avLst/>
          </a:prstGeom>
        </p:spPr>
      </p:pic>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575" y="2667000"/>
            <a:ext cx="285750" cy="428625"/>
          </a:xfrm>
          <a:prstGeom prst="rect">
            <a:avLst/>
          </a:prstGeom>
        </p:spPr>
      </p:pic>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314" y="2667001"/>
            <a:ext cx="285750" cy="428625"/>
          </a:xfrm>
          <a:prstGeom prst="rect">
            <a:avLst/>
          </a:prstGeom>
        </p:spPr>
      </p:pic>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7325" y="2667000"/>
            <a:ext cx="285750" cy="428625"/>
          </a:xfrm>
          <a:prstGeom prst="rect">
            <a:avLst/>
          </a:prstGeom>
        </p:spPr>
      </p:pic>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6730" y="2667000"/>
            <a:ext cx="285750" cy="428625"/>
          </a:xfrm>
          <a:prstGeom prst="rect">
            <a:avLst/>
          </a:prstGeom>
        </p:spPr>
      </p:pic>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0105" y="2667000"/>
            <a:ext cx="285750" cy="428625"/>
          </a:xfrm>
          <a:prstGeom prst="rect">
            <a:avLst/>
          </a:prstGeom>
        </p:spPr>
      </p:pic>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5650" y="2000249"/>
            <a:ext cx="285750" cy="428625"/>
          </a:xfrm>
          <a:prstGeom prst="rect">
            <a:avLst/>
          </a:prstGeom>
        </p:spPr>
      </p:pic>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4795" y="2667000"/>
            <a:ext cx="285750" cy="428625"/>
          </a:xfrm>
          <a:prstGeom prst="rect">
            <a:avLst/>
          </a:prstGeom>
        </p:spPr>
      </p:pic>
      <p:pic>
        <p:nvPicPr>
          <p:cNvPr id="26" name="図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3534" y="2667001"/>
            <a:ext cx="285750" cy="428625"/>
          </a:xfrm>
          <a:prstGeom prst="rect">
            <a:avLst/>
          </a:prstGeom>
        </p:spPr>
      </p:pic>
      <p:pic>
        <p:nvPicPr>
          <p:cNvPr id="27" name="図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1545" y="2667000"/>
            <a:ext cx="285750" cy="428625"/>
          </a:xfrm>
          <a:prstGeom prst="rect">
            <a:avLst/>
          </a:prstGeom>
        </p:spPr>
      </p:pic>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0950" y="2667000"/>
            <a:ext cx="285750" cy="428625"/>
          </a:xfrm>
          <a:prstGeom prst="rect">
            <a:avLst/>
          </a:prstGeom>
        </p:spPr>
      </p:pic>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325" y="2667000"/>
            <a:ext cx="285750" cy="428625"/>
          </a:xfrm>
          <a:prstGeom prst="rect">
            <a:avLst/>
          </a:prstGeom>
        </p:spPr>
      </p:pic>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3064" y="2667001"/>
            <a:ext cx="285750" cy="428625"/>
          </a:xfrm>
          <a:prstGeom prst="rect">
            <a:avLst/>
          </a:prstGeom>
        </p:spPr>
      </p:pic>
      <p:pic>
        <p:nvPicPr>
          <p:cNvPr id="31" name="図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1075" y="2667000"/>
            <a:ext cx="285750" cy="428625"/>
          </a:xfrm>
          <a:prstGeom prst="rect">
            <a:avLst/>
          </a:prstGeom>
        </p:spPr>
      </p:pic>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8508" y="4321175"/>
            <a:ext cx="285750" cy="428625"/>
          </a:xfrm>
          <a:prstGeom prst="rect">
            <a:avLst/>
          </a:prstGeom>
        </p:spPr>
      </p:pic>
      <p:pic>
        <p:nvPicPr>
          <p:cNvPr id="33" name="図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8043" y="3839041"/>
            <a:ext cx="285750" cy="428625"/>
          </a:xfrm>
          <a:prstGeom prst="rect">
            <a:avLst/>
          </a:prstGeom>
        </p:spPr>
      </p:pic>
      <p:pic>
        <p:nvPicPr>
          <p:cNvPr id="34" name="図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8043" y="3356907"/>
            <a:ext cx="285750" cy="428625"/>
          </a:xfrm>
          <a:prstGeom prst="rect">
            <a:avLst/>
          </a:prstGeom>
        </p:spPr>
      </p:pic>
      <p:pic>
        <p:nvPicPr>
          <p:cNvPr id="35" name="図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28043" y="2881312"/>
            <a:ext cx="285750" cy="428625"/>
          </a:xfrm>
          <a:prstGeom prst="rect">
            <a:avLst/>
          </a:prstGeom>
        </p:spPr>
      </p:pic>
      <p:pic>
        <p:nvPicPr>
          <p:cNvPr id="36" name="図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83257" y="4321175"/>
            <a:ext cx="285750" cy="428625"/>
          </a:xfrm>
          <a:prstGeom prst="rect">
            <a:avLst/>
          </a:prstGeom>
        </p:spPr>
      </p:pic>
      <p:pic>
        <p:nvPicPr>
          <p:cNvPr id="37" name="図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43116" y="4321175"/>
            <a:ext cx="285750" cy="428625"/>
          </a:xfrm>
          <a:prstGeom prst="rect">
            <a:avLst/>
          </a:prstGeom>
        </p:spPr>
      </p:pic>
      <p:pic>
        <p:nvPicPr>
          <p:cNvPr id="38" name="図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02975" y="4321175"/>
            <a:ext cx="285750" cy="428625"/>
          </a:xfrm>
          <a:prstGeom prst="rect">
            <a:avLst/>
          </a:prstGeom>
        </p:spPr>
      </p:pic>
      <p:pic>
        <p:nvPicPr>
          <p:cNvPr id="39" name="図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59814" y="4321175"/>
            <a:ext cx="285750" cy="428625"/>
          </a:xfrm>
          <a:prstGeom prst="rect">
            <a:avLst/>
          </a:prstGeom>
        </p:spPr>
      </p:pic>
      <p:pic>
        <p:nvPicPr>
          <p:cNvPr id="40" name="図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3759" y="4311650"/>
            <a:ext cx="285750" cy="428625"/>
          </a:xfrm>
          <a:prstGeom prst="rect">
            <a:avLst/>
          </a:prstGeom>
        </p:spPr>
      </p:pic>
      <p:pic>
        <p:nvPicPr>
          <p:cNvPr id="41" name="図 4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73759" y="3839040"/>
            <a:ext cx="285750" cy="428625"/>
          </a:xfrm>
          <a:prstGeom prst="rect">
            <a:avLst/>
          </a:prstGeom>
        </p:spPr>
      </p:pic>
      <p:pic>
        <p:nvPicPr>
          <p:cNvPr id="42" name="図 4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17616" y="3839039"/>
            <a:ext cx="285750" cy="428625"/>
          </a:xfrm>
          <a:prstGeom prst="rect">
            <a:avLst/>
          </a:prstGeom>
        </p:spPr>
      </p:pic>
      <p:pic>
        <p:nvPicPr>
          <p:cNvPr id="43" name="図 4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061473" y="3839039"/>
            <a:ext cx="285750" cy="428625"/>
          </a:xfrm>
          <a:prstGeom prst="rect">
            <a:avLst/>
          </a:prstGeom>
        </p:spPr>
      </p:pic>
      <p:pic>
        <p:nvPicPr>
          <p:cNvPr id="44" name="図 4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83257" y="3822603"/>
            <a:ext cx="285750" cy="428625"/>
          </a:xfrm>
          <a:prstGeom prst="rect">
            <a:avLst/>
          </a:prstGeom>
        </p:spPr>
      </p:pic>
      <p:pic>
        <p:nvPicPr>
          <p:cNvPr id="45" name="図 4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843116" y="3839039"/>
            <a:ext cx="285750" cy="428625"/>
          </a:xfrm>
          <a:prstGeom prst="rect">
            <a:avLst/>
          </a:prstGeom>
        </p:spPr>
      </p:pic>
      <p:pic>
        <p:nvPicPr>
          <p:cNvPr id="46" name="図 4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773759" y="3366430"/>
            <a:ext cx="285750" cy="428625"/>
          </a:xfrm>
          <a:prstGeom prst="rect">
            <a:avLst/>
          </a:prstGeom>
        </p:spPr>
      </p:pic>
      <p:pic>
        <p:nvPicPr>
          <p:cNvPr id="47" name="図 4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427141" y="3356905"/>
            <a:ext cx="285750" cy="428625"/>
          </a:xfrm>
          <a:prstGeom prst="rect">
            <a:avLst/>
          </a:prstGeom>
        </p:spPr>
      </p:pic>
      <p:pic>
        <p:nvPicPr>
          <p:cNvPr id="48" name="図 4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771900" y="2881312"/>
            <a:ext cx="285750" cy="428625"/>
          </a:xfrm>
          <a:prstGeom prst="rect">
            <a:avLst/>
          </a:prstGeom>
        </p:spPr>
      </p:pic>
      <p:pic>
        <p:nvPicPr>
          <p:cNvPr id="49" name="図 4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483257" y="2893123"/>
            <a:ext cx="285750" cy="428625"/>
          </a:xfrm>
          <a:prstGeom prst="rect">
            <a:avLst/>
          </a:prstGeom>
        </p:spPr>
      </p:pic>
      <p:pic>
        <p:nvPicPr>
          <p:cNvPr id="50" name="図 4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202975" y="2897885"/>
            <a:ext cx="285750" cy="428625"/>
          </a:xfrm>
          <a:prstGeom prst="rect">
            <a:avLst/>
          </a:prstGeom>
        </p:spPr>
      </p:pic>
      <p:pic>
        <p:nvPicPr>
          <p:cNvPr id="51" name="図 5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838471" y="2881311"/>
            <a:ext cx="285750" cy="428625"/>
          </a:xfrm>
          <a:prstGeom prst="rect">
            <a:avLst/>
          </a:prstGeom>
        </p:spPr>
      </p:pic>
      <p:pic>
        <p:nvPicPr>
          <p:cNvPr id="52" name="図 5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916653" y="4323461"/>
            <a:ext cx="285750" cy="428625"/>
          </a:xfrm>
          <a:prstGeom prst="rect">
            <a:avLst/>
          </a:prstGeom>
        </p:spPr>
      </p:pic>
      <p:pic>
        <p:nvPicPr>
          <p:cNvPr id="53" name="図 52"/>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701614" y="3822603"/>
            <a:ext cx="285750" cy="428625"/>
          </a:xfrm>
          <a:prstGeom prst="rect">
            <a:avLst/>
          </a:prstGeom>
        </p:spPr>
      </p:pic>
      <p:pic>
        <p:nvPicPr>
          <p:cNvPr id="54" name="図 53"/>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072857" y="3356904"/>
            <a:ext cx="285750" cy="428625"/>
          </a:xfrm>
          <a:prstGeom prst="rect">
            <a:avLst/>
          </a:prstGeom>
        </p:spPr>
      </p:pic>
      <p:pic>
        <p:nvPicPr>
          <p:cNvPr id="55" name="図 5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413900" y="4324910"/>
            <a:ext cx="285750" cy="428625"/>
          </a:xfrm>
          <a:prstGeom prst="rect">
            <a:avLst/>
          </a:prstGeom>
        </p:spPr>
      </p:pic>
      <p:pic>
        <p:nvPicPr>
          <p:cNvPr id="56" name="図 55"/>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258211" y="5111093"/>
            <a:ext cx="571500" cy="857250"/>
          </a:xfrm>
          <a:prstGeom prst="rect">
            <a:avLst/>
          </a:prstGeom>
        </p:spPr>
      </p:pic>
      <p:pic>
        <p:nvPicPr>
          <p:cNvPr id="57" name="図 56"/>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5916653" y="5111093"/>
            <a:ext cx="571500" cy="857250"/>
          </a:xfrm>
          <a:prstGeom prst="rect">
            <a:avLst/>
          </a:prstGeom>
        </p:spPr>
      </p:pic>
      <p:pic>
        <p:nvPicPr>
          <p:cNvPr id="58" name="図 57"/>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952878" y="5116976"/>
            <a:ext cx="571500" cy="857250"/>
          </a:xfrm>
          <a:prstGeom prst="rect">
            <a:avLst/>
          </a:prstGeom>
        </p:spPr>
      </p:pic>
      <p:pic>
        <p:nvPicPr>
          <p:cNvPr id="59" name="図 58"/>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3273828" y="5122862"/>
            <a:ext cx="571500" cy="857250"/>
          </a:xfrm>
          <a:prstGeom prst="rect">
            <a:avLst/>
          </a:prstGeom>
        </p:spPr>
      </p:pic>
      <p:pic>
        <p:nvPicPr>
          <p:cNvPr id="60" name="図 59"/>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2613353" y="5116976"/>
            <a:ext cx="571500" cy="857250"/>
          </a:xfrm>
          <a:prstGeom prst="rect">
            <a:avLst/>
          </a:prstGeom>
        </p:spPr>
      </p:pic>
      <p:pic>
        <p:nvPicPr>
          <p:cNvPr id="61" name="図 60"/>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4599769" y="5122862"/>
            <a:ext cx="571500" cy="857250"/>
          </a:xfrm>
          <a:prstGeom prst="rect">
            <a:avLst/>
          </a:prstGeom>
        </p:spPr>
      </p:pic>
      <p:pic>
        <p:nvPicPr>
          <p:cNvPr id="62" name="図 61"/>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3939294" y="5111093"/>
            <a:ext cx="571500" cy="857250"/>
          </a:xfrm>
          <a:prstGeom prst="rect">
            <a:avLst/>
          </a:prstGeom>
        </p:spPr>
      </p:pic>
      <p:sp>
        <p:nvSpPr>
          <p:cNvPr id="63" name="テキスト ボックス 62"/>
          <p:cNvSpPr txBox="1"/>
          <p:nvPr/>
        </p:nvSpPr>
        <p:spPr>
          <a:xfrm>
            <a:off x="7159578" y="5489246"/>
            <a:ext cx="1454244" cy="523220"/>
          </a:xfrm>
          <a:prstGeom prst="rect">
            <a:avLst/>
          </a:prstGeom>
          <a:noFill/>
        </p:spPr>
        <p:txBody>
          <a:bodyPr wrap="none" rtlCol="0">
            <a:spAutoFit/>
          </a:bodyPr>
          <a:lstStyle/>
          <a:p>
            <a:r>
              <a:rPr kumimoji="1" lang="ja-JP" altLang="en-US" dirty="0"/>
              <a:t>しかし</a:t>
            </a:r>
            <a:r>
              <a:rPr kumimoji="1" lang="en-US" altLang="ja-JP" dirty="0"/>
              <a:t>…</a:t>
            </a:r>
            <a:endParaRPr kumimoji="1" lang="ja-JP" altLang="en-US" dirty="0"/>
          </a:p>
        </p:txBody>
      </p:sp>
    </p:spTree>
    <p:extLst>
      <p:ext uri="{BB962C8B-B14F-4D97-AF65-F5344CB8AC3E}">
        <p14:creationId xmlns:p14="http://schemas.microsoft.com/office/powerpoint/2010/main" val="134480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checkerboard(across)">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完全情報ゲームの例：</a:t>
            </a:r>
            <a:r>
              <a:rPr lang="en-US" altLang="ja-JP" dirty="0">
                <a:latin typeface="Times New Roman" panose="02020603050405020304" pitchFamily="18" charset="0"/>
              </a:rPr>
              <a:t>7</a:t>
            </a:r>
            <a:r>
              <a:rPr lang="ja-JP" altLang="en-US" dirty="0">
                <a:latin typeface="Times New Roman" panose="02020603050405020304" pitchFamily="18" charset="0"/>
              </a:rPr>
              <a:t>並べ</a:t>
            </a:r>
            <a:r>
              <a:rPr lang="en-US" altLang="ja-JP" dirty="0">
                <a:latin typeface="Times New Roman" panose="02020603050405020304" pitchFamily="18" charset="0"/>
              </a:rPr>
              <a:t>(2</a:t>
            </a:r>
            <a:r>
              <a:rPr lang="ja-JP" altLang="en-US" dirty="0">
                <a:latin typeface="Times New Roman" panose="02020603050405020304" pitchFamily="18" charset="0"/>
              </a:rPr>
              <a:t>人</a:t>
            </a:r>
            <a:r>
              <a:rPr lang="en-US" altLang="ja-JP" dirty="0">
                <a:latin typeface="Times New Roman" panose="02020603050405020304" pitchFamily="18" charset="0"/>
              </a:rPr>
              <a:t>)</a:t>
            </a:r>
            <a:endParaRPr kumimoji="1" lang="ja-JP" altLang="en-US" dirty="0">
              <a:latin typeface="Times New Roman" panose="02020603050405020304" pitchFamily="18" charset="0"/>
            </a:endParaRPr>
          </a:p>
        </p:txBody>
      </p:sp>
      <p:sp>
        <p:nvSpPr>
          <p:cNvPr id="5" name="テキスト ボックス 4"/>
          <p:cNvSpPr txBox="1"/>
          <p:nvPr/>
        </p:nvSpPr>
        <p:spPr>
          <a:xfrm>
            <a:off x="-287657" y="1162239"/>
            <a:ext cx="4994913" cy="523220"/>
          </a:xfrm>
          <a:prstGeom prst="rect">
            <a:avLst/>
          </a:prstGeom>
          <a:noFill/>
        </p:spPr>
        <p:txBody>
          <a:bodyPr wrap="square" rtlCol="0">
            <a:spAutoFit/>
          </a:bodyPr>
          <a:lstStyle/>
          <a:p>
            <a:r>
              <a:rPr lang="ja-JP" altLang="en-US" dirty="0"/>
              <a:t>自分以外の手札は不明？</a:t>
            </a:r>
            <a:endParaRPr lang="en-US" altLang="ja-JP" dirty="0"/>
          </a:p>
        </p:txBody>
      </p:sp>
      <p:grpSp>
        <p:nvGrpSpPr>
          <p:cNvPr id="66" name="グループ化 65"/>
          <p:cNvGrpSpPr/>
          <p:nvPr/>
        </p:nvGrpSpPr>
        <p:grpSpPr>
          <a:xfrm>
            <a:off x="2628900" y="1993289"/>
            <a:ext cx="3925050" cy="442216"/>
            <a:chOff x="2625648" y="2000246"/>
            <a:chExt cx="3925050" cy="442216"/>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025" y="2000250"/>
              <a:ext cx="285750" cy="428625"/>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2000250"/>
              <a:ext cx="285750" cy="428625"/>
            </a:xfrm>
            <a:prstGeom prst="rect">
              <a:avLst/>
            </a:prstGeom>
          </p:spPr>
        </p:pic>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1139" y="2000251"/>
              <a:ext cx="285750" cy="428625"/>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4514" y="2000250"/>
              <a:ext cx="285750" cy="428625"/>
            </a:xfrm>
            <a:prstGeom prst="rect">
              <a:avLst/>
            </a:prstGeom>
          </p:spPr>
        </p:pic>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171" y="2000249"/>
              <a:ext cx="285750" cy="428625"/>
            </a:xfrm>
            <a:prstGeom prst="rect">
              <a:avLst/>
            </a:prstGeom>
          </p:spPr>
        </p:pic>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5546" y="2000249"/>
              <a:ext cx="285750" cy="428625"/>
            </a:xfrm>
            <a:prstGeom prst="rect">
              <a:avLst/>
            </a:prstGeom>
          </p:spPr>
        </p:pic>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2834" y="2000248"/>
              <a:ext cx="285750" cy="428625"/>
            </a:xfrm>
            <a:prstGeom prst="rect">
              <a:avLst/>
            </a:prstGeom>
          </p:spPr>
        </p:pic>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5648" y="2013837"/>
              <a:ext cx="285750" cy="428625"/>
            </a:xfrm>
            <a:prstGeom prst="rect">
              <a:avLst/>
            </a:prstGeom>
          </p:spPr>
        </p:pic>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0134" y="2000248"/>
              <a:ext cx="285750" cy="428625"/>
            </a:xfrm>
            <a:prstGeom prst="rect">
              <a:avLst/>
            </a:prstGeom>
          </p:spPr>
        </p:pic>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5650" y="2000249"/>
              <a:ext cx="285750" cy="428625"/>
            </a:xfrm>
            <a:prstGeom prst="rect">
              <a:avLst/>
            </a:prstGeom>
          </p:spPr>
        </p:pic>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6209" y="2000246"/>
              <a:ext cx="285750" cy="428625"/>
            </a:xfrm>
            <a:prstGeom prst="rect">
              <a:avLst/>
            </a:prstGeom>
          </p:spPr>
        </p:pic>
        <p:pic>
          <p:nvPicPr>
            <p:cNvPr id="26" name="図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4948" y="2000247"/>
              <a:ext cx="285750" cy="428625"/>
            </a:xfrm>
            <a:prstGeom prst="rect">
              <a:avLst/>
            </a:prstGeom>
          </p:spPr>
        </p:pic>
      </p:grpSp>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8508" y="4161025"/>
            <a:ext cx="285750" cy="428625"/>
          </a:xfrm>
          <a:prstGeom prst="rect">
            <a:avLst/>
          </a:prstGeom>
        </p:spPr>
      </p:pic>
      <p:pic>
        <p:nvPicPr>
          <p:cNvPr id="33" name="図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8043" y="3678891"/>
            <a:ext cx="285750" cy="428625"/>
          </a:xfrm>
          <a:prstGeom prst="rect">
            <a:avLst/>
          </a:prstGeom>
        </p:spPr>
      </p:pic>
      <p:pic>
        <p:nvPicPr>
          <p:cNvPr id="34" name="図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8043" y="3196757"/>
            <a:ext cx="285750" cy="428625"/>
          </a:xfrm>
          <a:prstGeom prst="rect">
            <a:avLst/>
          </a:prstGeom>
        </p:spPr>
      </p:pic>
      <p:pic>
        <p:nvPicPr>
          <p:cNvPr id="35" name="図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28043" y="2721162"/>
            <a:ext cx="285750" cy="428625"/>
          </a:xfrm>
          <a:prstGeom prst="rect">
            <a:avLst/>
          </a:prstGeom>
        </p:spPr>
      </p:pic>
      <p:pic>
        <p:nvPicPr>
          <p:cNvPr id="36" name="図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83257" y="4161025"/>
            <a:ext cx="285750" cy="428625"/>
          </a:xfrm>
          <a:prstGeom prst="rect">
            <a:avLst/>
          </a:prstGeom>
        </p:spPr>
      </p:pic>
      <p:pic>
        <p:nvPicPr>
          <p:cNvPr id="37" name="図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43116" y="4161025"/>
            <a:ext cx="285750" cy="428625"/>
          </a:xfrm>
          <a:prstGeom prst="rect">
            <a:avLst/>
          </a:prstGeom>
        </p:spPr>
      </p:pic>
      <p:pic>
        <p:nvPicPr>
          <p:cNvPr id="38" name="図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02975" y="4161025"/>
            <a:ext cx="285750" cy="428625"/>
          </a:xfrm>
          <a:prstGeom prst="rect">
            <a:avLst/>
          </a:prstGeom>
        </p:spPr>
      </p:pic>
      <p:pic>
        <p:nvPicPr>
          <p:cNvPr id="39" name="図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59814" y="4161025"/>
            <a:ext cx="285750" cy="428625"/>
          </a:xfrm>
          <a:prstGeom prst="rect">
            <a:avLst/>
          </a:prstGeom>
        </p:spPr>
      </p:pic>
      <p:pic>
        <p:nvPicPr>
          <p:cNvPr id="40" name="図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3759" y="4151500"/>
            <a:ext cx="285750" cy="428625"/>
          </a:xfrm>
          <a:prstGeom prst="rect">
            <a:avLst/>
          </a:prstGeom>
        </p:spPr>
      </p:pic>
      <p:pic>
        <p:nvPicPr>
          <p:cNvPr id="41" name="図 4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73759" y="3678890"/>
            <a:ext cx="285750" cy="428625"/>
          </a:xfrm>
          <a:prstGeom prst="rect">
            <a:avLst/>
          </a:prstGeom>
        </p:spPr>
      </p:pic>
      <p:pic>
        <p:nvPicPr>
          <p:cNvPr id="42" name="図 4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17616" y="3678889"/>
            <a:ext cx="285750" cy="428625"/>
          </a:xfrm>
          <a:prstGeom prst="rect">
            <a:avLst/>
          </a:prstGeom>
        </p:spPr>
      </p:pic>
      <p:pic>
        <p:nvPicPr>
          <p:cNvPr id="43" name="図 4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061473" y="3678889"/>
            <a:ext cx="285750" cy="428625"/>
          </a:xfrm>
          <a:prstGeom prst="rect">
            <a:avLst/>
          </a:prstGeom>
        </p:spPr>
      </p:pic>
      <p:pic>
        <p:nvPicPr>
          <p:cNvPr id="44" name="図 4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83257" y="3662453"/>
            <a:ext cx="285750" cy="428625"/>
          </a:xfrm>
          <a:prstGeom prst="rect">
            <a:avLst/>
          </a:prstGeom>
        </p:spPr>
      </p:pic>
      <p:pic>
        <p:nvPicPr>
          <p:cNvPr id="45" name="図 4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843116" y="3678889"/>
            <a:ext cx="285750" cy="428625"/>
          </a:xfrm>
          <a:prstGeom prst="rect">
            <a:avLst/>
          </a:prstGeom>
        </p:spPr>
      </p:pic>
      <p:pic>
        <p:nvPicPr>
          <p:cNvPr id="46" name="図 4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773759" y="3206280"/>
            <a:ext cx="285750" cy="428625"/>
          </a:xfrm>
          <a:prstGeom prst="rect">
            <a:avLst/>
          </a:prstGeom>
        </p:spPr>
      </p:pic>
      <p:pic>
        <p:nvPicPr>
          <p:cNvPr id="47" name="図 4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427141" y="3196755"/>
            <a:ext cx="285750" cy="428625"/>
          </a:xfrm>
          <a:prstGeom prst="rect">
            <a:avLst/>
          </a:prstGeom>
        </p:spPr>
      </p:pic>
      <p:pic>
        <p:nvPicPr>
          <p:cNvPr id="48" name="図 4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771900" y="2721162"/>
            <a:ext cx="285750" cy="428625"/>
          </a:xfrm>
          <a:prstGeom prst="rect">
            <a:avLst/>
          </a:prstGeom>
        </p:spPr>
      </p:pic>
      <p:pic>
        <p:nvPicPr>
          <p:cNvPr id="49" name="図 4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483257" y="2732973"/>
            <a:ext cx="285750" cy="428625"/>
          </a:xfrm>
          <a:prstGeom prst="rect">
            <a:avLst/>
          </a:prstGeom>
        </p:spPr>
      </p:pic>
      <p:pic>
        <p:nvPicPr>
          <p:cNvPr id="50" name="図 4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202975" y="2737735"/>
            <a:ext cx="285750" cy="428625"/>
          </a:xfrm>
          <a:prstGeom prst="rect">
            <a:avLst/>
          </a:prstGeom>
        </p:spPr>
      </p:pic>
      <p:pic>
        <p:nvPicPr>
          <p:cNvPr id="51" name="図 5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838471" y="2721161"/>
            <a:ext cx="285750" cy="428625"/>
          </a:xfrm>
          <a:prstGeom prst="rect">
            <a:avLst/>
          </a:prstGeom>
        </p:spPr>
      </p:pic>
      <p:pic>
        <p:nvPicPr>
          <p:cNvPr id="52" name="図 5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916653" y="4163311"/>
            <a:ext cx="285750" cy="428625"/>
          </a:xfrm>
          <a:prstGeom prst="rect">
            <a:avLst/>
          </a:prstGeom>
        </p:spPr>
      </p:pic>
      <p:pic>
        <p:nvPicPr>
          <p:cNvPr id="53" name="図 52"/>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701614" y="3691027"/>
            <a:ext cx="285750" cy="428625"/>
          </a:xfrm>
          <a:prstGeom prst="rect">
            <a:avLst/>
          </a:prstGeom>
        </p:spPr>
      </p:pic>
      <p:pic>
        <p:nvPicPr>
          <p:cNvPr id="54" name="図 53"/>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072857" y="3196754"/>
            <a:ext cx="285750" cy="428625"/>
          </a:xfrm>
          <a:prstGeom prst="rect">
            <a:avLst/>
          </a:prstGeom>
        </p:spPr>
      </p:pic>
      <p:pic>
        <p:nvPicPr>
          <p:cNvPr id="55" name="図 5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413900" y="4164760"/>
            <a:ext cx="285750" cy="428625"/>
          </a:xfrm>
          <a:prstGeom prst="rect">
            <a:avLst/>
          </a:prstGeom>
        </p:spPr>
      </p:pic>
      <p:pic>
        <p:nvPicPr>
          <p:cNvPr id="56" name="図 55"/>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846384" y="4949820"/>
            <a:ext cx="571500" cy="857250"/>
          </a:xfrm>
          <a:prstGeom prst="rect">
            <a:avLst/>
          </a:prstGeom>
        </p:spPr>
      </p:pic>
      <p:pic>
        <p:nvPicPr>
          <p:cNvPr id="57" name="図 56"/>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504826" y="4949820"/>
            <a:ext cx="571500" cy="857250"/>
          </a:xfrm>
          <a:prstGeom prst="rect">
            <a:avLst/>
          </a:prstGeom>
        </p:spPr>
      </p:pic>
      <p:pic>
        <p:nvPicPr>
          <p:cNvPr id="58" name="図 57"/>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899626" y="4955473"/>
            <a:ext cx="571500" cy="857250"/>
          </a:xfrm>
          <a:prstGeom prst="rect">
            <a:avLst/>
          </a:prstGeom>
        </p:spPr>
      </p:pic>
      <p:pic>
        <p:nvPicPr>
          <p:cNvPr id="59" name="図 58"/>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3220576" y="4961359"/>
            <a:ext cx="571500" cy="857250"/>
          </a:xfrm>
          <a:prstGeom prst="rect">
            <a:avLst/>
          </a:prstGeom>
        </p:spPr>
      </p:pic>
      <p:pic>
        <p:nvPicPr>
          <p:cNvPr id="60" name="図 59"/>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2560101" y="4955473"/>
            <a:ext cx="571500" cy="857250"/>
          </a:xfrm>
          <a:prstGeom prst="rect">
            <a:avLst/>
          </a:prstGeom>
        </p:spPr>
      </p:pic>
      <p:pic>
        <p:nvPicPr>
          <p:cNvPr id="61" name="図 60"/>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187942" y="4961589"/>
            <a:ext cx="571500" cy="857250"/>
          </a:xfrm>
          <a:prstGeom prst="rect">
            <a:avLst/>
          </a:prstGeom>
        </p:spPr>
      </p:pic>
      <p:pic>
        <p:nvPicPr>
          <p:cNvPr id="62" name="図 61"/>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4527467" y="4949820"/>
            <a:ext cx="571500" cy="857250"/>
          </a:xfrm>
          <a:prstGeom prst="rect">
            <a:avLst/>
          </a:prstGeom>
        </p:spPr>
      </p:pic>
      <p:pic>
        <p:nvPicPr>
          <p:cNvPr id="3" name="図 2"/>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351046" y="3701115"/>
            <a:ext cx="285750" cy="428625"/>
          </a:xfrm>
          <a:prstGeom prst="rect">
            <a:avLst/>
          </a:prstGeom>
        </p:spPr>
      </p:pic>
      <p:pic>
        <p:nvPicPr>
          <p:cNvPr id="4" name="図 3"/>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000478" y="3697474"/>
            <a:ext cx="285750" cy="428625"/>
          </a:xfrm>
          <a:prstGeom prst="rect">
            <a:avLst/>
          </a:prstGeom>
        </p:spPr>
      </p:pic>
      <p:pic>
        <p:nvPicPr>
          <p:cNvPr id="7" name="図 6"/>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554240" y="2729934"/>
            <a:ext cx="285750" cy="428625"/>
          </a:xfrm>
          <a:prstGeom prst="rect">
            <a:avLst/>
          </a:prstGeom>
        </p:spPr>
      </p:pic>
      <p:pic>
        <p:nvPicPr>
          <p:cNvPr id="8" name="図 7"/>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705094" y="3196753"/>
            <a:ext cx="285750" cy="428625"/>
          </a:xfrm>
          <a:prstGeom prst="rect">
            <a:avLst/>
          </a:prstGeom>
        </p:spPr>
      </p:pic>
      <p:pic>
        <p:nvPicPr>
          <p:cNvPr id="15" name="図 14"/>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250709" y="4961359"/>
            <a:ext cx="571500" cy="857250"/>
          </a:xfrm>
          <a:prstGeom prst="rect">
            <a:avLst/>
          </a:prstGeom>
        </p:spPr>
      </p:pic>
      <p:pic>
        <p:nvPicPr>
          <p:cNvPr id="22" name="図 21"/>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7162800" y="4949820"/>
            <a:ext cx="571500" cy="857250"/>
          </a:xfrm>
          <a:prstGeom prst="rect">
            <a:avLst/>
          </a:prstGeom>
        </p:spPr>
      </p:pic>
      <p:pic>
        <p:nvPicPr>
          <p:cNvPr id="24" name="図 23"/>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3878550" y="4949820"/>
            <a:ext cx="571500" cy="857250"/>
          </a:xfrm>
          <a:prstGeom prst="rect">
            <a:avLst/>
          </a:prstGeom>
        </p:spPr>
      </p:pic>
      <p:pic>
        <p:nvPicPr>
          <p:cNvPr id="64" name="図 63"/>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5916419" y="2721160"/>
            <a:ext cx="285750" cy="428625"/>
          </a:xfrm>
          <a:prstGeom prst="rect">
            <a:avLst/>
          </a:prstGeom>
        </p:spPr>
      </p:pic>
      <p:pic>
        <p:nvPicPr>
          <p:cNvPr id="65" name="図 64"/>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6278598" y="2729933"/>
            <a:ext cx="285750" cy="428625"/>
          </a:xfrm>
          <a:prstGeom prst="rect">
            <a:avLst/>
          </a:prstGeom>
        </p:spPr>
      </p:pic>
      <p:pic>
        <p:nvPicPr>
          <p:cNvPr id="67" name="図 66"/>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2628900" y="2000245"/>
            <a:ext cx="285750" cy="428625"/>
          </a:xfrm>
          <a:prstGeom prst="rect">
            <a:avLst/>
          </a:prstGeom>
        </p:spPr>
      </p:pic>
      <p:pic>
        <p:nvPicPr>
          <p:cNvPr id="68" name="図 67"/>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2960134" y="1998990"/>
            <a:ext cx="285750" cy="428625"/>
          </a:xfrm>
          <a:prstGeom prst="rect">
            <a:avLst/>
          </a:prstGeom>
        </p:spPr>
      </p:pic>
      <p:pic>
        <p:nvPicPr>
          <p:cNvPr id="69" name="図 68"/>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3295650" y="2000244"/>
            <a:ext cx="285750" cy="428625"/>
          </a:xfrm>
          <a:prstGeom prst="rect">
            <a:avLst/>
          </a:prstGeom>
        </p:spPr>
      </p:pic>
      <p:pic>
        <p:nvPicPr>
          <p:cNvPr id="70" name="図 69"/>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3638086" y="2000948"/>
            <a:ext cx="285750" cy="428625"/>
          </a:xfrm>
          <a:prstGeom prst="rect">
            <a:avLst/>
          </a:prstGeom>
        </p:spPr>
      </p:pic>
      <p:pic>
        <p:nvPicPr>
          <p:cNvPr id="71" name="図 70"/>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3962400" y="1998990"/>
            <a:ext cx="285750" cy="428625"/>
          </a:xfrm>
          <a:prstGeom prst="rect">
            <a:avLst/>
          </a:prstGeom>
        </p:spPr>
      </p:pic>
      <p:pic>
        <p:nvPicPr>
          <p:cNvPr id="73" name="図 72"/>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4276857" y="1998990"/>
            <a:ext cx="285750" cy="428625"/>
          </a:xfrm>
          <a:prstGeom prst="rect">
            <a:avLst/>
          </a:prstGeom>
        </p:spPr>
      </p:pic>
      <p:pic>
        <p:nvPicPr>
          <p:cNvPr id="74" name="図 73"/>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4607188" y="2012155"/>
            <a:ext cx="285750" cy="428625"/>
          </a:xfrm>
          <a:prstGeom prst="rect">
            <a:avLst/>
          </a:prstGeom>
        </p:spPr>
      </p:pic>
      <p:pic>
        <p:nvPicPr>
          <p:cNvPr id="75" name="図 74"/>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4952171" y="1998990"/>
            <a:ext cx="285750" cy="428625"/>
          </a:xfrm>
          <a:prstGeom prst="rect">
            <a:avLst/>
          </a:prstGeom>
        </p:spPr>
      </p:pic>
      <p:pic>
        <p:nvPicPr>
          <p:cNvPr id="76" name="図 75"/>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5286777" y="2000229"/>
            <a:ext cx="285750" cy="428625"/>
          </a:xfrm>
          <a:prstGeom prst="rect">
            <a:avLst/>
          </a:prstGeom>
        </p:spPr>
      </p:pic>
      <p:pic>
        <p:nvPicPr>
          <p:cNvPr id="77" name="図 76"/>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5598895" y="1998990"/>
            <a:ext cx="285750" cy="428625"/>
          </a:xfrm>
          <a:prstGeom prst="rect">
            <a:avLst/>
          </a:prstGeom>
        </p:spPr>
      </p:pic>
      <p:pic>
        <p:nvPicPr>
          <p:cNvPr id="78" name="図 77"/>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5941098" y="1998990"/>
            <a:ext cx="285750" cy="428625"/>
          </a:xfrm>
          <a:prstGeom prst="rect">
            <a:avLst/>
          </a:prstGeom>
        </p:spPr>
      </p:pic>
      <p:pic>
        <p:nvPicPr>
          <p:cNvPr id="79" name="図 78"/>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6275009" y="1993288"/>
            <a:ext cx="285750" cy="428625"/>
          </a:xfrm>
          <a:prstGeom prst="rect">
            <a:avLst/>
          </a:prstGeom>
        </p:spPr>
      </p:pic>
      <p:sp>
        <p:nvSpPr>
          <p:cNvPr id="80" name="テキスト ボックス 79"/>
          <p:cNvSpPr txBox="1"/>
          <p:nvPr/>
        </p:nvSpPr>
        <p:spPr>
          <a:xfrm>
            <a:off x="-226789" y="5900695"/>
            <a:ext cx="8420511" cy="461665"/>
          </a:xfrm>
          <a:prstGeom prst="rect">
            <a:avLst/>
          </a:prstGeom>
          <a:noFill/>
        </p:spPr>
        <p:txBody>
          <a:bodyPr wrap="square" rtlCol="0">
            <a:spAutoFit/>
          </a:bodyPr>
          <a:lstStyle/>
          <a:p>
            <a:r>
              <a:rPr kumimoji="1" lang="ja-JP" altLang="en-US" sz="2400" dirty="0"/>
              <a:t>相手の手札＝</a:t>
            </a:r>
            <a:r>
              <a:rPr lang="ja-JP" altLang="en-US" sz="2400" dirty="0"/>
              <a:t>札全体－自分の手札－場に出ている札</a:t>
            </a:r>
            <a:endParaRPr kumimoji="1" lang="ja-JP" altLang="en-US" sz="2400" dirty="0"/>
          </a:p>
        </p:txBody>
      </p:sp>
      <p:sp>
        <p:nvSpPr>
          <p:cNvPr id="81" name="テキスト ボックス 80"/>
          <p:cNvSpPr txBox="1"/>
          <p:nvPr/>
        </p:nvSpPr>
        <p:spPr>
          <a:xfrm>
            <a:off x="3716152" y="6280054"/>
            <a:ext cx="5124891" cy="461665"/>
          </a:xfrm>
          <a:prstGeom prst="rect">
            <a:avLst/>
          </a:prstGeom>
          <a:noFill/>
        </p:spPr>
        <p:txBody>
          <a:bodyPr wrap="square" rtlCol="0">
            <a:spAutoFit/>
          </a:bodyPr>
          <a:lstStyle/>
          <a:p>
            <a:r>
              <a:rPr lang="ja-JP" altLang="en-US" sz="2400" dirty="0"/>
              <a:t>⇒</a:t>
            </a:r>
            <a:r>
              <a:rPr lang="en-US" altLang="ja-JP" sz="2400" dirty="0"/>
              <a:t>2</a:t>
            </a:r>
            <a:r>
              <a:rPr lang="ja-JP" altLang="en-US" sz="2400" dirty="0"/>
              <a:t>人でする</a:t>
            </a:r>
            <a:r>
              <a:rPr lang="en-US" altLang="ja-JP" sz="2400" dirty="0"/>
              <a:t>7</a:t>
            </a:r>
            <a:r>
              <a:rPr lang="ja-JP" altLang="en-US" sz="2400" dirty="0"/>
              <a:t>並べは完全情報ゲーム</a:t>
            </a:r>
            <a:endParaRPr kumimoji="1" lang="ja-JP" altLang="en-US" sz="2400" dirty="0"/>
          </a:p>
        </p:txBody>
      </p:sp>
    </p:spTree>
    <p:extLst>
      <p:ext uri="{BB962C8B-B14F-4D97-AF65-F5344CB8AC3E}">
        <p14:creationId xmlns:p14="http://schemas.microsoft.com/office/powerpoint/2010/main" val="301558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ppt_x"/>
                                          </p:val>
                                        </p:tav>
                                        <p:tav tm="100000">
                                          <p:val>
                                            <p:strVal val="#ppt_x"/>
                                          </p:val>
                                        </p:tav>
                                      </p:tavLst>
                                    </p:anim>
                                    <p:anim calcmode="lin" valueType="num">
                                      <p:cBhvr additive="base">
                                        <p:cTn id="8"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checkerboard(across)">
                                      <p:cBhvr>
                                        <p:cTn id="13" dur="500"/>
                                        <p:tgtEl>
                                          <p:spTgt spid="67"/>
                                        </p:tgtEl>
                                      </p:cBhvr>
                                    </p:animEffect>
                                  </p:childTnLst>
                                </p:cTn>
                              </p:par>
                              <p:par>
                                <p:cTn id="14" presetID="5" presetClass="entr" presetSubtype="10" fill="hold"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checkerboard(across)">
                                      <p:cBhvr>
                                        <p:cTn id="16" dur="500"/>
                                        <p:tgtEl>
                                          <p:spTgt spid="68"/>
                                        </p:tgtEl>
                                      </p:cBhvr>
                                    </p:animEffect>
                                  </p:childTnLst>
                                </p:cTn>
                              </p:par>
                              <p:par>
                                <p:cTn id="17" presetID="5" presetClass="entr" presetSubtype="1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checkerboard(across)">
                                      <p:cBhvr>
                                        <p:cTn id="19" dur="500"/>
                                        <p:tgtEl>
                                          <p:spTgt spid="69"/>
                                        </p:tgtEl>
                                      </p:cBhvr>
                                    </p:animEffect>
                                  </p:childTnLst>
                                </p:cTn>
                              </p:par>
                              <p:par>
                                <p:cTn id="20" presetID="5" presetClass="entr" presetSubtype="10" fill="hold"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checkerboard(across)">
                                      <p:cBhvr>
                                        <p:cTn id="22" dur="500"/>
                                        <p:tgtEl>
                                          <p:spTgt spid="70"/>
                                        </p:tgtEl>
                                      </p:cBhvr>
                                    </p:animEffect>
                                  </p:childTnLst>
                                </p:cTn>
                              </p:par>
                              <p:par>
                                <p:cTn id="23" presetID="5" presetClass="entr" presetSubtype="1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checkerboard(across)">
                                      <p:cBhvr>
                                        <p:cTn id="25" dur="500"/>
                                        <p:tgtEl>
                                          <p:spTgt spid="71"/>
                                        </p:tgtEl>
                                      </p:cBhvr>
                                    </p:animEffect>
                                  </p:childTnLst>
                                </p:cTn>
                              </p:par>
                              <p:par>
                                <p:cTn id="26" presetID="5" presetClass="entr" presetSubtype="10" fill="hold"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checkerboard(across)">
                                      <p:cBhvr>
                                        <p:cTn id="28" dur="500"/>
                                        <p:tgtEl>
                                          <p:spTgt spid="73"/>
                                        </p:tgtEl>
                                      </p:cBhvr>
                                    </p:animEffect>
                                  </p:childTnLst>
                                </p:cTn>
                              </p:par>
                              <p:par>
                                <p:cTn id="29" presetID="5" presetClass="entr" presetSubtype="10" fill="hold" nodeType="with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checkerboard(across)">
                                      <p:cBhvr>
                                        <p:cTn id="31" dur="500"/>
                                        <p:tgtEl>
                                          <p:spTgt spid="74"/>
                                        </p:tgtEl>
                                      </p:cBhvr>
                                    </p:animEffect>
                                  </p:childTnLst>
                                </p:cTn>
                              </p:par>
                              <p:par>
                                <p:cTn id="32" presetID="5" presetClass="entr" presetSubtype="10" fill="hold" nodeType="with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checkerboard(across)">
                                      <p:cBhvr>
                                        <p:cTn id="34" dur="500"/>
                                        <p:tgtEl>
                                          <p:spTgt spid="75"/>
                                        </p:tgtEl>
                                      </p:cBhvr>
                                    </p:animEffect>
                                  </p:childTnLst>
                                </p:cTn>
                              </p:par>
                              <p:par>
                                <p:cTn id="35" presetID="5" presetClass="entr" presetSubtype="10" fill="hold"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checkerboard(across)">
                                      <p:cBhvr>
                                        <p:cTn id="37" dur="500"/>
                                        <p:tgtEl>
                                          <p:spTgt spid="76"/>
                                        </p:tgtEl>
                                      </p:cBhvr>
                                    </p:animEffect>
                                  </p:childTnLst>
                                </p:cTn>
                              </p:par>
                              <p:par>
                                <p:cTn id="38" presetID="5" presetClass="entr" presetSubtype="10" fill="hold" nodeType="with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checkerboard(across)">
                                      <p:cBhvr>
                                        <p:cTn id="40" dur="500"/>
                                        <p:tgtEl>
                                          <p:spTgt spid="77"/>
                                        </p:tgtEl>
                                      </p:cBhvr>
                                    </p:animEffect>
                                  </p:childTnLst>
                                </p:cTn>
                              </p:par>
                              <p:par>
                                <p:cTn id="41" presetID="5" presetClass="entr" presetSubtype="10" fill="hold" nodeType="with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checkerboard(across)">
                                      <p:cBhvr>
                                        <p:cTn id="43" dur="500"/>
                                        <p:tgtEl>
                                          <p:spTgt spid="78"/>
                                        </p:tgtEl>
                                      </p:cBhvr>
                                    </p:animEffect>
                                  </p:childTnLst>
                                </p:cTn>
                              </p:par>
                              <p:par>
                                <p:cTn id="44" presetID="5" presetClass="entr" presetSubtype="10" fill="hold" nodeType="with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checkerboard(across)">
                                      <p:cBhvr>
                                        <p:cTn id="46" dur="500"/>
                                        <p:tgtEl>
                                          <p:spTgt spid="79"/>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500" fill="hold"/>
                                        <p:tgtEl>
                                          <p:spTgt spid="81"/>
                                        </p:tgtEl>
                                        <p:attrNameLst>
                                          <p:attrName>ppt_x</p:attrName>
                                        </p:attrNameLst>
                                      </p:cBhvr>
                                      <p:tavLst>
                                        <p:tav tm="0">
                                          <p:val>
                                            <p:strVal val="#ppt_x"/>
                                          </p:val>
                                        </p:tav>
                                        <p:tav tm="100000">
                                          <p:val>
                                            <p:strVal val="#ppt_x"/>
                                          </p:val>
                                        </p:tav>
                                      </p:tavLst>
                                    </p:anim>
                                    <p:anim calcmode="lin" valueType="num">
                                      <p:cBhvr additive="base">
                                        <p:cTn id="52"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Times New Roman" panose="02020603050405020304" pitchFamily="18" charset="0"/>
              </a:rPr>
              <a:t>ゲームの分類：確定性</a:t>
            </a:r>
          </a:p>
        </p:txBody>
      </p:sp>
      <p:sp>
        <p:nvSpPr>
          <p:cNvPr id="3" name="コンテンツ プレースホルダー 2"/>
          <p:cNvSpPr>
            <a:spLocks noGrp="1"/>
          </p:cNvSpPr>
          <p:nvPr>
            <p:ph idx="1"/>
          </p:nvPr>
        </p:nvSpPr>
        <p:spPr/>
        <p:txBody>
          <a:bodyPr/>
          <a:lstStyle/>
          <a:p>
            <a:r>
              <a:rPr kumimoji="1" lang="ja-JP" altLang="en-US" dirty="0">
                <a:latin typeface="Times New Roman" panose="02020603050405020304" pitchFamily="18" charset="0"/>
              </a:rPr>
              <a:t>確定性ゲーム</a:t>
            </a:r>
            <a:endParaRPr kumimoji="1" lang="en-US" altLang="ja-JP" dirty="0">
              <a:latin typeface="Times New Roman" panose="02020603050405020304" pitchFamily="18" charset="0"/>
            </a:endParaRPr>
          </a:p>
          <a:p>
            <a:pPr lvl="1"/>
            <a:r>
              <a:rPr lang="ja-JP" altLang="en-US" dirty="0">
                <a:latin typeface="Times New Roman" panose="02020603050405020304" pitchFamily="18" charset="0"/>
              </a:rPr>
              <a:t>偶然の要素が無いゲーム</a:t>
            </a:r>
            <a:endParaRPr lang="en-US" altLang="ja-JP" dirty="0">
              <a:latin typeface="Times New Roman" panose="02020603050405020304" pitchFamily="18" charset="0"/>
            </a:endParaRPr>
          </a:p>
          <a:p>
            <a:pPr marL="914400" lvl="2" indent="0">
              <a:buNone/>
            </a:pPr>
            <a:r>
              <a:rPr lang="en-US" altLang="ja-JP" dirty="0">
                <a:latin typeface="Times New Roman" panose="02020603050405020304" pitchFamily="18" charset="0"/>
              </a:rPr>
              <a:t>(</a:t>
            </a:r>
            <a:r>
              <a:rPr lang="ja-JP" altLang="en-US" dirty="0">
                <a:latin typeface="Times New Roman" panose="02020603050405020304" pitchFamily="18" charset="0"/>
              </a:rPr>
              <a:t>先手後手の決定や初期配置等はランダムでも</a:t>
            </a:r>
            <a:r>
              <a:rPr lang="en-US" altLang="ja-JP" dirty="0">
                <a:latin typeface="Times New Roman" panose="02020603050405020304" pitchFamily="18" charset="0"/>
              </a:rPr>
              <a:t>OK)</a:t>
            </a:r>
          </a:p>
          <a:p>
            <a:r>
              <a:rPr lang="ja-JP" altLang="en-US" dirty="0">
                <a:latin typeface="Times New Roman" panose="02020603050405020304" pitchFamily="18" charset="0"/>
              </a:rPr>
              <a:t>不確定ゲーム</a:t>
            </a:r>
            <a:endParaRPr lang="en-US" altLang="ja-JP" dirty="0">
              <a:latin typeface="Times New Roman" panose="02020603050405020304" pitchFamily="18" charset="0"/>
            </a:endParaRPr>
          </a:p>
          <a:p>
            <a:pPr lvl="1"/>
            <a:r>
              <a:rPr kumimoji="1" lang="ja-JP" altLang="en-US" dirty="0">
                <a:latin typeface="Times New Roman" panose="02020603050405020304" pitchFamily="18" charset="0"/>
              </a:rPr>
              <a:t>ランダム性のあるゲーム</a:t>
            </a:r>
            <a:endParaRPr kumimoji="1" lang="en-US" altLang="ja-JP" dirty="0">
              <a:latin typeface="Times New Roman" panose="02020603050405020304" pitchFamily="18" charset="0"/>
            </a:endParaRPr>
          </a:p>
          <a:p>
            <a:pPr lvl="2"/>
            <a:r>
              <a:rPr kumimoji="1" lang="ja-JP" altLang="en-US" dirty="0">
                <a:latin typeface="Times New Roman" panose="02020603050405020304" pitchFamily="18" charset="0"/>
              </a:rPr>
              <a:t>ダイス・ルーレット等を用いる</a:t>
            </a:r>
            <a:endParaRPr kumimoji="1" lang="en-US" altLang="ja-JP" dirty="0">
              <a:latin typeface="Times New Roman" panose="02020603050405020304" pitchFamily="18" charset="0"/>
            </a:endParaRPr>
          </a:p>
          <a:p>
            <a:pPr lvl="2"/>
            <a:r>
              <a:rPr lang="ja-JP" altLang="en-US" dirty="0">
                <a:latin typeface="Times New Roman" panose="02020603050405020304" pitchFamily="18" charset="0"/>
              </a:rPr>
              <a:t>シャッフルされた山札から引く</a:t>
            </a:r>
            <a:endParaRPr kumimoji="1" lang="ja-JP" altLang="en-US" dirty="0">
              <a:latin typeface="Times New Roman" panose="02020603050405020304" pitchFamily="18" charset="0"/>
            </a:endParaRPr>
          </a:p>
        </p:txBody>
      </p:sp>
    </p:spTree>
    <p:extLst>
      <p:ext uri="{BB962C8B-B14F-4D97-AF65-F5344CB8AC3E}">
        <p14:creationId xmlns:p14="http://schemas.microsoft.com/office/powerpoint/2010/main" val="6567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Times New Roman" panose="02020603050405020304" pitchFamily="18" charset="0"/>
              </a:rPr>
              <a:t>確定ゲームの例：石取り</a:t>
            </a:r>
          </a:p>
        </p:txBody>
      </p:sp>
      <p:sp>
        <p:nvSpPr>
          <p:cNvPr id="3" name="コンテンツ プレースホルダー 2"/>
          <p:cNvSpPr>
            <a:spLocks noGrp="1"/>
          </p:cNvSpPr>
          <p:nvPr>
            <p:ph idx="1"/>
          </p:nvPr>
        </p:nvSpPr>
        <p:spPr>
          <a:xfrm>
            <a:off x="457200" y="1600201"/>
            <a:ext cx="8229600" cy="2286000"/>
          </a:xfrm>
        </p:spPr>
        <p:txBody>
          <a:bodyPr/>
          <a:lstStyle/>
          <a:p>
            <a:r>
              <a:rPr kumimoji="1" lang="ja-JP" altLang="en-US" dirty="0">
                <a:latin typeface="Times New Roman" panose="02020603050405020304" pitchFamily="18" charset="0"/>
              </a:rPr>
              <a:t>石取り</a:t>
            </a:r>
            <a:endParaRPr kumimoji="1" lang="en-US" altLang="ja-JP" dirty="0">
              <a:latin typeface="Times New Roman" panose="02020603050405020304" pitchFamily="18" charset="0"/>
            </a:endParaRPr>
          </a:p>
          <a:p>
            <a:pPr lvl="1"/>
            <a:r>
              <a:rPr lang="ja-JP" altLang="en-US" dirty="0">
                <a:latin typeface="Times New Roman" panose="02020603050405020304" pitchFamily="18" charset="0"/>
              </a:rPr>
              <a:t>任意の個数の石で任意の個数の山を作る</a:t>
            </a:r>
            <a:endParaRPr lang="en-US" altLang="ja-JP" dirty="0">
              <a:latin typeface="Times New Roman" panose="02020603050405020304" pitchFamily="18" charset="0"/>
            </a:endParaRPr>
          </a:p>
          <a:p>
            <a:pPr lvl="1"/>
            <a:r>
              <a:rPr kumimoji="1" lang="ja-JP" altLang="en-US" dirty="0">
                <a:latin typeface="Times New Roman" panose="02020603050405020304" pitchFamily="18" charset="0"/>
              </a:rPr>
              <a:t>各手番で山の</a:t>
            </a:r>
            <a:r>
              <a:rPr kumimoji="1" lang="en-US" altLang="ja-JP" dirty="0">
                <a:latin typeface="Times New Roman" panose="02020603050405020304" pitchFamily="18" charset="0"/>
              </a:rPr>
              <a:t>1</a:t>
            </a:r>
            <a:r>
              <a:rPr kumimoji="1" lang="ja-JP" altLang="en-US" dirty="0">
                <a:latin typeface="Times New Roman" panose="02020603050405020304" pitchFamily="18" charset="0"/>
              </a:rPr>
              <a:t>つから</a:t>
            </a:r>
            <a:r>
              <a:rPr kumimoji="1" lang="en-US" altLang="ja-JP" dirty="0">
                <a:latin typeface="Times New Roman" panose="02020603050405020304" pitchFamily="18" charset="0"/>
              </a:rPr>
              <a:t>1</a:t>
            </a:r>
            <a:r>
              <a:rPr kumimoji="1" lang="ja-JP" altLang="en-US" dirty="0">
                <a:latin typeface="Times New Roman" panose="02020603050405020304" pitchFamily="18" charset="0"/>
              </a:rPr>
              <a:t>個以上の石を取る</a:t>
            </a:r>
            <a:endParaRPr kumimoji="1" lang="en-US" altLang="ja-JP" dirty="0">
              <a:latin typeface="Times New Roman" panose="02020603050405020304" pitchFamily="18" charset="0"/>
            </a:endParaRPr>
          </a:p>
          <a:p>
            <a:pPr lvl="1"/>
            <a:r>
              <a:rPr lang="ja-JP" altLang="en-US" dirty="0">
                <a:latin typeface="Times New Roman" panose="02020603050405020304" pitchFamily="18" charset="0"/>
              </a:rPr>
              <a:t>最後の石を取ると負け</a:t>
            </a:r>
            <a:endParaRPr kumimoji="1" lang="en-US" altLang="ja-JP" dirty="0">
              <a:latin typeface="Times New Roman" panose="02020603050405020304" pitchFamily="18" charset="0"/>
            </a:endParaRPr>
          </a:p>
        </p:txBody>
      </p:sp>
      <p:sp>
        <p:nvSpPr>
          <p:cNvPr id="4" name="円/楕円 3"/>
          <p:cNvSpPr/>
          <p:nvPr/>
        </p:nvSpPr>
        <p:spPr bwMode="auto">
          <a:xfrm>
            <a:off x="4648200" y="4394791"/>
            <a:ext cx="381000" cy="381000"/>
          </a:xfrm>
          <a:prstGeom prst="ellipse">
            <a:avLst/>
          </a:prstGeom>
          <a:solidFill>
            <a:srgbClr val="FF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円/楕円 4"/>
          <p:cNvSpPr/>
          <p:nvPr/>
        </p:nvSpPr>
        <p:spPr bwMode="auto">
          <a:xfrm>
            <a:off x="4648200" y="4890090"/>
            <a:ext cx="381000" cy="381000"/>
          </a:xfrm>
          <a:prstGeom prst="ellipse">
            <a:avLst/>
          </a:prstGeom>
          <a:solidFill>
            <a:srgbClr val="FF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円/楕円 5"/>
          <p:cNvSpPr/>
          <p:nvPr/>
        </p:nvSpPr>
        <p:spPr bwMode="auto">
          <a:xfrm>
            <a:off x="4648200" y="5400895"/>
            <a:ext cx="381000" cy="381000"/>
          </a:xfrm>
          <a:prstGeom prst="ellipse">
            <a:avLst/>
          </a:prstGeom>
          <a:solidFill>
            <a:srgbClr val="FF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円/楕円 6"/>
          <p:cNvSpPr/>
          <p:nvPr/>
        </p:nvSpPr>
        <p:spPr bwMode="auto">
          <a:xfrm>
            <a:off x="4648200" y="5911700"/>
            <a:ext cx="381000" cy="381000"/>
          </a:xfrm>
          <a:prstGeom prst="ellipse">
            <a:avLst/>
          </a:prstGeom>
          <a:solidFill>
            <a:srgbClr val="FF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円/楕円 7"/>
          <p:cNvSpPr/>
          <p:nvPr/>
        </p:nvSpPr>
        <p:spPr bwMode="auto">
          <a:xfrm>
            <a:off x="4648200" y="3861392"/>
            <a:ext cx="381000" cy="381000"/>
          </a:xfrm>
          <a:prstGeom prst="ellipse">
            <a:avLst/>
          </a:prstGeom>
          <a:solidFill>
            <a:srgbClr val="FF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円/楕円 8"/>
          <p:cNvSpPr/>
          <p:nvPr/>
        </p:nvSpPr>
        <p:spPr bwMode="auto">
          <a:xfrm>
            <a:off x="3886200" y="4394791"/>
            <a:ext cx="381000" cy="381000"/>
          </a:xfrm>
          <a:prstGeom prst="ellipse">
            <a:avLst/>
          </a:prstGeom>
          <a:solidFill>
            <a:srgbClr val="FF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円/楕円 9"/>
          <p:cNvSpPr/>
          <p:nvPr/>
        </p:nvSpPr>
        <p:spPr bwMode="auto">
          <a:xfrm>
            <a:off x="3886200" y="4890090"/>
            <a:ext cx="381000" cy="381000"/>
          </a:xfrm>
          <a:prstGeom prst="ellipse">
            <a:avLst/>
          </a:prstGeom>
          <a:solidFill>
            <a:srgbClr val="FF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円/楕円 10"/>
          <p:cNvSpPr/>
          <p:nvPr/>
        </p:nvSpPr>
        <p:spPr bwMode="auto">
          <a:xfrm>
            <a:off x="3886200" y="5400895"/>
            <a:ext cx="381000" cy="381000"/>
          </a:xfrm>
          <a:prstGeom prst="ellipse">
            <a:avLst/>
          </a:prstGeom>
          <a:solidFill>
            <a:srgbClr val="FF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円/楕円 11"/>
          <p:cNvSpPr/>
          <p:nvPr/>
        </p:nvSpPr>
        <p:spPr bwMode="auto">
          <a:xfrm>
            <a:off x="3909237" y="5911700"/>
            <a:ext cx="381000" cy="381000"/>
          </a:xfrm>
          <a:prstGeom prst="ellipse">
            <a:avLst/>
          </a:prstGeom>
          <a:solidFill>
            <a:srgbClr val="FF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円/楕円 12"/>
          <p:cNvSpPr/>
          <p:nvPr/>
        </p:nvSpPr>
        <p:spPr bwMode="auto">
          <a:xfrm>
            <a:off x="5395138" y="4890090"/>
            <a:ext cx="381000" cy="381000"/>
          </a:xfrm>
          <a:prstGeom prst="ellipse">
            <a:avLst/>
          </a:prstGeom>
          <a:solidFill>
            <a:srgbClr val="FF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円/楕円 13"/>
          <p:cNvSpPr/>
          <p:nvPr/>
        </p:nvSpPr>
        <p:spPr bwMode="auto">
          <a:xfrm>
            <a:off x="5395138" y="5400895"/>
            <a:ext cx="381000" cy="381000"/>
          </a:xfrm>
          <a:prstGeom prst="ellipse">
            <a:avLst/>
          </a:prstGeom>
          <a:solidFill>
            <a:srgbClr val="FF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円/楕円 14"/>
          <p:cNvSpPr/>
          <p:nvPr/>
        </p:nvSpPr>
        <p:spPr bwMode="auto">
          <a:xfrm>
            <a:off x="5387163" y="5911700"/>
            <a:ext cx="381000" cy="381000"/>
          </a:xfrm>
          <a:prstGeom prst="ellipse">
            <a:avLst/>
          </a:prstGeom>
          <a:solidFill>
            <a:srgbClr val="FF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円/楕円 15"/>
          <p:cNvSpPr/>
          <p:nvPr/>
        </p:nvSpPr>
        <p:spPr bwMode="auto">
          <a:xfrm>
            <a:off x="3164959" y="5911700"/>
            <a:ext cx="381000" cy="381000"/>
          </a:xfrm>
          <a:prstGeom prst="ellipse">
            <a:avLst/>
          </a:prstGeom>
          <a:solidFill>
            <a:srgbClr val="FF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円/楕円 16"/>
          <p:cNvSpPr/>
          <p:nvPr/>
        </p:nvSpPr>
        <p:spPr bwMode="auto">
          <a:xfrm>
            <a:off x="2425996" y="5400895"/>
            <a:ext cx="381000" cy="381000"/>
          </a:xfrm>
          <a:prstGeom prst="ellipse">
            <a:avLst/>
          </a:prstGeom>
          <a:solidFill>
            <a:srgbClr val="FF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円/楕円 17"/>
          <p:cNvSpPr/>
          <p:nvPr/>
        </p:nvSpPr>
        <p:spPr bwMode="auto">
          <a:xfrm>
            <a:off x="2418021" y="5911700"/>
            <a:ext cx="381000" cy="381000"/>
          </a:xfrm>
          <a:prstGeom prst="ellipse">
            <a:avLst/>
          </a:prstGeom>
          <a:solidFill>
            <a:srgbClr val="FF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円/楕円 20"/>
          <p:cNvSpPr/>
          <p:nvPr/>
        </p:nvSpPr>
        <p:spPr bwMode="auto">
          <a:xfrm>
            <a:off x="4648200" y="5400895"/>
            <a:ext cx="381000" cy="381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35" name="グループ化 34"/>
          <p:cNvGrpSpPr/>
          <p:nvPr/>
        </p:nvGrpSpPr>
        <p:grpSpPr>
          <a:xfrm>
            <a:off x="4648200" y="3861392"/>
            <a:ext cx="381000" cy="1409698"/>
            <a:chOff x="7400260" y="2471187"/>
            <a:chExt cx="381000" cy="1409698"/>
          </a:xfrm>
        </p:grpSpPr>
        <p:sp>
          <p:nvSpPr>
            <p:cNvPr id="19" name="円/楕円 18"/>
            <p:cNvSpPr/>
            <p:nvPr/>
          </p:nvSpPr>
          <p:spPr bwMode="auto">
            <a:xfrm>
              <a:off x="7400260" y="3004586"/>
              <a:ext cx="381000" cy="381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4</a:t>
              </a:r>
              <a:endParaRPr kumimoji="1" lang="ja-JP" altLang="en-US"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20" name="円/楕円 19"/>
            <p:cNvSpPr/>
            <p:nvPr/>
          </p:nvSpPr>
          <p:spPr bwMode="auto">
            <a:xfrm>
              <a:off x="7400260" y="3499885"/>
              <a:ext cx="381000" cy="381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en-US" altLang="ja-JP" dirty="0">
                  <a:latin typeface="Times New Roman" panose="02020603050405020304" pitchFamily="18" charset="0"/>
                </a:rPr>
                <a:t>4</a:t>
              </a:r>
              <a:endParaRPr kumimoji="1" lang="ja-JP" altLang="en-US"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ndParaRPr>
            </a:p>
          </p:txBody>
        </p:sp>
        <p:sp>
          <p:nvSpPr>
            <p:cNvPr id="23" name="円/楕円 22"/>
            <p:cNvSpPr/>
            <p:nvPr/>
          </p:nvSpPr>
          <p:spPr bwMode="auto">
            <a:xfrm>
              <a:off x="7400260" y="2471187"/>
              <a:ext cx="381000" cy="381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4" name="円/楕円 23"/>
          <p:cNvSpPr/>
          <p:nvPr/>
        </p:nvSpPr>
        <p:spPr bwMode="auto">
          <a:xfrm>
            <a:off x="3886200" y="4394791"/>
            <a:ext cx="381000" cy="381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5</a:t>
            </a:r>
            <a:endParaRPr kumimoji="1" lang="ja-JP" altLang="en-US"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25" name="円/楕円 24"/>
          <p:cNvSpPr/>
          <p:nvPr/>
        </p:nvSpPr>
        <p:spPr bwMode="auto">
          <a:xfrm>
            <a:off x="3886200" y="4890090"/>
            <a:ext cx="381000" cy="381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37" name="グループ化 36"/>
          <p:cNvGrpSpPr/>
          <p:nvPr/>
        </p:nvGrpSpPr>
        <p:grpSpPr>
          <a:xfrm>
            <a:off x="3886200" y="5400895"/>
            <a:ext cx="404037" cy="891805"/>
            <a:chOff x="6638260" y="4010690"/>
            <a:chExt cx="404037" cy="891805"/>
          </a:xfrm>
        </p:grpSpPr>
        <p:sp>
          <p:nvSpPr>
            <p:cNvPr id="26" name="円/楕円 25"/>
            <p:cNvSpPr/>
            <p:nvPr/>
          </p:nvSpPr>
          <p:spPr bwMode="auto">
            <a:xfrm>
              <a:off x="6638260" y="4010690"/>
              <a:ext cx="381000" cy="381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7" name="円/楕円 26"/>
            <p:cNvSpPr/>
            <p:nvPr/>
          </p:nvSpPr>
          <p:spPr bwMode="auto">
            <a:xfrm>
              <a:off x="6661297" y="4521495"/>
              <a:ext cx="381000" cy="381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9</a:t>
              </a:r>
              <a:endParaRPr kumimoji="1" lang="ja-JP" altLang="en-US"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grpSp>
      <p:sp>
        <p:nvSpPr>
          <p:cNvPr id="28" name="円/楕円 27"/>
          <p:cNvSpPr/>
          <p:nvPr/>
        </p:nvSpPr>
        <p:spPr bwMode="auto">
          <a:xfrm>
            <a:off x="5395138" y="4890090"/>
            <a:ext cx="381000" cy="381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1</a:t>
            </a:r>
            <a:endParaRPr kumimoji="1" lang="ja-JP" altLang="en-US"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grpSp>
        <p:nvGrpSpPr>
          <p:cNvPr id="34" name="グループ化 33"/>
          <p:cNvGrpSpPr/>
          <p:nvPr/>
        </p:nvGrpSpPr>
        <p:grpSpPr>
          <a:xfrm>
            <a:off x="5387163" y="5400895"/>
            <a:ext cx="388975" cy="891805"/>
            <a:chOff x="8139223" y="4010690"/>
            <a:chExt cx="388975" cy="891805"/>
          </a:xfrm>
        </p:grpSpPr>
        <p:sp>
          <p:nvSpPr>
            <p:cNvPr id="29" name="円/楕円 28"/>
            <p:cNvSpPr/>
            <p:nvPr/>
          </p:nvSpPr>
          <p:spPr bwMode="auto">
            <a:xfrm>
              <a:off x="8147198" y="4010690"/>
              <a:ext cx="381000" cy="381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0" name="円/楕円 29"/>
            <p:cNvSpPr/>
            <p:nvPr/>
          </p:nvSpPr>
          <p:spPr bwMode="auto">
            <a:xfrm>
              <a:off x="8139223" y="4521495"/>
              <a:ext cx="381000" cy="381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31" name="円/楕円 30"/>
          <p:cNvSpPr/>
          <p:nvPr/>
        </p:nvSpPr>
        <p:spPr bwMode="auto">
          <a:xfrm>
            <a:off x="3164959" y="5911700"/>
            <a:ext cx="381000" cy="381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6</a:t>
            </a:r>
            <a:endParaRPr kumimoji="1" lang="ja-JP" altLang="en-US"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grpSp>
        <p:nvGrpSpPr>
          <p:cNvPr id="36" name="グループ化 35"/>
          <p:cNvGrpSpPr/>
          <p:nvPr/>
        </p:nvGrpSpPr>
        <p:grpSpPr>
          <a:xfrm>
            <a:off x="2418021" y="5400895"/>
            <a:ext cx="388975" cy="891805"/>
            <a:chOff x="5170081" y="4010690"/>
            <a:chExt cx="388975" cy="891805"/>
          </a:xfrm>
        </p:grpSpPr>
        <p:sp>
          <p:nvSpPr>
            <p:cNvPr id="32" name="円/楕円 31"/>
            <p:cNvSpPr/>
            <p:nvPr/>
          </p:nvSpPr>
          <p:spPr bwMode="auto">
            <a:xfrm>
              <a:off x="5178056" y="4010690"/>
              <a:ext cx="381000" cy="381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3" name="円/楕円 32"/>
            <p:cNvSpPr/>
            <p:nvPr/>
          </p:nvSpPr>
          <p:spPr bwMode="auto">
            <a:xfrm>
              <a:off x="5170081" y="4521495"/>
              <a:ext cx="381000" cy="381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2</a:t>
              </a:r>
              <a:endParaRPr kumimoji="1" lang="ja-JP" altLang="en-US" sz="2800" b="0"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grpSp>
    </p:spTree>
    <p:extLst>
      <p:ext uri="{BB962C8B-B14F-4D97-AF65-F5344CB8AC3E}">
        <p14:creationId xmlns:p14="http://schemas.microsoft.com/office/powerpoint/2010/main" val="199514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up)">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up)">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up)">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up)">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up)">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up)">
                                      <p:cBhvr>
                                        <p:cTn id="4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5" grpId="0" animBg="1"/>
      <p:bldP spid="28" grpId="0" animBg="1"/>
      <p:bldP spid="3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4800" y="274638"/>
            <a:ext cx="8534400" cy="1143000"/>
          </a:xfrm>
        </p:spPr>
        <p:txBody>
          <a:bodyPr/>
          <a:lstStyle/>
          <a:p>
            <a:r>
              <a:rPr kumimoji="1" lang="ja-JP" altLang="en-US" dirty="0">
                <a:latin typeface="Times New Roman" panose="02020603050405020304" pitchFamily="18" charset="0"/>
              </a:rPr>
              <a:t>不確定ゲームの例：バックギャモン</a:t>
            </a:r>
          </a:p>
        </p:txBody>
      </p:sp>
      <p:grpSp>
        <p:nvGrpSpPr>
          <p:cNvPr id="30" name="グループ化 29"/>
          <p:cNvGrpSpPr/>
          <p:nvPr/>
        </p:nvGrpSpPr>
        <p:grpSpPr>
          <a:xfrm>
            <a:off x="3200400" y="1417638"/>
            <a:ext cx="5638800" cy="4724400"/>
            <a:chOff x="1143000" y="1219200"/>
            <a:chExt cx="4572000" cy="4724400"/>
          </a:xfrm>
        </p:grpSpPr>
        <p:sp>
          <p:nvSpPr>
            <p:cNvPr id="29" name="正方形/長方形 28"/>
            <p:cNvSpPr/>
            <p:nvPr/>
          </p:nvSpPr>
          <p:spPr bwMode="auto">
            <a:xfrm>
              <a:off x="1143000" y="1219200"/>
              <a:ext cx="4572000" cy="4724400"/>
            </a:xfrm>
            <a:prstGeom prst="rect">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1447799" y="1417638"/>
              <a:ext cx="1828801" cy="4297362"/>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3584221" y="1431749"/>
              <a:ext cx="1828801" cy="4297362"/>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 name="二等辺三角形 2"/>
            <p:cNvSpPr/>
            <p:nvPr/>
          </p:nvSpPr>
          <p:spPr bwMode="auto">
            <a:xfrm>
              <a:off x="1447800" y="373380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 name="二等辺三角形 3"/>
            <p:cNvSpPr/>
            <p:nvPr/>
          </p:nvSpPr>
          <p:spPr bwMode="auto">
            <a:xfrm>
              <a:off x="1752600" y="373380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二等辺三角形 4"/>
            <p:cNvSpPr/>
            <p:nvPr/>
          </p:nvSpPr>
          <p:spPr bwMode="auto">
            <a:xfrm>
              <a:off x="2057400" y="373380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二等辺三角形 5"/>
            <p:cNvSpPr/>
            <p:nvPr/>
          </p:nvSpPr>
          <p:spPr bwMode="auto">
            <a:xfrm>
              <a:off x="2362200" y="373380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二等辺三角形 6"/>
            <p:cNvSpPr/>
            <p:nvPr/>
          </p:nvSpPr>
          <p:spPr bwMode="auto">
            <a:xfrm>
              <a:off x="2667000" y="373380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二等辺三角形 7"/>
            <p:cNvSpPr/>
            <p:nvPr/>
          </p:nvSpPr>
          <p:spPr bwMode="auto">
            <a:xfrm>
              <a:off x="2971800" y="373380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二等辺三角形 8"/>
            <p:cNvSpPr/>
            <p:nvPr/>
          </p:nvSpPr>
          <p:spPr bwMode="auto">
            <a:xfrm>
              <a:off x="3595511" y="373380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二等辺三角形 9"/>
            <p:cNvSpPr/>
            <p:nvPr/>
          </p:nvSpPr>
          <p:spPr bwMode="auto">
            <a:xfrm>
              <a:off x="3900311" y="373380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二等辺三角形 10"/>
            <p:cNvSpPr/>
            <p:nvPr/>
          </p:nvSpPr>
          <p:spPr bwMode="auto">
            <a:xfrm>
              <a:off x="4205111" y="373380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二等辺三角形 11"/>
            <p:cNvSpPr/>
            <p:nvPr/>
          </p:nvSpPr>
          <p:spPr bwMode="auto">
            <a:xfrm>
              <a:off x="4509911" y="373380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二等辺三角形 12"/>
            <p:cNvSpPr/>
            <p:nvPr/>
          </p:nvSpPr>
          <p:spPr bwMode="auto">
            <a:xfrm>
              <a:off x="4814711" y="373380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二等辺三角形 13"/>
            <p:cNvSpPr/>
            <p:nvPr/>
          </p:nvSpPr>
          <p:spPr bwMode="auto">
            <a:xfrm>
              <a:off x="5119511" y="373380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二等辺三角形 14"/>
            <p:cNvSpPr/>
            <p:nvPr/>
          </p:nvSpPr>
          <p:spPr bwMode="auto">
            <a:xfrm rot="10800000">
              <a:off x="1447800" y="142046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二等辺三角形 15"/>
            <p:cNvSpPr/>
            <p:nvPr/>
          </p:nvSpPr>
          <p:spPr bwMode="auto">
            <a:xfrm rot="10800000">
              <a:off x="1752600" y="142046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二等辺三角形 16"/>
            <p:cNvSpPr/>
            <p:nvPr/>
          </p:nvSpPr>
          <p:spPr bwMode="auto">
            <a:xfrm rot="10800000">
              <a:off x="2057400" y="142046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二等辺三角形 17"/>
            <p:cNvSpPr/>
            <p:nvPr/>
          </p:nvSpPr>
          <p:spPr bwMode="auto">
            <a:xfrm rot="10800000">
              <a:off x="2362200" y="142046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二等辺三角形 18"/>
            <p:cNvSpPr/>
            <p:nvPr/>
          </p:nvSpPr>
          <p:spPr bwMode="auto">
            <a:xfrm rot="10800000">
              <a:off x="2667000" y="142046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二等辺三角形 19"/>
            <p:cNvSpPr/>
            <p:nvPr/>
          </p:nvSpPr>
          <p:spPr bwMode="auto">
            <a:xfrm rot="10800000">
              <a:off x="2971800" y="142046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二等辺三角形 20"/>
            <p:cNvSpPr/>
            <p:nvPr/>
          </p:nvSpPr>
          <p:spPr bwMode="auto">
            <a:xfrm rot="10800000">
              <a:off x="3595511" y="142046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二等辺三角形 21"/>
            <p:cNvSpPr/>
            <p:nvPr/>
          </p:nvSpPr>
          <p:spPr bwMode="auto">
            <a:xfrm rot="10800000">
              <a:off x="3900311" y="142046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二等辺三角形 22"/>
            <p:cNvSpPr/>
            <p:nvPr/>
          </p:nvSpPr>
          <p:spPr bwMode="auto">
            <a:xfrm rot="10800000">
              <a:off x="4205111" y="142046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二等辺三角形 23"/>
            <p:cNvSpPr/>
            <p:nvPr/>
          </p:nvSpPr>
          <p:spPr bwMode="auto">
            <a:xfrm rot="10800000">
              <a:off x="4509911" y="142046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二等辺三角形 24"/>
            <p:cNvSpPr/>
            <p:nvPr/>
          </p:nvSpPr>
          <p:spPr bwMode="auto">
            <a:xfrm rot="10800000">
              <a:off x="4814711" y="142046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二等辺三角形 25"/>
            <p:cNvSpPr/>
            <p:nvPr/>
          </p:nvSpPr>
          <p:spPr bwMode="auto">
            <a:xfrm rot="10800000">
              <a:off x="5119511" y="1420460"/>
              <a:ext cx="304800" cy="1981200"/>
            </a:xfrm>
            <a:prstGeom prst="triangle">
              <a:avLst/>
            </a:prstGeom>
            <a:solidFill>
              <a:srgbClr val="99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
        <p:nvSpPr>
          <p:cNvPr id="31" name="円/楕円 30"/>
          <p:cNvSpPr/>
          <p:nvPr/>
        </p:nvSpPr>
        <p:spPr bwMode="auto">
          <a:xfrm>
            <a:off x="3564278" y="5515505"/>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円/楕円 31"/>
          <p:cNvSpPr/>
          <p:nvPr/>
        </p:nvSpPr>
        <p:spPr bwMode="auto">
          <a:xfrm>
            <a:off x="3553271" y="1630187"/>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円/楕円 32"/>
          <p:cNvSpPr/>
          <p:nvPr/>
        </p:nvSpPr>
        <p:spPr bwMode="auto">
          <a:xfrm>
            <a:off x="3546969" y="5134505"/>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円/楕円 33"/>
          <p:cNvSpPr/>
          <p:nvPr/>
        </p:nvSpPr>
        <p:spPr bwMode="auto">
          <a:xfrm>
            <a:off x="3546969" y="4753505"/>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円/楕円 34"/>
          <p:cNvSpPr/>
          <p:nvPr/>
        </p:nvSpPr>
        <p:spPr bwMode="auto">
          <a:xfrm>
            <a:off x="3549509" y="4380531"/>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円/楕円 35"/>
          <p:cNvSpPr/>
          <p:nvPr/>
        </p:nvSpPr>
        <p:spPr bwMode="auto">
          <a:xfrm>
            <a:off x="3546969" y="3982598"/>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円/楕円 36"/>
          <p:cNvSpPr/>
          <p:nvPr/>
        </p:nvSpPr>
        <p:spPr bwMode="auto">
          <a:xfrm>
            <a:off x="3546969" y="2030281"/>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円/楕円 37"/>
          <p:cNvSpPr/>
          <p:nvPr/>
        </p:nvSpPr>
        <p:spPr bwMode="auto">
          <a:xfrm>
            <a:off x="3535727" y="2415845"/>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円/楕円 38"/>
          <p:cNvSpPr/>
          <p:nvPr/>
        </p:nvSpPr>
        <p:spPr bwMode="auto">
          <a:xfrm>
            <a:off x="3535727" y="2799017"/>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円/楕円 39"/>
          <p:cNvSpPr/>
          <p:nvPr/>
        </p:nvSpPr>
        <p:spPr bwMode="auto">
          <a:xfrm>
            <a:off x="3535727" y="3172422"/>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円/楕円 43"/>
          <p:cNvSpPr/>
          <p:nvPr/>
        </p:nvSpPr>
        <p:spPr bwMode="auto">
          <a:xfrm>
            <a:off x="5082588" y="4733232"/>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円/楕円 44"/>
          <p:cNvSpPr/>
          <p:nvPr/>
        </p:nvSpPr>
        <p:spPr bwMode="auto">
          <a:xfrm>
            <a:off x="5076286" y="5133326"/>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円/楕円 45"/>
          <p:cNvSpPr/>
          <p:nvPr/>
        </p:nvSpPr>
        <p:spPr bwMode="auto">
          <a:xfrm>
            <a:off x="5065044" y="5518890"/>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円/楕円 46"/>
          <p:cNvSpPr/>
          <p:nvPr/>
        </p:nvSpPr>
        <p:spPr bwMode="auto">
          <a:xfrm>
            <a:off x="6261664" y="3984349"/>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円/楕円 47"/>
          <p:cNvSpPr/>
          <p:nvPr/>
        </p:nvSpPr>
        <p:spPr bwMode="auto">
          <a:xfrm>
            <a:off x="6255362" y="4384443"/>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円/楕円 48"/>
          <p:cNvSpPr/>
          <p:nvPr/>
        </p:nvSpPr>
        <p:spPr bwMode="auto">
          <a:xfrm>
            <a:off x="6244120" y="4770007"/>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円/楕円 49"/>
          <p:cNvSpPr/>
          <p:nvPr/>
        </p:nvSpPr>
        <p:spPr bwMode="auto">
          <a:xfrm>
            <a:off x="6244120" y="5153179"/>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円/楕円 50"/>
          <p:cNvSpPr/>
          <p:nvPr/>
        </p:nvSpPr>
        <p:spPr bwMode="auto">
          <a:xfrm>
            <a:off x="6244120" y="5526584"/>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円/楕円 51"/>
          <p:cNvSpPr/>
          <p:nvPr/>
        </p:nvSpPr>
        <p:spPr bwMode="auto">
          <a:xfrm>
            <a:off x="6245907" y="3161110"/>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円/楕円 52"/>
          <p:cNvSpPr/>
          <p:nvPr/>
        </p:nvSpPr>
        <p:spPr bwMode="auto">
          <a:xfrm>
            <a:off x="6228598" y="2780110"/>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円/楕円 53"/>
          <p:cNvSpPr/>
          <p:nvPr/>
        </p:nvSpPr>
        <p:spPr bwMode="auto">
          <a:xfrm>
            <a:off x="6228598" y="2399110"/>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円/楕円 54"/>
          <p:cNvSpPr/>
          <p:nvPr/>
        </p:nvSpPr>
        <p:spPr bwMode="auto">
          <a:xfrm>
            <a:off x="6231138" y="2026136"/>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円/楕円 55"/>
          <p:cNvSpPr/>
          <p:nvPr/>
        </p:nvSpPr>
        <p:spPr bwMode="auto">
          <a:xfrm>
            <a:off x="6228598" y="1628203"/>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円/楕円 56"/>
          <p:cNvSpPr/>
          <p:nvPr/>
        </p:nvSpPr>
        <p:spPr bwMode="auto">
          <a:xfrm>
            <a:off x="5104907" y="2404754"/>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円/楕円 57"/>
          <p:cNvSpPr/>
          <p:nvPr/>
        </p:nvSpPr>
        <p:spPr bwMode="auto">
          <a:xfrm>
            <a:off x="5087598" y="2023754"/>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円/楕円 58"/>
          <p:cNvSpPr/>
          <p:nvPr/>
        </p:nvSpPr>
        <p:spPr bwMode="auto">
          <a:xfrm>
            <a:off x="5087598" y="1642754"/>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円/楕円 59"/>
          <p:cNvSpPr/>
          <p:nvPr/>
        </p:nvSpPr>
        <p:spPr bwMode="auto">
          <a:xfrm>
            <a:off x="8082750" y="5526354"/>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円/楕円 60"/>
          <p:cNvSpPr/>
          <p:nvPr/>
        </p:nvSpPr>
        <p:spPr bwMode="auto">
          <a:xfrm>
            <a:off x="8080210" y="5128421"/>
            <a:ext cx="381000" cy="381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円/楕円 61"/>
          <p:cNvSpPr/>
          <p:nvPr/>
        </p:nvSpPr>
        <p:spPr bwMode="auto">
          <a:xfrm>
            <a:off x="8111394" y="1632371"/>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円/楕円 62"/>
          <p:cNvSpPr/>
          <p:nvPr/>
        </p:nvSpPr>
        <p:spPr bwMode="auto">
          <a:xfrm>
            <a:off x="8111394" y="2005776"/>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円/楕円 63"/>
          <p:cNvSpPr/>
          <p:nvPr/>
        </p:nvSpPr>
        <p:spPr bwMode="auto">
          <a:xfrm>
            <a:off x="4337638" y="5114232"/>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円/楕円 64"/>
          <p:cNvSpPr/>
          <p:nvPr/>
        </p:nvSpPr>
        <p:spPr bwMode="auto">
          <a:xfrm>
            <a:off x="4326396" y="5499796"/>
            <a:ext cx="381000" cy="381000"/>
          </a:xfrm>
          <a:prstGeom prst="ellipse">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テキスト ボックス 65"/>
          <p:cNvSpPr txBox="1"/>
          <p:nvPr/>
        </p:nvSpPr>
        <p:spPr>
          <a:xfrm>
            <a:off x="269201" y="1551949"/>
            <a:ext cx="2537874" cy="1040285"/>
          </a:xfrm>
          <a:prstGeom prst="rect">
            <a:avLst/>
          </a:prstGeom>
          <a:noFill/>
        </p:spPr>
        <p:txBody>
          <a:bodyPr wrap="none" rtlCol="0">
            <a:spAutoFit/>
          </a:bodyPr>
          <a:lstStyle/>
          <a:p>
            <a:pPr algn="l"/>
            <a:r>
              <a:rPr kumimoji="1" lang="ja-JP" altLang="en-US" dirty="0"/>
              <a:t>ダイスの出目で</a:t>
            </a:r>
            <a:endParaRPr kumimoji="1" lang="en-US" altLang="ja-JP" dirty="0"/>
          </a:p>
          <a:p>
            <a:pPr algn="l"/>
            <a:r>
              <a:rPr lang="ja-JP" altLang="en-US" dirty="0"/>
              <a:t>駒を進める</a:t>
            </a:r>
            <a:endParaRPr kumimoji="1" lang="ja-JP" altLang="en-US" dirty="0"/>
          </a:p>
        </p:txBody>
      </p:sp>
      <p:sp>
        <p:nvSpPr>
          <p:cNvPr id="67" name="テキスト ボックス 66"/>
          <p:cNvSpPr txBox="1"/>
          <p:nvPr/>
        </p:nvSpPr>
        <p:spPr>
          <a:xfrm>
            <a:off x="126568" y="4975089"/>
            <a:ext cx="2940228" cy="1040285"/>
          </a:xfrm>
          <a:prstGeom prst="rect">
            <a:avLst/>
          </a:prstGeom>
          <a:noFill/>
        </p:spPr>
        <p:txBody>
          <a:bodyPr wrap="none" rtlCol="0">
            <a:spAutoFit/>
          </a:bodyPr>
          <a:lstStyle/>
          <a:p>
            <a:pPr algn="l"/>
            <a:r>
              <a:rPr kumimoji="1" lang="ja-JP" altLang="en-US" dirty="0"/>
              <a:t>全ての駒が</a:t>
            </a:r>
            <a:endParaRPr kumimoji="1" lang="en-US" altLang="ja-JP" dirty="0"/>
          </a:p>
          <a:p>
            <a:pPr algn="l"/>
            <a:r>
              <a:rPr kumimoji="1" lang="ja-JP" altLang="en-US" dirty="0"/>
              <a:t>ゴールすれば勝ち</a:t>
            </a:r>
            <a:endParaRPr kumimoji="1" lang="en-US" altLang="ja-JP" dirty="0"/>
          </a:p>
        </p:txBody>
      </p:sp>
      <p:grpSp>
        <p:nvGrpSpPr>
          <p:cNvPr id="43" name="グループ化 42"/>
          <p:cNvGrpSpPr/>
          <p:nvPr/>
        </p:nvGrpSpPr>
        <p:grpSpPr>
          <a:xfrm>
            <a:off x="4353355" y="3002249"/>
            <a:ext cx="1429433" cy="1182885"/>
            <a:chOff x="1455959" y="3683017"/>
            <a:chExt cx="1429433" cy="1182885"/>
          </a:xfrm>
        </p:grpSpPr>
        <p:pic>
          <p:nvPicPr>
            <p:cNvPr id="41" name="図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959" y="3683017"/>
              <a:ext cx="742950" cy="922020"/>
            </a:xfrm>
            <a:prstGeom prst="rect">
              <a:avLst/>
            </a:prstGeom>
          </p:spPr>
        </p:pic>
        <p:pic>
          <p:nvPicPr>
            <p:cNvPr id="42" name="図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2442" y="3943882"/>
              <a:ext cx="742950" cy="922020"/>
            </a:xfrm>
            <a:prstGeom prst="rect">
              <a:avLst/>
            </a:prstGeom>
          </p:spPr>
        </p:pic>
      </p:grpSp>
    </p:spTree>
    <p:extLst>
      <p:ext uri="{BB962C8B-B14F-4D97-AF65-F5344CB8AC3E}">
        <p14:creationId xmlns:p14="http://schemas.microsoft.com/office/powerpoint/2010/main" val="31015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80">
                                          <p:stCondLst>
                                            <p:cond delay="0"/>
                                          </p:stCondLst>
                                        </p:cTn>
                                        <p:tgtEl>
                                          <p:spTgt spid="43"/>
                                        </p:tgtEl>
                                      </p:cBhvr>
                                    </p:animEffect>
                                    <p:anim calcmode="lin" valueType="num">
                                      <p:cBhvr>
                                        <p:cTn id="8"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13" dur="26">
                                          <p:stCondLst>
                                            <p:cond delay="650"/>
                                          </p:stCondLst>
                                        </p:cTn>
                                        <p:tgtEl>
                                          <p:spTgt spid="43"/>
                                        </p:tgtEl>
                                      </p:cBhvr>
                                      <p:to x="100000" y="60000"/>
                                    </p:animScale>
                                    <p:animScale>
                                      <p:cBhvr>
                                        <p:cTn id="14" dur="166" decel="50000">
                                          <p:stCondLst>
                                            <p:cond delay="676"/>
                                          </p:stCondLst>
                                        </p:cTn>
                                        <p:tgtEl>
                                          <p:spTgt spid="43"/>
                                        </p:tgtEl>
                                      </p:cBhvr>
                                      <p:to x="100000" y="100000"/>
                                    </p:animScale>
                                    <p:animScale>
                                      <p:cBhvr>
                                        <p:cTn id="15" dur="26">
                                          <p:stCondLst>
                                            <p:cond delay="1312"/>
                                          </p:stCondLst>
                                        </p:cTn>
                                        <p:tgtEl>
                                          <p:spTgt spid="43"/>
                                        </p:tgtEl>
                                      </p:cBhvr>
                                      <p:to x="100000" y="80000"/>
                                    </p:animScale>
                                    <p:animScale>
                                      <p:cBhvr>
                                        <p:cTn id="16" dur="166" decel="50000">
                                          <p:stCondLst>
                                            <p:cond delay="1338"/>
                                          </p:stCondLst>
                                        </p:cTn>
                                        <p:tgtEl>
                                          <p:spTgt spid="43"/>
                                        </p:tgtEl>
                                      </p:cBhvr>
                                      <p:to x="100000" y="100000"/>
                                    </p:animScale>
                                    <p:animScale>
                                      <p:cBhvr>
                                        <p:cTn id="17" dur="26">
                                          <p:stCondLst>
                                            <p:cond delay="1642"/>
                                          </p:stCondLst>
                                        </p:cTn>
                                        <p:tgtEl>
                                          <p:spTgt spid="43"/>
                                        </p:tgtEl>
                                      </p:cBhvr>
                                      <p:to x="100000" y="90000"/>
                                    </p:animScale>
                                    <p:animScale>
                                      <p:cBhvr>
                                        <p:cTn id="18" dur="166" decel="50000">
                                          <p:stCondLst>
                                            <p:cond delay="1668"/>
                                          </p:stCondLst>
                                        </p:cTn>
                                        <p:tgtEl>
                                          <p:spTgt spid="43"/>
                                        </p:tgtEl>
                                      </p:cBhvr>
                                      <p:to x="100000" y="100000"/>
                                    </p:animScale>
                                    <p:animScale>
                                      <p:cBhvr>
                                        <p:cTn id="19" dur="26">
                                          <p:stCondLst>
                                            <p:cond delay="1808"/>
                                          </p:stCondLst>
                                        </p:cTn>
                                        <p:tgtEl>
                                          <p:spTgt spid="43"/>
                                        </p:tgtEl>
                                      </p:cBhvr>
                                      <p:to x="100000" y="95000"/>
                                    </p:animScale>
                                    <p:animScale>
                                      <p:cBhvr>
                                        <p:cTn id="20" dur="166" decel="50000">
                                          <p:stCondLst>
                                            <p:cond delay="1834"/>
                                          </p:stCondLst>
                                        </p:cTn>
                                        <p:tgtEl>
                                          <p:spTgt spid="4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xit" presetSubtype="2" fill="hold" grpId="0" nodeType="clickEffect">
                                  <p:stCondLst>
                                    <p:cond delay="0"/>
                                  </p:stCondLst>
                                  <p:childTnLst>
                                    <p:animEffect transition="out" filter="wipe(right)">
                                      <p:cBhvr>
                                        <p:cTn id="24" dur="500"/>
                                        <p:tgtEl>
                                          <p:spTgt spid="47"/>
                                        </p:tgtEl>
                                      </p:cBhvr>
                                    </p:animEffect>
                                    <p:set>
                                      <p:cBhvr>
                                        <p:cTn id="25" dur="1" fill="hold">
                                          <p:stCondLst>
                                            <p:cond delay="499"/>
                                          </p:stCondLst>
                                        </p:cTn>
                                        <p:tgtEl>
                                          <p:spTgt spid="47"/>
                                        </p:tgtEl>
                                        <p:attrNameLst>
                                          <p:attrName>style.visibility</p:attrName>
                                        </p:attrNameLst>
                                      </p:cBhvr>
                                      <p:to>
                                        <p:strVal val="hidden"/>
                                      </p:to>
                                    </p:se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wipe(right)">
                                      <p:cBhvr>
                                        <p:cTn id="29" dur="500"/>
                                        <p:tgtEl>
                                          <p:spTgt spid="6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2" fill="hold" grpId="0" nodeType="clickEffect">
                                  <p:stCondLst>
                                    <p:cond delay="0"/>
                                  </p:stCondLst>
                                  <p:childTnLst>
                                    <p:animEffect transition="out" filter="wipe(right)">
                                      <p:cBhvr>
                                        <p:cTn id="33" dur="500"/>
                                        <p:tgtEl>
                                          <p:spTgt spid="44"/>
                                        </p:tgtEl>
                                      </p:cBhvr>
                                    </p:animEffect>
                                    <p:set>
                                      <p:cBhvr>
                                        <p:cTn id="34" dur="1" fill="hold">
                                          <p:stCondLst>
                                            <p:cond delay="499"/>
                                          </p:stCondLst>
                                        </p:cTn>
                                        <p:tgtEl>
                                          <p:spTgt spid="44"/>
                                        </p:tgtEl>
                                        <p:attrNameLst>
                                          <p:attrName>style.visibility</p:attrName>
                                        </p:attrNameLst>
                                      </p:cBhvr>
                                      <p:to>
                                        <p:strVal val="hidden"/>
                                      </p:to>
                                    </p:set>
                                  </p:childTnLst>
                                </p:cTn>
                              </p:par>
                            </p:childTnLst>
                          </p:cTn>
                        </p:par>
                        <p:par>
                          <p:cTn id="35" fill="hold">
                            <p:stCondLst>
                              <p:cond delay="500"/>
                            </p:stCondLst>
                            <p:childTnLst>
                              <p:par>
                                <p:cTn id="36" presetID="22" presetClass="entr" presetSubtype="2"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right)">
                                      <p:cBhvr>
                                        <p:cTn id="3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7" grpId="0" animBg="1"/>
      <p:bldP spid="64" grpId="0" animBg="1"/>
      <p:bldP spid="6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クリーンショットの画面&#10;&#10;自動的に生成された説明">
            <a:extLst>
              <a:ext uri="{FF2B5EF4-FFF2-40B4-BE49-F238E27FC236}">
                <a16:creationId xmlns:a16="http://schemas.microsoft.com/office/drawing/2014/main" id="{03D7526C-EBC7-411F-BD4D-443A33246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9" y="0"/>
            <a:ext cx="9064782" cy="6858000"/>
          </a:xfrm>
          <a:prstGeom prst="rect">
            <a:avLst/>
          </a:prstGeom>
        </p:spPr>
      </p:pic>
    </p:spTree>
    <p:extLst>
      <p:ext uri="{BB962C8B-B14F-4D97-AF65-F5344CB8AC3E}">
        <p14:creationId xmlns:p14="http://schemas.microsoft.com/office/powerpoint/2010/main" val="3972163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Times New Roman" panose="02020603050405020304" pitchFamily="18" charset="0"/>
              </a:rPr>
              <a:t>ゲームの分類：手番</a:t>
            </a:r>
          </a:p>
        </p:txBody>
      </p:sp>
      <p:sp>
        <p:nvSpPr>
          <p:cNvPr id="3" name="コンテンツ プレースホルダー 2"/>
          <p:cNvSpPr>
            <a:spLocks noGrp="1"/>
          </p:cNvSpPr>
          <p:nvPr>
            <p:ph idx="1"/>
          </p:nvPr>
        </p:nvSpPr>
        <p:spPr>
          <a:xfrm>
            <a:off x="457200" y="1600200"/>
            <a:ext cx="8534400" cy="4525963"/>
          </a:xfrm>
        </p:spPr>
        <p:txBody>
          <a:bodyPr/>
          <a:lstStyle/>
          <a:p>
            <a:r>
              <a:rPr lang="ja-JP" altLang="en-US" dirty="0">
                <a:latin typeface="Times New Roman" panose="02020603050405020304" pitchFamily="18" charset="0"/>
              </a:rPr>
              <a:t>順次</a:t>
            </a:r>
            <a:r>
              <a:rPr kumimoji="1" lang="ja-JP" altLang="en-US" dirty="0">
                <a:latin typeface="Times New Roman" panose="02020603050405020304" pitchFamily="18" charset="0"/>
              </a:rPr>
              <a:t>型</a:t>
            </a:r>
            <a:endParaRPr kumimoji="1" lang="en-US" altLang="ja-JP" dirty="0">
              <a:latin typeface="Times New Roman" panose="02020603050405020304" pitchFamily="18" charset="0"/>
            </a:endParaRPr>
          </a:p>
          <a:p>
            <a:pPr lvl="1"/>
            <a:r>
              <a:rPr lang="ja-JP" altLang="en-US" dirty="0">
                <a:latin typeface="Times New Roman" panose="02020603050405020304" pitchFamily="18" charset="0"/>
              </a:rPr>
              <a:t>手番が順番に回ってくる</a:t>
            </a:r>
            <a:endParaRPr lang="en-US" altLang="ja-JP" dirty="0">
              <a:latin typeface="Times New Roman" panose="02020603050405020304" pitchFamily="18" charset="0"/>
            </a:endParaRPr>
          </a:p>
          <a:p>
            <a:r>
              <a:rPr kumimoji="1" lang="ja-JP" altLang="en-US" dirty="0">
                <a:latin typeface="Times New Roman" panose="02020603050405020304" pitchFamily="18" charset="0"/>
              </a:rPr>
              <a:t>同時型</a:t>
            </a:r>
            <a:endParaRPr kumimoji="1" lang="en-US" altLang="ja-JP" dirty="0">
              <a:latin typeface="Times New Roman" panose="02020603050405020304" pitchFamily="18" charset="0"/>
            </a:endParaRPr>
          </a:p>
          <a:p>
            <a:pPr lvl="1"/>
            <a:r>
              <a:rPr lang="ja-JP" altLang="en-US" dirty="0">
                <a:latin typeface="Times New Roman" panose="02020603050405020304" pitchFamily="18" charset="0"/>
              </a:rPr>
              <a:t>各プレイヤーが同時に着手する</a:t>
            </a:r>
            <a:endParaRPr lang="en-US" altLang="ja-JP" dirty="0">
              <a:latin typeface="Times New Roman" panose="02020603050405020304" pitchFamily="18" charset="0"/>
            </a:endParaRPr>
          </a:p>
          <a:p>
            <a:pPr lvl="2"/>
            <a:r>
              <a:rPr kumimoji="1" lang="ja-JP" altLang="en-US" dirty="0">
                <a:latin typeface="Times New Roman" panose="02020603050405020304" pitchFamily="18" charset="0"/>
              </a:rPr>
              <a:t>多くの場合出し遅れ</a:t>
            </a:r>
            <a:r>
              <a:rPr lang="ja-JP" altLang="en-US" dirty="0">
                <a:latin typeface="Times New Roman" panose="02020603050405020304" pitchFamily="18" charset="0"/>
              </a:rPr>
              <a:t>は負け</a:t>
            </a:r>
            <a:endParaRPr lang="en-US" altLang="ja-JP" dirty="0">
              <a:latin typeface="Times New Roman" panose="02020603050405020304" pitchFamily="18" charset="0"/>
            </a:endParaRPr>
          </a:p>
          <a:p>
            <a:pPr lvl="1"/>
            <a:r>
              <a:rPr lang="ja-JP" altLang="en-US" dirty="0">
                <a:latin typeface="Times New Roman" panose="02020603050405020304" pitchFamily="18" charset="0"/>
              </a:rPr>
              <a:t>相手に見えない状態で着手を決定後、同時に公開</a:t>
            </a:r>
            <a:endParaRPr lang="en-US" altLang="ja-JP" dirty="0">
              <a:latin typeface="Times New Roman" panose="02020603050405020304" pitchFamily="18" charset="0"/>
            </a:endParaRPr>
          </a:p>
          <a:p>
            <a:r>
              <a:rPr lang="ja-JP" altLang="en-US" dirty="0">
                <a:latin typeface="Times New Roman" panose="02020603050405020304" pitchFamily="18" charset="0"/>
              </a:rPr>
              <a:t>反射型</a:t>
            </a:r>
            <a:endParaRPr lang="en-US" altLang="ja-JP" dirty="0">
              <a:latin typeface="Times New Roman" panose="02020603050405020304" pitchFamily="18" charset="0"/>
            </a:endParaRPr>
          </a:p>
          <a:p>
            <a:pPr lvl="1"/>
            <a:r>
              <a:rPr kumimoji="1" lang="ja-JP" altLang="en-US" dirty="0">
                <a:latin typeface="Times New Roman" panose="02020603050405020304" pitchFamily="18" charset="0"/>
              </a:rPr>
              <a:t>先に着手したプレイヤーのみ有効</a:t>
            </a:r>
            <a:endParaRPr kumimoji="1" lang="en-US" altLang="ja-JP" dirty="0">
              <a:latin typeface="Times New Roman" panose="02020603050405020304" pitchFamily="18" charset="0"/>
            </a:endParaRPr>
          </a:p>
          <a:p>
            <a:pPr lvl="1"/>
            <a:endParaRPr kumimoji="1" lang="ja-JP" altLang="en-US" dirty="0">
              <a:latin typeface="Times New Roman" panose="02020603050405020304" pitchFamily="18" charset="0"/>
            </a:endParaRPr>
          </a:p>
        </p:txBody>
      </p:sp>
    </p:spTree>
    <p:extLst>
      <p:ext uri="{BB962C8B-B14F-4D97-AF65-F5344CB8AC3E}">
        <p14:creationId xmlns:p14="http://schemas.microsoft.com/office/powerpoint/2010/main" val="3514482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Times New Roman" panose="02020603050405020304" pitchFamily="18" charset="0"/>
              </a:rPr>
              <a:t>順次型ゲームの例：ファイブアップ</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5968" y="2209800"/>
            <a:ext cx="390525" cy="76200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7284" y="2209800"/>
            <a:ext cx="390525" cy="762000"/>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2209800"/>
            <a:ext cx="390525" cy="762000"/>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9916" y="2209800"/>
            <a:ext cx="390525" cy="762000"/>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1232" y="2209800"/>
            <a:ext cx="390525" cy="762000"/>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5968" y="5703418"/>
            <a:ext cx="390525" cy="762000"/>
          </a:xfrm>
          <a:prstGeom prst="rect">
            <a:avLst/>
          </a:prstGeo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7285" y="5703418"/>
            <a:ext cx="390525" cy="762000"/>
          </a:xfrm>
          <a:prstGeom prst="rect">
            <a:avLst/>
          </a:prstGeom>
        </p:spPr>
      </p:pic>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4697" y="5703418"/>
            <a:ext cx="390525" cy="762000"/>
          </a:xfrm>
          <a:prstGeom prst="rect">
            <a:avLst/>
          </a:prstGeom>
        </p:spPr>
      </p:pic>
      <p:pic>
        <p:nvPicPr>
          <p:cNvPr id="11" name="図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59917" y="5703418"/>
            <a:ext cx="390525" cy="762000"/>
          </a:xfrm>
          <a:prstGeom prst="rect">
            <a:avLst/>
          </a:prstGeom>
        </p:spPr>
      </p:pic>
      <p:sp>
        <p:nvSpPr>
          <p:cNvPr id="13" name="テキスト ボックス 12"/>
          <p:cNvSpPr txBox="1"/>
          <p:nvPr/>
        </p:nvSpPr>
        <p:spPr>
          <a:xfrm>
            <a:off x="222684" y="1252560"/>
            <a:ext cx="4897495" cy="904863"/>
          </a:xfrm>
          <a:prstGeom prst="rect">
            <a:avLst/>
          </a:prstGeom>
          <a:noFill/>
        </p:spPr>
        <p:txBody>
          <a:bodyPr wrap="none" rtlCol="0">
            <a:spAutoFit/>
          </a:bodyPr>
          <a:lstStyle/>
          <a:p>
            <a:pPr algn="l"/>
            <a:r>
              <a:rPr lang="ja-JP" altLang="en-US" sz="2400" dirty="0"/>
              <a:t>ドミノを同じ目がくっつくように並べる</a:t>
            </a:r>
            <a:endParaRPr lang="en-US" altLang="ja-JP" sz="2400" dirty="0"/>
          </a:p>
          <a:p>
            <a:pPr algn="l"/>
            <a:r>
              <a:rPr kumimoji="1" lang="ja-JP" altLang="en-US" sz="2400" dirty="0"/>
              <a:t>端の目の和が</a:t>
            </a:r>
            <a:r>
              <a:rPr kumimoji="1" lang="en-US" altLang="ja-JP" sz="2400" dirty="0"/>
              <a:t>5</a:t>
            </a:r>
            <a:r>
              <a:rPr kumimoji="1" lang="ja-JP" altLang="en-US" sz="2400" dirty="0"/>
              <a:t>の倍数になれば得点</a:t>
            </a:r>
          </a:p>
        </p:txBody>
      </p:sp>
      <p:pic>
        <p:nvPicPr>
          <p:cNvPr id="14" name="図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4655179" y="3761345"/>
            <a:ext cx="390525" cy="762000"/>
          </a:xfrm>
          <a:prstGeom prst="rect">
            <a:avLst/>
          </a:prstGeom>
        </p:spPr>
      </p:pic>
      <p:sp>
        <p:nvSpPr>
          <p:cNvPr id="15" name="角丸四角形吹き出し 14"/>
          <p:cNvSpPr/>
          <p:nvPr/>
        </p:nvSpPr>
        <p:spPr bwMode="auto">
          <a:xfrm>
            <a:off x="5486400" y="2567763"/>
            <a:ext cx="2199453" cy="762000"/>
          </a:xfrm>
          <a:prstGeom prst="wedgeRoundRectCallout">
            <a:avLst>
              <a:gd name="adj1" fmla="val -78359"/>
              <a:gd name="adj2" fmla="val 130871"/>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000" b="0" i="0" u="none" strike="noStrike" cap="none" normalizeH="0" baseline="0" dirty="0">
                <a:ln>
                  <a:noFill/>
                </a:ln>
                <a:solidFill>
                  <a:schemeClr val="tx1"/>
                </a:solidFill>
                <a:effectLst>
                  <a:outerShdw blurRad="38100" dist="38100" dir="2700000" algn="tl">
                    <a:srgbClr val="000000">
                      <a:alpha val="43137"/>
                    </a:srgbClr>
                  </a:outerShdw>
                </a:effectLst>
              </a:rPr>
              <a:t>4+6= 10</a:t>
            </a:r>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en-US" altLang="ja-JP" sz="2000" dirty="0"/>
              <a:t>5</a:t>
            </a:r>
            <a:r>
              <a:rPr lang="ja-JP" altLang="en-US" sz="2000" dirty="0"/>
              <a:t>の倍数なので</a:t>
            </a:r>
            <a:r>
              <a:rPr lang="en-US" altLang="ja-JP" sz="2000" dirty="0"/>
              <a:t>2</a:t>
            </a:r>
            <a:r>
              <a:rPr lang="ja-JP" altLang="en-US" sz="2000" dirty="0"/>
              <a:t>点</a:t>
            </a:r>
            <a:endParaRPr kumimoji="1" lang="ja-JP" altLang="en-US" sz="20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pic>
        <p:nvPicPr>
          <p:cNvPr id="16" name="図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3893178" y="3761345"/>
            <a:ext cx="390525" cy="762000"/>
          </a:xfrm>
          <a:prstGeom prst="rect">
            <a:avLst/>
          </a:prstGeom>
        </p:spPr>
      </p:pic>
      <p:sp>
        <p:nvSpPr>
          <p:cNvPr id="17" name="角丸四角形吹き出し 16"/>
          <p:cNvSpPr/>
          <p:nvPr/>
        </p:nvSpPr>
        <p:spPr bwMode="auto">
          <a:xfrm>
            <a:off x="5302547" y="5257800"/>
            <a:ext cx="2199453" cy="762000"/>
          </a:xfrm>
          <a:prstGeom prst="wedgeRoundRectCallout">
            <a:avLst>
              <a:gd name="adj1" fmla="val -99147"/>
              <a:gd name="adj2" fmla="val -16773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en-US" altLang="ja-JP" sz="2000" dirty="0"/>
              <a:t>5</a:t>
            </a:r>
            <a:r>
              <a:rPr kumimoji="1" lang="en-US" altLang="ja-JP" sz="2000" b="0" i="0" u="none" strike="noStrike" cap="none" normalizeH="0" baseline="0" dirty="0">
                <a:ln>
                  <a:noFill/>
                </a:ln>
                <a:solidFill>
                  <a:schemeClr val="tx1"/>
                </a:solidFill>
                <a:effectLst>
                  <a:outerShdw blurRad="38100" dist="38100" dir="2700000" algn="tl">
                    <a:srgbClr val="000000">
                      <a:alpha val="43137"/>
                    </a:srgbClr>
                  </a:outerShdw>
                </a:effectLst>
              </a:rPr>
              <a:t>+6= 11</a:t>
            </a:r>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en-US" altLang="ja-JP" sz="2000" dirty="0"/>
              <a:t>5</a:t>
            </a:r>
            <a:r>
              <a:rPr lang="ja-JP" altLang="en-US" sz="2000" dirty="0"/>
              <a:t>の倍数ではない</a:t>
            </a:r>
            <a:endParaRPr kumimoji="1" lang="ja-JP" altLang="en-US" sz="20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pic>
        <p:nvPicPr>
          <p:cNvPr id="20" name="図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16915" y="3761345"/>
            <a:ext cx="390525" cy="762000"/>
          </a:xfrm>
          <a:prstGeom prst="rect">
            <a:avLst/>
          </a:prstGeom>
        </p:spPr>
      </p:pic>
      <p:sp>
        <p:nvSpPr>
          <p:cNvPr id="21" name="角丸四角形吹き出し 20"/>
          <p:cNvSpPr/>
          <p:nvPr/>
        </p:nvSpPr>
        <p:spPr bwMode="auto">
          <a:xfrm>
            <a:off x="664687" y="2612054"/>
            <a:ext cx="2199453" cy="762000"/>
          </a:xfrm>
          <a:prstGeom prst="wedgeRoundRectCallout">
            <a:avLst>
              <a:gd name="adj1" fmla="val 70050"/>
              <a:gd name="adj2" fmla="val 108545"/>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en-US" altLang="ja-JP" sz="2000" dirty="0"/>
              <a:t>5+5</a:t>
            </a:r>
            <a:r>
              <a:rPr kumimoji="1" lang="en-US" altLang="ja-JP" sz="2000" b="0" i="0" u="none" strike="noStrike" cap="none" normalizeH="0" baseline="0" dirty="0">
                <a:ln>
                  <a:noFill/>
                </a:ln>
                <a:solidFill>
                  <a:schemeClr val="tx1"/>
                </a:solidFill>
                <a:effectLst>
                  <a:outerShdw blurRad="38100" dist="38100" dir="2700000" algn="tl">
                    <a:srgbClr val="000000">
                      <a:alpha val="43137"/>
                    </a:srgbClr>
                  </a:outerShdw>
                </a:effectLst>
              </a:rPr>
              <a:t>+6= 16</a:t>
            </a:r>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en-US" altLang="ja-JP" sz="2000" dirty="0"/>
              <a:t>5</a:t>
            </a:r>
            <a:r>
              <a:rPr lang="ja-JP" altLang="en-US" sz="2000" dirty="0"/>
              <a:t>の倍数ではない</a:t>
            </a:r>
            <a:endParaRPr kumimoji="1" lang="ja-JP" altLang="en-US" sz="20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sp>
        <p:nvSpPr>
          <p:cNvPr id="23" name="角丸四角形吹き出し 22"/>
          <p:cNvSpPr/>
          <p:nvPr/>
        </p:nvSpPr>
        <p:spPr bwMode="auto">
          <a:xfrm>
            <a:off x="6248400" y="4250431"/>
            <a:ext cx="2199453" cy="762000"/>
          </a:xfrm>
          <a:prstGeom prst="wedgeRoundRectCallout">
            <a:avLst>
              <a:gd name="adj1" fmla="val -64823"/>
              <a:gd name="adj2" fmla="val -39361"/>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en-US" altLang="ja-JP" sz="2000" dirty="0"/>
              <a:t>5+5+5</a:t>
            </a:r>
            <a:r>
              <a:rPr kumimoji="1" lang="en-US" altLang="ja-JP" sz="2000" b="0" i="0" u="none" strike="noStrike" cap="none" normalizeH="0" baseline="0" dirty="0">
                <a:ln>
                  <a:noFill/>
                </a:ln>
                <a:solidFill>
                  <a:schemeClr val="tx1"/>
                </a:solidFill>
                <a:effectLst>
                  <a:outerShdw blurRad="38100" dist="38100" dir="2700000" algn="tl">
                    <a:srgbClr val="000000">
                      <a:alpha val="43137"/>
                    </a:srgbClr>
                  </a:outerShdw>
                </a:effectLst>
              </a:rPr>
              <a:t>= 15</a:t>
            </a:r>
          </a:p>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en-US" altLang="ja-JP" sz="2000" dirty="0"/>
              <a:t>5</a:t>
            </a:r>
            <a:r>
              <a:rPr lang="ja-JP" altLang="en-US" sz="2000" dirty="0"/>
              <a:t>の倍数なので</a:t>
            </a:r>
            <a:r>
              <a:rPr lang="en-US" altLang="ja-JP" sz="2000" dirty="0"/>
              <a:t>3</a:t>
            </a:r>
            <a:r>
              <a:rPr lang="ja-JP" altLang="en-US" sz="2000" dirty="0"/>
              <a:t>点</a:t>
            </a:r>
            <a:endParaRPr kumimoji="1" lang="ja-JP" altLang="en-US" sz="20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pic>
        <p:nvPicPr>
          <p:cNvPr id="24" name="図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81232" y="5703418"/>
            <a:ext cx="390525" cy="762000"/>
          </a:xfrm>
          <a:prstGeom prst="rect">
            <a:avLst/>
          </a:prstGeom>
        </p:spPr>
      </p:pic>
      <p:pic>
        <p:nvPicPr>
          <p:cNvPr id="25" name="図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5417180" y="3760869"/>
            <a:ext cx="390525" cy="762000"/>
          </a:xfrm>
          <a:prstGeom prst="rect">
            <a:avLst/>
          </a:prstGeom>
        </p:spPr>
      </p:pic>
    </p:spTree>
    <p:extLst>
      <p:ext uri="{BB962C8B-B14F-4D97-AF65-F5344CB8AC3E}">
        <p14:creationId xmlns:p14="http://schemas.microsoft.com/office/powerpoint/2010/main" val="78210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heckerboard(across)">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nodeType="clickEffect">
                                  <p:stCondLst>
                                    <p:cond delay="0"/>
                                  </p:stCondLst>
                                  <p:childTnLst>
                                    <p:animEffect transition="out" filter="wipe(down)">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heckerboard(across)">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xit" presetSubtype="1" fill="hold" nodeType="clickEffect">
                                  <p:stCondLst>
                                    <p:cond delay="0"/>
                                  </p:stCondLst>
                                  <p:childTnLst>
                                    <p:animEffect transition="out" filter="wipe(up)">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up)">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checkerboard(across)">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xit" presetSubtype="4" fill="hold" nodeType="clickEffect">
                                  <p:stCondLst>
                                    <p:cond delay="0"/>
                                  </p:stCondLst>
                                  <p:childTnLst>
                                    <p:animEffect transition="out" filter="wipe(down)">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childTnLst>
                          </p:cTn>
                        </p:par>
                        <p:par>
                          <p:cTn id="50" fill="hold">
                            <p:stCondLst>
                              <p:cond delay="500"/>
                            </p:stCondLst>
                            <p:childTnLst>
                              <p:par>
                                <p:cTn id="51" presetID="22" presetClass="entr" presetSubtype="4"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checkerboard(across)">
                                      <p:cBhvr>
                                        <p:cTn id="5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1" grpId="0" animBg="1"/>
      <p:bldP spid="2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同時型ゲームの例：じゃんけん</a:t>
            </a:r>
            <a:endParaRPr kumimoji="1" lang="ja-JP" altLang="en-US" dirty="0">
              <a:latin typeface="Times New Roman" panose="02020603050405020304" pitchFamily="18" charset="0"/>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581400" y="1524000"/>
            <a:ext cx="1581150" cy="1857375"/>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050" y="3962400"/>
            <a:ext cx="1714500" cy="1714500"/>
          </a:xfrm>
          <a:prstGeom prst="rect">
            <a:avLst/>
          </a:prstGeom>
        </p:spPr>
      </p:pic>
      <p:sp>
        <p:nvSpPr>
          <p:cNvPr id="5" name="テキスト ボックス 4"/>
          <p:cNvSpPr txBox="1"/>
          <p:nvPr/>
        </p:nvSpPr>
        <p:spPr>
          <a:xfrm>
            <a:off x="5638800" y="4842687"/>
            <a:ext cx="2319866" cy="523220"/>
          </a:xfrm>
          <a:prstGeom prst="rect">
            <a:avLst/>
          </a:prstGeom>
          <a:noFill/>
        </p:spPr>
        <p:txBody>
          <a:bodyPr wrap="none" rtlCol="0">
            <a:spAutoFit/>
          </a:bodyPr>
          <a:lstStyle/>
          <a:p>
            <a:r>
              <a:rPr lang="ja-JP" altLang="en-US" dirty="0"/>
              <a:t>後出しは負け</a:t>
            </a:r>
            <a:endParaRPr kumimoji="1" lang="ja-JP" altLang="en-US" dirty="0"/>
          </a:p>
        </p:txBody>
      </p:sp>
      <p:sp>
        <p:nvSpPr>
          <p:cNvPr id="6" name="テキスト ボックス 5"/>
          <p:cNvSpPr txBox="1"/>
          <p:nvPr/>
        </p:nvSpPr>
        <p:spPr>
          <a:xfrm>
            <a:off x="6798733" y="5486400"/>
            <a:ext cx="1454244" cy="523220"/>
          </a:xfrm>
          <a:prstGeom prst="rect">
            <a:avLst/>
          </a:prstGeom>
          <a:noFill/>
        </p:spPr>
        <p:txBody>
          <a:bodyPr wrap="none" rtlCol="0">
            <a:spAutoFit/>
          </a:bodyPr>
          <a:lstStyle/>
          <a:p>
            <a:r>
              <a:rPr lang="en-US" altLang="ja-JP" dirty="0"/>
              <a:t>…</a:t>
            </a:r>
            <a:r>
              <a:rPr lang="ja-JP" altLang="en-US" dirty="0"/>
              <a:t>しかし</a:t>
            </a:r>
            <a:endParaRPr kumimoji="1" lang="ja-JP" altLang="en-US" dirty="0"/>
          </a:p>
        </p:txBody>
      </p:sp>
    </p:spTree>
    <p:extLst>
      <p:ext uri="{BB962C8B-B14F-4D97-AF65-F5344CB8AC3E}">
        <p14:creationId xmlns:p14="http://schemas.microsoft.com/office/powerpoint/2010/main" val="411514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2133600" y="2895600"/>
            <a:ext cx="4648200" cy="1803496"/>
          </a:xfrm>
          <a:prstGeom prst="rect">
            <a:avLst/>
          </a:prstGeom>
          <a:solidFill>
            <a:srgbClr val="CCFF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 name="タイトル 1"/>
          <p:cNvSpPr>
            <a:spLocks noGrp="1"/>
          </p:cNvSpPr>
          <p:nvPr>
            <p:ph type="title"/>
          </p:nvPr>
        </p:nvSpPr>
        <p:spPr/>
        <p:txBody>
          <a:bodyPr/>
          <a:lstStyle/>
          <a:p>
            <a:r>
              <a:rPr kumimoji="1" lang="ja-JP" altLang="en-US" dirty="0">
                <a:latin typeface="Times New Roman" panose="02020603050405020304" pitchFamily="18" charset="0"/>
              </a:rPr>
              <a:t>勝率</a:t>
            </a:r>
            <a:r>
              <a:rPr kumimoji="1" lang="en-US" altLang="ja-JP" dirty="0">
                <a:latin typeface="Times New Roman" panose="02020603050405020304" pitchFamily="18" charset="0"/>
              </a:rPr>
              <a:t>100</a:t>
            </a:r>
            <a:r>
              <a:rPr lang="en-US" altLang="ja-JP" dirty="0">
                <a:latin typeface="Times New Roman" panose="02020603050405020304" pitchFamily="18" charset="0"/>
              </a:rPr>
              <a:t>%</a:t>
            </a:r>
            <a:r>
              <a:rPr lang="ja-JP" altLang="en-US" dirty="0" err="1">
                <a:latin typeface="Times New Roman" panose="02020603050405020304" pitchFamily="18" charset="0"/>
              </a:rPr>
              <a:t>のじゃんけん</a:t>
            </a:r>
            <a:r>
              <a:rPr lang="ja-JP" altLang="en-US" dirty="0">
                <a:latin typeface="Times New Roman" panose="02020603050405020304" pitchFamily="18" charset="0"/>
              </a:rPr>
              <a:t>ロボット</a:t>
            </a:r>
            <a:endParaRPr kumimoji="1" lang="ja-JP" altLang="en-US" dirty="0">
              <a:latin typeface="Times New Roman" panose="02020603050405020304" pitchFamily="18" charset="0"/>
            </a:endParaRPr>
          </a:p>
        </p:txBody>
      </p:sp>
      <p:sp>
        <p:nvSpPr>
          <p:cNvPr id="3" name="コンテンツ プレースホルダー 2"/>
          <p:cNvSpPr>
            <a:spLocks noGrp="1"/>
          </p:cNvSpPr>
          <p:nvPr>
            <p:ph idx="1"/>
          </p:nvPr>
        </p:nvSpPr>
        <p:spPr>
          <a:xfrm>
            <a:off x="457200" y="1600200"/>
            <a:ext cx="8610600" cy="4525963"/>
          </a:xfrm>
        </p:spPr>
        <p:txBody>
          <a:bodyPr/>
          <a:lstStyle/>
          <a:p>
            <a:r>
              <a:rPr kumimoji="1" lang="ja-JP" altLang="en-US" dirty="0">
                <a:latin typeface="Times New Roman" panose="02020603050405020304" pitchFamily="18" charset="0"/>
              </a:rPr>
              <a:t>勝率</a:t>
            </a:r>
            <a:r>
              <a:rPr kumimoji="1" lang="en-US" altLang="ja-JP" dirty="0">
                <a:latin typeface="Times New Roman" panose="02020603050405020304" pitchFamily="18" charset="0"/>
              </a:rPr>
              <a:t>100%</a:t>
            </a:r>
            <a:r>
              <a:rPr kumimoji="1" lang="ja-JP" altLang="en-US" dirty="0" err="1">
                <a:latin typeface="Times New Roman" panose="02020603050405020304" pitchFamily="18" charset="0"/>
              </a:rPr>
              <a:t>のじゃんけん</a:t>
            </a:r>
            <a:r>
              <a:rPr kumimoji="1" lang="ja-JP" altLang="en-US" dirty="0">
                <a:latin typeface="Times New Roman" panose="02020603050405020304" pitchFamily="18" charset="0"/>
              </a:rPr>
              <a:t>ロボット</a:t>
            </a:r>
            <a:r>
              <a:rPr kumimoji="1" lang="en-US" altLang="ja-JP" sz="2400" dirty="0">
                <a:latin typeface="Times New Roman" panose="02020603050405020304" pitchFamily="18" charset="0"/>
              </a:rPr>
              <a:t>[1]</a:t>
            </a:r>
          </a:p>
          <a:p>
            <a:pPr lvl="1"/>
            <a:r>
              <a:rPr lang="ja-JP" altLang="en-US" dirty="0">
                <a:latin typeface="Times New Roman" panose="02020603050405020304" pitchFamily="18" charset="0"/>
              </a:rPr>
              <a:t>人間の手を認識して、</a:t>
            </a:r>
            <a:r>
              <a:rPr lang="en-US" altLang="ja-JP" dirty="0">
                <a:latin typeface="Times New Roman" panose="02020603050405020304" pitchFamily="18" charset="0"/>
              </a:rPr>
              <a:t>1m</a:t>
            </a:r>
            <a:r>
              <a:rPr lang="ja-JP" altLang="en-US" dirty="0">
                <a:latin typeface="Times New Roman" panose="02020603050405020304" pitchFamily="18" charset="0"/>
              </a:rPr>
              <a:t>秒後にそれに勝つ</a:t>
            </a:r>
            <a:r>
              <a:rPr lang="ja-JP" altLang="en-US" dirty="0" err="1">
                <a:latin typeface="Times New Roman" panose="02020603050405020304" pitchFamily="18" charset="0"/>
              </a:rPr>
              <a:t>を</a:t>
            </a:r>
            <a:r>
              <a:rPr lang="ja-JP" altLang="en-US" dirty="0">
                <a:latin typeface="Times New Roman" panose="02020603050405020304" pitchFamily="18" charset="0"/>
              </a:rPr>
              <a:t>出す</a:t>
            </a:r>
            <a:endParaRPr kumimoji="1" lang="ja-JP" altLang="en-US" dirty="0">
              <a:latin typeface="Times New Roman" panose="02020603050405020304" pitchFamily="18" charset="0"/>
            </a:endParaRPr>
          </a:p>
        </p:txBody>
      </p:sp>
      <p:sp>
        <p:nvSpPr>
          <p:cNvPr id="4" name="正方形/長方形 3"/>
          <p:cNvSpPr/>
          <p:nvPr/>
        </p:nvSpPr>
        <p:spPr>
          <a:xfrm>
            <a:off x="489098" y="5221300"/>
            <a:ext cx="7848600" cy="904863"/>
          </a:xfrm>
          <a:prstGeom prst="rect">
            <a:avLst/>
          </a:prstGeom>
        </p:spPr>
        <p:txBody>
          <a:bodyPr wrap="square">
            <a:spAutoFit/>
          </a:bodyPr>
          <a:lstStyle/>
          <a:p>
            <a:pPr marL="0" lvl="1" algn="l"/>
            <a:r>
              <a:rPr lang="en-US" altLang="ja-JP" sz="2400" dirty="0">
                <a:latin typeface="Times New Roman" panose="02020603050405020304" pitchFamily="18" charset="0"/>
              </a:rPr>
              <a:t>[1] </a:t>
            </a:r>
            <a:r>
              <a:rPr lang="ja-JP" altLang="en-US" sz="2400" dirty="0">
                <a:latin typeface="Times New Roman" panose="02020603050405020304" pitchFamily="18" charset="0"/>
              </a:rPr>
              <a:t>東京大学 石川 渡辺 研究室 </a:t>
            </a:r>
            <a:r>
              <a:rPr lang="en-US" altLang="ja-JP" sz="2400" dirty="0">
                <a:latin typeface="Times New Roman" panose="02020603050405020304" pitchFamily="18" charset="0"/>
              </a:rPr>
              <a:t>(2011)</a:t>
            </a:r>
            <a:endParaRPr lang="ja-JP" altLang="en-US" sz="2400" dirty="0">
              <a:latin typeface="Times New Roman" panose="02020603050405020304" pitchFamily="18" charset="0"/>
            </a:endParaRPr>
          </a:p>
          <a:p>
            <a:pPr algn="l"/>
            <a:r>
              <a:rPr lang="en-US" altLang="ja-JP" sz="2400" dirty="0">
                <a:latin typeface="Times New Roman" panose="02020603050405020304" pitchFamily="18" charset="0"/>
                <a:cs typeface="Times New Roman" panose="02020603050405020304" pitchFamily="18" charset="0"/>
              </a:rPr>
              <a:t>     http://www.k2.t.u-tokyo.ac.jp/fusion/index-j.html</a:t>
            </a:r>
            <a:endParaRPr lang="ja-JP" altLang="en-US" sz="2400" dirty="0">
              <a:latin typeface="Times New Roman" panose="02020603050405020304" pitchFamily="18" charset="0"/>
              <a:cs typeface="Times New Roman" panose="02020603050405020304" pitchFamily="18" charset="0"/>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4283" y="2961432"/>
            <a:ext cx="4306833" cy="1671831"/>
          </a:xfrm>
          <a:prstGeom prst="rect">
            <a:avLst/>
          </a:prstGeom>
        </p:spPr>
      </p:pic>
      <p:sp>
        <p:nvSpPr>
          <p:cNvPr id="7" name="テキスト ボックス 6"/>
          <p:cNvSpPr txBox="1"/>
          <p:nvPr/>
        </p:nvSpPr>
        <p:spPr>
          <a:xfrm>
            <a:off x="3250477" y="4703252"/>
            <a:ext cx="2414444" cy="400110"/>
          </a:xfrm>
          <a:prstGeom prst="rect">
            <a:avLst/>
          </a:prstGeom>
          <a:noFill/>
        </p:spPr>
        <p:txBody>
          <a:bodyPr wrap="none" rtlCol="0">
            <a:spAutoFit/>
          </a:bodyPr>
          <a:lstStyle/>
          <a:p>
            <a:r>
              <a:rPr kumimoji="1" lang="ja-JP" altLang="en-US" sz="2000" dirty="0"/>
              <a:t>じゃんけんロボット</a:t>
            </a:r>
            <a:r>
              <a:rPr kumimoji="1" lang="en-US" altLang="ja-JP" sz="2000" dirty="0"/>
              <a:t>[1]</a:t>
            </a:r>
            <a:endParaRPr kumimoji="1" lang="ja-JP" altLang="en-US" sz="2000" dirty="0"/>
          </a:p>
        </p:txBody>
      </p:sp>
      <p:sp>
        <p:nvSpPr>
          <p:cNvPr id="8" name="テキスト ボックス 7"/>
          <p:cNvSpPr txBox="1"/>
          <p:nvPr/>
        </p:nvSpPr>
        <p:spPr>
          <a:xfrm>
            <a:off x="3415291" y="6249661"/>
            <a:ext cx="5652509" cy="523220"/>
          </a:xfrm>
          <a:prstGeom prst="rect">
            <a:avLst/>
          </a:prstGeom>
          <a:noFill/>
        </p:spPr>
        <p:txBody>
          <a:bodyPr wrap="none" rtlCol="0">
            <a:spAutoFit/>
          </a:bodyPr>
          <a:lstStyle/>
          <a:p>
            <a:r>
              <a:rPr lang="ja-JP" altLang="en-US" dirty="0"/>
              <a:t>後出しだが人間には認識できない！</a:t>
            </a:r>
            <a:endParaRPr kumimoji="1" lang="ja-JP" altLang="en-US" dirty="0"/>
          </a:p>
        </p:txBody>
      </p:sp>
    </p:spTree>
    <p:extLst>
      <p:ext uri="{BB962C8B-B14F-4D97-AF65-F5344CB8AC3E}">
        <p14:creationId xmlns:p14="http://schemas.microsoft.com/office/powerpoint/2010/main" val="70190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Times New Roman" panose="02020603050405020304" pitchFamily="18" charset="0"/>
              </a:rPr>
              <a:t>反射型ゲームの例：スピード</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2133600"/>
            <a:ext cx="571500" cy="857250"/>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2133600"/>
            <a:ext cx="571500" cy="857250"/>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2133600"/>
            <a:ext cx="571500" cy="857250"/>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6400" y="2133600"/>
            <a:ext cx="571500" cy="857250"/>
          </a:xfrm>
          <a:prstGeom prst="rect">
            <a:avLst/>
          </a:prstGeom>
        </p:spPr>
      </p:pic>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3200" y="4267200"/>
            <a:ext cx="571500" cy="857250"/>
          </a:xfrm>
          <a:prstGeom prst="rect">
            <a:avLst/>
          </a:prstGeom>
        </p:spPr>
      </p:pic>
      <p:pic>
        <p:nvPicPr>
          <p:cNvPr id="8" name="図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57600" y="4267200"/>
            <a:ext cx="571500" cy="857250"/>
          </a:xfrm>
          <a:prstGeom prst="rect">
            <a:avLst/>
          </a:prstGeom>
        </p:spPr>
      </p:pic>
      <p:pic>
        <p:nvPicPr>
          <p:cNvPr id="9" name="図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2000" y="4267403"/>
            <a:ext cx="571500" cy="857250"/>
          </a:xfrm>
          <a:prstGeom prst="rect">
            <a:avLst/>
          </a:prstGeom>
        </p:spPr>
      </p:pic>
      <p:pic>
        <p:nvPicPr>
          <p:cNvPr id="10" name="図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86400" y="4263656"/>
            <a:ext cx="571500" cy="857250"/>
          </a:xfrm>
          <a:prstGeom prst="rect">
            <a:avLst/>
          </a:prstGeom>
        </p:spPr>
      </p:pic>
      <p:pic>
        <p:nvPicPr>
          <p:cNvPr id="11" name="図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57600" y="3200400"/>
            <a:ext cx="571500" cy="857250"/>
          </a:xfrm>
          <a:prstGeom prst="rect">
            <a:avLst/>
          </a:prstGeom>
        </p:spPr>
      </p:pic>
      <p:pic>
        <p:nvPicPr>
          <p:cNvPr id="14" name="図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72000" y="3200400"/>
            <a:ext cx="571500" cy="857250"/>
          </a:xfrm>
          <a:prstGeom prst="rect">
            <a:avLst/>
          </a:prstGeom>
        </p:spPr>
      </p:pic>
      <p:pic>
        <p:nvPicPr>
          <p:cNvPr id="15" name="図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57600" y="3200400"/>
            <a:ext cx="571500" cy="857250"/>
          </a:xfrm>
          <a:prstGeom prst="rect">
            <a:avLst/>
          </a:prstGeom>
        </p:spPr>
      </p:pic>
      <p:pic>
        <p:nvPicPr>
          <p:cNvPr id="16" name="図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0" y="3200400"/>
            <a:ext cx="571500" cy="857250"/>
          </a:xfrm>
          <a:prstGeom prst="rect">
            <a:avLst/>
          </a:prstGeom>
        </p:spPr>
      </p:pic>
      <p:pic>
        <p:nvPicPr>
          <p:cNvPr id="17" name="図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2000" y="3200400"/>
            <a:ext cx="571500" cy="857250"/>
          </a:xfrm>
          <a:prstGeom prst="rect">
            <a:avLst/>
          </a:prstGeom>
        </p:spPr>
      </p:pic>
      <p:pic>
        <p:nvPicPr>
          <p:cNvPr id="18" name="図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43200" y="4263656"/>
            <a:ext cx="571500" cy="857250"/>
          </a:xfrm>
          <a:prstGeom prst="rect">
            <a:avLst/>
          </a:prstGeom>
        </p:spPr>
      </p:pic>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200400"/>
            <a:ext cx="571500" cy="857250"/>
          </a:xfrm>
          <a:prstGeom prst="rect">
            <a:avLst/>
          </a:prstGeom>
        </p:spPr>
      </p:pic>
      <p:pic>
        <p:nvPicPr>
          <p:cNvPr id="20" name="図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57600" y="4263656"/>
            <a:ext cx="571500" cy="857250"/>
          </a:xfrm>
          <a:prstGeom prst="rect">
            <a:avLst/>
          </a:prstGeom>
        </p:spPr>
      </p:pic>
      <p:pic>
        <p:nvPicPr>
          <p:cNvPr id="21" name="図 2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72000" y="4263656"/>
            <a:ext cx="571500" cy="857250"/>
          </a:xfrm>
          <a:prstGeom prst="rect">
            <a:avLst/>
          </a:prstGeom>
        </p:spPr>
      </p:pic>
      <p:pic>
        <p:nvPicPr>
          <p:cNvPr id="22" name="図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57600" y="2133600"/>
            <a:ext cx="571500" cy="857250"/>
          </a:xfrm>
          <a:prstGeom prst="rect">
            <a:avLst/>
          </a:prstGeom>
        </p:spPr>
      </p:pic>
      <p:sp>
        <p:nvSpPr>
          <p:cNvPr id="23" name="テキスト ボックス 22"/>
          <p:cNvSpPr txBox="1"/>
          <p:nvPr/>
        </p:nvSpPr>
        <p:spPr>
          <a:xfrm>
            <a:off x="371040" y="1380567"/>
            <a:ext cx="4772460" cy="523220"/>
          </a:xfrm>
          <a:prstGeom prst="rect">
            <a:avLst/>
          </a:prstGeom>
          <a:noFill/>
        </p:spPr>
        <p:txBody>
          <a:bodyPr wrap="none" rtlCol="0">
            <a:spAutoFit/>
          </a:bodyPr>
          <a:lstStyle/>
          <a:p>
            <a:r>
              <a:rPr lang="ja-JP" altLang="en-US" dirty="0"/>
              <a:t>場札の数字</a:t>
            </a:r>
            <a:r>
              <a:rPr lang="en-US" altLang="ja-JP" dirty="0"/>
              <a:t>±1</a:t>
            </a:r>
            <a:r>
              <a:rPr lang="ja-JP" altLang="en-US" dirty="0"/>
              <a:t>のカードを出す</a:t>
            </a:r>
            <a:endParaRPr lang="en-US" altLang="ja-JP" dirty="0"/>
          </a:p>
        </p:txBody>
      </p:sp>
      <p:sp>
        <p:nvSpPr>
          <p:cNvPr id="24" name="テキスト ボックス 23"/>
          <p:cNvSpPr txBox="1"/>
          <p:nvPr/>
        </p:nvSpPr>
        <p:spPr>
          <a:xfrm>
            <a:off x="6324600" y="4310046"/>
            <a:ext cx="2558714" cy="523220"/>
          </a:xfrm>
          <a:prstGeom prst="rect">
            <a:avLst/>
          </a:prstGeom>
          <a:noFill/>
        </p:spPr>
        <p:txBody>
          <a:bodyPr wrap="none" rtlCol="0">
            <a:spAutoFit/>
          </a:bodyPr>
          <a:lstStyle/>
          <a:p>
            <a:r>
              <a:rPr kumimoji="1" lang="ja-JP" altLang="en-US" dirty="0"/>
              <a:t>速いもの勝ち！</a:t>
            </a:r>
          </a:p>
        </p:txBody>
      </p:sp>
      <p:sp>
        <p:nvSpPr>
          <p:cNvPr id="25" name="テキスト ボックス 24"/>
          <p:cNvSpPr txBox="1"/>
          <p:nvPr/>
        </p:nvSpPr>
        <p:spPr>
          <a:xfrm>
            <a:off x="2829040" y="5638800"/>
            <a:ext cx="5865708" cy="904863"/>
          </a:xfrm>
          <a:prstGeom prst="rect">
            <a:avLst/>
          </a:prstGeom>
          <a:noFill/>
        </p:spPr>
        <p:txBody>
          <a:bodyPr wrap="none" rtlCol="0">
            <a:spAutoFit/>
          </a:bodyPr>
          <a:lstStyle/>
          <a:p>
            <a:pPr algn="l"/>
            <a:r>
              <a:rPr lang="ja-JP" altLang="en-US" sz="2400" dirty="0"/>
              <a:t>この手のゲームを計算機が“本気”でやれば</a:t>
            </a:r>
            <a:endParaRPr lang="en-US" altLang="ja-JP" sz="2400" dirty="0"/>
          </a:p>
          <a:p>
            <a:pPr algn="l"/>
            <a:r>
              <a:rPr lang="ja-JP" altLang="en-US" sz="2400" dirty="0"/>
              <a:t>当然ながら人間には勝てない</a:t>
            </a:r>
            <a:endParaRPr kumimoji="1" lang="ja-JP" altLang="en-US" sz="2400" dirty="0"/>
          </a:p>
        </p:txBody>
      </p:sp>
    </p:spTree>
    <p:extLst>
      <p:ext uri="{BB962C8B-B14F-4D97-AF65-F5344CB8AC3E}">
        <p14:creationId xmlns:p14="http://schemas.microsoft.com/office/powerpoint/2010/main" val="52685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0"/>
                                  </p:stCondLst>
                                  <p:childTnLst>
                                    <p:animEffect transition="out" filter="wipe(down)">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nodeType="clickEffect">
                                  <p:stCondLst>
                                    <p:cond delay="0"/>
                                  </p:stCondLst>
                                  <p:childTnLst>
                                    <p:animEffect transition="out" filter="wipe(down)">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xit" presetSubtype="4" fill="hold" nodeType="clickEffect">
                                  <p:stCondLst>
                                    <p:cond delay="0"/>
                                  </p:stCondLst>
                                  <p:childTnLst>
                                    <p:animEffect transition="out" filter="wipe(down)">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1" fill="hold" nodeType="clickEffect">
                                  <p:stCondLst>
                                    <p:cond delay="0"/>
                                  </p:stCondLst>
                                  <p:childTnLst>
                                    <p:animEffect transition="out" filter="wipe(up)">
                                      <p:cBhvr>
                                        <p:cTn id="41" dur="500"/>
                                        <p:tgtEl>
                                          <p:spTgt spid="4"/>
                                        </p:tgtEl>
                                      </p:cBhvr>
                                    </p:animEffect>
                                    <p:set>
                                      <p:cBhvr>
                                        <p:cTn id="42" dur="1" fill="hold">
                                          <p:stCondLst>
                                            <p:cond delay="499"/>
                                          </p:stCondLst>
                                        </p:cTn>
                                        <p:tgtEl>
                                          <p:spTgt spid="4"/>
                                        </p:tgtEl>
                                        <p:attrNameLst>
                                          <p:attrName>style.visibility</p:attrName>
                                        </p:attrNameLst>
                                      </p:cBhvr>
                                      <p:to>
                                        <p:strVal val="hidden"/>
                                      </p:to>
                                    </p:set>
                                  </p:childTnLst>
                                </p:cTn>
                              </p:par>
                            </p:childTnLst>
                          </p:cTn>
                        </p:par>
                        <p:par>
                          <p:cTn id="43" fill="hold">
                            <p:stCondLst>
                              <p:cond delay="500"/>
                            </p:stCondLst>
                            <p:childTnLst>
                              <p:par>
                                <p:cTn id="44" presetID="22" presetClass="entr" presetSubtype="1"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00"/>
                                        <p:tgtEl>
                                          <p:spTgt spid="18"/>
                                        </p:tgtEl>
                                      </p:cBhvr>
                                    </p:animEffect>
                                  </p:childTnLst>
                                </p:cTn>
                              </p:par>
                            </p:childTnLst>
                          </p:cTn>
                        </p:par>
                        <p:par>
                          <p:cTn id="52" fill="hold">
                            <p:stCondLst>
                              <p:cond delay="500"/>
                            </p:stCondLst>
                            <p:childTnLst>
                              <p:par>
                                <p:cTn id="53" presetID="22" presetClass="entr" presetSubtype="4"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00"/>
                                        <p:tgtEl>
                                          <p:spTgt spid="20"/>
                                        </p:tgtEl>
                                      </p:cBhvr>
                                    </p:animEffect>
                                  </p:childTnLst>
                                </p:cTn>
                              </p:par>
                            </p:childTnLst>
                          </p:cTn>
                        </p:par>
                        <p:par>
                          <p:cTn id="56" fill="hold">
                            <p:stCondLst>
                              <p:cond delay="1000"/>
                            </p:stCondLst>
                            <p:childTnLst>
                              <p:par>
                                <p:cTn id="57" presetID="22" presetClass="entr" presetSubtype="4"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down)">
                                      <p:cBhvr>
                                        <p:cTn id="59" dur="500"/>
                                        <p:tgtEl>
                                          <p:spTgt spid="21"/>
                                        </p:tgtEl>
                                      </p:cBhvr>
                                    </p:animEffect>
                                  </p:childTnLst>
                                </p:cTn>
                              </p:par>
                            </p:childTnLst>
                          </p:cTn>
                        </p:par>
                        <p:par>
                          <p:cTn id="60" fill="hold">
                            <p:stCondLst>
                              <p:cond delay="1500"/>
                            </p:stCondLst>
                            <p:childTnLst>
                              <p:par>
                                <p:cTn id="61" presetID="22" presetClass="entr" presetSubtype="1" fill="hold"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up)">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fill="hold"/>
                                        <p:tgtEl>
                                          <p:spTgt spid="24"/>
                                        </p:tgtEl>
                                        <p:attrNameLst>
                                          <p:attrName>ppt_x</p:attrName>
                                        </p:attrNameLst>
                                      </p:cBhvr>
                                      <p:tavLst>
                                        <p:tav tm="0">
                                          <p:val>
                                            <p:strVal val="#ppt_x"/>
                                          </p:val>
                                        </p:tav>
                                        <p:tav tm="100000">
                                          <p:val>
                                            <p:strVal val="#ppt_x"/>
                                          </p:val>
                                        </p:tav>
                                      </p:tavLst>
                                    </p:anim>
                                    <p:anim calcmode="lin" valueType="num">
                                      <p:cBhvr additive="base">
                                        <p:cTn id="6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Times New Roman" panose="02020603050405020304" pitchFamily="18" charset="0"/>
              </a:rPr>
              <a:t>宿題：ゲームの分類</a:t>
            </a:r>
          </a:p>
        </p:txBody>
      </p:sp>
      <p:sp>
        <p:nvSpPr>
          <p:cNvPr id="3" name="コンテンツ プレースホルダー 2"/>
          <p:cNvSpPr>
            <a:spLocks noGrp="1"/>
          </p:cNvSpPr>
          <p:nvPr>
            <p:ph idx="1"/>
          </p:nvPr>
        </p:nvSpPr>
        <p:spPr>
          <a:xfrm>
            <a:off x="480237" y="1295400"/>
            <a:ext cx="7391400" cy="4525963"/>
          </a:xfrm>
        </p:spPr>
        <p:txBody>
          <a:bodyPr/>
          <a:lstStyle/>
          <a:p>
            <a:r>
              <a:rPr kumimoji="1" lang="ja-JP" altLang="en-US" dirty="0">
                <a:latin typeface="Times New Roman" panose="02020603050405020304" pitchFamily="18" charset="0"/>
              </a:rPr>
              <a:t>自分の知っているゲームがどの分類に当てはまるか考察する</a:t>
            </a:r>
            <a:r>
              <a:rPr kumimoji="1" lang="en-US" altLang="ja-JP" dirty="0">
                <a:latin typeface="Times New Roman" panose="02020603050405020304" pitchFamily="18" charset="0"/>
              </a:rPr>
              <a:t>(</a:t>
            </a:r>
            <a:r>
              <a:rPr kumimoji="1" lang="ja-JP" altLang="en-US" dirty="0">
                <a:latin typeface="Times New Roman" panose="02020603050405020304" pitchFamily="18" charset="0"/>
              </a:rPr>
              <a:t>最低</a:t>
            </a:r>
            <a:r>
              <a:rPr kumimoji="1" lang="en-US" altLang="ja-JP" dirty="0">
                <a:latin typeface="Times New Roman" panose="02020603050405020304" pitchFamily="18" charset="0"/>
              </a:rPr>
              <a:t>5</a:t>
            </a:r>
            <a:r>
              <a:rPr kumimoji="1" lang="ja-JP" altLang="en-US" dirty="0">
                <a:latin typeface="Times New Roman" panose="02020603050405020304" pitchFamily="18" charset="0"/>
              </a:rPr>
              <a:t>個以上</a:t>
            </a:r>
            <a:r>
              <a:rPr kumimoji="1" lang="en-US" altLang="ja-JP" dirty="0">
                <a:latin typeface="Times New Roman" panose="02020603050405020304" pitchFamily="18" charset="0"/>
              </a:rPr>
              <a:t>)</a:t>
            </a:r>
            <a:endParaRPr kumimoji="1" lang="ja-JP" altLang="en-US" dirty="0">
              <a:latin typeface="Times New Roman" panose="02020603050405020304" pitchFamily="18" charset="0"/>
            </a:endParaRPr>
          </a:p>
        </p:txBody>
      </p:sp>
      <p:graphicFrame>
        <p:nvGraphicFramePr>
          <p:cNvPr id="5" name="表 4"/>
          <p:cNvGraphicFramePr>
            <a:graphicFrameLocks noGrp="1"/>
          </p:cNvGraphicFramePr>
          <p:nvPr>
            <p:extLst>
              <p:ext uri="{D42A27DB-BD31-4B8C-83A1-F6EECF244321}">
                <p14:modId xmlns:p14="http://schemas.microsoft.com/office/powerpoint/2010/main" val="4264427138"/>
              </p:ext>
            </p:extLst>
          </p:nvPr>
        </p:nvGraphicFramePr>
        <p:xfrm>
          <a:off x="990600" y="2362200"/>
          <a:ext cx="7162800" cy="4145280"/>
        </p:xfrm>
        <a:graphic>
          <a:graphicData uri="http://schemas.openxmlformats.org/drawingml/2006/table">
            <a:tbl>
              <a:tblPr firstRow="1" bandRow="1">
                <a:tableStyleId>{5C22544A-7EE6-4342-B048-85BDC9FD1C3A}</a:tableStyleId>
              </a:tblPr>
              <a:tblGrid>
                <a:gridCol w="2046516">
                  <a:extLst>
                    <a:ext uri="{9D8B030D-6E8A-4147-A177-3AD203B41FA5}">
                      <a16:colId xmlns:a16="http://schemas.microsoft.com/office/drawing/2014/main" val="20000"/>
                    </a:ext>
                  </a:extLst>
                </a:gridCol>
                <a:gridCol w="1581396">
                  <a:extLst>
                    <a:ext uri="{9D8B030D-6E8A-4147-A177-3AD203B41FA5}">
                      <a16:colId xmlns:a16="http://schemas.microsoft.com/office/drawing/2014/main" val="20001"/>
                    </a:ext>
                  </a:extLst>
                </a:gridCol>
                <a:gridCol w="930234">
                  <a:extLst>
                    <a:ext uri="{9D8B030D-6E8A-4147-A177-3AD203B41FA5}">
                      <a16:colId xmlns:a16="http://schemas.microsoft.com/office/drawing/2014/main" val="20002"/>
                    </a:ext>
                  </a:extLst>
                </a:gridCol>
                <a:gridCol w="744188">
                  <a:extLst>
                    <a:ext uri="{9D8B030D-6E8A-4147-A177-3AD203B41FA5}">
                      <a16:colId xmlns:a16="http://schemas.microsoft.com/office/drawing/2014/main" val="20003"/>
                    </a:ext>
                  </a:extLst>
                </a:gridCol>
                <a:gridCol w="1860466">
                  <a:extLst>
                    <a:ext uri="{9D8B030D-6E8A-4147-A177-3AD203B41FA5}">
                      <a16:colId xmlns:a16="http://schemas.microsoft.com/office/drawing/2014/main" val="20004"/>
                    </a:ext>
                  </a:extLst>
                </a:gridCol>
              </a:tblGrid>
              <a:tr h="294640">
                <a:tc>
                  <a:txBody>
                    <a:bodyPr/>
                    <a:lstStyle/>
                    <a:p>
                      <a:r>
                        <a:rPr kumimoji="1" lang="ja-JP" altLang="en-US" sz="2800" baseline="0" dirty="0">
                          <a:solidFill>
                            <a:schemeClr val="tx1"/>
                          </a:solidFill>
                        </a:rPr>
                        <a:t>分類</a:t>
                      </a: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rgbClr val="003300"/>
                    </a:solidFill>
                  </a:tcPr>
                </a:tc>
                <a:tc gridSpan="4">
                  <a:txBody>
                    <a:bodyPr/>
                    <a:lstStyle/>
                    <a:p>
                      <a:endParaRPr kumimoji="1" lang="ja-JP" altLang="en-US" sz="2800" baseline="0" dirty="0">
                        <a:solidFill>
                          <a:schemeClr val="tx1"/>
                        </a:solidFill>
                      </a:endParaRP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003300"/>
                    </a:solidFill>
                  </a:tcPr>
                </a:tc>
                <a:tc hMerge="1">
                  <a:txBody>
                    <a:bodyPr/>
                    <a:lstStyle/>
                    <a:p>
                      <a:endParaRPr kumimoji="1" lang="ja-JP" altLang="en-US"/>
                    </a:p>
                  </a:txBody>
                  <a:tcPr>
                    <a:noFill/>
                  </a:tcPr>
                </a:tc>
                <a:tc hMerge="1">
                  <a:txBody>
                    <a:bodyPr/>
                    <a:lstStyle/>
                    <a:p>
                      <a:endParaRPr kumimoji="1" lang="ja-JP" altLang="en-US"/>
                    </a:p>
                  </a:txBody>
                  <a:tcPr>
                    <a:noFill/>
                  </a:tcPr>
                </a:tc>
                <a:tc hMerge="1">
                  <a:txBody>
                    <a:bodyPr/>
                    <a:lstStyle/>
                    <a:p>
                      <a:endParaRPr kumimoji="1" lang="ja-JP" altLang="en-US"/>
                    </a:p>
                  </a:txBody>
                  <a:tcPr>
                    <a:noFill/>
                  </a:tcPr>
                </a:tc>
                <a:extLst>
                  <a:ext uri="{0D108BD9-81ED-4DB2-BD59-A6C34878D82A}">
                    <a16:rowId xmlns:a16="http://schemas.microsoft.com/office/drawing/2014/main" val="10000"/>
                  </a:ext>
                </a:extLst>
              </a:tr>
              <a:tr h="370840">
                <a:tc>
                  <a:txBody>
                    <a:bodyPr/>
                    <a:lstStyle/>
                    <a:p>
                      <a:r>
                        <a:rPr kumimoji="1" lang="ja-JP" altLang="en-US" sz="2800" baseline="0" dirty="0">
                          <a:solidFill>
                            <a:schemeClr val="tx1"/>
                          </a:solidFill>
                        </a:rPr>
                        <a:t>人数</a:t>
                      </a:r>
                    </a:p>
                  </a:txBody>
                  <a:tcPr>
                    <a:lnL w="28575" cap="flat" cmpd="sng" algn="ctr">
                      <a:solidFill>
                        <a:schemeClr val="tx1"/>
                      </a:solidFill>
                      <a:prstDash val="solid"/>
                      <a:round/>
                      <a:headEnd type="none" w="med" len="med"/>
                      <a:tailEnd type="none" w="med" len="med"/>
                    </a:lnL>
                    <a:solidFill>
                      <a:srgbClr val="003300"/>
                    </a:solidFill>
                  </a:tcPr>
                </a:tc>
                <a:tc>
                  <a:txBody>
                    <a:bodyPr/>
                    <a:lstStyle/>
                    <a:p>
                      <a:r>
                        <a:rPr kumimoji="1" lang="en-US" altLang="ja-JP" sz="2800" baseline="0" dirty="0">
                          <a:solidFill>
                            <a:schemeClr val="tx1"/>
                          </a:solidFill>
                        </a:rPr>
                        <a:t>1</a:t>
                      </a:r>
                      <a:r>
                        <a:rPr kumimoji="1" lang="ja-JP" altLang="en-US" sz="2800" baseline="0" dirty="0">
                          <a:solidFill>
                            <a:schemeClr val="tx1"/>
                          </a:solidFill>
                        </a:rPr>
                        <a:t>人</a:t>
                      </a:r>
                    </a:p>
                  </a:txBody>
                  <a:tcPr>
                    <a:solidFill>
                      <a:srgbClr val="003300"/>
                    </a:solidFill>
                  </a:tcPr>
                </a:tc>
                <a:tc gridSpan="2">
                  <a:txBody>
                    <a:bodyPr/>
                    <a:lstStyle/>
                    <a:p>
                      <a:r>
                        <a:rPr kumimoji="1" lang="en-US" altLang="ja-JP" sz="2800" baseline="0" dirty="0">
                          <a:solidFill>
                            <a:schemeClr val="tx1"/>
                          </a:solidFill>
                        </a:rPr>
                        <a:t>2</a:t>
                      </a:r>
                      <a:r>
                        <a:rPr kumimoji="1" lang="ja-JP" altLang="en-US" sz="2800" baseline="0" dirty="0">
                          <a:solidFill>
                            <a:schemeClr val="tx1"/>
                          </a:solidFill>
                        </a:rPr>
                        <a:t>人</a:t>
                      </a:r>
                    </a:p>
                  </a:txBody>
                  <a:tcPr>
                    <a:solidFill>
                      <a:srgbClr val="003300"/>
                    </a:solidFill>
                  </a:tcPr>
                </a:tc>
                <a:tc hMerge="1">
                  <a:txBody>
                    <a:bodyPr/>
                    <a:lstStyle/>
                    <a:p>
                      <a:endParaRPr kumimoji="1" lang="ja-JP" altLang="en-US" dirty="0"/>
                    </a:p>
                  </a:txBody>
                  <a:tcPr/>
                </a:tc>
                <a:tc>
                  <a:txBody>
                    <a:bodyPr/>
                    <a:lstStyle/>
                    <a:p>
                      <a:r>
                        <a:rPr kumimoji="1" lang="ja-JP" altLang="en-US" sz="2800" baseline="0" dirty="0">
                          <a:solidFill>
                            <a:schemeClr val="tx1"/>
                          </a:solidFill>
                        </a:rPr>
                        <a:t>多人数</a:t>
                      </a:r>
                    </a:p>
                  </a:txBody>
                  <a:tcPr>
                    <a:lnR w="28575" cap="flat" cmpd="sng" algn="ctr">
                      <a:solidFill>
                        <a:schemeClr val="tx1"/>
                      </a:solidFill>
                      <a:prstDash val="solid"/>
                      <a:round/>
                      <a:headEnd type="none" w="med" len="med"/>
                      <a:tailEnd type="none" w="med" len="med"/>
                    </a:lnR>
                    <a:solidFill>
                      <a:srgbClr val="003300"/>
                    </a:solidFill>
                  </a:tcPr>
                </a:tc>
                <a:extLst>
                  <a:ext uri="{0D108BD9-81ED-4DB2-BD59-A6C34878D82A}">
                    <a16:rowId xmlns:a16="http://schemas.microsoft.com/office/drawing/2014/main" val="10001"/>
                  </a:ext>
                </a:extLst>
              </a:tr>
              <a:tr h="370840">
                <a:tc>
                  <a:txBody>
                    <a:bodyPr/>
                    <a:lstStyle/>
                    <a:p>
                      <a:r>
                        <a:rPr kumimoji="1" lang="ja-JP" altLang="en-US" sz="2800" baseline="0" dirty="0">
                          <a:solidFill>
                            <a:schemeClr val="tx1"/>
                          </a:solidFill>
                        </a:rPr>
                        <a:t>協力可能性</a:t>
                      </a:r>
                    </a:p>
                  </a:txBody>
                  <a:tcPr>
                    <a:lnL w="28575" cap="flat" cmpd="sng" algn="ctr">
                      <a:solidFill>
                        <a:schemeClr val="tx1"/>
                      </a:solidFill>
                      <a:prstDash val="solid"/>
                      <a:round/>
                      <a:headEnd type="none" w="med" len="med"/>
                      <a:tailEnd type="none" w="med" len="med"/>
                    </a:lnL>
                    <a:solidFill>
                      <a:srgbClr val="003300"/>
                    </a:solidFill>
                  </a:tcPr>
                </a:tc>
                <a:tc gridSpan="2">
                  <a:txBody>
                    <a:bodyPr/>
                    <a:lstStyle/>
                    <a:p>
                      <a:r>
                        <a:rPr kumimoji="1" lang="ja-JP" altLang="en-US" sz="2800" baseline="0" dirty="0">
                          <a:solidFill>
                            <a:schemeClr val="tx1"/>
                          </a:solidFill>
                        </a:rPr>
                        <a:t>対決型</a:t>
                      </a:r>
                    </a:p>
                  </a:txBody>
                  <a:tcPr>
                    <a:solidFill>
                      <a:srgbClr val="003300"/>
                    </a:solidFill>
                  </a:tcPr>
                </a:tc>
                <a:tc hMerge="1">
                  <a:txBody>
                    <a:bodyPr/>
                    <a:lstStyle/>
                    <a:p>
                      <a:endParaRPr kumimoji="1" lang="ja-JP" altLang="en-US"/>
                    </a:p>
                  </a:txBody>
                  <a:tcPr/>
                </a:tc>
                <a:tc gridSpan="2">
                  <a:txBody>
                    <a:bodyPr/>
                    <a:lstStyle/>
                    <a:p>
                      <a:r>
                        <a:rPr kumimoji="1" lang="ja-JP" altLang="en-US" sz="2800" baseline="0" dirty="0">
                          <a:solidFill>
                            <a:schemeClr val="tx1"/>
                          </a:solidFill>
                        </a:rPr>
                        <a:t>協力型</a:t>
                      </a:r>
                    </a:p>
                  </a:txBody>
                  <a:tcPr>
                    <a:lnR w="28575" cap="flat" cmpd="sng" algn="ctr">
                      <a:solidFill>
                        <a:schemeClr val="tx1"/>
                      </a:solidFill>
                      <a:prstDash val="solid"/>
                      <a:round/>
                      <a:headEnd type="none" w="med" len="med"/>
                      <a:tailEnd type="none" w="med" len="med"/>
                    </a:lnR>
                    <a:solidFill>
                      <a:srgbClr val="003300"/>
                    </a:solidFill>
                  </a:tcPr>
                </a:tc>
                <a:tc hMerge="1">
                  <a:txBody>
                    <a:bodyPr/>
                    <a:lstStyle/>
                    <a:p>
                      <a:endParaRPr kumimoji="1" lang="ja-JP" altLang="en-US"/>
                    </a:p>
                  </a:txBody>
                  <a:tcPr/>
                </a:tc>
                <a:extLst>
                  <a:ext uri="{0D108BD9-81ED-4DB2-BD59-A6C34878D82A}">
                    <a16:rowId xmlns:a16="http://schemas.microsoft.com/office/drawing/2014/main" val="10002"/>
                  </a:ext>
                </a:extLst>
              </a:tr>
              <a:tr h="370840">
                <a:tc>
                  <a:txBody>
                    <a:bodyPr/>
                    <a:lstStyle/>
                    <a:p>
                      <a:r>
                        <a:rPr kumimoji="1" lang="ja-JP" altLang="en-US" sz="2800" baseline="0" dirty="0">
                          <a:solidFill>
                            <a:schemeClr val="tx1"/>
                          </a:solidFill>
                        </a:rPr>
                        <a:t>利得</a:t>
                      </a:r>
                    </a:p>
                  </a:txBody>
                  <a:tcPr>
                    <a:lnL w="28575" cap="flat" cmpd="sng" algn="ctr">
                      <a:solidFill>
                        <a:schemeClr val="tx1"/>
                      </a:solidFill>
                      <a:prstDash val="solid"/>
                      <a:round/>
                      <a:headEnd type="none" w="med" len="med"/>
                      <a:tailEnd type="none" w="med" len="med"/>
                    </a:lnL>
                    <a:solidFill>
                      <a:srgbClr val="003300"/>
                    </a:solidFill>
                  </a:tcPr>
                </a:tc>
                <a:tc gridSpan="2">
                  <a:txBody>
                    <a:bodyPr/>
                    <a:lstStyle/>
                    <a:p>
                      <a:r>
                        <a:rPr kumimoji="1" lang="ja-JP" altLang="en-US" sz="2800" baseline="0" dirty="0">
                          <a:solidFill>
                            <a:schemeClr val="tx1"/>
                          </a:solidFill>
                        </a:rPr>
                        <a:t>零和</a:t>
                      </a:r>
                    </a:p>
                  </a:txBody>
                  <a:tcPr>
                    <a:solidFill>
                      <a:srgbClr val="003300"/>
                    </a:solidFill>
                  </a:tcPr>
                </a:tc>
                <a:tc hMerge="1">
                  <a:txBody>
                    <a:bodyPr/>
                    <a:lstStyle/>
                    <a:p>
                      <a:endParaRPr kumimoji="1" lang="ja-JP" altLang="en-US" dirty="0"/>
                    </a:p>
                  </a:txBody>
                  <a:tcPr/>
                </a:tc>
                <a:tc gridSpan="2">
                  <a:txBody>
                    <a:bodyPr/>
                    <a:lstStyle/>
                    <a:p>
                      <a:r>
                        <a:rPr kumimoji="1" lang="ja-JP" altLang="en-US" sz="2800" baseline="0" dirty="0">
                          <a:solidFill>
                            <a:schemeClr val="tx1"/>
                          </a:solidFill>
                        </a:rPr>
                        <a:t>非零和</a:t>
                      </a:r>
                    </a:p>
                  </a:txBody>
                  <a:tcPr>
                    <a:lnR w="28575" cap="flat" cmpd="sng" algn="ctr">
                      <a:solidFill>
                        <a:schemeClr val="tx1"/>
                      </a:solidFill>
                      <a:prstDash val="solid"/>
                      <a:round/>
                      <a:headEnd type="none" w="med" len="med"/>
                      <a:tailEnd type="none" w="med" len="med"/>
                    </a:lnR>
                    <a:solidFill>
                      <a:srgbClr val="003300"/>
                    </a:solidFill>
                  </a:tcPr>
                </a:tc>
                <a:tc hMerge="1">
                  <a:txBody>
                    <a:bodyPr/>
                    <a:lstStyle/>
                    <a:p>
                      <a:endParaRPr kumimoji="1" lang="ja-JP" altLang="en-US" dirty="0"/>
                    </a:p>
                  </a:txBody>
                  <a:tcPr/>
                </a:tc>
                <a:extLst>
                  <a:ext uri="{0D108BD9-81ED-4DB2-BD59-A6C34878D82A}">
                    <a16:rowId xmlns:a16="http://schemas.microsoft.com/office/drawing/2014/main" val="10003"/>
                  </a:ext>
                </a:extLst>
              </a:tr>
              <a:tr h="370840">
                <a:tc>
                  <a:txBody>
                    <a:bodyPr/>
                    <a:lstStyle/>
                    <a:p>
                      <a:r>
                        <a:rPr kumimoji="1" lang="ja-JP" altLang="en-US" sz="2800" baseline="0" dirty="0">
                          <a:solidFill>
                            <a:schemeClr val="tx1"/>
                          </a:solidFill>
                        </a:rPr>
                        <a:t>有限性</a:t>
                      </a:r>
                    </a:p>
                  </a:txBody>
                  <a:tcPr>
                    <a:lnL w="28575" cap="flat" cmpd="sng" algn="ctr">
                      <a:solidFill>
                        <a:schemeClr val="tx1"/>
                      </a:solidFill>
                      <a:prstDash val="solid"/>
                      <a:round/>
                      <a:headEnd type="none" w="med" len="med"/>
                      <a:tailEnd type="none" w="med" len="med"/>
                    </a:lnL>
                    <a:solidFill>
                      <a:srgbClr val="003300"/>
                    </a:solidFill>
                  </a:tcPr>
                </a:tc>
                <a:tc gridSpan="2">
                  <a:txBody>
                    <a:bodyPr/>
                    <a:lstStyle/>
                    <a:p>
                      <a:r>
                        <a:rPr kumimoji="1" lang="ja-JP" altLang="en-US" sz="2800" baseline="0" dirty="0">
                          <a:solidFill>
                            <a:schemeClr val="tx1"/>
                          </a:solidFill>
                        </a:rPr>
                        <a:t>有限</a:t>
                      </a:r>
                    </a:p>
                  </a:txBody>
                  <a:tcPr>
                    <a:solidFill>
                      <a:srgbClr val="003300"/>
                    </a:solidFill>
                  </a:tcPr>
                </a:tc>
                <a:tc hMerge="1">
                  <a:txBody>
                    <a:bodyPr/>
                    <a:lstStyle/>
                    <a:p>
                      <a:endParaRPr kumimoji="1" lang="ja-JP" altLang="en-US" dirty="0"/>
                    </a:p>
                  </a:txBody>
                  <a:tcPr/>
                </a:tc>
                <a:tc gridSpan="2">
                  <a:txBody>
                    <a:bodyPr/>
                    <a:lstStyle/>
                    <a:p>
                      <a:r>
                        <a:rPr kumimoji="1" lang="ja-JP" altLang="en-US" sz="2800" baseline="0" dirty="0">
                          <a:solidFill>
                            <a:schemeClr val="tx1"/>
                          </a:solidFill>
                        </a:rPr>
                        <a:t>無限</a:t>
                      </a:r>
                    </a:p>
                  </a:txBody>
                  <a:tcPr>
                    <a:lnR w="28575" cap="flat" cmpd="sng" algn="ctr">
                      <a:solidFill>
                        <a:schemeClr val="tx1"/>
                      </a:solidFill>
                      <a:prstDash val="solid"/>
                      <a:round/>
                      <a:headEnd type="none" w="med" len="med"/>
                      <a:tailEnd type="none" w="med" len="med"/>
                    </a:lnR>
                    <a:solidFill>
                      <a:srgbClr val="003300"/>
                    </a:solidFill>
                  </a:tcPr>
                </a:tc>
                <a:tc hMerge="1">
                  <a:txBody>
                    <a:bodyPr/>
                    <a:lstStyle/>
                    <a:p>
                      <a:endParaRPr kumimoji="1" lang="ja-JP" altLang="en-US" dirty="0"/>
                    </a:p>
                  </a:txBody>
                  <a:tcPr/>
                </a:tc>
                <a:extLst>
                  <a:ext uri="{0D108BD9-81ED-4DB2-BD59-A6C34878D82A}">
                    <a16:rowId xmlns:a16="http://schemas.microsoft.com/office/drawing/2014/main" val="10004"/>
                  </a:ext>
                </a:extLst>
              </a:tr>
              <a:tr h="370840">
                <a:tc>
                  <a:txBody>
                    <a:bodyPr/>
                    <a:lstStyle/>
                    <a:p>
                      <a:r>
                        <a:rPr kumimoji="1" lang="ja-JP" altLang="en-US" sz="2800" baseline="0" dirty="0">
                          <a:solidFill>
                            <a:schemeClr val="tx1"/>
                          </a:solidFill>
                        </a:rPr>
                        <a:t>情報秘匿性</a:t>
                      </a:r>
                    </a:p>
                  </a:txBody>
                  <a:tcPr>
                    <a:lnL w="28575" cap="flat" cmpd="sng" algn="ctr">
                      <a:solidFill>
                        <a:schemeClr val="tx1"/>
                      </a:solidFill>
                      <a:prstDash val="solid"/>
                      <a:round/>
                      <a:headEnd type="none" w="med" len="med"/>
                      <a:tailEnd type="none" w="med" len="med"/>
                    </a:lnL>
                    <a:solidFill>
                      <a:srgbClr val="003300"/>
                    </a:solidFill>
                  </a:tcPr>
                </a:tc>
                <a:tc gridSpan="2">
                  <a:txBody>
                    <a:bodyPr/>
                    <a:lstStyle/>
                    <a:p>
                      <a:r>
                        <a:rPr kumimoji="1" lang="ja-JP" altLang="en-US" sz="2800" baseline="0" dirty="0">
                          <a:solidFill>
                            <a:schemeClr val="tx1"/>
                          </a:solidFill>
                        </a:rPr>
                        <a:t>完全情報</a:t>
                      </a:r>
                    </a:p>
                  </a:txBody>
                  <a:tcPr>
                    <a:solidFill>
                      <a:srgbClr val="003300"/>
                    </a:solidFill>
                  </a:tcPr>
                </a:tc>
                <a:tc hMerge="1">
                  <a:txBody>
                    <a:bodyPr/>
                    <a:lstStyle/>
                    <a:p>
                      <a:endParaRPr kumimoji="1" lang="ja-JP" altLang="en-US" dirty="0"/>
                    </a:p>
                  </a:txBody>
                  <a:tcPr/>
                </a:tc>
                <a:tc gridSpan="2">
                  <a:txBody>
                    <a:bodyPr/>
                    <a:lstStyle/>
                    <a:p>
                      <a:r>
                        <a:rPr kumimoji="1" lang="ja-JP" altLang="en-US" sz="2800" baseline="0" dirty="0">
                          <a:solidFill>
                            <a:schemeClr val="tx1"/>
                          </a:solidFill>
                        </a:rPr>
                        <a:t>不完全情報</a:t>
                      </a:r>
                    </a:p>
                  </a:txBody>
                  <a:tcPr>
                    <a:lnR w="28575" cap="flat" cmpd="sng" algn="ctr">
                      <a:solidFill>
                        <a:schemeClr val="tx1"/>
                      </a:solidFill>
                      <a:prstDash val="solid"/>
                      <a:round/>
                      <a:headEnd type="none" w="med" len="med"/>
                      <a:tailEnd type="none" w="med" len="med"/>
                    </a:lnR>
                    <a:solidFill>
                      <a:srgbClr val="003300"/>
                    </a:solidFill>
                  </a:tcPr>
                </a:tc>
                <a:tc hMerge="1">
                  <a:txBody>
                    <a:bodyPr/>
                    <a:lstStyle/>
                    <a:p>
                      <a:endParaRPr kumimoji="1" lang="ja-JP" altLang="en-US" dirty="0"/>
                    </a:p>
                  </a:txBody>
                  <a:tcPr/>
                </a:tc>
                <a:extLst>
                  <a:ext uri="{0D108BD9-81ED-4DB2-BD59-A6C34878D82A}">
                    <a16:rowId xmlns:a16="http://schemas.microsoft.com/office/drawing/2014/main" val="10005"/>
                  </a:ext>
                </a:extLst>
              </a:tr>
              <a:tr h="370840">
                <a:tc>
                  <a:txBody>
                    <a:bodyPr/>
                    <a:lstStyle/>
                    <a:p>
                      <a:r>
                        <a:rPr kumimoji="1" lang="ja-JP" altLang="en-US" sz="2800" baseline="0" dirty="0">
                          <a:solidFill>
                            <a:schemeClr val="tx1"/>
                          </a:solidFill>
                        </a:rPr>
                        <a:t>確定性</a:t>
                      </a:r>
                    </a:p>
                  </a:txBody>
                  <a:tcPr>
                    <a:lnL w="28575" cap="flat" cmpd="sng" algn="ctr">
                      <a:solidFill>
                        <a:schemeClr val="tx1"/>
                      </a:solidFill>
                      <a:prstDash val="solid"/>
                      <a:round/>
                      <a:headEnd type="none" w="med" len="med"/>
                      <a:tailEnd type="none" w="med" len="med"/>
                    </a:lnL>
                    <a:solidFill>
                      <a:srgbClr val="003300"/>
                    </a:solidFill>
                  </a:tcPr>
                </a:tc>
                <a:tc gridSpan="2">
                  <a:txBody>
                    <a:bodyPr/>
                    <a:lstStyle/>
                    <a:p>
                      <a:r>
                        <a:rPr kumimoji="1" lang="ja-JP" altLang="en-US" sz="2800" baseline="0" dirty="0">
                          <a:solidFill>
                            <a:schemeClr val="tx1"/>
                          </a:solidFill>
                        </a:rPr>
                        <a:t>確定</a:t>
                      </a:r>
                    </a:p>
                  </a:txBody>
                  <a:tcPr>
                    <a:solidFill>
                      <a:srgbClr val="003300"/>
                    </a:solidFill>
                  </a:tcPr>
                </a:tc>
                <a:tc hMerge="1">
                  <a:txBody>
                    <a:bodyPr/>
                    <a:lstStyle/>
                    <a:p>
                      <a:endParaRPr kumimoji="1" lang="ja-JP" altLang="en-US" dirty="0"/>
                    </a:p>
                  </a:txBody>
                  <a:tcPr/>
                </a:tc>
                <a:tc gridSpan="2">
                  <a:txBody>
                    <a:bodyPr/>
                    <a:lstStyle/>
                    <a:p>
                      <a:r>
                        <a:rPr kumimoji="1" lang="ja-JP" altLang="en-US" sz="2800" baseline="0" dirty="0">
                          <a:solidFill>
                            <a:schemeClr val="tx1"/>
                          </a:solidFill>
                        </a:rPr>
                        <a:t>非確定</a:t>
                      </a:r>
                    </a:p>
                  </a:txBody>
                  <a:tcPr>
                    <a:lnR w="28575" cap="flat" cmpd="sng" algn="ctr">
                      <a:solidFill>
                        <a:schemeClr val="tx1"/>
                      </a:solidFill>
                      <a:prstDash val="solid"/>
                      <a:round/>
                      <a:headEnd type="none" w="med" len="med"/>
                      <a:tailEnd type="none" w="med" len="med"/>
                    </a:lnR>
                    <a:solidFill>
                      <a:srgbClr val="003300"/>
                    </a:solidFill>
                  </a:tcPr>
                </a:tc>
                <a:tc hMerge="1">
                  <a:txBody>
                    <a:bodyPr/>
                    <a:lstStyle/>
                    <a:p>
                      <a:endParaRPr kumimoji="1" lang="ja-JP" altLang="en-US" dirty="0"/>
                    </a:p>
                  </a:txBody>
                  <a:tcPr/>
                </a:tc>
                <a:extLst>
                  <a:ext uri="{0D108BD9-81ED-4DB2-BD59-A6C34878D82A}">
                    <a16:rowId xmlns:a16="http://schemas.microsoft.com/office/drawing/2014/main" val="10006"/>
                  </a:ext>
                </a:extLst>
              </a:tr>
              <a:tr h="370840">
                <a:tc>
                  <a:txBody>
                    <a:bodyPr/>
                    <a:lstStyle/>
                    <a:p>
                      <a:r>
                        <a:rPr kumimoji="1" lang="ja-JP" altLang="en-US" sz="2800" baseline="0" dirty="0">
                          <a:solidFill>
                            <a:schemeClr val="tx1"/>
                          </a:solidFill>
                        </a:rPr>
                        <a:t>手番</a:t>
                      </a:r>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003300"/>
                    </a:solidFill>
                  </a:tcPr>
                </a:tc>
                <a:tc>
                  <a:txBody>
                    <a:bodyPr/>
                    <a:lstStyle/>
                    <a:p>
                      <a:r>
                        <a:rPr kumimoji="1" lang="ja-JP" altLang="en-US" sz="2800" baseline="0" dirty="0">
                          <a:solidFill>
                            <a:schemeClr val="tx1"/>
                          </a:solidFill>
                        </a:rPr>
                        <a:t>順次型</a:t>
                      </a:r>
                    </a:p>
                  </a:txBody>
                  <a:tcPr>
                    <a:lnB w="28575" cap="flat" cmpd="sng" algn="ctr">
                      <a:solidFill>
                        <a:schemeClr val="tx1"/>
                      </a:solidFill>
                      <a:prstDash val="solid"/>
                      <a:round/>
                      <a:headEnd type="none" w="med" len="med"/>
                      <a:tailEnd type="none" w="med" len="med"/>
                    </a:lnB>
                    <a:solidFill>
                      <a:srgbClr val="003300"/>
                    </a:solidFill>
                  </a:tcPr>
                </a:tc>
                <a:tc gridSpan="2">
                  <a:txBody>
                    <a:bodyPr/>
                    <a:lstStyle/>
                    <a:p>
                      <a:r>
                        <a:rPr kumimoji="1" lang="ja-JP" altLang="en-US" sz="2800" baseline="0" dirty="0">
                          <a:solidFill>
                            <a:schemeClr val="tx1"/>
                          </a:solidFill>
                        </a:rPr>
                        <a:t>同時型</a:t>
                      </a:r>
                    </a:p>
                  </a:txBody>
                  <a:tcPr>
                    <a:lnB w="28575" cap="flat" cmpd="sng" algn="ctr">
                      <a:solidFill>
                        <a:schemeClr val="tx1"/>
                      </a:solidFill>
                      <a:prstDash val="solid"/>
                      <a:round/>
                      <a:headEnd type="none" w="med" len="med"/>
                      <a:tailEnd type="none" w="med" len="med"/>
                    </a:lnB>
                    <a:solidFill>
                      <a:srgbClr val="003300"/>
                    </a:solidFill>
                  </a:tcPr>
                </a:tc>
                <a:tc hMerge="1">
                  <a:txBody>
                    <a:bodyPr/>
                    <a:lstStyle/>
                    <a:p>
                      <a:endParaRPr kumimoji="1" lang="ja-JP" altLang="en-US" dirty="0"/>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003300"/>
                    </a:solidFill>
                  </a:tcPr>
                </a:tc>
                <a:tc>
                  <a:txBody>
                    <a:bodyPr/>
                    <a:lstStyle/>
                    <a:p>
                      <a:r>
                        <a:rPr kumimoji="1" lang="ja-JP" altLang="en-US" sz="2800" baseline="0" dirty="0">
                          <a:solidFill>
                            <a:schemeClr val="tx1"/>
                          </a:solidFill>
                        </a:rPr>
                        <a:t>反射型</a:t>
                      </a: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003300"/>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34313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Times New Roman" panose="02020603050405020304" pitchFamily="18" charset="0"/>
              </a:rPr>
              <a:t>人工知能</a:t>
            </a:r>
            <a:r>
              <a:rPr kumimoji="1" lang="en-US" altLang="ja-JP" dirty="0">
                <a:latin typeface="Times New Roman" panose="02020603050405020304" pitchFamily="18" charset="0"/>
              </a:rPr>
              <a:t>(AI)</a:t>
            </a:r>
            <a:endParaRPr kumimoji="1" lang="ja-JP" altLang="en-US" dirty="0">
              <a:latin typeface="Times New Roman" panose="02020603050405020304" pitchFamily="18" charset="0"/>
            </a:endParaRPr>
          </a:p>
        </p:txBody>
      </p:sp>
      <p:sp>
        <p:nvSpPr>
          <p:cNvPr id="3" name="コンテンツ プレースホルダー 2"/>
          <p:cNvSpPr>
            <a:spLocks noGrp="1"/>
          </p:cNvSpPr>
          <p:nvPr>
            <p:ph idx="1"/>
          </p:nvPr>
        </p:nvSpPr>
        <p:spPr/>
        <p:txBody>
          <a:bodyPr/>
          <a:lstStyle/>
          <a:p>
            <a:r>
              <a:rPr kumimoji="1" lang="ja-JP" altLang="en-US" dirty="0">
                <a:latin typeface="Times New Roman" panose="02020603050405020304" pitchFamily="18" charset="0"/>
              </a:rPr>
              <a:t>人工知能</a:t>
            </a:r>
            <a:r>
              <a:rPr lang="ja-JP" altLang="en-US" dirty="0">
                <a:latin typeface="Times New Roman" panose="02020603050405020304" pitchFamily="18" charset="0"/>
              </a:rPr>
              <a:t>とは</a:t>
            </a:r>
            <a:r>
              <a:rPr lang="en-US" altLang="ja-JP" sz="2400" dirty="0">
                <a:latin typeface="Times New Roman" panose="02020603050405020304" pitchFamily="18" charset="0"/>
              </a:rPr>
              <a:t>[1]</a:t>
            </a:r>
            <a:endParaRPr kumimoji="1" lang="en-US" altLang="ja-JP" sz="2400" dirty="0">
              <a:latin typeface="Times New Roman" panose="02020603050405020304" pitchFamily="18" charset="0"/>
            </a:endParaRPr>
          </a:p>
          <a:p>
            <a:pPr lvl="1"/>
            <a:r>
              <a:rPr lang="ja-JP" altLang="en-US" dirty="0">
                <a:latin typeface="Times New Roman" panose="02020603050405020304" pitchFamily="18" charset="0"/>
              </a:rPr>
              <a:t>知的な機械を作る科学と技術</a:t>
            </a:r>
            <a:endParaRPr lang="en-US" altLang="ja-JP" dirty="0">
              <a:latin typeface="Times New Roman" panose="02020603050405020304" pitchFamily="18" charset="0"/>
            </a:endParaRPr>
          </a:p>
          <a:p>
            <a:pPr lvl="2"/>
            <a:r>
              <a:rPr lang="ja-JP" altLang="en-US" dirty="0">
                <a:latin typeface="Times New Roman" panose="02020603050405020304" pitchFamily="18" charset="0"/>
              </a:rPr>
              <a:t>知能のある機械</a:t>
            </a:r>
            <a:r>
              <a:rPr lang="en-US" altLang="ja-JP" dirty="0">
                <a:latin typeface="Times New Roman" panose="02020603050405020304" pitchFamily="18" charset="0"/>
              </a:rPr>
              <a:t>(</a:t>
            </a:r>
            <a:r>
              <a:rPr lang="ja-JP" altLang="en-US" dirty="0">
                <a:latin typeface="Times New Roman" panose="02020603050405020304" pitchFamily="18" charset="0"/>
              </a:rPr>
              <a:t>強い</a:t>
            </a:r>
            <a:r>
              <a:rPr lang="en-US" altLang="ja-JP" dirty="0">
                <a:latin typeface="Times New Roman" panose="02020603050405020304" pitchFamily="18" charset="0"/>
              </a:rPr>
              <a:t>AI)</a:t>
            </a:r>
            <a:endParaRPr kumimoji="1" lang="en-US" altLang="ja-JP" dirty="0">
              <a:latin typeface="Times New Roman" panose="02020603050405020304" pitchFamily="18" charset="0"/>
            </a:endParaRPr>
          </a:p>
          <a:p>
            <a:pPr lvl="2"/>
            <a:r>
              <a:rPr lang="ja-JP" altLang="en-US" dirty="0">
                <a:latin typeface="Times New Roman" panose="02020603050405020304" pitchFamily="18" charset="0"/>
              </a:rPr>
              <a:t>知能があるように見える機械</a:t>
            </a:r>
            <a:r>
              <a:rPr lang="en-US" altLang="ja-JP" dirty="0">
                <a:latin typeface="Times New Roman" panose="02020603050405020304" pitchFamily="18" charset="0"/>
              </a:rPr>
              <a:t>(</a:t>
            </a:r>
            <a:r>
              <a:rPr lang="ja-JP" altLang="en-US" dirty="0">
                <a:latin typeface="Times New Roman" panose="02020603050405020304" pitchFamily="18" charset="0"/>
              </a:rPr>
              <a:t>弱い</a:t>
            </a:r>
            <a:r>
              <a:rPr lang="en-US" altLang="ja-JP" dirty="0">
                <a:latin typeface="Times New Roman" panose="02020603050405020304" pitchFamily="18" charset="0"/>
              </a:rPr>
              <a:t>AI)</a:t>
            </a:r>
          </a:p>
          <a:p>
            <a:pPr lvl="1"/>
            <a:r>
              <a:rPr lang="ja-JP" altLang="en-US" dirty="0">
                <a:latin typeface="Times New Roman" panose="02020603050405020304" pitchFamily="18" charset="0"/>
              </a:rPr>
              <a:t>「推論」と「学習」で答えを導き出す</a:t>
            </a:r>
            <a:endParaRPr lang="en-US" altLang="ja-JP" dirty="0">
              <a:latin typeface="Times New Roman" panose="02020603050405020304" pitchFamily="18" charset="0"/>
            </a:endParaRPr>
          </a:p>
          <a:p>
            <a:pPr lvl="2"/>
            <a:r>
              <a:rPr lang="ja-JP" altLang="en-US" dirty="0">
                <a:latin typeface="Times New Roman" panose="02020603050405020304" pitchFamily="18" charset="0"/>
              </a:rPr>
              <a:t>推論：知識をもとに新しい知識を得る</a:t>
            </a:r>
            <a:endParaRPr lang="en-US" altLang="ja-JP" dirty="0">
              <a:latin typeface="Times New Roman" panose="02020603050405020304" pitchFamily="18" charset="0"/>
            </a:endParaRPr>
          </a:p>
          <a:p>
            <a:pPr lvl="2"/>
            <a:r>
              <a:rPr lang="ja-JP" altLang="en-US" dirty="0">
                <a:latin typeface="Times New Roman" panose="02020603050405020304" pitchFamily="18" charset="0"/>
              </a:rPr>
              <a:t>学習：情報から将来使えそうな知識を見つける</a:t>
            </a:r>
            <a:endParaRPr lang="en-US" altLang="ja-JP" dirty="0">
              <a:latin typeface="Times New Roman" panose="02020603050405020304" pitchFamily="18" charset="0"/>
            </a:endParaRPr>
          </a:p>
        </p:txBody>
      </p:sp>
      <p:sp>
        <p:nvSpPr>
          <p:cNvPr id="4" name="正方形/長方形 3"/>
          <p:cNvSpPr/>
          <p:nvPr/>
        </p:nvSpPr>
        <p:spPr>
          <a:xfrm>
            <a:off x="1600200" y="5741442"/>
            <a:ext cx="7315200" cy="769441"/>
          </a:xfrm>
          <a:prstGeom prst="rect">
            <a:avLst/>
          </a:prstGeom>
        </p:spPr>
        <p:txBody>
          <a:bodyPr wrap="square">
            <a:spAutoFit/>
          </a:bodyPr>
          <a:lstStyle/>
          <a:p>
            <a:pPr algn="l"/>
            <a:r>
              <a:rPr lang="en-US" altLang="ja-JP" sz="2000" dirty="0">
                <a:latin typeface="Times New Roman" panose="02020603050405020304" pitchFamily="18" charset="0"/>
              </a:rPr>
              <a:t>[1]</a:t>
            </a:r>
            <a:r>
              <a:rPr lang="ja-JP" altLang="en-US" sz="2000" dirty="0">
                <a:latin typeface="Times New Roman" panose="02020603050405020304" pitchFamily="18" charset="0"/>
              </a:rPr>
              <a:t>人工知能のやさしい説明「</a:t>
            </a:r>
            <a:r>
              <a:rPr lang="en-US" altLang="ja-JP" sz="2000" dirty="0">
                <a:latin typeface="Times New Roman" panose="02020603050405020304" pitchFamily="18" charset="0"/>
              </a:rPr>
              <a:t>What’s AI</a:t>
            </a:r>
            <a:r>
              <a:rPr lang="ja-JP" altLang="en-US" sz="2000" dirty="0">
                <a:latin typeface="Times New Roman" panose="02020603050405020304" pitchFamily="18" charset="0"/>
              </a:rPr>
              <a:t>」</a:t>
            </a:r>
            <a:r>
              <a:rPr lang="en-US" altLang="ja-JP" sz="2000" dirty="0">
                <a:latin typeface="Times New Roman" panose="02020603050405020304" pitchFamily="18" charset="0"/>
              </a:rPr>
              <a:t>, </a:t>
            </a:r>
            <a:r>
              <a:rPr lang="ja-JP" altLang="en-US" sz="2000" dirty="0">
                <a:latin typeface="Times New Roman" panose="02020603050405020304" pitchFamily="18" charset="0"/>
              </a:rPr>
              <a:t>人工知能学会</a:t>
            </a:r>
            <a:endParaRPr lang="en-US" altLang="ja-JP" sz="2000" dirty="0">
              <a:latin typeface="Times New Roman" panose="02020603050405020304" pitchFamily="18" charset="0"/>
            </a:endParaRPr>
          </a:p>
          <a:p>
            <a:pPr algn="l"/>
            <a:r>
              <a:rPr lang="ja-JP" altLang="en-US" sz="2000" dirty="0">
                <a:latin typeface="Times New Roman" panose="02020603050405020304" pitchFamily="18" charset="0"/>
              </a:rPr>
              <a:t>       </a:t>
            </a:r>
            <a:r>
              <a:rPr lang="en-US" altLang="ja-JP" sz="2000" dirty="0">
                <a:latin typeface="Times New Roman" panose="02020603050405020304" pitchFamily="18" charset="0"/>
              </a:rPr>
              <a:t>http://www.ai-gakkai.or.jp/whatsai/AIwhats.html</a:t>
            </a:r>
            <a:endParaRPr lang="ja-JP" altLang="en-US" sz="2000" dirty="0">
              <a:latin typeface="Times New Roman" panose="02020603050405020304" pitchFamily="18" charset="0"/>
            </a:endParaRPr>
          </a:p>
        </p:txBody>
      </p:sp>
    </p:spTree>
    <p:extLst>
      <p:ext uri="{BB962C8B-B14F-4D97-AF65-F5344CB8AC3E}">
        <p14:creationId xmlns:p14="http://schemas.microsoft.com/office/powerpoint/2010/main" val="1940240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ゲーム</a:t>
            </a:r>
            <a:r>
              <a:rPr lang="en-US" altLang="ja-JP" dirty="0">
                <a:latin typeface="Times New Roman" panose="02020603050405020304" pitchFamily="18" charset="0"/>
              </a:rPr>
              <a:t>AI</a:t>
            </a:r>
            <a:endParaRPr kumimoji="1" lang="ja-JP" altLang="en-US" dirty="0">
              <a:latin typeface="Times New Roman" panose="02020603050405020304" pitchFamily="18" charset="0"/>
            </a:endParaRPr>
          </a:p>
        </p:txBody>
      </p:sp>
      <p:sp>
        <p:nvSpPr>
          <p:cNvPr id="3" name="コンテンツ プレースホルダー 2"/>
          <p:cNvSpPr>
            <a:spLocks noGrp="1"/>
          </p:cNvSpPr>
          <p:nvPr>
            <p:ph idx="1"/>
          </p:nvPr>
        </p:nvSpPr>
        <p:spPr>
          <a:xfrm>
            <a:off x="457200" y="1600200"/>
            <a:ext cx="8458200" cy="4525963"/>
          </a:xfrm>
        </p:spPr>
        <p:txBody>
          <a:bodyPr/>
          <a:lstStyle/>
          <a:p>
            <a:r>
              <a:rPr kumimoji="1" lang="ja-JP" altLang="en-US" dirty="0">
                <a:latin typeface="Times New Roman" panose="02020603050405020304" pitchFamily="18" charset="0"/>
              </a:rPr>
              <a:t>ゲームの人工知能</a:t>
            </a:r>
            <a:endParaRPr kumimoji="1" lang="en-US" altLang="ja-JP" dirty="0">
              <a:latin typeface="Times New Roman" panose="02020603050405020304" pitchFamily="18" charset="0"/>
            </a:endParaRPr>
          </a:p>
          <a:p>
            <a:pPr lvl="1"/>
            <a:r>
              <a:rPr lang="ja-JP" altLang="en-US" dirty="0">
                <a:latin typeface="Times New Roman" panose="02020603050405020304" pitchFamily="18" charset="0"/>
              </a:rPr>
              <a:t>将棋・囲碁・リバーシ等のゲームをプレイできる</a:t>
            </a:r>
            <a:r>
              <a:rPr lang="en-US" altLang="ja-JP" dirty="0">
                <a:latin typeface="Times New Roman" panose="02020603050405020304" pitchFamily="18" charset="0"/>
              </a:rPr>
              <a:t>AI</a:t>
            </a:r>
          </a:p>
          <a:p>
            <a:pPr lvl="2"/>
            <a:r>
              <a:rPr kumimoji="1" lang="ja-JP" altLang="en-US" dirty="0">
                <a:latin typeface="Times New Roman" panose="02020603050405020304" pitchFamily="18" charset="0"/>
              </a:rPr>
              <a:t>ルール・勝敗</a:t>
            </a:r>
            <a:r>
              <a:rPr lang="ja-JP" altLang="en-US" dirty="0">
                <a:latin typeface="Times New Roman" panose="02020603050405020304" pitchFamily="18" charset="0"/>
              </a:rPr>
              <a:t>がきっちりしている</a:t>
            </a:r>
            <a:endParaRPr lang="en-US" altLang="ja-JP" dirty="0">
              <a:latin typeface="Times New Roman" panose="02020603050405020304" pitchFamily="18" charset="0"/>
            </a:endParaRPr>
          </a:p>
          <a:p>
            <a:pPr lvl="2"/>
            <a:endParaRPr lang="en-US" altLang="ja-JP" dirty="0">
              <a:latin typeface="Times New Roman" panose="02020603050405020304" pitchFamily="18" charset="0"/>
            </a:endParaRPr>
          </a:p>
          <a:p>
            <a:pPr lvl="2"/>
            <a:endParaRPr lang="en-US" altLang="ja-JP" dirty="0">
              <a:latin typeface="Times New Roman" panose="02020603050405020304" pitchFamily="18" charset="0"/>
            </a:endParaRPr>
          </a:p>
          <a:p>
            <a:pPr lvl="2"/>
            <a:r>
              <a:rPr kumimoji="1" lang="ja-JP" altLang="en-US" dirty="0">
                <a:latin typeface="Times New Roman" panose="02020603050405020304" pitchFamily="18" charset="0"/>
              </a:rPr>
              <a:t>多くのゲームではルールは単純</a:t>
            </a:r>
            <a:endParaRPr kumimoji="1" lang="en-US" altLang="ja-JP" dirty="0">
              <a:latin typeface="Times New Roman" panose="02020603050405020304" pitchFamily="18" charset="0"/>
            </a:endParaRPr>
          </a:p>
          <a:p>
            <a:pPr lvl="2"/>
            <a:endParaRPr kumimoji="1" lang="ja-JP" altLang="en-US" dirty="0">
              <a:latin typeface="Times New Roman" panose="02020603050405020304" pitchFamily="18" charset="0"/>
            </a:endParaRPr>
          </a:p>
        </p:txBody>
      </p:sp>
      <p:sp>
        <p:nvSpPr>
          <p:cNvPr id="4" name="テキスト ボックス 3"/>
          <p:cNvSpPr txBox="1"/>
          <p:nvPr/>
        </p:nvSpPr>
        <p:spPr>
          <a:xfrm>
            <a:off x="1900935" y="3326106"/>
            <a:ext cx="5700600" cy="523220"/>
          </a:xfrm>
          <a:prstGeom prst="rect">
            <a:avLst/>
          </a:prstGeom>
          <a:noFill/>
        </p:spPr>
        <p:txBody>
          <a:bodyPr wrap="none" rtlCol="0">
            <a:spAutoFit/>
          </a:bodyPr>
          <a:lstStyle/>
          <a:p>
            <a:r>
              <a:rPr kumimoji="1" lang="ja-JP" altLang="en-US" dirty="0"/>
              <a:t>曖昧さが無い </a:t>
            </a:r>
            <a:r>
              <a:rPr lang="ja-JP" altLang="en-US" dirty="0"/>
              <a:t>⇒ </a:t>
            </a:r>
            <a:r>
              <a:rPr kumimoji="1" lang="ja-JP" altLang="en-US" dirty="0"/>
              <a:t>プログラムしやすい</a:t>
            </a:r>
          </a:p>
        </p:txBody>
      </p:sp>
      <p:sp>
        <p:nvSpPr>
          <p:cNvPr id="6" name="テキスト ボックス 5"/>
          <p:cNvSpPr txBox="1"/>
          <p:nvPr/>
        </p:nvSpPr>
        <p:spPr>
          <a:xfrm>
            <a:off x="1900935" y="4648200"/>
            <a:ext cx="4366901" cy="523220"/>
          </a:xfrm>
          <a:prstGeom prst="rect">
            <a:avLst/>
          </a:prstGeom>
          <a:noFill/>
        </p:spPr>
        <p:txBody>
          <a:bodyPr wrap="none" rtlCol="0">
            <a:spAutoFit/>
          </a:bodyPr>
          <a:lstStyle/>
          <a:p>
            <a:r>
              <a:rPr lang="ja-JP" altLang="en-US" dirty="0"/>
              <a:t>単純</a:t>
            </a:r>
            <a:r>
              <a:rPr kumimoji="1" lang="ja-JP" altLang="en-US" dirty="0"/>
              <a:t> </a:t>
            </a:r>
            <a:r>
              <a:rPr lang="ja-JP" altLang="en-US" dirty="0"/>
              <a:t>⇒ </a:t>
            </a:r>
            <a:r>
              <a:rPr kumimoji="1" lang="ja-JP" altLang="en-US" dirty="0"/>
              <a:t>プログラムしやすい</a:t>
            </a:r>
          </a:p>
        </p:txBody>
      </p:sp>
    </p:spTree>
    <p:extLst>
      <p:ext uri="{BB962C8B-B14F-4D97-AF65-F5344CB8AC3E}">
        <p14:creationId xmlns:p14="http://schemas.microsoft.com/office/powerpoint/2010/main" val="16916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Times New Roman" panose="02020603050405020304" pitchFamily="18" charset="0"/>
              </a:rPr>
              <a:t>ゲーム</a:t>
            </a:r>
            <a:r>
              <a:rPr kumimoji="1" lang="en-US" altLang="ja-JP" dirty="0">
                <a:latin typeface="Times New Roman" panose="02020603050405020304" pitchFamily="18" charset="0"/>
              </a:rPr>
              <a:t>AI</a:t>
            </a:r>
            <a:r>
              <a:rPr kumimoji="1" lang="ja-JP" altLang="en-US" dirty="0">
                <a:latin typeface="Times New Roman" panose="02020603050405020304" pitchFamily="18" charset="0"/>
              </a:rPr>
              <a:t>の例</a:t>
            </a:r>
            <a:r>
              <a:rPr lang="ja-JP" altLang="en-US" dirty="0">
                <a:latin typeface="Times New Roman" panose="02020603050405020304" pitchFamily="18" charset="0"/>
              </a:rPr>
              <a:t>：リバーシ</a:t>
            </a:r>
            <a:r>
              <a:rPr kumimoji="1" lang="en-US" altLang="ja-JP" dirty="0">
                <a:latin typeface="Times New Roman" panose="02020603050405020304" pitchFamily="18" charset="0"/>
              </a:rPr>
              <a:t>AI</a:t>
            </a:r>
            <a:endParaRPr kumimoji="1" lang="ja-JP" altLang="en-US" dirty="0">
              <a:latin typeface="Times New Roman" panose="02020603050405020304" pitchFamily="18" charset="0"/>
            </a:endParaRPr>
          </a:p>
        </p:txBody>
      </p:sp>
      <p:sp>
        <p:nvSpPr>
          <p:cNvPr id="3" name="コンテンツ プレースホルダー 2"/>
          <p:cNvSpPr>
            <a:spLocks noGrp="1"/>
          </p:cNvSpPr>
          <p:nvPr>
            <p:ph idx="1"/>
          </p:nvPr>
        </p:nvSpPr>
        <p:spPr/>
        <p:txBody>
          <a:bodyPr/>
          <a:lstStyle/>
          <a:p>
            <a:r>
              <a:rPr lang="ja-JP" altLang="en-US" dirty="0">
                <a:latin typeface="Times New Roman" panose="02020603050405020304" pitchFamily="18" charset="0"/>
              </a:rPr>
              <a:t>リバーシの次の一手を推論で導く</a:t>
            </a:r>
            <a:endParaRPr lang="en-US" altLang="ja-JP" dirty="0">
              <a:latin typeface="Times New Roman" panose="02020603050405020304" pitchFamily="18" charset="0"/>
            </a:endParaRPr>
          </a:p>
          <a:p>
            <a:pPr lvl="1"/>
            <a:r>
              <a:rPr kumimoji="1" lang="ja-JP" altLang="en-US" dirty="0">
                <a:latin typeface="Times New Roman" panose="02020603050405020304" pitchFamily="18" charset="0"/>
              </a:rPr>
              <a:t>まずルールを覚えさせる</a:t>
            </a:r>
            <a:endParaRPr kumimoji="1" lang="en-US" altLang="ja-JP" dirty="0">
              <a:latin typeface="Times New Roman" panose="02020603050405020304" pitchFamily="18" charset="0"/>
            </a:endParaRPr>
          </a:p>
          <a:p>
            <a:pPr lvl="2"/>
            <a:r>
              <a:rPr lang="ja-JP" altLang="en-US" sz="2000" dirty="0">
                <a:latin typeface="Times New Roman" panose="02020603050405020304" pitchFamily="18" charset="0"/>
              </a:rPr>
              <a:t>盤上の</a:t>
            </a:r>
            <a:r>
              <a:rPr lang="en-US" altLang="ja-JP" sz="2000" dirty="0">
                <a:latin typeface="Times New Roman" panose="02020603050405020304" pitchFamily="18" charset="0"/>
              </a:rPr>
              <a:t>8×8</a:t>
            </a:r>
            <a:r>
              <a:rPr lang="ja-JP" altLang="en-US" sz="2000" dirty="0">
                <a:latin typeface="Times New Roman" panose="02020603050405020304" pitchFamily="18" charset="0"/>
              </a:rPr>
              <a:t>のマス目に石を交互に置く</a:t>
            </a:r>
          </a:p>
          <a:p>
            <a:pPr lvl="2"/>
            <a:r>
              <a:rPr lang="ja-JP" altLang="en-US" sz="2000" dirty="0">
                <a:latin typeface="Times New Roman" panose="02020603050405020304" pitchFamily="18" charset="0"/>
              </a:rPr>
              <a:t>石は片面黒で片面白</a:t>
            </a:r>
            <a:endParaRPr lang="en-US" altLang="ja-JP" sz="2000" dirty="0">
              <a:latin typeface="Times New Roman" panose="02020603050405020304" pitchFamily="18" charset="0"/>
            </a:endParaRPr>
          </a:p>
          <a:p>
            <a:pPr lvl="2"/>
            <a:r>
              <a:rPr lang="ja-JP" altLang="en-US" sz="2000" dirty="0">
                <a:latin typeface="Times New Roman" panose="02020603050405020304" pitchFamily="18" charset="0"/>
              </a:rPr>
              <a:t>一方の選手が黒，もう一方が白を受け持つ</a:t>
            </a:r>
          </a:p>
          <a:p>
            <a:pPr lvl="2"/>
            <a:r>
              <a:rPr lang="ja-JP" altLang="en-US" sz="2000" dirty="0">
                <a:latin typeface="Times New Roman" panose="02020603050405020304" pitchFamily="18" charset="0"/>
              </a:rPr>
              <a:t>自石で相手石を挟むと，相手石を自石にできる</a:t>
            </a:r>
          </a:p>
          <a:p>
            <a:pPr lvl="2"/>
            <a:r>
              <a:rPr lang="ja-JP" altLang="en-US" sz="2000" dirty="0">
                <a:latin typeface="Times New Roman" panose="02020603050405020304" pitchFamily="18" charset="0"/>
              </a:rPr>
              <a:t>自石を置けるのは，相手石を挟むことのできるところのみ</a:t>
            </a:r>
          </a:p>
          <a:p>
            <a:pPr lvl="2"/>
            <a:r>
              <a:rPr lang="ja-JP" altLang="en-US" sz="2000" dirty="0">
                <a:latin typeface="Times New Roman" panose="02020603050405020304" pitchFamily="18" charset="0"/>
              </a:rPr>
              <a:t>お互いに石を置けなくなったら終了</a:t>
            </a:r>
          </a:p>
          <a:p>
            <a:pPr lvl="2"/>
            <a:r>
              <a:rPr lang="ja-JP" altLang="en-US" sz="2000" dirty="0">
                <a:latin typeface="Times New Roman" panose="02020603050405020304" pitchFamily="18" charset="0"/>
              </a:rPr>
              <a:t>自分の色の石の多い方が勝ち</a:t>
            </a:r>
          </a:p>
          <a:p>
            <a:pPr lvl="2"/>
            <a:endParaRPr kumimoji="1" lang="ja-JP" altLang="en-US" dirty="0">
              <a:latin typeface="Times New Roman" panose="02020603050405020304" pitchFamily="18" charset="0"/>
            </a:endParaRPr>
          </a:p>
        </p:txBody>
      </p:sp>
      <p:sp>
        <p:nvSpPr>
          <p:cNvPr id="4" name="テキスト ボックス 3"/>
          <p:cNvSpPr txBox="1"/>
          <p:nvPr/>
        </p:nvSpPr>
        <p:spPr>
          <a:xfrm>
            <a:off x="1828800" y="5410200"/>
            <a:ext cx="5998758" cy="1040285"/>
          </a:xfrm>
          <a:prstGeom prst="rect">
            <a:avLst/>
          </a:prstGeom>
          <a:noFill/>
        </p:spPr>
        <p:txBody>
          <a:bodyPr wrap="none" rtlCol="0">
            <a:spAutoFit/>
          </a:bodyPr>
          <a:lstStyle/>
          <a:p>
            <a:r>
              <a:rPr kumimoji="1" lang="ja-JP" altLang="en-US" dirty="0"/>
              <a:t>⇒　推論：勝つためにはでるだけ多くの</a:t>
            </a:r>
            <a:endParaRPr kumimoji="1" lang="en-US" altLang="ja-JP" dirty="0"/>
          </a:p>
          <a:p>
            <a:r>
              <a:rPr kumimoji="1" lang="ja-JP" altLang="en-US" dirty="0"/>
              <a:t>　相手石を挟めばいい</a:t>
            </a:r>
          </a:p>
        </p:txBody>
      </p:sp>
    </p:spTree>
    <p:extLst>
      <p:ext uri="{BB962C8B-B14F-4D97-AF65-F5344CB8AC3E}">
        <p14:creationId xmlns:p14="http://schemas.microsoft.com/office/powerpoint/2010/main" val="4021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ゲーム</a:t>
            </a:r>
            <a:r>
              <a:rPr lang="en-US" altLang="ja-JP" dirty="0">
                <a:latin typeface="Times New Roman" panose="02020603050405020304" pitchFamily="18" charset="0"/>
              </a:rPr>
              <a:t>AI</a:t>
            </a:r>
            <a:r>
              <a:rPr lang="ja-JP" altLang="en-US" dirty="0">
                <a:latin typeface="Times New Roman" panose="02020603050405020304" pitchFamily="18" charset="0"/>
              </a:rPr>
              <a:t>の例</a:t>
            </a:r>
            <a:r>
              <a:rPr lang="en-US" altLang="ja-JP" dirty="0">
                <a:latin typeface="Times New Roman" panose="02020603050405020304" pitchFamily="18" charset="0"/>
              </a:rPr>
              <a:t>:</a:t>
            </a:r>
            <a:r>
              <a:rPr lang="ja-JP" altLang="en-US" dirty="0">
                <a:latin typeface="Times New Roman" panose="02020603050405020304" pitchFamily="18" charset="0"/>
              </a:rPr>
              <a:t>リバーシ</a:t>
            </a:r>
            <a:r>
              <a:rPr lang="en-US" altLang="ja-JP" dirty="0">
                <a:latin typeface="Times New Roman" panose="02020603050405020304" pitchFamily="18" charset="0"/>
              </a:rPr>
              <a:t>AI</a:t>
            </a:r>
            <a:endParaRPr kumimoji="1" lang="ja-JP" altLang="en-US" dirty="0">
              <a:latin typeface="Times New Roman" panose="02020603050405020304" pitchFamily="18" charset="0"/>
            </a:endParaRPr>
          </a:p>
        </p:txBody>
      </p:sp>
      <p:grpSp>
        <p:nvGrpSpPr>
          <p:cNvPr id="67" name="グループ化 66"/>
          <p:cNvGrpSpPr/>
          <p:nvPr/>
        </p:nvGrpSpPr>
        <p:grpSpPr>
          <a:xfrm>
            <a:off x="990600" y="1676400"/>
            <a:ext cx="4248807" cy="4280338"/>
            <a:chOff x="1752600" y="1600200"/>
            <a:chExt cx="4248807" cy="4280338"/>
          </a:xfrm>
        </p:grpSpPr>
        <p:sp>
          <p:nvSpPr>
            <p:cNvPr id="3" name="正方形/長方形 2"/>
            <p:cNvSpPr/>
            <p:nvPr/>
          </p:nvSpPr>
          <p:spPr bwMode="auto">
            <a:xfrm>
              <a:off x="17526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 name="正方形/長方形 3"/>
            <p:cNvSpPr/>
            <p:nvPr/>
          </p:nvSpPr>
          <p:spPr bwMode="auto">
            <a:xfrm>
              <a:off x="22860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28194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33528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38678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44012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49346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54680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17526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22860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28194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33528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38678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44012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49346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54680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17526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22860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28194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33528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38678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44012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49346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54680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17526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22860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28194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33528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38678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44012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49346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54680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17526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22860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28194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33528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38678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44012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49346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54680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17526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22860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28194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33528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38678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44012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49346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54680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17526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22860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28194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33528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38678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44012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49346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54680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17526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22860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28194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33528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38678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44012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49346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54680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
        <p:nvSpPr>
          <p:cNvPr id="68" name="円/楕円 67"/>
          <p:cNvSpPr/>
          <p:nvPr/>
        </p:nvSpPr>
        <p:spPr bwMode="auto">
          <a:xfrm>
            <a:off x="1075997" y="1726324"/>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9" name="円/楕円 68"/>
          <p:cNvSpPr/>
          <p:nvPr/>
        </p:nvSpPr>
        <p:spPr bwMode="auto">
          <a:xfrm>
            <a:off x="3715407" y="4966138"/>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0" name="円/楕円 69"/>
          <p:cNvSpPr/>
          <p:nvPr/>
        </p:nvSpPr>
        <p:spPr bwMode="auto">
          <a:xfrm>
            <a:off x="1066800" y="2286000"/>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1" name="円/楕円 70"/>
          <p:cNvSpPr/>
          <p:nvPr/>
        </p:nvSpPr>
        <p:spPr bwMode="auto">
          <a:xfrm>
            <a:off x="1066800" y="2845676"/>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2" name="円/楕円 71"/>
          <p:cNvSpPr/>
          <p:nvPr/>
        </p:nvSpPr>
        <p:spPr bwMode="auto">
          <a:xfrm>
            <a:off x="1075997" y="3363968"/>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3" name="円/楕円 72"/>
          <p:cNvSpPr/>
          <p:nvPr/>
        </p:nvSpPr>
        <p:spPr bwMode="auto">
          <a:xfrm>
            <a:off x="1075997" y="3897368"/>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4" name="円/楕円 73"/>
          <p:cNvSpPr/>
          <p:nvPr/>
        </p:nvSpPr>
        <p:spPr bwMode="auto">
          <a:xfrm>
            <a:off x="1591004" y="3366596"/>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5" name="円/楕円 74"/>
          <p:cNvSpPr/>
          <p:nvPr/>
        </p:nvSpPr>
        <p:spPr bwMode="auto">
          <a:xfrm>
            <a:off x="1610711" y="2278062"/>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6" name="円/楕円 75"/>
          <p:cNvSpPr/>
          <p:nvPr/>
        </p:nvSpPr>
        <p:spPr bwMode="auto">
          <a:xfrm>
            <a:off x="1600200" y="2814802"/>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7" name="円/楕円 76"/>
          <p:cNvSpPr/>
          <p:nvPr/>
        </p:nvSpPr>
        <p:spPr bwMode="auto">
          <a:xfrm>
            <a:off x="2119147" y="4966138"/>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8" name="円/楕円 77"/>
          <p:cNvSpPr/>
          <p:nvPr/>
        </p:nvSpPr>
        <p:spPr bwMode="auto">
          <a:xfrm>
            <a:off x="2133600" y="2825969"/>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9" name="円/楕円 78"/>
          <p:cNvSpPr/>
          <p:nvPr/>
        </p:nvSpPr>
        <p:spPr bwMode="auto">
          <a:xfrm>
            <a:off x="1591003" y="4435694"/>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0" name="円/楕円 79"/>
          <p:cNvSpPr/>
          <p:nvPr/>
        </p:nvSpPr>
        <p:spPr bwMode="auto">
          <a:xfrm>
            <a:off x="2123089" y="3359369"/>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1" name="円/楕円 80"/>
          <p:cNvSpPr/>
          <p:nvPr/>
        </p:nvSpPr>
        <p:spPr bwMode="auto">
          <a:xfrm>
            <a:off x="2123089" y="3892769"/>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2" name="円/楕円 81"/>
          <p:cNvSpPr/>
          <p:nvPr/>
        </p:nvSpPr>
        <p:spPr bwMode="auto">
          <a:xfrm>
            <a:off x="2119147" y="4426169"/>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3" name="円/楕円 82"/>
          <p:cNvSpPr/>
          <p:nvPr/>
        </p:nvSpPr>
        <p:spPr bwMode="auto">
          <a:xfrm>
            <a:off x="3167555" y="3883244"/>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4" name="円/楕円 83"/>
          <p:cNvSpPr/>
          <p:nvPr/>
        </p:nvSpPr>
        <p:spPr bwMode="auto">
          <a:xfrm>
            <a:off x="2657803" y="3349844"/>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5" name="円/楕円 84"/>
          <p:cNvSpPr/>
          <p:nvPr/>
        </p:nvSpPr>
        <p:spPr bwMode="auto">
          <a:xfrm>
            <a:off x="2681452" y="3887514"/>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6" name="円/楕円 85"/>
          <p:cNvSpPr/>
          <p:nvPr/>
        </p:nvSpPr>
        <p:spPr bwMode="auto">
          <a:xfrm>
            <a:off x="2667000" y="4435694"/>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7" name="円/楕円 86"/>
          <p:cNvSpPr/>
          <p:nvPr/>
        </p:nvSpPr>
        <p:spPr bwMode="auto">
          <a:xfrm>
            <a:off x="2657803" y="4966165"/>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8" name="円/楕円 87"/>
          <p:cNvSpPr/>
          <p:nvPr/>
        </p:nvSpPr>
        <p:spPr bwMode="auto">
          <a:xfrm>
            <a:off x="3176093" y="3349844"/>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9" name="円/楕円 88"/>
          <p:cNvSpPr/>
          <p:nvPr/>
        </p:nvSpPr>
        <p:spPr bwMode="auto">
          <a:xfrm>
            <a:off x="3167555" y="4426169"/>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0" name="円/楕円 89"/>
          <p:cNvSpPr/>
          <p:nvPr/>
        </p:nvSpPr>
        <p:spPr bwMode="auto">
          <a:xfrm>
            <a:off x="3167555" y="4959569"/>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1" name="テキスト ボックス 90"/>
          <p:cNvSpPr txBox="1"/>
          <p:nvPr/>
        </p:nvSpPr>
        <p:spPr>
          <a:xfrm>
            <a:off x="5772807" y="2076226"/>
            <a:ext cx="2722220" cy="2074414"/>
          </a:xfrm>
          <a:prstGeom prst="rect">
            <a:avLst/>
          </a:prstGeom>
          <a:noFill/>
        </p:spPr>
        <p:txBody>
          <a:bodyPr wrap="none" rtlCol="0">
            <a:spAutoFit/>
          </a:bodyPr>
          <a:lstStyle/>
          <a:p>
            <a:pPr algn="l"/>
            <a:r>
              <a:rPr kumimoji="1" lang="ja-JP" altLang="en-US" dirty="0"/>
              <a:t>推論 </a:t>
            </a:r>
            <a:r>
              <a:rPr kumimoji="1" lang="en-US" altLang="ja-JP" dirty="0"/>
              <a:t>: </a:t>
            </a:r>
          </a:p>
          <a:p>
            <a:pPr algn="l"/>
            <a:r>
              <a:rPr kumimoji="1" lang="ja-JP" altLang="en-US" dirty="0"/>
              <a:t>できるだけ多くの</a:t>
            </a:r>
            <a:endParaRPr kumimoji="1" lang="en-US" altLang="ja-JP" dirty="0"/>
          </a:p>
          <a:p>
            <a:pPr algn="l"/>
            <a:r>
              <a:rPr lang="ja-JP" altLang="en-US" dirty="0"/>
              <a:t>相手石を挟める</a:t>
            </a:r>
            <a:endParaRPr lang="en-US" altLang="ja-JP" dirty="0"/>
          </a:p>
          <a:p>
            <a:pPr algn="l"/>
            <a:r>
              <a:rPr lang="ja-JP" altLang="en-US" dirty="0"/>
              <a:t>マスに打つ</a:t>
            </a:r>
            <a:endParaRPr kumimoji="1" lang="ja-JP" altLang="en-US" dirty="0"/>
          </a:p>
        </p:txBody>
      </p:sp>
    </p:spTree>
    <p:extLst>
      <p:ext uri="{BB962C8B-B14F-4D97-AF65-F5344CB8AC3E}">
        <p14:creationId xmlns:p14="http://schemas.microsoft.com/office/powerpoint/2010/main" val="1975285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Times New Roman" panose="02020603050405020304" pitchFamily="18" charset="0"/>
              </a:rPr>
              <a:t>ゲーム</a:t>
            </a:r>
            <a:r>
              <a:rPr lang="en-US" altLang="ja-JP" dirty="0">
                <a:latin typeface="Times New Roman" panose="02020603050405020304" pitchFamily="18" charset="0"/>
              </a:rPr>
              <a:t>AI</a:t>
            </a:r>
            <a:r>
              <a:rPr lang="ja-JP" altLang="en-US" dirty="0">
                <a:latin typeface="Times New Roman" panose="02020603050405020304" pitchFamily="18" charset="0"/>
              </a:rPr>
              <a:t>の例</a:t>
            </a:r>
            <a:r>
              <a:rPr lang="en-US" altLang="ja-JP" dirty="0">
                <a:latin typeface="Times New Roman" panose="02020603050405020304" pitchFamily="18" charset="0"/>
              </a:rPr>
              <a:t>:</a:t>
            </a:r>
            <a:r>
              <a:rPr lang="ja-JP" altLang="en-US" dirty="0">
                <a:latin typeface="Times New Roman" panose="02020603050405020304" pitchFamily="18" charset="0"/>
              </a:rPr>
              <a:t>リバーシ</a:t>
            </a:r>
            <a:r>
              <a:rPr lang="en-US" altLang="ja-JP" dirty="0">
                <a:latin typeface="Times New Roman" panose="02020603050405020304" pitchFamily="18" charset="0"/>
              </a:rPr>
              <a:t>AI</a:t>
            </a:r>
            <a:endParaRPr kumimoji="1" lang="ja-JP" altLang="en-US" dirty="0">
              <a:latin typeface="Times New Roman" panose="02020603050405020304" pitchFamily="18" charset="0"/>
            </a:endParaRPr>
          </a:p>
        </p:txBody>
      </p:sp>
      <p:grpSp>
        <p:nvGrpSpPr>
          <p:cNvPr id="67" name="グループ化 66"/>
          <p:cNvGrpSpPr/>
          <p:nvPr/>
        </p:nvGrpSpPr>
        <p:grpSpPr>
          <a:xfrm>
            <a:off x="990600" y="1676400"/>
            <a:ext cx="4248807" cy="4280338"/>
            <a:chOff x="1752600" y="1600200"/>
            <a:chExt cx="4248807" cy="4280338"/>
          </a:xfrm>
        </p:grpSpPr>
        <p:sp>
          <p:nvSpPr>
            <p:cNvPr id="3" name="正方形/長方形 2"/>
            <p:cNvSpPr/>
            <p:nvPr/>
          </p:nvSpPr>
          <p:spPr bwMode="auto">
            <a:xfrm>
              <a:off x="17526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 name="正方形/長方形 3"/>
            <p:cNvSpPr/>
            <p:nvPr/>
          </p:nvSpPr>
          <p:spPr bwMode="auto">
            <a:xfrm>
              <a:off x="22860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 name="正方形/長方形 4"/>
            <p:cNvSpPr/>
            <p:nvPr/>
          </p:nvSpPr>
          <p:spPr bwMode="auto">
            <a:xfrm>
              <a:off x="28194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正方形/長方形 5"/>
            <p:cNvSpPr/>
            <p:nvPr/>
          </p:nvSpPr>
          <p:spPr bwMode="auto">
            <a:xfrm>
              <a:off x="3352800"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 name="正方形/長方形 6"/>
            <p:cNvSpPr/>
            <p:nvPr/>
          </p:nvSpPr>
          <p:spPr bwMode="auto">
            <a:xfrm>
              <a:off x="38678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 name="正方形/長方形 7"/>
            <p:cNvSpPr/>
            <p:nvPr/>
          </p:nvSpPr>
          <p:spPr bwMode="auto">
            <a:xfrm>
              <a:off x="44012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 name="正方形/長方形 8"/>
            <p:cNvSpPr/>
            <p:nvPr/>
          </p:nvSpPr>
          <p:spPr bwMode="auto">
            <a:xfrm>
              <a:off x="49346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0" name="正方形/長方形 9"/>
            <p:cNvSpPr/>
            <p:nvPr/>
          </p:nvSpPr>
          <p:spPr bwMode="auto">
            <a:xfrm>
              <a:off x="5468007" y="16002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1" name="正方形/長方形 10"/>
            <p:cNvSpPr/>
            <p:nvPr/>
          </p:nvSpPr>
          <p:spPr bwMode="auto">
            <a:xfrm>
              <a:off x="17526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2" name="正方形/長方形 11"/>
            <p:cNvSpPr/>
            <p:nvPr/>
          </p:nvSpPr>
          <p:spPr bwMode="auto">
            <a:xfrm>
              <a:off x="22860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3" name="正方形/長方形 12"/>
            <p:cNvSpPr/>
            <p:nvPr/>
          </p:nvSpPr>
          <p:spPr bwMode="auto">
            <a:xfrm>
              <a:off x="28194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4" name="正方形/長方形 13"/>
            <p:cNvSpPr/>
            <p:nvPr/>
          </p:nvSpPr>
          <p:spPr bwMode="auto">
            <a:xfrm>
              <a:off x="3352800"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5" name="正方形/長方形 14"/>
            <p:cNvSpPr/>
            <p:nvPr/>
          </p:nvSpPr>
          <p:spPr bwMode="auto">
            <a:xfrm>
              <a:off x="38678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6" name="正方形/長方形 15"/>
            <p:cNvSpPr/>
            <p:nvPr/>
          </p:nvSpPr>
          <p:spPr bwMode="auto">
            <a:xfrm>
              <a:off x="44012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7" name="正方形/長方形 16"/>
            <p:cNvSpPr/>
            <p:nvPr/>
          </p:nvSpPr>
          <p:spPr bwMode="auto">
            <a:xfrm>
              <a:off x="49346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8" name="正方形/長方形 17"/>
            <p:cNvSpPr/>
            <p:nvPr/>
          </p:nvSpPr>
          <p:spPr bwMode="auto">
            <a:xfrm>
              <a:off x="5468007" y="2133600"/>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19" name="正方形/長方形 18"/>
            <p:cNvSpPr/>
            <p:nvPr/>
          </p:nvSpPr>
          <p:spPr bwMode="auto">
            <a:xfrm>
              <a:off x="17526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0" name="正方形/長方形 19"/>
            <p:cNvSpPr/>
            <p:nvPr/>
          </p:nvSpPr>
          <p:spPr bwMode="auto">
            <a:xfrm>
              <a:off x="22860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1" name="正方形/長方形 20"/>
            <p:cNvSpPr/>
            <p:nvPr/>
          </p:nvSpPr>
          <p:spPr bwMode="auto">
            <a:xfrm>
              <a:off x="28194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2" name="正方形/長方形 21"/>
            <p:cNvSpPr/>
            <p:nvPr/>
          </p:nvSpPr>
          <p:spPr bwMode="auto">
            <a:xfrm>
              <a:off x="3352800"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3" name="正方形/長方形 22"/>
            <p:cNvSpPr/>
            <p:nvPr/>
          </p:nvSpPr>
          <p:spPr bwMode="auto">
            <a:xfrm>
              <a:off x="38678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4" name="正方形/長方形 23"/>
            <p:cNvSpPr/>
            <p:nvPr/>
          </p:nvSpPr>
          <p:spPr bwMode="auto">
            <a:xfrm>
              <a:off x="44012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5" name="正方形/長方形 24"/>
            <p:cNvSpPr/>
            <p:nvPr/>
          </p:nvSpPr>
          <p:spPr bwMode="auto">
            <a:xfrm>
              <a:off x="49346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6" name="正方形/長方形 25"/>
            <p:cNvSpPr/>
            <p:nvPr/>
          </p:nvSpPr>
          <p:spPr bwMode="auto">
            <a:xfrm>
              <a:off x="5468007" y="26735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7" name="正方形/長方形 26"/>
            <p:cNvSpPr/>
            <p:nvPr/>
          </p:nvSpPr>
          <p:spPr bwMode="auto">
            <a:xfrm>
              <a:off x="17526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8" name="正方形/長方形 27"/>
            <p:cNvSpPr/>
            <p:nvPr/>
          </p:nvSpPr>
          <p:spPr bwMode="auto">
            <a:xfrm>
              <a:off x="22860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29" name="正方形/長方形 28"/>
            <p:cNvSpPr/>
            <p:nvPr/>
          </p:nvSpPr>
          <p:spPr bwMode="auto">
            <a:xfrm>
              <a:off x="28194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0" name="正方形/長方形 29"/>
            <p:cNvSpPr/>
            <p:nvPr/>
          </p:nvSpPr>
          <p:spPr bwMode="auto">
            <a:xfrm>
              <a:off x="3352800"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1" name="正方形/長方形 30"/>
            <p:cNvSpPr/>
            <p:nvPr/>
          </p:nvSpPr>
          <p:spPr bwMode="auto">
            <a:xfrm>
              <a:off x="38678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2" name="正方形/長方形 31"/>
            <p:cNvSpPr/>
            <p:nvPr/>
          </p:nvSpPr>
          <p:spPr bwMode="auto">
            <a:xfrm>
              <a:off x="44012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3" name="正方形/長方形 32"/>
            <p:cNvSpPr/>
            <p:nvPr/>
          </p:nvSpPr>
          <p:spPr bwMode="auto">
            <a:xfrm>
              <a:off x="49346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4" name="正方形/長方形 33"/>
            <p:cNvSpPr/>
            <p:nvPr/>
          </p:nvSpPr>
          <p:spPr bwMode="auto">
            <a:xfrm>
              <a:off x="5468007" y="32069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5" name="正方形/長方形 34"/>
            <p:cNvSpPr/>
            <p:nvPr/>
          </p:nvSpPr>
          <p:spPr bwMode="auto">
            <a:xfrm>
              <a:off x="17526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6" name="正方形/長方形 35"/>
            <p:cNvSpPr/>
            <p:nvPr/>
          </p:nvSpPr>
          <p:spPr bwMode="auto">
            <a:xfrm>
              <a:off x="22860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7" name="正方形/長方形 36"/>
            <p:cNvSpPr/>
            <p:nvPr/>
          </p:nvSpPr>
          <p:spPr bwMode="auto">
            <a:xfrm>
              <a:off x="28194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8" name="正方形/長方形 37"/>
            <p:cNvSpPr/>
            <p:nvPr/>
          </p:nvSpPr>
          <p:spPr bwMode="auto">
            <a:xfrm>
              <a:off x="3352800"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39" name="正方形/長方形 38"/>
            <p:cNvSpPr/>
            <p:nvPr/>
          </p:nvSpPr>
          <p:spPr bwMode="auto">
            <a:xfrm>
              <a:off x="38678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0" name="正方形/長方形 39"/>
            <p:cNvSpPr/>
            <p:nvPr/>
          </p:nvSpPr>
          <p:spPr bwMode="auto">
            <a:xfrm>
              <a:off x="44012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1" name="正方形/長方形 40"/>
            <p:cNvSpPr/>
            <p:nvPr/>
          </p:nvSpPr>
          <p:spPr bwMode="auto">
            <a:xfrm>
              <a:off x="49346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2" name="正方形/長方形 41"/>
            <p:cNvSpPr/>
            <p:nvPr/>
          </p:nvSpPr>
          <p:spPr bwMode="auto">
            <a:xfrm>
              <a:off x="5468007" y="37403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3" name="正方形/長方形 42"/>
            <p:cNvSpPr/>
            <p:nvPr/>
          </p:nvSpPr>
          <p:spPr bwMode="auto">
            <a:xfrm>
              <a:off x="17526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4" name="正方形/長方形 43"/>
            <p:cNvSpPr/>
            <p:nvPr/>
          </p:nvSpPr>
          <p:spPr bwMode="auto">
            <a:xfrm>
              <a:off x="22860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5" name="正方形/長方形 44"/>
            <p:cNvSpPr/>
            <p:nvPr/>
          </p:nvSpPr>
          <p:spPr bwMode="auto">
            <a:xfrm>
              <a:off x="28194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6" name="正方形/長方形 45"/>
            <p:cNvSpPr/>
            <p:nvPr/>
          </p:nvSpPr>
          <p:spPr bwMode="auto">
            <a:xfrm>
              <a:off x="3352800"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7" name="正方形/長方形 46"/>
            <p:cNvSpPr/>
            <p:nvPr/>
          </p:nvSpPr>
          <p:spPr bwMode="auto">
            <a:xfrm>
              <a:off x="38678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8" name="正方形/長方形 47"/>
            <p:cNvSpPr/>
            <p:nvPr/>
          </p:nvSpPr>
          <p:spPr bwMode="auto">
            <a:xfrm>
              <a:off x="44012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49" name="正方形/長方形 48"/>
            <p:cNvSpPr/>
            <p:nvPr/>
          </p:nvSpPr>
          <p:spPr bwMode="auto">
            <a:xfrm>
              <a:off x="49346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0" name="正方形/長方形 49"/>
            <p:cNvSpPr/>
            <p:nvPr/>
          </p:nvSpPr>
          <p:spPr bwMode="auto">
            <a:xfrm>
              <a:off x="5468007" y="4273769"/>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1" name="正方形/長方形 50"/>
            <p:cNvSpPr/>
            <p:nvPr/>
          </p:nvSpPr>
          <p:spPr bwMode="auto">
            <a:xfrm>
              <a:off x="17526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2" name="正方形/長方形 51"/>
            <p:cNvSpPr/>
            <p:nvPr/>
          </p:nvSpPr>
          <p:spPr bwMode="auto">
            <a:xfrm>
              <a:off x="22860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3" name="正方形/長方形 52"/>
            <p:cNvSpPr/>
            <p:nvPr/>
          </p:nvSpPr>
          <p:spPr bwMode="auto">
            <a:xfrm>
              <a:off x="28194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4" name="正方形/長方形 53"/>
            <p:cNvSpPr/>
            <p:nvPr/>
          </p:nvSpPr>
          <p:spPr bwMode="auto">
            <a:xfrm>
              <a:off x="3352800"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5" name="正方形/長方形 54"/>
            <p:cNvSpPr/>
            <p:nvPr/>
          </p:nvSpPr>
          <p:spPr bwMode="auto">
            <a:xfrm>
              <a:off x="38678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6" name="正方形/長方形 55"/>
            <p:cNvSpPr/>
            <p:nvPr/>
          </p:nvSpPr>
          <p:spPr bwMode="auto">
            <a:xfrm>
              <a:off x="44012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7" name="正方形/長方形 56"/>
            <p:cNvSpPr/>
            <p:nvPr/>
          </p:nvSpPr>
          <p:spPr bwMode="auto">
            <a:xfrm>
              <a:off x="49346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8" name="正方形/長方形 57"/>
            <p:cNvSpPr/>
            <p:nvPr/>
          </p:nvSpPr>
          <p:spPr bwMode="auto">
            <a:xfrm>
              <a:off x="5468007" y="48137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59" name="正方形/長方形 58"/>
            <p:cNvSpPr/>
            <p:nvPr/>
          </p:nvSpPr>
          <p:spPr bwMode="auto">
            <a:xfrm>
              <a:off x="17526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0" name="正方形/長方形 59"/>
            <p:cNvSpPr/>
            <p:nvPr/>
          </p:nvSpPr>
          <p:spPr bwMode="auto">
            <a:xfrm>
              <a:off x="22860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1" name="正方形/長方形 60"/>
            <p:cNvSpPr/>
            <p:nvPr/>
          </p:nvSpPr>
          <p:spPr bwMode="auto">
            <a:xfrm>
              <a:off x="28194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2" name="正方形/長方形 61"/>
            <p:cNvSpPr/>
            <p:nvPr/>
          </p:nvSpPr>
          <p:spPr bwMode="auto">
            <a:xfrm>
              <a:off x="3352800"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3" name="正方形/長方形 62"/>
            <p:cNvSpPr/>
            <p:nvPr/>
          </p:nvSpPr>
          <p:spPr bwMode="auto">
            <a:xfrm>
              <a:off x="38678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4" name="正方形/長方形 63"/>
            <p:cNvSpPr/>
            <p:nvPr/>
          </p:nvSpPr>
          <p:spPr bwMode="auto">
            <a:xfrm>
              <a:off x="44012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5" name="正方形/長方形 64"/>
            <p:cNvSpPr/>
            <p:nvPr/>
          </p:nvSpPr>
          <p:spPr bwMode="auto">
            <a:xfrm>
              <a:off x="49346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6" name="正方形/長方形 65"/>
            <p:cNvSpPr/>
            <p:nvPr/>
          </p:nvSpPr>
          <p:spPr bwMode="auto">
            <a:xfrm>
              <a:off x="5468007" y="5347138"/>
              <a:ext cx="5334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
        <p:nvSpPr>
          <p:cNvPr id="68" name="円/楕円 67"/>
          <p:cNvSpPr/>
          <p:nvPr/>
        </p:nvSpPr>
        <p:spPr bwMode="auto">
          <a:xfrm>
            <a:off x="1075997" y="1726324"/>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9" name="円/楕円 68"/>
          <p:cNvSpPr/>
          <p:nvPr/>
        </p:nvSpPr>
        <p:spPr bwMode="auto">
          <a:xfrm>
            <a:off x="3715407" y="4966138"/>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0" name="円/楕円 69"/>
          <p:cNvSpPr/>
          <p:nvPr/>
        </p:nvSpPr>
        <p:spPr bwMode="auto">
          <a:xfrm>
            <a:off x="1066800" y="2286000"/>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1" name="円/楕円 70"/>
          <p:cNvSpPr/>
          <p:nvPr/>
        </p:nvSpPr>
        <p:spPr bwMode="auto">
          <a:xfrm>
            <a:off x="1066800" y="2845676"/>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2" name="円/楕円 71"/>
          <p:cNvSpPr/>
          <p:nvPr/>
        </p:nvSpPr>
        <p:spPr bwMode="auto">
          <a:xfrm>
            <a:off x="1075997" y="3363968"/>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3" name="円/楕円 72"/>
          <p:cNvSpPr/>
          <p:nvPr/>
        </p:nvSpPr>
        <p:spPr bwMode="auto">
          <a:xfrm>
            <a:off x="1075997" y="3897368"/>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4" name="円/楕円 73"/>
          <p:cNvSpPr/>
          <p:nvPr/>
        </p:nvSpPr>
        <p:spPr bwMode="auto">
          <a:xfrm>
            <a:off x="1591004" y="3366596"/>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5" name="円/楕円 74"/>
          <p:cNvSpPr/>
          <p:nvPr/>
        </p:nvSpPr>
        <p:spPr bwMode="auto">
          <a:xfrm>
            <a:off x="1610711" y="2278062"/>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6" name="円/楕円 75"/>
          <p:cNvSpPr/>
          <p:nvPr/>
        </p:nvSpPr>
        <p:spPr bwMode="auto">
          <a:xfrm>
            <a:off x="1600200" y="2814802"/>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7" name="円/楕円 76"/>
          <p:cNvSpPr/>
          <p:nvPr/>
        </p:nvSpPr>
        <p:spPr bwMode="auto">
          <a:xfrm>
            <a:off x="2119147" y="4966138"/>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8" name="円/楕円 77"/>
          <p:cNvSpPr/>
          <p:nvPr/>
        </p:nvSpPr>
        <p:spPr bwMode="auto">
          <a:xfrm>
            <a:off x="2133600" y="2825969"/>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79" name="円/楕円 78"/>
          <p:cNvSpPr/>
          <p:nvPr/>
        </p:nvSpPr>
        <p:spPr bwMode="auto">
          <a:xfrm>
            <a:off x="1591003" y="4435694"/>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0" name="円/楕円 79"/>
          <p:cNvSpPr/>
          <p:nvPr/>
        </p:nvSpPr>
        <p:spPr bwMode="auto">
          <a:xfrm>
            <a:off x="2123089" y="3359369"/>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1" name="円/楕円 80"/>
          <p:cNvSpPr/>
          <p:nvPr/>
        </p:nvSpPr>
        <p:spPr bwMode="auto">
          <a:xfrm>
            <a:off x="2123089" y="3892769"/>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2" name="円/楕円 81"/>
          <p:cNvSpPr/>
          <p:nvPr/>
        </p:nvSpPr>
        <p:spPr bwMode="auto">
          <a:xfrm>
            <a:off x="2119147" y="4426169"/>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3" name="円/楕円 82"/>
          <p:cNvSpPr/>
          <p:nvPr/>
        </p:nvSpPr>
        <p:spPr bwMode="auto">
          <a:xfrm>
            <a:off x="3167555" y="3883244"/>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4" name="円/楕円 83"/>
          <p:cNvSpPr/>
          <p:nvPr/>
        </p:nvSpPr>
        <p:spPr bwMode="auto">
          <a:xfrm>
            <a:off x="2657803" y="3349844"/>
            <a:ext cx="381000" cy="381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5" name="円/楕円 84"/>
          <p:cNvSpPr/>
          <p:nvPr/>
        </p:nvSpPr>
        <p:spPr bwMode="auto">
          <a:xfrm>
            <a:off x="2681452" y="3887514"/>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6" name="円/楕円 85"/>
          <p:cNvSpPr/>
          <p:nvPr/>
        </p:nvSpPr>
        <p:spPr bwMode="auto">
          <a:xfrm>
            <a:off x="2667000" y="4435694"/>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7" name="円/楕円 86"/>
          <p:cNvSpPr/>
          <p:nvPr/>
        </p:nvSpPr>
        <p:spPr bwMode="auto">
          <a:xfrm>
            <a:off x="2657803" y="4966165"/>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8" name="円/楕円 87"/>
          <p:cNvSpPr/>
          <p:nvPr/>
        </p:nvSpPr>
        <p:spPr bwMode="auto">
          <a:xfrm>
            <a:off x="3176093" y="3349844"/>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89" name="円/楕円 88"/>
          <p:cNvSpPr/>
          <p:nvPr/>
        </p:nvSpPr>
        <p:spPr bwMode="auto">
          <a:xfrm>
            <a:off x="3167555" y="4426169"/>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0" name="円/楕円 89"/>
          <p:cNvSpPr/>
          <p:nvPr/>
        </p:nvSpPr>
        <p:spPr bwMode="auto">
          <a:xfrm>
            <a:off x="3167555" y="4959569"/>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1" name="テキスト ボックス 90"/>
          <p:cNvSpPr txBox="1"/>
          <p:nvPr/>
        </p:nvSpPr>
        <p:spPr>
          <a:xfrm>
            <a:off x="5772807" y="2076226"/>
            <a:ext cx="2722220" cy="2074414"/>
          </a:xfrm>
          <a:prstGeom prst="rect">
            <a:avLst/>
          </a:prstGeom>
          <a:noFill/>
        </p:spPr>
        <p:txBody>
          <a:bodyPr wrap="none" rtlCol="0">
            <a:spAutoFit/>
          </a:bodyPr>
          <a:lstStyle/>
          <a:p>
            <a:pPr algn="l"/>
            <a:r>
              <a:rPr kumimoji="1" lang="ja-JP" altLang="en-US" dirty="0"/>
              <a:t>推論 </a:t>
            </a:r>
            <a:r>
              <a:rPr kumimoji="1" lang="en-US" altLang="ja-JP" dirty="0"/>
              <a:t>: </a:t>
            </a:r>
          </a:p>
          <a:p>
            <a:pPr algn="l"/>
            <a:r>
              <a:rPr kumimoji="1" lang="ja-JP" altLang="en-US" dirty="0"/>
              <a:t>できるだけ多くの</a:t>
            </a:r>
            <a:endParaRPr kumimoji="1" lang="en-US" altLang="ja-JP" dirty="0"/>
          </a:p>
          <a:p>
            <a:pPr algn="l"/>
            <a:r>
              <a:rPr lang="ja-JP" altLang="en-US" dirty="0"/>
              <a:t>相手石を挟める</a:t>
            </a:r>
            <a:endParaRPr lang="en-US" altLang="ja-JP" dirty="0"/>
          </a:p>
          <a:p>
            <a:pPr algn="l"/>
            <a:r>
              <a:rPr lang="ja-JP" altLang="en-US" dirty="0"/>
              <a:t>マスに打つ</a:t>
            </a:r>
            <a:endParaRPr kumimoji="1" lang="ja-JP" altLang="en-US" dirty="0"/>
          </a:p>
        </p:txBody>
      </p:sp>
      <p:sp>
        <p:nvSpPr>
          <p:cNvPr id="92" name="円/楕円 91"/>
          <p:cNvSpPr/>
          <p:nvPr/>
        </p:nvSpPr>
        <p:spPr bwMode="auto">
          <a:xfrm>
            <a:off x="3729859" y="4426169"/>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rPr>
              <a:t>1</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nvGrpSpPr>
          <p:cNvPr id="96" name="グループ化 95"/>
          <p:cNvGrpSpPr/>
          <p:nvPr/>
        </p:nvGrpSpPr>
        <p:grpSpPr>
          <a:xfrm>
            <a:off x="2133600" y="2821042"/>
            <a:ext cx="1414955" cy="1443202"/>
            <a:chOff x="3715407" y="1752600"/>
            <a:chExt cx="1414955" cy="1443202"/>
          </a:xfrm>
        </p:grpSpPr>
        <p:sp>
          <p:nvSpPr>
            <p:cNvPr id="93" name="円/楕円 92"/>
            <p:cNvSpPr/>
            <p:nvPr/>
          </p:nvSpPr>
          <p:spPr bwMode="auto">
            <a:xfrm>
              <a:off x="3715407" y="1752600"/>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4" name="円/楕円 93"/>
            <p:cNvSpPr/>
            <p:nvPr/>
          </p:nvSpPr>
          <p:spPr bwMode="auto">
            <a:xfrm>
              <a:off x="4247493" y="2267608"/>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95" name="円/楕円 94"/>
            <p:cNvSpPr/>
            <p:nvPr/>
          </p:nvSpPr>
          <p:spPr bwMode="auto">
            <a:xfrm>
              <a:off x="4749362" y="2814802"/>
              <a:ext cx="381000" cy="3810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ja-JP" altLang="en-US" dirty="0"/>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grpSp>
      <p:sp>
        <p:nvSpPr>
          <p:cNvPr id="100" name="テキスト ボックス 99"/>
          <p:cNvSpPr txBox="1"/>
          <p:nvPr/>
        </p:nvSpPr>
        <p:spPr>
          <a:xfrm>
            <a:off x="767423" y="6228528"/>
            <a:ext cx="3113353" cy="523220"/>
          </a:xfrm>
          <a:prstGeom prst="rect">
            <a:avLst/>
          </a:prstGeom>
          <a:noFill/>
        </p:spPr>
        <p:txBody>
          <a:bodyPr wrap="none" rtlCol="0">
            <a:spAutoFit/>
          </a:bodyPr>
          <a:lstStyle/>
          <a:p>
            <a:r>
              <a:rPr kumimoji="1" lang="en-US" altLang="ja-JP" dirty="0"/>
              <a:t>3</a:t>
            </a:r>
            <a:r>
              <a:rPr kumimoji="1" lang="ja-JP" altLang="en-US" dirty="0"/>
              <a:t>石を自石にできた</a:t>
            </a:r>
            <a:r>
              <a:rPr kumimoji="1" lang="en-US" altLang="ja-JP" dirty="0"/>
              <a:t>!</a:t>
            </a:r>
            <a:endParaRPr kumimoji="1" lang="ja-JP" altLang="en-US" dirty="0"/>
          </a:p>
        </p:txBody>
      </p:sp>
    </p:spTree>
    <p:extLst>
      <p:ext uri="{BB962C8B-B14F-4D97-AF65-F5344CB8AC3E}">
        <p14:creationId xmlns:p14="http://schemas.microsoft.com/office/powerpoint/2010/main" val="24329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checkerboard(across)">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additive="base">
                                        <p:cTn id="12" dur="500" fill="hold"/>
                                        <p:tgtEl>
                                          <p:spTgt spid="100"/>
                                        </p:tgtEl>
                                        <p:attrNameLst>
                                          <p:attrName>ppt_x</p:attrName>
                                        </p:attrNameLst>
                                      </p:cBhvr>
                                      <p:tavLst>
                                        <p:tav tm="0">
                                          <p:val>
                                            <p:strVal val="#ppt_x"/>
                                          </p:val>
                                        </p:tav>
                                        <p:tav tm="100000">
                                          <p:val>
                                            <p:strVal val="#ppt_x"/>
                                          </p:val>
                                        </p:tav>
                                      </p:tavLst>
                                    </p:anim>
                                    <p:anim calcmode="lin" valueType="num">
                                      <p:cBhvr additive="base">
                                        <p:cTn id="13"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ＭＳ Ｐゴシック"/>
        <a:cs typeface=""/>
      </a:majorFont>
      <a:minorFont>
        <a:latin typeface="Garamond"/>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defRPr kumimoji="1" lang="ja-JP" alt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defRPr kumimoji="1" lang="ja-JP" alt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Stream</Template>
  <TotalTime>8766</TotalTime>
  <Words>6027</Words>
  <Application>Microsoft Office PowerPoint</Application>
  <PresentationFormat>画面に合わせる (4:3)</PresentationFormat>
  <Paragraphs>784</Paragraphs>
  <Slides>45</Slides>
  <Notes>45</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45</vt:i4>
      </vt:variant>
    </vt:vector>
  </HeadingPairs>
  <TitlesOfParts>
    <vt:vector size="50" baseType="lpstr">
      <vt:lpstr>Arial</vt:lpstr>
      <vt:lpstr>Garamond</vt:lpstr>
      <vt:lpstr>Times New Roman</vt:lpstr>
      <vt:lpstr>Wingdings</vt:lpstr>
      <vt:lpstr>Stream</vt:lpstr>
      <vt:lpstr>情報論理工学 研究室</vt:lpstr>
      <vt:lpstr>PowerPoint プレゼンテーション</vt:lpstr>
      <vt:lpstr>PowerPoint プレゼンテーション</vt:lpstr>
      <vt:lpstr>PowerPoint プレゼンテーション</vt:lpstr>
      <vt:lpstr>人工知能(AI)</vt:lpstr>
      <vt:lpstr>ゲームAI</vt:lpstr>
      <vt:lpstr>ゲームAIの例：リバーシAI</vt:lpstr>
      <vt:lpstr>ゲームAIの例:リバーシAI</vt:lpstr>
      <vt:lpstr>ゲームAIの例:リバーシAI</vt:lpstr>
      <vt:lpstr>ゲームAIの例:リバーシAI</vt:lpstr>
      <vt:lpstr>ゲームの分類</vt:lpstr>
      <vt:lpstr>ゲームの分類：人数</vt:lpstr>
      <vt:lpstr>ゲームの分類：協力可能性</vt:lpstr>
      <vt:lpstr>1人用ゲームの例：クロンダイク</vt:lpstr>
      <vt:lpstr>1人用ゲームの例：ペグソリティア</vt:lpstr>
      <vt:lpstr>2人ゲームの例：板チョコ</vt:lpstr>
      <vt:lpstr>3人ゲームの例：ダイヤモンド</vt:lpstr>
      <vt:lpstr>4人ゲームの例：コントラクトブリッジ</vt:lpstr>
      <vt:lpstr>5人ゲームの例：ナポレオン</vt:lpstr>
      <vt:lpstr>多人数ゲームでの協力</vt:lpstr>
      <vt:lpstr>多人数ゲームの例：カタンの開拓者</vt:lpstr>
      <vt:lpstr>多人数ゲームの例：カタンの開拓者</vt:lpstr>
      <vt:lpstr>ゲームの分類：利得</vt:lpstr>
      <vt:lpstr>零和ゲームの例：麻雀</vt:lpstr>
      <vt:lpstr>非零和ゲームの例：双六</vt:lpstr>
      <vt:lpstr>非零和ゲームの例：クラップス</vt:lpstr>
      <vt:lpstr>ゲームの分類：有限性</vt:lpstr>
      <vt:lpstr>有限ゲームの例：連珠</vt:lpstr>
      <vt:lpstr>無限ゲームの例：テーブルとコイン</vt:lpstr>
      <vt:lpstr>有限？　無限？</vt:lpstr>
      <vt:lpstr>コラム：プロ棋士の連続千日手</vt:lpstr>
      <vt:lpstr>ゲームの分類：情報秘匿性</vt:lpstr>
      <vt:lpstr>完全情報ゲームの例：ミル</vt:lpstr>
      <vt:lpstr>不完全情報ゲームの例：ババ抜き</vt:lpstr>
      <vt:lpstr>不完全情報ゲームの例：7並べ</vt:lpstr>
      <vt:lpstr>完全情報ゲームの例：7並べ(2人)</vt:lpstr>
      <vt:lpstr>ゲームの分類：確定性</vt:lpstr>
      <vt:lpstr>確定ゲームの例：石取り</vt:lpstr>
      <vt:lpstr>不確定ゲームの例：バックギャモン</vt:lpstr>
      <vt:lpstr>ゲームの分類：手番</vt:lpstr>
      <vt:lpstr>順次型ゲームの例：ファイブアップ</vt:lpstr>
      <vt:lpstr>同時型ゲームの例：じゃんけん</vt:lpstr>
      <vt:lpstr>勝率100%のじゃんけんロボット</vt:lpstr>
      <vt:lpstr>反射型ゲームの例：スピード</vt:lpstr>
      <vt:lpstr>宿題：ゲームの分類</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Takashi</dc:creator>
  <cp:lastModifiedBy>石水隆</cp:lastModifiedBy>
  <cp:revision>400</cp:revision>
  <cp:lastPrinted>1601-01-01T00:00:00Z</cp:lastPrinted>
  <dcterms:created xsi:type="dcterms:W3CDTF">1601-01-01T00:00:00Z</dcterms:created>
  <dcterms:modified xsi:type="dcterms:W3CDTF">2020-09-10T00:56:40Z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