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01" r:id="rId2"/>
    <p:sldId id="396" r:id="rId3"/>
    <p:sldId id="404" r:id="rId4"/>
    <p:sldId id="397" r:id="rId5"/>
    <p:sldId id="420" r:id="rId6"/>
    <p:sldId id="405" r:id="rId7"/>
    <p:sldId id="421" r:id="rId8"/>
    <p:sldId id="423" r:id="rId9"/>
    <p:sldId id="398" r:id="rId10"/>
    <p:sldId id="422" r:id="rId11"/>
  </p:sldIdLst>
  <p:sldSz cx="9144000" cy="6858000" type="screen4x3"/>
  <p:notesSz cx="9893300" cy="6729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4000" kern="1200">
        <a:solidFill>
          <a:srgbClr val="00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000" kern="1200">
        <a:solidFill>
          <a:srgbClr val="00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000" kern="1200">
        <a:solidFill>
          <a:srgbClr val="00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000" kern="1200">
        <a:solidFill>
          <a:srgbClr val="00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000" kern="1200">
        <a:solidFill>
          <a:srgbClr val="00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sz="4000" kern="1200">
        <a:solidFill>
          <a:srgbClr val="00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sz="4000" kern="1200">
        <a:solidFill>
          <a:srgbClr val="00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sz="4000" kern="1200">
        <a:solidFill>
          <a:srgbClr val="00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sz="4000" kern="1200">
        <a:solidFill>
          <a:srgbClr val="000000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812">
          <p15:clr>
            <a:srgbClr val="A4A3A4"/>
          </p15:clr>
        </p15:guide>
        <p15:guide id="2" pos="28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110" y="1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1812"/>
        <p:guide pos="28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86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524" tIns="52262" rIns="104524" bIns="52262" numCol="1" anchor="t" anchorCtr="0" compatLnSpc="1">
            <a:prstTxWarp prst="textNoShape">
              <a:avLst/>
            </a:prstTxWarp>
          </a:bodyPr>
          <a:lstStyle>
            <a:lvl1pPr defTabSz="1045901"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03875" y="0"/>
            <a:ext cx="42878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524" tIns="52262" rIns="104524" bIns="52262" numCol="1" anchor="t" anchorCtr="0" compatLnSpc="1">
            <a:prstTxWarp prst="textNoShape">
              <a:avLst/>
            </a:prstTxWarp>
          </a:bodyPr>
          <a:lstStyle>
            <a:lvl1pPr algn="r" defTabSz="1045901"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1275"/>
            <a:ext cx="4286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524" tIns="52262" rIns="104524" bIns="52262" numCol="1" anchor="b" anchorCtr="0" compatLnSpc="1">
            <a:prstTxWarp prst="textNoShape">
              <a:avLst/>
            </a:prstTxWarp>
          </a:bodyPr>
          <a:lstStyle>
            <a:lvl1pPr defTabSz="1045901"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03875" y="6391275"/>
            <a:ext cx="42878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524" tIns="52262" rIns="104524" bIns="52262" numCol="1" anchor="b" anchorCtr="0" compatLnSpc="1">
            <a:prstTxWarp prst="textNoShape">
              <a:avLst/>
            </a:prstTxWarp>
          </a:bodyPr>
          <a:lstStyle>
            <a:lvl1pPr algn="r" defTabSz="1044575">
              <a:defRPr sz="1400">
                <a:solidFill>
                  <a:schemeClr val="tx1"/>
                </a:solidFill>
              </a:defRPr>
            </a:lvl1pPr>
          </a:lstStyle>
          <a:p>
            <a:fld id="{C26B713F-1ACA-48A7-9C93-E46FAF4D13AA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44550" y="0"/>
            <a:ext cx="3024188" cy="2266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57225" y="2717800"/>
            <a:ext cx="7667625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en-US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umimoji="1" sz="1200" kern="1200">
        <a:solidFill>
          <a:srgbClr val="000000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umimoji="1" sz="1200" kern="1200">
        <a:solidFill>
          <a:srgbClr val="000000"/>
        </a:solidFill>
        <a:latin typeface="Times New Roman" pitchFamily="18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umimoji="1" sz="1200" kern="1200">
        <a:solidFill>
          <a:srgbClr val="000000"/>
        </a:solidFill>
        <a:latin typeface="Times New Roman" pitchFamily="18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umimoji="1" sz="1200" kern="1200">
        <a:solidFill>
          <a:srgbClr val="000000"/>
        </a:solidFill>
        <a:latin typeface="Times New Roman" pitchFamily="18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umimoji="1" sz="1200" kern="1200">
        <a:solidFill>
          <a:srgbClr val="000000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57225" y="2717800"/>
            <a:ext cx="7667625" cy="25542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278" tIns="41639" rIns="83278" bIns="41639" anchor="ctr"/>
          <a:lstStyle/>
          <a:p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57225" y="2717800"/>
            <a:ext cx="7667625" cy="25542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278" tIns="41639" rIns="83278" bIns="41639" anchor="ctr"/>
          <a:lstStyle/>
          <a:p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57225" y="2717800"/>
            <a:ext cx="7667625" cy="25542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278" tIns="41639" rIns="83278" bIns="41639" anchor="ctr"/>
          <a:lstStyle/>
          <a:p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57225" y="2717800"/>
            <a:ext cx="7667625" cy="25542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278" tIns="41639" rIns="83278" bIns="41639" anchor="ctr"/>
          <a:lstStyle/>
          <a:p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57225" y="2717800"/>
            <a:ext cx="7667625" cy="25542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278" tIns="41639" rIns="83278" bIns="41639" anchor="ctr"/>
          <a:lstStyle/>
          <a:p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074447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57225" y="2717800"/>
            <a:ext cx="7667625" cy="25542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278" tIns="41639" rIns="83278" bIns="41639" anchor="ctr"/>
          <a:lstStyle/>
          <a:p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10753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57225" y="2717800"/>
            <a:ext cx="7667625" cy="25542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278" tIns="41639" rIns="83278" bIns="41639" anchor="ctr"/>
          <a:lstStyle/>
          <a:p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0" name="ノート プレースホルダ 2"/>
          <p:cNvSpPr txBox="1"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21832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985660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366713"/>
            <a:ext cx="1941513" cy="66389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366713"/>
            <a:ext cx="5676900" cy="66389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51504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366713"/>
            <a:ext cx="7770813" cy="162877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39441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19006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42794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5024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5024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534822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06423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35382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427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71617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5757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1"/>
          <p:cNvSpPr txBox="1"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40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40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40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40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40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endParaRPr kumimoji="0" lang="ja-JP" altLang="en-US"/>
          </a:p>
        </p:txBody>
      </p:sp>
      <p:sp>
        <p:nvSpPr>
          <p:cNvPr id="1027" name="Text Box 2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40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40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40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40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40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endParaRPr kumimoji="0" lang="ja-JP" altLang="en-US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66713"/>
            <a:ext cx="7770813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/>
              <a:t>タイトルテキストの書式を編集するにはクリックします。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502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/>
              <a:t>アウトラインテキストの書式を編集するにはクリックします。</a:t>
            </a:r>
          </a:p>
          <a:p>
            <a:pPr lvl="1"/>
            <a:r>
              <a:rPr lang="en-GB" altLang="ja-JP"/>
              <a:t>2</a:t>
            </a:r>
            <a:r>
              <a:rPr lang="ja-JP" altLang="en-GB"/>
              <a:t>レベル目のアウトライン</a:t>
            </a:r>
          </a:p>
          <a:p>
            <a:pPr lvl="2"/>
            <a:r>
              <a:rPr lang="en-GB" altLang="ja-JP"/>
              <a:t>3</a:t>
            </a:r>
            <a:r>
              <a:rPr lang="ja-JP" altLang="en-GB"/>
              <a:t>レベル目のアウトライン</a:t>
            </a:r>
          </a:p>
          <a:p>
            <a:pPr lvl="3"/>
            <a:r>
              <a:rPr lang="en-GB" altLang="ja-JP"/>
              <a:t>4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5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6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7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8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9</a:t>
            </a:r>
            <a:r>
              <a:rPr lang="ja-JP" altLang="en-GB"/>
              <a:t>レベル目のアウトライン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4400">
          <a:solidFill>
            <a:srgbClr val="000000"/>
          </a:solidFill>
          <a:latin typeface="+mj-lt"/>
          <a:ea typeface="+mj-ea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4400">
          <a:solidFill>
            <a:srgbClr val="000000"/>
          </a:solidFill>
          <a:latin typeface="Times New Roman" pitchFamily="18" charset="0"/>
          <a:ea typeface="ＭＳ Ｐゴシック" pitchFamily="50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4400">
          <a:solidFill>
            <a:srgbClr val="000000"/>
          </a:solidFill>
          <a:latin typeface="Times New Roman" pitchFamily="18" charset="0"/>
          <a:ea typeface="ＭＳ Ｐゴシック" pitchFamily="50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4400">
          <a:solidFill>
            <a:srgbClr val="000000"/>
          </a:solidFill>
          <a:latin typeface="Times New Roman" pitchFamily="18" charset="0"/>
          <a:ea typeface="ＭＳ Ｐゴシック" pitchFamily="50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4400">
          <a:solidFill>
            <a:srgbClr val="000000"/>
          </a:solidFill>
          <a:latin typeface="Times New Roman" pitchFamily="18" charset="0"/>
          <a:ea typeface="ＭＳ Ｐゴシック" pitchFamily="50" charset="-128"/>
          <a:cs typeface="ＭＳ Ｐゴシック" charset="0"/>
        </a:defRPr>
      </a:lvl5pPr>
      <a:lvl6pPr marL="1536700" indent="-2159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pitchFamily="18" charset="0"/>
          <a:ea typeface="ＭＳ Ｐゴシック" pitchFamily="50" charset="-128"/>
        </a:defRPr>
      </a:lvl6pPr>
      <a:lvl7pPr marL="1993900" indent="-2159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pitchFamily="18" charset="0"/>
          <a:ea typeface="ＭＳ Ｐゴシック" pitchFamily="50" charset="-128"/>
        </a:defRPr>
      </a:lvl7pPr>
      <a:lvl8pPr marL="2451100" indent="-2159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pitchFamily="18" charset="0"/>
          <a:ea typeface="ＭＳ Ｐゴシック" pitchFamily="50" charset="-128"/>
        </a:defRPr>
      </a:lvl8pPr>
      <a:lvl9pPr marL="2908300" indent="-2159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1313" indent="-341313" algn="l" defTabSz="449263" rtl="0" eaLnBrk="0" fontAlgn="base" hangingPunct="0">
        <a:spcBef>
          <a:spcPts val="788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kumimoji="1" sz="3200">
          <a:solidFill>
            <a:srgbClr val="000000"/>
          </a:solidFill>
          <a:latin typeface="+mn-lt"/>
          <a:ea typeface="+mn-ea"/>
          <a:cs typeface="ＭＳ Ｐゴシック" charset="0"/>
        </a:defRPr>
      </a:lvl1pPr>
      <a:lvl2pPr marL="741363" indent="-284163" algn="l" defTabSz="449263" rtl="0" eaLnBrk="0" fontAlgn="base" hangingPunct="0">
        <a:spcBef>
          <a:spcPts val="688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kumimoji="1"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588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kumimoji="1"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88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kumimoji="1"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88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kumimoji="1"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spcBef>
          <a:spcPts val="488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spcBef>
          <a:spcPts val="488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spcBef>
          <a:spcPts val="488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spcBef>
          <a:spcPts val="488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827584" y="1412776"/>
            <a:ext cx="7043738" cy="785812"/>
          </a:xfrm>
        </p:spPr>
        <p:txBody>
          <a:bodyPr lIns="90000" tIns="46800" rIns="90000" bIns="46800"/>
          <a:lstStyle/>
          <a:p>
            <a:pPr marL="0" indent="0" algn="ctr" eaLnBrk="1" hangingPunct="1">
              <a:lnSpc>
                <a:spcPct val="83000"/>
              </a:lnSpc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0" lang="ja-JP" altLang="en-US" sz="4800" dirty="0"/>
              <a:t>テストの重要性について</a:t>
            </a:r>
            <a:endParaRPr kumimoji="0" lang="ja-JP" altLang="en-GB" sz="4800" dirty="0"/>
          </a:p>
        </p:txBody>
      </p:sp>
      <p:sp>
        <p:nvSpPr>
          <p:cNvPr id="12290" name="テキスト ボックス 4"/>
          <p:cNvSpPr txBox="1">
            <a:spLocks noChangeArrowheads="1"/>
          </p:cNvSpPr>
          <p:nvPr/>
        </p:nvSpPr>
        <p:spPr bwMode="auto">
          <a:xfrm>
            <a:off x="467544" y="3356992"/>
            <a:ext cx="8183972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indent="45085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ジェイコムショック</a:t>
            </a:r>
            <a:endParaRPr lang="en-US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中華航空機事故</a:t>
            </a:r>
            <a:endParaRPr lang="en-US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ボーイング</a:t>
            </a:r>
            <a:r>
              <a:rPr lang="en-US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737 Max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墜落事故</a:t>
            </a:r>
            <a:endParaRPr lang="en-US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Windows Vista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の</a:t>
            </a:r>
            <a:r>
              <a:rPr lang="en-US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DHCP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サーバ問題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テキスト ボックス 2"/>
          <p:cNvSpPr txBox="1">
            <a:spLocks noChangeArrowheads="1"/>
          </p:cNvSpPr>
          <p:nvPr/>
        </p:nvSpPr>
        <p:spPr bwMode="auto">
          <a:xfrm>
            <a:off x="2952750" y="84138"/>
            <a:ext cx="54514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/>
              <a:t>DHCP</a:t>
            </a:r>
            <a:r>
              <a:rPr lang="ja-JP" altLang="en-US"/>
              <a:t>サーバ</a:t>
            </a:r>
            <a:r>
              <a:rPr lang="en-US" altLang="ja-JP" sz="2400"/>
              <a:t>(</a:t>
            </a:r>
            <a:r>
              <a:rPr lang="ja-JP" altLang="en-US" sz="2400"/>
              <a:t>ネットワーク技術</a:t>
            </a:r>
            <a:endParaRPr lang="en-US" altLang="ja-JP" sz="2400"/>
          </a:p>
          <a:p>
            <a:r>
              <a:rPr lang="ja-JP" altLang="en-US" sz="2400"/>
              <a:t>　　　　　　　　　               ネットワーク演習</a:t>
            </a:r>
            <a:r>
              <a:rPr lang="en-US" altLang="ja-JP" sz="2400"/>
              <a:t>)</a:t>
            </a:r>
            <a:endParaRPr lang="ja-JP" altLang="en-US" sz="2400"/>
          </a:p>
        </p:txBody>
      </p:sp>
      <p:sp>
        <p:nvSpPr>
          <p:cNvPr id="26626" name="server"/>
          <p:cNvSpPr>
            <a:spLocks noEditPoints="1" noChangeArrowheads="1"/>
          </p:cNvSpPr>
          <p:nvPr/>
        </p:nvSpPr>
        <p:spPr bwMode="auto">
          <a:xfrm>
            <a:off x="5357813" y="1214438"/>
            <a:ext cx="1166812" cy="2214562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0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0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761 w 21600"/>
              <a:gd name="T25" fmla="*/ 22454 h 21600"/>
              <a:gd name="T26" fmla="*/ 21069 w 21600"/>
              <a:gd name="T27" fmla="*/ 28282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27" name="computr1"/>
          <p:cNvSpPr>
            <a:spLocks noEditPoints="1" noChangeArrowheads="1"/>
          </p:cNvSpPr>
          <p:nvPr/>
        </p:nvSpPr>
        <p:spPr bwMode="auto">
          <a:xfrm>
            <a:off x="500063" y="4857750"/>
            <a:ext cx="942975" cy="92551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0 h 21600"/>
              <a:gd name="T4" fmla="*/ 2147483647 w 21600"/>
              <a:gd name="T5" fmla="*/ 0 h 21600"/>
              <a:gd name="T6" fmla="*/ 0 w 21600"/>
              <a:gd name="T7" fmla="*/ 2147483647 h 21600"/>
              <a:gd name="T8" fmla="*/ 0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2147483647 w 21600"/>
              <a:gd name="T21" fmla="*/ 2147483647 h 21600"/>
              <a:gd name="T22" fmla="*/ 2147483647 w 21600"/>
              <a:gd name="T23" fmla="*/ 2147483647 h 21600"/>
              <a:gd name="T24" fmla="*/ 0 w 21600"/>
              <a:gd name="T25" fmla="*/ 2147483647 h 21600"/>
              <a:gd name="T26" fmla="*/ 2147483647 w 21600"/>
              <a:gd name="T27" fmla="*/ 2147483647 h 2160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4923 w 21600"/>
              <a:gd name="T43" fmla="*/ 2541 h 21600"/>
              <a:gd name="T44" fmla="*/ 16756 w 21600"/>
              <a:gd name="T45" fmla="*/ 11153 h 2160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28" name="computr1"/>
          <p:cNvSpPr>
            <a:spLocks noEditPoints="1" noChangeArrowheads="1"/>
          </p:cNvSpPr>
          <p:nvPr/>
        </p:nvSpPr>
        <p:spPr bwMode="auto">
          <a:xfrm>
            <a:off x="1571625" y="4857750"/>
            <a:ext cx="942975" cy="92551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0 h 21600"/>
              <a:gd name="T4" fmla="*/ 2147483647 w 21600"/>
              <a:gd name="T5" fmla="*/ 0 h 21600"/>
              <a:gd name="T6" fmla="*/ 0 w 21600"/>
              <a:gd name="T7" fmla="*/ 2147483647 h 21600"/>
              <a:gd name="T8" fmla="*/ 0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2147483647 w 21600"/>
              <a:gd name="T21" fmla="*/ 2147483647 h 21600"/>
              <a:gd name="T22" fmla="*/ 2147483647 w 21600"/>
              <a:gd name="T23" fmla="*/ 2147483647 h 21600"/>
              <a:gd name="T24" fmla="*/ 0 w 21600"/>
              <a:gd name="T25" fmla="*/ 2147483647 h 21600"/>
              <a:gd name="T26" fmla="*/ 2147483647 w 21600"/>
              <a:gd name="T27" fmla="*/ 2147483647 h 2160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4923 w 21600"/>
              <a:gd name="T43" fmla="*/ 2541 h 21600"/>
              <a:gd name="T44" fmla="*/ 16756 w 21600"/>
              <a:gd name="T45" fmla="*/ 11153 h 2160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29" name="computr1"/>
          <p:cNvSpPr>
            <a:spLocks noEditPoints="1" noChangeArrowheads="1"/>
          </p:cNvSpPr>
          <p:nvPr/>
        </p:nvSpPr>
        <p:spPr bwMode="auto">
          <a:xfrm>
            <a:off x="2714625" y="4857750"/>
            <a:ext cx="942975" cy="92551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0 h 21600"/>
              <a:gd name="T4" fmla="*/ 2147483647 w 21600"/>
              <a:gd name="T5" fmla="*/ 0 h 21600"/>
              <a:gd name="T6" fmla="*/ 0 w 21600"/>
              <a:gd name="T7" fmla="*/ 2147483647 h 21600"/>
              <a:gd name="T8" fmla="*/ 0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2147483647 w 21600"/>
              <a:gd name="T21" fmla="*/ 2147483647 h 21600"/>
              <a:gd name="T22" fmla="*/ 2147483647 w 21600"/>
              <a:gd name="T23" fmla="*/ 2147483647 h 21600"/>
              <a:gd name="T24" fmla="*/ 0 w 21600"/>
              <a:gd name="T25" fmla="*/ 2147483647 h 21600"/>
              <a:gd name="T26" fmla="*/ 2147483647 w 21600"/>
              <a:gd name="T27" fmla="*/ 2147483647 h 2160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4923 w 21600"/>
              <a:gd name="T43" fmla="*/ 2541 h 21600"/>
              <a:gd name="T44" fmla="*/ 16756 w 21600"/>
              <a:gd name="T45" fmla="*/ 11153 h 2160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30" name="computr1"/>
          <p:cNvSpPr>
            <a:spLocks noEditPoints="1" noChangeArrowheads="1"/>
          </p:cNvSpPr>
          <p:nvPr/>
        </p:nvSpPr>
        <p:spPr bwMode="auto">
          <a:xfrm>
            <a:off x="3929063" y="4857750"/>
            <a:ext cx="942975" cy="92551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0 h 21600"/>
              <a:gd name="T4" fmla="*/ 2147483647 w 21600"/>
              <a:gd name="T5" fmla="*/ 0 h 21600"/>
              <a:gd name="T6" fmla="*/ 0 w 21600"/>
              <a:gd name="T7" fmla="*/ 2147483647 h 21600"/>
              <a:gd name="T8" fmla="*/ 0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2147483647 w 21600"/>
              <a:gd name="T21" fmla="*/ 2147483647 h 21600"/>
              <a:gd name="T22" fmla="*/ 2147483647 w 21600"/>
              <a:gd name="T23" fmla="*/ 2147483647 h 21600"/>
              <a:gd name="T24" fmla="*/ 0 w 21600"/>
              <a:gd name="T25" fmla="*/ 2147483647 h 21600"/>
              <a:gd name="T26" fmla="*/ 2147483647 w 21600"/>
              <a:gd name="T27" fmla="*/ 2147483647 h 2160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4923 w 21600"/>
              <a:gd name="T43" fmla="*/ 2541 h 21600"/>
              <a:gd name="T44" fmla="*/ 16756 w 21600"/>
              <a:gd name="T45" fmla="*/ 11153 h 2160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31" name="computr1"/>
          <p:cNvSpPr>
            <a:spLocks noEditPoints="1" noChangeArrowheads="1"/>
          </p:cNvSpPr>
          <p:nvPr/>
        </p:nvSpPr>
        <p:spPr bwMode="auto">
          <a:xfrm>
            <a:off x="5072063" y="4857750"/>
            <a:ext cx="942975" cy="92551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0 h 21600"/>
              <a:gd name="T4" fmla="*/ 2147483647 w 21600"/>
              <a:gd name="T5" fmla="*/ 0 h 21600"/>
              <a:gd name="T6" fmla="*/ 0 w 21600"/>
              <a:gd name="T7" fmla="*/ 2147483647 h 21600"/>
              <a:gd name="T8" fmla="*/ 0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2147483647 w 21600"/>
              <a:gd name="T21" fmla="*/ 2147483647 h 21600"/>
              <a:gd name="T22" fmla="*/ 2147483647 w 21600"/>
              <a:gd name="T23" fmla="*/ 2147483647 h 21600"/>
              <a:gd name="T24" fmla="*/ 0 w 21600"/>
              <a:gd name="T25" fmla="*/ 2147483647 h 21600"/>
              <a:gd name="T26" fmla="*/ 2147483647 w 21600"/>
              <a:gd name="T27" fmla="*/ 2147483647 h 2160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4923 w 21600"/>
              <a:gd name="T43" fmla="*/ 2541 h 21600"/>
              <a:gd name="T44" fmla="*/ 16756 w 21600"/>
              <a:gd name="T45" fmla="*/ 11153 h 2160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6632" name="computr1"/>
          <p:cNvSpPr>
            <a:spLocks noEditPoints="1" noChangeArrowheads="1"/>
          </p:cNvSpPr>
          <p:nvPr/>
        </p:nvSpPr>
        <p:spPr bwMode="auto">
          <a:xfrm>
            <a:off x="6286500" y="4857750"/>
            <a:ext cx="942975" cy="92551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0 h 21600"/>
              <a:gd name="T4" fmla="*/ 2147483647 w 21600"/>
              <a:gd name="T5" fmla="*/ 0 h 21600"/>
              <a:gd name="T6" fmla="*/ 0 w 21600"/>
              <a:gd name="T7" fmla="*/ 2147483647 h 21600"/>
              <a:gd name="T8" fmla="*/ 0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2147483647 w 21600"/>
              <a:gd name="T17" fmla="*/ 2147483647 h 21600"/>
              <a:gd name="T18" fmla="*/ 2147483647 w 21600"/>
              <a:gd name="T19" fmla="*/ 2147483647 h 21600"/>
              <a:gd name="T20" fmla="*/ 2147483647 w 21600"/>
              <a:gd name="T21" fmla="*/ 2147483647 h 21600"/>
              <a:gd name="T22" fmla="*/ 2147483647 w 21600"/>
              <a:gd name="T23" fmla="*/ 2147483647 h 21600"/>
              <a:gd name="T24" fmla="*/ 0 w 21600"/>
              <a:gd name="T25" fmla="*/ 2147483647 h 21600"/>
              <a:gd name="T26" fmla="*/ 2147483647 w 21600"/>
              <a:gd name="T27" fmla="*/ 2147483647 h 2160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4923 w 21600"/>
              <a:gd name="T43" fmla="*/ 2541 h 21600"/>
              <a:gd name="T44" fmla="*/ 16756 w 21600"/>
              <a:gd name="T45" fmla="*/ 11153 h 2160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cxnSp>
        <p:nvCxnSpPr>
          <p:cNvPr id="26633" name="直線コネクタ 11"/>
          <p:cNvCxnSpPr>
            <a:cxnSpLocks noChangeShapeType="1"/>
          </p:cNvCxnSpPr>
          <p:nvPr/>
        </p:nvCxnSpPr>
        <p:spPr bwMode="auto">
          <a:xfrm rot="5400000" flipH="1" flipV="1">
            <a:off x="713581" y="4644232"/>
            <a:ext cx="42862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34" name="直線コネクタ 12"/>
          <p:cNvCxnSpPr>
            <a:cxnSpLocks noChangeShapeType="1"/>
          </p:cNvCxnSpPr>
          <p:nvPr/>
        </p:nvCxnSpPr>
        <p:spPr bwMode="auto">
          <a:xfrm rot="5400000" flipH="1" flipV="1">
            <a:off x="1786731" y="4642644"/>
            <a:ext cx="42862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35" name="直線コネクタ 13"/>
          <p:cNvCxnSpPr>
            <a:cxnSpLocks noChangeShapeType="1"/>
          </p:cNvCxnSpPr>
          <p:nvPr/>
        </p:nvCxnSpPr>
        <p:spPr bwMode="auto">
          <a:xfrm rot="5400000" flipH="1" flipV="1">
            <a:off x="2929731" y="4642644"/>
            <a:ext cx="42862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36" name="直線コネクタ 14"/>
          <p:cNvCxnSpPr>
            <a:cxnSpLocks noChangeShapeType="1"/>
          </p:cNvCxnSpPr>
          <p:nvPr/>
        </p:nvCxnSpPr>
        <p:spPr bwMode="auto">
          <a:xfrm rot="5400000" flipH="1" flipV="1">
            <a:off x="4144169" y="4642644"/>
            <a:ext cx="4286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37" name="直線コネクタ 15"/>
          <p:cNvCxnSpPr>
            <a:cxnSpLocks noChangeShapeType="1"/>
          </p:cNvCxnSpPr>
          <p:nvPr/>
        </p:nvCxnSpPr>
        <p:spPr bwMode="auto">
          <a:xfrm rot="5400000" flipH="1" flipV="1">
            <a:off x="5287169" y="4642644"/>
            <a:ext cx="4286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38" name="直線コネクタ 16"/>
          <p:cNvCxnSpPr>
            <a:cxnSpLocks noChangeShapeType="1"/>
          </p:cNvCxnSpPr>
          <p:nvPr/>
        </p:nvCxnSpPr>
        <p:spPr bwMode="auto">
          <a:xfrm rot="5400000" flipH="1" flipV="1">
            <a:off x="6501606" y="4642644"/>
            <a:ext cx="42862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39" name="直線コネクタ 18"/>
          <p:cNvCxnSpPr>
            <a:cxnSpLocks noChangeShapeType="1"/>
          </p:cNvCxnSpPr>
          <p:nvPr/>
        </p:nvCxnSpPr>
        <p:spPr bwMode="auto">
          <a:xfrm>
            <a:off x="939800" y="4429125"/>
            <a:ext cx="578643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40" name="直線コネクタ 20"/>
          <p:cNvCxnSpPr>
            <a:cxnSpLocks noChangeShapeType="1"/>
          </p:cNvCxnSpPr>
          <p:nvPr/>
        </p:nvCxnSpPr>
        <p:spPr bwMode="auto">
          <a:xfrm rot="5400000" flipH="1" flipV="1">
            <a:off x="5572919" y="3929857"/>
            <a:ext cx="10001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641" name="フリーフォーム 22"/>
          <p:cNvSpPr>
            <a:spLocks noChangeArrowheads="1"/>
          </p:cNvSpPr>
          <p:nvPr/>
        </p:nvSpPr>
        <p:spPr bwMode="auto">
          <a:xfrm>
            <a:off x="214313" y="-285750"/>
            <a:ext cx="2871787" cy="2863850"/>
          </a:xfrm>
          <a:custGeom>
            <a:avLst/>
            <a:gdLst>
              <a:gd name="T0" fmla="*/ 407328 w 2872408"/>
              <a:gd name="T1" fmla="*/ 140630 h 2863962"/>
              <a:gd name="T2" fmla="*/ 486807 w 2872408"/>
              <a:gd name="T3" fmla="*/ 100876 h 2863962"/>
              <a:gd name="T4" fmla="*/ 685504 w 2872408"/>
              <a:gd name="T5" fmla="*/ 31308 h 2863962"/>
              <a:gd name="T6" fmla="*/ 1003418 w 2872408"/>
              <a:gd name="T7" fmla="*/ 21369 h 2863962"/>
              <a:gd name="T8" fmla="*/ 1102766 w 2872408"/>
              <a:gd name="T9" fmla="*/ 51185 h 2863962"/>
              <a:gd name="T10" fmla="*/ 1192179 w 2872408"/>
              <a:gd name="T11" fmla="*/ 170444 h 2863962"/>
              <a:gd name="T12" fmla="*/ 1231920 w 2872408"/>
              <a:gd name="T13" fmla="*/ 249951 h 2863962"/>
              <a:gd name="T14" fmla="*/ 1818074 w 2872408"/>
              <a:gd name="T15" fmla="*/ 359274 h 2863962"/>
              <a:gd name="T16" fmla="*/ 1977031 w 2872408"/>
              <a:gd name="T17" fmla="*/ 389089 h 2863962"/>
              <a:gd name="T18" fmla="*/ 2135989 w 2872408"/>
              <a:gd name="T19" fmla="*/ 478533 h 2863962"/>
              <a:gd name="T20" fmla="*/ 2205533 w 2872408"/>
              <a:gd name="T21" fmla="*/ 528225 h 2863962"/>
              <a:gd name="T22" fmla="*/ 2265141 w 2872408"/>
              <a:gd name="T23" fmla="*/ 597795 h 2863962"/>
              <a:gd name="T24" fmla="*/ 2314815 w 2872408"/>
              <a:gd name="T25" fmla="*/ 766746 h 2863962"/>
              <a:gd name="T26" fmla="*/ 2324750 w 2872408"/>
              <a:gd name="T27" fmla="*/ 1005267 h 2863962"/>
              <a:gd name="T28" fmla="*/ 2384359 w 2872408"/>
              <a:gd name="T29" fmla="*/ 1064896 h 2863962"/>
              <a:gd name="T30" fmla="*/ 2463838 w 2872408"/>
              <a:gd name="T31" fmla="*/ 1104650 h 2863962"/>
              <a:gd name="T32" fmla="*/ 2632731 w 2872408"/>
              <a:gd name="T33" fmla="*/ 1174218 h 2863962"/>
              <a:gd name="T34" fmla="*/ 2742014 w 2872408"/>
              <a:gd name="T35" fmla="*/ 1243786 h 2863962"/>
              <a:gd name="T36" fmla="*/ 2781752 w 2872408"/>
              <a:gd name="T37" fmla="*/ 1333232 h 2863962"/>
              <a:gd name="T38" fmla="*/ 2811558 w 2872408"/>
              <a:gd name="T39" fmla="*/ 1392863 h 2863962"/>
              <a:gd name="T40" fmla="*/ 2851296 w 2872408"/>
              <a:gd name="T41" fmla="*/ 1581691 h 2863962"/>
              <a:gd name="T42" fmla="*/ 2861231 w 2872408"/>
              <a:gd name="T43" fmla="*/ 2128301 h 2863962"/>
              <a:gd name="T44" fmla="*/ 2811558 w 2872408"/>
              <a:gd name="T45" fmla="*/ 2257500 h 2863962"/>
              <a:gd name="T46" fmla="*/ 2632731 w 2872408"/>
              <a:gd name="T47" fmla="*/ 2297252 h 2863962"/>
              <a:gd name="T48" fmla="*/ 2533382 w 2872408"/>
              <a:gd name="T49" fmla="*/ 2327067 h 2863962"/>
              <a:gd name="T50" fmla="*/ 2424099 w 2872408"/>
              <a:gd name="T51" fmla="*/ 2386698 h 2863962"/>
              <a:gd name="T52" fmla="*/ 2374425 w 2872408"/>
              <a:gd name="T53" fmla="*/ 2426451 h 2863962"/>
              <a:gd name="T54" fmla="*/ 2285012 w 2872408"/>
              <a:gd name="T55" fmla="*/ 2486082 h 2863962"/>
              <a:gd name="T56" fmla="*/ 2195597 w 2872408"/>
              <a:gd name="T57" fmla="*/ 2565589 h 2863962"/>
              <a:gd name="T58" fmla="*/ 2126054 w 2872408"/>
              <a:gd name="T59" fmla="*/ 2605341 h 2863962"/>
              <a:gd name="T60" fmla="*/ 2046574 w 2872408"/>
              <a:gd name="T61" fmla="*/ 2684848 h 2863962"/>
              <a:gd name="T62" fmla="*/ 1957162 w 2872408"/>
              <a:gd name="T63" fmla="*/ 2774293 h 2863962"/>
              <a:gd name="T64" fmla="*/ 1847878 w 2872408"/>
              <a:gd name="T65" fmla="*/ 2833923 h 2863962"/>
              <a:gd name="T66" fmla="*/ 1569703 w 2872408"/>
              <a:gd name="T67" fmla="*/ 2863738 h 2863962"/>
              <a:gd name="T68" fmla="*/ 1092832 w 2872408"/>
              <a:gd name="T69" fmla="*/ 2823986 h 2863962"/>
              <a:gd name="T70" fmla="*/ 1013353 w 2872408"/>
              <a:gd name="T71" fmla="*/ 2794171 h 2863962"/>
              <a:gd name="T72" fmla="*/ 923939 w 2872408"/>
              <a:gd name="T73" fmla="*/ 2674909 h 2863962"/>
              <a:gd name="T74" fmla="*/ 894135 w 2872408"/>
              <a:gd name="T75" fmla="*/ 2595402 h 2863962"/>
              <a:gd name="T76" fmla="*/ 874265 w 2872408"/>
              <a:gd name="T77" fmla="*/ 2476142 h 2863962"/>
              <a:gd name="T78" fmla="*/ 854395 w 2872408"/>
              <a:gd name="T79" fmla="*/ 2207808 h 2863962"/>
              <a:gd name="T80" fmla="*/ 695439 w 2872408"/>
              <a:gd name="T81" fmla="*/ 2177992 h 2863962"/>
              <a:gd name="T82" fmla="*/ 576219 w 2872408"/>
              <a:gd name="T83" fmla="*/ 2148177 h 2863962"/>
              <a:gd name="T84" fmla="*/ 417263 w 2872408"/>
              <a:gd name="T85" fmla="*/ 2118362 h 2863962"/>
              <a:gd name="T86" fmla="*/ 298046 w 2872408"/>
              <a:gd name="T87" fmla="*/ 2038855 h 2863962"/>
              <a:gd name="T88" fmla="*/ 208631 w 2872408"/>
              <a:gd name="T89" fmla="*/ 1909656 h 2863962"/>
              <a:gd name="T90" fmla="*/ 158958 w 2872408"/>
              <a:gd name="T91" fmla="*/ 1740705 h 2863962"/>
              <a:gd name="T92" fmla="*/ 129152 w 2872408"/>
              <a:gd name="T93" fmla="*/ 1631382 h 2863962"/>
              <a:gd name="T94" fmla="*/ 99349 w 2872408"/>
              <a:gd name="T95" fmla="*/ 1502184 h 2863962"/>
              <a:gd name="T96" fmla="*/ 119217 w 2872408"/>
              <a:gd name="T97" fmla="*/ 1104650 h 2863962"/>
              <a:gd name="T98" fmla="*/ 119217 w 2872408"/>
              <a:gd name="T99" fmla="*/ 985389 h 2863962"/>
              <a:gd name="T100" fmla="*/ 79479 w 2872408"/>
              <a:gd name="T101" fmla="*/ 915821 h 2863962"/>
              <a:gd name="T102" fmla="*/ 59608 w 2872408"/>
              <a:gd name="T103" fmla="*/ 846253 h 2863962"/>
              <a:gd name="T104" fmla="*/ 29805 w 2872408"/>
              <a:gd name="T105" fmla="*/ 697178 h 2863962"/>
              <a:gd name="T106" fmla="*/ 9935 w 2872408"/>
              <a:gd name="T107" fmla="*/ 597795 h 2863962"/>
              <a:gd name="T108" fmla="*/ 9935 w 2872408"/>
              <a:gd name="T109" fmla="*/ 269827 h 2863962"/>
              <a:gd name="T110" fmla="*/ 39738 w 2872408"/>
              <a:gd name="T111" fmla="*/ 210199 h 2863962"/>
              <a:gd name="T112" fmla="*/ 158958 w 2872408"/>
              <a:gd name="T113" fmla="*/ 160507 h 2863962"/>
              <a:gd name="T114" fmla="*/ 506675 w 2872408"/>
              <a:gd name="T115" fmla="*/ 140630 h 2863962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2872408"/>
              <a:gd name="T175" fmla="*/ 0 h 2863962"/>
              <a:gd name="T176" fmla="*/ 2872408 w 2872408"/>
              <a:gd name="T177" fmla="*/ 2863962 h 2863962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2872408" h="2863962">
                <a:moveTo>
                  <a:pt x="347869" y="160519"/>
                </a:moveTo>
                <a:cubicBezTo>
                  <a:pt x="367747" y="153893"/>
                  <a:pt x="390741" y="153213"/>
                  <a:pt x="407504" y="140641"/>
                </a:cubicBezTo>
                <a:cubicBezTo>
                  <a:pt x="420756" y="130702"/>
                  <a:pt x="432444" y="118231"/>
                  <a:pt x="447260" y="110823"/>
                </a:cubicBezTo>
                <a:cubicBezTo>
                  <a:pt x="459478" y="104714"/>
                  <a:pt x="473882" y="104637"/>
                  <a:pt x="487017" y="100884"/>
                </a:cubicBezTo>
                <a:cubicBezTo>
                  <a:pt x="586830" y="72367"/>
                  <a:pt x="432302" y="112077"/>
                  <a:pt x="556591" y="81006"/>
                </a:cubicBezTo>
                <a:cubicBezTo>
                  <a:pt x="580296" y="9890"/>
                  <a:pt x="552269" y="64692"/>
                  <a:pt x="685800" y="31310"/>
                </a:cubicBezTo>
                <a:lnTo>
                  <a:pt x="765313" y="11432"/>
                </a:lnTo>
                <a:cubicBezTo>
                  <a:pt x="844826" y="14745"/>
                  <a:pt x="924487" y="15492"/>
                  <a:pt x="1003852" y="21371"/>
                </a:cubicBezTo>
                <a:cubicBezTo>
                  <a:pt x="1014300" y="22145"/>
                  <a:pt x="1023595" y="28432"/>
                  <a:pt x="1033669" y="31310"/>
                </a:cubicBezTo>
                <a:cubicBezTo>
                  <a:pt x="1121003" y="56262"/>
                  <a:pt x="1031773" y="27363"/>
                  <a:pt x="1103243" y="51189"/>
                </a:cubicBezTo>
                <a:cubicBezTo>
                  <a:pt x="1172007" y="154335"/>
                  <a:pt x="1061994" y="0"/>
                  <a:pt x="1162878" y="100884"/>
                </a:cubicBezTo>
                <a:cubicBezTo>
                  <a:pt x="1191961" y="129967"/>
                  <a:pt x="1174874" y="140758"/>
                  <a:pt x="1192695" y="170458"/>
                </a:cubicBezTo>
                <a:cubicBezTo>
                  <a:pt x="1197516" y="178493"/>
                  <a:pt x="1205948" y="183710"/>
                  <a:pt x="1212574" y="190336"/>
                </a:cubicBezTo>
                <a:cubicBezTo>
                  <a:pt x="1219200" y="210214"/>
                  <a:pt x="1223081" y="231229"/>
                  <a:pt x="1232452" y="249971"/>
                </a:cubicBezTo>
                <a:cubicBezTo>
                  <a:pt x="1239078" y="263223"/>
                  <a:pt x="1246827" y="275971"/>
                  <a:pt x="1252330" y="289728"/>
                </a:cubicBezTo>
                <a:cubicBezTo>
                  <a:pt x="1345454" y="522541"/>
                  <a:pt x="1115446" y="346512"/>
                  <a:pt x="1818860" y="359302"/>
                </a:cubicBezTo>
                <a:cubicBezTo>
                  <a:pt x="1842051" y="362615"/>
                  <a:pt x="1865326" y="365390"/>
                  <a:pt x="1888434" y="369241"/>
                </a:cubicBezTo>
                <a:cubicBezTo>
                  <a:pt x="1948385" y="379233"/>
                  <a:pt x="1924280" y="377207"/>
                  <a:pt x="1977887" y="389119"/>
                </a:cubicBezTo>
                <a:cubicBezTo>
                  <a:pt x="1994378" y="392784"/>
                  <a:pt x="2011017" y="395745"/>
                  <a:pt x="2027582" y="399058"/>
                </a:cubicBezTo>
                <a:cubicBezTo>
                  <a:pt x="2106815" y="478291"/>
                  <a:pt x="2065338" y="460678"/>
                  <a:pt x="2136913" y="478571"/>
                </a:cubicBezTo>
                <a:cubicBezTo>
                  <a:pt x="2150165" y="491823"/>
                  <a:pt x="2161419" y="507435"/>
                  <a:pt x="2176669" y="518328"/>
                </a:cubicBezTo>
                <a:cubicBezTo>
                  <a:pt x="2185194" y="524418"/>
                  <a:pt x="2198306" y="521722"/>
                  <a:pt x="2206487" y="528267"/>
                </a:cubicBezTo>
                <a:cubicBezTo>
                  <a:pt x="2215815" y="535729"/>
                  <a:pt x="2218591" y="549014"/>
                  <a:pt x="2226365" y="558084"/>
                </a:cubicBezTo>
                <a:cubicBezTo>
                  <a:pt x="2238562" y="572314"/>
                  <a:pt x="2252869" y="584589"/>
                  <a:pt x="2266121" y="597841"/>
                </a:cubicBezTo>
                <a:cubicBezTo>
                  <a:pt x="2313357" y="739544"/>
                  <a:pt x="2265900" y="592095"/>
                  <a:pt x="2295939" y="697232"/>
                </a:cubicBezTo>
                <a:cubicBezTo>
                  <a:pt x="2306584" y="734490"/>
                  <a:pt x="2308049" y="724081"/>
                  <a:pt x="2315817" y="766806"/>
                </a:cubicBezTo>
                <a:cubicBezTo>
                  <a:pt x="2339558" y="897382"/>
                  <a:pt x="2313153" y="785968"/>
                  <a:pt x="2335695" y="876136"/>
                </a:cubicBezTo>
                <a:cubicBezTo>
                  <a:pt x="2332382" y="919206"/>
                  <a:pt x="2331114" y="962482"/>
                  <a:pt x="2325756" y="1005345"/>
                </a:cubicBezTo>
                <a:cubicBezTo>
                  <a:pt x="2324457" y="1015741"/>
                  <a:pt x="2311926" y="1025435"/>
                  <a:pt x="2315817" y="1035162"/>
                </a:cubicBezTo>
                <a:cubicBezTo>
                  <a:pt x="2323444" y="1054230"/>
                  <a:pt x="2372418" y="1061737"/>
                  <a:pt x="2385391" y="1064980"/>
                </a:cubicBezTo>
                <a:cubicBezTo>
                  <a:pt x="2395330" y="1071606"/>
                  <a:pt x="2404524" y="1079516"/>
                  <a:pt x="2415208" y="1084858"/>
                </a:cubicBezTo>
                <a:cubicBezTo>
                  <a:pt x="2431166" y="1092837"/>
                  <a:pt x="2449775" y="1095280"/>
                  <a:pt x="2464904" y="1104736"/>
                </a:cubicBezTo>
                <a:cubicBezTo>
                  <a:pt x="2550596" y="1158294"/>
                  <a:pt x="2426761" y="1115214"/>
                  <a:pt x="2544417" y="1154432"/>
                </a:cubicBezTo>
                <a:cubicBezTo>
                  <a:pt x="2575024" y="1164634"/>
                  <a:pt x="2602362" y="1166433"/>
                  <a:pt x="2633869" y="1174310"/>
                </a:cubicBezTo>
                <a:cubicBezTo>
                  <a:pt x="2644033" y="1176851"/>
                  <a:pt x="2653748" y="1180936"/>
                  <a:pt x="2663687" y="1184249"/>
                </a:cubicBezTo>
                <a:cubicBezTo>
                  <a:pt x="2720790" y="1241353"/>
                  <a:pt x="2691157" y="1226537"/>
                  <a:pt x="2743200" y="1243884"/>
                </a:cubicBezTo>
                <a:cubicBezTo>
                  <a:pt x="2768181" y="1318830"/>
                  <a:pt x="2734484" y="1226453"/>
                  <a:pt x="2773017" y="1303519"/>
                </a:cubicBezTo>
                <a:cubicBezTo>
                  <a:pt x="2777702" y="1312890"/>
                  <a:pt x="2780078" y="1323262"/>
                  <a:pt x="2782956" y="1333336"/>
                </a:cubicBezTo>
                <a:cubicBezTo>
                  <a:pt x="2786709" y="1346471"/>
                  <a:pt x="2786786" y="1360875"/>
                  <a:pt x="2792895" y="1373093"/>
                </a:cubicBezTo>
                <a:cubicBezTo>
                  <a:pt x="2797086" y="1381474"/>
                  <a:pt x="2806148" y="1386345"/>
                  <a:pt x="2812774" y="1392971"/>
                </a:cubicBezTo>
                <a:cubicBezTo>
                  <a:pt x="2830353" y="1463291"/>
                  <a:pt x="2816406" y="1403008"/>
                  <a:pt x="2832652" y="1492362"/>
                </a:cubicBezTo>
                <a:cubicBezTo>
                  <a:pt x="2841064" y="1538630"/>
                  <a:pt x="2841895" y="1539272"/>
                  <a:pt x="2852530" y="1581815"/>
                </a:cubicBezTo>
                <a:cubicBezTo>
                  <a:pt x="2855177" y="1616224"/>
                  <a:pt x="2872408" y="1834484"/>
                  <a:pt x="2872408" y="1860110"/>
                </a:cubicBezTo>
                <a:cubicBezTo>
                  <a:pt x="2872408" y="1949624"/>
                  <a:pt x="2868053" y="2039128"/>
                  <a:pt x="2862469" y="2128467"/>
                </a:cubicBezTo>
                <a:cubicBezTo>
                  <a:pt x="2861415" y="2145327"/>
                  <a:pt x="2856975" y="2161864"/>
                  <a:pt x="2852530" y="2178162"/>
                </a:cubicBezTo>
                <a:cubicBezTo>
                  <a:pt x="2846747" y="2199365"/>
                  <a:pt x="2839839" y="2244143"/>
                  <a:pt x="2812774" y="2257676"/>
                </a:cubicBezTo>
                <a:cubicBezTo>
                  <a:pt x="2794033" y="2267047"/>
                  <a:pt x="2773467" y="2272472"/>
                  <a:pt x="2753139" y="2277554"/>
                </a:cubicBezTo>
                <a:cubicBezTo>
                  <a:pt x="2687469" y="2293971"/>
                  <a:pt x="2726937" y="2285799"/>
                  <a:pt x="2633869" y="2297432"/>
                </a:cubicBezTo>
                <a:cubicBezTo>
                  <a:pt x="2620617" y="2300745"/>
                  <a:pt x="2607197" y="2303446"/>
                  <a:pt x="2594113" y="2307371"/>
                </a:cubicBezTo>
                <a:cubicBezTo>
                  <a:pt x="2574043" y="2313392"/>
                  <a:pt x="2534478" y="2327249"/>
                  <a:pt x="2534478" y="2327249"/>
                </a:cubicBezTo>
                <a:cubicBezTo>
                  <a:pt x="2521226" y="2337188"/>
                  <a:pt x="2508768" y="2348287"/>
                  <a:pt x="2494721" y="2357067"/>
                </a:cubicBezTo>
                <a:cubicBezTo>
                  <a:pt x="2466648" y="2374613"/>
                  <a:pt x="2454133" y="2377222"/>
                  <a:pt x="2425147" y="2386884"/>
                </a:cubicBezTo>
                <a:cubicBezTo>
                  <a:pt x="2415208" y="2393510"/>
                  <a:pt x="2404658" y="2399300"/>
                  <a:pt x="2395330" y="2406762"/>
                </a:cubicBezTo>
                <a:cubicBezTo>
                  <a:pt x="2388013" y="2412616"/>
                  <a:pt x="2382949" y="2421018"/>
                  <a:pt x="2375452" y="2426641"/>
                </a:cubicBezTo>
                <a:cubicBezTo>
                  <a:pt x="2356340" y="2440975"/>
                  <a:pt x="2335695" y="2453145"/>
                  <a:pt x="2315817" y="2466397"/>
                </a:cubicBezTo>
                <a:lnTo>
                  <a:pt x="2286000" y="2486276"/>
                </a:lnTo>
                <a:cubicBezTo>
                  <a:pt x="2276061" y="2492902"/>
                  <a:pt x="2264629" y="2497707"/>
                  <a:pt x="2256182" y="2506154"/>
                </a:cubicBezTo>
                <a:lnTo>
                  <a:pt x="2196547" y="2565789"/>
                </a:lnTo>
                <a:cubicBezTo>
                  <a:pt x="2186608" y="2575728"/>
                  <a:pt x="2180366" y="2592197"/>
                  <a:pt x="2166730" y="2595606"/>
                </a:cubicBezTo>
                <a:lnTo>
                  <a:pt x="2126974" y="2605545"/>
                </a:lnTo>
                <a:lnTo>
                  <a:pt x="2077278" y="2655241"/>
                </a:lnTo>
                <a:lnTo>
                  <a:pt x="2047460" y="2685058"/>
                </a:lnTo>
                <a:cubicBezTo>
                  <a:pt x="2004514" y="2770953"/>
                  <a:pt x="2054637" y="2694132"/>
                  <a:pt x="1997765" y="2734754"/>
                </a:cubicBezTo>
                <a:cubicBezTo>
                  <a:pt x="1982514" y="2745647"/>
                  <a:pt x="1973001" y="2763265"/>
                  <a:pt x="1958008" y="2774510"/>
                </a:cubicBezTo>
                <a:cubicBezTo>
                  <a:pt x="1938354" y="2789251"/>
                  <a:pt x="1911467" y="2796650"/>
                  <a:pt x="1888434" y="2804328"/>
                </a:cubicBezTo>
                <a:cubicBezTo>
                  <a:pt x="1875182" y="2814267"/>
                  <a:pt x="1863494" y="2826737"/>
                  <a:pt x="1848678" y="2834145"/>
                </a:cubicBezTo>
                <a:cubicBezTo>
                  <a:pt x="1821709" y="2847629"/>
                  <a:pt x="1712611" y="2853766"/>
                  <a:pt x="1709530" y="2854023"/>
                </a:cubicBezTo>
                <a:cubicBezTo>
                  <a:pt x="1663190" y="2857885"/>
                  <a:pt x="1616765" y="2860649"/>
                  <a:pt x="1570382" y="2863962"/>
                </a:cubicBezTo>
                <a:cubicBezTo>
                  <a:pt x="1457739" y="2860649"/>
                  <a:pt x="1345003" y="2859651"/>
                  <a:pt x="1232452" y="2854023"/>
                </a:cubicBezTo>
                <a:cubicBezTo>
                  <a:pt x="1196375" y="2852219"/>
                  <a:pt x="1123898" y="2831854"/>
                  <a:pt x="1093304" y="2824206"/>
                </a:cubicBezTo>
                <a:lnTo>
                  <a:pt x="1053547" y="2814267"/>
                </a:lnTo>
                <a:cubicBezTo>
                  <a:pt x="1040295" y="2807641"/>
                  <a:pt x="1025173" y="2803874"/>
                  <a:pt x="1013791" y="2794389"/>
                </a:cubicBezTo>
                <a:cubicBezTo>
                  <a:pt x="953849" y="2744436"/>
                  <a:pt x="1035287" y="2778362"/>
                  <a:pt x="964095" y="2754632"/>
                </a:cubicBezTo>
                <a:cubicBezTo>
                  <a:pt x="951230" y="2716036"/>
                  <a:pt x="953677" y="2716192"/>
                  <a:pt x="924339" y="2675119"/>
                </a:cubicBezTo>
                <a:cubicBezTo>
                  <a:pt x="918892" y="2667494"/>
                  <a:pt x="911086" y="2661867"/>
                  <a:pt x="904460" y="2655241"/>
                </a:cubicBezTo>
                <a:cubicBezTo>
                  <a:pt x="901147" y="2635363"/>
                  <a:pt x="897585" y="2615524"/>
                  <a:pt x="894521" y="2595606"/>
                </a:cubicBezTo>
                <a:cubicBezTo>
                  <a:pt x="890959" y="2572452"/>
                  <a:pt x="888433" y="2549140"/>
                  <a:pt x="884582" y="2526032"/>
                </a:cubicBezTo>
                <a:cubicBezTo>
                  <a:pt x="881805" y="2509368"/>
                  <a:pt x="877956" y="2492901"/>
                  <a:pt x="874643" y="2476336"/>
                </a:cubicBezTo>
                <a:cubicBezTo>
                  <a:pt x="871330" y="2423327"/>
                  <a:pt x="868627" y="2370277"/>
                  <a:pt x="864704" y="2317310"/>
                </a:cubicBezTo>
                <a:cubicBezTo>
                  <a:pt x="862001" y="2280816"/>
                  <a:pt x="878402" y="2235915"/>
                  <a:pt x="854765" y="2207980"/>
                </a:cubicBezTo>
                <a:cubicBezTo>
                  <a:pt x="832941" y="2182188"/>
                  <a:pt x="788701" y="2193657"/>
                  <a:pt x="755374" y="2188102"/>
                </a:cubicBezTo>
                <a:cubicBezTo>
                  <a:pt x="735496" y="2184789"/>
                  <a:pt x="715444" y="2182385"/>
                  <a:pt x="695739" y="2178162"/>
                </a:cubicBezTo>
                <a:cubicBezTo>
                  <a:pt x="669025" y="2172438"/>
                  <a:pt x="642730" y="2164910"/>
                  <a:pt x="616226" y="2158284"/>
                </a:cubicBezTo>
                <a:lnTo>
                  <a:pt x="576469" y="2148345"/>
                </a:lnTo>
                <a:cubicBezTo>
                  <a:pt x="563217" y="2145032"/>
                  <a:pt x="550187" y="2140652"/>
                  <a:pt x="536713" y="2138406"/>
                </a:cubicBezTo>
                <a:lnTo>
                  <a:pt x="417443" y="2118528"/>
                </a:lnTo>
                <a:cubicBezTo>
                  <a:pt x="389487" y="2090571"/>
                  <a:pt x="382888" y="2081372"/>
                  <a:pt x="337930" y="2058893"/>
                </a:cubicBezTo>
                <a:cubicBezTo>
                  <a:pt x="324678" y="2052267"/>
                  <a:pt x="310738" y="2046868"/>
                  <a:pt x="298174" y="2039015"/>
                </a:cubicBezTo>
                <a:cubicBezTo>
                  <a:pt x="264173" y="2017764"/>
                  <a:pt x="255705" y="2006485"/>
                  <a:pt x="228600" y="1979380"/>
                </a:cubicBezTo>
                <a:cubicBezTo>
                  <a:pt x="226449" y="1970776"/>
                  <a:pt x="215057" y="1920895"/>
                  <a:pt x="208721" y="1909806"/>
                </a:cubicBezTo>
                <a:cubicBezTo>
                  <a:pt x="200502" y="1895423"/>
                  <a:pt x="188843" y="1883301"/>
                  <a:pt x="178904" y="1870049"/>
                </a:cubicBezTo>
                <a:cubicBezTo>
                  <a:pt x="156477" y="1780340"/>
                  <a:pt x="181920" y="1889657"/>
                  <a:pt x="159026" y="1740841"/>
                </a:cubicBezTo>
                <a:cubicBezTo>
                  <a:pt x="153846" y="1707167"/>
                  <a:pt x="147809" y="1701582"/>
                  <a:pt x="139147" y="1671267"/>
                </a:cubicBezTo>
                <a:cubicBezTo>
                  <a:pt x="135394" y="1658132"/>
                  <a:pt x="132961" y="1644645"/>
                  <a:pt x="129208" y="1631510"/>
                </a:cubicBezTo>
                <a:cubicBezTo>
                  <a:pt x="116577" y="1587299"/>
                  <a:pt x="119688" y="1613727"/>
                  <a:pt x="109330" y="1561936"/>
                </a:cubicBezTo>
                <a:cubicBezTo>
                  <a:pt x="105378" y="1542175"/>
                  <a:pt x="102704" y="1522180"/>
                  <a:pt x="99391" y="1502302"/>
                </a:cubicBezTo>
                <a:cubicBezTo>
                  <a:pt x="102704" y="1386345"/>
                  <a:pt x="103537" y="1270291"/>
                  <a:pt x="109330" y="1154432"/>
                </a:cubicBezTo>
                <a:cubicBezTo>
                  <a:pt x="110174" y="1137560"/>
                  <a:pt x="115604" y="1121227"/>
                  <a:pt x="119269" y="1104736"/>
                </a:cubicBezTo>
                <a:cubicBezTo>
                  <a:pt x="127588" y="1067298"/>
                  <a:pt x="128080" y="1068365"/>
                  <a:pt x="139147" y="1035162"/>
                </a:cubicBezTo>
                <a:cubicBezTo>
                  <a:pt x="132521" y="1018597"/>
                  <a:pt x="124911" y="1002393"/>
                  <a:pt x="119269" y="985467"/>
                </a:cubicBezTo>
                <a:cubicBezTo>
                  <a:pt x="114949" y="972508"/>
                  <a:pt x="116107" y="957570"/>
                  <a:pt x="109330" y="945710"/>
                </a:cubicBezTo>
                <a:cubicBezTo>
                  <a:pt x="102356" y="933506"/>
                  <a:pt x="89452" y="925832"/>
                  <a:pt x="79513" y="915893"/>
                </a:cubicBezTo>
                <a:cubicBezTo>
                  <a:pt x="76200" y="902641"/>
                  <a:pt x="73327" y="889271"/>
                  <a:pt x="69574" y="876136"/>
                </a:cubicBezTo>
                <a:cubicBezTo>
                  <a:pt x="66696" y="866062"/>
                  <a:pt x="61907" y="856546"/>
                  <a:pt x="59634" y="846319"/>
                </a:cubicBezTo>
                <a:cubicBezTo>
                  <a:pt x="36308" y="741355"/>
                  <a:pt x="62132" y="823995"/>
                  <a:pt x="39756" y="756867"/>
                </a:cubicBezTo>
                <a:cubicBezTo>
                  <a:pt x="36443" y="736989"/>
                  <a:pt x="32881" y="717150"/>
                  <a:pt x="29817" y="697232"/>
                </a:cubicBezTo>
                <a:cubicBezTo>
                  <a:pt x="26255" y="674078"/>
                  <a:pt x="24472" y="650630"/>
                  <a:pt x="19878" y="627658"/>
                </a:cubicBezTo>
                <a:cubicBezTo>
                  <a:pt x="17823" y="617385"/>
                  <a:pt x="13252" y="607780"/>
                  <a:pt x="9939" y="597841"/>
                </a:cubicBezTo>
                <a:cubicBezTo>
                  <a:pt x="6626" y="561397"/>
                  <a:pt x="0" y="525104"/>
                  <a:pt x="0" y="488510"/>
                </a:cubicBezTo>
                <a:cubicBezTo>
                  <a:pt x="0" y="415548"/>
                  <a:pt x="4121" y="342579"/>
                  <a:pt x="9939" y="269849"/>
                </a:cubicBezTo>
                <a:cubicBezTo>
                  <a:pt x="10774" y="259406"/>
                  <a:pt x="15193" y="249403"/>
                  <a:pt x="19878" y="240032"/>
                </a:cubicBezTo>
                <a:cubicBezTo>
                  <a:pt x="25220" y="229348"/>
                  <a:pt x="31309" y="218662"/>
                  <a:pt x="39756" y="210215"/>
                </a:cubicBezTo>
                <a:cubicBezTo>
                  <a:pt x="63383" y="186588"/>
                  <a:pt x="99681" y="180300"/>
                  <a:pt x="129208" y="170458"/>
                </a:cubicBezTo>
                <a:lnTo>
                  <a:pt x="159026" y="160519"/>
                </a:lnTo>
                <a:lnTo>
                  <a:pt x="188843" y="150580"/>
                </a:lnTo>
                <a:cubicBezTo>
                  <a:pt x="309808" y="110258"/>
                  <a:pt x="208183" y="140641"/>
                  <a:pt x="506895" y="140641"/>
                </a:cubicBezTo>
                <a:lnTo>
                  <a:pt x="347869" y="160519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cxnSp>
        <p:nvCxnSpPr>
          <p:cNvPr id="26642" name="直線コネクタ 24"/>
          <p:cNvCxnSpPr>
            <a:cxnSpLocks noChangeShapeType="1"/>
          </p:cNvCxnSpPr>
          <p:nvPr/>
        </p:nvCxnSpPr>
        <p:spPr bwMode="auto">
          <a:xfrm>
            <a:off x="3071813" y="1714500"/>
            <a:ext cx="2286000" cy="214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" name="グループ化 32"/>
          <p:cNvGrpSpPr>
            <a:grpSpLocks/>
          </p:cNvGrpSpPr>
          <p:nvPr/>
        </p:nvGrpSpPr>
        <p:grpSpPr bwMode="auto">
          <a:xfrm>
            <a:off x="1428750" y="2071688"/>
            <a:ext cx="3889375" cy="2357437"/>
            <a:chOff x="1428728" y="2071678"/>
            <a:chExt cx="3888698" cy="2357454"/>
          </a:xfrm>
        </p:grpSpPr>
        <p:sp>
          <p:nvSpPr>
            <p:cNvPr id="26650" name="フリーフォーム 28"/>
            <p:cNvSpPr>
              <a:spLocks noChangeArrowheads="1"/>
            </p:cNvSpPr>
            <p:nvPr/>
          </p:nvSpPr>
          <p:spPr bwMode="auto">
            <a:xfrm>
              <a:off x="2500298" y="2071678"/>
              <a:ext cx="2817128" cy="2357454"/>
            </a:xfrm>
            <a:custGeom>
              <a:avLst/>
              <a:gdLst>
                <a:gd name="T0" fmla="*/ 0 w 1888434"/>
                <a:gd name="T1" fmla="*/ 17611128 h 1205948"/>
                <a:gd name="T2" fmla="*/ 5365301 w 1888434"/>
                <a:gd name="T3" fmla="*/ 14708192 h 1205948"/>
                <a:gd name="T4" fmla="*/ 8023337 w 1888434"/>
                <a:gd name="T5" fmla="*/ 4983378 h 1205948"/>
                <a:gd name="T6" fmla="*/ 9155464 w 1888434"/>
                <a:gd name="T7" fmla="*/ 774121 h 1205948"/>
                <a:gd name="T8" fmla="*/ 9204688 w 1888434"/>
                <a:gd name="T9" fmla="*/ 338669 h 12059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88434"/>
                <a:gd name="T16" fmla="*/ 0 h 1205948"/>
                <a:gd name="T17" fmla="*/ 1888434 w 1888434"/>
                <a:gd name="T18" fmla="*/ 1205948 h 12059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88434" h="1205948">
                  <a:moveTo>
                    <a:pt x="0" y="1205948"/>
                  </a:moveTo>
                  <a:cubicBezTo>
                    <a:pt x="406676" y="1178615"/>
                    <a:pt x="813352" y="1151282"/>
                    <a:pt x="1083365" y="1007165"/>
                  </a:cubicBezTo>
                  <a:cubicBezTo>
                    <a:pt x="1353378" y="863048"/>
                    <a:pt x="1492526" y="500270"/>
                    <a:pt x="1620078" y="341244"/>
                  </a:cubicBezTo>
                  <a:cubicBezTo>
                    <a:pt x="1747630" y="182218"/>
                    <a:pt x="1808922" y="106018"/>
                    <a:pt x="1848678" y="53009"/>
                  </a:cubicBezTo>
                  <a:cubicBezTo>
                    <a:pt x="1888434" y="0"/>
                    <a:pt x="1873525" y="11595"/>
                    <a:pt x="1858617" y="23191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651" name="テキスト ボックス 29"/>
            <p:cNvSpPr txBox="1">
              <a:spLocks noChangeArrowheads="1"/>
            </p:cNvSpPr>
            <p:nvPr/>
          </p:nvSpPr>
          <p:spPr bwMode="auto">
            <a:xfrm>
              <a:off x="1428728" y="2500306"/>
              <a:ext cx="3847528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en-US" altLang="ja-JP"/>
                <a:t>ip</a:t>
              </a:r>
              <a:r>
                <a:rPr lang="ja-JP" altLang="en-US"/>
                <a:t>アドレスの要求</a:t>
              </a:r>
            </a:p>
          </p:txBody>
        </p:sp>
      </p:grpSp>
      <p:grpSp>
        <p:nvGrpSpPr>
          <p:cNvPr id="11" name="グループ化 33"/>
          <p:cNvGrpSpPr>
            <a:grpSpLocks/>
          </p:cNvGrpSpPr>
          <p:nvPr/>
        </p:nvGrpSpPr>
        <p:grpSpPr bwMode="auto">
          <a:xfrm>
            <a:off x="65088" y="2405063"/>
            <a:ext cx="9078912" cy="3852862"/>
            <a:chOff x="64576" y="2405270"/>
            <a:chExt cx="9079424" cy="3852732"/>
          </a:xfrm>
        </p:grpSpPr>
        <p:sp>
          <p:nvSpPr>
            <p:cNvPr id="26645" name="テキスト ボックス 25"/>
            <p:cNvSpPr txBox="1">
              <a:spLocks noChangeArrowheads="1"/>
            </p:cNvSpPr>
            <p:nvPr/>
          </p:nvSpPr>
          <p:spPr bwMode="auto">
            <a:xfrm>
              <a:off x="64576" y="5839877"/>
              <a:ext cx="165942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en-US" altLang="ja-JP" sz="2000"/>
                <a:t>192.168.1.101</a:t>
              </a:r>
              <a:endParaRPr lang="ja-JP" altLang="en-US" sz="2000"/>
            </a:p>
          </p:txBody>
        </p:sp>
        <p:sp>
          <p:nvSpPr>
            <p:cNvPr id="26646" name="テキスト ボックス 26"/>
            <p:cNvSpPr txBox="1">
              <a:spLocks noChangeArrowheads="1"/>
            </p:cNvSpPr>
            <p:nvPr/>
          </p:nvSpPr>
          <p:spPr bwMode="auto">
            <a:xfrm>
              <a:off x="2428860" y="5857892"/>
              <a:ext cx="165942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en-US" altLang="ja-JP" sz="2000"/>
                <a:t>192.168.1.103</a:t>
              </a:r>
              <a:endParaRPr lang="ja-JP" altLang="en-US" sz="2000"/>
            </a:p>
          </p:txBody>
        </p:sp>
        <p:sp>
          <p:nvSpPr>
            <p:cNvPr id="26647" name="テキスト ボックス 27"/>
            <p:cNvSpPr txBox="1">
              <a:spLocks noChangeArrowheads="1"/>
            </p:cNvSpPr>
            <p:nvPr/>
          </p:nvSpPr>
          <p:spPr bwMode="auto">
            <a:xfrm>
              <a:off x="6072198" y="5857892"/>
              <a:ext cx="165942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en-US" altLang="ja-JP" sz="2000"/>
                <a:t>192.168.1.106</a:t>
              </a:r>
              <a:endParaRPr lang="ja-JP" altLang="en-US" sz="2000"/>
            </a:p>
          </p:txBody>
        </p:sp>
        <p:sp>
          <p:nvSpPr>
            <p:cNvPr id="26648" name="フリーフォーム 30"/>
            <p:cNvSpPr>
              <a:spLocks noChangeArrowheads="1"/>
            </p:cNvSpPr>
            <p:nvPr/>
          </p:nvSpPr>
          <p:spPr bwMode="auto">
            <a:xfrm>
              <a:off x="6609522" y="2405270"/>
              <a:ext cx="969065" cy="3478695"/>
            </a:xfrm>
            <a:custGeom>
              <a:avLst/>
              <a:gdLst>
                <a:gd name="T0" fmla="*/ 0 w 969065"/>
                <a:gd name="T1" fmla="*/ 0 h 3478695"/>
                <a:gd name="T2" fmla="*/ 844826 w 969065"/>
                <a:gd name="T3" fmla="*/ 1202635 h 3478695"/>
                <a:gd name="T4" fmla="*/ 745435 w 969065"/>
                <a:gd name="T5" fmla="*/ 3478695 h 3478695"/>
                <a:gd name="T6" fmla="*/ 0 60000 65536"/>
                <a:gd name="T7" fmla="*/ 0 60000 65536"/>
                <a:gd name="T8" fmla="*/ 0 60000 65536"/>
                <a:gd name="T9" fmla="*/ 0 w 969065"/>
                <a:gd name="T10" fmla="*/ 0 h 3478695"/>
                <a:gd name="T11" fmla="*/ 969065 w 969065"/>
                <a:gd name="T12" fmla="*/ 3478695 h 34786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9065" h="3478695">
                  <a:moveTo>
                    <a:pt x="0" y="0"/>
                  </a:moveTo>
                  <a:cubicBezTo>
                    <a:pt x="360293" y="311426"/>
                    <a:pt x="720587" y="622852"/>
                    <a:pt x="844826" y="1202634"/>
                  </a:cubicBezTo>
                  <a:cubicBezTo>
                    <a:pt x="969065" y="1782416"/>
                    <a:pt x="857250" y="2630555"/>
                    <a:pt x="745435" y="3478695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649" name="テキスト ボックス 31"/>
            <p:cNvSpPr txBox="1">
              <a:spLocks noChangeArrowheads="1"/>
            </p:cNvSpPr>
            <p:nvPr/>
          </p:nvSpPr>
          <p:spPr bwMode="auto">
            <a:xfrm>
              <a:off x="5296472" y="3500438"/>
              <a:ext cx="3847528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4000">
                  <a:solidFill>
                    <a:srgbClr val="000000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en-US" altLang="ja-JP"/>
                <a:t>ip</a:t>
              </a:r>
              <a:r>
                <a:rPr lang="ja-JP" altLang="en-US"/>
                <a:t>アドレスの貸与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976313" y="393700"/>
            <a:ext cx="7043737" cy="785813"/>
          </a:xfrm>
        </p:spPr>
        <p:txBody>
          <a:bodyPr lIns="90000" tIns="46800" rIns="90000" bIns="46800"/>
          <a:lstStyle/>
          <a:p>
            <a:pPr indent="450850">
              <a:buFont typeface="Times New Roman" panose="02020603050405020304" pitchFamily="18" charset="0"/>
              <a:buNone/>
            </a:pPr>
            <a:r>
              <a:rPr lang="ja-JP" altLang="en-US" sz="4800"/>
              <a:t>ジェイコムショック</a:t>
            </a:r>
            <a:endParaRPr lang="en-US" altLang="ja-JP" sz="4800"/>
          </a:p>
        </p:txBody>
      </p:sp>
      <p:sp>
        <p:nvSpPr>
          <p:cNvPr id="14338" name="テキスト ボックス 4"/>
          <p:cNvSpPr txBox="1">
            <a:spLocks noChangeArrowheads="1"/>
          </p:cNvSpPr>
          <p:nvPr/>
        </p:nvSpPr>
        <p:spPr bwMode="auto">
          <a:xfrm>
            <a:off x="201613" y="1417638"/>
            <a:ext cx="8680450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indent="45085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2005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年</a:t>
            </a:r>
            <a:r>
              <a:rPr lang="en-US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12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月</a:t>
            </a:r>
            <a:r>
              <a:rPr lang="en-US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8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日東証マザーズ市場</a:t>
            </a:r>
            <a:endParaRPr lang="en-US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ジェイコムの株式の売買の誤発注</a:t>
            </a:r>
            <a:endParaRPr lang="en-US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証券会社担当者「</a:t>
            </a:r>
            <a:r>
              <a:rPr lang="en-US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61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万円</a:t>
            </a:r>
            <a:r>
              <a:rPr lang="en-US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株売り」</a:t>
            </a:r>
            <a:endParaRPr lang="en-US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とすべき注文を「</a:t>
            </a:r>
            <a:r>
              <a:rPr lang="en-US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円</a:t>
            </a:r>
            <a:r>
              <a:rPr lang="en-US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61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万株売り」入力</a:t>
            </a:r>
          </a:p>
        </p:txBody>
      </p:sp>
      <p:sp>
        <p:nvSpPr>
          <p:cNvPr id="14339" name="テキスト ボックス 4"/>
          <p:cNvSpPr txBox="1">
            <a:spLocks noChangeArrowheads="1"/>
          </p:cNvSpPr>
          <p:nvPr/>
        </p:nvSpPr>
        <p:spPr bwMode="auto">
          <a:xfrm>
            <a:off x="2384425" y="5494338"/>
            <a:ext cx="37750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>
                <a:solidFill>
                  <a:srgbClr val="FF0000"/>
                </a:solidFill>
              </a:rPr>
              <a:t>多額の財産損失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714500" y="285750"/>
            <a:ext cx="4738688" cy="785813"/>
          </a:xfrm>
        </p:spPr>
        <p:txBody>
          <a:bodyPr lIns="90000" tIns="46800" rIns="90000" bIns="46800"/>
          <a:lstStyle/>
          <a:p>
            <a:pPr indent="450850">
              <a:buFont typeface="Times New Roman" panose="02020603050405020304" pitchFamily="18" charset="0"/>
              <a:buNone/>
            </a:pPr>
            <a:r>
              <a:rPr lang="ja-JP" altLang="en-US" sz="4800"/>
              <a:t>事故の経緯</a:t>
            </a:r>
            <a:endParaRPr lang="en-US" altLang="ja-JP" sz="4800"/>
          </a:p>
        </p:txBody>
      </p:sp>
      <p:sp>
        <p:nvSpPr>
          <p:cNvPr id="16386" name="テキスト ボックス 4"/>
          <p:cNvSpPr txBox="1">
            <a:spLocks noChangeArrowheads="1"/>
          </p:cNvSpPr>
          <p:nvPr/>
        </p:nvSpPr>
        <p:spPr bwMode="auto">
          <a:xfrm>
            <a:off x="536575" y="1747838"/>
            <a:ext cx="7856538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indent="45085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ja-JP" altLang="en-US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証券会社の担当者が誤入力</a:t>
            </a:r>
            <a:endParaRPr lang="en-US" altLang="ja-JP" sz="2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システムは株価の現状から警告を表示</a:t>
            </a:r>
            <a:endParaRPr lang="en-US" altLang="ja-JP" sz="2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担当者は無視して発注</a:t>
            </a:r>
            <a:endParaRPr lang="en-US" altLang="ja-JP" sz="2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約</a:t>
            </a:r>
            <a:r>
              <a:rPr lang="en-US" altLang="ja-JP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</a:t>
            </a:r>
            <a:r>
              <a:rPr lang="ja-JP" altLang="en-US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分半後に誤りに気づく</a:t>
            </a:r>
            <a:endParaRPr lang="en-US" altLang="ja-JP" sz="2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2800" dirty="0">
                <a:solidFill>
                  <a:srgbClr val="FF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取り消し操作を行うが反応せず</a:t>
            </a:r>
            <a:endParaRPr lang="en-US" altLang="ja-JP" sz="2800" dirty="0">
              <a:solidFill>
                <a:srgbClr val="FF0000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担当者が東証に連絡するが人力による対応なし</a:t>
            </a:r>
            <a:endParaRPr lang="en-US" altLang="ja-JP" sz="2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買い注文集中</a:t>
            </a:r>
            <a:endParaRPr lang="en-US" altLang="ja-JP" sz="2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6387" name="テキスト ボックス 3"/>
          <p:cNvSpPr txBox="1">
            <a:spLocks noChangeArrowheads="1"/>
          </p:cNvSpPr>
          <p:nvPr/>
        </p:nvSpPr>
        <p:spPr bwMode="auto">
          <a:xfrm>
            <a:off x="584200" y="5856288"/>
            <a:ext cx="78247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>
                <a:solidFill>
                  <a:srgbClr val="FF0000"/>
                </a:solidFill>
              </a:rPr>
              <a:t>証券会社が被った損失は、</a:t>
            </a:r>
            <a:r>
              <a:rPr lang="en-US" altLang="ja-JP">
                <a:solidFill>
                  <a:srgbClr val="FF0000"/>
                </a:solidFill>
              </a:rPr>
              <a:t>407</a:t>
            </a:r>
            <a:r>
              <a:rPr lang="ja-JP" altLang="en-US">
                <a:solidFill>
                  <a:srgbClr val="FF0000"/>
                </a:solidFill>
              </a:rPr>
              <a:t>億円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976313" y="393700"/>
            <a:ext cx="7043737" cy="785813"/>
          </a:xfrm>
        </p:spPr>
        <p:txBody>
          <a:bodyPr lIns="90000" tIns="46800" rIns="90000" bIns="46800"/>
          <a:lstStyle/>
          <a:p>
            <a:pPr indent="450850">
              <a:buFont typeface="Times New Roman" panose="02020603050405020304" pitchFamily="18" charset="0"/>
              <a:buNone/>
            </a:pPr>
            <a:r>
              <a:rPr lang="ja-JP" altLang="en-US" sz="4800"/>
              <a:t>中華航空機事故</a:t>
            </a:r>
            <a:endParaRPr lang="en-US" altLang="ja-JP" sz="4800"/>
          </a:p>
        </p:txBody>
      </p:sp>
      <p:sp>
        <p:nvSpPr>
          <p:cNvPr id="18434" name="テキスト ボックス 4"/>
          <p:cNvSpPr txBox="1">
            <a:spLocks noChangeArrowheads="1"/>
          </p:cNvSpPr>
          <p:nvPr/>
        </p:nvSpPr>
        <p:spPr bwMode="auto">
          <a:xfrm>
            <a:off x="201613" y="1417638"/>
            <a:ext cx="8745537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indent="45085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1994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年</a:t>
            </a:r>
            <a:r>
              <a:rPr lang="en-US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4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月</a:t>
            </a:r>
            <a:r>
              <a:rPr lang="en-US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26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日名古屋空港上空</a:t>
            </a:r>
            <a:endParaRPr lang="en-US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エアバス</a:t>
            </a:r>
            <a:r>
              <a:rPr lang="en-US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A300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の副操縦士が誤操作</a:t>
            </a:r>
            <a:endParaRPr lang="en-US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自動操縦状態にしてしまい、その状態</a:t>
            </a:r>
            <a:endParaRPr lang="en-US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のまま無理矢理着陸</a:t>
            </a:r>
            <a:endParaRPr lang="en-US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8435" name="テキスト ボックス 3"/>
          <p:cNvSpPr txBox="1">
            <a:spLocks noChangeArrowheads="1"/>
          </p:cNvSpPr>
          <p:nvPr/>
        </p:nvSpPr>
        <p:spPr bwMode="auto">
          <a:xfrm>
            <a:off x="2428875" y="5715000"/>
            <a:ext cx="42576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>
                <a:solidFill>
                  <a:srgbClr val="FF0000"/>
                </a:solidFill>
              </a:rPr>
              <a:t>多数の命が犠牲に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\\AOI\kato\tex\kinki-daigaku\kougi\johoGairon\2012\A3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642938"/>
            <a:ext cx="7072312" cy="391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2" name="テキスト ボックス 3"/>
          <p:cNvSpPr txBox="1">
            <a:spLocks noChangeArrowheads="1"/>
          </p:cNvSpPr>
          <p:nvPr/>
        </p:nvSpPr>
        <p:spPr bwMode="auto">
          <a:xfrm>
            <a:off x="214313" y="4572000"/>
            <a:ext cx="786785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3200" dirty="0"/>
              <a:t>最新鋭</a:t>
            </a:r>
            <a:r>
              <a:rPr lang="en-US" altLang="ja-JP" sz="2000" dirty="0"/>
              <a:t>(</a:t>
            </a:r>
            <a:r>
              <a:rPr lang="ja-JP" altLang="en-US" sz="2000" dirty="0"/>
              <a:t>当時</a:t>
            </a:r>
            <a:r>
              <a:rPr lang="en-US" altLang="ja-JP" sz="2000" dirty="0"/>
              <a:t>)</a:t>
            </a:r>
            <a:r>
              <a:rPr lang="ja-JP" altLang="en-US" sz="3200" dirty="0"/>
              <a:t>の機器を設置したハイテク旅客機</a:t>
            </a:r>
          </a:p>
        </p:txBody>
      </p:sp>
      <p:sp>
        <p:nvSpPr>
          <p:cNvPr id="20483" name="テキスト ボックス 4"/>
          <p:cNvSpPr txBox="1">
            <a:spLocks noChangeArrowheads="1"/>
          </p:cNvSpPr>
          <p:nvPr/>
        </p:nvSpPr>
        <p:spPr bwMode="auto">
          <a:xfrm>
            <a:off x="1871663" y="9525"/>
            <a:ext cx="45037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エアバス</a:t>
            </a:r>
            <a:r>
              <a:rPr lang="en-US" altLang="ja-JP"/>
              <a:t>A300-600R</a:t>
            </a:r>
            <a:endParaRPr lang="ja-JP" altLang="en-US"/>
          </a:p>
        </p:txBody>
      </p:sp>
      <p:sp>
        <p:nvSpPr>
          <p:cNvPr id="20484" name="テキスト ボックス 5"/>
          <p:cNvSpPr txBox="1">
            <a:spLocks noChangeArrowheads="1"/>
          </p:cNvSpPr>
          <p:nvPr/>
        </p:nvSpPr>
        <p:spPr bwMode="auto">
          <a:xfrm>
            <a:off x="1285875" y="5214938"/>
            <a:ext cx="6196013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ja-JP" altLang="en-US" sz="2800" dirty="0"/>
              <a:t> </a:t>
            </a:r>
            <a:r>
              <a:rPr lang="ja-JP" altLang="en-US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飛行中はコンピュータによる自動操縦</a:t>
            </a:r>
            <a:endParaRPr lang="en-US" altLang="ja-JP" sz="2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着陸の際も技術的には自動着陸可能</a:t>
            </a:r>
            <a:endParaRPr lang="en-US" altLang="ja-JP" sz="2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普通着陸時には手動に切り替えられる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2286000" y="285750"/>
            <a:ext cx="4167188" cy="785813"/>
          </a:xfrm>
        </p:spPr>
        <p:txBody>
          <a:bodyPr lIns="90000" tIns="46800" rIns="90000" bIns="46800"/>
          <a:lstStyle/>
          <a:p>
            <a:pPr indent="450850">
              <a:buFont typeface="Times New Roman" panose="02020603050405020304" pitchFamily="18" charset="0"/>
              <a:buNone/>
            </a:pPr>
            <a:r>
              <a:rPr lang="ja-JP" altLang="en-US" sz="4800"/>
              <a:t>事故の経緯</a:t>
            </a:r>
            <a:endParaRPr lang="en-US" altLang="ja-JP" sz="4800"/>
          </a:p>
        </p:txBody>
      </p:sp>
      <p:sp>
        <p:nvSpPr>
          <p:cNvPr id="21506" name="テキスト ボックス 3"/>
          <p:cNvSpPr txBox="1">
            <a:spLocks noChangeArrowheads="1"/>
          </p:cNvSpPr>
          <p:nvPr/>
        </p:nvSpPr>
        <p:spPr bwMode="auto">
          <a:xfrm>
            <a:off x="1071563" y="4786313"/>
            <a:ext cx="71945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>
                <a:solidFill>
                  <a:srgbClr val="FF0000"/>
                </a:solidFill>
              </a:rPr>
              <a:t>乗客乗員</a:t>
            </a:r>
            <a:r>
              <a:rPr lang="en-US" altLang="ja-JP">
                <a:solidFill>
                  <a:srgbClr val="FF0000"/>
                </a:solidFill>
              </a:rPr>
              <a:t>271</a:t>
            </a:r>
            <a:r>
              <a:rPr lang="ja-JP" altLang="en-US">
                <a:solidFill>
                  <a:srgbClr val="FF0000"/>
                </a:solidFill>
              </a:rPr>
              <a:t>人中</a:t>
            </a:r>
            <a:r>
              <a:rPr lang="en-US" altLang="ja-JP">
                <a:solidFill>
                  <a:srgbClr val="FF0000"/>
                </a:solidFill>
              </a:rPr>
              <a:t>264</a:t>
            </a:r>
            <a:r>
              <a:rPr lang="ja-JP" altLang="en-US">
                <a:solidFill>
                  <a:srgbClr val="FF0000"/>
                </a:solidFill>
              </a:rPr>
              <a:t>人が死亡、</a:t>
            </a:r>
            <a:endParaRPr lang="en-US" altLang="ja-JP">
              <a:solidFill>
                <a:srgbClr val="FF0000"/>
              </a:solidFill>
            </a:endParaRPr>
          </a:p>
          <a:p>
            <a:r>
              <a:rPr lang="en-US" altLang="ja-JP">
                <a:solidFill>
                  <a:srgbClr val="FF0000"/>
                </a:solidFill>
              </a:rPr>
              <a:t>7</a:t>
            </a:r>
            <a:r>
              <a:rPr lang="ja-JP" altLang="en-US">
                <a:solidFill>
                  <a:srgbClr val="FF0000"/>
                </a:solidFill>
              </a:rPr>
              <a:t>人が重傷</a:t>
            </a:r>
          </a:p>
        </p:txBody>
      </p:sp>
      <p:sp>
        <p:nvSpPr>
          <p:cNvPr id="21507" name="テキスト ボックス 4"/>
          <p:cNvSpPr txBox="1">
            <a:spLocks noChangeArrowheads="1"/>
          </p:cNvSpPr>
          <p:nvPr/>
        </p:nvSpPr>
        <p:spPr bwMode="auto">
          <a:xfrm>
            <a:off x="536575" y="1747838"/>
            <a:ext cx="7940675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indent="45085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ja-JP" altLang="en-US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着陸進入時に副操縦士が自動操縦装置を起動</a:t>
            </a:r>
            <a:endParaRPr lang="en-US" altLang="ja-JP" sz="2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自動操縦装置はゴーアラウンドモード</a:t>
            </a:r>
            <a:endParaRPr lang="en-US" altLang="ja-JP" sz="2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機長が気づき解除を指示</a:t>
            </a:r>
            <a:endParaRPr lang="en-US" altLang="ja-JP" sz="2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2800" dirty="0">
                <a:solidFill>
                  <a:srgbClr val="FF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解除操作を行うが反応せず</a:t>
            </a:r>
            <a:endParaRPr lang="en-US" altLang="ja-JP" sz="2800" dirty="0">
              <a:solidFill>
                <a:srgbClr val="FF0000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その状態のまま手動で着陸操作</a:t>
            </a:r>
            <a:endParaRPr lang="en-US" altLang="ja-JP" sz="2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失速し、墜落</a:t>
            </a:r>
            <a:endParaRPr lang="en-US" altLang="ja-JP" sz="2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テキスト ボックス 2"/>
          <p:cNvSpPr txBox="1">
            <a:spLocks noChangeArrowheads="1"/>
          </p:cNvSpPr>
          <p:nvPr/>
        </p:nvSpPr>
        <p:spPr bwMode="auto">
          <a:xfrm>
            <a:off x="142875" y="280988"/>
            <a:ext cx="8868453" cy="6684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ja-JP" altLang="en-US" sz="2800" dirty="0"/>
              <a:t>１． 技術的原因</a:t>
            </a:r>
          </a:p>
          <a:p>
            <a:pPr marL="268288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ja-JP" altLang="en-US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自動操縦と手動操縦の二つの系統の制御コンフリクト</a:t>
            </a:r>
          </a:p>
          <a:p>
            <a:pPr marL="268288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ja-JP" altLang="en-US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コンピュータの命令が優先される設計</a:t>
            </a:r>
          </a:p>
          <a:p>
            <a:pPr marL="268288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ja-JP" altLang="en-US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警報装置の不備</a:t>
            </a:r>
            <a:endParaRPr lang="en-US" altLang="ja-JP" sz="2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lnSpc>
                <a:spcPct val="90000"/>
              </a:lnSpc>
            </a:pPr>
            <a:endParaRPr lang="ja-JP" altLang="en-US" sz="2800" dirty="0"/>
          </a:p>
          <a:p>
            <a:pPr>
              <a:lnSpc>
                <a:spcPct val="90000"/>
              </a:lnSpc>
            </a:pPr>
            <a:r>
              <a:rPr lang="ja-JP" altLang="en-US" sz="2800" dirty="0"/>
              <a:t>２．人的原因</a:t>
            </a:r>
          </a:p>
          <a:p>
            <a:pPr marL="268288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ja-JP" altLang="en-US" sz="2800" dirty="0"/>
              <a:t> </a:t>
            </a:r>
            <a:r>
              <a:rPr lang="ja-JP" altLang="en-US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副操縦士の誤操作</a:t>
            </a:r>
          </a:p>
          <a:p>
            <a:pPr marL="268288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ja-JP" altLang="en-US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乗員が自動操縦システムをよく理解していなかった</a:t>
            </a:r>
          </a:p>
          <a:p>
            <a:pPr marL="268288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ja-JP" altLang="en-US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手動でオートパイロットをオーバーライドできると思った</a:t>
            </a:r>
            <a:endParaRPr lang="en-US" altLang="ja-JP" sz="2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ja-JP" sz="2800" dirty="0"/>
          </a:p>
          <a:p>
            <a:pPr>
              <a:lnSpc>
                <a:spcPct val="90000"/>
              </a:lnSpc>
            </a:pPr>
            <a:r>
              <a:rPr lang="ja-JP" altLang="en-US" sz="2800" dirty="0"/>
              <a:t>３．組織的原因</a:t>
            </a:r>
          </a:p>
          <a:p>
            <a:pPr marL="268288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ja-JP" altLang="en-US" sz="2800" dirty="0"/>
              <a:t> </a:t>
            </a:r>
            <a:r>
              <a:rPr lang="ja-JP" altLang="en-US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同型機には、</a:t>
            </a:r>
            <a:r>
              <a:rPr lang="en-US" altLang="ja-JP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1991</a:t>
            </a:r>
            <a:r>
              <a:rPr lang="ja-JP" altLang="en-US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年までに同様の事件が</a:t>
            </a:r>
            <a:r>
              <a:rPr lang="en-US" altLang="ja-JP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3</a:t>
            </a:r>
            <a:r>
              <a:rPr lang="ja-JP" altLang="en-US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件発生</a:t>
            </a:r>
            <a:endParaRPr lang="en-US" altLang="ja-JP" sz="2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268288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ja-JP" altLang="en-US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このため</a:t>
            </a:r>
            <a:r>
              <a:rPr lang="en-US" altLang="ja-JP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1993</a:t>
            </a:r>
            <a:r>
              <a:rPr lang="ja-JP" altLang="en-US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年，エアバス社は同型機のコンピュータ</a:t>
            </a:r>
            <a:endParaRPr lang="en-US" altLang="ja-JP" sz="2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268288">
              <a:lnSpc>
                <a:spcPct val="90000"/>
              </a:lnSpc>
            </a:pPr>
            <a:r>
              <a:rPr lang="ja-JP" altLang="en-US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ソフト改修を航空会社に推奨した</a:t>
            </a:r>
          </a:p>
          <a:p>
            <a:pPr marL="268288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ja-JP" altLang="en-US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中華航空公司はこの改修を緊急性がないものと判断</a:t>
            </a:r>
            <a:endParaRPr lang="en-US" altLang="ja-JP" sz="2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marL="268288">
              <a:lnSpc>
                <a:spcPct val="90000"/>
              </a:lnSpc>
            </a:pPr>
            <a:r>
              <a:rPr lang="ja-JP" altLang="en-US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（中華航空公司の安全意識の不足</a:t>
            </a:r>
            <a:r>
              <a:rPr lang="en-US" altLang="ja-JP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)</a:t>
            </a:r>
          </a:p>
          <a:p>
            <a:pPr marL="268288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450850" algn="l"/>
              </a:tabLst>
            </a:pPr>
            <a:r>
              <a:rPr lang="ja-JP" altLang="en-US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r>
              <a:rPr lang="en-US" altLang="ja-JP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1998</a:t>
            </a:r>
            <a:r>
              <a:rPr lang="ja-JP" altLang="en-US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年</a:t>
            </a:r>
            <a:r>
              <a:rPr lang="en-US" altLang="ja-JP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</a:t>
            </a:r>
            <a:r>
              <a:rPr lang="ja-JP" altLang="en-US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月  同社同型機が同様の事故</a:t>
            </a:r>
            <a:r>
              <a:rPr lang="en-US" altLang="ja-JP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lang="ja-JP" altLang="en-US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犠牲者</a:t>
            </a:r>
            <a:r>
              <a:rPr lang="en-US" altLang="ja-JP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202</a:t>
            </a:r>
            <a:r>
              <a:rPr lang="ja-JP" altLang="en-US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名</a:t>
            </a:r>
            <a:r>
              <a:rPr lang="en-US" altLang="ja-JP" sz="2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)</a:t>
            </a:r>
            <a:endParaRPr lang="ja-JP" altLang="en-US" sz="2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3554" name="テキスト ボックス 3"/>
          <p:cNvSpPr txBox="1">
            <a:spLocks noChangeArrowheads="1"/>
          </p:cNvSpPr>
          <p:nvPr/>
        </p:nvSpPr>
        <p:spPr bwMode="auto">
          <a:xfrm>
            <a:off x="6900863" y="9525"/>
            <a:ext cx="2235200" cy="7080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事故原因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07504" y="178854"/>
            <a:ext cx="8568952" cy="785813"/>
          </a:xfrm>
        </p:spPr>
        <p:txBody>
          <a:bodyPr lIns="90000" tIns="46800" rIns="90000" bIns="46800"/>
          <a:lstStyle/>
          <a:p>
            <a:pPr indent="450850" algn="ctr">
              <a:buNone/>
            </a:pPr>
            <a:r>
              <a:rPr lang="ja-JP" altLang="en-US" sz="4800" dirty="0"/>
              <a:t>ボーイング</a:t>
            </a:r>
            <a:r>
              <a:rPr lang="en-US" altLang="ja-JP" sz="4800" dirty="0"/>
              <a:t> 737 Max</a:t>
            </a:r>
            <a:r>
              <a:rPr lang="ja-JP" altLang="en-US" sz="4800" dirty="0"/>
              <a:t>墜落事故</a:t>
            </a:r>
            <a:endParaRPr lang="en-US" altLang="ja-JP" sz="4800" dirty="0"/>
          </a:p>
        </p:txBody>
      </p:sp>
      <p:sp>
        <p:nvSpPr>
          <p:cNvPr id="18434" name="テキスト ボックス 4"/>
          <p:cNvSpPr txBox="1">
            <a:spLocks noChangeArrowheads="1"/>
          </p:cNvSpPr>
          <p:nvPr/>
        </p:nvSpPr>
        <p:spPr bwMode="auto">
          <a:xfrm>
            <a:off x="217559" y="1416167"/>
            <a:ext cx="890689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5085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indent="0"/>
            <a:r>
              <a:rPr lang="en-US" altLang="ja-JP" dirty="0"/>
              <a:t>2018</a:t>
            </a:r>
            <a:r>
              <a:rPr lang="ja-JP" altLang="en-US" dirty="0"/>
              <a:t>年</a:t>
            </a:r>
            <a:r>
              <a:rPr lang="en-US" altLang="ja-JP" dirty="0"/>
              <a:t>10</a:t>
            </a:r>
            <a:r>
              <a:rPr lang="ja-JP" altLang="en-US" dirty="0"/>
              <a:t>月</a:t>
            </a:r>
            <a:r>
              <a:rPr lang="en-US" altLang="ja-JP" dirty="0"/>
              <a:t>29</a:t>
            </a:r>
            <a:r>
              <a:rPr lang="ja-JP" altLang="en-US" dirty="0"/>
              <a:t>日ライオン・エア</a:t>
            </a:r>
            <a:r>
              <a:rPr lang="en-US" altLang="ja-JP" dirty="0"/>
              <a:t>610</a:t>
            </a:r>
            <a:r>
              <a:rPr lang="ja-JP" altLang="en-US" dirty="0"/>
              <a:t>便</a:t>
            </a:r>
            <a:endParaRPr lang="en-US" altLang="ja-JP" dirty="0"/>
          </a:p>
          <a:p>
            <a:pPr indent="0"/>
            <a:r>
              <a:rPr lang="en-US" altLang="ja-JP" dirty="0"/>
              <a:t>2019</a:t>
            </a:r>
            <a:r>
              <a:rPr lang="ja-JP" altLang="en-US" dirty="0"/>
              <a:t>年</a:t>
            </a:r>
            <a:r>
              <a:rPr lang="en-US" altLang="ja-JP" dirty="0"/>
              <a:t>3</a:t>
            </a:r>
            <a:r>
              <a:rPr lang="ja-JP" altLang="en-US" dirty="0"/>
              <a:t>月</a:t>
            </a:r>
            <a:r>
              <a:rPr lang="en-US" altLang="ja-JP" dirty="0"/>
              <a:t>10</a:t>
            </a:r>
            <a:r>
              <a:rPr lang="ja-JP" altLang="en-US" dirty="0"/>
              <a:t>日エチオピア航空</a:t>
            </a:r>
            <a:r>
              <a:rPr lang="en-US" altLang="ja-JP" dirty="0"/>
              <a:t>302</a:t>
            </a:r>
            <a:r>
              <a:rPr lang="ja-JP" altLang="en-US" dirty="0"/>
              <a:t>便</a:t>
            </a: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3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機体の失速を防ぎ自動的に修正する</a:t>
            </a:r>
            <a:endParaRPr lang="en-US" altLang="ja-JP" sz="36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indent="0"/>
            <a:r>
              <a:rPr lang="ja-JP" altLang="en-US" sz="3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3600" dirty="0">
                <a:solidFill>
                  <a:srgbClr val="FF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システム</a:t>
            </a:r>
            <a:r>
              <a:rPr lang="en-US" altLang="ja-JP" sz="3600" dirty="0">
                <a:solidFill>
                  <a:srgbClr val="FF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MCAS</a:t>
            </a:r>
            <a:r>
              <a:rPr lang="ja-JP" altLang="en-US" sz="3600" dirty="0">
                <a:solidFill>
                  <a:srgbClr val="FF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誤作動の疑い</a:t>
            </a:r>
            <a:endParaRPr lang="en-US" altLang="ja-JP" sz="3600" dirty="0">
              <a:solidFill>
                <a:srgbClr val="FF0000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sz="3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操縦士の懸命の操作が記録</a:t>
            </a:r>
            <a:endParaRPr lang="en-US" altLang="ja-JP" sz="36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3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3/13 </a:t>
            </a:r>
            <a:r>
              <a:rPr lang="ja-JP" altLang="en-US" sz="3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世界中の</a:t>
            </a:r>
            <a:r>
              <a:rPr lang="en-US" altLang="ja-JP" sz="3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737Max</a:t>
            </a:r>
            <a:r>
              <a:rPr lang="ja-JP" altLang="en-US" sz="3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運航停止</a:t>
            </a:r>
            <a:endParaRPr lang="en-US" altLang="ja-JP" sz="36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3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4/4 </a:t>
            </a:r>
            <a:r>
              <a:rPr lang="ja-JP" altLang="en-US" sz="3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ボーイング</a:t>
            </a:r>
            <a:r>
              <a:rPr lang="en-US" altLang="ja-JP" sz="3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CEO</a:t>
            </a:r>
            <a:r>
              <a:rPr lang="ja-JP" altLang="en-US" sz="3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「</a:t>
            </a:r>
            <a:r>
              <a:rPr lang="en-US" altLang="ja-JP" sz="3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</a:t>
            </a:r>
            <a:r>
              <a:rPr lang="ja-JP" altLang="en-US" sz="3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件の墜落事故の原</a:t>
            </a:r>
            <a:endParaRPr lang="en-US" altLang="ja-JP" sz="36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indent="0"/>
            <a:r>
              <a:rPr lang="ja-JP" altLang="en-US" sz="3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因が</a:t>
            </a:r>
            <a:r>
              <a:rPr lang="ja-JP" altLang="en-US" sz="3600" dirty="0">
                <a:solidFill>
                  <a:srgbClr val="FF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制御システムの誤作動</a:t>
            </a:r>
            <a:r>
              <a:rPr lang="ja-JP" altLang="en-US" sz="3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であった」と明言</a:t>
            </a:r>
            <a:endParaRPr lang="en-US" altLang="ja-JP" sz="36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8435" name="テキスト ボックス 3"/>
          <p:cNvSpPr txBox="1">
            <a:spLocks noChangeArrowheads="1"/>
          </p:cNvSpPr>
          <p:nvPr/>
        </p:nvSpPr>
        <p:spPr bwMode="auto">
          <a:xfrm>
            <a:off x="1365350" y="2564904"/>
            <a:ext cx="605326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dirty="0">
                <a:solidFill>
                  <a:srgbClr val="FF0000"/>
                </a:solidFill>
              </a:rPr>
              <a:t>189</a:t>
            </a:r>
            <a:r>
              <a:rPr lang="ja-JP" altLang="en-US" dirty="0">
                <a:solidFill>
                  <a:srgbClr val="FF0000"/>
                </a:solidFill>
              </a:rPr>
              <a:t>名</a:t>
            </a:r>
            <a:r>
              <a:rPr lang="en-US" altLang="ja-JP" dirty="0">
                <a:solidFill>
                  <a:srgbClr val="FF0000"/>
                </a:solidFill>
              </a:rPr>
              <a:t>, 157</a:t>
            </a:r>
            <a:r>
              <a:rPr lang="ja-JP" altLang="en-US" dirty="0">
                <a:solidFill>
                  <a:srgbClr val="FF0000"/>
                </a:solidFill>
              </a:rPr>
              <a:t>名の命が犠牲に</a:t>
            </a:r>
          </a:p>
        </p:txBody>
      </p:sp>
    </p:spTree>
    <p:extLst>
      <p:ext uri="{BB962C8B-B14F-4D97-AF65-F5344CB8AC3E}">
        <p14:creationId xmlns:p14="http://schemas.microsoft.com/office/powerpoint/2010/main" val="1175468822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42875" y="393700"/>
            <a:ext cx="8286750" cy="785813"/>
          </a:xfrm>
        </p:spPr>
        <p:txBody>
          <a:bodyPr lIns="90000" tIns="46800" rIns="90000" bIns="46800"/>
          <a:lstStyle/>
          <a:p>
            <a:pPr indent="450850">
              <a:buFont typeface="Times New Roman" panose="02020603050405020304" pitchFamily="18" charset="0"/>
              <a:buNone/>
            </a:pPr>
            <a:r>
              <a:rPr lang="en-US" altLang="ja-JP" sz="4800"/>
              <a:t>Vista</a:t>
            </a:r>
            <a:r>
              <a:rPr lang="ja-JP" altLang="en-US" sz="4800"/>
              <a:t>の</a:t>
            </a:r>
            <a:r>
              <a:rPr lang="en-US" altLang="ja-JP" sz="4800"/>
              <a:t>DHCP</a:t>
            </a:r>
            <a:r>
              <a:rPr lang="ja-JP" altLang="en-US" sz="4800"/>
              <a:t>サーバ問題</a:t>
            </a:r>
            <a:endParaRPr lang="en-US" altLang="ja-JP" sz="4800"/>
          </a:p>
        </p:txBody>
      </p:sp>
      <p:sp>
        <p:nvSpPr>
          <p:cNvPr id="24578" name="テキスト ボックス 4"/>
          <p:cNvSpPr txBox="1">
            <a:spLocks noChangeArrowheads="1"/>
          </p:cNvSpPr>
          <p:nvPr/>
        </p:nvSpPr>
        <p:spPr bwMode="auto">
          <a:xfrm>
            <a:off x="98425" y="1395413"/>
            <a:ext cx="9248775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indent="45085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PC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に</a:t>
            </a:r>
            <a:r>
              <a:rPr lang="en-US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IP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アドレスを自動で割り振る仕組み</a:t>
            </a:r>
            <a:endParaRPr lang="en-US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自社のサーバに対してのみテスト</a:t>
            </a:r>
            <a:endParaRPr lang="en-US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他の多くの種類の</a:t>
            </a:r>
            <a:r>
              <a:rPr lang="en-US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DHCP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サーバでは</a:t>
            </a:r>
            <a:endParaRPr lang="en-US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en-US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Vista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機はネットワーク接続不可</a:t>
            </a:r>
            <a:endParaRPr lang="en-US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4579" name="テキスト ボックス 3"/>
          <p:cNvSpPr txBox="1">
            <a:spLocks noChangeArrowheads="1"/>
          </p:cNvSpPr>
          <p:nvPr/>
        </p:nvSpPr>
        <p:spPr bwMode="auto">
          <a:xfrm>
            <a:off x="896938" y="5454650"/>
            <a:ext cx="721704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dirty="0">
                <a:solidFill>
                  <a:srgbClr val="FF0000"/>
                </a:solidFill>
              </a:rPr>
              <a:t>全世界で何</a:t>
            </a:r>
            <a:r>
              <a:rPr lang="en-US" altLang="ja-JP" dirty="0">
                <a:solidFill>
                  <a:srgbClr val="FF0000"/>
                </a:solidFill>
              </a:rPr>
              <a:t>10</a:t>
            </a:r>
            <a:r>
              <a:rPr lang="ja-JP" altLang="en-US" dirty="0">
                <a:solidFill>
                  <a:srgbClr val="FF0000"/>
                </a:solidFill>
              </a:rPr>
              <a:t>万人もの人が被害</a:t>
            </a:r>
            <a:endParaRPr lang="en-US" altLang="ja-JP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2832</TotalTime>
  <Words>565</Words>
  <Application>Microsoft Office PowerPoint</Application>
  <PresentationFormat>画面に合わせる (4:3)</PresentationFormat>
  <Paragraphs>88</Paragraphs>
  <Slides>10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ＭＳ Ｐゴシック</vt:lpstr>
      <vt:lpstr>ＭＳ Ｐ明朝</vt:lpstr>
      <vt:lpstr>StarSymbol</vt:lpstr>
      <vt:lpstr>Arial</vt:lpstr>
      <vt:lpstr>Times New Roman</vt:lpstr>
      <vt:lpstr>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情報実習II</dc:title>
  <dc:creator>Toru Kato</dc:creator>
  <cp:lastModifiedBy>加藤暢</cp:lastModifiedBy>
  <cp:revision>209</cp:revision>
  <dcterms:modified xsi:type="dcterms:W3CDTF">2021-04-19T06:44:10Z</dcterms:modified>
</cp:coreProperties>
</file>