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handoutMasterIdLst>
    <p:handoutMasterId r:id="rId22"/>
  </p:handoutMasterIdLst>
  <p:sldIdLst>
    <p:sldId id="797" r:id="rId2"/>
    <p:sldId id="584" r:id="rId3"/>
    <p:sldId id="665" r:id="rId4"/>
    <p:sldId id="782" r:id="rId5"/>
    <p:sldId id="667" r:id="rId6"/>
    <p:sldId id="783" r:id="rId7"/>
    <p:sldId id="786" r:id="rId8"/>
    <p:sldId id="787" r:id="rId9"/>
    <p:sldId id="669" r:id="rId10"/>
    <p:sldId id="671" r:id="rId11"/>
    <p:sldId id="789" r:id="rId12"/>
    <p:sldId id="788" r:id="rId13"/>
    <p:sldId id="795" r:id="rId14"/>
    <p:sldId id="790" r:id="rId15"/>
    <p:sldId id="792" r:id="rId16"/>
    <p:sldId id="791" r:id="rId17"/>
    <p:sldId id="793" r:id="rId18"/>
    <p:sldId id="794" r:id="rId19"/>
    <p:sldId id="796" r:id="rId20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3366"/>
    <a:srgbClr val="000066"/>
    <a:srgbClr val="00FF00"/>
    <a:srgbClr val="000000"/>
    <a:srgbClr val="FF33CC"/>
    <a:srgbClr val="FF66CC"/>
    <a:srgbClr val="FFFF99"/>
    <a:srgbClr val="FF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3019" autoAdjust="0"/>
  </p:normalViewPr>
  <p:slideViewPr>
    <p:cSldViewPr>
      <p:cViewPr varScale="1">
        <p:scale>
          <a:sx n="59" d="100"/>
          <a:sy n="59" d="100"/>
        </p:scale>
        <p:origin x="1938" y="60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-3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fld id="{073486BE-2A16-4F98-B16A-C960065FD0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9810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2541D-AE60-4E57-B69E-749DA0B73313}" type="datetimeFigureOut">
              <a:rPr kumimoji="1" lang="ja-JP" altLang="en-US" smtClean="0"/>
              <a:t>2023/4/18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46698-BC3A-416F-AFEB-1E87B6790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56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皆さんこんにちは。</a:t>
            </a:r>
            <a:endParaRPr kumimoji="1" lang="en-US" altLang="ja-JP" dirty="0"/>
          </a:p>
          <a:p>
            <a:r>
              <a:rPr kumimoji="1" lang="ja-JP" altLang="en-US" dirty="0"/>
              <a:t>これから情報システムプロジェクト</a:t>
            </a:r>
            <a:r>
              <a:rPr kumimoji="1" lang="en-US" altLang="ja-JP" dirty="0"/>
              <a:t>1</a:t>
            </a:r>
            <a:r>
              <a:rPr kumimoji="1" lang="ja-JP" altLang="en-US" dirty="0"/>
              <a:t>の第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回目の実習を始めます。</a:t>
            </a:r>
            <a:endParaRPr kumimoji="1" lang="en-US" altLang="ja-JP" dirty="0"/>
          </a:p>
          <a:p>
            <a:r>
              <a:rPr kumimoji="1" lang="ja-JP" altLang="en-US" dirty="0"/>
              <a:t>よろしくお願いします。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142036-1147-4988-8785-9AC95678B94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513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変数表に登録した変数の型が、指定した型と一致するかの判定は、</a:t>
            </a:r>
            <a:endParaRPr kumimoji="1" lang="en-US" altLang="ja-JP" dirty="0"/>
          </a:p>
          <a:p>
            <a:r>
              <a:rPr kumimoji="1" lang="en-US" altLang="ja-JP" dirty="0" err="1"/>
              <a:t>checkType</a:t>
            </a:r>
            <a:r>
              <a:rPr kumimoji="1" lang="en-US" altLang="ja-JP" dirty="0"/>
              <a:t>() </a:t>
            </a:r>
            <a:r>
              <a:rPr kumimoji="1" lang="ja-JP" altLang="en-US" dirty="0"/>
              <a:t>メソッドを使います。</a:t>
            </a:r>
            <a:endParaRPr kumimoji="1" lang="en-US" altLang="ja-JP" dirty="0"/>
          </a:p>
          <a:p>
            <a:r>
              <a:rPr kumimoji="1" lang="ja-JP" altLang="en-US" dirty="0"/>
              <a:t>引数として変数名と、型を与えると、変数表に登録されている変数と型が一致する場合は</a:t>
            </a:r>
            <a:r>
              <a:rPr kumimoji="1" lang="en-US" altLang="ja-JP" dirty="0"/>
              <a:t> true </a:t>
            </a:r>
            <a:r>
              <a:rPr kumimoji="1" lang="ja-JP" altLang="en-US" dirty="0"/>
              <a:t>が、</a:t>
            </a:r>
            <a:endParaRPr kumimoji="1" lang="en-US" altLang="ja-JP" dirty="0"/>
          </a:p>
          <a:p>
            <a:r>
              <a:rPr kumimoji="1" lang="ja-JP" altLang="en-US" dirty="0"/>
              <a:t>変数表に登録されている変数と型が一致しない、</a:t>
            </a:r>
            <a:endParaRPr kumimoji="1" lang="en-US" altLang="ja-JP" dirty="0"/>
          </a:p>
          <a:p>
            <a:r>
              <a:rPr kumimoji="1" lang="ja-JP" altLang="en-US" dirty="0"/>
              <a:t>あるいは、指定した名前の変数が登録されていない場合は </a:t>
            </a:r>
            <a:r>
              <a:rPr kumimoji="1" lang="en-US" altLang="ja-JP" dirty="0"/>
              <a:t>false </a:t>
            </a:r>
            <a:r>
              <a:rPr kumimoji="1" lang="ja-JP" altLang="en-US" dirty="0"/>
              <a:t>が返ってきます。</a:t>
            </a:r>
            <a:endParaRPr kumimoji="1" lang="en-US" altLang="ja-JP" dirty="0"/>
          </a:p>
          <a:p>
            <a:r>
              <a:rPr kumimoji="1" lang="ja-JP" altLang="en-US" dirty="0"/>
              <a:t>例えば、変数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</a:t>
            </a:r>
            <a:r>
              <a:rPr kumimoji="1" lang="ja-JP" altLang="en-US" dirty="0"/>
              <a:t>が </a:t>
            </a:r>
            <a:r>
              <a:rPr kumimoji="1" lang="en-US" altLang="ja-JP" dirty="0"/>
              <a:t>int </a:t>
            </a:r>
            <a:r>
              <a:rPr kumimoji="1" lang="ja-JP" altLang="en-US" dirty="0"/>
              <a:t>型として登録されているか判定するには、</a:t>
            </a:r>
            <a:endParaRPr kumimoji="1" lang="en-US" altLang="ja-JP" dirty="0"/>
          </a:p>
          <a:p>
            <a:r>
              <a:rPr kumimoji="1" lang="en-US" altLang="ja-JP" dirty="0" err="1"/>
              <a:t>varTable.checkType</a:t>
            </a:r>
            <a:r>
              <a:rPr kumimoji="1" lang="en-US" altLang="ja-JP" dirty="0"/>
              <a:t> (“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” , Type.INT ) </a:t>
            </a:r>
            <a:r>
              <a:rPr kumimoji="1" lang="ja-JP" altLang="en-US" dirty="0"/>
              <a:t>と書きます。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894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変数表に登録した変数の番地を得るには</a:t>
            </a:r>
            <a:endParaRPr kumimoji="1" lang="en-US" altLang="ja-JP" dirty="0"/>
          </a:p>
          <a:p>
            <a:r>
              <a:rPr kumimoji="1" lang="en-US" altLang="ja-JP" dirty="0" err="1"/>
              <a:t>getAddress</a:t>
            </a:r>
            <a:r>
              <a:rPr kumimoji="1" lang="en-US" altLang="ja-JP" dirty="0"/>
              <a:t>() </a:t>
            </a:r>
            <a:r>
              <a:rPr kumimoji="1" lang="ja-JP" altLang="en-US" dirty="0"/>
              <a:t>メソッドを使います。</a:t>
            </a:r>
            <a:endParaRPr kumimoji="1" lang="en-US" altLang="ja-JP" dirty="0"/>
          </a:p>
          <a:p>
            <a:r>
              <a:rPr kumimoji="1" lang="ja-JP" altLang="en-US" dirty="0"/>
              <a:t>引数として変数名を与えると、変数表に登録されている番地が返ってきます。</a:t>
            </a:r>
            <a:endParaRPr kumimoji="1" lang="en-US" altLang="ja-JP" dirty="0"/>
          </a:p>
          <a:p>
            <a:r>
              <a:rPr kumimoji="1" lang="ja-JP" altLang="en-US" dirty="0"/>
              <a:t>指定した名前の変数が登録されていない場合は </a:t>
            </a:r>
            <a:r>
              <a:rPr kumimoji="1" lang="en-US" altLang="ja-JP" dirty="0"/>
              <a:t>-1 </a:t>
            </a:r>
            <a:r>
              <a:rPr kumimoji="1" lang="ja-JP" altLang="en-US" dirty="0"/>
              <a:t>が返ってきます。</a:t>
            </a:r>
            <a:endParaRPr kumimoji="1" lang="en-US" altLang="ja-JP" dirty="0"/>
          </a:p>
          <a:p>
            <a:r>
              <a:rPr kumimoji="1" lang="ja-JP" altLang="en-US" dirty="0"/>
              <a:t>例えば、変数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の番地を得るには、</a:t>
            </a:r>
            <a:endParaRPr kumimoji="1" lang="en-US" altLang="ja-JP" dirty="0"/>
          </a:p>
          <a:p>
            <a:r>
              <a:rPr kumimoji="1" lang="en-US" altLang="ja-JP" dirty="0" err="1"/>
              <a:t>varTable.getAddress</a:t>
            </a:r>
            <a:r>
              <a:rPr kumimoji="1" lang="en-US" altLang="ja-JP" dirty="0"/>
              <a:t> (“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” ) </a:t>
            </a:r>
            <a:r>
              <a:rPr kumimoji="1" lang="ja-JP" altLang="en-US" dirty="0"/>
              <a:t>と書きます。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499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例えば</a:t>
            </a:r>
            <a:r>
              <a:rPr kumimoji="1" lang="en-US" altLang="ja-JP" dirty="0"/>
              <a:t>VarTable </a:t>
            </a:r>
            <a:r>
              <a:rPr kumimoji="1" lang="ja-JP" altLang="en-US" dirty="0"/>
              <a:t>にこちらの変数が登録されている場合、</a:t>
            </a:r>
            <a:endParaRPr kumimoji="1" lang="en-US" altLang="ja-JP" dirty="0"/>
          </a:p>
          <a:p>
            <a:r>
              <a:rPr kumimoji="1" lang="en-US" altLang="ja-JP" dirty="0"/>
              <a:t>exist n </a:t>
            </a:r>
            <a:r>
              <a:rPr kumimoji="1" lang="ja-JP" altLang="en-US" dirty="0"/>
              <a:t>の返り値は </a:t>
            </a:r>
            <a:r>
              <a:rPr kumimoji="1" lang="en-US" altLang="ja-JP" dirty="0"/>
              <a:t>true </a:t>
            </a:r>
          </a:p>
          <a:p>
            <a:r>
              <a:rPr kumimoji="1" lang="en-US" altLang="ja-JP" dirty="0" err="1"/>
              <a:t>checkType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, Type.INT </a:t>
            </a:r>
            <a:r>
              <a:rPr kumimoji="1" lang="ja-JP" altLang="en-US" dirty="0"/>
              <a:t>の返り値は </a:t>
            </a:r>
            <a:r>
              <a:rPr kumimoji="1" lang="en-US" altLang="ja-JP" dirty="0"/>
              <a:t>true 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  <a:p>
            <a:r>
              <a:rPr kumimoji="1" lang="en-US" altLang="ja-JP" dirty="0" err="1"/>
              <a:t>checkType</a:t>
            </a:r>
            <a:r>
              <a:rPr kumimoji="1" lang="en-US" altLang="ja-JP" dirty="0"/>
              <a:t> x, </a:t>
            </a:r>
            <a:r>
              <a:rPr kumimoji="1" lang="en-US" altLang="ja-JP" dirty="0" err="1"/>
              <a:t>Type.ARRAYOFINT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の返り値は、</a:t>
            </a:r>
            <a:r>
              <a:rPr kumimoji="1" lang="en-US" altLang="ja-JP" dirty="0"/>
              <a:t>x </a:t>
            </a:r>
            <a:r>
              <a:rPr kumimoji="1" lang="ja-JP" altLang="en-US" dirty="0"/>
              <a:t>は登録されていませんので、</a:t>
            </a:r>
            <a:r>
              <a:rPr kumimoji="1" lang="en-US" altLang="ja-JP" dirty="0"/>
              <a:t>false 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993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/>
              <a:t>getAddress</a:t>
            </a:r>
            <a:r>
              <a:rPr kumimoji="1" lang="ja-JP" altLang="en-US" dirty="0"/>
              <a:t>を実行すると、</a:t>
            </a:r>
            <a:endParaRPr kumimoji="1" lang="en-US" altLang="ja-JP" dirty="0"/>
          </a:p>
          <a:p>
            <a:r>
              <a:rPr kumimoji="1" lang="en-US" altLang="ja-JP" dirty="0" err="1"/>
              <a:t>getAddress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の返り値は </a:t>
            </a:r>
            <a:r>
              <a:rPr kumimoji="1" lang="en-US" altLang="ja-JP" dirty="0"/>
              <a:t>0 </a:t>
            </a:r>
            <a:r>
              <a:rPr kumimoji="1" lang="en-US" altLang="ja-JP" dirty="0" err="1"/>
              <a:t>getAddress</a:t>
            </a:r>
            <a:r>
              <a:rPr kumimoji="1" lang="ja-JP" altLang="en-US" dirty="0"/>
              <a:t> </a:t>
            </a:r>
            <a:r>
              <a:rPr kumimoji="1" lang="en-US" altLang="ja-JP" dirty="0"/>
              <a:t>b </a:t>
            </a:r>
            <a:r>
              <a:rPr kumimoji="1" lang="ja-JP" altLang="en-US" dirty="0"/>
              <a:t>の返り値は </a:t>
            </a:r>
            <a:r>
              <a:rPr kumimoji="1" lang="en-US" altLang="ja-JP" dirty="0"/>
              <a:t>51 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  <a:p>
            <a:r>
              <a:rPr kumimoji="1" lang="en-US" altLang="ja-JP" dirty="0" err="1"/>
              <a:t>getAddress</a:t>
            </a:r>
            <a:r>
              <a:rPr kumimoji="1" lang="en-US" altLang="ja-JP" dirty="0"/>
              <a:t> x </a:t>
            </a:r>
            <a:r>
              <a:rPr kumimoji="1" lang="ja-JP" altLang="en-US" dirty="0"/>
              <a:t>の返り値は、</a:t>
            </a:r>
            <a:r>
              <a:rPr kumimoji="1" lang="en-US" altLang="ja-JP" dirty="0"/>
              <a:t>x </a:t>
            </a:r>
            <a:r>
              <a:rPr kumimoji="1" lang="ja-JP" altLang="en-US" dirty="0"/>
              <a:t>は登録されていませんので、</a:t>
            </a:r>
            <a:r>
              <a:rPr kumimoji="1" lang="en-US" altLang="ja-JP" dirty="0"/>
              <a:t>-1 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6182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変数表のサイズ、つまり、変数表に登録されている変数の個数を得るには</a:t>
            </a:r>
            <a:endParaRPr kumimoji="1" lang="en-US" altLang="ja-JP" dirty="0"/>
          </a:p>
          <a:p>
            <a:r>
              <a:rPr kumimoji="1" lang="en-US" altLang="ja-JP" dirty="0"/>
              <a:t>size() </a:t>
            </a:r>
            <a:r>
              <a:rPr kumimoji="1" lang="ja-JP" altLang="en-US" dirty="0"/>
              <a:t>メソッドを使います。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109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例えば</a:t>
            </a:r>
            <a:r>
              <a:rPr kumimoji="1" lang="en-US" altLang="ja-JP" dirty="0"/>
              <a:t>VarTable </a:t>
            </a:r>
            <a:r>
              <a:rPr kumimoji="1" lang="ja-JP" altLang="en-US" dirty="0"/>
              <a:t>にこちらの変数が登録されている場合、</a:t>
            </a:r>
            <a:endParaRPr kumimoji="1" lang="en-US" altLang="ja-JP" dirty="0"/>
          </a:p>
          <a:p>
            <a:r>
              <a:rPr kumimoji="1" lang="en-US" altLang="ja-JP" dirty="0"/>
              <a:t>size </a:t>
            </a:r>
            <a:r>
              <a:rPr kumimoji="1" lang="ja-JP" altLang="en-US" dirty="0"/>
              <a:t>の返り値は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7185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変数表の末尾に登録した変数を削除するには</a:t>
            </a:r>
            <a:endParaRPr kumimoji="1" lang="en-US" altLang="ja-JP" dirty="0"/>
          </a:p>
          <a:p>
            <a:r>
              <a:rPr kumimoji="1" lang="en-US" altLang="ja-JP" dirty="0" err="1"/>
              <a:t>removeTail</a:t>
            </a:r>
            <a:r>
              <a:rPr kumimoji="1" lang="en-US" altLang="ja-JP" dirty="0"/>
              <a:t>() </a:t>
            </a:r>
            <a:r>
              <a:rPr kumimoji="1" lang="ja-JP" altLang="en-US" dirty="0"/>
              <a:t>メソッドを使います。</a:t>
            </a:r>
            <a:endParaRPr kumimoji="1" lang="en-US" altLang="ja-JP" dirty="0"/>
          </a:p>
          <a:p>
            <a:r>
              <a:rPr kumimoji="1" lang="ja-JP" altLang="en-US" dirty="0"/>
              <a:t>引数としてインデックスを与えると、変数表のインデックス番目以降の変数を削除します。</a:t>
            </a:r>
            <a:endParaRPr kumimoji="1" lang="en-US" altLang="ja-JP" dirty="0"/>
          </a:p>
          <a:p>
            <a:r>
              <a:rPr kumimoji="1" lang="ja-JP" altLang="en-US" dirty="0"/>
              <a:t>このとき、登録されている変数の数以上の値を指定した場合は何もしません。</a:t>
            </a:r>
            <a:endParaRPr kumimoji="1" lang="en-US" altLang="ja-JP" dirty="0"/>
          </a:p>
          <a:p>
            <a:r>
              <a:rPr kumimoji="1" lang="ja-JP" altLang="en-US" dirty="0"/>
              <a:t>例えば、</a:t>
            </a:r>
            <a:r>
              <a:rPr kumimoji="1" lang="en-US" altLang="ja-JP" dirty="0"/>
              <a:t>5</a:t>
            </a:r>
            <a:r>
              <a:rPr kumimoji="1" lang="ja-JP" altLang="en-US" dirty="0"/>
              <a:t>番目以降の変数を削除するには、</a:t>
            </a:r>
            <a:endParaRPr kumimoji="1" lang="en-US" altLang="ja-JP" dirty="0"/>
          </a:p>
          <a:p>
            <a:r>
              <a:rPr kumimoji="1" lang="en-US" altLang="ja-JP" dirty="0" err="1"/>
              <a:t>varTable.removeTail</a:t>
            </a:r>
            <a:r>
              <a:rPr kumimoji="1" lang="en-US" altLang="ja-JP" dirty="0"/>
              <a:t> (5 ) </a:t>
            </a:r>
            <a:r>
              <a:rPr kumimoji="1" lang="ja-JP" altLang="en-US" dirty="0"/>
              <a:t>と書きます。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274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例えば</a:t>
            </a:r>
            <a:r>
              <a:rPr kumimoji="1" lang="en-US" altLang="ja-JP" dirty="0"/>
              <a:t>VarTable </a:t>
            </a:r>
            <a:r>
              <a:rPr kumimoji="1" lang="ja-JP" altLang="en-US" dirty="0"/>
              <a:t>にこちらの変数が登録されている場合、</a:t>
            </a:r>
            <a:endParaRPr kumimoji="1" lang="en-US" altLang="ja-JP" dirty="0"/>
          </a:p>
          <a:p>
            <a:r>
              <a:rPr kumimoji="1" lang="en-US" altLang="ja-JP" dirty="0" err="1"/>
              <a:t>removeTail</a:t>
            </a:r>
            <a:r>
              <a:rPr kumimoji="1" lang="en-US" altLang="ja-JP" dirty="0"/>
              <a:t>(3) </a:t>
            </a:r>
            <a:r>
              <a:rPr kumimoji="1" lang="ja-JP" altLang="en-US" dirty="0"/>
              <a:t>を実行すると、</a:t>
            </a:r>
            <a:endParaRPr kumimoji="1" lang="en-US" altLang="ja-JP" dirty="0"/>
          </a:p>
          <a:p>
            <a:r>
              <a:rPr kumimoji="1" lang="ja-JP" altLang="en-US" dirty="0"/>
              <a:t>変数表の</a:t>
            </a:r>
            <a:r>
              <a:rPr kumimoji="1" lang="en-US" altLang="ja-JP" dirty="0"/>
              <a:t>3</a:t>
            </a:r>
            <a:r>
              <a:rPr kumimoji="1" lang="ja-JP" altLang="en-US" dirty="0"/>
              <a:t>番目以降の変数が削除されます。</a:t>
            </a:r>
            <a:endParaRPr kumimoji="1" lang="en-US" altLang="ja-JP" dirty="0"/>
          </a:p>
          <a:p>
            <a:r>
              <a:rPr kumimoji="1" lang="ja-JP" altLang="en-US" dirty="0"/>
              <a:t>変数表のインデックスは</a:t>
            </a:r>
            <a:r>
              <a:rPr kumimoji="1" lang="en-US" altLang="ja-JP" dirty="0"/>
              <a:t>0</a:t>
            </a:r>
            <a:r>
              <a:rPr kumimoji="1" lang="ja-JP" altLang="en-US" dirty="0"/>
              <a:t>から始まることに注意してください。</a:t>
            </a:r>
            <a:endParaRPr kumimoji="1" lang="en-US" altLang="ja-JP" dirty="0"/>
          </a:p>
          <a:p>
            <a:r>
              <a:rPr kumimoji="1" lang="ja-JP" altLang="en-US" dirty="0"/>
              <a:t>まず、インデックス</a:t>
            </a:r>
            <a:r>
              <a:rPr kumimoji="1" lang="en-US" altLang="ja-JP" dirty="0"/>
              <a:t>3</a:t>
            </a:r>
            <a:r>
              <a:rPr kumimoji="1" lang="ja-JP" altLang="en-US" dirty="0"/>
              <a:t>の変数の番地を</a:t>
            </a:r>
            <a:r>
              <a:rPr kumimoji="1" lang="en-US" altLang="ja-JP" dirty="0" err="1"/>
              <a:t>nextAddress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にコピーします。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1793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その後、</a:t>
            </a:r>
            <a:r>
              <a:rPr kumimoji="1" lang="en-US" altLang="ja-JP" dirty="0" err="1"/>
              <a:t>varList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から </a:t>
            </a:r>
            <a:r>
              <a:rPr kumimoji="1" lang="en-US" altLang="ja-JP" dirty="0"/>
              <a:t>3</a:t>
            </a:r>
            <a:r>
              <a:rPr kumimoji="1" lang="ja-JP" altLang="en-US" dirty="0"/>
              <a:t>番目以降の変数を削除します。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914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/>
              <a:t>removeTail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で変数表のサイズ以上の値を指定した場合は何もしません。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また、負の値を入れた場合も何もしません。</a:t>
            </a:r>
            <a:endParaRPr kumimoji="1" lang="en-US" altLang="ja-JP" dirty="0"/>
          </a:p>
          <a:p>
            <a:r>
              <a:rPr kumimoji="1" lang="ja-JP" altLang="en-US" dirty="0"/>
              <a:t>説明は以上です。</a:t>
            </a:r>
            <a:endParaRPr kumimoji="1" lang="en-US" altLang="ja-JP" dirty="0"/>
          </a:p>
          <a:p>
            <a:r>
              <a:rPr kumimoji="1" lang="ja-JP" altLang="en-US" dirty="0"/>
              <a:t>それでは皆さん、作業に取り掛かってください。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856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今日の実習内容です。</a:t>
            </a:r>
            <a:endParaRPr kumimoji="1" lang="en-US" altLang="ja-JP" dirty="0"/>
          </a:p>
          <a:p>
            <a:r>
              <a:rPr kumimoji="1" lang="ja-JP" altLang="en-US" dirty="0"/>
              <a:t>今日は、</a:t>
            </a:r>
            <a:r>
              <a:rPr kumimoji="1" lang="en-US" altLang="ja-JP" dirty="0"/>
              <a:t>VSM</a:t>
            </a:r>
            <a:r>
              <a:rPr kumimoji="1" lang="ja-JP" altLang="en-US" dirty="0"/>
              <a:t>の動作を理解し、</a:t>
            </a:r>
            <a:endParaRPr kumimoji="1" lang="en-US" altLang="ja-JP" dirty="0"/>
          </a:p>
          <a:p>
            <a:r>
              <a:rPr kumimoji="1" lang="en-US" altLang="ja-JP" dirty="0"/>
              <a:t>K22</a:t>
            </a:r>
            <a:r>
              <a:rPr kumimoji="1" lang="ja-JP" altLang="en-US" dirty="0"/>
              <a:t>言語プログラムから</a:t>
            </a:r>
            <a:r>
              <a:rPr kumimoji="1" lang="en-US" altLang="ja-JP" dirty="0"/>
              <a:t>VSM</a:t>
            </a:r>
            <a:r>
              <a:rPr kumimoji="1" lang="ja-JP" altLang="en-US" dirty="0"/>
              <a:t>アセンブラへの手動コンパイルをします。</a:t>
            </a:r>
            <a:endParaRPr kumimoji="1" lang="en-US" altLang="ja-JP" dirty="0"/>
          </a:p>
          <a:p>
            <a:r>
              <a:rPr kumimoji="1" lang="ja-JP" altLang="en-US" dirty="0"/>
              <a:t>その後、変数を管理するクラスである </a:t>
            </a:r>
            <a:r>
              <a:rPr kumimoji="1" lang="en-US" altLang="ja-JP" dirty="0"/>
              <a:t>Var.java, VarTable.java </a:t>
            </a:r>
            <a:r>
              <a:rPr kumimoji="1" lang="ja-JP" altLang="en-US" dirty="0"/>
              <a:t>を作成します。</a:t>
            </a:r>
            <a:endParaRPr kumimoji="1" lang="en-US" altLang="ja-JP" dirty="0"/>
          </a:p>
          <a:p>
            <a:r>
              <a:rPr kumimoji="1" lang="ja-JP" altLang="en-US" dirty="0"/>
              <a:t>以降では、</a:t>
            </a:r>
            <a:r>
              <a:rPr kumimoji="1" lang="en-US" altLang="ja-JP" dirty="0"/>
              <a:t>Var, </a:t>
            </a:r>
            <a:r>
              <a:rPr kumimoji="1" lang="en-US" altLang="ja-JP" dirty="0" err="1"/>
              <a:t>VarTable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の部分について説明します。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142036-1147-4988-8785-9AC95678B94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228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情報システムプロジェクト</a:t>
            </a:r>
            <a:r>
              <a:rPr kumimoji="1" lang="en-US" altLang="ja-JP" dirty="0"/>
              <a:t>1 </a:t>
            </a:r>
            <a:r>
              <a:rPr kumimoji="1" lang="ja-JP" altLang="en-US" dirty="0"/>
              <a:t>では、変数を管理するために、</a:t>
            </a:r>
            <a:r>
              <a:rPr kumimoji="1" lang="en-US" altLang="ja-JP" dirty="0"/>
              <a:t>Var, VarTable </a:t>
            </a:r>
            <a:r>
              <a:rPr kumimoji="1" lang="ja-JP" altLang="en-US" dirty="0"/>
              <a:t>というクラスを使います。</a:t>
            </a:r>
            <a:endParaRPr kumimoji="1" lang="en-US" altLang="ja-JP" dirty="0"/>
          </a:p>
          <a:p>
            <a:r>
              <a:rPr kumimoji="1" lang="en-US" altLang="ja-JP" dirty="0"/>
              <a:t>Var </a:t>
            </a:r>
            <a:r>
              <a:rPr kumimoji="1" lang="ja-JP" altLang="en-US" dirty="0"/>
              <a:t>は変数の型、名前、変数を格納する </a:t>
            </a:r>
            <a:r>
              <a:rPr kumimoji="1" lang="en-US" altLang="ja-JP" dirty="0" err="1"/>
              <a:t>Dseg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のアドレス、サイズを管理するクラスです。</a:t>
            </a:r>
            <a:endParaRPr kumimoji="1" lang="en-US" altLang="ja-JP" dirty="0"/>
          </a:p>
          <a:p>
            <a:r>
              <a:rPr kumimoji="1" lang="ja-JP" altLang="en-US" dirty="0"/>
              <a:t>コンストラクタで </a:t>
            </a:r>
            <a:r>
              <a:rPr kumimoji="1" lang="en-US" altLang="ja-JP" dirty="0"/>
              <a:t>Var </a:t>
            </a:r>
            <a:r>
              <a:rPr kumimoji="1" lang="ja-JP" altLang="en-US" dirty="0"/>
              <a:t>クラスのオブジェクトを生成すると、</a:t>
            </a:r>
            <a:endParaRPr kumimoji="1" lang="en-US" altLang="ja-JP" dirty="0"/>
          </a:p>
          <a:p>
            <a:r>
              <a:rPr kumimoji="1" lang="ja-JP" altLang="en-US" dirty="0"/>
              <a:t>各フィールドにそれらのデータが記憶され、</a:t>
            </a:r>
            <a:endParaRPr kumimoji="1" lang="en-US" altLang="ja-JP" dirty="0"/>
          </a:p>
          <a:p>
            <a:r>
              <a:rPr kumimoji="1" lang="ja-JP" altLang="en-US" dirty="0"/>
              <a:t>各ゲッターでフィールドの値を取り出すことができます。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048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VarTable </a:t>
            </a:r>
            <a:r>
              <a:rPr kumimoji="1" lang="ja-JP" altLang="en-US" dirty="0"/>
              <a:t>は変数表をクラスです。</a:t>
            </a:r>
            <a:endParaRPr kumimoji="1" lang="en-US" altLang="ja-JP" dirty="0"/>
          </a:p>
          <a:p>
            <a:r>
              <a:rPr kumimoji="1" lang="ja-JP" altLang="en-US" dirty="0"/>
              <a:t>このクラスでよく使うメソッドは、</a:t>
            </a:r>
            <a:endParaRPr kumimoji="1" lang="en-US" altLang="ja-JP" dirty="0"/>
          </a:p>
          <a:p>
            <a:r>
              <a:rPr kumimoji="1" lang="ja-JP" altLang="en-US" dirty="0"/>
              <a:t>変数が変数表に登録されているかどうかを返す </a:t>
            </a:r>
            <a:r>
              <a:rPr kumimoji="1" lang="en-US" altLang="ja-JP" dirty="0"/>
              <a:t>exist </a:t>
            </a:r>
            <a:r>
              <a:rPr kumimoji="1" lang="ja-JP" altLang="en-US" dirty="0"/>
              <a:t>メソッド、</a:t>
            </a:r>
            <a:endParaRPr kumimoji="1" lang="en-US" altLang="ja-JP" dirty="0"/>
          </a:p>
          <a:p>
            <a:r>
              <a:rPr kumimoji="1" lang="ja-JP" altLang="en-US" dirty="0"/>
              <a:t>変数表に変数を追加する </a:t>
            </a:r>
            <a:r>
              <a:rPr kumimoji="1" lang="en-US" altLang="ja-JP" dirty="0" err="1"/>
              <a:t>registerNewVariable</a:t>
            </a:r>
            <a:r>
              <a:rPr kumimoji="1" lang="en-US" altLang="ja-JP" dirty="0"/>
              <a:t> </a:t>
            </a:r>
            <a:r>
              <a:rPr kumimoji="1" lang="ja-JP" altLang="en-US" dirty="0"/>
              <a:t>メソッド、</a:t>
            </a:r>
            <a:endParaRPr kumimoji="1" lang="en-US" altLang="ja-JP" dirty="0"/>
          </a:p>
          <a:p>
            <a:r>
              <a:rPr kumimoji="1" lang="ja-JP" altLang="en-US" dirty="0"/>
              <a:t>変数の型が一致するか判定する </a:t>
            </a:r>
            <a:r>
              <a:rPr kumimoji="1" lang="en-US" altLang="ja-JP" dirty="0" err="1"/>
              <a:t>checkType</a:t>
            </a:r>
            <a:r>
              <a:rPr kumimoji="1" lang="en-US" altLang="ja-JP" dirty="0"/>
              <a:t> </a:t>
            </a:r>
            <a:r>
              <a:rPr kumimoji="1" lang="ja-JP" altLang="en-US" dirty="0"/>
              <a:t>メソッドです。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645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変数表への登録は、</a:t>
            </a:r>
            <a:r>
              <a:rPr kumimoji="1" lang="en-US" altLang="ja-JP" dirty="0" err="1"/>
              <a:t>registerNewVariable</a:t>
            </a:r>
            <a:r>
              <a:rPr kumimoji="1" lang="en-US" altLang="ja-JP" dirty="0"/>
              <a:t> </a:t>
            </a:r>
            <a:r>
              <a:rPr kumimoji="1" lang="ja-JP" altLang="en-US" dirty="0"/>
              <a:t>を使います。</a:t>
            </a:r>
            <a:endParaRPr kumimoji="1" lang="en-US" altLang="ja-JP" dirty="0"/>
          </a:p>
          <a:p>
            <a:r>
              <a:rPr kumimoji="1" lang="ja-JP" altLang="en-US" dirty="0"/>
              <a:t>引数は変数の型、変数名、サイズを与えます。</a:t>
            </a:r>
            <a:endParaRPr kumimoji="1" lang="en-US" altLang="ja-JP" dirty="0"/>
          </a:p>
          <a:p>
            <a:r>
              <a:rPr kumimoji="1" lang="en-US" altLang="ja-JP" dirty="0" err="1"/>
              <a:t>registerNewVariable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の返り値は、変数表に登録できたか否かが返ってきます。</a:t>
            </a:r>
            <a:endParaRPr kumimoji="1" lang="en-US" altLang="ja-JP" dirty="0"/>
          </a:p>
          <a:p>
            <a:r>
              <a:rPr kumimoji="1" lang="ja-JP" altLang="en-US" dirty="0"/>
              <a:t>変数表に登録できた場合は </a:t>
            </a:r>
            <a:r>
              <a:rPr kumimoji="1" lang="en-US" altLang="ja-JP" dirty="0"/>
              <a:t>true </a:t>
            </a:r>
            <a:r>
              <a:rPr kumimoji="1" lang="ja-JP" altLang="en-US" dirty="0"/>
              <a:t>が、すでに登録済の名前で、</a:t>
            </a:r>
            <a:endParaRPr kumimoji="1" lang="en-US" altLang="ja-JP" dirty="0"/>
          </a:p>
          <a:p>
            <a:r>
              <a:rPr kumimoji="1" lang="ja-JP" altLang="en-US" dirty="0"/>
              <a:t>新しく登録できなかった場合は </a:t>
            </a:r>
            <a:r>
              <a:rPr kumimoji="1" lang="en-US" altLang="ja-JP" dirty="0"/>
              <a:t>false </a:t>
            </a:r>
            <a:r>
              <a:rPr kumimoji="1" lang="ja-JP" altLang="en-US" dirty="0"/>
              <a:t>が返ってきます。</a:t>
            </a:r>
            <a:endParaRPr kumimoji="1" lang="en-US" altLang="ja-JP" dirty="0"/>
          </a:p>
          <a:p>
            <a:r>
              <a:rPr kumimoji="1" lang="ja-JP" altLang="en-US" dirty="0"/>
              <a:t>例えば、</a:t>
            </a:r>
            <a:r>
              <a:rPr kumimoji="1" lang="en-US" altLang="ja-JP" dirty="0"/>
              <a:t>int </a:t>
            </a:r>
            <a:r>
              <a:rPr kumimoji="1" lang="en-US" altLang="ja-JP" dirty="0" err="1"/>
              <a:t>i,j</a:t>
            </a:r>
            <a:r>
              <a:rPr kumimoji="1" lang="en-US" altLang="ja-JP" dirty="0"/>
              <a:t> </a:t>
            </a:r>
            <a:r>
              <a:rPr kumimoji="1" lang="ja-JP" altLang="en-US" dirty="0"/>
              <a:t>と宣言した場合は、</a:t>
            </a:r>
            <a:endParaRPr kumimoji="1" lang="en-US" altLang="ja-JP" dirty="0"/>
          </a:p>
          <a:p>
            <a:r>
              <a:rPr kumimoji="1" lang="en-US" altLang="ja-JP" dirty="0" err="1"/>
              <a:t>varTable.registerNewVariable</a:t>
            </a:r>
            <a:r>
              <a:rPr kumimoji="1" lang="en-US" altLang="ja-JP" dirty="0"/>
              <a:t> (Type.INT, “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”, 1);</a:t>
            </a:r>
          </a:p>
          <a:p>
            <a:r>
              <a:rPr kumimoji="1" lang="ja-JP" altLang="en-US" dirty="0"/>
              <a:t>で登録します。</a:t>
            </a:r>
            <a:endParaRPr kumimoji="1" lang="en-US" altLang="ja-JP" dirty="0"/>
          </a:p>
          <a:p>
            <a:r>
              <a:rPr kumimoji="1" lang="en-US" altLang="ja-JP" dirty="0"/>
              <a:t>int </a:t>
            </a:r>
            <a:r>
              <a:rPr kumimoji="1" lang="ja-JP" altLang="en-US" dirty="0"/>
              <a:t>型ですので </a:t>
            </a:r>
            <a:r>
              <a:rPr kumimoji="1" lang="en-US" altLang="ja-JP" dirty="0"/>
              <a:t>Type.INT, </a:t>
            </a:r>
            <a:r>
              <a:rPr kumimoji="1" lang="ja-JP" altLang="en-US" dirty="0"/>
              <a:t>スカラ変数ではサイズは</a:t>
            </a:r>
            <a:r>
              <a:rPr kumimoji="1" lang="en-US" altLang="ja-JP" dirty="0"/>
              <a:t>1</a:t>
            </a:r>
            <a:r>
              <a:rPr kumimoji="1" lang="ja-JP" altLang="en-US" dirty="0"/>
              <a:t>にします。</a:t>
            </a:r>
            <a:endParaRPr kumimoji="1" lang="en-US" altLang="ja-JP" dirty="0"/>
          </a:p>
          <a:p>
            <a:r>
              <a:rPr kumimoji="1" lang="en-US" altLang="ja-JP" dirty="0"/>
              <a:t>j </a:t>
            </a:r>
            <a:r>
              <a:rPr kumimoji="1" lang="ja-JP" altLang="en-US" dirty="0"/>
              <a:t>も同様に、</a:t>
            </a:r>
            <a:r>
              <a:rPr kumimoji="1" lang="en-US" altLang="ja-JP" dirty="0"/>
              <a:t>int </a:t>
            </a:r>
            <a:r>
              <a:rPr kumimoji="1" lang="ja-JP" altLang="en-US" dirty="0"/>
              <a:t>型、サイズ</a:t>
            </a:r>
            <a:r>
              <a:rPr kumimoji="1" lang="en-US" altLang="ja-JP" dirty="0"/>
              <a:t>1</a:t>
            </a:r>
            <a:r>
              <a:rPr kumimoji="1" lang="ja-JP" altLang="en-US" dirty="0"/>
              <a:t>で登録します。</a:t>
            </a:r>
            <a:endParaRPr kumimoji="1" lang="en-US" altLang="ja-JP" dirty="0"/>
          </a:p>
          <a:p>
            <a:r>
              <a:rPr kumimoji="1" lang="ja-JP" altLang="en-US" dirty="0"/>
              <a:t>配列の場合、</a:t>
            </a:r>
            <a:r>
              <a:rPr kumimoji="1" lang="en-US" altLang="ja-JP" dirty="0"/>
              <a:t>a[5] </a:t>
            </a:r>
            <a:r>
              <a:rPr kumimoji="1" lang="ja-JP" altLang="en-US" dirty="0"/>
              <a:t>と宣言した場合は、</a:t>
            </a:r>
            <a:endParaRPr kumimoji="1" lang="en-US" altLang="ja-JP" dirty="0"/>
          </a:p>
          <a:p>
            <a:r>
              <a:rPr kumimoji="1" lang="ja-JP" altLang="en-US" dirty="0"/>
              <a:t>型は </a:t>
            </a:r>
            <a:r>
              <a:rPr kumimoji="1" lang="en-US" altLang="ja-JP" dirty="0" err="1"/>
              <a:t>Type.ARRAYOFINT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で、サイズは大括弧の中で指定したサイズ、この場合は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になります。</a:t>
            </a:r>
            <a:endParaRPr kumimoji="1" lang="en-US" altLang="ja-JP" dirty="0"/>
          </a:p>
          <a:p>
            <a:r>
              <a:rPr kumimoji="1" lang="en-US" altLang="ja-JP" dirty="0"/>
              <a:t>b[] = {1,2,3} </a:t>
            </a:r>
            <a:r>
              <a:rPr kumimoji="1" lang="ja-JP" altLang="en-US" dirty="0"/>
              <a:t>のように初期値付きで宣言した場合は、</a:t>
            </a:r>
            <a:endParaRPr kumimoji="1" lang="en-US" altLang="ja-JP" dirty="0"/>
          </a:p>
          <a:p>
            <a:r>
              <a:rPr kumimoji="1" lang="ja-JP" altLang="en-US" dirty="0"/>
              <a:t>型は </a:t>
            </a:r>
            <a:r>
              <a:rPr kumimoji="1" lang="en-US" altLang="ja-JP" dirty="0" err="1"/>
              <a:t>Type.AARRAYOFINT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で、サイズは初期値として並べた要素の個数になります。</a:t>
            </a:r>
            <a:endParaRPr kumimoji="1" lang="en-US" altLang="ja-JP" dirty="0"/>
          </a:p>
          <a:p>
            <a:r>
              <a:rPr kumimoji="1" lang="ja-JP" altLang="en-US" dirty="0"/>
              <a:t>この場合は、要素が </a:t>
            </a:r>
            <a:r>
              <a:rPr kumimoji="1" lang="en-US" altLang="ja-JP" dirty="0"/>
              <a:t>3 </a:t>
            </a:r>
            <a:r>
              <a:rPr kumimoji="1" lang="ja-JP" altLang="en-US" dirty="0"/>
              <a:t>個並んでいますので、サイズは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957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VarTable.java </a:t>
            </a:r>
            <a:r>
              <a:rPr kumimoji="1" lang="ja-JP" altLang="en-US" dirty="0"/>
              <a:t>には、</a:t>
            </a:r>
            <a:endParaRPr kumimoji="1" lang="en-US" altLang="ja-JP" dirty="0"/>
          </a:p>
          <a:p>
            <a:r>
              <a:rPr kumimoji="1" lang="en-US" altLang="ja-JP" dirty="0" err="1"/>
              <a:t>nextAddress</a:t>
            </a:r>
            <a:r>
              <a:rPr kumimoji="1" lang="ja-JP" altLang="en-US" dirty="0"/>
              <a:t> と </a:t>
            </a:r>
            <a:r>
              <a:rPr kumimoji="1" lang="en-US" altLang="ja-JP" dirty="0" err="1"/>
              <a:t>varList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つのフィールドがあります。</a:t>
            </a:r>
            <a:endParaRPr kumimoji="1" lang="en-US" altLang="ja-JP" dirty="0"/>
          </a:p>
          <a:p>
            <a:r>
              <a:rPr kumimoji="1" lang="en-US" altLang="ja-JP" dirty="0" err="1"/>
              <a:t>nextAddress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の初期値は </a:t>
            </a:r>
            <a:r>
              <a:rPr kumimoji="1" lang="en-US" altLang="ja-JP" dirty="0"/>
              <a:t>0 </a:t>
            </a:r>
            <a:r>
              <a:rPr kumimoji="1" lang="ja-JP" altLang="en-US" dirty="0"/>
              <a:t>、</a:t>
            </a:r>
            <a:endParaRPr kumimoji="1" lang="en-US" altLang="ja-JP" dirty="0"/>
          </a:p>
          <a:p>
            <a:r>
              <a:rPr kumimoji="1" lang="en-US" altLang="ja-JP" dirty="0" err="1"/>
              <a:t>varList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は初期状態では空です。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285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ここで例えば </a:t>
            </a:r>
            <a:r>
              <a:rPr kumimoji="1" lang="en-US" altLang="ja-JP" dirty="0" err="1"/>
              <a:t>registerNewVariable</a:t>
            </a:r>
            <a:r>
              <a:rPr kumimoji="1" lang="en-US" altLang="ja-JP" dirty="0"/>
              <a:t> (Type.INT, “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”, 1) </a:t>
            </a:r>
            <a:r>
              <a:rPr kumimoji="1" lang="ja-JP" altLang="en-US" dirty="0"/>
              <a:t>を実行した場合</a:t>
            </a:r>
            <a:endParaRPr kumimoji="1" lang="en-US" altLang="ja-JP" dirty="0"/>
          </a:p>
          <a:p>
            <a:r>
              <a:rPr kumimoji="1" lang="en-US" altLang="ja-JP" dirty="0"/>
              <a:t>Var </a:t>
            </a:r>
            <a:r>
              <a:rPr kumimoji="1" lang="ja-JP" altLang="en-US" dirty="0"/>
              <a:t>クラスのオブジェクトを生成して </a:t>
            </a:r>
            <a:r>
              <a:rPr kumimoji="1" lang="en-US" altLang="ja-JP" dirty="0" err="1"/>
              <a:t>varList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に加えます。</a:t>
            </a:r>
            <a:endParaRPr kumimoji="1" lang="en-US" altLang="ja-JP" dirty="0"/>
          </a:p>
          <a:p>
            <a:r>
              <a:rPr kumimoji="1" lang="en-US" altLang="ja-JP" dirty="0"/>
              <a:t>type, name, size </a:t>
            </a:r>
            <a:r>
              <a:rPr kumimoji="1" lang="ja-JP" altLang="en-US" dirty="0"/>
              <a:t>は引数で指定した値にします。</a:t>
            </a:r>
            <a:endParaRPr kumimoji="1" lang="en-US" altLang="ja-JP" dirty="0"/>
          </a:p>
          <a:p>
            <a:r>
              <a:rPr kumimoji="1" lang="en-US" altLang="ja-JP" dirty="0"/>
              <a:t>address </a:t>
            </a:r>
            <a:r>
              <a:rPr kumimoji="1" lang="ja-JP" altLang="en-US" dirty="0"/>
              <a:t>は </a:t>
            </a:r>
            <a:r>
              <a:rPr kumimoji="1" lang="en-US" altLang="ja-JP" dirty="0" err="1"/>
              <a:t>nextAddress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の値をコピーします。</a:t>
            </a:r>
            <a:endParaRPr kumimoji="1" lang="en-US" altLang="ja-JP" dirty="0"/>
          </a:p>
          <a:p>
            <a:r>
              <a:rPr kumimoji="1" lang="ja-JP" altLang="en-US" dirty="0"/>
              <a:t>その後、</a:t>
            </a:r>
            <a:r>
              <a:rPr kumimoji="1" lang="en-US" altLang="ja-JP" dirty="0" err="1"/>
              <a:t>nextAddress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に </a:t>
            </a:r>
            <a:r>
              <a:rPr kumimoji="1" lang="en-US" altLang="ja-JP" dirty="0"/>
              <a:t>size </a:t>
            </a:r>
            <a:r>
              <a:rPr kumimoji="1" lang="ja-JP" altLang="en-US" dirty="0"/>
              <a:t>の値を加えます。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934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さらに </a:t>
            </a:r>
            <a:r>
              <a:rPr kumimoji="1" lang="en-US" altLang="ja-JP" dirty="0" err="1"/>
              <a:t>resigeterNewVariableType.ARRAYOFINT</a:t>
            </a:r>
            <a:r>
              <a:rPr kumimoji="1" lang="en-US" altLang="ja-JP" dirty="0"/>
              <a:t>, “a”, 50 </a:t>
            </a:r>
            <a:r>
              <a:rPr kumimoji="1" lang="ja-JP" altLang="en-US" dirty="0"/>
              <a:t>を実行すると、</a:t>
            </a:r>
            <a:endParaRPr kumimoji="1" lang="en-US" altLang="ja-JP" dirty="0"/>
          </a:p>
          <a:p>
            <a:r>
              <a:rPr kumimoji="1" lang="ja-JP" altLang="en-US" dirty="0"/>
              <a:t>引数と</a:t>
            </a:r>
            <a:r>
              <a:rPr kumimoji="1" lang="en-US" altLang="ja-JP" dirty="0" err="1"/>
              <a:t>nextAddress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の値から新たな </a:t>
            </a:r>
            <a:r>
              <a:rPr kumimoji="1" lang="en-US" altLang="ja-JP" dirty="0"/>
              <a:t>Var</a:t>
            </a:r>
            <a:r>
              <a:rPr kumimoji="1" lang="ja-JP" altLang="en-US" dirty="0"/>
              <a:t>クラスのオブジェクトを生成して </a:t>
            </a:r>
            <a:r>
              <a:rPr kumimoji="1" lang="en-US" altLang="ja-JP" dirty="0" err="1"/>
              <a:t>varList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に加え、</a:t>
            </a:r>
            <a:endParaRPr kumimoji="1" lang="en-US" altLang="ja-JP" dirty="0"/>
          </a:p>
          <a:p>
            <a:r>
              <a:rPr kumimoji="1" lang="en-US" altLang="ja-JP" dirty="0" err="1"/>
              <a:t>nextAddress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の値に </a:t>
            </a:r>
            <a:r>
              <a:rPr kumimoji="1" lang="en-US" altLang="ja-JP" dirty="0"/>
              <a:t>size </a:t>
            </a:r>
            <a:r>
              <a:rPr kumimoji="1" lang="ja-JP" altLang="en-US" dirty="0"/>
              <a:t>を加えます。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563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指定した名前の変数が、変数表に登録されているかどうかは、</a:t>
            </a:r>
            <a:r>
              <a:rPr kumimoji="1" lang="en-US" altLang="ja-JP" dirty="0" err="1"/>
              <a:t>exitst</a:t>
            </a:r>
            <a:r>
              <a:rPr kumimoji="1" lang="en-US" altLang="ja-JP" dirty="0"/>
              <a:t>() </a:t>
            </a:r>
            <a:r>
              <a:rPr kumimoji="1" lang="ja-JP" altLang="en-US" dirty="0"/>
              <a:t>メソッドを使います。</a:t>
            </a:r>
            <a:endParaRPr kumimoji="1" lang="en-US" altLang="ja-JP" dirty="0"/>
          </a:p>
          <a:p>
            <a:r>
              <a:rPr kumimoji="1" lang="ja-JP" altLang="en-US" dirty="0"/>
              <a:t>引数で与えた名前の変数が登録されているなら </a:t>
            </a:r>
            <a:r>
              <a:rPr kumimoji="1" lang="en-US" altLang="ja-JP" dirty="0"/>
              <a:t>true </a:t>
            </a:r>
            <a:r>
              <a:rPr kumimoji="1" lang="ja-JP" altLang="en-US" dirty="0"/>
              <a:t>が、登録されていなければ </a:t>
            </a:r>
            <a:r>
              <a:rPr kumimoji="1" lang="en-US" altLang="ja-JP" dirty="0"/>
              <a:t>false </a:t>
            </a:r>
            <a:r>
              <a:rPr kumimoji="1" lang="ja-JP" altLang="en-US" dirty="0"/>
              <a:t>が返っています。</a:t>
            </a:r>
            <a:endParaRPr kumimoji="1" lang="en-US" altLang="ja-JP" dirty="0"/>
          </a:p>
          <a:p>
            <a:r>
              <a:rPr kumimoji="1" lang="ja-JP" altLang="en-US" dirty="0"/>
              <a:t>例えば、 </a:t>
            </a:r>
            <a:r>
              <a:rPr kumimoji="1" lang="en-US" altLang="ja-JP" dirty="0"/>
              <a:t>x </a:t>
            </a:r>
            <a:r>
              <a:rPr kumimoji="1" lang="ja-JP" altLang="en-US" dirty="0"/>
              <a:t>という変数が登録されているか判定するには、</a:t>
            </a:r>
            <a:endParaRPr kumimoji="1" lang="en-US" altLang="ja-JP" dirty="0"/>
          </a:p>
          <a:p>
            <a:r>
              <a:rPr kumimoji="1" lang="en-US" altLang="ja-JP" dirty="0" err="1"/>
              <a:t>varTable.exist</a:t>
            </a:r>
            <a:r>
              <a:rPr kumimoji="1" lang="en-US" altLang="ja-JP" dirty="0"/>
              <a:t> (“x”);</a:t>
            </a:r>
          </a:p>
          <a:p>
            <a:r>
              <a:rPr kumimoji="1" lang="ja-JP" altLang="en-US" dirty="0"/>
              <a:t>と書きます。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46698-BC3A-416F-AFEB-1E87B679033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432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82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12A01-D19D-4ED1-A982-25167836A2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200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32B19-C89A-4BC7-ABA8-D6E532021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717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4" name="Rectangle 18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745D65C-682B-41FC-BCDF-7411336B567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31109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086600" cy="898525"/>
          </a:xfrm>
        </p:spPr>
        <p:txBody>
          <a:bodyPr/>
          <a:lstStyle/>
          <a:p>
            <a:pPr eaLnBrk="1" hangingPunct="1"/>
            <a:r>
              <a:rPr lang="ja-JP" altLang="en-US" dirty="0">
                <a:effectLst/>
              </a:rPr>
              <a:t>情報システムプロジェクト</a:t>
            </a:r>
            <a:r>
              <a:rPr lang="en-US" altLang="ja-JP" dirty="0">
                <a:effectLst/>
              </a:rPr>
              <a:t>1</a:t>
            </a:r>
            <a:endParaRPr lang="ja-JP" altLang="en-US" dirty="0">
              <a:effectLst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743200"/>
            <a:ext cx="7162800" cy="3124200"/>
          </a:xfrm>
        </p:spPr>
        <p:txBody>
          <a:bodyPr/>
          <a:lstStyle/>
          <a:p>
            <a:pPr eaLnBrk="1" hangingPunct="1"/>
            <a:r>
              <a:rPr lang="ja-JP" altLang="en-US" dirty="0">
                <a:effectLst/>
              </a:rPr>
              <a:t> </a:t>
            </a:r>
          </a:p>
          <a:p>
            <a:pPr eaLnBrk="1" hangingPunct="1"/>
            <a:endParaRPr lang="ja-JP" altLang="en-US" dirty="0">
              <a:effectLst/>
            </a:endParaRPr>
          </a:p>
          <a:p>
            <a:pPr algn="ctr" eaLnBrk="1" hangingPunct="1"/>
            <a:r>
              <a:rPr lang="ja-JP" altLang="en-US" sz="3600" dirty="0">
                <a:effectLst/>
              </a:rPr>
              <a:t>第</a:t>
            </a:r>
            <a:r>
              <a:rPr lang="en-US" altLang="ja-JP" sz="3600" dirty="0">
                <a:effectLst/>
              </a:rPr>
              <a:t>3</a:t>
            </a:r>
            <a:r>
              <a:rPr lang="ja-JP" altLang="en-US" sz="3600" dirty="0">
                <a:effectLst/>
              </a:rPr>
              <a:t>回</a:t>
            </a:r>
            <a:endParaRPr lang="en-US" altLang="ja-JP" sz="3600" dirty="0">
              <a:effectLst/>
            </a:endParaRPr>
          </a:p>
          <a:p>
            <a:pPr algn="ctr" eaLnBrk="1" hangingPunct="1"/>
            <a:r>
              <a:rPr lang="en-US" altLang="ja-JP" sz="3600" dirty="0">
                <a:effectLst/>
              </a:rPr>
              <a:t>Var.java, VarTable.java</a:t>
            </a:r>
          </a:p>
          <a:p>
            <a:pPr algn="r" eaLnBrk="1" hangingPunct="1"/>
            <a:endParaRPr lang="en-US" altLang="ja-JP" dirty="0">
              <a:effectLst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78211" y="5029200"/>
            <a:ext cx="2927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/>
              <a:t>2023</a:t>
            </a:r>
            <a:r>
              <a:rPr kumimoji="1" lang="ja-JP" altLang="en-US" dirty="0"/>
              <a:t>年</a:t>
            </a:r>
            <a:r>
              <a:rPr kumimoji="1" lang="en-US" altLang="ja-JP" dirty="0"/>
              <a:t>4</a:t>
            </a:r>
            <a:r>
              <a:rPr kumimoji="1" lang="ja-JP" altLang="en-US" dirty="0"/>
              <a:t>月</a:t>
            </a:r>
            <a:r>
              <a:rPr kumimoji="1" lang="en-US" altLang="ja-JP"/>
              <a:t>26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変数の型判定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990600" y="1600200"/>
            <a:ext cx="7467600" cy="1524000"/>
          </a:xfrm>
        </p:spPr>
        <p:txBody>
          <a:bodyPr/>
          <a:lstStyle/>
          <a:p>
            <a:r>
              <a:rPr lang="ja-JP" altLang="en-US" sz="2800" dirty="0"/>
              <a:t>変数の型判定は</a:t>
            </a:r>
            <a:endParaRPr lang="en-US" altLang="ja-JP" sz="2800" dirty="0"/>
          </a:p>
          <a:p>
            <a:pPr lvl="1">
              <a:buFontTx/>
              <a:buNone/>
            </a:pPr>
            <a:r>
              <a:rPr lang="en-US" altLang="ja-JP" dirty="0" err="1"/>
              <a:t>VarTable.checkType</a:t>
            </a:r>
            <a:r>
              <a:rPr lang="en-US" altLang="ja-JP" dirty="0"/>
              <a:t> (String, Type) </a:t>
            </a:r>
            <a:r>
              <a:rPr lang="ja-JP" altLang="en-US" dirty="0"/>
              <a:t>を使用</a:t>
            </a:r>
          </a:p>
        </p:txBody>
      </p:sp>
      <p:sp>
        <p:nvSpPr>
          <p:cNvPr id="95236" name="テキスト ボックス 3"/>
          <p:cNvSpPr txBox="1">
            <a:spLocks noChangeArrowheads="1"/>
          </p:cNvSpPr>
          <p:nvPr/>
        </p:nvSpPr>
        <p:spPr bwMode="auto">
          <a:xfrm>
            <a:off x="1447800" y="4114800"/>
            <a:ext cx="37782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/>
              <a:t>例 : 変数 </a:t>
            </a:r>
            <a:r>
              <a:rPr lang="en-US" altLang="ja-JP" sz="2800"/>
              <a:t>i </a:t>
            </a:r>
            <a:r>
              <a:rPr lang="ja-JP" altLang="en-US" sz="2800"/>
              <a:t>は </a:t>
            </a:r>
            <a:r>
              <a:rPr lang="en-US" altLang="ja-JP" sz="2800"/>
              <a:t>int </a:t>
            </a:r>
            <a:r>
              <a:rPr lang="ja-JP" altLang="en-US" sz="2800"/>
              <a:t>型か？</a:t>
            </a:r>
          </a:p>
        </p:txBody>
      </p:sp>
      <p:sp>
        <p:nvSpPr>
          <p:cNvPr id="5" name="正方形/長方形 4"/>
          <p:cNvSpPr/>
          <p:nvPr/>
        </p:nvSpPr>
        <p:spPr bwMode="auto">
          <a:xfrm>
            <a:off x="1371600" y="4724400"/>
            <a:ext cx="7239000" cy="6096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err="1">
                <a:effectLst>
                  <a:outerShdw blurRad="38100" dist="38100" dir="2700000" algn="tl">
                    <a:srgbClr val="000099"/>
                  </a:outerShdw>
                </a:effectLst>
              </a:rPr>
              <a:t>varTable.checkType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 (“</a:t>
            </a:r>
            <a:r>
              <a:rPr lang="en-US" altLang="ja-JP" dirty="0" err="1">
                <a:effectLst>
                  <a:outerShdw blurRad="38100" dist="38100" dir="2700000" algn="tl">
                    <a:srgbClr val="000099"/>
                  </a:outerShdw>
                </a:effectLst>
              </a:rPr>
              <a:t>i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”, Type.INT)</a:t>
            </a:r>
            <a:endParaRPr lang="ja-JP" altLang="en-US" dirty="0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  <p:sp>
        <p:nvSpPr>
          <p:cNvPr id="4" name="正方形/長方形 4"/>
          <p:cNvSpPr/>
          <p:nvPr/>
        </p:nvSpPr>
        <p:spPr bwMode="auto">
          <a:xfrm>
            <a:off x="1371600" y="2667000"/>
            <a:ext cx="7543800" cy="10668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>
                <a:solidFill>
                  <a:srgbClr val="FFFF99"/>
                </a:solidFill>
              </a:rPr>
              <a:t>/** @ return </a:t>
            </a:r>
            <a:r>
              <a:rPr lang="ja-JP" altLang="en-US" sz="2400">
                <a:solidFill>
                  <a:srgbClr val="FFFF99"/>
                </a:solidFill>
              </a:rPr>
              <a:t>変数 </a:t>
            </a:r>
            <a:r>
              <a:rPr lang="en-US" altLang="ja-JP" sz="2400">
                <a:solidFill>
                  <a:srgbClr val="FFFF99"/>
                </a:solidFill>
              </a:rPr>
              <a:t>name </a:t>
            </a:r>
            <a:r>
              <a:rPr lang="ja-JP" altLang="en-US" sz="2400">
                <a:solidFill>
                  <a:srgbClr val="FFFF99"/>
                </a:solidFill>
              </a:rPr>
              <a:t>の型が </a:t>
            </a:r>
            <a:r>
              <a:rPr lang="en-US" altLang="ja-JP" sz="2400">
                <a:solidFill>
                  <a:srgbClr val="FFFF99"/>
                </a:solidFill>
              </a:rPr>
              <a:t>type </a:t>
            </a:r>
            <a:r>
              <a:rPr lang="ja-JP" altLang="en-US" sz="2400">
                <a:solidFill>
                  <a:srgbClr val="FFFF99"/>
                </a:solidFill>
              </a:rPr>
              <a:t>か？ */</a:t>
            </a:r>
          </a:p>
          <a:p>
            <a:pPr eaLnBrk="1" hangingPunct="1"/>
            <a:r>
              <a:rPr lang="en-US" altLang="ja-JP"/>
              <a:t>boolean checkType (String name, Type type</a:t>
            </a:r>
            <a:r>
              <a:rPr lang="en-US" altLang="ja-JP">
                <a:effectLst>
                  <a:outerShdw blurRad="38100" dist="38100" dir="2700000" algn="tl">
                    <a:srgbClr val="000099"/>
                  </a:outerShdw>
                </a:effectLst>
              </a:rPr>
              <a:t>)</a:t>
            </a:r>
            <a:endParaRPr lang="ja-JP" altLang="en-US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utoUpdateAnimBg="0"/>
      <p:bldP spid="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dirty="0"/>
              <a:t>変数の番地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990600" y="1600200"/>
            <a:ext cx="7467600" cy="1524000"/>
          </a:xfrm>
        </p:spPr>
        <p:txBody>
          <a:bodyPr/>
          <a:lstStyle/>
          <a:p>
            <a:r>
              <a:rPr lang="ja-JP" altLang="en-US" sz="2800" dirty="0"/>
              <a:t>登録された変数の番地を得るには</a:t>
            </a:r>
            <a:endParaRPr lang="en-US" altLang="ja-JP" sz="2800" dirty="0"/>
          </a:p>
          <a:p>
            <a:pPr lvl="1">
              <a:buFontTx/>
              <a:buNone/>
            </a:pPr>
            <a:r>
              <a:rPr lang="en-US" altLang="ja-JP" dirty="0" err="1"/>
              <a:t>VarTable.getAddress</a:t>
            </a:r>
            <a:r>
              <a:rPr lang="en-US" altLang="ja-JP" dirty="0"/>
              <a:t> (String) </a:t>
            </a:r>
            <a:r>
              <a:rPr lang="ja-JP" altLang="en-US" dirty="0"/>
              <a:t>を使用</a:t>
            </a:r>
          </a:p>
        </p:txBody>
      </p:sp>
      <p:sp>
        <p:nvSpPr>
          <p:cNvPr id="95236" name="テキスト ボックス 3"/>
          <p:cNvSpPr txBox="1">
            <a:spLocks noChangeArrowheads="1"/>
          </p:cNvSpPr>
          <p:nvPr/>
        </p:nvSpPr>
        <p:spPr bwMode="auto">
          <a:xfrm>
            <a:off x="1447800" y="4490591"/>
            <a:ext cx="28969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 dirty="0"/>
              <a:t>例 : 変数 </a:t>
            </a:r>
            <a:r>
              <a:rPr lang="en-US" altLang="ja-JP" sz="2800" dirty="0" err="1"/>
              <a:t>i</a:t>
            </a:r>
            <a:r>
              <a:rPr lang="en-US" altLang="ja-JP" sz="2800" dirty="0"/>
              <a:t> </a:t>
            </a:r>
            <a:r>
              <a:rPr lang="ja-JP" altLang="en-US" sz="2800" dirty="0"/>
              <a:t>の番地</a:t>
            </a:r>
          </a:p>
        </p:txBody>
      </p:sp>
      <p:sp>
        <p:nvSpPr>
          <p:cNvPr id="5" name="正方形/長方形 4"/>
          <p:cNvSpPr/>
          <p:nvPr/>
        </p:nvSpPr>
        <p:spPr bwMode="auto">
          <a:xfrm>
            <a:off x="1371600" y="5100191"/>
            <a:ext cx="7239000" cy="6096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err="1">
                <a:effectLst>
                  <a:outerShdw blurRad="38100" dist="38100" dir="2700000" algn="tl">
                    <a:srgbClr val="000099"/>
                  </a:outerShdw>
                </a:effectLst>
              </a:rPr>
              <a:t>varTable.getAddress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 (“</a:t>
            </a:r>
            <a:r>
              <a:rPr lang="en-US" altLang="ja-JP" dirty="0" err="1">
                <a:effectLst>
                  <a:outerShdw blurRad="38100" dist="38100" dir="2700000" algn="tl">
                    <a:srgbClr val="000099"/>
                  </a:outerShdw>
                </a:effectLst>
              </a:rPr>
              <a:t>i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”)</a:t>
            </a:r>
            <a:endParaRPr lang="ja-JP" altLang="en-US" dirty="0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  <p:sp>
        <p:nvSpPr>
          <p:cNvPr id="4" name="正方形/長方形 4"/>
          <p:cNvSpPr/>
          <p:nvPr/>
        </p:nvSpPr>
        <p:spPr bwMode="auto">
          <a:xfrm>
            <a:off x="1371600" y="2667000"/>
            <a:ext cx="7543800" cy="10668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solidFill>
                  <a:srgbClr val="FFFF99"/>
                </a:solidFill>
              </a:rPr>
              <a:t>/** @ return </a:t>
            </a:r>
            <a:r>
              <a:rPr lang="ja-JP" altLang="en-US" sz="2400" dirty="0">
                <a:solidFill>
                  <a:srgbClr val="FFFF99"/>
                </a:solidFill>
              </a:rPr>
              <a:t>変数 </a:t>
            </a:r>
            <a:r>
              <a:rPr lang="en-US" altLang="ja-JP" sz="2400" dirty="0">
                <a:solidFill>
                  <a:srgbClr val="FFFF99"/>
                </a:solidFill>
              </a:rPr>
              <a:t>name </a:t>
            </a:r>
            <a:r>
              <a:rPr lang="ja-JP" altLang="en-US" sz="2400" dirty="0">
                <a:solidFill>
                  <a:srgbClr val="FFFF99"/>
                </a:solidFill>
              </a:rPr>
              <a:t>の番地 */</a:t>
            </a:r>
          </a:p>
          <a:p>
            <a:pPr eaLnBrk="1" hangingPunct="1"/>
            <a:r>
              <a:rPr lang="en-US" altLang="ja-JP" dirty="0"/>
              <a:t>int </a:t>
            </a:r>
            <a:r>
              <a:rPr lang="en-US" altLang="ja-JP" dirty="0" err="1"/>
              <a:t>getAddress</a:t>
            </a:r>
            <a:r>
              <a:rPr lang="en-US" altLang="ja-JP" dirty="0"/>
              <a:t> (String name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)</a:t>
            </a:r>
            <a:endParaRPr lang="ja-JP" altLang="en-US" dirty="0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6818F6-A258-4472-B242-A5545855D996}"/>
              </a:ext>
            </a:extLst>
          </p:cNvPr>
          <p:cNvSpPr txBox="1"/>
          <p:nvPr/>
        </p:nvSpPr>
        <p:spPr>
          <a:xfrm>
            <a:off x="1104900" y="3765176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登録されていない変数の場合は返</a:t>
            </a:r>
            <a:r>
              <a:rPr kumimoji="1" lang="ja-JP" altLang="en-US" dirty="0"/>
              <a:t>り値は </a:t>
            </a:r>
            <a:r>
              <a:rPr kumimoji="1" lang="en-US" altLang="ja-JP" dirty="0"/>
              <a:t>-1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145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utoUpdateAnimBg="0"/>
      <p:bldP spid="5" grpId="0" animBg="1" autoUpdateAnimBg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152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311317-9ABC-4DB8-9D11-14925D438AB7}"/>
              </a:ext>
            </a:extLst>
          </p:cNvPr>
          <p:cNvSpPr/>
          <p:nvPr/>
        </p:nvSpPr>
        <p:spPr bwMode="auto">
          <a:xfrm>
            <a:off x="448857" y="467659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/>
              <a:t>exist (“n”)</a:t>
            </a:r>
          </a:p>
          <a:p>
            <a:pPr eaLnBrk="1" hangingPunct="1"/>
            <a:endParaRPr lang="en-US" altLang="ja-JP" sz="28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21949"/>
              </p:ext>
            </p:extLst>
          </p:nvPr>
        </p:nvGraphicFramePr>
        <p:xfrm>
          <a:off x="648000" y="2232000"/>
          <a:ext cx="7086600" cy="22860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79623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443AD0-BDB6-4CDB-905A-6A3C658ADFAC}"/>
              </a:ext>
            </a:extLst>
          </p:cNvPr>
          <p:cNvSpPr/>
          <p:nvPr/>
        </p:nvSpPr>
        <p:spPr bwMode="auto">
          <a:xfrm>
            <a:off x="461558" y="532764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checkType</a:t>
            </a:r>
            <a:r>
              <a:rPr lang="en-US" altLang="ja-JP" sz="2800" dirty="0"/>
              <a:t> (“</a:t>
            </a:r>
            <a:r>
              <a:rPr lang="en-US" altLang="ja-JP" sz="2800" dirty="0" err="1"/>
              <a:t>i</a:t>
            </a:r>
            <a:r>
              <a:rPr lang="en-US" altLang="ja-JP" sz="2800" dirty="0"/>
              <a:t>”,Type.INT)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DAF3FD3-3A69-4B06-A23A-C88A2B26F062}"/>
              </a:ext>
            </a:extLst>
          </p:cNvPr>
          <p:cNvSpPr/>
          <p:nvPr/>
        </p:nvSpPr>
        <p:spPr bwMode="auto">
          <a:xfrm>
            <a:off x="445742" y="5978697"/>
            <a:ext cx="5955058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checkType</a:t>
            </a:r>
            <a:r>
              <a:rPr lang="en-US" altLang="ja-JP" sz="2800" dirty="0"/>
              <a:t> (“x”,</a:t>
            </a:r>
            <a:r>
              <a:rPr lang="en-US" altLang="ja-JP" sz="2800" dirty="0" err="1"/>
              <a:t>Type.ARRAYOFINT</a:t>
            </a:r>
            <a:r>
              <a:rPr lang="en-US" altLang="ja-JP" sz="2800" dirty="0"/>
              <a:t>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D4B9B4-986F-44E7-BFD8-73321FB79FF4}"/>
              </a:ext>
            </a:extLst>
          </p:cNvPr>
          <p:cNvSpPr txBox="1"/>
          <p:nvPr/>
        </p:nvSpPr>
        <p:spPr>
          <a:xfrm>
            <a:off x="6624000" y="4693417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kumimoji="1" lang="en-US" altLang="ja-JP" dirty="0"/>
              <a:t>true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DC5044E-E838-4005-89F7-A95E8EDD34BA}"/>
              </a:ext>
            </a:extLst>
          </p:cNvPr>
          <p:cNvSpPr txBox="1"/>
          <p:nvPr/>
        </p:nvSpPr>
        <p:spPr>
          <a:xfrm>
            <a:off x="6624000" y="5360103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kumimoji="1" lang="en-US" altLang="ja-JP" dirty="0"/>
              <a:t>true</a:t>
            </a:r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C2985B4-FCC2-4F2F-A6C1-3F2C90A39E99}"/>
              </a:ext>
            </a:extLst>
          </p:cNvPr>
          <p:cNvSpPr txBox="1"/>
          <p:nvPr/>
        </p:nvSpPr>
        <p:spPr>
          <a:xfrm>
            <a:off x="6624000" y="5990697"/>
            <a:ext cx="1473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lang="en-US" altLang="ja-JP" dirty="0"/>
              <a:t>false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456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152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311317-9ABC-4DB8-9D11-14925D438AB7}"/>
              </a:ext>
            </a:extLst>
          </p:cNvPr>
          <p:cNvSpPr/>
          <p:nvPr/>
        </p:nvSpPr>
        <p:spPr bwMode="auto">
          <a:xfrm>
            <a:off x="448857" y="467659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getAddress</a:t>
            </a:r>
            <a:r>
              <a:rPr lang="en-US" altLang="ja-JP" sz="2800" dirty="0"/>
              <a:t> (“</a:t>
            </a:r>
            <a:r>
              <a:rPr lang="en-US" altLang="ja-JP" sz="2800" dirty="0" err="1"/>
              <a:t>i</a:t>
            </a:r>
            <a:r>
              <a:rPr lang="en-US" altLang="ja-JP" sz="2800" dirty="0"/>
              <a:t>”)</a:t>
            </a:r>
          </a:p>
          <a:p>
            <a:pPr eaLnBrk="1" hangingPunct="1"/>
            <a:endParaRPr lang="en-US" altLang="ja-JP" sz="28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/>
        </p:nvGraphicFramePr>
        <p:xfrm>
          <a:off x="648000" y="2232000"/>
          <a:ext cx="7086600" cy="22860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79623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443AD0-BDB6-4CDB-905A-6A3C658ADFAC}"/>
              </a:ext>
            </a:extLst>
          </p:cNvPr>
          <p:cNvSpPr/>
          <p:nvPr/>
        </p:nvSpPr>
        <p:spPr bwMode="auto">
          <a:xfrm>
            <a:off x="461558" y="532764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getAddress</a:t>
            </a:r>
            <a:r>
              <a:rPr lang="en-US" altLang="ja-JP" sz="2800" dirty="0"/>
              <a:t> (“b”)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DAF3FD3-3A69-4B06-A23A-C88A2B26F062}"/>
              </a:ext>
            </a:extLst>
          </p:cNvPr>
          <p:cNvSpPr/>
          <p:nvPr/>
        </p:nvSpPr>
        <p:spPr bwMode="auto">
          <a:xfrm>
            <a:off x="445742" y="5978697"/>
            <a:ext cx="5955058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getAddress</a:t>
            </a:r>
            <a:r>
              <a:rPr lang="en-US" altLang="ja-JP" sz="2800" dirty="0"/>
              <a:t> (“x”)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D4B9B4-986F-44E7-BFD8-73321FB79FF4}"/>
              </a:ext>
            </a:extLst>
          </p:cNvPr>
          <p:cNvSpPr txBox="1"/>
          <p:nvPr/>
        </p:nvSpPr>
        <p:spPr>
          <a:xfrm>
            <a:off x="6624000" y="4693417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lang="en-US" altLang="ja-JP" dirty="0"/>
              <a:t>0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DC5044E-E838-4005-89F7-A95E8EDD34BA}"/>
              </a:ext>
            </a:extLst>
          </p:cNvPr>
          <p:cNvSpPr txBox="1"/>
          <p:nvPr/>
        </p:nvSpPr>
        <p:spPr>
          <a:xfrm>
            <a:off x="6624000" y="5360103"/>
            <a:ext cx="1107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lang="en-US" altLang="ja-JP" dirty="0"/>
              <a:t>51</a:t>
            </a:r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C2985B4-FCC2-4F2F-A6C1-3F2C90A39E99}"/>
              </a:ext>
            </a:extLst>
          </p:cNvPr>
          <p:cNvSpPr txBox="1"/>
          <p:nvPr/>
        </p:nvSpPr>
        <p:spPr>
          <a:xfrm>
            <a:off x="6624000" y="5990697"/>
            <a:ext cx="1039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kumimoji="1" lang="en-US" altLang="ja-JP" dirty="0"/>
              <a:t>-1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41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dirty="0"/>
              <a:t>変数表のサイズ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990600" y="1600200"/>
            <a:ext cx="7467600" cy="1524000"/>
          </a:xfrm>
        </p:spPr>
        <p:txBody>
          <a:bodyPr/>
          <a:lstStyle/>
          <a:p>
            <a:r>
              <a:rPr lang="ja-JP" altLang="en-US" sz="2800" dirty="0"/>
              <a:t>変数表のサイズ</a:t>
            </a:r>
            <a:r>
              <a:rPr lang="en-US" altLang="ja-JP" sz="2800" dirty="0"/>
              <a:t>(</a:t>
            </a:r>
            <a:r>
              <a:rPr lang="ja-JP" altLang="en-US" sz="2800" dirty="0"/>
              <a:t>登録されている変数の個数</a:t>
            </a:r>
            <a:r>
              <a:rPr lang="en-US" altLang="ja-JP" sz="2800" dirty="0"/>
              <a:t>)</a:t>
            </a:r>
          </a:p>
          <a:p>
            <a:pPr lvl="1">
              <a:buFontTx/>
              <a:buNone/>
            </a:pPr>
            <a:r>
              <a:rPr lang="en-US" altLang="ja-JP" dirty="0" err="1"/>
              <a:t>VarTable.size</a:t>
            </a:r>
            <a:r>
              <a:rPr lang="en-US" altLang="ja-JP" dirty="0"/>
              <a:t> () </a:t>
            </a:r>
            <a:r>
              <a:rPr lang="ja-JP" altLang="en-US" dirty="0"/>
              <a:t>を使用</a:t>
            </a:r>
          </a:p>
        </p:txBody>
      </p:sp>
      <p:sp>
        <p:nvSpPr>
          <p:cNvPr id="4" name="正方形/長方形 4"/>
          <p:cNvSpPr/>
          <p:nvPr/>
        </p:nvSpPr>
        <p:spPr bwMode="auto">
          <a:xfrm>
            <a:off x="1371600" y="2667000"/>
            <a:ext cx="6477000" cy="10668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solidFill>
                  <a:srgbClr val="FFFF99"/>
                </a:solidFill>
              </a:rPr>
              <a:t>/** @ return </a:t>
            </a:r>
            <a:r>
              <a:rPr lang="ja-JP" altLang="en-US" sz="2400" dirty="0">
                <a:solidFill>
                  <a:srgbClr val="FFFF99"/>
                </a:solidFill>
              </a:rPr>
              <a:t>変数表のサイズ */</a:t>
            </a:r>
          </a:p>
          <a:p>
            <a:pPr eaLnBrk="1" hangingPunct="1"/>
            <a:r>
              <a:rPr lang="en-US" altLang="ja-JP" dirty="0"/>
              <a:t>int size (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)</a:t>
            </a:r>
            <a:endParaRPr lang="ja-JP" altLang="en-US" dirty="0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1171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202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463952"/>
              </p:ext>
            </p:extLst>
          </p:nvPr>
        </p:nvGraphicFramePr>
        <p:xfrm>
          <a:off x="648000" y="2232000"/>
          <a:ext cx="7086600" cy="27432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79623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c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152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2183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443AD0-BDB6-4CDB-905A-6A3C658ADFAC}"/>
              </a:ext>
            </a:extLst>
          </p:cNvPr>
          <p:cNvSpPr/>
          <p:nvPr/>
        </p:nvSpPr>
        <p:spPr bwMode="auto">
          <a:xfrm>
            <a:off x="461558" y="532764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/>
              <a:t>size()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DC5044E-E838-4005-89F7-A95E8EDD34BA}"/>
              </a:ext>
            </a:extLst>
          </p:cNvPr>
          <p:cNvSpPr txBox="1"/>
          <p:nvPr/>
        </p:nvSpPr>
        <p:spPr>
          <a:xfrm>
            <a:off x="6624000" y="5360103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lang="en-US" altLang="ja-JP" dirty="0"/>
              <a:t>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793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dirty="0"/>
              <a:t>変数表からの削除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990600" y="1600200"/>
            <a:ext cx="7924800" cy="1524000"/>
          </a:xfrm>
        </p:spPr>
        <p:txBody>
          <a:bodyPr/>
          <a:lstStyle/>
          <a:p>
            <a:r>
              <a:rPr lang="ja-JP" altLang="en-US" sz="2800" dirty="0"/>
              <a:t>変数表の末尾に登録された変数を削除するには</a:t>
            </a:r>
            <a:endParaRPr lang="en-US" altLang="ja-JP" sz="2800" dirty="0"/>
          </a:p>
          <a:p>
            <a:pPr lvl="1">
              <a:buFontTx/>
              <a:buNone/>
            </a:pPr>
            <a:r>
              <a:rPr lang="en-US" altLang="ja-JP" dirty="0" err="1"/>
              <a:t>VarTable.removeTail</a:t>
            </a:r>
            <a:r>
              <a:rPr lang="en-US" altLang="ja-JP" dirty="0"/>
              <a:t> (int) </a:t>
            </a:r>
            <a:r>
              <a:rPr lang="ja-JP" altLang="en-US" dirty="0"/>
              <a:t>を使用</a:t>
            </a:r>
          </a:p>
        </p:txBody>
      </p:sp>
      <p:sp>
        <p:nvSpPr>
          <p:cNvPr id="95236" name="テキスト ボックス 3"/>
          <p:cNvSpPr txBox="1">
            <a:spLocks noChangeArrowheads="1"/>
          </p:cNvSpPr>
          <p:nvPr/>
        </p:nvSpPr>
        <p:spPr bwMode="auto">
          <a:xfrm>
            <a:off x="1465729" y="4960150"/>
            <a:ext cx="4541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 dirty="0"/>
              <a:t>例 : </a:t>
            </a:r>
            <a:r>
              <a:rPr lang="en-US" altLang="ja-JP" sz="2800" dirty="0"/>
              <a:t>5</a:t>
            </a:r>
            <a:r>
              <a:rPr lang="ja-JP" altLang="en-US" sz="2800" dirty="0"/>
              <a:t>番目以降の変数を削除</a:t>
            </a:r>
          </a:p>
        </p:txBody>
      </p:sp>
      <p:sp>
        <p:nvSpPr>
          <p:cNvPr id="5" name="正方形/長方形 4"/>
          <p:cNvSpPr/>
          <p:nvPr/>
        </p:nvSpPr>
        <p:spPr bwMode="auto">
          <a:xfrm>
            <a:off x="1389529" y="5569750"/>
            <a:ext cx="7239000" cy="6096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err="1">
                <a:effectLst>
                  <a:outerShdw blurRad="38100" dist="38100" dir="2700000" algn="tl">
                    <a:srgbClr val="000099"/>
                  </a:outerShdw>
                </a:effectLst>
              </a:rPr>
              <a:t>varTable.removeTail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 (5)</a:t>
            </a:r>
            <a:endParaRPr lang="ja-JP" altLang="en-US" dirty="0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  <p:sp>
        <p:nvSpPr>
          <p:cNvPr id="4" name="正方形/長方形 4"/>
          <p:cNvSpPr/>
          <p:nvPr/>
        </p:nvSpPr>
        <p:spPr bwMode="auto">
          <a:xfrm>
            <a:off x="1371600" y="2667000"/>
            <a:ext cx="7543800" cy="10668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solidFill>
                  <a:srgbClr val="FFFF99"/>
                </a:solidFill>
              </a:rPr>
              <a:t>/** index</a:t>
            </a:r>
            <a:r>
              <a:rPr lang="ja-JP" altLang="en-US" sz="2400" dirty="0">
                <a:solidFill>
                  <a:srgbClr val="FFFF99"/>
                </a:solidFill>
              </a:rPr>
              <a:t> 番目以降の変数を削除 */</a:t>
            </a:r>
          </a:p>
          <a:p>
            <a:pPr eaLnBrk="1" hangingPunct="1"/>
            <a:r>
              <a:rPr lang="en-US" altLang="ja-JP" dirty="0"/>
              <a:t>void </a:t>
            </a:r>
            <a:r>
              <a:rPr lang="en-US" altLang="ja-JP" dirty="0" err="1"/>
              <a:t>removeTail</a:t>
            </a:r>
            <a:r>
              <a:rPr lang="en-US" altLang="ja-JP" dirty="0"/>
              <a:t> (int index</a:t>
            </a:r>
            <a:r>
              <a:rPr lang="en-US" altLang="ja-JP" dirty="0">
                <a:effectLst>
                  <a:outerShdw blurRad="38100" dist="38100" dir="2700000" algn="tl">
                    <a:srgbClr val="000099"/>
                  </a:outerShdw>
                </a:effectLst>
              </a:rPr>
              <a:t>)</a:t>
            </a:r>
            <a:endParaRPr lang="ja-JP" altLang="en-US" dirty="0">
              <a:effectLst>
                <a:outerShdw blurRad="38100" dist="38100" dir="2700000" algn="tl">
                  <a:srgbClr val="000099"/>
                </a:outerShdw>
              </a:effectLst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2C4851-40AF-4605-8315-47CBB8F6EC58}"/>
              </a:ext>
            </a:extLst>
          </p:cNvPr>
          <p:cNvSpPr txBox="1"/>
          <p:nvPr/>
        </p:nvSpPr>
        <p:spPr>
          <a:xfrm>
            <a:off x="1371600" y="382018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登録されている変数の個数以上の</a:t>
            </a:r>
            <a:endParaRPr lang="en-US" altLang="ja-JP" sz="2400" dirty="0"/>
          </a:p>
          <a:p>
            <a:r>
              <a:rPr lang="ja-JP" altLang="en-US" sz="2400" dirty="0"/>
              <a:t>値を指定した場合は何もしない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5898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utoUpdateAnimBg="0"/>
      <p:bldP spid="5" grpId="0" animBg="1" autoUpdateAnimBg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202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93235"/>
              </p:ext>
            </p:extLst>
          </p:nvPr>
        </p:nvGraphicFramePr>
        <p:xfrm>
          <a:off x="648000" y="2232000"/>
          <a:ext cx="7086600" cy="27432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79623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c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152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2183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443AD0-BDB6-4CDB-905A-6A3C658ADFAC}"/>
              </a:ext>
            </a:extLst>
          </p:cNvPr>
          <p:cNvSpPr/>
          <p:nvPr/>
        </p:nvSpPr>
        <p:spPr bwMode="auto">
          <a:xfrm>
            <a:off x="461558" y="532764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removeTail</a:t>
            </a:r>
            <a:r>
              <a:rPr lang="en-US" altLang="ja-JP" sz="2800" dirty="0"/>
              <a:t> (3)</a:t>
            </a:r>
          </a:p>
          <a:p>
            <a:pPr eaLnBrk="1" hangingPunct="1"/>
            <a:endParaRPr lang="en-US" altLang="ja-JP" sz="2800" dirty="0"/>
          </a:p>
        </p:txBody>
      </p:sp>
      <p:graphicFrame>
        <p:nvGraphicFramePr>
          <p:cNvPr id="17" name="Group 145">
            <a:extLst>
              <a:ext uri="{FF2B5EF4-FFF2-40B4-BE49-F238E27FC236}">
                <a16:creationId xmlns:a16="http://schemas.microsoft.com/office/drawing/2014/main" id="{B224F341-9334-4D43-8CE7-F67A02CBD8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041347"/>
              </p:ext>
            </p:extLst>
          </p:nvPr>
        </p:nvGraphicFramePr>
        <p:xfrm>
          <a:off x="648000" y="2232000"/>
          <a:ext cx="7086600" cy="27432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79623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c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152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2183"/>
                  </a:ext>
                </a:extLst>
              </a:tr>
            </a:tbl>
          </a:graphicData>
        </a:graphic>
      </p:graphicFrame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10DCEF5-974D-474F-A1F2-D2977901B5C5}"/>
              </a:ext>
            </a:extLst>
          </p:cNvPr>
          <p:cNvGrpSpPr/>
          <p:nvPr/>
        </p:nvGrpSpPr>
        <p:grpSpPr>
          <a:xfrm>
            <a:off x="5517504" y="1861200"/>
            <a:ext cx="818496" cy="2674800"/>
            <a:chOff x="7266676" y="-832183"/>
            <a:chExt cx="818496" cy="2674800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0B485BCA-DFB6-4B5B-8636-F2E77D89CC81}"/>
                </a:ext>
              </a:extLst>
            </p:cNvPr>
            <p:cNvSpPr/>
            <p:nvPr/>
          </p:nvSpPr>
          <p:spPr bwMode="auto">
            <a:xfrm>
              <a:off x="7266676" y="1338617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F63EF2D8-AB48-4414-A48B-A67AFC3D9F20}"/>
                </a:ext>
              </a:extLst>
            </p:cNvPr>
            <p:cNvCxnSpPr>
              <a:cxnSpLocks/>
              <a:stCxn id="10" idx="0"/>
              <a:endCxn id="3" idx="2"/>
            </p:cNvCxnSpPr>
            <p:nvPr/>
          </p:nvCxnSpPr>
          <p:spPr bwMode="auto">
            <a:xfrm flipV="1">
              <a:off x="7518676" y="-832183"/>
              <a:ext cx="566496" cy="21708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D27FA32-46F1-4869-9A2D-CABE30DC8C22}"/>
              </a:ext>
            </a:extLst>
          </p:cNvPr>
          <p:cNvSpPr txBox="1"/>
          <p:nvPr/>
        </p:nvSpPr>
        <p:spPr>
          <a:xfrm>
            <a:off x="171487" y="2628000"/>
            <a:ext cx="37702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000" dirty="0"/>
              <a:t>0</a:t>
            </a:r>
          </a:p>
          <a:p>
            <a:r>
              <a:rPr lang="en-US" altLang="ja-JP" sz="3000" dirty="0"/>
              <a:t>1</a:t>
            </a:r>
          </a:p>
          <a:p>
            <a:r>
              <a:rPr kumimoji="1" lang="en-US" altLang="ja-JP" sz="3000" dirty="0"/>
              <a:t>2</a:t>
            </a:r>
          </a:p>
          <a:p>
            <a:r>
              <a:rPr lang="en-US" altLang="ja-JP" sz="3000" dirty="0"/>
              <a:t>3</a:t>
            </a:r>
          </a:p>
          <a:p>
            <a:r>
              <a:rPr kumimoji="1" lang="en-US" altLang="ja-JP" sz="3000" dirty="0"/>
              <a:t>4</a:t>
            </a:r>
            <a:endParaRPr kumimoji="1" lang="ja-JP" altLang="en-US" sz="3000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7556E13-4642-41A1-99BB-9656641599E4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151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45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151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322500"/>
              </p:ext>
            </p:extLst>
          </p:nvPr>
        </p:nvGraphicFramePr>
        <p:xfrm>
          <a:off x="648000" y="2232000"/>
          <a:ext cx="7086600" cy="18288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443AD0-BDB6-4CDB-905A-6A3C658ADFAC}"/>
              </a:ext>
            </a:extLst>
          </p:cNvPr>
          <p:cNvSpPr/>
          <p:nvPr/>
        </p:nvSpPr>
        <p:spPr bwMode="auto">
          <a:xfrm>
            <a:off x="461558" y="532764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removeTail</a:t>
            </a:r>
            <a:r>
              <a:rPr lang="en-US" altLang="ja-JP" sz="2800" dirty="0"/>
              <a:t> (3)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D27FA32-46F1-4869-9A2D-CABE30DC8C22}"/>
              </a:ext>
            </a:extLst>
          </p:cNvPr>
          <p:cNvSpPr txBox="1"/>
          <p:nvPr/>
        </p:nvSpPr>
        <p:spPr>
          <a:xfrm>
            <a:off x="171487" y="2628000"/>
            <a:ext cx="37702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000" dirty="0"/>
              <a:t>0</a:t>
            </a:r>
          </a:p>
          <a:p>
            <a:r>
              <a:rPr lang="en-US" altLang="ja-JP" sz="3000" dirty="0"/>
              <a:t>1</a:t>
            </a:r>
          </a:p>
          <a:p>
            <a:r>
              <a:rPr kumimoji="1" lang="en-US" altLang="ja-JP" sz="3000" dirty="0"/>
              <a:t>2</a:t>
            </a:r>
          </a:p>
          <a:p>
            <a:endParaRPr lang="en-US" altLang="ja-JP" sz="3000" dirty="0"/>
          </a:p>
        </p:txBody>
      </p:sp>
    </p:spTree>
    <p:extLst>
      <p:ext uri="{BB962C8B-B14F-4D97-AF65-F5344CB8AC3E}">
        <p14:creationId xmlns:p14="http://schemas.microsoft.com/office/powerpoint/2010/main" val="3070566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151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/>
        </p:nvGraphicFramePr>
        <p:xfrm>
          <a:off x="648000" y="2232000"/>
          <a:ext cx="7086600" cy="18288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100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60630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443AD0-BDB6-4CDB-905A-6A3C658ADFAC}"/>
              </a:ext>
            </a:extLst>
          </p:cNvPr>
          <p:cNvSpPr/>
          <p:nvPr/>
        </p:nvSpPr>
        <p:spPr bwMode="auto">
          <a:xfrm>
            <a:off x="461558" y="5327647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removeTail</a:t>
            </a:r>
            <a:r>
              <a:rPr lang="en-US" altLang="ja-JP" sz="2800" dirty="0"/>
              <a:t> (10)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D27FA32-46F1-4869-9A2D-CABE30DC8C22}"/>
              </a:ext>
            </a:extLst>
          </p:cNvPr>
          <p:cNvSpPr txBox="1"/>
          <p:nvPr/>
        </p:nvSpPr>
        <p:spPr>
          <a:xfrm>
            <a:off x="171487" y="2628000"/>
            <a:ext cx="37702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000" dirty="0"/>
              <a:t>0</a:t>
            </a:r>
          </a:p>
          <a:p>
            <a:r>
              <a:rPr lang="en-US" altLang="ja-JP" sz="3000" dirty="0"/>
              <a:t>1</a:t>
            </a:r>
          </a:p>
          <a:p>
            <a:r>
              <a:rPr kumimoji="1" lang="en-US" altLang="ja-JP" sz="3000" dirty="0"/>
              <a:t>2</a:t>
            </a:r>
          </a:p>
          <a:p>
            <a:endParaRPr lang="en-US" altLang="ja-JP" sz="3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CF3BC0-B4EC-4327-AC1E-891D6D3C2019}"/>
              </a:ext>
            </a:extLst>
          </p:cNvPr>
          <p:cNvSpPr txBox="1"/>
          <p:nvPr/>
        </p:nvSpPr>
        <p:spPr>
          <a:xfrm>
            <a:off x="6624000" y="5360103"/>
            <a:ext cx="2510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lang="ja-JP" altLang="en-US" dirty="0"/>
              <a:t>何もしない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6911D35-A173-4693-B407-657521C28E7C}"/>
              </a:ext>
            </a:extLst>
          </p:cNvPr>
          <p:cNvSpPr/>
          <p:nvPr/>
        </p:nvSpPr>
        <p:spPr bwMode="auto">
          <a:xfrm>
            <a:off x="461558" y="5982100"/>
            <a:ext cx="5939242" cy="5711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removeTail</a:t>
            </a:r>
            <a:r>
              <a:rPr lang="en-US" altLang="ja-JP" sz="2800" dirty="0"/>
              <a:t> (-1)</a:t>
            </a:r>
          </a:p>
          <a:p>
            <a:pPr eaLnBrk="1" hangingPunct="1"/>
            <a:endParaRPr lang="en-US" altLang="ja-JP" sz="2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E4C2FB4-FFC4-455F-9243-21A2512E532A}"/>
              </a:ext>
            </a:extLst>
          </p:cNvPr>
          <p:cNvSpPr txBox="1"/>
          <p:nvPr/>
        </p:nvSpPr>
        <p:spPr>
          <a:xfrm>
            <a:off x="6624000" y="6014556"/>
            <a:ext cx="2510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⇒ </a:t>
            </a:r>
            <a:r>
              <a:rPr lang="ja-JP" altLang="en-US" dirty="0"/>
              <a:t>何もしない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736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今日の実習内容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ja-JP" sz="2800" dirty="0">
                <a:latin typeface="Times New Roman" panose="02020603050405020304" pitchFamily="18" charset="0"/>
              </a:rPr>
              <a:t>VSM</a:t>
            </a:r>
            <a:r>
              <a:rPr lang="ja-JP" altLang="en-US" sz="2800" dirty="0">
                <a:latin typeface="Times New Roman" panose="02020603050405020304" pitchFamily="18" charset="0"/>
              </a:rPr>
              <a:t>の動作の理解</a:t>
            </a:r>
            <a:endParaRPr lang="en-US" altLang="ja-JP" sz="2800" dirty="0"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ja-JP" sz="2800" dirty="0">
                <a:latin typeface="Times New Roman" panose="02020603050405020304" pitchFamily="18" charset="0"/>
              </a:rPr>
              <a:t>VSM</a:t>
            </a:r>
            <a:r>
              <a:rPr lang="ja-JP" altLang="en-US" sz="2800" dirty="0">
                <a:latin typeface="Times New Roman" panose="02020603050405020304" pitchFamily="18" charset="0"/>
              </a:rPr>
              <a:t>アセンブラへの手動コンパイル</a:t>
            </a:r>
            <a:endParaRPr lang="en-US" altLang="ja-JP" sz="2800" dirty="0"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ja-JP" sz="2800" dirty="0">
                <a:latin typeface="Times New Roman" panose="02020603050405020304" pitchFamily="18" charset="0"/>
              </a:rPr>
              <a:t>Var.java, VarTable.java </a:t>
            </a:r>
            <a:r>
              <a:rPr lang="ja-JP" altLang="en-US" sz="2800" dirty="0">
                <a:latin typeface="Times New Roman" panose="02020603050405020304" pitchFamily="18" charset="0"/>
              </a:rPr>
              <a:t>の作成</a:t>
            </a:r>
            <a:endParaRPr lang="en-US" altLang="ja-JP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2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372" name="Group 3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625395"/>
              </p:ext>
            </p:extLst>
          </p:nvPr>
        </p:nvGraphicFramePr>
        <p:xfrm>
          <a:off x="190500" y="1447800"/>
          <a:ext cx="8763000" cy="4646616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Var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変数定義部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変数の種類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String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変数の名前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</a:t>
                      </a: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Dseg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上のアドレス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サイズ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Var (type : Type, name : String, addr : int)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コンストラクタ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getType ()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変数の種類を返す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getName</a:t>
                      </a: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String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変数の名前を返す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getAddress ()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変数のアドレスを返す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getSize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変数のサイズを返す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7092" name="Rectangle 5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 </a:t>
            </a:r>
            <a:r>
              <a:rPr lang="ja-JP" altLang="en-US" dirty="0">
                <a:effectLst/>
              </a:rPr>
              <a:t>クラス</a:t>
            </a:r>
            <a:r>
              <a:rPr lang="en-US" altLang="ja-JP" dirty="0">
                <a:effectLst/>
              </a:rPr>
              <a:t>, VarTable</a:t>
            </a:r>
            <a:r>
              <a:rPr lang="ja-JP" altLang="en-US" dirty="0">
                <a:effectLst/>
              </a:rPr>
              <a:t> クラス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194" name="Group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79539"/>
              </p:ext>
            </p:extLst>
          </p:nvPr>
        </p:nvGraphicFramePr>
        <p:xfrm>
          <a:off x="190500" y="194879"/>
          <a:ext cx="8763000" cy="6468241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VarTable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変数表定義部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varList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ArrayList&lt;Var&gt;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変数表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nextAddress</a:t>
                      </a: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次の変数のアドレス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VarTable</a:t>
                      </a: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コンストラクタ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-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getVar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(name : String)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Var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変数を返す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exist (name : String)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boolean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変数の存在判定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registerNewVariable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   (type : Type, name : String, size, int)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boolean 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変数表に要素追加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getAddress (name : String</a:t>
                      </a: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アドレスを返す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getType</a:t>
                      </a: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 : String</a:t>
                      </a: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</a:t>
                      </a: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種類を返す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checkType (name : String, type : Type)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boolean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型の一致判定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8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getSize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(name : String</a:t>
                      </a: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変数のサイズを返す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 ()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int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表のサイズを返す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9054123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removeTail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 (index : int)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: void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# 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表の末尾を削除する</a:t>
                      </a:r>
                    </a:p>
                  </a:txBody>
                  <a:tcPr marL="0" marR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402198"/>
                  </a:ext>
                </a:extLst>
              </a:tr>
            </a:tbl>
          </a:graphicData>
        </a:graphic>
      </p:graphicFrame>
      <p:sp>
        <p:nvSpPr>
          <p:cNvPr id="88193" name="AutoShape 129"/>
          <p:cNvSpPr>
            <a:spLocks noChangeArrowheads="1"/>
          </p:cNvSpPr>
          <p:nvPr/>
        </p:nvSpPr>
        <p:spPr bwMode="auto">
          <a:xfrm>
            <a:off x="317500" y="2590800"/>
            <a:ext cx="8610600" cy="4572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88195" name="AutoShape 131"/>
          <p:cNvSpPr>
            <a:spLocks noChangeArrowheads="1"/>
          </p:cNvSpPr>
          <p:nvPr/>
        </p:nvSpPr>
        <p:spPr bwMode="auto">
          <a:xfrm>
            <a:off x="317500" y="3124200"/>
            <a:ext cx="8610600" cy="8382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88196" name="AutoShape 132"/>
          <p:cNvSpPr>
            <a:spLocks noChangeArrowheads="1"/>
          </p:cNvSpPr>
          <p:nvPr/>
        </p:nvSpPr>
        <p:spPr bwMode="auto">
          <a:xfrm>
            <a:off x="317500" y="4876800"/>
            <a:ext cx="8610600" cy="4572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258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93" grpId="0" animBg="1"/>
      <p:bldP spid="88195" grpId="0" animBg="1"/>
      <p:bldP spid="881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1066800" y="304801"/>
            <a:ext cx="7467600" cy="685800"/>
          </a:xfrm>
        </p:spPr>
        <p:txBody>
          <a:bodyPr/>
          <a:lstStyle/>
          <a:p>
            <a:pPr>
              <a:defRPr/>
            </a:pPr>
            <a:r>
              <a:rPr lang="ja-JP" altLang="en-US" dirty="0"/>
              <a:t>変数表への挿入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990600" y="990600"/>
            <a:ext cx="4419600" cy="533400"/>
          </a:xfrm>
        </p:spPr>
        <p:txBody>
          <a:bodyPr/>
          <a:lstStyle/>
          <a:p>
            <a:r>
              <a:rPr lang="ja-JP" altLang="en-US" sz="2800" dirty="0"/>
              <a:t>変数表への挿入</a:t>
            </a:r>
            <a:endParaRPr lang="en-US" altLang="ja-JP" sz="2800" dirty="0"/>
          </a:p>
        </p:txBody>
      </p:sp>
      <p:sp>
        <p:nvSpPr>
          <p:cNvPr id="91140" name="テキスト ボックス 3"/>
          <p:cNvSpPr txBox="1">
            <a:spLocks noChangeArrowheads="1"/>
          </p:cNvSpPr>
          <p:nvPr/>
        </p:nvSpPr>
        <p:spPr bwMode="auto">
          <a:xfrm>
            <a:off x="304800" y="31242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/>
              <a:t>例 : </a:t>
            </a:r>
            <a:r>
              <a:rPr lang="en-US" altLang="ja-JP" sz="2800"/>
              <a:t>int i, j;</a:t>
            </a:r>
            <a:endParaRPr lang="ja-JP" altLang="en-US" sz="2800"/>
          </a:p>
        </p:txBody>
      </p:sp>
      <p:sp>
        <p:nvSpPr>
          <p:cNvPr id="5" name="正方形/長方形 4"/>
          <p:cNvSpPr/>
          <p:nvPr/>
        </p:nvSpPr>
        <p:spPr bwMode="auto">
          <a:xfrm>
            <a:off x="914400" y="3733800"/>
            <a:ext cx="8001000" cy="9144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/>
              <a:t>varTable. registerNewVariable (Type.INT, “</a:t>
            </a:r>
            <a:r>
              <a:rPr lang="en-US" altLang="ja-JP" sz="2800" dirty="0" err="1"/>
              <a:t>i</a:t>
            </a:r>
            <a:r>
              <a:rPr lang="en-US" altLang="ja-JP" sz="2800" dirty="0"/>
              <a:t>”, 1);</a:t>
            </a:r>
          </a:p>
          <a:p>
            <a:pPr eaLnBrk="1" hangingPunct="1"/>
            <a:r>
              <a:rPr lang="en-US" altLang="ja-JP" sz="2800" dirty="0"/>
              <a:t>varTable. registerNewVariable (Type.INT, “j”, 1);</a:t>
            </a:r>
            <a:endParaRPr lang="ja-JP" altLang="en-US" sz="2800" dirty="0"/>
          </a:p>
        </p:txBody>
      </p:sp>
      <p:sp useBgFill="1">
        <p:nvSpPr>
          <p:cNvPr id="12" name="角丸四角形吹き出し 11"/>
          <p:cNvSpPr>
            <a:spLocks noChangeArrowheads="1"/>
          </p:cNvSpPr>
          <p:nvPr/>
        </p:nvSpPr>
        <p:spPr bwMode="auto">
          <a:xfrm>
            <a:off x="4724400" y="3155157"/>
            <a:ext cx="1447800" cy="533400"/>
          </a:xfrm>
          <a:prstGeom prst="wedgeRoundRectCallout">
            <a:avLst>
              <a:gd name="adj1" fmla="val 42500"/>
              <a:gd name="adj2" fmla="val 89287"/>
              <a:gd name="adj3" fmla="val 16667"/>
            </a:avLst>
          </a:prstGeom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型は </a:t>
            </a:r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14" name="角丸四角形吹き出し 13"/>
          <p:cNvSpPr>
            <a:spLocks noChangeArrowheads="1"/>
          </p:cNvSpPr>
          <p:nvPr/>
        </p:nvSpPr>
        <p:spPr bwMode="auto">
          <a:xfrm>
            <a:off x="6553200" y="2971800"/>
            <a:ext cx="1752600" cy="762000"/>
          </a:xfrm>
          <a:prstGeom prst="wedgeRoundRectCallout">
            <a:avLst>
              <a:gd name="adj1" fmla="val 25951"/>
              <a:gd name="adj2" fmla="val 65000"/>
              <a:gd name="adj3" fmla="val 16667"/>
            </a:avLst>
          </a:prstGeom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スカラ変数の</a:t>
            </a:r>
            <a:endParaRPr lang="en-US" altLang="ja-JP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/>
            <a:r>
              <a:rPr lang="ja-JP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サイズは </a:t>
            </a:r>
            <a:r>
              <a:rPr lang="en-US" altLang="ja-JP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ja-JP" alt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1148" name="テキスト ボックス 14"/>
          <p:cNvSpPr txBox="1">
            <a:spLocks noChangeArrowheads="1"/>
          </p:cNvSpPr>
          <p:nvPr/>
        </p:nvSpPr>
        <p:spPr bwMode="auto">
          <a:xfrm>
            <a:off x="304800" y="4953000"/>
            <a:ext cx="4154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/>
              <a:t>例 : </a:t>
            </a:r>
            <a:r>
              <a:rPr lang="en-US" altLang="ja-JP" sz="2800"/>
              <a:t>int a[5], b[] = {1, 2, 3};</a:t>
            </a:r>
            <a:endParaRPr lang="ja-JP" altLang="en-US" sz="2800"/>
          </a:p>
        </p:txBody>
      </p:sp>
      <p:sp>
        <p:nvSpPr>
          <p:cNvPr id="16" name="正方形/長方形 15"/>
          <p:cNvSpPr/>
          <p:nvPr/>
        </p:nvSpPr>
        <p:spPr bwMode="auto">
          <a:xfrm>
            <a:off x="914400" y="5562600"/>
            <a:ext cx="8001000" cy="9144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/>
              <a:t>registerNewVariable (</a:t>
            </a:r>
            <a:r>
              <a:rPr lang="en-US" altLang="ja-JP" sz="2800" dirty="0" err="1"/>
              <a:t>Type.ARRAYOFINT</a:t>
            </a:r>
            <a:r>
              <a:rPr lang="en-US" altLang="ja-JP" sz="2800" dirty="0"/>
              <a:t>, “a”, 5);</a:t>
            </a:r>
          </a:p>
          <a:p>
            <a:pPr eaLnBrk="1" hangingPunct="1"/>
            <a:r>
              <a:rPr lang="en-US" altLang="ja-JP" sz="2800" dirty="0" err="1"/>
              <a:t>registerNewVariable</a:t>
            </a:r>
            <a:r>
              <a:rPr lang="en-US" altLang="ja-JP" sz="2800" dirty="0"/>
              <a:t> (</a:t>
            </a:r>
            <a:r>
              <a:rPr lang="en-US" altLang="ja-JP" sz="2800" dirty="0" err="1"/>
              <a:t>Type.ARRAYOFINT</a:t>
            </a:r>
            <a:r>
              <a:rPr lang="en-US" altLang="ja-JP" sz="2800" dirty="0"/>
              <a:t>, “b”, 3);</a:t>
            </a:r>
            <a:endParaRPr lang="ja-JP" altLang="en-US" sz="2800" dirty="0"/>
          </a:p>
        </p:txBody>
      </p:sp>
      <p:sp useBgFill="1">
        <p:nvSpPr>
          <p:cNvPr id="17" name="角丸四角形吹き出し 16"/>
          <p:cNvSpPr>
            <a:spLocks noChangeArrowheads="1"/>
          </p:cNvSpPr>
          <p:nvPr/>
        </p:nvSpPr>
        <p:spPr bwMode="auto">
          <a:xfrm>
            <a:off x="7848600" y="4710113"/>
            <a:ext cx="1066800" cy="762000"/>
          </a:xfrm>
          <a:prstGeom prst="wedgeRoundRectCallout">
            <a:avLst>
              <a:gd name="adj1" fmla="val -26612"/>
              <a:gd name="adj2" fmla="val 72240"/>
              <a:gd name="adj3" fmla="val 16667"/>
            </a:avLst>
          </a:prstGeom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配列の</a:t>
            </a:r>
          </a:p>
          <a:p>
            <a:pPr eaLnBrk="1" hangingPunct="1"/>
            <a:r>
              <a:rPr lang="ja-JP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サイズ</a:t>
            </a:r>
          </a:p>
        </p:txBody>
      </p:sp>
      <p:sp useBgFill="1">
        <p:nvSpPr>
          <p:cNvPr id="18" name="角丸四角形吹き出し 17"/>
          <p:cNvSpPr>
            <a:spLocks noChangeArrowheads="1"/>
          </p:cNvSpPr>
          <p:nvPr/>
        </p:nvSpPr>
        <p:spPr bwMode="auto">
          <a:xfrm>
            <a:off x="4572000" y="4876800"/>
            <a:ext cx="2743200" cy="457200"/>
          </a:xfrm>
          <a:prstGeom prst="wedgeRoundRectCallout">
            <a:avLst>
              <a:gd name="adj1" fmla="val -11968"/>
              <a:gd name="adj2" fmla="val 115972"/>
              <a:gd name="adj3" fmla="val 16667"/>
            </a:avLst>
          </a:prstGeom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型は </a:t>
            </a:r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ARRAYOFINT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正方形/長方形 4"/>
          <p:cNvSpPr/>
          <p:nvPr/>
        </p:nvSpPr>
        <p:spPr bwMode="auto">
          <a:xfrm>
            <a:off x="914400" y="1495615"/>
            <a:ext cx="7734300" cy="1311593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solidFill>
                  <a:srgbClr val="FFFF99"/>
                </a:solidFill>
              </a:rPr>
              <a:t>/** @ return </a:t>
            </a:r>
            <a:r>
              <a:rPr lang="ja-JP" altLang="en-US" sz="2400" dirty="0">
                <a:solidFill>
                  <a:srgbClr val="FFFF99"/>
                </a:solidFill>
              </a:rPr>
              <a:t>変数 </a:t>
            </a:r>
            <a:r>
              <a:rPr lang="en-US" altLang="ja-JP" sz="2400" dirty="0">
                <a:solidFill>
                  <a:srgbClr val="FFFF99"/>
                </a:solidFill>
              </a:rPr>
              <a:t>name </a:t>
            </a:r>
            <a:r>
              <a:rPr lang="ja-JP" altLang="en-US" sz="2400" dirty="0">
                <a:solidFill>
                  <a:srgbClr val="FFFF99"/>
                </a:solidFill>
              </a:rPr>
              <a:t>を登録できたか？ */</a:t>
            </a:r>
          </a:p>
          <a:p>
            <a:pPr eaLnBrk="1" hangingPunct="1"/>
            <a:r>
              <a:rPr lang="en-US" altLang="ja-JP" sz="2800" dirty="0" err="1"/>
              <a:t>boolean</a:t>
            </a:r>
            <a:r>
              <a:rPr lang="en-US" altLang="ja-JP" sz="2800" dirty="0"/>
              <a:t> </a:t>
            </a:r>
            <a:r>
              <a:rPr lang="en-US" altLang="ja-JP" sz="2800" dirty="0" err="1"/>
              <a:t>registerNewVariable</a:t>
            </a:r>
            <a:r>
              <a:rPr lang="en-US" altLang="ja-JP" sz="2800" dirty="0"/>
              <a:t> </a:t>
            </a:r>
          </a:p>
          <a:p>
            <a:pPr eaLnBrk="1" hangingPunct="1"/>
            <a:r>
              <a:rPr lang="en-US" altLang="ja-JP" sz="2800" dirty="0"/>
              <a:t>     (Type </a:t>
            </a:r>
            <a:r>
              <a:rPr lang="en-US" altLang="ja-JP" sz="2800" dirty="0" err="1"/>
              <a:t>type</a:t>
            </a:r>
            <a:r>
              <a:rPr lang="en-US" altLang="ja-JP" sz="2800" dirty="0"/>
              <a:t>, String name, int size)</a:t>
            </a: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autoUpdateAnimBg="0"/>
      <p:bldP spid="5" grpId="0" animBg="1" autoUpdateAnimBg="0"/>
      <p:bldP spid="12" grpId="0" animBg="1" autoUpdateAnimBg="0"/>
      <p:bldP spid="14" grpId="0" animBg="1" autoUpdateAnimBg="0"/>
      <p:bldP spid="91148" grpId="0" autoUpdateAnimBg="0"/>
      <p:bldP spid="16" grpId="0" animBg="1" autoUpdateAnimBg="0"/>
      <p:bldP spid="17" grpId="0" animBg="1" autoUpdateAnimBg="0"/>
      <p:bldP spid="1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graphicFrame>
        <p:nvGraphicFramePr>
          <p:cNvPr id="137361" name="Group 1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971160"/>
              </p:ext>
            </p:extLst>
          </p:nvPr>
        </p:nvGraphicFramePr>
        <p:xfrm>
          <a:off x="648000" y="2232000"/>
          <a:ext cx="7086600" cy="4572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0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942E7CF2-BEBA-4447-B9F1-62C4834427E8}"/>
              </a:ext>
            </a:extLst>
          </p:cNvPr>
          <p:cNvSpPr/>
          <p:nvPr/>
        </p:nvSpPr>
        <p:spPr bwMode="auto">
          <a:xfrm>
            <a:off x="6934200" y="1415701"/>
            <a:ext cx="1371600" cy="461665"/>
          </a:xfrm>
          <a:prstGeom prst="wedgeRoundRectCallout">
            <a:avLst>
              <a:gd name="adj1" fmla="val -71760"/>
              <a:gd name="adj2" fmla="val 785"/>
              <a:gd name="adj3" fmla="val 16667"/>
            </a:avLst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/>
              <a:t>初期値 </a:t>
            </a:r>
            <a:r>
              <a:rPr lang="en-US" altLang="ja-JP" sz="2400" dirty="0"/>
              <a:t>0</a:t>
            </a:r>
            <a:endParaRPr kumimoji="1" lang="ja-JP" alt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5DD556CE-8396-4D91-9949-0283B53C91BF}"/>
              </a:ext>
            </a:extLst>
          </p:cNvPr>
          <p:cNvSpPr/>
          <p:nvPr/>
        </p:nvSpPr>
        <p:spPr bwMode="auto">
          <a:xfrm>
            <a:off x="4699000" y="2959867"/>
            <a:ext cx="2311400" cy="461665"/>
          </a:xfrm>
          <a:prstGeom prst="wedgeRoundRectCallout">
            <a:avLst>
              <a:gd name="adj1" fmla="val -36920"/>
              <a:gd name="adj2" fmla="val -98248"/>
              <a:gd name="adj3" fmla="val 16667"/>
            </a:avLst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/>
              <a:t>空の </a:t>
            </a:r>
            <a:r>
              <a:rPr lang="en-US" altLang="ja-JP" sz="2400" dirty="0" err="1"/>
              <a:t>ArrayList</a:t>
            </a:r>
            <a:endParaRPr kumimoji="1" lang="ja-JP" alt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311317-9ABC-4DB8-9D11-14925D438AB7}"/>
              </a:ext>
            </a:extLst>
          </p:cNvPr>
          <p:cNvSpPr/>
          <p:nvPr/>
        </p:nvSpPr>
        <p:spPr bwMode="auto">
          <a:xfrm>
            <a:off x="381000" y="4883500"/>
            <a:ext cx="8534400" cy="9144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12526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graphicFrame>
        <p:nvGraphicFramePr>
          <p:cNvPr id="137361" name="Group 1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060621"/>
              </p:ext>
            </p:extLst>
          </p:nvPr>
        </p:nvGraphicFramePr>
        <p:xfrm>
          <a:off x="648000" y="2232000"/>
          <a:ext cx="7086600" cy="4572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0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311317-9ABC-4DB8-9D11-14925D438AB7}"/>
              </a:ext>
            </a:extLst>
          </p:cNvPr>
          <p:cNvSpPr/>
          <p:nvPr/>
        </p:nvSpPr>
        <p:spPr bwMode="auto">
          <a:xfrm>
            <a:off x="381000" y="4883500"/>
            <a:ext cx="8534400" cy="9144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registerNewVariable</a:t>
            </a:r>
            <a:r>
              <a:rPr lang="en-US" altLang="ja-JP" sz="2800" dirty="0"/>
              <a:t> (Type.INT, “</a:t>
            </a:r>
            <a:r>
              <a:rPr lang="en-US" altLang="ja-JP" sz="2800" dirty="0" err="1"/>
              <a:t>i</a:t>
            </a:r>
            <a:r>
              <a:rPr lang="en-US" altLang="ja-JP" sz="2800" dirty="0"/>
              <a:t>”, 1);</a:t>
            </a:r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0135CEC4-6AA9-49BC-8B80-B6FC4DD96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420926"/>
              </p:ext>
            </p:extLst>
          </p:nvPr>
        </p:nvGraphicFramePr>
        <p:xfrm>
          <a:off x="648000" y="2232000"/>
          <a:ext cx="7086600" cy="9144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571476"/>
                  </a:ext>
                </a:extLst>
              </a:tr>
            </a:tbl>
          </a:graphicData>
        </a:graphic>
      </p:graphicFrame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89BCCE1-A0BD-4C97-9B4F-00A2DAC9B940}"/>
              </a:ext>
            </a:extLst>
          </p:cNvPr>
          <p:cNvGrpSpPr/>
          <p:nvPr/>
        </p:nvGrpSpPr>
        <p:grpSpPr>
          <a:xfrm>
            <a:off x="1981200" y="3132000"/>
            <a:ext cx="5029201" cy="2268000"/>
            <a:chOff x="1981200" y="3132000"/>
            <a:chExt cx="5029201" cy="2268000"/>
          </a:xfrm>
        </p:grpSpPr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E0C45964-2E84-48DD-8117-72073053EDB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981200" y="3132000"/>
              <a:ext cx="2289861" cy="17640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CB5CD329-2192-42BC-B84A-AFF73DB6DF28}"/>
                </a:ext>
              </a:extLst>
            </p:cNvPr>
            <p:cNvCxnSpPr>
              <a:cxnSpLocks/>
              <a:stCxn id="23" idx="0"/>
            </p:cNvCxnSpPr>
            <p:nvPr/>
          </p:nvCxnSpPr>
          <p:spPr bwMode="auto">
            <a:xfrm flipH="1" flipV="1">
              <a:off x="3962400" y="3132000"/>
              <a:ext cx="1367300" cy="17456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DEDA7166-D5B7-45DF-8FDE-DA4C95CF60C7}"/>
                </a:ext>
              </a:extLst>
            </p:cNvPr>
            <p:cNvCxnSpPr>
              <a:cxnSpLocks/>
              <a:stCxn id="24" idx="0"/>
            </p:cNvCxnSpPr>
            <p:nvPr/>
          </p:nvCxnSpPr>
          <p:spPr bwMode="auto">
            <a:xfrm flipV="1">
              <a:off x="5833700" y="3132000"/>
              <a:ext cx="1176701" cy="17640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C955BF4B-5FAA-466B-9426-E40961412311}"/>
                </a:ext>
              </a:extLst>
            </p:cNvPr>
            <p:cNvSpPr/>
            <p:nvPr/>
          </p:nvSpPr>
          <p:spPr bwMode="auto">
            <a:xfrm>
              <a:off x="3593600" y="4886800"/>
              <a:ext cx="1368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CD172EF0-A3A0-4837-B9AA-E177BE5F7365}"/>
                </a:ext>
              </a:extLst>
            </p:cNvPr>
            <p:cNvSpPr/>
            <p:nvPr/>
          </p:nvSpPr>
          <p:spPr bwMode="auto">
            <a:xfrm>
              <a:off x="5077700" y="4877600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3D8B8A2F-DACA-46DF-8719-2A4920AC2A08}"/>
                </a:ext>
              </a:extLst>
            </p:cNvPr>
            <p:cNvSpPr/>
            <p:nvPr/>
          </p:nvSpPr>
          <p:spPr bwMode="auto">
            <a:xfrm>
              <a:off x="5581700" y="4896000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FE73CB8C-20C3-48B2-9568-C19499727A56}"/>
              </a:ext>
            </a:extLst>
          </p:cNvPr>
          <p:cNvGrpSpPr/>
          <p:nvPr/>
        </p:nvGrpSpPr>
        <p:grpSpPr>
          <a:xfrm>
            <a:off x="6641429" y="1388519"/>
            <a:ext cx="594931" cy="1300681"/>
            <a:chOff x="6641429" y="1388519"/>
            <a:chExt cx="594931" cy="1300681"/>
          </a:xfrm>
        </p:grpSpPr>
        <p:sp>
          <p:nvSpPr>
            <p:cNvPr id="34" name="矢印: 折線 33">
              <a:extLst>
                <a:ext uri="{FF2B5EF4-FFF2-40B4-BE49-F238E27FC236}">
                  <a16:creationId xmlns:a16="http://schemas.microsoft.com/office/drawing/2014/main" id="{FDB6C9C2-7FC9-4E53-B5D4-638B1728D47C}"/>
                </a:ext>
              </a:extLst>
            </p:cNvPr>
            <p:cNvSpPr/>
            <p:nvPr/>
          </p:nvSpPr>
          <p:spPr bwMode="auto">
            <a:xfrm flipH="1">
              <a:off x="6641429" y="1606167"/>
              <a:ext cx="538819" cy="1083033"/>
            </a:xfrm>
            <a:prstGeom prst="bent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DD451CFB-15EC-4060-998C-CA83BFAD17E8}"/>
                </a:ext>
              </a:extLst>
            </p:cNvPr>
            <p:cNvSpPr txBox="1"/>
            <p:nvPr/>
          </p:nvSpPr>
          <p:spPr>
            <a:xfrm>
              <a:off x="6792008" y="1388519"/>
              <a:ext cx="4443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b="1" dirty="0"/>
                <a:t>+</a:t>
              </a:r>
              <a:endParaRPr kumimoji="1" lang="ja-JP" altLang="en-US" sz="3600" b="1" dirty="0"/>
            </a:p>
          </p:txBody>
        </p:sp>
      </p:grpSp>
      <p:sp>
        <p:nvSpPr>
          <p:cNvPr id="40" name="吹き出し: 角を丸めた四角形 39">
            <a:extLst>
              <a:ext uri="{FF2B5EF4-FFF2-40B4-BE49-F238E27FC236}">
                <a16:creationId xmlns:a16="http://schemas.microsoft.com/office/drawing/2014/main" id="{0828D331-7E3B-443F-B475-1FD491C360AC}"/>
              </a:ext>
            </a:extLst>
          </p:cNvPr>
          <p:cNvSpPr/>
          <p:nvPr/>
        </p:nvSpPr>
        <p:spPr bwMode="auto">
          <a:xfrm>
            <a:off x="6947416" y="599613"/>
            <a:ext cx="1208992" cy="874935"/>
          </a:xfrm>
          <a:prstGeom prst="wedgeRoundRectCallout">
            <a:avLst>
              <a:gd name="adj1" fmla="val -84474"/>
              <a:gd name="adj2" fmla="val 65203"/>
              <a:gd name="adj3" fmla="val 16667"/>
            </a:avLst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/>
              <a:t>size </a:t>
            </a:r>
            <a:r>
              <a:rPr lang="ja-JP" altLang="en-US" sz="2400" dirty="0"/>
              <a:t>を</a:t>
            </a:r>
            <a:endParaRPr lang="en-US" altLang="ja-JP" sz="240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/>
              <a:t>足す</a:t>
            </a:r>
            <a:endParaRPr kumimoji="1" lang="ja-JP" alt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3352FF56-C561-4F1C-9825-9D831481F38E}"/>
              </a:ext>
            </a:extLst>
          </p:cNvPr>
          <p:cNvGrpSpPr/>
          <p:nvPr/>
        </p:nvGrpSpPr>
        <p:grpSpPr>
          <a:xfrm>
            <a:off x="5796900" y="1417233"/>
            <a:ext cx="769241" cy="1210767"/>
            <a:chOff x="7010400" y="1417233"/>
            <a:chExt cx="769241" cy="1210767"/>
          </a:xfrm>
        </p:grpSpPr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13BCB179-FA71-49A5-8685-95E92AF87564}"/>
                </a:ext>
              </a:extLst>
            </p:cNvPr>
            <p:cNvSpPr/>
            <p:nvPr/>
          </p:nvSpPr>
          <p:spPr bwMode="auto">
            <a:xfrm>
              <a:off x="7275641" y="1417233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C2E555BE-9344-45EF-8D2F-9FE5A1B5D80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010400" y="1916935"/>
              <a:ext cx="381000" cy="711065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AF5EA73-2292-4A54-973E-873633C40971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C0DBE97-9F00-4626-AE97-586D4EEA3B72}"/>
              </a:ext>
            </a:extLst>
          </p:cNvPr>
          <p:cNvSpPr txBox="1"/>
          <p:nvPr/>
        </p:nvSpPr>
        <p:spPr>
          <a:xfrm>
            <a:off x="310077" y="3248723"/>
            <a:ext cx="5486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Var </a:t>
            </a:r>
            <a:r>
              <a:rPr kumimoji="1" lang="ja-JP" altLang="en-US" dirty="0"/>
              <a:t>クラスのオブジェクトを生成</a:t>
            </a:r>
          </a:p>
        </p:txBody>
      </p:sp>
    </p:spTree>
    <p:extLst>
      <p:ext uri="{BB962C8B-B14F-4D97-AF65-F5344CB8AC3E}">
        <p14:creationId xmlns:p14="http://schemas.microsoft.com/office/powerpoint/2010/main" val="88660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36" grpId="0" animBg="1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5438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dirty="0">
                <a:effectLst/>
              </a:rPr>
              <a:t>VarTable.java</a:t>
            </a:r>
            <a:endParaRPr lang="ja-JP" altLang="en-US" dirty="0">
              <a:effectLst/>
            </a:endParaRPr>
          </a:p>
        </p:txBody>
      </p:sp>
      <p:graphicFrame>
        <p:nvGraphicFramePr>
          <p:cNvPr id="137361" name="Group 1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223276"/>
              </p:ext>
            </p:extLst>
          </p:nvPr>
        </p:nvGraphicFramePr>
        <p:xfrm>
          <a:off x="648000" y="2232000"/>
          <a:ext cx="7086600" cy="9144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D3132B-ACDA-4335-97E9-B7BECF555E7B}"/>
              </a:ext>
            </a:extLst>
          </p:cNvPr>
          <p:cNvSpPr txBox="1"/>
          <p:nvPr/>
        </p:nvSpPr>
        <p:spPr>
          <a:xfrm>
            <a:off x="508000" y="1686103"/>
            <a:ext cx="3323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varList</a:t>
            </a:r>
            <a:r>
              <a:rPr kumimoji="1" lang="en-US" altLang="ja-JP" sz="2400" dirty="0"/>
              <a:t> : </a:t>
            </a:r>
            <a:r>
              <a:rPr kumimoji="1" lang="en-US" altLang="ja-JP" sz="2400" dirty="0" err="1"/>
              <a:t>ArrayList</a:t>
            </a:r>
            <a:r>
              <a:rPr kumimoji="1" lang="en-US" altLang="ja-JP" sz="2400" dirty="0"/>
              <a:t>&lt;Var&gt; </a:t>
            </a:r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6F4323-33F5-4A70-A4CE-05550EA7930C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1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AE36D5-3938-4F9E-9830-E90DC13814A9}"/>
              </a:ext>
            </a:extLst>
          </p:cNvPr>
          <p:cNvSpPr txBox="1"/>
          <p:nvPr/>
        </p:nvSpPr>
        <p:spPr>
          <a:xfrm>
            <a:off x="4271061" y="143286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nextAddress</a:t>
            </a:r>
            <a:endParaRPr kumimoji="1" lang="ja-JP" altLang="en-US" sz="24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311317-9ABC-4DB8-9D11-14925D438AB7}"/>
              </a:ext>
            </a:extLst>
          </p:cNvPr>
          <p:cNvSpPr/>
          <p:nvPr/>
        </p:nvSpPr>
        <p:spPr bwMode="auto">
          <a:xfrm>
            <a:off x="381000" y="4883500"/>
            <a:ext cx="8534400" cy="9144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dirty="0" err="1"/>
              <a:t>registerNewVariable</a:t>
            </a:r>
            <a:r>
              <a:rPr lang="en-US" altLang="ja-JP" sz="2800" dirty="0"/>
              <a:t> (Type.INT, “</a:t>
            </a:r>
            <a:r>
              <a:rPr lang="en-US" altLang="ja-JP" sz="2800" dirty="0" err="1"/>
              <a:t>i</a:t>
            </a:r>
            <a:r>
              <a:rPr lang="en-US" altLang="ja-JP" sz="2800" dirty="0"/>
              <a:t>”, 1);</a:t>
            </a:r>
          </a:p>
          <a:p>
            <a:pPr eaLnBrk="1" hangingPunct="1"/>
            <a:r>
              <a:rPr lang="en-US" altLang="ja-JP" sz="2800" dirty="0" err="1"/>
              <a:t>registerNewVariable</a:t>
            </a:r>
            <a:r>
              <a:rPr lang="en-US" altLang="ja-JP" sz="2800" dirty="0"/>
              <a:t> (</a:t>
            </a:r>
            <a:r>
              <a:rPr lang="en-US" altLang="ja-JP" sz="2800" dirty="0" err="1"/>
              <a:t>Type.ARRAYOFINT</a:t>
            </a:r>
            <a:r>
              <a:rPr lang="en-US" altLang="ja-JP" sz="2800" dirty="0"/>
              <a:t>, “a”, 50);</a:t>
            </a:r>
          </a:p>
          <a:p>
            <a:pPr eaLnBrk="1" hangingPunct="1"/>
            <a:endParaRPr lang="en-US" altLang="ja-JP" sz="2800" dirty="0"/>
          </a:p>
        </p:txBody>
      </p:sp>
      <p:graphicFrame>
        <p:nvGraphicFramePr>
          <p:cNvPr id="12" name="Group 145">
            <a:extLst>
              <a:ext uri="{FF2B5EF4-FFF2-40B4-BE49-F238E27FC236}">
                <a16:creationId xmlns:a16="http://schemas.microsoft.com/office/drawing/2014/main" id="{F10F739C-2A02-468F-8917-06C2DAC10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687608"/>
              </p:ext>
            </p:extLst>
          </p:nvPr>
        </p:nvGraphicFramePr>
        <p:xfrm>
          <a:off x="648000" y="2232000"/>
          <a:ext cx="7086600" cy="13716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type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name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address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size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i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920770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ARRAYOFINT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1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50</a:t>
                      </a:r>
                      <a:endParaRPr kumimoji="1" lang="ja-JP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49769"/>
                  </a:ext>
                </a:extLst>
              </a:tr>
            </a:tbl>
          </a:graphicData>
        </a:graphic>
      </p:graphicFrame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DDB38C47-AC23-46F2-8DAB-C26FCAAC20BE}"/>
              </a:ext>
            </a:extLst>
          </p:cNvPr>
          <p:cNvGrpSpPr/>
          <p:nvPr/>
        </p:nvGrpSpPr>
        <p:grpSpPr>
          <a:xfrm>
            <a:off x="2057400" y="3590900"/>
            <a:ext cx="5837941" cy="2258800"/>
            <a:chOff x="1981201" y="3132000"/>
            <a:chExt cx="5837941" cy="2258800"/>
          </a:xfrm>
        </p:grpSpPr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055C9BE8-B975-4195-B62E-99DA019DAD8E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981201" y="3132000"/>
              <a:ext cx="2954200" cy="17548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38068875-3699-4B95-81D7-2419CFE55C66}"/>
                </a:ext>
              </a:extLst>
            </p:cNvPr>
            <p:cNvCxnSpPr>
              <a:cxnSpLocks/>
              <a:stCxn id="18" idx="0"/>
            </p:cNvCxnSpPr>
            <p:nvPr/>
          </p:nvCxnSpPr>
          <p:spPr bwMode="auto">
            <a:xfrm flipH="1" flipV="1">
              <a:off x="3932681" y="3132000"/>
              <a:ext cx="3042070" cy="1730633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6C40B461-6A27-4A23-880D-52FBD4030930}"/>
                </a:ext>
              </a:extLst>
            </p:cNvPr>
            <p:cNvCxnSpPr>
              <a:cxnSpLocks/>
              <a:stCxn id="19" idx="0"/>
            </p:cNvCxnSpPr>
            <p:nvPr/>
          </p:nvCxnSpPr>
          <p:spPr bwMode="auto">
            <a:xfrm flipH="1" flipV="1">
              <a:off x="7010401" y="3144700"/>
              <a:ext cx="556741" cy="1717933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2A82DAD2-7F51-4307-B080-A579ED132E44}"/>
                </a:ext>
              </a:extLst>
            </p:cNvPr>
            <p:cNvSpPr/>
            <p:nvPr/>
          </p:nvSpPr>
          <p:spPr bwMode="auto">
            <a:xfrm>
              <a:off x="3593599" y="4886800"/>
              <a:ext cx="2954201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5E94ECCA-375E-42E6-81A2-10FE14778E3C}"/>
                </a:ext>
              </a:extLst>
            </p:cNvPr>
            <p:cNvSpPr/>
            <p:nvPr/>
          </p:nvSpPr>
          <p:spPr bwMode="auto">
            <a:xfrm>
              <a:off x="6722751" y="4862633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C7235DFB-422E-476D-B9FA-CD4BB2DAB5BE}"/>
                </a:ext>
              </a:extLst>
            </p:cNvPr>
            <p:cNvSpPr/>
            <p:nvPr/>
          </p:nvSpPr>
          <p:spPr bwMode="auto">
            <a:xfrm>
              <a:off x="7315142" y="4862633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736E9A7C-253F-44CE-9D81-86DBE4EEE499}"/>
              </a:ext>
            </a:extLst>
          </p:cNvPr>
          <p:cNvGrpSpPr/>
          <p:nvPr/>
        </p:nvGrpSpPr>
        <p:grpSpPr>
          <a:xfrm>
            <a:off x="5791200" y="1417233"/>
            <a:ext cx="774941" cy="1729167"/>
            <a:chOff x="7004700" y="1417233"/>
            <a:chExt cx="774941" cy="1729167"/>
          </a:xfrm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55BD6651-483D-4867-A2EF-AD02911A0F12}"/>
                </a:ext>
              </a:extLst>
            </p:cNvPr>
            <p:cNvSpPr/>
            <p:nvPr/>
          </p:nvSpPr>
          <p:spPr bwMode="auto">
            <a:xfrm>
              <a:off x="7275641" y="1417233"/>
              <a:ext cx="504000" cy="504000"/>
            </a:xfrm>
            <a:prstGeom prst="ellipse">
              <a:avLst/>
            </a:prstGeom>
            <a:noFill/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23" name="直線矢印コネクタ 22">
              <a:extLst>
                <a:ext uri="{FF2B5EF4-FFF2-40B4-BE49-F238E27FC236}">
                  <a16:creationId xmlns:a16="http://schemas.microsoft.com/office/drawing/2014/main" id="{18A4039F-EB72-4176-B0C6-467F40CEE1D9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004700" y="1916935"/>
              <a:ext cx="386700" cy="1229465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24B6956D-4727-4FCB-969A-86C8F6DF76B2}"/>
              </a:ext>
            </a:extLst>
          </p:cNvPr>
          <p:cNvGrpSpPr/>
          <p:nvPr/>
        </p:nvGrpSpPr>
        <p:grpSpPr>
          <a:xfrm>
            <a:off x="6641429" y="1388519"/>
            <a:ext cx="594931" cy="1726014"/>
            <a:chOff x="6641429" y="1388519"/>
            <a:chExt cx="594931" cy="1726014"/>
          </a:xfrm>
        </p:grpSpPr>
        <p:sp>
          <p:nvSpPr>
            <p:cNvPr id="26" name="矢印: 折線 25">
              <a:extLst>
                <a:ext uri="{FF2B5EF4-FFF2-40B4-BE49-F238E27FC236}">
                  <a16:creationId xmlns:a16="http://schemas.microsoft.com/office/drawing/2014/main" id="{A1A8F48D-0A4B-4877-83C8-2AA0DE0256B5}"/>
                </a:ext>
              </a:extLst>
            </p:cNvPr>
            <p:cNvSpPr/>
            <p:nvPr/>
          </p:nvSpPr>
          <p:spPr bwMode="auto">
            <a:xfrm flipH="1">
              <a:off x="6641429" y="1606167"/>
              <a:ext cx="538819" cy="1508366"/>
            </a:xfrm>
            <a:prstGeom prst="bent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00509444-AFB7-404B-9CA8-36DEF4B507DC}"/>
                </a:ext>
              </a:extLst>
            </p:cNvPr>
            <p:cNvSpPr txBox="1"/>
            <p:nvPr/>
          </p:nvSpPr>
          <p:spPr>
            <a:xfrm>
              <a:off x="6792008" y="1388519"/>
              <a:ext cx="4443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b="1" dirty="0"/>
                <a:t>+</a:t>
              </a:r>
              <a:endParaRPr kumimoji="1" lang="ja-JP" altLang="en-US" sz="3600" b="1" dirty="0"/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4E8E226-8B05-4216-8B33-80F7FAB623C7}"/>
              </a:ext>
            </a:extLst>
          </p:cNvPr>
          <p:cNvSpPr/>
          <p:nvPr/>
        </p:nvSpPr>
        <p:spPr bwMode="auto">
          <a:xfrm>
            <a:off x="6048000" y="1404000"/>
            <a:ext cx="576000" cy="457200"/>
          </a:xfrm>
          <a:prstGeom prst="rect">
            <a:avLst/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/>
              <a:t>51</a:t>
            </a:r>
            <a:endParaRPr kumimoji="1" lang="ja-JP" altLang="en-US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594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変数表への登録判定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990600" y="1600200"/>
            <a:ext cx="7467600" cy="1524000"/>
          </a:xfrm>
        </p:spPr>
        <p:txBody>
          <a:bodyPr/>
          <a:lstStyle/>
          <a:p>
            <a:r>
              <a:rPr lang="ja-JP" altLang="en-US" sz="2800" dirty="0"/>
              <a:t>変数表への登録判定は</a:t>
            </a:r>
            <a:endParaRPr lang="en-US" altLang="ja-JP" sz="2800" dirty="0"/>
          </a:p>
          <a:p>
            <a:pPr lvl="1">
              <a:buFontTx/>
              <a:buNone/>
            </a:pPr>
            <a:r>
              <a:rPr lang="en-US" altLang="ja-JP" dirty="0" err="1"/>
              <a:t>VarTable.exist</a:t>
            </a:r>
            <a:r>
              <a:rPr lang="en-US" altLang="ja-JP" dirty="0"/>
              <a:t> (String) </a:t>
            </a:r>
            <a:r>
              <a:rPr lang="ja-JP" altLang="en-US" dirty="0"/>
              <a:t>を使用</a:t>
            </a:r>
          </a:p>
        </p:txBody>
      </p:sp>
      <p:sp>
        <p:nvSpPr>
          <p:cNvPr id="93188" name="テキスト ボックス 3"/>
          <p:cNvSpPr txBox="1">
            <a:spLocks noChangeArrowheads="1"/>
          </p:cNvSpPr>
          <p:nvPr/>
        </p:nvSpPr>
        <p:spPr bwMode="auto">
          <a:xfrm>
            <a:off x="1447800" y="3962400"/>
            <a:ext cx="4016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/>
              <a:t>例 : 変数 </a:t>
            </a:r>
            <a:r>
              <a:rPr lang="en-US" altLang="ja-JP" sz="2800"/>
              <a:t>x </a:t>
            </a:r>
            <a:r>
              <a:rPr lang="ja-JP" altLang="en-US" sz="2800"/>
              <a:t>は登録済か？</a:t>
            </a:r>
          </a:p>
        </p:txBody>
      </p:sp>
      <p:sp>
        <p:nvSpPr>
          <p:cNvPr id="5" name="正方形/長方形 4"/>
          <p:cNvSpPr/>
          <p:nvPr/>
        </p:nvSpPr>
        <p:spPr bwMode="auto">
          <a:xfrm>
            <a:off x="1371600" y="4572000"/>
            <a:ext cx="4267200" cy="6096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err="1"/>
              <a:t>varTable.exist</a:t>
            </a:r>
            <a:r>
              <a:rPr lang="en-US" altLang="ja-JP" dirty="0"/>
              <a:t> (“x”)</a:t>
            </a:r>
            <a:endParaRPr lang="ja-JP" altLang="en-US" dirty="0"/>
          </a:p>
        </p:txBody>
      </p:sp>
      <p:sp>
        <p:nvSpPr>
          <p:cNvPr id="4" name="正方形/長方形 4"/>
          <p:cNvSpPr/>
          <p:nvPr/>
        </p:nvSpPr>
        <p:spPr bwMode="auto">
          <a:xfrm>
            <a:off x="1371600" y="2667000"/>
            <a:ext cx="5638800" cy="1143000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>
                <a:solidFill>
                  <a:srgbClr val="FFFF99"/>
                </a:solidFill>
              </a:rPr>
              <a:t>/** @ return </a:t>
            </a:r>
            <a:r>
              <a:rPr lang="ja-JP" altLang="en-US" sz="2400">
                <a:solidFill>
                  <a:srgbClr val="FFFF99"/>
                </a:solidFill>
              </a:rPr>
              <a:t>変数 </a:t>
            </a:r>
            <a:r>
              <a:rPr lang="en-US" altLang="ja-JP" sz="2400">
                <a:solidFill>
                  <a:srgbClr val="FFFF99"/>
                </a:solidFill>
              </a:rPr>
              <a:t>name </a:t>
            </a:r>
            <a:r>
              <a:rPr lang="ja-JP" altLang="en-US" sz="2400">
                <a:solidFill>
                  <a:srgbClr val="FFFF99"/>
                </a:solidFill>
              </a:rPr>
              <a:t>は登録済か？ */</a:t>
            </a:r>
          </a:p>
          <a:p>
            <a:pPr eaLnBrk="1" hangingPunct="1"/>
            <a:r>
              <a:rPr lang="en-US" altLang="ja-JP"/>
              <a:t>boolean exist (String name)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autoUpdateAnimBg="0"/>
      <p:bldP spid="5" grpId="0" animBg="1" autoUpdateAnimBg="0"/>
    </p:bldLst>
  </p:timing>
</p:sld>
</file>

<file path=ppt/theme/theme1.xml><?xml version="1.0" encoding="utf-8"?>
<a:theme xmlns:a="http://schemas.openxmlformats.org/drawingml/2006/main" name="2_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Times - MSPゴシック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17208</TotalTime>
  <Words>2273</Words>
  <Application>Microsoft Office PowerPoint</Application>
  <PresentationFormat>画面に合わせる (4:3)</PresentationFormat>
  <Paragraphs>507</Paragraphs>
  <Slides>19</Slides>
  <Notes>19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6" baseType="lpstr">
      <vt:lpstr>ＭＳ Ｐゴシック</vt:lpstr>
      <vt:lpstr>游ゴシック</vt:lpstr>
      <vt:lpstr>Arial</vt:lpstr>
      <vt:lpstr>Tahoma</vt:lpstr>
      <vt:lpstr>Times New Roman</vt:lpstr>
      <vt:lpstr>Wingdings</vt:lpstr>
      <vt:lpstr>2_Shimmer</vt:lpstr>
      <vt:lpstr>情報システムプロジェクト1</vt:lpstr>
      <vt:lpstr>今日の実習内容</vt:lpstr>
      <vt:lpstr>Var クラス, VarTable クラス</vt:lpstr>
      <vt:lpstr>PowerPoint プレゼンテーション</vt:lpstr>
      <vt:lpstr>変数表への挿入</vt:lpstr>
      <vt:lpstr>VarTable.java</vt:lpstr>
      <vt:lpstr>VarTable.java</vt:lpstr>
      <vt:lpstr>VarTable.java</vt:lpstr>
      <vt:lpstr>変数表への登録判定</vt:lpstr>
      <vt:lpstr>変数の型判定</vt:lpstr>
      <vt:lpstr>変数の番地</vt:lpstr>
      <vt:lpstr>VarTable.java</vt:lpstr>
      <vt:lpstr>VarTable.java</vt:lpstr>
      <vt:lpstr>変数表のサイズ</vt:lpstr>
      <vt:lpstr>VarTable.java</vt:lpstr>
      <vt:lpstr>変数表からの削除</vt:lpstr>
      <vt:lpstr>VarTable.java</vt:lpstr>
      <vt:lpstr>VarTable.java</vt:lpstr>
      <vt:lpstr>VarTable.java</vt:lpstr>
    </vt:vector>
  </TitlesOfParts>
  <Manager>T.Ishimizu</Manager>
  <Company>KINKI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Compiler</dc:title>
  <dc:subject>Compiler 07</dc:subject>
  <dc:creator>T.Ishimizu</dc:creator>
  <cp:lastModifiedBy>takasi-i</cp:lastModifiedBy>
  <cp:revision>717</cp:revision>
  <cp:lastPrinted>2021-05-02T10:30:12Z</cp:lastPrinted>
  <dcterms:created xsi:type="dcterms:W3CDTF">1601-01-01T00:00:00Z</dcterms:created>
  <dcterms:modified xsi:type="dcterms:W3CDTF">2023-04-18T07:34:40Z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